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1"/>
  </p:notesMasterIdLst>
  <p:sldIdLst>
    <p:sldId id="318" r:id="rId7"/>
    <p:sldId id="319" r:id="rId8"/>
    <p:sldId id="322" r:id="rId9"/>
    <p:sldId id="321" r:id="rId10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27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029" autoAdjust="0"/>
    <p:restoredTop sz="80116" autoAdjust="0"/>
  </p:normalViewPr>
  <p:slideViewPr>
    <p:cSldViewPr>
      <p:cViewPr varScale="1">
        <p:scale>
          <a:sx n="74" d="100"/>
          <a:sy n="74" d="100"/>
        </p:scale>
        <p:origin x="132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126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4C9643-1C74-4FE2-B690-AEDFEE583F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876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Partnership</a:t>
            </a:r>
            <a:r>
              <a:rPr lang="en-US" baseline="0" dirty="0" smtClean="0"/>
              <a:t> between informatics/clinical modelers/software engineering.</a:t>
            </a:r>
          </a:p>
          <a:p>
            <a:endParaRPr lang="en-US" dirty="0" smtClean="0"/>
          </a:p>
          <a:p>
            <a:r>
              <a:rPr lang="en-US" dirty="0" smtClean="0"/>
              <a:t>ASN1 models,</a:t>
            </a:r>
            <a:r>
              <a:rPr lang="en-US" baseline="0" dirty="0" smtClean="0"/>
              <a:t> XML CEM, CDL,  CEML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C9643-1C74-4FE2-B690-AEDFEE583FC8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1316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C9643-1C74-4FE2-B690-AEDFEE583FC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258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ACOG</a:t>
            </a:r>
            <a:r>
              <a:rPr lang="en-US" baseline="0" dirty="0" smtClean="0"/>
              <a:t> – American Congress of Obstetricians and Gynecologists –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project from the Office of Population Affairs for national Family Planning Annual Reporting.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C9643-1C74-4FE2-B690-AEDFEE583FC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1429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C9643-1C74-4FE2-B690-AEDFEE583FC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857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600200"/>
            <a:ext cx="5334000" cy="1371600"/>
          </a:xfrm>
        </p:spPr>
        <p:txBody>
          <a:bodyPr anchor="ctr"/>
          <a:lstStyle>
            <a:lvl1pPr algn="ctr">
              <a:buFontTx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048000"/>
            <a:ext cx="5334000" cy="1143000"/>
          </a:xfrm>
        </p:spPr>
        <p:txBody>
          <a:bodyPr lIns="91440" tIns="45720"/>
          <a:lstStyle>
            <a:lvl1pPr marL="0" indent="0" algn="ctr">
              <a:defRPr sz="2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1AAD8BF-2D1D-431B-98AA-7450EF51AAF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31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1750" y="838200"/>
            <a:ext cx="2000250" cy="4343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838200"/>
            <a:ext cx="5848350" cy="4343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73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057400"/>
            <a:ext cx="7620000" cy="1485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3695700"/>
            <a:ext cx="7620000" cy="1485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10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838200"/>
            <a:ext cx="8001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00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2057400"/>
            <a:ext cx="3733800" cy="3124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733800" cy="3124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40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62000" y="2057400"/>
            <a:ext cx="7620000" cy="31242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26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7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9840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057400"/>
            <a:ext cx="3733800" cy="3124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733800" cy="3124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2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98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66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4881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968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545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38200"/>
            <a:ext cx="8001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057400"/>
            <a:ext cx="76200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buSzPct val="65000"/>
        <a:buBlip>
          <a:blip r:embed="rId18"/>
        </a:buBlip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buSzPct val="65000"/>
        <a:buBlip>
          <a:blip r:embed="rId18"/>
        </a:buBlip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buSzPct val="65000"/>
        <a:buBlip>
          <a:blip r:embed="rId18"/>
        </a:buBlip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buSzPct val="65000"/>
        <a:buBlip>
          <a:blip r:embed="rId18"/>
        </a:buBlip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buSzPct val="65000"/>
        <a:buBlip>
          <a:blip r:embed="rId18"/>
        </a:buBlip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buSzPct val="65000"/>
        <a:buBlip>
          <a:blip r:embed="rId18"/>
        </a:buBlip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buSzPct val="65000"/>
        <a:buBlip>
          <a:blip r:embed="rId18"/>
        </a:buBlip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buSzPct val="65000"/>
        <a:buBlip>
          <a:blip r:embed="rId18"/>
        </a:buBlip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buSzPct val="65000"/>
        <a:buBlip>
          <a:blip r:embed="rId18"/>
        </a:buBlip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457200" indent="-457200" algn="l" rtl="0" fontAlgn="base">
        <a:lnSpc>
          <a:spcPct val="85000"/>
        </a:lnSpc>
        <a:spcBef>
          <a:spcPct val="20000"/>
        </a:spcBef>
        <a:spcAft>
          <a:spcPct val="20000"/>
        </a:spcAft>
        <a:buClr>
          <a:schemeClr val="accent2"/>
        </a:buClr>
        <a:buSzPct val="85000"/>
        <a:buFont typeface="Times" panose="02020603050405020304" pitchFamily="18" charset="0"/>
        <a:defRPr sz="26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fontAlgn="base">
        <a:lnSpc>
          <a:spcPct val="85000"/>
        </a:lnSpc>
        <a:spcBef>
          <a:spcPct val="20000"/>
        </a:spcBef>
        <a:spcAft>
          <a:spcPct val="20000"/>
        </a:spcAft>
        <a:buClr>
          <a:schemeClr val="accent2"/>
        </a:buClr>
        <a:buSzPct val="85000"/>
        <a:buFont typeface="Times" panose="02020603050405020304" pitchFamily="18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rtl="0" fontAlgn="base">
        <a:lnSpc>
          <a:spcPct val="85000"/>
        </a:lnSpc>
        <a:spcBef>
          <a:spcPct val="20000"/>
        </a:spcBef>
        <a:spcAft>
          <a:spcPct val="20000"/>
        </a:spcAft>
        <a:buClr>
          <a:schemeClr val="accent2"/>
        </a:buClr>
        <a:buSzPct val="85000"/>
        <a:buFont typeface="Times" panose="02020603050405020304" pitchFamily="18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rtl="0" fontAlgn="base">
        <a:lnSpc>
          <a:spcPct val="85000"/>
        </a:lnSpc>
        <a:spcBef>
          <a:spcPct val="20000"/>
        </a:spcBef>
        <a:spcAft>
          <a:spcPct val="20000"/>
        </a:spcAft>
        <a:buClr>
          <a:schemeClr val="accent2"/>
        </a:buClr>
        <a:buSzPct val="85000"/>
        <a:buFont typeface="Times" panose="02020603050405020304" pitchFamily="18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rtl="0" fontAlgn="base">
        <a:lnSpc>
          <a:spcPct val="85000"/>
        </a:lnSpc>
        <a:spcBef>
          <a:spcPct val="20000"/>
        </a:spcBef>
        <a:spcAft>
          <a:spcPct val="20000"/>
        </a:spcAft>
        <a:buClr>
          <a:schemeClr val="accent2"/>
        </a:buClr>
        <a:buSzPct val="85000"/>
        <a:buFont typeface="Times" panose="02020603050405020304" pitchFamily="18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CEDAR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Clinical Element Design and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568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CEDAR use within Intermountain Healthcare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762000" y="2057400"/>
            <a:ext cx="7620000" cy="3451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10 Clinical Modeling Engineers use CEDAR as part of their regular work.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MDs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Informaticists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CEDAR is used in research by other individuals within Intermountain Healthcare.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Over 5,475 models in the model repository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304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609327692"/>
              </p:ext>
            </p:extLst>
          </p:nvPr>
        </p:nvGraphicFramePr>
        <p:xfrm>
          <a:off x="304800" y="304800"/>
          <a:ext cx="8534397" cy="5669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599"/>
                <a:gridCol w="2336799"/>
                <a:gridCol w="1930400"/>
                <a:gridCol w="2133599"/>
              </a:tblGrid>
              <a:tr h="13716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Deliverables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 Based Design(</a:t>
                      </a:r>
                      <a:r>
                        <a:rPr lang="en-US" dirty="0" err="1" smtClean="0"/>
                        <a:t>iActivity</a:t>
                      </a:r>
                      <a:r>
                        <a:rPr lang="en-US" baseline="0" dirty="0" smtClean="0"/>
                        <a:t> or ABD)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Nursing Assessments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Radiology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Rule Out</a:t>
                      </a:r>
                      <a:r>
                        <a:rPr lang="en-US" sz="1600" baseline="0" dirty="0" smtClean="0"/>
                        <a:t> Pneumonia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Synoptic Element Reporting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Lung Cancer Screening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Mammography Screening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err="1" smtClean="0"/>
                        <a:t>xcemc</a:t>
                      </a:r>
                      <a:endParaRPr lang="en-US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FHIR (some models)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 development.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‘Rule</a:t>
                      </a:r>
                      <a:r>
                        <a:rPr lang="en-US" sz="1600" baseline="0" dirty="0" smtClean="0"/>
                        <a:t> Out Pneumonia’ is being tested in clinical settings.</a:t>
                      </a:r>
                      <a:endParaRPr lang="en-US" sz="1600" dirty="0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r>
                        <a:rPr lang="en-US" dirty="0" smtClean="0"/>
                        <a:t>Growth</a:t>
                      </a:r>
                      <a:r>
                        <a:rPr lang="en-US" baseline="0" dirty="0" smtClean="0"/>
                        <a:t> Chart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</a:t>
                      </a:r>
                      <a:r>
                        <a:rPr lang="en-US" baseline="0" dirty="0" smtClean="0"/>
                        <a:t> planning</a:t>
                      </a:r>
                      <a:endParaRPr lang="en-US" dirty="0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r>
                        <a:rPr lang="en-US" dirty="0" smtClean="0"/>
                        <a:t>PE Projects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FHIR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planning</a:t>
                      </a:r>
                      <a:endParaRPr lang="en-US" dirty="0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r>
                        <a:rPr lang="en-US" dirty="0" smtClean="0"/>
                        <a:t>ACOG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Family Planning Reporting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Clinical</a:t>
                      </a:r>
                      <a:r>
                        <a:rPr lang="en-US" sz="1600" baseline="0" dirty="0" smtClean="0"/>
                        <a:t> Information models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FHIR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Value sets for reporting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</a:t>
                      </a:r>
                      <a:r>
                        <a:rPr lang="en-US" baseline="0" dirty="0" smtClean="0"/>
                        <a:t> planning</a:t>
                      </a:r>
                      <a:endParaRPr lang="en-US" dirty="0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r>
                        <a:rPr lang="en-US" dirty="0" smtClean="0"/>
                        <a:t>Family History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planning</a:t>
                      </a:r>
                      <a:endParaRPr lang="en-US" dirty="0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r>
                        <a:rPr lang="en-US" dirty="0" smtClean="0"/>
                        <a:t>Bilirubin App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Bilirubin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FHIR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346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CEDAR Technology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662" y="1981200"/>
            <a:ext cx="7998645" cy="360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15282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2C2C2C"/>
      </a:dk1>
      <a:lt1>
        <a:srgbClr val="D8CBA9"/>
      </a:lt1>
      <a:dk2>
        <a:srgbClr val="0F2461"/>
      </a:dk2>
      <a:lt2>
        <a:srgbClr val="808080"/>
      </a:lt2>
      <a:accent1>
        <a:srgbClr val="97B2BE"/>
      </a:accent1>
      <a:accent2>
        <a:srgbClr val="005DAA"/>
      </a:accent2>
      <a:accent3>
        <a:srgbClr val="E9E2D1"/>
      </a:accent3>
      <a:accent4>
        <a:srgbClr val="242424"/>
      </a:accent4>
      <a:accent5>
        <a:srgbClr val="C9D5DB"/>
      </a:accent5>
      <a:accent6>
        <a:srgbClr val="00539A"/>
      </a:accent6>
      <a:hlink>
        <a:srgbClr val="A2A291"/>
      </a:hlink>
      <a:folHlink>
        <a:srgbClr val="669701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F2461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?mso-contentType ?>
<SharedContentType xmlns="Microsoft.SharePoint.Taxonomy.ContentTypeSync" SourceId="93bcccac-9386-4e9c-8156-47996da43f53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IH Document" ma:contentTypeID="0x0101002AD1DD88DE798E40AFADFC5F01FFECA800DCBF066A63932D4B9C0598AE555FB4E4" ma:contentTypeVersion="16" ma:contentTypeDescription="" ma:contentTypeScope="" ma:versionID="ea999e61bed5fbf569dc4cbb34337cfb">
  <xsd:schema xmlns:xsd="http://www.w3.org/2001/XMLSchema" xmlns:xs="http://www.w3.org/2001/XMLSchema" xmlns:p="http://schemas.microsoft.com/office/2006/metadata/properties" xmlns:ns3="22be0be7-9e35-4b01-967c-b1a6133b0a57" xmlns:ns4="281728da-8900-40e4-867f-14504f602392" targetNamespace="http://schemas.microsoft.com/office/2006/metadata/properties" ma:root="true" ma:fieldsID="4b3d96283ea4dccf45de5a30481634ec" ns3:_="" ns4:_="">
    <xsd:import namespace="22be0be7-9e35-4b01-967c-b1a6133b0a57"/>
    <xsd:import namespace="281728da-8900-40e4-867f-14504f602392"/>
    <xsd:element name="properties">
      <xsd:complexType>
        <xsd:sequence>
          <xsd:element name="documentManagement">
            <xsd:complexType>
              <xsd:all>
                <xsd:element ref="ns3:Design_x0020_Style" minOccurs="0"/>
                <xsd:element ref="ns3:Template_x0020_Type" minOccurs="0"/>
                <xsd:element ref="ns3:Program" minOccurs="0"/>
                <xsd:element ref="ns3:Thumbnail" minOccurs="0"/>
                <xsd:element ref="ns4: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be0be7-9e35-4b01-967c-b1a6133b0a57" elementFormDefault="qualified">
    <xsd:import namespace="http://schemas.microsoft.com/office/2006/documentManagement/types"/>
    <xsd:import namespace="http://schemas.microsoft.com/office/infopath/2007/PartnerControls"/>
    <xsd:element name="Design_x0020_Style" ma:index="10" nillable="true" ma:displayName="Design Style" ma:format="Dropdown" ma:internalName="Design_x0020_Style">
      <xsd:simpleType>
        <xsd:restriction base="dms:Choice">
          <xsd:enumeration value="Basic Arch"/>
          <xsd:enumeration value="Basic Wave"/>
          <xsd:enumeration value="Descending Wave"/>
          <xsd:enumeration value="Preferred"/>
          <xsd:enumeration value="Wavelength"/>
        </xsd:restriction>
      </xsd:simpleType>
    </xsd:element>
    <xsd:element name="Template_x0020_Type" ma:index="11" nillable="true" ma:displayName="Template Type" ma:format="Dropdown" ma:internalName="Template_x0020_Type">
      <xsd:simpleType>
        <xsd:restriction base="dms:Choice">
          <xsd:enumeration value="Agenda"/>
          <xsd:enumeration value="Fax"/>
          <xsd:enumeration value="Letterhead"/>
          <xsd:enumeration value="Memo"/>
          <xsd:enumeration value="Presentation"/>
          <xsd:enumeration value="Thank You Card"/>
        </xsd:restriction>
      </xsd:simpleType>
    </xsd:element>
    <xsd:element name="Program" ma:index="12" nillable="true" ma:displayName="Program" ma:format="Dropdown" ma:internalName="Program">
      <xsd:simpleType>
        <xsd:restriction base="dms:Choice">
          <xsd:enumeration value="Adobe Illustrator"/>
          <xsd:enumeration value="Adobe InDesign"/>
          <xsd:enumeration value="Adobe Photoshop"/>
          <xsd:enumeration value="KeyNote"/>
          <xsd:enumeration value="Microsoft PowerPoint"/>
          <xsd:enumeration value="Microsoft Word"/>
        </xsd:restriction>
      </xsd:simpleType>
    </xsd:element>
    <xsd:element name="Thumbnail" ma:index="13" nillable="true" ma:displayName="Thumbnail" ma:format="Image" ma:internalName="Thumbnai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1728da-8900-40e4-867f-14504f602392" elementFormDefault="qualified">
    <xsd:import namespace="http://schemas.microsoft.com/office/2006/documentManagement/types"/>
    <xsd:import namespace="http://schemas.microsoft.com/office/infopath/2007/PartnerControls"/>
    <xsd:element name="Description" ma:index="14" nillable="true" ma:displayName="Description" ma:description="Short summary describing the document." ma:internalName="Description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humbnail xmlns="22be0be7-9e35-4b01-967c-b1a6133b0a57">
      <Url>https://documents.intermountain.net/style/Thumbnails/preferred-template.jpg</Url>
      <Description xsi:nil="true"/>
    </Thumbnail>
    <Program xmlns="22be0be7-9e35-4b01-967c-b1a6133b0a57">Microsoft PowerPoint</Program>
    <Design_x0020_Style xmlns="22be0be7-9e35-4b01-967c-b1a6133b0a57">Preferred</Design_x0020_Style>
    <Template_x0020_Type xmlns="22be0be7-9e35-4b01-967c-b1a6133b0a57">Presentation</Template_x0020_Type>
    <Description xmlns="281728da-8900-40e4-867f-14504f602392" xsi:nil="true"/>
  </documentManagement>
</p:properties>
</file>

<file path=customXml/itemProps1.xml><?xml version="1.0" encoding="utf-8"?>
<ds:datastoreItem xmlns:ds="http://schemas.openxmlformats.org/officeDocument/2006/customXml" ds:itemID="{BC772E52-AFF6-42D5-87C2-2FF81930E8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99FF8E-B090-4077-8EF3-107E1E1D1ECF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3C74F8D8-5DCC-4086-B762-B8B429D68E3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C09037E5-312B-4190-83F8-7565F47734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be0be7-9e35-4b01-967c-b1a6133b0a57"/>
    <ds:schemaRef ds:uri="281728da-8900-40e4-867f-14504f6023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E00B736A-1E6D-44DD-B2A8-40408704812C}">
  <ds:schemaRefs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schemas.microsoft.com/office/2006/documentManagement/types"/>
    <ds:schemaRef ds:uri="22be0be7-9e35-4b01-967c-b1a6133b0a57"/>
    <ds:schemaRef ds:uri="http://schemas.openxmlformats.org/package/2006/metadata/core-properties"/>
    <ds:schemaRef ds:uri="http://schemas.microsoft.com/office/infopath/2007/PartnerControls"/>
    <ds:schemaRef ds:uri="281728da-8900-40e4-867f-14504f60239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7777</TotalTime>
  <Words>167</Words>
  <Application>Microsoft Office PowerPoint</Application>
  <PresentationFormat>On-screen Show (4:3)</PresentationFormat>
  <Paragraphs>53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</vt:lpstr>
      <vt:lpstr>Times New Roman</vt:lpstr>
      <vt:lpstr>Blank Presentation</vt:lpstr>
      <vt:lpstr>CEDAR</vt:lpstr>
      <vt:lpstr>CEDAR use within Intermountain Healthcare</vt:lpstr>
      <vt:lpstr>PowerPoint Presentation</vt:lpstr>
      <vt:lpstr>CEDAR Technology </vt:lpstr>
    </vt:vector>
  </TitlesOfParts>
  <Company>ridgeline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Preferred Template PowerPoint Presentation</dc:title>
  <dc:creator>angie wingert</dc:creator>
  <cp:lastModifiedBy>Todd Stevenson</cp:lastModifiedBy>
  <cp:revision>86</cp:revision>
  <cp:lastPrinted>2006-02-07T00:06:01Z</cp:lastPrinted>
  <dcterms:created xsi:type="dcterms:W3CDTF">2006-01-18T20:26:01Z</dcterms:created>
  <dcterms:modified xsi:type="dcterms:W3CDTF">2016-12-13T03:24:29Z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IH Document</vt:lpwstr>
  </property>
</Properties>
</file>