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61" r:id="rId4"/>
    <p:sldId id="268" r:id="rId5"/>
    <p:sldId id="262" r:id="rId6"/>
    <p:sldId id="265" r:id="rId7"/>
    <p:sldId id="266" r:id="rId8"/>
    <p:sldId id="258" r:id="rId9"/>
    <p:sldId id="257" r:id="rId10"/>
    <p:sldId id="267" r:id="rId11"/>
    <p:sldId id="259" r:id="rId12"/>
    <p:sldId id="260" r:id="rId13"/>
    <p:sldId id="278" r:id="rId14"/>
    <p:sldId id="270" r:id="rId15"/>
    <p:sldId id="275" r:id="rId16"/>
    <p:sldId id="276" r:id="rId17"/>
    <p:sldId id="263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585A-6AB9-BB4F-905B-BDA0E8EEDD16}" type="datetime1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2176-3AB2-434C-98A7-079FF6D53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D97EE-8199-ED4D-9538-1542BDC9A453}" type="datetime1">
              <a:rPr lang="en-US" smtClean="0"/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C8E4-4005-804A-80B2-4AAEE955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68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8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MDHT on FHIR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2B63-AC8A-2F45-89FC-595064F75A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linicalCloud-Icon-Nam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52351"/>
            <a:ext cx="4844815" cy="519830"/>
          </a:xfrm>
          <a:prstGeom prst="rect">
            <a:avLst/>
          </a:prstGeom>
        </p:spPr>
      </p:pic>
      <p:pic>
        <p:nvPicPr>
          <p:cNvPr id="8" name="Picture 7" descr="fhir-logo-www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48" y="1"/>
            <a:ext cx="1335852" cy="5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linicalCloud.solutions" TargetMode="External"/><Relationship Id="rId3" Type="http://schemas.openxmlformats.org/officeDocument/2006/relationships/hyperlink" Target="mailto:dcarlson@xmlmodeling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l7.org/fhir/profiling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jects.eclipse.org/projects/modeling.mdh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MDHT on FHIR®</a:t>
            </a:r>
            <a:br>
              <a:rPr lang="en-US" dirty="0" smtClean="0"/>
            </a:br>
            <a:r>
              <a:rPr lang="en-US" sz="2800" dirty="0" smtClean="0"/>
              <a:t>Overview and Roadmap for</a:t>
            </a:r>
            <a:br>
              <a:rPr lang="en-US" sz="2800" dirty="0" smtClean="0"/>
            </a:br>
            <a:r>
              <a:rPr lang="en-US" sz="2800" dirty="0" smtClean="0"/>
              <a:t>Model Driven Health Tools (MDHT)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066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Dave Carlson, Ph.D.</a:t>
            </a:r>
          </a:p>
          <a:p>
            <a:r>
              <a:rPr lang="en-US" sz="4400" dirty="0"/>
              <a:t>MDHT Project </a:t>
            </a:r>
            <a:r>
              <a:rPr lang="en-US" sz="4400" dirty="0" smtClean="0"/>
              <a:t>Lead</a:t>
            </a:r>
          </a:p>
          <a:p>
            <a:r>
              <a:rPr lang="en-US" dirty="0" smtClean="0">
                <a:hlinkClick r:id="rId2"/>
              </a:rPr>
              <a:t>http://ClinicalCloud.solutions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dcarlson@xmlmodeling.com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December 13, </a:t>
            </a:r>
            <a:r>
              <a:rPr lang="en-US" dirty="0" smtClean="0"/>
              <a:t>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" y="6451600"/>
            <a:ext cx="8021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FHIR </a:t>
            </a:r>
            <a:r>
              <a:rPr lang="en-US" sz="1100" b="1" dirty="0"/>
              <a:t>&amp; flame logo are registered trademarks of Health Level Seven International. Reg. U.S. TM Office.</a:t>
            </a:r>
          </a:p>
        </p:txBody>
      </p:sp>
    </p:spTree>
    <p:extLst>
      <p:ext uri="{BB962C8B-B14F-4D97-AF65-F5344CB8AC3E}">
        <p14:creationId xmlns:p14="http://schemas.microsoft.com/office/powerpoint/2010/main" val="132248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Constraint Profiles in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FHIR profile must have one base type:</a:t>
            </a:r>
          </a:p>
          <a:p>
            <a:pPr lvl="1"/>
            <a:r>
              <a:rPr lang="en-US" dirty="0" smtClean="0"/>
              <a:t>Core data type (e.g. Quantity)</a:t>
            </a:r>
          </a:p>
          <a:p>
            <a:pPr lvl="1"/>
            <a:r>
              <a:rPr lang="en-US" dirty="0" smtClean="0"/>
              <a:t>Core resource (e.g. Observation)</a:t>
            </a:r>
          </a:p>
          <a:p>
            <a:pPr lvl="1"/>
            <a:r>
              <a:rPr lang="en-US" dirty="0" smtClean="0"/>
              <a:t>Another profile (no limit to profiles constraining other profiles)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http://hl7.org/fhir/</a:t>
            </a:r>
            <a:r>
              <a:rPr lang="en-US" dirty="0" smtClean="0">
                <a:hlinkClick r:id="rId2"/>
              </a:rPr>
              <a:t>profiling.html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MDHT UML modeling style for FHIR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 mapping for FHIR </a:t>
            </a:r>
            <a:r>
              <a:rPr lang="en-US" dirty="0" err="1" smtClean="0"/>
              <a:t>StructureDefinition</a:t>
            </a:r>
            <a:r>
              <a:rPr lang="en-US" dirty="0" smtClean="0"/>
              <a:t> and </a:t>
            </a:r>
            <a:r>
              <a:rPr lang="en-US" dirty="0" err="1" smtClean="0"/>
              <a:t>ValueSet</a:t>
            </a:r>
            <a:r>
              <a:rPr lang="en-US" dirty="0" smtClean="0"/>
              <a:t> to UML model elements</a:t>
            </a:r>
          </a:p>
          <a:p>
            <a:pPr lvl="1"/>
            <a:r>
              <a:rPr lang="en-US" dirty="0" smtClean="0"/>
              <a:t>Reuse existing UML semantics, whenever possible (e.g. Property subset or redefine)</a:t>
            </a:r>
          </a:p>
          <a:p>
            <a:pPr lvl="1"/>
            <a:r>
              <a:rPr lang="en-US" dirty="0" smtClean="0"/>
              <a:t>Define UML stereotypes for additional FHIR metadata</a:t>
            </a:r>
          </a:p>
          <a:p>
            <a:r>
              <a:rPr lang="en-US" dirty="0"/>
              <a:t>UML modeling style is similar to </a:t>
            </a:r>
            <a:r>
              <a:rPr lang="en-US" dirty="0" smtClean="0"/>
              <a:t>MDHT CDA templates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7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Profiles: DAF-</a:t>
            </a:r>
            <a:r>
              <a:rPr lang="en-US" dirty="0" err="1" smtClean="0"/>
              <a:t>ResultObs</a:t>
            </a:r>
            <a:endParaRPr lang="en-US" dirty="0"/>
          </a:p>
        </p:txBody>
      </p:sp>
      <p:pic>
        <p:nvPicPr>
          <p:cNvPr id="4" name="Content Placeholder 3" descr="DAF-ResultObs-tab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6" r="-20536"/>
          <a:stretch>
            <a:fillRect/>
          </a:stretch>
        </p:blipFill>
        <p:spPr>
          <a:xfrm>
            <a:off x="-330908" y="1320445"/>
            <a:ext cx="9805520" cy="539265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1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DAF-</a:t>
            </a:r>
            <a:r>
              <a:rPr lang="en-US" dirty="0" err="1" smtClean="0"/>
              <a:t>ResultObs</a:t>
            </a:r>
            <a:r>
              <a:rPr lang="en-US" dirty="0" smtClean="0"/>
              <a:t> (</a:t>
            </a:r>
            <a:r>
              <a:rPr lang="en-US" dirty="0" err="1" smtClean="0"/>
              <a:t>Dynagram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DAF-ResultOb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9" r="-18139"/>
          <a:stretch>
            <a:fillRect/>
          </a:stretch>
        </p:blipFill>
        <p:spPr>
          <a:xfrm>
            <a:off x="-91670" y="1249405"/>
            <a:ext cx="9897160" cy="544305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2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Terminology Services</a:t>
            </a:r>
          </a:p>
        </p:txBody>
      </p:sp>
      <p:pic>
        <p:nvPicPr>
          <p:cNvPr id="7" name="Content Placeholder 6" descr="Screen Shot 2016-12-13 at 12.40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2" r="-9122"/>
          <a:stretch>
            <a:fillRect/>
          </a:stretch>
        </p:blipFill>
        <p:spPr>
          <a:xfrm>
            <a:off x="10159" y="1286590"/>
            <a:ext cx="9114475" cy="50126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68880" y="1286590"/>
            <a:ext cx="1300480" cy="30853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Terminology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 descr="Screen Shot 2016-12-13 at 12.3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" y="1209040"/>
            <a:ext cx="736699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8080" y="1205310"/>
            <a:ext cx="965200" cy="30853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FHIR Value 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Screen Shot 2016-01-11 at 4.4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5" y="1156719"/>
            <a:ext cx="7530499" cy="51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</a:t>
            </a:r>
            <a:r>
              <a:rPr lang="en-US" dirty="0" err="1" smtClean="0"/>
              <a:t>ValueSet</a:t>
            </a:r>
            <a:r>
              <a:rPr lang="en-US" dirty="0" smtClean="0"/>
              <a:t> Binding</a:t>
            </a:r>
            <a:endParaRPr lang="en-US" dirty="0"/>
          </a:p>
        </p:txBody>
      </p:sp>
      <p:pic>
        <p:nvPicPr>
          <p:cNvPr id="7" name="Content Placeholder 6" descr="Screen Shot 2016-01-11 at 5.07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2" r="-16782"/>
          <a:stretch>
            <a:fillRect/>
          </a:stretch>
        </p:blipFill>
        <p:spPr>
          <a:xfrm>
            <a:off x="33993" y="1389920"/>
            <a:ext cx="9030504" cy="49664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MDHT on FHIR: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Complete UML profile for FHIR</a:t>
            </a:r>
          </a:p>
          <a:p>
            <a:pPr lvl="1"/>
            <a:r>
              <a:rPr lang="en-US" dirty="0" smtClean="0"/>
              <a:t>Stereotypes for UML extensions and FHIR metadata</a:t>
            </a:r>
          </a:p>
          <a:p>
            <a:pPr lvl="1"/>
            <a:r>
              <a:rPr lang="en-US" dirty="0" smtClean="0"/>
              <a:t>Evaluate use of ISO 11179-3 MDR profile as part of FHIR profile</a:t>
            </a:r>
          </a:p>
          <a:p>
            <a:r>
              <a:rPr lang="en-US" dirty="0" smtClean="0"/>
              <a:t>Complete FHIR to UML mapping and import/export</a:t>
            </a:r>
          </a:p>
          <a:p>
            <a:r>
              <a:rPr lang="en-US" dirty="0" smtClean="0"/>
              <a:t>Complete customized UI for editing UML FHIR profile models and FHIR metadata</a:t>
            </a:r>
          </a:p>
          <a:p>
            <a:r>
              <a:rPr lang="en-US" dirty="0" smtClean="0"/>
              <a:t>Integrate FHIR </a:t>
            </a:r>
            <a:r>
              <a:rPr lang="en-US" dirty="0"/>
              <a:t>terminology services</a:t>
            </a:r>
          </a:p>
          <a:p>
            <a:pPr lvl="1"/>
            <a:r>
              <a:rPr lang="en-US" dirty="0" smtClean="0"/>
              <a:t>Browse/search/create FHIR Value Sets</a:t>
            </a:r>
          </a:p>
          <a:p>
            <a:pPr lvl="1"/>
            <a:r>
              <a:rPr lang="en-US" dirty="0" smtClean="0"/>
              <a:t>Assign concept semantic meaning to FHIR elements</a:t>
            </a:r>
            <a:endParaRPr lang="en-US" dirty="0"/>
          </a:p>
          <a:p>
            <a:r>
              <a:rPr lang="en-US" dirty="0" smtClean="0"/>
              <a:t>Validate FHIR structure definition models</a:t>
            </a:r>
          </a:p>
          <a:p>
            <a:pPr lvl="1"/>
            <a:r>
              <a:rPr lang="en-US" dirty="0" smtClean="0"/>
              <a:t>Assure that UML FHIR profile models are valid structure definitions for base resource/profile</a:t>
            </a:r>
          </a:p>
          <a:p>
            <a:r>
              <a:rPr lang="en-US" dirty="0" smtClean="0"/>
              <a:t>Generation of Java APIs for FHIR constraint profiles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6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MDHT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MDHT project do for FHIR that is of most benefit to clinicians and developers?</a:t>
            </a:r>
          </a:p>
          <a:p>
            <a:pPr lvl="1"/>
            <a:r>
              <a:rPr lang="en-US" dirty="0" smtClean="0"/>
              <a:t>FHIR profile design and artifact generation</a:t>
            </a:r>
          </a:p>
          <a:p>
            <a:pPr lvl="1"/>
            <a:r>
              <a:rPr lang="en-US" dirty="0" smtClean="0"/>
              <a:t>Transform CIMI clinical models to FHIR models</a:t>
            </a:r>
          </a:p>
          <a:p>
            <a:pPr lvl="1"/>
            <a:r>
              <a:rPr lang="en-US" dirty="0" smtClean="0"/>
              <a:t>Publish FHIR </a:t>
            </a:r>
            <a:r>
              <a:rPr lang="en-US" dirty="0"/>
              <a:t>implementation guides</a:t>
            </a:r>
          </a:p>
          <a:p>
            <a:pPr lvl="1"/>
            <a:r>
              <a:rPr lang="en-US" dirty="0" smtClean="0"/>
              <a:t>Validate FHIR profiles and instances</a:t>
            </a:r>
          </a:p>
          <a:p>
            <a:r>
              <a:rPr lang="en-US" dirty="0" smtClean="0"/>
              <a:t>How would YOU like to get involved as a contributor to </a:t>
            </a:r>
            <a:r>
              <a:rPr lang="en-US" dirty="0" err="1" smtClean="0"/>
              <a:t>Eclipse.org</a:t>
            </a:r>
            <a:r>
              <a:rPr lang="en-US" dirty="0" smtClean="0"/>
              <a:t> MDHT?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1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MDHT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Model Driven Health Tools (MDHT) is an open source software project at </a:t>
            </a:r>
            <a:r>
              <a:rPr lang="en-US" dirty="0" err="1"/>
              <a:t>Eclipse.org</a:t>
            </a:r>
            <a:endParaRPr lang="en-US" dirty="0"/>
          </a:p>
          <a:p>
            <a:pPr lvl="1"/>
            <a:r>
              <a:rPr lang="en-US" sz="2900" dirty="0"/>
              <a:t>Supported by VA, ONC S&amp;I, FHA, IBM, &amp; others since 2008</a:t>
            </a:r>
          </a:p>
          <a:p>
            <a:r>
              <a:rPr lang="en-US" dirty="0"/>
              <a:t>MDHT supports a full lifecycle standards development process, providing a solution that allows standards designers and implementers to actively collaborate</a:t>
            </a:r>
          </a:p>
          <a:p>
            <a:r>
              <a:rPr lang="en-US" dirty="0"/>
              <a:t>Consolidated CDA (C-CDA)</a:t>
            </a:r>
          </a:p>
          <a:p>
            <a:pPr lvl="1"/>
            <a:r>
              <a:rPr lang="en-US" sz="2000" dirty="0"/>
              <a:t>Continuous ONC contract support for creating and maintaining all versions of C-CDA specifications in UML using MDHT editor</a:t>
            </a:r>
          </a:p>
          <a:p>
            <a:pPr lvl="1"/>
            <a:r>
              <a:rPr lang="en-US" sz="2000" dirty="0"/>
              <a:t>Complete UML models containing all conformance rules for HL7 specifications from C-CDA 1.0 through current C-CDA 2.1</a:t>
            </a:r>
          </a:p>
          <a:p>
            <a:pPr lvl="1"/>
            <a:r>
              <a:rPr lang="en-US" sz="2000" dirty="0"/>
              <a:t>MDHT Generated Java programming library for C-CDA is adopted by several major EHR vendors and 100’s of other developers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6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MDHT at </a:t>
            </a:r>
            <a:r>
              <a:rPr lang="en-US" dirty="0" err="1" smtClean="0"/>
              <a:t>Eclipse.org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Health Tools (OHT) organization merged with HL7 and is defining charter for a new “Open Source” work group</a:t>
            </a:r>
          </a:p>
          <a:p>
            <a:r>
              <a:rPr lang="en-US" sz="2400" dirty="0" smtClean="0"/>
              <a:t>Model Driven Health Tools (MDHT) project has migrated to </a:t>
            </a:r>
            <a:r>
              <a:rPr lang="en-US" sz="2400" dirty="0" err="1" smtClean="0"/>
              <a:t>Eclipse.org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2"/>
              </a:rPr>
              <a:t>https://projects.eclipse.org/projects/modeling.mdht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MDHT source code at </a:t>
            </a:r>
            <a:r>
              <a:rPr lang="en-US" sz="2400" dirty="0" err="1" smtClean="0"/>
              <a:t>Eclipse.org</a:t>
            </a:r>
            <a:endParaRPr lang="en-US" sz="2400" dirty="0"/>
          </a:p>
          <a:p>
            <a:pPr lvl="1"/>
            <a:r>
              <a:rPr lang="en-US" sz="2000" dirty="0" smtClean="0"/>
              <a:t>Initial contribution to Eclipse </a:t>
            </a:r>
            <a:r>
              <a:rPr lang="en-US" sz="2000" dirty="0" err="1" smtClean="0"/>
              <a:t>git</a:t>
            </a:r>
            <a:r>
              <a:rPr lang="en-US" sz="2000" dirty="0" smtClean="0"/>
              <a:t> repository completed in Nov 2015</a:t>
            </a:r>
          </a:p>
          <a:p>
            <a:pPr lvl="2"/>
            <a:r>
              <a:rPr lang="en-US" sz="1600" dirty="0" smtClean="0"/>
              <a:t>Core</a:t>
            </a:r>
          </a:p>
          <a:p>
            <a:pPr lvl="2"/>
            <a:r>
              <a:rPr lang="en-US" sz="1600" dirty="0" smtClean="0"/>
              <a:t>CDA tools</a:t>
            </a:r>
          </a:p>
          <a:p>
            <a:pPr lvl="2"/>
            <a:r>
              <a:rPr lang="en-US" sz="1600" dirty="0" smtClean="0"/>
              <a:t>FHIR profile import/export and design</a:t>
            </a:r>
          </a:p>
          <a:p>
            <a:r>
              <a:rPr lang="en-US" sz="2400" dirty="0" smtClean="0"/>
              <a:t>MDHT project intends to be active participant in new HL7 WG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MDHT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716" cy="4756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MDHT on FHIR</a:t>
            </a:r>
          </a:p>
          <a:p>
            <a:pPr lvl="1"/>
            <a:r>
              <a:rPr lang="en-US" dirty="0" smtClean="0"/>
              <a:t>Profile design in UML, with terminology services</a:t>
            </a:r>
          </a:p>
          <a:p>
            <a:pPr lvl="1"/>
            <a:r>
              <a:rPr lang="en-US" dirty="0" smtClean="0"/>
              <a:t>Import/Export FHIR conformance resources</a:t>
            </a:r>
          </a:p>
          <a:p>
            <a:pPr lvl="2"/>
            <a:r>
              <a:rPr lang="en-US" dirty="0" err="1" smtClean="0"/>
              <a:t>StructureDefinition</a:t>
            </a:r>
            <a:r>
              <a:rPr lang="en-US" dirty="0" smtClean="0"/>
              <a:t>, </a:t>
            </a:r>
            <a:r>
              <a:rPr lang="en-US" dirty="0" err="1" smtClean="0"/>
              <a:t>ValueSet</a:t>
            </a:r>
            <a:r>
              <a:rPr lang="en-US" dirty="0" smtClean="0"/>
              <a:t>, </a:t>
            </a:r>
            <a:r>
              <a:rPr lang="en-US" dirty="0" err="1" smtClean="0"/>
              <a:t>ImplementationGuide</a:t>
            </a:r>
            <a:r>
              <a:rPr lang="en-US" dirty="0" smtClean="0"/>
              <a:t>, </a:t>
            </a:r>
            <a:r>
              <a:rPr lang="en-US" dirty="0" err="1" smtClean="0"/>
              <a:t>DataElement</a:t>
            </a:r>
            <a:r>
              <a:rPr lang="en-US" dirty="0" smtClean="0"/>
              <a:t>, Operation, etc.</a:t>
            </a:r>
          </a:p>
          <a:p>
            <a:pPr lvl="1"/>
            <a:r>
              <a:rPr lang="en-US" dirty="0" smtClean="0"/>
              <a:t>Integrate with FHIR profile registry/repository, location(s) TBD</a:t>
            </a:r>
          </a:p>
          <a:p>
            <a:r>
              <a:rPr lang="en-US" dirty="0" smtClean="0"/>
              <a:t>Clinical </a:t>
            </a:r>
            <a:r>
              <a:rPr lang="en-US" dirty="0" smtClean="0"/>
              <a:t>Information models with terminology bindings</a:t>
            </a:r>
          </a:p>
          <a:p>
            <a:pPr lvl="1"/>
            <a:r>
              <a:rPr lang="en-US" dirty="0" smtClean="0"/>
              <a:t>TBD, begin </a:t>
            </a:r>
            <a:r>
              <a:rPr lang="en-US" dirty="0" smtClean="0"/>
              <a:t>development of MDHT tooling for HL7 CIMI models using OMG standard Archetype Modeling Language (AML) UML profiles</a:t>
            </a:r>
          </a:p>
          <a:p>
            <a:pPr lvl="1"/>
            <a:r>
              <a:rPr lang="en-US" dirty="0" smtClean="0"/>
              <a:t>Looking for organizations to support development of this new capability</a:t>
            </a:r>
          </a:p>
          <a:p>
            <a:r>
              <a:rPr lang="en-US" dirty="0" smtClean="0"/>
              <a:t>Model &amp; Instance Mapping: MDHT + MDMI</a:t>
            </a:r>
          </a:p>
          <a:p>
            <a:pPr lvl="1"/>
            <a:r>
              <a:rPr lang="en-US" dirty="0" smtClean="0"/>
              <a:t>Model-Driven Message Interoperability (MDMI) OMG Standard</a:t>
            </a:r>
          </a:p>
          <a:p>
            <a:pPr lvl="1"/>
            <a:r>
              <a:rPr lang="en-US" dirty="0" smtClean="0"/>
              <a:t>Support from Federal Health Architecture (FHA) for prototype tooling enhancements and mapping FHIM to FHIR, plus FHIR profile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1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MDHT on FHIR: Initial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Define UML profile and representation for FHIR specs</a:t>
            </a:r>
          </a:p>
          <a:p>
            <a:r>
              <a:rPr lang="en-US" dirty="0" smtClean="0"/>
              <a:t>Import FHIR </a:t>
            </a:r>
            <a:r>
              <a:rPr lang="en-US" dirty="0" err="1" smtClean="0"/>
              <a:t>StructureDefinition</a:t>
            </a:r>
            <a:r>
              <a:rPr lang="en-US" dirty="0" smtClean="0"/>
              <a:t> &amp; </a:t>
            </a:r>
            <a:r>
              <a:rPr lang="en-US" dirty="0" err="1" smtClean="0"/>
              <a:t>ValueSet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err="1" smtClean="0"/>
              <a:t>Datatypes</a:t>
            </a:r>
            <a:r>
              <a:rPr lang="en-US" dirty="0" smtClean="0"/>
              <a:t>, Core Resources, Constraint profiles, Extension definitions</a:t>
            </a:r>
          </a:p>
          <a:p>
            <a:r>
              <a:rPr lang="en-US" dirty="0" smtClean="0"/>
              <a:t>Export FHIR </a:t>
            </a:r>
            <a:r>
              <a:rPr lang="en-US" dirty="0" err="1" smtClean="0"/>
              <a:t>StructureDefinition</a:t>
            </a:r>
            <a:r>
              <a:rPr lang="en-US" dirty="0" smtClean="0"/>
              <a:t> &amp; </a:t>
            </a:r>
            <a:r>
              <a:rPr lang="en-US" dirty="0" err="1" smtClean="0"/>
              <a:t>ValueSet</a:t>
            </a:r>
            <a:r>
              <a:rPr lang="en-US" dirty="0" smtClean="0"/>
              <a:t> from UML</a:t>
            </a:r>
          </a:p>
          <a:p>
            <a:r>
              <a:rPr lang="en-US" dirty="0" smtClean="0"/>
              <a:t>MDHT UI enhancements for FHIR profile design</a:t>
            </a:r>
          </a:p>
          <a:p>
            <a:pPr lvl="1"/>
            <a:r>
              <a:rPr lang="en-US" dirty="0" smtClean="0"/>
              <a:t>Reuse UML </a:t>
            </a:r>
            <a:r>
              <a:rPr lang="en-US" dirty="0"/>
              <a:t>table </a:t>
            </a:r>
            <a:r>
              <a:rPr lang="en-US" dirty="0" smtClean="0"/>
              <a:t>editor (same as CDA editor)</a:t>
            </a:r>
          </a:p>
          <a:p>
            <a:pPr lvl="1"/>
            <a:r>
              <a:rPr lang="en-US" dirty="0" smtClean="0"/>
              <a:t>Add customized menu commands and property view tabs for FHIR UML stereotypes</a:t>
            </a:r>
          </a:p>
          <a:p>
            <a:pPr lvl="1"/>
            <a:r>
              <a:rPr lang="en-US" dirty="0" smtClean="0"/>
              <a:t>Integrate FHIR terminology services for </a:t>
            </a:r>
            <a:r>
              <a:rPr lang="en-US" dirty="0" err="1" smtClean="0"/>
              <a:t>ValueSet</a:t>
            </a:r>
            <a:r>
              <a:rPr lang="en-US" dirty="0" smtClean="0"/>
              <a:t> design</a:t>
            </a:r>
          </a:p>
          <a:p>
            <a:pPr lvl="1"/>
            <a:endParaRPr lang="en-US" dirty="0"/>
          </a:p>
          <a:p>
            <a:r>
              <a:rPr lang="en-US" dirty="0" smtClean="0"/>
              <a:t>This initial feature set was supported by an ONC Federal Health Architecture contract (summer 2015, spring 2016)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6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FHIR STU 3 to UML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pic>
        <p:nvPicPr>
          <p:cNvPr id="10" name="Content Placeholder 9" descr="Import profi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2" b="-8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39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HL7 FHIR Publication for Condition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pic>
        <p:nvPicPr>
          <p:cNvPr id="8" name="Content Placeholder 7" descr="Condition HL7 public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58" r="-10758"/>
          <a:stretch>
            <a:fillRect/>
          </a:stretch>
        </p:blipFill>
        <p:spPr>
          <a:xfrm>
            <a:off x="176644" y="1417638"/>
            <a:ext cx="8842110" cy="4862820"/>
          </a:xfrm>
        </p:spPr>
      </p:pic>
    </p:spTree>
    <p:extLst>
      <p:ext uri="{BB962C8B-B14F-4D97-AF65-F5344CB8AC3E}">
        <p14:creationId xmlns:p14="http://schemas.microsoft.com/office/powerpoint/2010/main" val="144669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Condition Resource in UML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pic>
        <p:nvPicPr>
          <p:cNvPr id="6" name="Content Placeholder 5" descr="Condition table edit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92" r="-31092"/>
          <a:stretch>
            <a:fillRect/>
          </a:stretch>
        </p:blipFill>
        <p:spPr>
          <a:xfrm>
            <a:off x="-309543" y="1180085"/>
            <a:ext cx="9599797" cy="5279519"/>
          </a:xfrm>
        </p:spPr>
      </p:pic>
    </p:spTree>
    <p:extLst>
      <p:ext uri="{BB962C8B-B14F-4D97-AF65-F5344CB8AC3E}">
        <p14:creationId xmlns:p14="http://schemas.microsoft.com/office/powerpoint/2010/main" val="329040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FHIR Condition (</a:t>
            </a:r>
            <a:r>
              <a:rPr lang="en-US" dirty="0" err="1" smtClean="0"/>
              <a:t>Dynagram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B63-AC8A-2F45-89FC-595064F75A6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MDHT on FHIR</a:t>
            </a:r>
            <a:endParaRPr lang="en-US" dirty="0"/>
          </a:p>
        </p:txBody>
      </p:sp>
      <p:pic>
        <p:nvPicPr>
          <p:cNvPr id="8" name="Content Placeholder 7" descr="Condition dyn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6" r="-7466"/>
          <a:stretch>
            <a:fillRect/>
          </a:stretch>
        </p:blipFill>
        <p:spPr>
          <a:xfrm>
            <a:off x="140004" y="1243192"/>
            <a:ext cx="8878750" cy="4882971"/>
          </a:xfrm>
        </p:spPr>
      </p:pic>
    </p:spTree>
    <p:extLst>
      <p:ext uri="{BB962C8B-B14F-4D97-AF65-F5344CB8AC3E}">
        <p14:creationId xmlns:p14="http://schemas.microsoft.com/office/powerpoint/2010/main" val="29235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925</Words>
  <Application>Microsoft Macintosh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MDHT on FHIR® Overview and Roadmap for Model Driven Health Tools (MDHT)</vt:lpstr>
      <vt:lpstr>MDHT Summary</vt:lpstr>
      <vt:lpstr>MDHT at Eclipse.org</vt:lpstr>
      <vt:lpstr>MDHT Roadmap</vt:lpstr>
      <vt:lpstr>MDHT on FHIR: Initial Scope</vt:lpstr>
      <vt:lpstr>Import FHIR STU 3 to UML</vt:lpstr>
      <vt:lpstr>HL7 FHIR Publication for Condition</vt:lpstr>
      <vt:lpstr>FHIR Condition Resource in UML</vt:lpstr>
      <vt:lpstr>UML FHIR Condition (Dynagram)</vt:lpstr>
      <vt:lpstr>FHIR Constraint Profiles in UML</vt:lpstr>
      <vt:lpstr>FHIR Profiles: DAF-ResultObs</vt:lpstr>
      <vt:lpstr>UML DAF-ResultObs (Dynagram)</vt:lpstr>
      <vt:lpstr>FHIR Terminology Services</vt:lpstr>
      <vt:lpstr>FHIR Terminology Services</vt:lpstr>
      <vt:lpstr>Creating FHIR Value Sets</vt:lpstr>
      <vt:lpstr>Profile ValueSet Binding</vt:lpstr>
      <vt:lpstr>MDHT on FHIR: Next Steps</vt:lpstr>
      <vt:lpstr>Questions for MDHT Users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MDHT on FHIR</dc:title>
  <dc:creator>Dave Carlson</dc:creator>
  <cp:lastModifiedBy>Dave Carlson</cp:lastModifiedBy>
  <cp:revision>82</cp:revision>
  <dcterms:created xsi:type="dcterms:W3CDTF">2015-09-29T20:06:45Z</dcterms:created>
  <dcterms:modified xsi:type="dcterms:W3CDTF">2016-12-13T20:06:28Z</dcterms:modified>
</cp:coreProperties>
</file>