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8"/>
  </p:notesMasterIdLst>
  <p:sldIdLst>
    <p:sldId id="277" r:id="rId2"/>
    <p:sldId id="279" r:id="rId3"/>
    <p:sldId id="256" r:id="rId4"/>
    <p:sldId id="276" r:id="rId5"/>
    <p:sldId id="278" r:id="rId6"/>
    <p:sldId id="28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82" autoAdjust="0"/>
    <p:restoredTop sz="84580" autoAdjust="0"/>
  </p:normalViewPr>
  <p:slideViewPr>
    <p:cSldViewPr snapToGrid="0">
      <p:cViewPr varScale="1">
        <p:scale>
          <a:sx n="60" d="100"/>
          <a:sy n="60" d="100"/>
        </p:scale>
        <p:origin x="-176" y="-1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notesMaster" Target="notesMasters/notesMaster1.xml"/><Relationship Id="rId9" Type="http://schemas.openxmlformats.org/officeDocument/2006/relationships/printerSettings" Target="printerSettings/printerSettings1.bin"/><Relationship Id="rId1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546686-91DE-4D90-BD75-ECBCFBADF690}" type="datetimeFigureOut">
              <a:rPr lang="en-US" smtClean="0"/>
              <a:t>11/7/16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5AD94A1-3B31-4F65-B0A1-447E27C0242B}" type="slidenum">
              <a:rPr lang="en-US" smtClean="0"/>
              <a:t>‹#›</a:t>
            </a:fld>
            <a:endParaRPr lang="en-US"/>
          </a:p>
        </p:txBody>
      </p:sp>
    </p:spTree>
    <p:extLst>
      <p:ext uri="{BB962C8B-B14F-4D97-AF65-F5344CB8AC3E}">
        <p14:creationId xmlns:p14="http://schemas.microsoft.com/office/powerpoint/2010/main" val="15359791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A54C80-263E-416B-A8E0-580EDEADCBDC}" type="datetimeFigureOut">
              <a:rPr lang="en-US" dirty="0"/>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2A54C80-263E-416B-A8E0-580EDEADCBDC}" type="datetimeFigureOut">
              <a:rPr lang="en-US" dirty="0"/>
              <a:t>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11/7/16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11/7/16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11/7/16</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11/7/16</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5" r:id="rId2"/>
    <p:sldLayoutId id="2147483651" r:id="rId3"/>
    <p:sldLayoutId id="2147483666" r:id="rId4"/>
    <p:sldLayoutId id="2147483653" r:id="rId5"/>
    <p:sldLayoutId id="2147483654" r:id="rId6"/>
    <p:sldLayoutId id="2147483655" r:id="rId7"/>
    <p:sldLayoutId id="2147483667" r:id="rId8"/>
    <p:sldLayoutId id="2147483657" r:id="rId9"/>
    <p:sldLayoutId id="2147483660" r:id="rId10"/>
    <p:sldLayoutId id="2147483661" r:id="rId11"/>
    <p:sldLayoutId id="2147483662" r:id="rId12"/>
    <p:sldLayoutId id="2147483663" r:id="rId13"/>
    <p:sldLayoutId id="2147483664" r:id="rId14"/>
    <p:sldLayoutId id="2147483668"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171" y="2404534"/>
            <a:ext cx="8083832" cy="1646302"/>
          </a:xfrm>
        </p:spPr>
        <p:txBody>
          <a:bodyPr/>
          <a:lstStyle/>
          <a:p>
            <a:r>
              <a:rPr lang="en-US" dirty="0" smtClean="0"/>
              <a:t>Welcome from LSU!</a:t>
            </a:r>
            <a:endParaRPr lang="en-US" dirty="0"/>
          </a:p>
        </p:txBody>
      </p:sp>
      <p:sp>
        <p:nvSpPr>
          <p:cNvPr id="3" name="Subtitle 2"/>
          <p:cNvSpPr>
            <a:spLocks noGrp="1"/>
          </p:cNvSpPr>
          <p:nvPr>
            <p:ph type="subTitle" idx="1"/>
          </p:nvPr>
        </p:nvSpPr>
        <p:spPr/>
        <p:txBody>
          <a:bodyPr>
            <a:normAutofit/>
          </a:bodyPr>
          <a:lstStyle/>
          <a:p>
            <a:r>
              <a:rPr lang="en-US" dirty="0" smtClean="0"/>
              <a:t>13</a:t>
            </a:r>
            <a:r>
              <a:rPr lang="en-US" baseline="30000" dirty="0" smtClean="0"/>
              <a:t>th</a:t>
            </a:r>
            <a:r>
              <a:rPr lang="en-US" dirty="0" smtClean="0"/>
              <a:t> General Meeting</a:t>
            </a:r>
          </a:p>
          <a:p>
            <a:r>
              <a:rPr lang="en-US" dirty="0" smtClean="0"/>
              <a:t>November 7-9, 2016</a:t>
            </a:r>
          </a:p>
        </p:txBody>
      </p:sp>
      <p:pic>
        <p:nvPicPr>
          <p:cNvPr id="4" name="Picture 3"/>
          <p:cNvPicPr>
            <a:picLocks noChangeAspect="1"/>
          </p:cNvPicPr>
          <p:nvPr/>
        </p:nvPicPr>
        <p:blipFill>
          <a:blip r:embed="rId2"/>
          <a:stretch>
            <a:fillRect/>
          </a:stretch>
        </p:blipFill>
        <p:spPr>
          <a:xfrm>
            <a:off x="1190171" y="408668"/>
            <a:ext cx="7829550" cy="2266950"/>
          </a:xfrm>
          <a:prstGeom prst="rect">
            <a:avLst/>
          </a:prstGeom>
        </p:spPr>
      </p:pic>
    </p:spTree>
    <p:extLst>
      <p:ext uri="{BB962C8B-B14F-4D97-AF65-F5344CB8AC3E}">
        <p14:creationId xmlns:p14="http://schemas.microsoft.com/office/powerpoint/2010/main" val="2473859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Welcoming Thoughts</a:t>
            </a:r>
            <a:endParaRPr lang="en-US" dirty="0"/>
          </a:p>
        </p:txBody>
      </p:sp>
      <p:sp>
        <p:nvSpPr>
          <p:cNvPr id="3" name="Content Placeholder 2"/>
          <p:cNvSpPr>
            <a:spLocks noGrp="1"/>
          </p:cNvSpPr>
          <p:nvPr>
            <p:ph idx="1"/>
          </p:nvPr>
        </p:nvSpPr>
        <p:spPr/>
        <p:txBody>
          <a:bodyPr/>
          <a:lstStyle/>
          <a:p>
            <a:r>
              <a:rPr lang="en-US" dirty="0" smtClean="0"/>
              <a:t>Thank you for your dedication!</a:t>
            </a:r>
          </a:p>
          <a:p>
            <a:r>
              <a:rPr lang="en-US" dirty="0" smtClean="0"/>
              <a:t>Significant progress is being made!</a:t>
            </a:r>
          </a:p>
          <a:p>
            <a:r>
              <a:rPr lang="en-US" dirty="0" smtClean="0"/>
              <a:t>Multi-sector stakeholder participation is essential!</a:t>
            </a:r>
          </a:p>
          <a:p>
            <a:r>
              <a:rPr lang="en-US" dirty="0" smtClean="0"/>
              <a:t>What binds us all together?</a:t>
            </a:r>
          </a:p>
          <a:p>
            <a:r>
              <a:rPr lang="en-US" dirty="0" smtClean="0"/>
              <a:t>Where does this leave us?</a:t>
            </a:r>
          </a:p>
          <a:p>
            <a:r>
              <a:rPr lang="en-US" dirty="0" smtClean="0"/>
              <a:t>What we are doing is positively disruptive!</a:t>
            </a:r>
            <a:endParaRPr lang="en-US" dirty="0"/>
          </a:p>
        </p:txBody>
      </p:sp>
    </p:spTree>
    <p:extLst>
      <p:ext uri="{BB962C8B-B14F-4D97-AF65-F5344CB8AC3E}">
        <p14:creationId xmlns:p14="http://schemas.microsoft.com/office/powerpoint/2010/main" val="3966878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171" y="2404534"/>
            <a:ext cx="8083832" cy="1646302"/>
          </a:xfrm>
        </p:spPr>
        <p:txBody>
          <a:bodyPr/>
          <a:lstStyle/>
          <a:p>
            <a:r>
              <a:rPr lang="en-US" dirty="0" smtClean="0"/>
              <a:t>Where does this leave us?</a:t>
            </a:r>
            <a:endParaRPr lang="en-US" dirty="0"/>
          </a:p>
        </p:txBody>
      </p:sp>
      <p:sp>
        <p:nvSpPr>
          <p:cNvPr id="3" name="Subtitle 2"/>
          <p:cNvSpPr>
            <a:spLocks noGrp="1"/>
          </p:cNvSpPr>
          <p:nvPr>
            <p:ph type="subTitle" idx="1"/>
          </p:nvPr>
        </p:nvSpPr>
        <p:spPr/>
        <p:txBody>
          <a:bodyPr>
            <a:normAutofit lnSpcReduction="10000"/>
          </a:bodyPr>
          <a:lstStyle/>
          <a:p>
            <a:r>
              <a:rPr lang="en-US" dirty="0" smtClean="0"/>
              <a:t>Panel: Doug Martin, Mark </a:t>
            </a:r>
            <a:r>
              <a:rPr lang="en-US" dirty="0" err="1" smtClean="0"/>
              <a:t>Overhage</a:t>
            </a:r>
            <a:r>
              <a:rPr lang="en-US" dirty="0" smtClean="0"/>
              <a:t>, Ken Fuchs, Stan Huff, Oscar Diaz</a:t>
            </a:r>
          </a:p>
          <a:p>
            <a:endParaRPr lang="en-US" dirty="0"/>
          </a:p>
          <a:p>
            <a:r>
              <a:rPr lang="en-US" dirty="0" smtClean="0"/>
              <a:t>Facilitator: Wayne Wilbright</a:t>
            </a:r>
          </a:p>
          <a:p>
            <a:endParaRPr lang="en-US" dirty="0"/>
          </a:p>
        </p:txBody>
      </p:sp>
    </p:spTree>
    <p:extLst>
      <p:ext uri="{BB962C8B-B14F-4D97-AF65-F5344CB8AC3E}">
        <p14:creationId xmlns:p14="http://schemas.microsoft.com/office/powerpoint/2010/main" val="65515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this leave us?</a:t>
            </a:r>
            <a:endParaRPr lang="en-US" dirty="0"/>
          </a:p>
        </p:txBody>
      </p:sp>
      <p:sp>
        <p:nvSpPr>
          <p:cNvPr id="3" name="Content Placeholder 2"/>
          <p:cNvSpPr>
            <a:spLocks noGrp="1"/>
          </p:cNvSpPr>
          <p:nvPr>
            <p:ph idx="1"/>
          </p:nvPr>
        </p:nvSpPr>
        <p:spPr/>
        <p:txBody>
          <a:bodyPr>
            <a:normAutofit/>
          </a:bodyPr>
          <a:lstStyle/>
          <a:p>
            <a:pPr lvl="0"/>
            <a:r>
              <a:rPr lang="en-US" dirty="0"/>
              <a:t>Healthcare is currently experiencing multiple unmet needs, across many diverse use cases and multiple constituencies that all share a high level of dependency on highly available, accessible, reliable, computer interpretable, and truly interoperable clinical data</a:t>
            </a:r>
          </a:p>
          <a:p>
            <a:pPr lvl="0"/>
            <a:r>
              <a:rPr lang="en-US" dirty="0"/>
              <a:t>Today’s clinical data ecosystem is not making data available or accessible in a form that is optimally usable and capable of advancing health and healthcare on a trajectory that will support the optimization of the US healthcare system well into the next decade</a:t>
            </a:r>
          </a:p>
          <a:p>
            <a:pPr lvl="0"/>
            <a:r>
              <a:rPr lang="en-US" dirty="0"/>
              <a:t>We are leaving unrealized value on the table with </a:t>
            </a:r>
            <a:r>
              <a:rPr lang="en-US" dirty="0" smtClean="0"/>
              <a:t>our existing</a:t>
            </a:r>
            <a:r>
              <a:rPr lang="en-US" dirty="0"/>
              <a:t>, disparate healthcare information </a:t>
            </a:r>
            <a:r>
              <a:rPr lang="en-US" dirty="0" smtClean="0"/>
              <a:t>architectures</a:t>
            </a:r>
          </a:p>
          <a:p>
            <a:pPr lvl="0"/>
            <a:r>
              <a:rPr lang="en-US" dirty="0" smtClean="0"/>
              <a:t>The </a:t>
            </a:r>
            <a:r>
              <a:rPr lang="en-US" dirty="0"/>
              <a:t>current state is not </a:t>
            </a:r>
            <a:r>
              <a:rPr lang="en-US" dirty="0" smtClean="0"/>
              <a:t>sufficient for achieving the quadruple aim</a:t>
            </a:r>
            <a:endParaRPr lang="en-US" dirty="0"/>
          </a:p>
        </p:txBody>
      </p:sp>
    </p:spTree>
    <p:extLst>
      <p:ext uri="{BB962C8B-B14F-4D97-AF65-F5344CB8AC3E}">
        <p14:creationId xmlns:p14="http://schemas.microsoft.com/office/powerpoint/2010/main" val="15905397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this leave us?</a:t>
            </a:r>
            <a:endParaRPr lang="en-US" dirty="0"/>
          </a:p>
        </p:txBody>
      </p:sp>
      <p:sp>
        <p:nvSpPr>
          <p:cNvPr id="3" name="Content Placeholder 2"/>
          <p:cNvSpPr>
            <a:spLocks noGrp="1"/>
          </p:cNvSpPr>
          <p:nvPr>
            <p:ph idx="1"/>
          </p:nvPr>
        </p:nvSpPr>
        <p:spPr>
          <a:xfrm>
            <a:off x="677334" y="2160589"/>
            <a:ext cx="8596668" cy="4080554"/>
          </a:xfrm>
        </p:spPr>
        <p:txBody>
          <a:bodyPr>
            <a:normAutofit fontScale="92500" lnSpcReduction="10000"/>
          </a:bodyPr>
          <a:lstStyle/>
          <a:p>
            <a:pPr lvl="0"/>
            <a:r>
              <a:rPr lang="en-US" dirty="0" smtClean="0"/>
              <a:t>We </a:t>
            </a:r>
            <a:r>
              <a:rPr lang="en-US" dirty="0"/>
              <a:t>have only scratched the surface of the value that highly available/interoperable clinical data, information systems, and informatics principles can contribute to advancing health and healthcare</a:t>
            </a:r>
          </a:p>
          <a:p>
            <a:pPr lvl="0"/>
            <a:r>
              <a:rPr lang="en-US" dirty="0"/>
              <a:t>There is an ever-growing set of challenges to overcome, information problems to be solved. </a:t>
            </a:r>
          </a:p>
          <a:p>
            <a:pPr lvl="1"/>
            <a:r>
              <a:rPr lang="en-US" dirty="0"/>
              <a:t>If each of us with different needs for clinical data persist in attempting to solve these challenges individually by expending resources to customize our current state clinical information system infrastructures, we will continue to make very slow progress at very high cost!</a:t>
            </a:r>
          </a:p>
          <a:p>
            <a:pPr lvl="1"/>
            <a:r>
              <a:rPr lang="en-US" dirty="0"/>
              <a:t>This current paradigm is not working and is hampered significantly because the velocity of innovation (the slope) is at best linear and very resource intensive  </a:t>
            </a:r>
          </a:p>
          <a:p>
            <a:pPr lvl="0"/>
            <a:r>
              <a:rPr lang="en-US" dirty="0"/>
              <a:t>If however, we agree that many of our challenges are fundamental and foundational, and thus are likely 80% the same, we can find approaches to create a framework on which we can innovate more rapidly and efficiently, and positively impact every component of the quadruple aim. </a:t>
            </a:r>
          </a:p>
          <a:p>
            <a:endParaRPr lang="en-US" dirty="0"/>
          </a:p>
        </p:txBody>
      </p:sp>
    </p:spTree>
    <p:extLst>
      <p:ext uri="{BB962C8B-B14F-4D97-AF65-F5344CB8AC3E}">
        <p14:creationId xmlns:p14="http://schemas.microsoft.com/office/powerpoint/2010/main" val="2526572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0171" y="2404534"/>
            <a:ext cx="8083832" cy="1646302"/>
          </a:xfrm>
        </p:spPr>
        <p:txBody>
          <a:bodyPr/>
          <a:lstStyle/>
          <a:p>
            <a:r>
              <a:rPr lang="en-US" dirty="0" smtClean="0"/>
              <a:t>Thank You from LSU!</a:t>
            </a:r>
            <a:endParaRPr lang="en-US" dirty="0"/>
          </a:p>
        </p:txBody>
      </p:sp>
      <p:sp>
        <p:nvSpPr>
          <p:cNvPr id="3" name="Subtitle 2"/>
          <p:cNvSpPr>
            <a:spLocks noGrp="1"/>
          </p:cNvSpPr>
          <p:nvPr>
            <p:ph type="subTitle" idx="1"/>
          </p:nvPr>
        </p:nvSpPr>
        <p:spPr/>
        <p:txBody>
          <a:bodyPr>
            <a:normAutofit/>
          </a:bodyPr>
          <a:lstStyle/>
          <a:p>
            <a:r>
              <a:rPr lang="en-US" dirty="0" smtClean="0"/>
              <a:t>13</a:t>
            </a:r>
            <a:r>
              <a:rPr lang="en-US" baseline="30000" dirty="0" smtClean="0"/>
              <a:t>th</a:t>
            </a:r>
            <a:r>
              <a:rPr lang="en-US" dirty="0" smtClean="0"/>
              <a:t> General Meeting</a:t>
            </a:r>
          </a:p>
          <a:p>
            <a:r>
              <a:rPr lang="en-US" dirty="0" smtClean="0"/>
              <a:t>November 7-9, 2016</a:t>
            </a:r>
          </a:p>
        </p:txBody>
      </p:sp>
      <p:pic>
        <p:nvPicPr>
          <p:cNvPr id="4" name="Picture 3"/>
          <p:cNvPicPr>
            <a:picLocks noChangeAspect="1"/>
          </p:cNvPicPr>
          <p:nvPr/>
        </p:nvPicPr>
        <p:blipFill>
          <a:blip r:embed="rId2"/>
          <a:stretch>
            <a:fillRect/>
          </a:stretch>
        </p:blipFill>
        <p:spPr>
          <a:xfrm>
            <a:off x="1190171" y="408668"/>
            <a:ext cx="7829550" cy="2266950"/>
          </a:xfrm>
          <a:prstGeom prst="rect">
            <a:avLst/>
          </a:prstGeom>
        </p:spPr>
      </p:pic>
    </p:spTree>
    <p:extLst>
      <p:ext uri="{BB962C8B-B14F-4D97-AF65-F5344CB8AC3E}">
        <p14:creationId xmlns:p14="http://schemas.microsoft.com/office/powerpoint/2010/main" val="487259700"/>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612</TotalTime>
  <Words>388</Words>
  <Application>Microsoft Macintosh PowerPoint</Application>
  <PresentationFormat>Custom</PresentationFormat>
  <Paragraphs>28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Facet</vt:lpstr>
      <vt:lpstr>Welcome from LSU!</vt:lpstr>
      <vt:lpstr>Welcoming Thoughts</vt:lpstr>
      <vt:lpstr>Where does this leave us?</vt:lpstr>
      <vt:lpstr>Where does this leave us?</vt:lpstr>
      <vt:lpstr>Where does this leave us?</vt:lpstr>
      <vt:lpstr>Thank You from LSU!</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Where does this leave us?</dc:title>
  <dc:creator>Wilbright, Wayne</dc:creator>
  <cp:lastModifiedBy>LK HL</cp:lastModifiedBy>
  <cp:revision>83</cp:revision>
  <dcterms:created xsi:type="dcterms:W3CDTF">2016-07-22T13:42:06Z</dcterms:created>
  <dcterms:modified xsi:type="dcterms:W3CDTF">2016-11-07T17:01:42Z</dcterms:modified>
</cp:coreProperties>
</file>