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0" r:id="rId1"/>
  </p:sldMasterIdLst>
  <p:notesMasterIdLst>
    <p:notesMasterId r:id="rId18"/>
  </p:notesMasterIdLst>
  <p:sldIdLst>
    <p:sldId id="268" r:id="rId2"/>
    <p:sldId id="313" r:id="rId3"/>
    <p:sldId id="460" r:id="rId4"/>
    <p:sldId id="444" r:id="rId5"/>
    <p:sldId id="463" r:id="rId6"/>
    <p:sldId id="453" r:id="rId7"/>
    <p:sldId id="447" r:id="rId8"/>
    <p:sldId id="451" r:id="rId9"/>
    <p:sldId id="445" r:id="rId10"/>
    <p:sldId id="446" r:id="rId11"/>
    <p:sldId id="458" r:id="rId12"/>
    <p:sldId id="459" r:id="rId13"/>
    <p:sldId id="448" r:id="rId14"/>
    <p:sldId id="449" r:id="rId15"/>
    <p:sldId id="461" r:id="rId16"/>
    <p:sldId id="443" r:id="rId1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to HSPC" id="{99FB66D1-85F3-1D42-A47C-0C8FE10E7542}">
          <p14:sldIdLst>
            <p14:sldId id="268"/>
            <p14:sldId id="313"/>
            <p14:sldId id="460"/>
            <p14:sldId id="444"/>
            <p14:sldId id="463"/>
            <p14:sldId id="453"/>
            <p14:sldId id="447"/>
            <p14:sldId id="451"/>
            <p14:sldId id="445"/>
            <p14:sldId id="446"/>
            <p14:sldId id="458"/>
            <p14:sldId id="459"/>
            <p14:sldId id="448"/>
            <p14:sldId id="449"/>
            <p14:sldId id="461"/>
            <p14:sldId id="443"/>
          </p14:sldIdLst>
        </p14:section>
      </p14:sectionLst>
    </p:ext>
    <p:ext uri="{EFAFB233-063F-42B5-8137-9DF3F51BA10A}">
      <p15:sldGuideLst xmlns:p15="http://schemas.microsoft.com/office/powerpoint/2012/main" xmlns="">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AEE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57" autoAdjust="0"/>
  </p:normalViewPr>
  <p:slideViewPr>
    <p:cSldViewPr snapToGrid="0" snapToObjects="1">
      <p:cViewPr varScale="1">
        <p:scale>
          <a:sx n="65" d="100"/>
          <a:sy n="65" d="100"/>
        </p:scale>
        <p:origin x="-120" y="-272"/>
      </p:cViewPr>
      <p:guideLst>
        <p:guide orient="horz" pos="1800"/>
        <p:guide pos="2880"/>
      </p:guideLst>
    </p:cSldViewPr>
  </p:slideViewPr>
  <p:outlineViewPr>
    <p:cViewPr>
      <p:scale>
        <a:sx n="33" d="100"/>
        <a:sy n="33" d="100"/>
      </p:scale>
      <p:origin x="0" y="-7402"/>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FE0FE9-243C-E546-8426-10D7A473A3DC}" type="datetimeFigureOut">
              <a:rPr lang="en-US" smtClean="0"/>
              <a:t>11/7/16</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6B705F-109E-F247-B567-3A0F399E281A}" type="slidenum">
              <a:rPr lang="en-US" smtClean="0"/>
              <a:t>‹#›</a:t>
            </a:fld>
            <a:endParaRPr lang="en-US"/>
          </a:p>
        </p:txBody>
      </p:sp>
    </p:spTree>
    <p:extLst>
      <p:ext uri="{BB962C8B-B14F-4D97-AF65-F5344CB8AC3E}">
        <p14:creationId xmlns:p14="http://schemas.microsoft.com/office/powerpoint/2010/main" val="38686279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s://docs.google.com/drawings/d/1xQF5SZxwi8DiFG1C7uI9eBo6RkgYtA3iIekeuDOC8Es/edit"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 Id="rId3" Type="http://schemas.openxmlformats.org/officeDocument/2006/relationships/hyperlink" Target="http://wiki.hl7.org/index.php?title=Resourc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6B705F-109E-F247-B567-3A0F399E281A}" type="slidenum">
              <a:rPr lang="en-US" smtClean="0"/>
              <a:t>1</a:t>
            </a:fld>
            <a:endParaRPr lang="en-US"/>
          </a:p>
        </p:txBody>
      </p:sp>
    </p:spTree>
    <p:extLst>
      <p:ext uri="{BB962C8B-B14F-4D97-AF65-F5344CB8AC3E}">
        <p14:creationId xmlns:p14="http://schemas.microsoft.com/office/powerpoint/2010/main" val="3207901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6B705F-109E-F247-B567-3A0F399E281A}" type="slidenum">
              <a:rPr lang="en-US" smtClean="0"/>
              <a:t>16</a:t>
            </a:fld>
            <a:endParaRPr lang="en-US"/>
          </a:p>
        </p:txBody>
      </p:sp>
    </p:spTree>
    <p:extLst>
      <p:ext uri="{BB962C8B-B14F-4D97-AF65-F5344CB8AC3E}">
        <p14:creationId xmlns:p14="http://schemas.microsoft.com/office/powerpoint/2010/main" val="3945536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6B705F-109E-F247-B567-3A0F399E281A}" type="slidenum">
              <a:rPr lang="en-US" smtClean="0"/>
              <a:t>6</a:t>
            </a:fld>
            <a:endParaRPr lang="en-US"/>
          </a:p>
        </p:txBody>
      </p:sp>
    </p:spTree>
    <p:extLst>
      <p:ext uri="{BB962C8B-B14F-4D97-AF65-F5344CB8AC3E}">
        <p14:creationId xmlns:p14="http://schemas.microsoft.com/office/powerpoint/2010/main" val="1348359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a:t>
            </a:r>
            <a:r>
              <a:rPr lang="en-US" baseline="0" dirty="0" smtClean="0"/>
              <a:t> to discuss order of how patterns are created.  Move 2 to 1</a:t>
            </a:r>
            <a:endParaRPr lang="en-US" dirty="0"/>
          </a:p>
        </p:txBody>
      </p:sp>
      <p:sp>
        <p:nvSpPr>
          <p:cNvPr id="4" name="Slide Number Placeholder 3"/>
          <p:cNvSpPr>
            <a:spLocks noGrp="1"/>
          </p:cNvSpPr>
          <p:nvPr>
            <p:ph type="sldNum" sz="quarter" idx="10"/>
          </p:nvPr>
        </p:nvSpPr>
        <p:spPr/>
        <p:txBody>
          <a:bodyPr/>
          <a:lstStyle/>
          <a:p>
            <a:fld id="{5B6B705F-109E-F247-B567-3A0F399E281A}" type="slidenum">
              <a:rPr lang="en-US" smtClean="0"/>
              <a:t>7</a:t>
            </a:fld>
            <a:endParaRPr lang="en-US"/>
          </a:p>
        </p:txBody>
      </p:sp>
    </p:spTree>
    <p:extLst>
      <p:ext uri="{BB962C8B-B14F-4D97-AF65-F5344CB8AC3E}">
        <p14:creationId xmlns:p14="http://schemas.microsoft.com/office/powerpoint/2010/main" val="33283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717550" y="696913"/>
            <a:ext cx="55753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effectLst/>
                <a:latin typeface="Arial Narrow" panose="020B0606020202030204" pitchFamily="34" charset="0"/>
                <a:ea typeface="+mn-ea"/>
                <a:cs typeface="+mn-cs"/>
              </a:rPr>
              <a:t>Claude Nanjo, </a:t>
            </a:r>
            <a:r>
              <a:rPr lang="en-US" sz="800" u="sng" kern="1200" dirty="0">
                <a:solidFill>
                  <a:schemeClr val="tx1"/>
                </a:solidFill>
                <a:effectLst/>
                <a:latin typeface="Arial Narrow" panose="020B0606020202030204" pitchFamily="34" charset="0"/>
                <a:ea typeface="+mn-ea"/>
                <a:cs typeface="+mn-cs"/>
                <a:hlinkClick r:id="rId3"/>
              </a:rPr>
              <a:t>https://docs.google.com/drawings/d/1xQF5SZxwi8DiFG1C7uI9eBo6RkgYtA3iIekeuDOC8Es/edit</a:t>
            </a:r>
            <a:endParaRPr lang="en-US" sz="800" kern="1200" dirty="0">
              <a:solidFill>
                <a:schemeClr val="tx1"/>
              </a:solidFill>
              <a:effectLst/>
              <a:latin typeface="Arial Narrow" panose="020B0606020202030204" pitchFamily="34" charset="0"/>
              <a:ea typeface="+mn-ea"/>
              <a:cs typeface="+mn-cs"/>
            </a:endParaRPr>
          </a:p>
          <a:p>
            <a:pPr marL="228600" indent="-228600">
              <a:buAutoNum type="arabicPeriod"/>
            </a:pPr>
            <a:r>
              <a:rPr lang="en-US" sz="1100" kern="1200" dirty="0">
                <a:solidFill>
                  <a:schemeClr val="tx1"/>
                </a:solidFill>
                <a:effectLst/>
                <a:latin typeface="Arial Narrow" panose="020B0606020202030204" pitchFamily="34" charset="0"/>
                <a:ea typeface="+mn-ea"/>
                <a:cs typeface="+mn-cs"/>
              </a:rPr>
              <a:t>The core reference model which define the very foundations of the model. Right now, it is very generic. It can almost be compared to FHIR's Structure Definition with some of its datatypes, etc... At this time, it is really a meta-model layer.</a:t>
            </a:r>
          </a:p>
          <a:p>
            <a:pPr marL="228600" indent="-228600">
              <a:buFont typeface="+mj-lt"/>
              <a:buAutoNum type="arabicPeriod"/>
            </a:pPr>
            <a:r>
              <a:rPr lang="en-US" sz="1100" kern="1200" dirty="0">
                <a:solidFill>
                  <a:schemeClr val="tx1"/>
                </a:solidFill>
                <a:effectLst/>
                <a:latin typeface="Arial Narrow" panose="020B0606020202030204" pitchFamily="34" charset="0"/>
                <a:ea typeface="+mn-ea"/>
                <a:cs typeface="+mn-cs"/>
              </a:rPr>
              <a:t>The foundational archetype layer - these are closely aligned to ISO13606 and the OpenEHR reference model and provide the foundation for a clinical document more generally and a clinical record in the case of CIMI. This is important because KNARTs can use this same foundation as well which is key when we define a logical model for CQF.</a:t>
            </a:r>
          </a:p>
          <a:p>
            <a:pPr marL="228600" indent="-228600">
              <a:buFont typeface="+mj-lt"/>
              <a:buAutoNum type="arabicPeriod"/>
            </a:pPr>
            <a:r>
              <a:rPr lang="en-US" sz="1100" kern="1200" dirty="0">
                <a:solidFill>
                  <a:schemeClr val="tx1"/>
                </a:solidFill>
                <a:effectLst/>
                <a:latin typeface="Arial Narrow" panose="020B0606020202030204" pitchFamily="34" charset="0"/>
                <a:ea typeface="+mn-ea"/>
                <a:cs typeface="+mn-cs"/>
              </a:rPr>
              <a:t>The reference archetype layer - these will consist in the case of CIMI of the 'schematic anchors' so to speak (to borrow Richard Esmond's term) from which detailed clinical models will be derived. Requirements for this layer will come from FHIM, vMR, QDM, QUICK, FHIR DAF, SDC, etc... The goal is to define this layer so that the transformation cost to FHIR profiles is lowest despite some divergence which we know we will have. Note that within the hierarchy of archetypes that will make up this layer, we will derive the DAF and QICore profiles. However, I would not call this layer the FHIM/DAF/QICore layer. It is more than that. Also, as Galen pointed out, not all of the expressivity of FHIM will carry over to CIMI given the models' different requirements.</a:t>
            </a:r>
          </a:p>
          <a:p>
            <a:pPr marL="228600" indent="-228600">
              <a:buFont typeface="+mj-lt"/>
              <a:buAutoNum type="arabicPeriod"/>
            </a:pPr>
            <a:r>
              <a:rPr lang="en-US" sz="1100" kern="1200" dirty="0">
                <a:solidFill>
                  <a:schemeClr val="tx1"/>
                </a:solidFill>
                <a:effectLst/>
                <a:latin typeface="Arial Narrow" panose="020B0606020202030204" pitchFamily="34" charset="0"/>
                <a:ea typeface="+mn-ea"/>
                <a:cs typeface="+mn-cs"/>
              </a:rPr>
              <a:t>The detailed clinical model layer which, ideally, are simply constraining profiles on the layer above to create families of archetypes that only vary in their terminology bindings and cardinality constraints.</a:t>
            </a:r>
          </a:p>
          <a:p>
            <a:r>
              <a:rPr lang="en-US" sz="1100" kern="1200" dirty="0">
                <a:solidFill>
                  <a:schemeClr val="tx1"/>
                </a:solidFill>
                <a:effectLst/>
                <a:latin typeface="Arial Narrow" panose="020B0606020202030204" pitchFamily="34" charset="0"/>
                <a:ea typeface="+mn-ea"/>
                <a:cs typeface="+mn-cs"/>
              </a:rPr>
              <a:t> </a:t>
            </a:r>
          </a:p>
          <a:p>
            <a:r>
              <a:rPr lang="en-US" sz="1100" kern="1200" dirty="0">
                <a:solidFill>
                  <a:schemeClr val="tx1"/>
                </a:solidFill>
                <a:effectLst/>
                <a:latin typeface="Arial Narrow" panose="020B0606020202030204" pitchFamily="34" charset="0"/>
                <a:ea typeface="+mn-ea"/>
                <a:cs typeface="+mn-cs"/>
              </a:rPr>
              <a:t>An additional note on the Reference Archetype Layer: There will ultimately be two general categories of archetypes in this layer - the CIMI archetypes which we are working on now as part of the CIMI/FHIM effort - and the HeD archetypes which will consist of those archetypes that define the CQF logical model. Note that for both of these categories, there might be common archetypes used for both CIMI and HeD (e.g., the procedure topic of a clinical statement in CIMI can also be used as a definitional archetype for a procedure order item - ActivityDefinition - in an order set for instance).</a:t>
            </a:r>
          </a:p>
          <a:p>
            <a:r>
              <a:rPr lang="en-US" sz="1100" kern="1200" dirty="0">
                <a:solidFill>
                  <a:schemeClr val="tx1"/>
                </a:solidFill>
                <a:effectLst/>
                <a:latin typeface="Arial Narrow" panose="020B0606020202030204" pitchFamily="34" charset="0"/>
                <a:ea typeface="+mn-ea"/>
                <a:cs typeface="+mn-cs"/>
              </a:rPr>
              <a:t> </a:t>
            </a:r>
          </a:p>
          <a:p>
            <a:r>
              <a:rPr lang="en-US" sz="1100" kern="1200" dirty="0">
                <a:solidFill>
                  <a:schemeClr val="tx1"/>
                </a:solidFill>
                <a:effectLst/>
                <a:latin typeface="Arial Narrow" panose="020B0606020202030204" pitchFamily="34" charset="0"/>
                <a:ea typeface="+mn-ea"/>
                <a:cs typeface="+mn-cs"/>
              </a:rPr>
              <a:t>Then, from layers 1-4, we would define the set of transformations to generate the corresponding FHIR profiles including DAF and QICore. Note that FHIR profiles can be generated from the various levels of the archetype hierarchy depending on requirements. The lower down the hierarchy, the more prescriptive the profile in terms of constraints.</a:t>
            </a:r>
          </a:p>
          <a:p>
            <a:endParaRPr lang="en" sz="1100" dirty="0">
              <a:latin typeface="Arial Narrow" panose="020B0606020202030204" pitchFamily="34" charset="0"/>
            </a:endParaRPr>
          </a:p>
          <a:p>
            <a:r>
              <a:rPr lang="en-US" sz="1100" kern="1200" dirty="0">
                <a:solidFill>
                  <a:schemeClr val="tx1"/>
                </a:solidFill>
                <a:effectLst/>
                <a:latin typeface="Arial Narrow" panose="020B0606020202030204" pitchFamily="34" charset="0"/>
                <a:ea typeface="+mn-ea"/>
                <a:cs typeface="+mn-cs"/>
              </a:rPr>
              <a:t>It is important to note that some FHIR profiles may be derived from the Reference Archetype Layer (e.g., DAF, some QICore profiles, some CQIF profiles on PlanDefinition, Questionnaire and ActivityDefinition, etc...) and others from the DCM Layer (e.g., bilirubin, HgA1c, etc...). In other words, the arrow for FHIR Profiles stems out of the outer box rather than the last of the inner boxes (the DCM box). </a:t>
            </a:r>
          </a:p>
          <a:p>
            <a:r>
              <a:rPr lang="en-US" sz="1100" kern="1200" dirty="0">
                <a:solidFill>
                  <a:schemeClr val="tx1"/>
                </a:solidFill>
                <a:effectLst/>
                <a:latin typeface="Arial Narrow" panose="020B0606020202030204" pitchFamily="34" charset="0"/>
                <a:ea typeface="+mn-ea"/>
                <a:cs typeface="+mn-cs"/>
              </a:rPr>
              <a:t> </a:t>
            </a:r>
          </a:p>
          <a:p>
            <a:r>
              <a:rPr lang="en-US" sz="1100" kern="1200" dirty="0">
                <a:solidFill>
                  <a:schemeClr val="tx1"/>
                </a:solidFill>
                <a:effectLst/>
                <a:latin typeface="Arial Narrow" panose="020B0606020202030204" pitchFamily="34" charset="0"/>
                <a:ea typeface="+mn-ea"/>
                <a:cs typeface="+mn-cs"/>
              </a:rPr>
              <a:t>CQIF is an implementation guide that stems out of the CQF initiative. I hope this helps.</a:t>
            </a:r>
          </a:p>
          <a:p>
            <a:endParaRPr lang="en" sz="1100" dirty="0">
              <a:latin typeface="Arial Narrow" panose="020B0606020202030204" pitchFamily="34" charset="0"/>
            </a:endParaRPr>
          </a:p>
        </p:txBody>
      </p:sp>
    </p:spTree>
    <p:extLst>
      <p:ext uri="{BB962C8B-B14F-4D97-AF65-F5344CB8AC3E}">
        <p14:creationId xmlns:p14="http://schemas.microsoft.com/office/powerpoint/2010/main" val="1862766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6B705F-109E-F247-B567-3A0F399E281A}" type="slidenum">
              <a:rPr lang="en-US" smtClean="0"/>
              <a:t>9</a:t>
            </a:fld>
            <a:endParaRPr lang="en-US"/>
          </a:p>
        </p:txBody>
      </p:sp>
    </p:spTree>
    <p:extLst>
      <p:ext uri="{BB962C8B-B14F-4D97-AF65-F5344CB8AC3E}">
        <p14:creationId xmlns:p14="http://schemas.microsoft.com/office/powerpoint/2010/main" val="2860258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6B705F-109E-F247-B567-3A0F399E281A}" type="slidenum">
              <a:rPr lang="en-US" smtClean="0"/>
              <a:t>11</a:t>
            </a:fld>
            <a:endParaRPr lang="en-US"/>
          </a:p>
        </p:txBody>
      </p:sp>
    </p:spTree>
    <p:extLst>
      <p:ext uri="{BB962C8B-B14F-4D97-AF65-F5344CB8AC3E}">
        <p14:creationId xmlns:p14="http://schemas.microsoft.com/office/powerpoint/2010/main" val="1322874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Move to knowledge content initiative</a:t>
            </a:r>
            <a:endParaRPr lang="en-US" dirty="0"/>
          </a:p>
        </p:txBody>
      </p:sp>
      <p:sp>
        <p:nvSpPr>
          <p:cNvPr id="4" name="Slide Number Placeholder 3"/>
          <p:cNvSpPr>
            <a:spLocks noGrp="1"/>
          </p:cNvSpPr>
          <p:nvPr>
            <p:ph type="sldNum" sz="quarter" idx="10"/>
          </p:nvPr>
        </p:nvSpPr>
        <p:spPr/>
        <p:txBody>
          <a:bodyPr/>
          <a:lstStyle/>
          <a:p>
            <a:fld id="{5B6B705F-109E-F247-B567-3A0F399E281A}" type="slidenum">
              <a:rPr lang="en-US" smtClean="0"/>
              <a:t>13</a:t>
            </a:fld>
            <a:endParaRPr lang="en-US"/>
          </a:p>
        </p:txBody>
      </p:sp>
    </p:spTree>
    <p:extLst>
      <p:ext uri="{BB962C8B-B14F-4D97-AF65-F5344CB8AC3E}">
        <p14:creationId xmlns:p14="http://schemas.microsoft.com/office/powerpoint/2010/main" val="325877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6B705F-109E-F247-B567-3A0F399E281A}" type="slidenum">
              <a:rPr lang="en-US" smtClean="0"/>
              <a:t>14</a:t>
            </a:fld>
            <a:endParaRPr lang="en-US"/>
          </a:p>
        </p:txBody>
      </p:sp>
    </p:spTree>
    <p:extLst>
      <p:ext uri="{BB962C8B-B14F-4D97-AF65-F5344CB8AC3E}">
        <p14:creationId xmlns:p14="http://schemas.microsoft.com/office/powerpoint/2010/main" val="1232544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r>
              <a:rPr lang="en-US" dirty="0"/>
              <a:t>However,</a:t>
            </a:r>
            <a:r>
              <a:rPr lang="en-US" baseline="0" dirty="0"/>
              <a:t> FHIM has the capability for generating these models. So if we adopted CIMI information requirements, we could generate CIMI archetypes and compare them to the source archetypes to confirm the process. FHIM &amp; MDHT could then serve as one of the “translator” tools CIMI is hoping to develop.</a:t>
            </a:r>
          </a:p>
          <a:p>
            <a:endParaRPr lang="en-US" baseline="0" dirty="0"/>
          </a:p>
          <a:p>
            <a:r>
              <a:rPr lang="en-US" sz="1200" b="1" kern="1200" dirty="0">
                <a:solidFill>
                  <a:srgbClr val="FF0000"/>
                </a:solidFill>
                <a:effectLst/>
                <a:highlight>
                  <a:srgbClr val="FFFF00"/>
                </a:highlight>
                <a:latin typeface="+mn-lt"/>
                <a:ea typeface="+mn-ea"/>
                <a:cs typeface="+mn-cs"/>
              </a:rPr>
              <a:t>ISSUE (Keith)</a:t>
            </a:r>
          </a:p>
          <a:p>
            <a:r>
              <a:rPr lang="en-US" sz="1200" b="1" kern="1200" dirty="0">
                <a:solidFill>
                  <a:schemeClr val="tx1"/>
                </a:solidFill>
                <a:effectLst/>
                <a:latin typeface="+mn-lt"/>
                <a:ea typeface="+mn-ea"/>
                <a:cs typeface="+mn-cs"/>
              </a:rPr>
              <a:t>From:</a:t>
            </a:r>
            <a:r>
              <a:rPr lang="en-US" sz="1200" kern="1200" dirty="0">
                <a:solidFill>
                  <a:schemeClr val="tx1"/>
                </a:solidFill>
                <a:effectLst/>
                <a:latin typeface="+mn-lt"/>
                <a:ea typeface="+mn-ea"/>
                <a:cs typeface="+mn-cs"/>
              </a:rPr>
              <a:t> Keith Campbell [mailto:kecampbell@mac.com] </a:t>
            </a: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Sent:</a:t>
            </a:r>
            <a:r>
              <a:rPr lang="en-US" sz="1200" kern="1200" dirty="0">
                <a:solidFill>
                  <a:schemeClr val="tx1"/>
                </a:solidFill>
                <a:effectLst/>
                <a:latin typeface="+mn-lt"/>
                <a:ea typeface="+mn-ea"/>
                <a:cs typeface="+mn-cs"/>
              </a:rPr>
              <a:t> Wednesday, August 31, 2016 1:04 PM</a:t>
            </a: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To:</a:t>
            </a:r>
            <a:r>
              <a:rPr lang="en-US" sz="1200" kern="1200" dirty="0">
                <a:solidFill>
                  <a:schemeClr val="tx1"/>
                </a:solidFill>
                <a:effectLst/>
                <a:latin typeface="+mn-lt"/>
                <a:ea typeface="+mn-ea"/>
                <a:cs typeface="+mn-cs"/>
              </a:rPr>
              <a:t> SHufnagel@ApprioInc.com</a:t>
            </a: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Cc:</a:t>
            </a:r>
            <a:r>
              <a:rPr lang="en-US" sz="1200" kern="1200" dirty="0">
                <a:solidFill>
                  <a:schemeClr val="tx1"/>
                </a:solidFill>
                <a:effectLst/>
                <a:latin typeface="+mn-lt"/>
                <a:ea typeface="+mn-ea"/>
                <a:cs typeface="+mn-cs"/>
              </a:rPr>
              <a:t> Jay Lyle &lt;jay.lyle@jpsys.com&gt;; Keith Campbell &lt;9540296706@informatics.glip.com&gt;; Steven Wagner &lt;switconsulting@comcast.net&gt;; Nona Hall &lt;Nona.Hall@hhs.gov&gt;; Galen Mulrooney &lt;Galen.Mulrooney@JPSys.com&gt;</a:t>
            </a: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Subject:</a:t>
            </a:r>
            <a:r>
              <a:rPr lang="en-US" sz="1200" kern="1200" dirty="0">
                <a:solidFill>
                  <a:schemeClr val="tx1"/>
                </a:solidFill>
                <a:effectLst/>
                <a:latin typeface="+mn-lt"/>
                <a:ea typeface="+mn-ea"/>
                <a:cs typeface="+mn-cs"/>
              </a:rPr>
              <a:t> Re: Updated slide please ... please</a:t>
            </a:r>
          </a:p>
          <a:p>
            <a:r>
              <a:rPr lang="en-US" sz="1200" kern="1200" dirty="0">
                <a:solidFill>
                  <a:schemeClr val="tx1"/>
                </a:solidFill>
                <a:effectLst/>
                <a:latin typeface="+mn-lt"/>
                <a:ea typeface="+mn-ea"/>
                <a:cs typeface="+mn-cs"/>
              </a:rPr>
              <a:t> I agree that the top box is where the terminology lives.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 I recommend that the top box be given two layers, or split into two boxes.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 Dependencies seem to be going from top to bottom, so terminology would be on the top:</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 Terminology model &amp; Terminology Content (SOLOR)</a:t>
            </a:r>
          </a:p>
          <a:p>
            <a:pPr marL="0" indent="0">
              <a:buFont typeface="Arial" panose="020B0604020202020204" pitchFamily="34" charset="0"/>
              <a:buNone/>
            </a:pPr>
            <a:r>
              <a:rPr lang="en-US" sz="1200" kern="1200" dirty="0">
                <a:solidFill>
                  <a:schemeClr val="tx1"/>
                </a:solidFill>
                <a:effectLst/>
                <a:latin typeface="+mn-lt"/>
                <a:ea typeface="+mn-ea"/>
                <a:cs typeface="+mn-cs"/>
              </a:rPr>
              <a:t>———————</a:t>
            </a:r>
          </a:p>
          <a:p>
            <a:pPr marL="0" indent="0">
              <a:buFont typeface="Arial" panose="020B0604020202020204" pitchFamily="34" charset="0"/>
              <a:buNone/>
            </a:pPr>
            <a:r>
              <a:rPr lang="en-US" sz="1200" kern="1200" dirty="0">
                <a:solidFill>
                  <a:schemeClr val="tx1"/>
                </a:solidFill>
                <a:effectLst/>
                <a:latin typeface="+mn-lt"/>
                <a:ea typeface="+mn-ea"/>
                <a:cs typeface="+mn-cs"/>
              </a:rPr>
              <a:t>CLIM</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For tool type activities, I would add a balloon pointing to Terminology model &amp; Terminology Content that says something like “add new terminology content as necessary to meet requirements derived from existing specifications.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 Then add a versioning and publication step between the SOLOR box/layer and the CLIM box/layer.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 Then add a versioning and publication step between the CLIM box/layer and MDHT/MDMI. I think the arrows you are using conveys publication, so you could stick with that metaphor.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For the box MDHT/MDMI, I would not put IHTSDO workbench in that list, it would be more in the SOLOR box/layer balloon.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For the other goods, ADL workbench, enterprise architect, etc, they need to be able to import SOLOR content, so they can build the profiles using the agreed terminology foundation…</a:t>
            </a:r>
          </a:p>
          <a:p>
            <a:r>
              <a:rPr lang="en-US" sz="1200" kern="1200" dirty="0">
                <a:solidFill>
                  <a:schemeClr val="tx1"/>
                </a:solidFill>
                <a:effectLst/>
                <a:latin typeface="+mn-lt"/>
                <a:ea typeface="+mn-ea"/>
                <a:cs typeface="+mn-cs"/>
              </a:rPr>
              <a:t> </a:t>
            </a:r>
            <a:r>
              <a:rPr lang="en-US" sz="1200" b="1" dirty="0">
                <a:solidFill>
                  <a:srgbClr val="FF0000"/>
                </a:solidFill>
                <a:highlight>
                  <a:srgbClr val="FFFF00"/>
                </a:highlight>
                <a:latin typeface="Arial Narrow" panose="020B0606020202030204" pitchFamily="34" charset="0"/>
              </a:rPr>
              <a:t>ACTION</a:t>
            </a:r>
            <a:r>
              <a:rPr lang="en-US" sz="1200" baseline="0" dirty="0">
                <a:highlight>
                  <a:srgbClr val="FFFF00"/>
                </a:highlight>
                <a:latin typeface="Arial Narrow" panose="020B0606020202030204" pitchFamily="34" charset="0"/>
              </a:rPr>
              <a:t> (Jay) Please update slide IAW with Keith’s guidance</a:t>
            </a:r>
            <a:r>
              <a:rPr lang="en-US" sz="1200" baseline="0" dirty="0">
                <a:latin typeface="Arial Narrow" panose="020B0606020202030204" pitchFamily="34" charset="0"/>
              </a:rPr>
              <a:t>.</a:t>
            </a:r>
            <a:endParaRPr lang="en-US" sz="1200" dirty="0">
              <a:latin typeface="Arial Narrow" panose="020B0606020202030204" pitchFamily="34" charset="0"/>
            </a:endParaRPr>
          </a:p>
          <a:p>
            <a:endParaRPr lang="en-US" sz="1200" dirty="0">
              <a:latin typeface="Arial Narrow" panose="020B0606020202030204" pitchFamily="34" charset="0"/>
            </a:endParaRPr>
          </a:p>
          <a:p>
            <a:r>
              <a:rPr lang="en-US" sz="1200" b="1" dirty="0">
                <a:latin typeface="Arial Narrow" panose="020B0606020202030204" pitchFamily="34" charset="0"/>
              </a:rPr>
              <a:t>ORIGINAL NOTE</a:t>
            </a:r>
          </a:p>
          <a:p>
            <a:r>
              <a:rPr lang="en-US" sz="1200" dirty="0">
                <a:latin typeface="Arial Narrow" panose="020B0606020202030204" pitchFamily="34" charset="0"/>
              </a:rPr>
              <a:t>SOLOR</a:t>
            </a:r>
          </a:p>
          <a:p>
            <a:pPr lvl="1"/>
            <a:r>
              <a:rPr lang="en-US" sz="1200" dirty="0">
                <a:latin typeface="Arial Narrow" panose="020B0606020202030204" pitchFamily="34" charset="0"/>
              </a:rPr>
              <a:t>Creates Lightweight Expression of Granular Objects using SNOMED, LOINC, RxNorm within Detailed Clinical Models</a:t>
            </a:r>
            <a:r>
              <a:rPr lang="en-US" sz="1200" b="1" dirty="0">
                <a:latin typeface="Arial Narrow" panose="020B0606020202030204" pitchFamily="34" charset="0"/>
              </a:rPr>
              <a:t>.</a:t>
            </a:r>
            <a:r>
              <a:rPr lang="en-US" sz="1200" dirty="0">
                <a:latin typeface="Arial Narrow" panose="020B0606020202030204" pitchFamily="34" charset="0"/>
              </a:rPr>
              <a:t> It is</a:t>
            </a:r>
            <a:r>
              <a:rPr lang="en-US" sz="1200" b="1" dirty="0">
                <a:latin typeface="Arial Narrow" panose="020B0606020202030204" pitchFamily="34" charset="0"/>
              </a:rPr>
              <a:t> </a:t>
            </a:r>
            <a:r>
              <a:rPr lang="en-US" sz="1200" dirty="0">
                <a:latin typeface="Arial Narrow" panose="020B0606020202030204" pitchFamily="34" charset="0"/>
              </a:rPr>
              <a:t>an integration of SNOMED, LOINC, and RxNorm that can be treated as a single, coherent terminology systems with description-logic semantics. </a:t>
            </a:r>
          </a:p>
          <a:p>
            <a:r>
              <a:rPr lang="en-US" sz="1200" dirty="0">
                <a:latin typeface="Arial Narrow" panose="020B0606020202030204" pitchFamily="34" charset="0"/>
              </a:rPr>
              <a:t>FHIM</a:t>
            </a:r>
          </a:p>
          <a:p>
            <a:pPr lvl="1"/>
            <a:r>
              <a:rPr lang="en-US" sz="1200" dirty="0">
                <a:latin typeface="Arial Narrow" panose="020B0606020202030204" pitchFamily="34" charset="0"/>
              </a:rPr>
              <a:t>is Federal Healthcare Information Model, which is a high-level logical healthcare model, which covers approximately 36 clinical domains and has been vetted by Federal Agency SMEs and clinicians.</a:t>
            </a:r>
          </a:p>
          <a:p>
            <a:r>
              <a:rPr lang="en-US" sz="1200" dirty="0">
                <a:latin typeface="Arial Narrow" panose="020B0606020202030204" pitchFamily="34" charset="0"/>
              </a:rPr>
              <a:t>CIMI</a:t>
            </a:r>
          </a:p>
          <a:p>
            <a:pPr lvl="1"/>
            <a:r>
              <a:rPr lang="en-US" sz="1200" dirty="0">
                <a:latin typeface="Arial Narrow" panose="020B0606020202030204" pitchFamily="34" charset="0"/>
              </a:rPr>
              <a:t>is Clinical Information Model Initiative which defines Terms-of-Reference AKA Principles and modeling style guidelines; where, </a:t>
            </a:r>
            <a:r>
              <a:rPr lang="en-US" sz="1200" u="sng" dirty="0">
                <a:latin typeface="Arial Narrow" panose="020B0606020202030204" pitchFamily="34" charset="0"/>
              </a:rPr>
              <a:t>a CIMI Model</a:t>
            </a:r>
            <a:r>
              <a:rPr lang="en-US" sz="1200" dirty="0">
                <a:latin typeface="Arial Narrow" panose="020B0606020202030204" pitchFamily="34" charset="0"/>
              </a:rPr>
              <a:t> is a clear, complete, concise, correct and consistent logical semantic-and-syntactic description of a healthcare concept, which can be instantiated as a computable implementation object that is interoperable among systems. </a:t>
            </a:r>
          </a:p>
          <a:p>
            <a:r>
              <a:rPr lang="en-US" sz="1200" dirty="0">
                <a:latin typeface="Arial Narrow" panose="020B0606020202030204" pitchFamily="34" charset="0"/>
              </a:rPr>
              <a:t>FHIR</a:t>
            </a:r>
          </a:p>
          <a:p>
            <a:pPr lvl="1"/>
            <a:r>
              <a:rPr lang="en-US" sz="1200" dirty="0">
                <a:latin typeface="Arial Narrow" panose="020B0606020202030204" pitchFamily="34" charset="0"/>
              </a:rPr>
              <a:t>defines a set of "</a:t>
            </a:r>
            <a:r>
              <a:rPr lang="en-US" sz="1200" u="sng" dirty="0">
                <a:latin typeface="Arial Narrow" panose="020B0606020202030204" pitchFamily="34" charset="0"/>
                <a:hlinkClick r:id="rId3" tooltip="Resource"/>
              </a:rPr>
              <a:t>Resources</a:t>
            </a:r>
            <a:r>
              <a:rPr lang="en-US" sz="1200" dirty="0">
                <a:latin typeface="Arial Narrow" panose="020B0606020202030204" pitchFamily="34" charset="0"/>
              </a:rPr>
              <a:t>" that represent granular clinical concepts. The resources can be managed in isolation, or aggregated into complex documents.</a:t>
            </a:r>
          </a:p>
          <a:p>
            <a:r>
              <a:rPr lang="en-US" sz="1200" dirty="0">
                <a:latin typeface="Arial Narrow" panose="020B0606020202030204" pitchFamily="34" charset="0"/>
              </a:rPr>
              <a:t>CQF</a:t>
            </a:r>
          </a:p>
          <a:p>
            <a:pPr lvl="1"/>
            <a:r>
              <a:rPr lang="en-US" sz="1200" dirty="0">
                <a:latin typeface="Arial Narrow" panose="020B0606020202030204" pitchFamily="34" charset="0"/>
              </a:rPr>
              <a:t>is Clinical Quality Framework to support Continuous Quality Improvement (</a:t>
            </a:r>
            <a:r>
              <a:rPr lang="en-US" sz="1200" b="1" dirty="0">
                <a:latin typeface="Arial Narrow" panose="020B0606020202030204" pitchFamily="34" charset="0"/>
              </a:rPr>
              <a:t>CQI</a:t>
            </a:r>
            <a:r>
              <a:rPr lang="en-US" sz="1200" dirty="0">
                <a:latin typeface="Arial Narrow" panose="020B0606020202030204" pitchFamily="34" charset="0"/>
              </a:rPr>
              <a:t>) with a Quality Improvement and Clinical Knowledge or </a:t>
            </a:r>
            <a:r>
              <a:rPr lang="en-US" sz="1200" b="1" dirty="0">
                <a:latin typeface="Arial Narrow" panose="020B0606020202030204" pitchFamily="34" charset="0"/>
              </a:rPr>
              <a:t>QUICK</a:t>
            </a:r>
            <a:r>
              <a:rPr lang="en-US" sz="1200" dirty="0">
                <a:latin typeface="Arial Narrow" panose="020B0606020202030204" pitchFamily="34" charset="0"/>
              </a:rPr>
              <a:t> data model, Clinical Quality Language (</a:t>
            </a:r>
            <a:r>
              <a:rPr lang="en-US" sz="1200" b="1" dirty="0">
                <a:latin typeface="Arial Narrow" panose="020B0606020202030204" pitchFamily="34" charset="0"/>
              </a:rPr>
              <a:t>CQL)</a:t>
            </a:r>
            <a:r>
              <a:rPr lang="en-US" sz="1200" dirty="0">
                <a:latin typeface="Arial Narrow" panose="020B0606020202030204" pitchFamily="34" charset="0"/>
              </a:rPr>
              <a:t> supporting clinical decision support (</a:t>
            </a:r>
            <a:r>
              <a:rPr lang="en-US" sz="1200" b="1" dirty="0">
                <a:latin typeface="Arial Narrow" panose="020B0606020202030204" pitchFamily="34" charset="0"/>
              </a:rPr>
              <a:t>CDS</a:t>
            </a:r>
            <a:r>
              <a:rPr lang="en-US" sz="1200" dirty="0">
                <a:latin typeface="Arial Narrow" panose="020B0606020202030204" pitchFamily="34" charset="0"/>
              </a:rPr>
              <a:t>) and clinical quality measures (</a:t>
            </a:r>
            <a:r>
              <a:rPr lang="en-US" sz="1200" b="1" dirty="0">
                <a:latin typeface="Arial Narrow" panose="020B0606020202030204" pitchFamily="34" charset="0"/>
              </a:rPr>
              <a:t>CQM</a:t>
            </a:r>
            <a:r>
              <a:rPr lang="en-US" sz="1200" dirty="0">
                <a:latin typeface="Arial Narrow" panose="020B0606020202030204" pitchFamily="34" charset="0"/>
              </a:rPr>
              <a:t>). </a:t>
            </a:r>
          </a:p>
          <a:p>
            <a:r>
              <a:rPr lang="en-US" sz="1200" dirty="0">
                <a:latin typeface="Arial Narrow" panose="020B0606020202030204" pitchFamily="34" charset="0"/>
              </a:rPr>
              <a:t>Others</a:t>
            </a:r>
          </a:p>
          <a:p>
            <a:pPr lvl="1"/>
            <a:r>
              <a:rPr lang="en-US" sz="1200" dirty="0">
                <a:latin typeface="Arial Narrow" panose="020B0606020202030204" pitchFamily="34" charset="0"/>
              </a:rPr>
              <a:t>Standards Coordination initiatives (DAF, SDC, etc)</a:t>
            </a:r>
          </a:p>
          <a:p>
            <a:pPr lvl="1"/>
            <a:r>
              <a:rPr lang="en-US" sz="1200" dirty="0">
                <a:latin typeface="Arial Narrow" panose="020B0606020202030204" pitchFamily="34" charset="0"/>
              </a:rPr>
              <a:t>Interoperability Proving Ground </a:t>
            </a:r>
          </a:p>
          <a:p>
            <a:r>
              <a:rPr lang="en-US" sz="1200" dirty="0">
                <a:latin typeface="Arial Narrow" panose="020B0606020202030204" pitchFamily="34" charset="0"/>
              </a:rPr>
              <a:t>MDHT</a:t>
            </a:r>
          </a:p>
          <a:p>
            <a:pPr lvl="1"/>
            <a:r>
              <a:rPr lang="en-US" sz="1200" dirty="0">
                <a:latin typeface="Arial Narrow" panose="020B0606020202030204" pitchFamily="34" charset="0"/>
              </a:rPr>
              <a:t>MDHT is a </a:t>
            </a:r>
            <a:r>
              <a:rPr lang="en-US" sz="1200" u="sng" dirty="0">
                <a:latin typeface="Arial Narrow" panose="020B0606020202030204" pitchFamily="34" charset="0"/>
              </a:rPr>
              <a:t>suite of tools</a:t>
            </a:r>
            <a:r>
              <a:rPr lang="en-US" sz="1200" dirty="0">
                <a:latin typeface="Arial Narrow" panose="020B0606020202030204" pitchFamily="34" charset="0"/>
              </a:rPr>
              <a:t> that is used to support the design and implementation of healthcare standards</a:t>
            </a:r>
          </a:p>
          <a:p>
            <a:r>
              <a:rPr lang="en-US" sz="1200" dirty="0">
                <a:latin typeface="Arial Narrow" panose="020B0606020202030204" pitchFamily="34" charset="0"/>
              </a:rPr>
              <a:t>MDMI</a:t>
            </a:r>
          </a:p>
          <a:p>
            <a:pPr lvl="1">
              <a:spcBef>
                <a:spcPts val="300"/>
              </a:spcBef>
            </a:pPr>
            <a:r>
              <a:rPr lang="en-US" sz="1200" dirty="0">
                <a:latin typeface="Arial Narrow" panose="020B0606020202030204" pitchFamily="34" charset="0"/>
              </a:rPr>
              <a:t>MDMI is an open standard (OMG) that specifies a UML Model for interoperability</a:t>
            </a:r>
          </a:p>
          <a:p>
            <a:pPr lvl="1">
              <a:spcBef>
                <a:spcPts val="300"/>
              </a:spcBef>
            </a:pPr>
            <a:r>
              <a:rPr lang="en-US" sz="1200" dirty="0">
                <a:latin typeface="Arial Narrow" panose="020B0606020202030204" pitchFamily="34" charset="0"/>
              </a:rPr>
              <a:t>For the FHIM, MDMI provides semantic alignment between the different Interoperability specifications and different logical models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Narrow" panose="020B0606020202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Narrow" panose="020B0606020202030204" pitchFamily="34" charset="0"/>
              </a:rPr>
              <a:t>SOLOR  Terminology Model ….what it really means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Narrow" panose="020B0606020202030204" pitchFamily="34" charset="0"/>
              </a:rPr>
              <a:t>FHIM =</a:t>
            </a:r>
            <a:r>
              <a:rPr lang="en-US" sz="1200" baseline="0" dirty="0">
                <a:latin typeface="Arial Narrow" panose="020B0606020202030204" pitchFamily="34" charset="0"/>
              </a:rPr>
              <a:t> Use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Arial Narrow" panose="020B0606020202030204" pitchFamily="34" charset="0"/>
              </a:rPr>
              <a:t>CIMI = Offers via DCMs the specifics supportive for detailed applications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Narrow" panose="020B0606020202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Narrow" panose="020B0606020202030204" pitchFamily="34" charset="0"/>
              </a:rPr>
              <a:t>FHIM</a:t>
            </a:r>
            <a:r>
              <a:rPr lang="en-US" sz="1200" baseline="0" dirty="0">
                <a:latin typeface="Arial Narrow" panose="020B0606020202030204" pitchFamily="34" charset="0"/>
              </a:rPr>
              <a:t>  = Provides the conceptual / logical view of all the data in your enterprise even though you would never build it that way; it none the less is there to consistently offer all the spokes  that need to come together anchoring them all via the hub.  It gives you common language all can talk    Grants that understanding to the semantics   Treat FHIM as in support of what’s needed for a shopping list whereas you are collecting the necessary components.  With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Arial Narrow" panose="020B0606020202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Arial Narrow" panose="020B0606020202030204" pitchFamily="34" charset="0"/>
              </a:rPr>
              <a:t>CIMI is the taxonomy among the terms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Arial Narrow" panose="020B0606020202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Arial Narrow" panose="020B0606020202030204" pitchFamily="34" charset="0"/>
              </a:rPr>
              <a:t>C-CDA is about the data sharing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Arial Narrow" panose="020B0606020202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Arial Narrow" panose="020B0606020202030204" pitchFamily="34" charset="0"/>
              </a:rPr>
              <a:t>FHIR is about transport model; standardizes the FW built for moving resource / enables the exchange of info within the system and ideally it will conform to the FHIM/CIMI;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Arial Narrow" panose="020B0606020202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Arial Narrow" panose="020B0606020202030204" pitchFamily="34" charset="0"/>
                <a:ea typeface="+mn-ea"/>
                <a:cs typeface="+mn-cs"/>
              </a:rPr>
              <a:t>Domain model</a:t>
            </a:r>
            <a:r>
              <a:rPr lang="en-US" sz="1200" kern="1200" dirty="0">
                <a:solidFill>
                  <a:schemeClr val="tx1"/>
                </a:solidFill>
                <a:effectLst/>
                <a:latin typeface="Arial Narrow" panose="020B0606020202030204" pitchFamily="34" charset="0"/>
                <a:ea typeface="+mn-ea"/>
                <a:cs typeface="+mn-cs"/>
              </a:rPr>
              <a:t>: An explicit description of a domain in terms of concepts, properties and attributes, and constraints, defining a common vocabulary. Domain model characteristics: Closed (but extensible), useful for defining objects, properties, and relationships, often (not exclusively) expressed in UML. Sometimes called “conceptual” or “domain analysis” model.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Arial Narrow" panose="020B0606020202030204" pitchFamily="34" charset="0"/>
                <a:ea typeface="+mn-ea"/>
                <a:cs typeface="+mn-cs"/>
              </a:rPr>
              <a:t>Example: Pressure Ulcer Prevention Domain Analysis Model (http://wiki.hl7.org/images/b/be/PressureUlcerPreventionDomainAnalysisModel_May2011.pdf)</a:t>
            </a:r>
            <a:endParaRPr lang="en-US" sz="1200" kern="1200" dirty="0">
              <a:solidFill>
                <a:schemeClr val="tx1"/>
              </a:solidFill>
              <a:effectLst/>
              <a:latin typeface="Arial Narrow" panose="020B0606020202030204" pitchFamily="34" charset="0"/>
              <a:ea typeface="+mn-ea"/>
              <a:cs typeface="+mn-cs"/>
            </a:endParaRPr>
          </a:p>
          <a:p>
            <a:r>
              <a:rPr lang="en-US" sz="1200" b="1" kern="1200" dirty="0">
                <a:solidFill>
                  <a:schemeClr val="tx1"/>
                </a:solidFill>
                <a:effectLst/>
                <a:latin typeface="Arial Narrow" panose="020B0606020202030204" pitchFamily="34" charset="0"/>
                <a:ea typeface="+mn-ea"/>
                <a:cs typeface="+mn-cs"/>
              </a:rPr>
              <a:t>Information model</a:t>
            </a:r>
            <a:r>
              <a:rPr lang="en-US" sz="1200" kern="1200" dirty="0">
                <a:solidFill>
                  <a:schemeClr val="tx1"/>
                </a:solidFill>
                <a:effectLst/>
                <a:latin typeface="Arial Narrow" panose="020B0606020202030204" pitchFamily="34" charset="0"/>
                <a:ea typeface="+mn-ea"/>
                <a:cs typeface="+mn-cs"/>
              </a:rPr>
              <a:t>: A representation of what data is associated with a domain and how that data is structured. Similar to a domain model, but with a focus on representing the information associated with the domain, rather than the domain objects themselves. Information models commonly are developed at the logical level, that is, they are specific about what data is captured, but do not specify database structures. Should include metadata (information about the information collected). Information model characteristics: Closed, includes metadata, useful for constructing artifacts using Model-Driven Architecture.</a:t>
            </a:r>
          </a:p>
          <a:p>
            <a:r>
              <a:rPr lang="en-US" sz="1200" i="1" kern="1200" dirty="0">
                <a:solidFill>
                  <a:schemeClr val="tx1"/>
                </a:solidFill>
                <a:effectLst/>
                <a:latin typeface="Arial Narrow" panose="020B0606020202030204" pitchFamily="34" charset="0"/>
                <a:ea typeface="+mn-ea"/>
                <a:cs typeface="+mn-cs"/>
              </a:rPr>
              <a:t>Example: FHIM</a:t>
            </a:r>
          </a:p>
          <a:p>
            <a:r>
              <a:rPr lang="en-US" sz="1200" b="1" kern="1200" dirty="0">
                <a:solidFill>
                  <a:schemeClr val="tx1"/>
                </a:solidFill>
                <a:effectLst/>
                <a:latin typeface="Arial Narrow" panose="020B0606020202030204" pitchFamily="34" charset="0"/>
                <a:ea typeface="+mn-ea"/>
                <a:cs typeface="+mn-cs"/>
              </a:rPr>
              <a:t>Ontology: </a:t>
            </a:r>
            <a:r>
              <a:rPr lang="en-US" sz="1200" kern="1200" dirty="0">
                <a:solidFill>
                  <a:schemeClr val="tx1"/>
                </a:solidFill>
                <a:effectLst/>
                <a:latin typeface="Arial Narrow" panose="020B0606020202030204" pitchFamily="34" charset="0"/>
                <a:ea typeface="+mn-ea"/>
                <a:cs typeface="+mn-cs"/>
              </a:rPr>
              <a:t>A formal naming and definition of the types, properties, and interrelationships of the concepts that really or fundamentally exist for a particular domain. An ontology can be developed for specific domain model or it can also be used across multiple domain models. Ontology characteristics: Open, useful for automated reasoning, often (but not exclusively) expressed in OWL.</a:t>
            </a:r>
          </a:p>
          <a:p>
            <a:r>
              <a:rPr lang="en-US" sz="1200" i="1" kern="1200" dirty="0">
                <a:solidFill>
                  <a:schemeClr val="tx1"/>
                </a:solidFill>
                <a:effectLst/>
                <a:latin typeface="Arial Narrow" panose="020B0606020202030204" pitchFamily="34" charset="0"/>
                <a:ea typeface="+mn-ea"/>
                <a:cs typeface="+mn-cs"/>
              </a:rPr>
              <a:t>Example: SNOMED-CT</a:t>
            </a:r>
            <a:endParaRPr lang="en-US" sz="1200" kern="1200" dirty="0">
              <a:solidFill>
                <a:schemeClr val="tx1"/>
              </a:solidFill>
              <a:effectLst/>
              <a:latin typeface="Arial Narrow" panose="020B0606020202030204" pitchFamily="34" charset="0"/>
              <a:ea typeface="+mn-ea"/>
              <a:cs typeface="+mn-cs"/>
            </a:endParaRPr>
          </a:p>
          <a:p>
            <a:r>
              <a:rPr lang="en-US" sz="1200" b="1" kern="1200" dirty="0">
                <a:solidFill>
                  <a:schemeClr val="tx1"/>
                </a:solidFill>
                <a:effectLst/>
                <a:latin typeface="Arial Narrow" panose="020B0606020202030204" pitchFamily="34" charset="0"/>
                <a:ea typeface="+mn-ea"/>
                <a:cs typeface="+mn-cs"/>
              </a:rPr>
              <a:t>Taxonomy: </a:t>
            </a:r>
            <a:r>
              <a:rPr lang="en-US" sz="1200" kern="1200" dirty="0">
                <a:solidFill>
                  <a:schemeClr val="tx1"/>
                </a:solidFill>
                <a:effectLst/>
                <a:latin typeface="Arial Narrow" panose="020B0606020202030204" pitchFamily="34" charset="0"/>
                <a:ea typeface="+mn-ea"/>
                <a:cs typeface="+mn-cs"/>
              </a:rPr>
              <a:t>A taxonomy is similar to an ontology, but taxonomy is usually only a hierarchy of concepts, while an ontology supports complex relationships between concepts. </a:t>
            </a:r>
          </a:p>
          <a:p>
            <a:r>
              <a:rPr lang="en-US" sz="1200" i="1" kern="1200" dirty="0">
                <a:solidFill>
                  <a:schemeClr val="tx1"/>
                </a:solidFill>
                <a:effectLst/>
                <a:latin typeface="Arial Narrow" panose="020B0606020202030204" pitchFamily="34" charset="0"/>
                <a:ea typeface="+mn-ea"/>
                <a:cs typeface="+mn-cs"/>
              </a:rPr>
              <a:t>Example: CMS Healthcare Provider Taxonomy Code Set (https://www.cms.gov/medicare/provider-enrollment-and-certification/medicareprovidersupenroll/taxonomy.html)</a:t>
            </a:r>
            <a:endParaRPr lang="en-US" sz="1200" kern="1200" dirty="0">
              <a:solidFill>
                <a:schemeClr val="tx1"/>
              </a:solidFill>
              <a:effectLst/>
              <a:latin typeface="Arial Narrow" panose="020B0606020202030204" pitchFamily="34" charset="0"/>
              <a:ea typeface="+mn-ea"/>
              <a:cs typeface="+mn-cs"/>
            </a:endParaRPr>
          </a:p>
          <a:p>
            <a:r>
              <a:rPr lang="en-US" sz="1200" b="1" kern="1200" dirty="0">
                <a:solidFill>
                  <a:schemeClr val="tx1"/>
                </a:solidFill>
                <a:effectLst/>
                <a:latin typeface="Arial Narrow" panose="020B0606020202030204" pitchFamily="34" charset="0"/>
                <a:ea typeface="+mn-ea"/>
                <a:cs typeface="+mn-cs"/>
              </a:rPr>
              <a:t>Data Element: </a:t>
            </a:r>
            <a:r>
              <a:rPr lang="en-US" sz="1200" kern="1200" dirty="0">
                <a:solidFill>
                  <a:schemeClr val="tx1"/>
                </a:solidFill>
                <a:effectLst/>
                <a:latin typeface="Arial Narrow" panose="020B0606020202030204" pitchFamily="34" charset="0"/>
                <a:ea typeface="+mn-ea"/>
                <a:cs typeface="+mn-cs"/>
              </a:rPr>
              <a:t>A unit of data for which the definition, identification, representation, and permissible values are specified. May not, in itself, provide complete context. May also be posed as a question-answer pair.</a:t>
            </a:r>
          </a:p>
          <a:p>
            <a:r>
              <a:rPr lang="en-US" sz="1200" i="1" kern="1200" dirty="0">
                <a:solidFill>
                  <a:schemeClr val="tx1"/>
                </a:solidFill>
                <a:effectLst/>
                <a:latin typeface="Arial Narrow" panose="020B0606020202030204" pitchFamily="34" charset="0"/>
                <a:ea typeface="+mn-ea"/>
                <a:cs typeface="+mn-cs"/>
              </a:rPr>
              <a:t>Example: US National Library of Medicine Data Element Catalog (https://www.nlm.nih.gov/healthit/dec/)</a:t>
            </a:r>
          </a:p>
          <a:p>
            <a:r>
              <a:rPr lang="en-US" sz="1200" b="1" kern="1200" dirty="0">
                <a:solidFill>
                  <a:schemeClr val="tx1"/>
                </a:solidFill>
                <a:effectLst/>
                <a:latin typeface="Arial Narrow" panose="020B0606020202030204" pitchFamily="34" charset="0"/>
                <a:ea typeface="+mn-ea"/>
                <a:cs typeface="+mn-cs"/>
              </a:rPr>
              <a:t>Exchange Package: </a:t>
            </a:r>
            <a:r>
              <a:rPr lang="en-US" sz="1200" kern="1200" dirty="0">
                <a:solidFill>
                  <a:schemeClr val="tx1"/>
                </a:solidFill>
                <a:effectLst/>
                <a:latin typeface="Arial Narrow" panose="020B0606020202030204" pitchFamily="34" charset="0"/>
                <a:ea typeface="+mn-ea"/>
                <a:cs typeface="+mn-cs"/>
              </a:rPr>
              <a:t>A set of information that is transferred between systems. The logical contents of exchange packages will be defined in terms of individual or groups of data elements. The logical content is independent of the wire format (syntax), but often the definition of an exchange package includes a specific syntax (how the information is serialized for transport).</a:t>
            </a:r>
          </a:p>
          <a:p>
            <a:r>
              <a:rPr lang="en-US" sz="1200" i="1" kern="1200" dirty="0">
                <a:solidFill>
                  <a:schemeClr val="tx1"/>
                </a:solidFill>
                <a:effectLst/>
                <a:latin typeface="Arial Narrow" panose="020B0606020202030204" pitchFamily="34" charset="0"/>
                <a:ea typeface="+mn-ea"/>
                <a:cs typeface="+mn-cs"/>
              </a:rPr>
              <a:t>Example: HL7 V2.5 ADT message, Continuity of Care Document</a:t>
            </a:r>
            <a:endParaRPr lang="en-US" sz="1200" kern="1200" dirty="0">
              <a:solidFill>
                <a:schemeClr val="tx1"/>
              </a:solidFill>
              <a:effectLst/>
              <a:latin typeface="Arial Narrow" panose="020B0606020202030204" pitchFamily="34" charset="0"/>
              <a:ea typeface="+mn-ea"/>
              <a:cs typeface="+mn-cs"/>
            </a:endParaRPr>
          </a:p>
          <a:p>
            <a:r>
              <a:rPr lang="en-US" sz="1200" b="1" kern="1200" dirty="0">
                <a:solidFill>
                  <a:schemeClr val="tx1"/>
                </a:solidFill>
                <a:effectLst/>
                <a:latin typeface="Arial Narrow" panose="020B0606020202030204" pitchFamily="34" charset="0"/>
                <a:ea typeface="+mn-ea"/>
                <a:cs typeface="+mn-cs"/>
              </a:rPr>
              <a:t>Transformation (often just called mapping) </a:t>
            </a:r>
            <a:r>
              <a:rPr lang="en-US" sz="1200" kern="1200" dirty="0">
                <a:solidFill>
                  <a:schemeClr val="tx1"/>
                </a:solidFill>
                <a:effectLst/>
                <a:latin typeface="Arial Narrow" panose="020B0606020202030204" pitchFamily="34" charset="0"/>
                <a:ea typeface="+mn-ea"/>
                <a:cs typeface="+mn-cs"/>
              </a:rPr>
              <a:t>is the process of mapping between data fields and the translation of terminology needed when the source information model, the local contents of the exchange package, or the target information models are not identical. </a:t>
            </a:r>
          </a:p>
          <a:p>
            <a:endParaRPr lang="en-US" sz="1200" kern="1200" dirty="0">
              <a:solidFill>
                <a:schemeClr val="tx1"/>
              </a:solidFill>
              <a:effectLst/>
              <a:latin typeface="Arial Narrow" panose="020B0606020202030204" pitchFamily="34" charset="0"/>
              <a:ea typeface="+mn-ea"/>
              <a:cs typeface="+mn-cs"/>
            </a:endParaRPr>
          </a:p>
          <a:p>
            <a:endParaRPr lang="en-US" sz="1200" baseline="0" dirty="0">
              <a:latin typeface="Arial Narrow" panose="020B0606020202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Arial Narrow" panose="020B0606020202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Arial Narrow" panose="020B0606020202030204" pitchFamily="34" charset="0"/>
              </a:rPr>
              <a:t>FHIM / CIMI are information models (conceptual / logical) they are not physical / implementation models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Arial Narrow" panose="020B0606020202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Arial Narrow" panose="020B0606020202030204" pitchFamily="34" charset="0"/>
              </a:rPr>
              <a:t>HL7 2.3, 2.8,3.0 separate chunks of data to get transported…..transport mechanism – more about data sharing</a:t>
            </a:r>
            <a:endParaRPr lang="en-US" sz="1200" dirty="0">
              <a:latin typeface="Arial Narrow" panose="020B0606020202030204" pitchFamily="34" charset="0"/>
            </a:endParaRPr>
          </a:p>
          <a:p>
            <a:endParaRPr lang="en-US" dirty="0"/>
          </a:p>
          <a:p>
            <a:endParaRPr lang="en-US" dirty="0"/>
          </a:p>
        </p:txBody>
      </p:sp>
      <p:sp>
        <p:nvSpPr>
          <p:cNvPr id="4" name="Slide Number Placeholder 3"/>
          <p:cNvSpPr>
            <a:spLocks noGrp="1"/>
          </p:cNvSpPr>
          <p:nvPr>
            <p:ph type="sldNum" sz="quarter" idx="10"/>
          </p:nvPr>
        </p:nvSpPr>
        <p:spPr/>
        <p:txBody>
          <a:bodyPr/>
          <a:lstStyle/>
          <a:p>
            <a:fld id="{0226F404-2704-4068-BCF9-4F32562B1078}" type="slidenum">
              <a:rPr lang="en-US" smtClean="0"/>
              <a:t>15</a:t>
            </a:fld>
            <a:endParaRPr lang="en-US" dirty="0"/>
          </a:p>
        </p:txBody>
      </p:sp>
    </p:spTree>
    <p:extLst>
      <p:ext uri="{BB962C8B-B14F-4D97-AF65-F5344CB8AC3E}">
        <p14:creationId xmlns:p14="http://schemas.microsoft.com/office/powerpoint/2010/main" val="1920204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079501"/>
            <a:ext cx="6487668" cy="2627406"/>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270000"/>
            <a:ext cx="6498158" cy="1437389"/>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3" y="2749177"/>
            <a:ext cx="6498159" cy="763868"/>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11/7/16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09893"/>
            <a:ext cx="4079545" cy="968376"/>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400" y="1489880"/>
            <a:ext cx="4079545" cy="3100127"/>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F50914-FEFD-3A40-BB88-C5BA0F26E548}" type="datetimeFigureOut">
              <a:rPr lang="en-US" smtClean="0"/>
              <a:t>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7D11A-E4C4-2C4D-9054-85AF8217705F}" type="slidenum">
              <a:rPr lang="en-US" smtClean="0"/>
              <a:t>‹#›</a:t>
            </a:fld>
            <a:endParaRPr lang="en-US"/>
          </a:p>
        </p:txBody>
      </p:sp>
      <p:sp>
        <p:nvSpPr>
          <p:cNvPr id="8" name="Picture Placeholder 2"/>
          <p:cNvSpPr>
            <a:spLocks noGrp="1"/>
          </p:cNvSpPr>
          <p:nvPr>
            <p:ph type="pic" idx="1"/>
          </p:nvPr>
        </p:nvSpPr>
        <p:spPr>
          <a:xfrm>
            <a:off x="5090617" y="299493"/>
            <a:ext cx="3657600" cy="4431731"/>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5F50914-FEFD-3A40-BB88-C5BA0F26E548}" type="datetimeFigureOut">
              <a:rPr lang="en-US" smtClean="0"/>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7D11A-E4C4-2C4D-9054-85AF8217705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06919"/>
            <a:ext cx="1524000" cy="464608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06919"/>
            <a:ext cx="6689726" cy="464608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5F50914-FEFD-3A40-BB88-C5BA0F26E548}" type="datetimeFigureOut">
              <a:rPr lang="en-US" smtClean="0"/>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7D11A-E4C4-2C4D-9054-85AF8217705F}"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p:nvPr/>
        </p:nvSpPr>
        <p:spPr>
          <a:xfrm>
            <a:off x="0" y="5606333"/>
            <a:ext cx="9144000" cy="108667"/>
          </a:xfrm>
          <a:prstGeom prst="rect">
            <a:avLst/>
          </a:prstGeom>
          <a:solidFill>
            <a:schemeClr val="lt2"/>
          </a:solidFill>
          <a:ln>
            <a:noFill/>
          </a:ln>
        </p:spPr>
        <p:txBody>
          <a:bodyPr lIns="76188" tIns="76188" rIns="76188" bIns="76188" anchor="ctr" anchorCtr="0">
            <a:noAutofit/>
          </a:bodyPr>
          <a:lstStyle/>
          <a:p>
            <a:endParaRPr sz="1167" kern="0" dirty="0">
              <a:solidFill>
                <a:srgbClr val="000000"/>
              </a:solidFill>
              <a:cs typeface="Arial"/>
              <a:sym typeface="Arial"/>
            </a:endParaRPr>
          </a:p>
        </p:txBody>
      </p:sp>
      <p:sp>
        <p:nvSpPr>
          <p:cNvPr id="22" name="Shape 22"/>
          <p:cNvSpPr txBox="1">
            <a:spLocks noGrp="1"/>
          </p:cNvSpPr>
          <p:nvPr>
            <p:ph type="title"/>
          </p:nvPr>
        </p:nvSpPr>
        <p:spPr>
          <a:xfrm>
            <a:off x="311700" y="351027"/>
            <a:ext cx="8520600" cy="923667"/>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361361"/>
            <a:ext cx="8520600" cy="3726667"/>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5181351"/>
            <a:ext cx="548700" cy="437333"/>
          </a:xfrm>
          <a:prstGeom prst="rect">
            <a:avLst/>
          </a:prstGeom>
        </p:spPr>
        <p:txBody>
          <a:bodyPr lIns="91425" tIns="91425" rIns="91425" bIns="91425" anchor="ctr" anchorCtr="0">
            <a:noAutofit/>
          </a:bodyPr>
          <a:lstStyle/>
          <a:p>
            <a:fld id="{00000000-1234-1234-1234-123412341234}" type="slidenum">
              <a:rPr lang="en"/>
              <a:pPr/>
              <a:t>‹#›</a:t>
            </a:fld>
            <a:endParaRPr lang="en"/>
          </a:p>
        </p:txBody>
      </p:sp>
    </p:spTree>
    <p:extLst>
      <p:ext uri="{BB962C8B-B14F-4D97-AF65-F5344CB8AC3E}">
        <p14:creationId xmlns:p14="http://schemas.microsoft.com/office/powerpoint/2010/main" val="168839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5F50914-FEFD-3A40-BB88-C5BA0F26E548}" type="datetimeFigureOut">
              <a:rPr lang="en-US" smtClean="0"/>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7D11A-E4C4-2C4D-9054-85AF821770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40" y="2794002"/>
            <a:ext cx="8416925" cy="1225021"/>
          </a:xfrm>
        </p:spPr>
        <p:txBody>
          <a:bodyPr/>
          <a:lstStyle/>
          <a:p>
            <a:r>
              <a:rPr lang="en-US" smtClean="0"/>
              <a:t>Click to edit Master title style</a:t>
            </a:r>
            <a:endParaRPr dirty="0"/>
          </a:p>
        </p:txBody>
      </p:sp>
      <p:sp>
        <p:nvSpPr>
          <p:cNvPr id="3" name="Subtitle 2"/>
          <p:cNvSpPr>
            <a:spLocks noGrp="1"/>
          </p:cNvSpPr>
          <p:nvPr>
            <p:ph type="subTitle" idx="1"/>
          </p:nvPr>
        </p:nvSpPr>
        <p:spPr>
          <a:xfrm>
            <a:off x="363540" y="3975858"/>
            <a:ext cx="8416925" cy="810559"/>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F5F50914-FEFD-3A40-BB88-C5BA0F26E548}" type="datetimeFigureOut">
              <a:rPr lang="en-US" smtClean="0"/>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7D11A-E4C4-2C4D-9054-85AF8217705F}" type="slidenum">
              <a:rPr lang="en-US" smtClean="0"/>
              <a:t>‹#›</a:t>
            </a:fld>
            <a:endParaRPr lang="en-US"/>
          </a:p>
        </p:txBody>
      </p:sp>
      <p:sp>
        <p:nvSpPr>
          <p:cNvPr id="9" name="Picture Placeholder 2"/>
          <p:cNvSpPr>
            <a:spLocks noGrp="1"/>
          </p:cNvSpPr>
          <p:nvPr>
            <p:ph type="pic" idx="13"/>
          </p:nvPr>
        </p:nvSpPr>
        <p:spPr>
          <a:xfrm>
            <a:off x="370980" y="302948"/>
            <a:ext cx="8402040" cy="236405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7" y="2002621"/>
            <a:ext cx="8056563" cy="1135062"/>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7" y="3113338"/>
            <a:ext cx="8056563" cy="1250156"/>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11/7/16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89647"/>
            <a:ext cx="8042276" cy="1114130"/>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333501"/>
            <a:ext cx="3840480" cy="36195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333501"/>
            <a:ext cx="3840480" cy="36195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5F50914-FEFD-3A40-BB88-C5BA0F26E548}" type="datetimeFigureOut">
              <a:rPr lang="en-US" smtClean="0"/>
              <a:t>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7D11A-E4C4-2C4D-9054-85AF821770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89647"/>
            <a:ext cx="8042276" cy="111413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211022"/>
            <a:ext cx="3840480" cy="625739"/>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1956181"/>
            <a:ext cx="3840480" cy="2996821"/>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211022"/>
            <a:ext cx="3840480" cy="625739"/>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1956181"/>
            <a:ext cx="3840480" cy="2996821"/>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F5F50914-FEFD-3A40-BB88-C5BA0F26E548}" type="datetimeFigureOut">
              <a:rPr lang="en-US" smtClean="0"/>
              <a:t>11/7/16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87D11A-E4C4-2C4D-9054-85AF821770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5F50914-FEFD-3A40-BB88-C5BA0F26E548}" type="datetimeFigureOut">
              <a:rPr lang="en-US" smtClean="0"/>
              <a:t>11/7/16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87D11A-E4C4-2C4D-9054-85AF821770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50914-FEFD-3A40-BB88-C5BA0F26E548}" type="datetimeFigureOut">
              <a:rPr lang="en-US" smtClean="0"/>
              <a:t>11/7/16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87D11A-E4C4-2C4D-9054-85AF821770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509893"/>
            <a:ext cx="3840480" cy="968376"/>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06917"/>
            <a:ext cx="3840480" cy="4646083"/>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489880"/>
            <a:ext cx="3840480" cy="3100127"/>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F50914-FEFD-3A40-BB88-C5BA0F26E548}" type="datetimeFigureOut">
              <a:rPr lang="en-US" smtClean="0"/>
              <a:t>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7D11A-E4C4-2C4D-9054-85AF821770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89647"/>
            <a:ext cx="8042276" cy="111413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333501"/>
            <a:ext cx="8042276" cy="36195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5229723"/>
            <a:ext cx="2133600" cy="304271"/>
          </a:xfrm>
          <a:prstGeom prst="rect">
            <a:avLst/>
          </a:prstGeom>
        </p:spPr>
        <p:txBody>
          <a:bodyPr vert="horz" lIns="91440" tIns="45720" rIns="91440" bIns="45720" rtlCol="0" anchor="ctr"/>
          <a:lstStyle>
            <a:lvl1pPr algn="r">
              <a:defRPr sz="1200">
                <a:solidFill>
                  <a:schemeClr val="bg1"/>
                </a:solidFill>
              </a:defRPr>
            </a:lvl1pPr>
          </a:lstStyle>
          <a:p>
            <a:fld id="{F5F50914-FEFD-3A40-BB88-C5BA0F26E548}" type="datetimeFigureOut">
              <a:rPr lang="en-US" smtClean="0"/>
              <a:t>11/7/16</a:t>
            </a:fld>
            <a:endParaRPr lang="en-US"/>
          </a:p>
        </p:txBody>
      </p:sp>
      <p:sp>
        <p:nvSpPr>
          <p:cNvPr id="5" name="Footer Placeholder 4"/>
          <p:cNvSpPr>
            <a:spLocks noGrp="1"/>
          </p:cNvSpPr>
          <p:nvPr>
            <p:ph type="ftr" sz="quarter" idx="3"/>
          </p:nvPr>
        </p:nvSpPr>
        <p:spPr>
          <a:xfrm>
            <a:off x="264460" y="5229723"/>
            <a:ext cx="4840941" cy="304271"/>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5229723"/>
            <a:ext cx="990600" cy="304271"/>
          </a:xfrm>
          <a:prstGeom prst="rect">
            <a:avLst/>
          </a:prstGeom>
        </p:spPr>
        <p:txBody>
          <a:bodyPr vert="horz" lIns="91440" tIns="45720" rIns="91440" bIns="45720" rtlCol="0" anchor="ctr"/>
          <a:lstStyle>
            <a:lvl1pPr algn="r">
              <a:defRPr sz="3600">
                <a:solidFill>
                  <a:schemeClr val="bg1"/>
                </a:solidFill>
              </a:defRPr>
            </a:lvl1pPr>
          </a:lstStyle>
          <a:p>
            <a:fld id="{2A87D11A-E4C4-2C4D-9054-85AF821770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1" Type="http://schemas.openxmlformats.org/officeDocument/2006/relationships/image" Target="../media/image13.emf"/><Relationship Id="rId12" Type="http://schemas.openxmlformats.org/officeDocument/2006/relationships/image" Target="../media/image14.emf"/><Relationship Id="rId13" Type="http://schemas.openxmlformats.org/officeDocument/2006/relationships/image" Target="../media/image15.jpg"/><Relationship Id="rId14" Type="http://schemas.openxmlformats.org/officeDocument/2006/relationships/image" Target="../media/image16.emf"/><Relationship Id="rId15" Type="http://schemas.openxmlformats.org/officeDocument/2006/relationships/image" Target="../media/image17.png"/><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emf"/><Relationship Id="rId6" Type="http://schemas.openxmlformats.org/officeDocument/2006/relationships/image" Target="../media/image8.png"/><Relationship Id="rId7" Type="http://schemas.openxmlformats.org/officeDocument/2006/relationships/image" Target="../media/image9.emf"/><Relationship Id="rId8" Type="http://schemas.openxmlformats.org/officeDocument/2006/relationships/image" Target="../media/image10.emf"/><Relationship Id="rId9" Type="http://schemas.openxmlformats.org/officeDocument/2006/relationships/image" Target="../media/image11.emf"/><Relationship Id="rId10" Type="http://schemas.openxmlformats.org/officeDocument/2006/relationships/image" Target="../media/image1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3020" y="2618285"/>
            <a:ext cx="7478042" cy="830997"/>
          </a:xfrm>
          <a:prstGeom prst="rect">
            <a:avLst/>
          </a:prstGeom>
          <a:noFill/>
        </p:spPr>
        <p:txBody>
          <a:bodyPr wrap="square" rtlCol="0">
            <a:spAutoFit/>
          </a:bodyPr>
          <a:lstStyle/>
          <a:p>
            <a:pPr algn="ctr"/>
            <a:r>
              <a:rPr lang="en-US" sz="2400" b="1" dirty="0" smtClean="0">
                <a:solidFill>
                  <a:schemeClr val="tx1">
                    <a:lumMod val="65000"/>
                    <a:lumOff val="35000"/>
                  </a:schemeClr>
                </a:solidFill>
              </a:rPr>
              <a:t>HSPC Terminology and Information Model Initiative</a:t>
            </a:r>
            <a:endParaRPr lang="en-US" sz="2400" b="1" dirty="0">
              <a:solidFill>
                <a:schemeClr val="tx1">
                  <a:lumMod val="65000"/>
                  <a:lumOff val="35000"/>
                </a:schemeClr>
              </a:solidFill>
            </a:endParaRPr>
          </a:p>
        </p:txBody>
      </p:sp>
      <p:sp>
        <p:nvSpPr>
          <p:cNvPr id="7" name="Content Placeholder 2"/>
          <p:cNvSpPr txBox="1">
            <a:spLocks/>
          </p:cNvSpPr>
          <p:nvPr/>
        </p:nvSpPr>
        <p:spPr>
          <a:xfrm>
            <a:off x="691539" y="4505757"/>
            <a:ext cx="8042276" cy="263595"/>
          </a:xfrm>
          <a:prstGeom prst="rect">
            <a:avLst/>
          </a:prstGeom>
        </p:spPr>
        <p:txBody>
          <a:bodyPr vert="horz" lIns="91440" tIns="45720" rIns="91440" bIns="45720" rtlCol="0">
            <a:no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lnSpc>
                <a:spcPct val="50000"/>
              </a:lnSpc>
              <a:buNone/>
            </a:pPr>
            <a:endParaRPr lang="en-US" sz="1600" dirty="0">
              <a:solidFill>
                <a:srgbClr val="595959"/>
              </a:solidFill>
            </a:endParaRPr>
          </a:p>
        </p:txBody>
      </p:sp>
      <p:sp>
        <p:nvSpPr>
          <p:cNvPr id="8" name="Content Placeholder 2"/>
          <p:cNvSpPr txBox="1">
            <a:spLocks/>
          </p:cNvSpPr>
          <p:nvPr/>
        </p:nvSpPr>
        <p:spPr>
          <a:xfrm>
            <a:off x="10041" y="3856704"/>
            <a:ext cx="9144000" cy="788226"/>
          </a:xfrm>
          <a:prstGeom prst="rect">
            <a:avLst/>
          </a:prstGeom>
        </p:spPr>
        <p:txBody>
          <a:bodyPr vert="horz" lIns="91440" tIns="45720" rIns="91440" bIns="45720" rtlCol="0">
            <a:no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lnSpc>
                <a:spcPct val="50000"/>
              </a:lnSpc>
              <a:buNone/>
            </a:pPr>
            <a:r>
              <a:rPr lang="en-US" sz="1600" dirty="0">
                <a:solidFill>
                  <a:srgbClr val="595959"/>
                </a:solidFill>
              </a:rPr>
              <a:t>Susan Matney, PhD, RNC-OB, FAAN (Initiative Lead)</a:t>
            </a:r>
          </a:p>
          <a:p>
            <a:pPr marL="0" indent="0" algn="ctr">
              <a:lnSpc>
                <a:spcPct val="50000"/>
              </a:lnSpc>
              <a:buNone/>
            </a:pPr>
            <a:r>
              <a:rPr lang="en-US" sz="1600" dirty="0" smtClean="0">
                <a:solidFill>
                  <a:srgbClr val="595959"/>
                </a:solidFill>
              </a:rPr>
              <a:t>Stan Huff, MD, FACMI, FHL7</a:t>
            </a:r>
          </a:p>
          <a:p>
            <a:pPr marL="0" indent="0" algn="ctr">
              <a:lnSpc>
                <a:spcPct val="50000"/>
              </a:lnSpc>
              <a:buNone/>
            </a:pPr>
            <a:r>
              <a:rPr lang="en-US" sz="1600" dirty="0" smtClean="0">
                <a:solidFill>
                  <a:srgbClr val="595959"/>
                </a:solidFill>
              </a:rPr>
              <a:t>11/6/2016</a:t>
            </a:r>
            <a:endParaRPr lang="en-US" sz="1600" dirty="0">
              <a:solidFill>
                <a:srgbClr val="595959"/>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0006" y="1081030"/>
            <a:ext cx="5433164" cy="1192952"/>
          </a:xfrm>
          <a:prstGeom prst="rect">
            <a:avLst/>
          </a:prstGeom>
        </p:spPr>
      </p:pic>
    </p:spTree>
    <p:extLst>
      <p:ext uri="{BB962C8B-B14F-4D97-AF65-F5344CB8AC3E}">
        <p14:creationId xmlns:p14="http://schemas.microsoft.com/office/powerpoint/2010/main" val="37415232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89647"/>
            <a:ext cx="8042276" cy="935366"/>
          </a:xfrm>
        </p:spPr>
        <p:txBody>
          <a:bodyPr/>
          <a:lstStyle/>
          <a:p>
            <a:pPr lvl="0"/>
            <a:r>
              <a:rPr lang="en-US" sz="2400" b="1" dirty="0" smtClean="0">
                <a:effectLst/>
              </a:rPr>
              <a:t>Deliverable 3:  </a:t>
            </a:r>
            <a:r>
              <a:rPr lang="en-US" sz="2400" dirty="0" smtClean="0">
                <a:effectLst/>
              </a:rPr>
              <a:t>Define Model Development Pipeline</a:t>
            </a:r>
            <a:endParaRPr lang="en-US" sz="2400" dirty="0"/>
          </a:p>
        </p:txBody>
      </p:sp>
      <p:sp>
        <p:nvSpPr>
          <p:cNvPr id="3" name="Content Placeholder 2"/>
          <p:cNvSpPr>
            <a:spLocks noGrp="1"/>
          </p:cNvSpPr>
          <p:nvPr>
            <p:ph idx="1"/>
          </p:nvPr>
        </p:nvSpPr>
        <p:spPr/>
        <p:txBody>
          <a:bodyPr>
            <a:normAutofit/>
          </a:bodyPr>
          <a:lstStyle/>
          <a:p>
            <a:pPr marL="0" indent="0">
              <a:buNone/>
            </a:pPr>
            <a:r>
              <a:rPr lang="en-US" sz="2000" dirty="0" smtClean="0"/>
              <a:t>Goal 1: </a:t>
            </a:r>
            <a:r>
              <a:rPr lang="en-US" sz="2000" dirty="0"/>
              <a:t>Model </a:t>
            </a:r>
            <a:r>
              <a:rPr lang="en-US" sz="2000" dirty="0" smtClean="0"/>
              <a:t>Request Process Model Development</a:t>
            </a:r>
          </a:p>
          <a:p>
            <a:pPr lvl="3"/>
            <a:r>
              <a:rPr lang="en-US" sz="1400" dirty="0"/>
              <a:t>Assigned to : </a:t>
            </a:r>
            <a:r>
              <a:rPr lang="en-US" sz="1400" dirty="0" smtClean="0"/>
              <a:t>Susan</a:t>
            </a:r>
          </a:p>
          <a:p>
            <a:pPr lvl="1"/>
            <a:r>
              <a:rPr lang="en-US" sz="1600" dirty="0" smtClean="0"/>
              <a:t>Define Scope Templates</a:t>
            </a:r>
          </a:p>
          <a:p>
            <a:pPr lvl="1"/>
            <a:r>
              <a:rPr lang="en-US" sz="1600" dirty="0" smtClean="0">
                <a:effectLst/>
              </a:rPr>
              <a:t>Use Case Template Development</a:t>
            </a:r>
          </a:p>
          <a:p>
            <a:pPr lvl="1"/>
            <a:r>
              <a:rPr lang="en-US" sz="1600" dirty="0" smtClean="0"/>
              <a:t>Define Analysis Process</a:t>
            </a:r>
          </a:p>
          <a:p>
            <a:pPr lvl="1"/>
            <a:r>
              <a:rPr lang="en-US" sz="1600" dirty="0" smtClean="0">
                <a:effectLst/>
              </a:rPr>
              <a:t>Identify content curation process</a:t>
            </a:r>
          </a:p>
          <a:p>
            <a:pPr lvl="1"/>
            <a:r>
              <a:rPr lang="en-US" sz="1600" dirty="0" smtClean="0"/>
              <a:t>Define and Document Model Development Process</a:t>
            </a:r>
          </a:p>
          <a:p>
            <a:pPr marL="0" indent="0">
              <a:buNone/>
            </a:pPr>
            <a:r>
              <a:rPr lang="en-US" sz="2000" dirty="0"/>
              <a:t>Goal 2</a:t>
            </a:r>
            <a:r>
              <a:rPr lang="en-US" sz="2000" dirty="0" smtClean="0"/>
              <a:t>: </a:t>
            </a:r>
            <a:r>
              <a:rPr lang="en-US" sz="2000" dirty="0"/>
              <a:t>Model </a:t>
            </a:r>
            <a:r>
              <a:rPr lang="en-US" sz="2000" dirty="0" smtClean="0"/>
              <a:t>Prioritization</a:t>
            </a:r>
          </a:p>
          <a:p>
            <a:pPr lvl="2"/>
            <a:r>
              <a:rPr lang="en-US" sz="1400" dirty="0"/>
              <a:t>Assigned to : </a:t>
            </a:r>
            <a:r>
              <a:rPr lang="en-US" sz="1400" dirty="0" smtClean="0"/>
              <a:t>??</a:t>
            </a:r>
            <a:endParaRPr lang="en-US" sz="1400" dirty="0"/>
          </a:p>
          <a:p>
            <a:pPr marL="0" indent="0">
              <a:buNone/>
            </a:pPr>
            <a:endParaRPr lang="en-US" sz="1800" dirty="0"/>
          </a:p>
          <a:p>
            <a:endParaRPr lang="en-US" sz="1800" dirty="0" smtClean="0"/>
          </a:p>
          <a:p>
            <a:pPr marL="349250" lvl="1" indent="0">
              <a:buNone/>
            </a:pPr>
            <a:endParaRPr lang="en-US" sz="1600" dirty="0" smtClean="0">
              <a:effectLst/>
            </a:endParaRPr>
          </a:p>
        </p:txBody>
      </p:sp>
    </p:spTree>
    <p:extLst>
      <p:ext uri="{BB962C8B-B14F-4D97-AF65-F5344CB8AC3E}">
        <p14:creationId xmlns:p14="http://schemas.microsoft.com/office/powerpoint/2010/main" val="329497211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1"/>
          <p:cNvSpPr txBox="1">
            <a:spLocks/>
          </p:cNvSpPr>
          <p:nvPr/>
        </p:nvSpPr>
        <p:spPr>
          <a:xfrm>
            <a:off x="676144" y="179918"/>
            <a:ext cx="7814151" cy="505997"/>
          </a:xfrm>
          <a:prstGeom prst="rect">
            <a:avLst/>
          </a:prstGeom>
        </p:spPr>
        <p:txBody>
          <a:bodyPr vert="horz" lIns="63500" tIns="31750" rIns="63500" bIns="31750" rtlCol="0" anchor="b">
            <a:noAutofit/>
          </a:bodyPr>
          <a:lstStyle>
            <a:lvl1pPr algn="ctr" defTabSz="1097280" rtl="0" eaLnBrk="1" latinLnBrk="0" hangingPunct="1">
              <a:lnSpc>
                <a:spcPct val="90000"/>
              </a:lnSpc>
              <a:spcBef>
                <a:spcPct val="0"/>
              </a:spcBef>
              <a:buNone/>
              <a:defRPr sz="7200" kern="1200">
                <a:solidFill>
                  <a:schemeClr val="tx1"/>
                </a:solidFill>
                <a:latin typeface="+mj-lt"/>
                <a:ea typeface="+mj-ea"/>
                <a:cs typeface="+mj-cs"/>
              </a:defRPr>
            </a:lvl1pPr>
          </a:lstStyle>
          <a:p>
            <a:r>
              <a:rPr lang="en-US" sz="3200" dirty="0" smtClean="0">
                <a:solidFill>
                  <a:schemeClr val="accent1"/>
                </a:solidFill>
              </a:rPr>
              <a:t>Model Request Workflow</a:t>
            </a:r>
            <a:endParaRPr lang="en-US" sz="3200" dirty="0">
              <a:solidFill>
                <a:schemeClr val="accent1"/>
              </a:solidFill>
            </a:endParaRPr>
          </a:p>
        </p:txBody>
      </p:sp>
      <p:sp>
        <p:nvSpPr>
          <p:cNvPr id="62" name="Down Arrow 61"/>
          <p:cNvSpPr/>
          <p:nvPr/>
        </p:nvSpPr>
        <p:spPr>
          <a:xfrm rot="16200000">
            <a:off x="1335181" y="975375"/>
            <a:ext cx="942788" cy="997478"/>
          </a:xfrm>
          <a:prstGeom prst="downArrow">
            <a:avLst/>
          </a:prstGeom>
          <a:solidFill>
            <a:schemeClr val="bg1">
              <a:lumMod val="95000"/>
            </a:schemeClr>
          </a:solidFill>
          <a:ln w="9525" cmpd="sng">
            <a:solidFill>
              <a:schemeClr val="bg1">
                <a:lumMod val="75000"/>
              </a:schemeClr>
            </a:solidFill>
          </a:ln>
        </p:spPr>
        <p:style>
          <a:lnRef idx="3">
            <a:schemeClr val="lt1"/>
          </a:lnRef>
          <a:fillRef idx="1">
            <a:schemeClr val="accent3"/>
          </a:fillRef>
          <a:effectRef idx="1">
            <a:schemeClr val="accent3"/>
          </a:effectRef>
          <a:fontRef idx="minor">
            <a:schemeClr val="lt1"/>
          </a:fontRef>
        </p:style>
        <p:txBody>
          <a:bodyPr vert="vert" rtlCol="0" anchor="ctr"/>
          <a:lstStyle/>
          <a:p>
            <a:pPr algn="ctr"/>
            <a:r>
              <a:rPr lang="en-US" sz="1000" dirty="0" smtClean="0">
                <a:solidFill>
                  <a:schemeClr val="tx1">
                    <a:lumMod val="65000"/>
                    <a:lumOff val="35000"/>
                  </a:schemeClr>
                </a:solidFill>
              </a:rPr>
              <a:t>Identify Use Case</a:t>
            </a:r>
            <a:endParaRPr lang="en-US" sz="1000" dirty="0">
              <a:solidFill>
                <a:schemeClr val="tx1">
                  <a:lumMod val="65000"/>
                  <a:lumOff val="35000"/>
                </a:schemeClr>
              </a:solidFill>
            </a:endParaRPr>
          </a:p>
        </p:txBody>
      </p:sp>
      <p:sp>
        <p:nvSpPr>
          <p:cNvPr id="36" name="Rounded Rectangle 35"/>
          <p:cNvSpPr/>
          <p:nvPr/>
        </p:nvSpPr>
        <p:spPr>
          <a:xfrm>
            <a:off x="2369457" y="2511173"/>
            <a:ext cx="2063111" cy="2604534"/>
          </a:xfrm>
          <a:prstGeom prst="roundRect">
            <a:avLst>
              <a:gd name="adj" fmla="val 4866"/>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normAutofit/>
          </a:bodyPr>
          <a:lstStyle/>
          <a:p>
            <a:pPr algn="ctr"/>
            <a:r>
              <a:rPr lang="en-US" sz="1250" dirty="0" smtClean="0"/>
              <a:t>Model Request</a:t>
            </a:r>
            <a:endParaRPr lang="en-US" sz="1250" dirty="0"/>
          </a:p>
        </p:txBody>
      </p:sp>
      <p:sp>
        <p:nvSpPr>
          <p:cNvPr id="46" name="Down Arrow 45"/>
          <p:cNvSpPr/>
          <p:nvPr/>
        </p:nvSpPr>
        <p:spPr>
          <a:xfrm rot="16200000">
            <a:off x="3763702" y="961136"/>
            <a:ext cx="942788" cy="1096477"/>
          </a:xfrm>
          <a:prstGeom prst="downArrow">
            <a:avLst/>
          </a:prstGeom>
          <a:solidFill>
            <a:schemeClr val="bg1">
              <a:lumMod val="95000"/>
            </a:schemeClr>
          </a:solidFill>
          <a:ln w="9525" cmpd="sng">
            <a:solidFill>
              <a:schemeClr val="bg1">
                <a:lumMod val="75000"/>
              </a:schemeClr>
            </a:solidFill>
          </a:ln>
        </p:spPr>
        <p:style>
          <a:lnRef idx="3">
            <a:schemeClr val="lt1"/>
          </a:lnRef>
          <a:fillRef idx="1">
            <a:schemeClr val="accent3"/>
          </a:fillRef>
          <a:effectRef idx="1">
            <a:schemeClr val="accent3"/>
          </a:effectRef>
          <a:fontRef idx="minor">
            <a:schemeClr val="lt1"/>
          </a:fontRef>
        </p:style>
        <p:txBody>
          <a:bodyPr vert="vert" rtlCol="0" anchor="ctr"/>
          <a:lstStyle/>
          <a:p>
            <a:pPr algn="ctr"/>
            <a:r>
              <a:rPr lang="en-US" sz="1000" dirty="0" smtClean="0">
                <a:solidFill>
                  <a:schemeClr val="tx1">
                    <a:lumMod val="65000"/>
                    <a:lumOff val="35000"/>
                  </a:schemeClr>
                </a:solidFill>
              </a:rPr>
              <a:t>Send Use Case to HSPC</a:t>
            </a:r>
            <a:endParaRPr lang="en-US" sz="1000" dirty="0">
              <a:solidFill>
                <a:schemeClr val="tx1">
                  <a:lumMod val="65000"/>
                  <a:lumOff val="35000"/>
                </a:schemeClr>
              </a:solidFill>
            </a:endParaRPr>
          </a:p>
        </p:txBody>
      </p:sp>
      <p:sp>
        <p:nvSpPr>
          <p:cNvPr id="48" name="Down Arrow 47"/>
          <p:cNvSpPr/>
          <p:nvPr/>
        </p:nvSpPr>
        <p:spPr>
          <a:xfrm rot="16200000">
            <a:off x="6332915" y="975375"/>
            <a:ext cx="942788" cy="997478"/>
          </a:xfrm>
          <a:prstGeom prst="downArrow">
            <a:avLst/>
          </a:prstGeom>
          <a:solidFill>
            <a:schemeClr val="bg1">
              <a:lumMod val="95000"/>
            </a:schemeClr>
          </a:solidFill>
          <a:ln w="9525" cmpd="sng">
            <a:solidFill>
              <a:schemeClr val="bg1">
                <a:lumMod val="75000"/>
              </a:schemeClr>
            </a:solidFill>
          </a:ln>
        </p:spPr>
        <p:style>
          <a:lnRef idx="3">
            <a:schemeClr val="lt1"/>
          </a:lnRef>
          <a:fillRef idx="1">
            <a:schemeClr val="accent3"/>
          </a:fillRef>
          <a:effectRef idx="1">
            <a:schemeClr val="accent3"/>
          </a:effectRef>
          <a:fontRef idx="minor">
            <a:schemeClr val="lt1"/>
          </a:fontRef>
        </p:style>
        <p:txBody>
          <a:bodyPr vert="vert" rtlCol="0" anchor="ctr"/>
          <a:lstStyle/>
          <a:p>
            <a:pPr algn="ctr"/>
            <a:r>
              <a:rPr lang="en-US" sz="1000" dirty="0" smtClean="0">
                <a:solidFill>
                  <a:schemeClr val="tx1">
                    <a:lumMod val="65000"/>
                    <a:lumOff val="35000"/>
                  </a:schemeClr>
                </a:solidFill>
              </a:rPr>
              <a:t>Agreement between HSPC and Partner</a:t>
            </a:r>
            <a:endParaRPr lang="en-US" sz="1000" dirty="0">
              <a:solidFill>
                <a:schemeClr val="tx1">
                  <a:lumMod val="65000"/>
                  <a:lumOff val="35000"/>
                </a:schemeClr>
              </a:solidFill>
            </a:endParaRPr>
          </a:p>
        </p:txBody>
      </p:sp>
      <p:sp>
        <p:nvSpPr>
          <p:cNvPr id="56" name="Down Arrow 55"/>
          <p:cNvSpPr/>
          <p:nvPr/>
        </p:nvSpPr>
        <p:spPr>
          <a:xfrm rot="16200000">
            <a:off x="1326470" y="2761642"/>
            <a:ext cx="942788" cy="1103431"/>
          </a:xfrm>
          <a:prstGeom prst="downArrow">
            <a:avLst/>
          </a:prstGeom>
          <a:solidFill>
            <a:schemeClr val="bg1">
              <a:lumMod val="95000"/>
            </a:schemeClr>
          </a:solidFill>
          <a:ln w="9525" cmpd="sng">
            <a:solidFill>
              <a:schemeClr val="bg1">
                <a:lumMod val="75000"/>
              </a:schemeClr>
            </a:solidFill>
          </a:ln>
        </p:spPr>
        <p:style>
          <a:lnRef idx="3">
            <a:schemeClr val="lt1"/>
          </a:lnRef>
          <a:fillRef idx="1">
            <a:schemeClr val="accent3"/>
          </a:fillRef>
          <a:effectRef idx="1">
            <a:schemeClr val="accent3"/>
          </a:effectRef>
          <a:fontRef idx="minor">
            <a:schemeClr val="lt1"/>
          </a:fontRef>
        </p:style>
        <p:txBody>
          <a:bodyPr vert="vert" rtlCol="0" anchor="ctr"/>
          <a:lstStyle/>
          <a:p>
            <a:pPr algn="ctr"/>
            <a:r>
              <a:rPr lang="en-US" sz="1000" dirty="0" smtClean="0">
                <a:solidFill>
                  <a:schemeClr val="tx1">
                    <a:lumMod val="65000"/>
                    <a:lumOff val="35000"/>
                  </a:schemeClr>
                </a:solidFill>
              </a:rPr>
              <a:t>Partner Completes Model Request. </a:t>
            </a:r>
            <a:endParaRPr lang="en-US" sz="1000" dirty="0">
              <a:solidFill>
                <a:schemeClr val="tx1">
                  <a:lumMod val="65000"/>
                  <a:lumOff val="35000"/>
                </a:schemeClr>
              </a:solidFill>
            </a:endParaRPr>
          </a:p>
        </p:txBody>
      </p:sp>
      <p:sp>
        <p:nvSpPr>
          <p:cNvPr id="63" name="Down Arrow 62"/>
          <p:cNvSpPr/>
          <p:nvPr/>
        </p:nvSpPr>
        <p:spPr>
          <a:xfrm rot="16200000">
            <a:off x="4515685" y="4049635"/>
            <a:ext cx="942825" cy="1143099"/>
          </a:xfrm>
          <a:prstGeom prst="downArrow">
            <a:avLst/>
          </a:prstGeom>
          <a:solidFill>
            <a:schemeClr val="bg1">
              <a:lumMod val="95000"/>
            </a:schemeClr>
          </a:solidFill>
          <a:ln w="9525" cmpd="sng">
            <a:solidFill>
              <a:schemeClr val="bg1">
                <a:lumMod val="75000"/>
              </a:schemeClr>
            </a:solidFill>
          </a:ln>
        </p:spPr>
        <p:style>
          <a:lnRef idx="3">
            <a:schemeClr val="lt1"/>
          </a:lnRef>
          <a:fillRef idx="1">
            <a:schemeClr val="accent3"/>
          </a:fillRef>
          <a:effectRef idx="1">
            <a:schemeClr val="accent3"/>
          </a:effectRef>
          <a:fontRef idx="minor">
            <a:schemeClr val="lt1"/>
          </a:fontRef>
        </p:style>
        <p:txBody>
          <a:bodyPr vert="vert" rtlCol="0" anchor="ctr"/>
          <a:lstStyle/>
          <a:p>
            <a:pPr algn="ctr"/>
            <a:r>
              <a:rPr lang="en-US" sz="1000" dirty="0" smtClean="0">
                <a:solidFill>
                  <a:schemeClr val="tx1">
                    <a:lumMod val="65000"/>
                    <a:lumOff val="35000"/>
                  </a:schemeClr>
                </a:solidFill>
              </a:rPr>
              <a:t>Model Exists.</a:t>
            </a:r>
            <a:endParaRPr lang="en-US" sz="1000" dirty="0">
              <a:solidFill>
                <a:schemeClr val="tx1">
                  <a:lumMod val="65000"/>
                  <a:lumOff val="35000"/>
                </a:schemeClr>
              </a:solidFill>
            </a:endParaRPr>
          </a:p>
        </p:txBody>
      </p:sp>
      <p:grpSp>
        <p:nvGrpSpPr>
          <p:cNvPr id="30" name="Group 29"/>
          <p:cNvGrpSpPr/>
          <p:nvPr/>
        </p:nvGrpSpPr>
        <p:grpSpPr>
          <a:xfrm>
            <a:off x="7763412" y="4089245"/>
            <a:ext cx="1156463" cy="989029"/>
            <a:chOff x="7818462" y="3935830"/>
            <a:chExt cx="1665306" cy="1424202"/>
          </a:xfrm>
        </p:grpSpPr>
        <p:pic>
          <p:nvPicPr>
            <p:cNvPr id="11" name="Picture 10"/>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8112168" y="3988432"/>
              <a:ext cx="1371600" cy="1371600"/>
            </a:xfrm>
            <a:prstGeom prst="rect">
              <a:avLst/>
            </a:prstGeom>
          </p:spPr>
        </p:pic>
        <p:pic>
          <p:nvPicPr>
            <p:cNvPr id="29" name="Picture 28"/>
            <p:cNvPicPr>
              <a:picLocks noChangeAspect="1"/>
            </p:cNvPicPr>
            <p:nvPr/>
          </p:nvPicPr>
          <p:blipFill>
            <a:blip r:embed="rId4">
              <a:grayscl/>
              <a:extLst>
                <a:ext uri="{28A0092B-C50C-407E-A947-70E740481C1C}">
                  <a14:useLocalDpi xmlns:a14="http://schemas.microsoft.com/office/drawing/2010/main" val="0"/>
                </a:ext>
              </a:extLst>
            </a:blip>
            <a:stretch>
              <a:fillRect/>
            </a:stretch>
          </p:blipFill>
          <p:spPr>
            <a:xfrm>
              <a:off x="7818462" y="3935830"/>
              <a:ext cx="694439" cy="694439"/>
            </a:xfrm>
            <a:prstGeom prst="rect">
              <a:avLst/>
            </a:prstGeom>
          </p:spPr>
        </p:pic>
      </p:grpSp>
      <p:sp>
        <p:nvSpPr>
          <p:cNvPr id="79" name="Down Arrow 78"/>
          <p:cNvSpPr/>
          <p:nvPr/>
        </p:nvSpPr>
        <p:spPr>
          <a:xfrm rot="16200000">
            <a:off x="4514584" y="2567090"/>
            <a:ext cx="942788" cy="1086008"/>
          </a:xfrm>
          <a:prstGeom prst="downArrow">
            <a:avLst/>
          </a:prstGeom>
          <a:solidFill>
            <a:schemeClr val="bg1">
              <a:lumMod val="95000"/>
            </a:schemeClr>
          </a:solidFill>
          <a:ln w="9525" cmpd="sng">
            <a:solidFill>
              <a:schemeClr val="bg1">
                <a:lumMod val="75000"/>
              </a:schemeClr>
            </a:solidFill>
          </a:ln>
        </p:spPr>
        <p:style>
          <a:lnRef idx="3">
            <a:schemeClr val="lt1"/>
          </a:lnRef>
          <a:fillRef idx="1">
            <a:schemeClr val="accent3"/>
          </a:fillRef>
          <a:effectRef idx="1">
            <a:schemeClr val="accent3"/>
          </a:effectRef>
          <a:fontRef idx="minor">
            <a:schemeClr val="lt1"/>
          </a:fontRef>
        </p:style>
        <p:txBody>
          <a:bodyPr vert="vert" rtlCol="0" anchor="ctr"/>
          <a:lstStyle/>
          <a:p>
            <a:pPr algn="ctr"/>
            <a:r>
              <a:rPr lang="en-US" sz="1000" dirty="0" smtClean="0">
                <a:solidFill>
                  <a:schemeClr val="tx1">
                    <a:lumMod val="65000"/>
                    <a:lumOff val="35000"/>
                  </a:schemeClr>
                </a:solidFill>
              </a:rPr>
              <a:t>Content Mapping</a:t>
            </a:r>
            <a:endParaRPr lang="en-US" sz="1000" dirty="0">
              <a:solidFill>
                <a:schemeClr val="tx1">
                  <a:lumMod val="65000"/>
                  <a:lumOff val="35000"/>
                </a:schemeClr>
              </a:solidFill>
            </a:endParaRPr>
          </a:p>
        </p:txBody>
      </p:sp>
      <p:sp>
        <p:nvSpPr>
          <p:cNvPr id="44" name="Rounded Rectangle 43"/>
          <p:cNvSpPr/>
          <p:nvPr/>
        </p:nvSpPr>
        <p:spPr>
          <a:xfrm>
            <a:off x="5531767" y="3898293"/>
            <a:ext cx="1388590" cy="1354375"/>
          </a:xfrm>
          <a:prstGeom prst="roundRect">
            <a:avLst>
              <a:gd name="adj" fmla="val 4866"/>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normAutofit/>
          </a:bodyPr>
          <a:lstStyle/>
          <a:p>
            <a:pPr algn="ctr"/>
            <a:r>
              <a:rPr lang="en-US" sz="900" dirty="0" smtClean="0"/>
              <a:t>Create Models and SMART </a:t>
            </a:r>
            <a:r>
              <a:rPr lang="en-US" sz="900" dirty="0"/>
              <a:t>on FHIR </a:t>
            </a:r>
            <a:r>
              <a:rPr lang="en-US" sz="900" dirty="0" smtClean="0"/>
              <a:t>Profile</a:t>
            </a:r>
            <a:endParaRPr lang="en-US" sz="900" dirty="0"/>
          </a:p>
        </p:txBody>
      </p:sp>
      <p:sp>
        <p:nvSpPr>
          <p:cNvPr id="51" name="Rounded Rectangle 50"/>
          <p:cNvSpPr/>
          <p:nvPr/>
        </p:nvSpPr>
        <p:spPr>
          <a:xfrm>
            <a:off x="5555877" y="2580103"/>
            <a:ext cx="1363906" cy="1233436"/>
          </a:xfrm>
          <a:prstGeom prst="roundRect">
            <a:avLst>
              <a:gd name="adj" fmla="val 4866"/>
            </a:avLst>
          </a:prstGeom>
          <a:solidFill>
            <a:schemeClr val="bg2">
              <a:lumMod val="5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vert="horz" rtlCol="0" anchor="t" anchorCtr="0"/>
          <a:lstStyle/>
          <a:p>
            <a:pPr algn="ctr"/>
            <a:r>
              <a:rPr lang="en-US" sz="1000" dirty="0" smtClean="0"/>
              <a:t>Request New Standard Content</a:t>
            </a:r>
            <a:endParaRPr lang="en-US" sz="1000" dirty="0"/>
          </a:p>
        </p:txBody>
      </p:sp>
      <p:pic>
        <p:nvPicPr>
          <p:cNvPr id="5" name="Picture 4"/>
          <p:cNvPicPr>
            <a:picLocks noChangeAspect="1"/>
          </p:cNvPicPr>
          <p:nvPr/>
        </p:nvPicPr>
        <p:blipFill>
          <a:blip r:embed="rId5"/>
          <a:stretch>
            <a:fillRect/>
          </a:stretch>
        </p:blipFill>
        <p:spPr>
          <a:xfrm>
            <a:off x="7303050" y="721774"/>
            <a:ext cx="1396554" cy="1397241"/>
          </a:xfrm>
          <a:prstGeom prst="rect">
            <a:avLst/>
          </a:prstGeom>
        </p:spPr>
      </p:pic>
      <p:pic>
        <p:nvPicPr>
          <p:cNvPr id="55" name="Picture 54"/>
          <p:cNvPicPr>
            <a:picLocks noChangeAspect="1"/>
          </p:cNvPicPr>
          <p:nvPr/>
        </p:nvPicPr>
        <p:blipFill>
          <a:blip r:embed="rId6">
            <a:grayscl/>
            <a:extLst>
              <a:ext uri="{28A0092B-C50C-407E-A947-70E740481C1C}">
                <a14:useLocalDpi xmlns:a14="http://schemas.microsoft.com/office/drawing/2010/main" val="0"/>
              </a:ext>
            </a:extLst>
          </a:blip>
          <a:stretch>
            <a:fillRect/>
          </a:stretch>
        </p:blipFill>
        <p:spPr>
          <a:xfrm>
            <a:off x="-51352" y="836500"/>
            <a:ext cx="1332112" cy="1332112"/>
          </a:xfrm>
          <a:prstGeom prst="rect">
            <a:avLst/>
          </a:prstGeom>
        </p:spPr>
      </p:pic>
      <p:grpSp>
        <p:nvGrpSpPr>
          <p:cNvPr id="2" name="Group 1"/>
          <p:cNvGrpSpPr/>
          <p:nvPr/>
        </p:nvGrpSpPr>
        <p:grpSpPr>
          <a:xfrm>
            <a:off x="4862156" y="877656"/>
            <a:ext cx="1363906" cy="1252163"/>
            <a:chOff x="4862156" y="877656"/>
            <a:chExt cx="1363906" cy="1252163"/>
          </a:xfrm>
        </p:grpSpPr>
        <p:sp>
          <p:nvSpPr>
            <p:cNvPr id="47" name="Rounded Rectangle 46"/>
            <p:cNvSpPr/>
            <p:nvPr/>
          </p:nvSpPr>
          <p:spPr>
            <a:xfrm>
              <a:off x="4862156" y="877656"/>
              <a:ext cx="1363906" cy="1233436"/>
            </a:xfrm>
            <a:prstGeom prst="roundRect">
              <a:avLst>
                <a:gd name="adj" fmla="val 4866"/>
              </a:avLst>
            </a:prstGeom>
            <a:solidFill>
              <a:schemeClr val="bg2">
                <a:lumMod val="5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vert="horz" rtlCol="0" anchor="t" anchorCtr="0"/>
            <a:lstStyle/>
            <a:p>
              <a:pPr algn="ctr"/>
              <a:r>
                <a:rPr lang="en-US" sz="1000" dirty="0" smtClean="0"/>
                <a:t>Review the Use Case with HSPC</a:t>
              </a:r>
              <a:endParaRPr lang="en-US" sz="1000" dirty="0"/>
            </a:p>
          </p:txBody>
        </p:sp>
        <p:pic>
          <p:nvPicPr>
            <p:cNvPr id="8" name="Picture 7"/>
            <p:cNvPicPr>
              <a:picLocks noChangeAspect="1"/>
            </p:cNvPicPr>
            <p:nvPr/>
          </p:nvPicPr>
          <p:blipFill>
            <a:blip r:embed="rId7"/>
            <a:stretch>
              <a:fillRect/>
            </a:stretch>
          </p:blipFill>
          <p:spPr>
            <a:xfrm>
              <a:off x="5271748" y="1304756"/>
              <a:ext cx="726484" cy="825063"/>
            </a:xfrm>
            <a:prstGeom prst="rect">
              <a:avLst/>
            </a:prstGeom>
          </p:spPr>
        </p:pic>
      </p:grpSp>
      <p:pic>
        <p:nvPicPr>
          <p:cNvPr id="67" name="Picture 66"/>
          <p:cNvPicPr>
            <a:picLocks noChangeAspect="1"/>
          </p:cNvPicPr>
          <p:nvPr/>
        </p:nvPicPr>
        <p:blipFill>
          <a:blip r:embed="rId6">
            <a:grayscl/>
            <a:extLst>
              <a:ext uri="{28A0092B-C50C-407E-A947-70E740481C1C}">
                <a14:useLocalDpi xmlns:a14="http://schemas.microsoft.com/office/drawing/2010/main" val="0"/>
              </a:ext>
            </a:extLst>
          </a:blip>
          <a:stretch>
            <a:fillRect/>
          </a:stretch>
        </p:blipFill>
        <p:spPr>
          <a:xfrm>
            <a:off x="46843" y="2878395"/>
            <a:ext cx="1332112" cy="1332112"/>
          </a:xfrm>
          <a:prstGeom prst="rect">
            <a:avLst/>
          </a:prstGeom>
        </p:spPr>
      </p:pic>
      <p:pic>
        <p:nvPicPr>
          <p:cNvPr id="9" name="Picture 8"/>
          <p:cNvPicPr>
            <a:picLocks noChangeAspect="1"/>
          </p:cNvPicPr>
          <p:nvPr/>
        </p:nvPicPr>
        <p:blipFill>
          <a:blip r:embed="rId8"/>
          <a:stretch>
            <a:fillRect/>
          </a:stretch>
        </p:blipFill>
        <p:spPr>
          <a:xfrm>
            <a:off x="3022487" y="2920946"/>
            <a:ext cx="807734" cy="1060673"/>
          </a:xfrm>
          <a:prstGeom prst="rect">
            <a:avLst/>
          </a:prstGeom>
        </p:spPr>
      </p:pic>
      <p:pic>
        <p:nvPicPr>
          <p:cNvPr id="12" name="Picture 11"/>
          <p:cNvPicPr>
            <a:picLocks noChangeAspect="1"/>
          </p:cNvPicPr>
          <p:nvPr/>
        </p:nvPicPr>
        <p:blipFill>
          <a:blip r:embed="rId9"/>
          <a:stretch>
            <a:fillRect/>
          </a:stretch>
        </p:blipFill>
        <p:spPr>
          <a:xfrm>
            <a:off x="2734024" y="4022281"/>
            <a:ext cx="1396313" cy="990600"/>
          </a:xfrm>
          <a:prstGeom prst="rect">
            <a:avLst/>
          </a:prstGeom>
        </p:spPr>
      </p:pic>
      <p:grpSp>
        <p:nvGrpSpPr>
          <p:cNvPr id="65" name="Group 64"/>
          <p:cNvGrpSpPr/>
          <p:nvPr/>
        </p:nvGrpSpPr>
        <p:grpSpPr>
          <a:xfrm>
            <a:off x="7042276" y="5012881"/>
            <a:ext cx="497769" cy="491081"/>
            <a:chOff x="1689820" y="6715704"/>
            <a:chExt cx="716788" cy="707157"/>
          </a:xfrm>
        </p:grpSpPr>
        <p:pic>
          <p:nvPicPr>
            <p:cNvPr id="66" name="Picture 65"/>
            <p:cNvPicPr>
              <a:picLocks noChangeAspect="1"/>
            </p:cNvPicPr>
            <p:nvPr/>
          </p:nvPicPr>
          <p:blipFill>
            <a:blip r:embed="rId10"/>
            <a:stretch>
              <a:fillRect/>
            </a:stretch>
          </p:blipFill>
          <p:spPr>
            <a:xfrm>
              <a:off x="1735200" y="6715704"/>
              <a:ext cx="671408" cy="362205"/>
            </a:xfrm>
            <a:prstGeom prst="rect">
              <a:avLst/>
            </a:prstGeom>
          </p:spPr>
        </p:pic>
        <p:pic>
          <p:nvPicPr>
            <p:cNvPr id="71" name="Picture 70"/>
            <p:cNvPicPr>
              <a:picLocks noChangeAspect="1"/>
            </p:cNvPicPr>
            <p:nvPr/>
          </p:nvPicPr>
          <p:blipFill>
            <a:blip r:embed="rId11"/>
            <a:stretch>
              <a:fillRect/>
            </a:stretch>
          </p:blipFill>
          <p:spPr>
            <a:xfrm>
              <a:off x="1689820" y="7136146"/>
              <a:ext cx="716788" cy="286715"/>
            </a:xfrm>
            <a:prstGeom prst="rect">
              <a:avLst/>
            </a:prstGeom>
          </p:spPr>
        </p:pic>
        <p:sp>
          <p:nvSpPr>
            <p:cNvPr id="72" name="TextBox 71"/>
            <p:cNvSpPr txBox="1"/>
            <p:nvPr/>
          </p:nvSpPr>
          <p:spPr>
            <a:xfrm>
              <a:off x="1803381" y="7041893"/>
              <a:ext cx="429812" cy="294542"/>
            </a:xfrm>
            <a:prstGeom prst="rect">
              <a:avLst/>
            </a:prstGeom>
            <a:noFill/>
          </p:spPr>
          <p:txBody>
            <a:bodyPr wrap="none" rtlCol="0">
              <a:spAutoFit/>
            </a:bodyPr>
            <a:lstStyle/>
            <a:p>
              <a:pPr algn="ctr"/>
              <a:r>
                <a:rPr lang="en-US" sz="729" dirty="0">
                  <a:solidFill>
                    <a:schemeClr val="tx1">
                      <a:lumMod val="65000"/>
                      <a:lumOff val="35000"/>
                    </a:schemeClr>
                  </a:solidFill>
                  <a:latin typeface="Open Sans" charset="0"/>
                  <a:ea typeface="Open Sans" charset="0"/>
                  <a:cs typeface="Open Sans" charset="0"/>
                </a:rPr>
                <a:t>on</a:t>
              </a:r>
              <a:endParaRPr lang="en-US" sz="972" dirty="0">
                <a:solidFill>
                  <a:schemeClr val="tx1">
                    <a:lumMod val="65000"/>
                    <a:lumOff val="35000"/>
                  </a:schemeClr>
                </a:solidFill>
                <a:latin typeface="Open Sans" charset="0"/>
                <a:ea typeface="Open Sans" charset="0"/>
                <a:cs typeface="Open Sans" charset="0"/>
              </a:endParaRPr>
            </a:p>
          </p:txBody>
        </p:sp>
      </p:grpSp>
      <p:grpSp>
        <p:nvGrpSpPr>
          <p:cNvPr id="3" name="Group 2"/>
          <p:cNvGrpSpPr/>
          <p:nvPr/>
        </p:nvGrpSpPr>
        <p:grpSpPr>
          <a:xfrm>
            <a:off x="2407149" y="874852"/>
            <a:ext cx="1202983" cy="1195838"/>
            <a:chOff x="2407149" y="874852"/>
            <a:chExt cx="1202983" cy="1195838"/>
          </a:xfrm>
        </p:grpSpPr>
        <p:sp>
          <p:nvSpPr>
            <p:cNvPr id="58" name="Rounded Rectangle 57"/>
            <p:cNvSpPr/>
            <p:nvPr/>
          </p:nvSpPr>
          <p:spPr>
            <a:xfrm>
              <a:off x="2407149" y="874852"/>
              <a:ext cx="1202983" cy="1195838"/>
            </a:xfrm>
            <a:prstGeom prst="roundRect">
              <a:avLst>
                <a:gd name="adj" fmla="val 9925"/>
              </a:avLst>
            </a:prstGeom>
            <a:solidFill>
              <a:schemeClr val="bg2">
                <a:lumMod val="5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63500" tIns="31750" rIns="63500" bIns="31750" numCol="1" spcCol="0" rtlCol="0" fromWordArt="0" anchor="t" anchorCtr="0" forceAA="0" compatLnSpc="1">
              <a:prstTxWarp prst="textNoShape">
                <a:avLst/>
              </a:prstTxWarp>
              <a:noAutofit/>
            </a:bodyPr>
            <a:lstStyle/>
            <a:p>
              <a:pPr algn="ctr"/>
              <a:r>
                <a:rPr lang="en-US" sz="1000" dirty="0" smtClean="0"/>
                <a:t>Document Use Case</a:t>
              </a:r>
              <a:endParaRPr lang="en-US" sz="1000" dirty="0"/>
            </a:p>
            <a:p>
              <a:pPr algn="ctr"/>
              <a:endParaRPr lang="en-US" sz="1000" dirty="0"/>
            </a:p>
          </p:txBody>
        </p:sp>
        <p:pic>
          <p:nvPicPr>
            <p:cNvPr id="13" name="Picture 12"/>
            <p:cNvPicPr>
              <a:picLocks noChangeAspect="1"/>
            </p:cNvPicPr>
            <p:nvPr/>
          </p:nvPicPr>
          <p:blipFill>
            <a:blip r:embed="rId12"/>
            <a:stretch>
              <a:fillRect/>
            </a:stretch>
          </p:blipFill>
          <p:spPr>
            <a:xfrm>
              <a:off x="2650318" y="1290736"/>
              <a:ext cx="706620" cy="706968"/>
            </a:xfrm>
            <a:prstGeom prst="rect">
              <a:avLst/>
            </a:prstGeom>
          </p:spPr>
        </p:pic>
      </p:grpSp>
      <p:pic>
        <p:nvPicPr>
          <p:cNvPr id="14" name="Picture 13"/>
          <p:cNvPicPr>
            <a:picLocks noChangeAspect="1"/>
          </p:cNvPicPr>
          <p:nvPr/>
        </p:nvPicPr>
        <p:blipFill rotWithShape="1">
          <a:blip r:embed="rId13">
            <a:extLst>
              <a:ext uri="{28A0092B-C50C-407E-A947-70E740481C1C}">
                <a14:useLocalDpi xmlns:a14="http://schemas.microsoft.com/office/drawing/2010/main" val="0"/>
              </a:ext>
            </a:extLst>
          </a:blip>
          <a:srcRect b="25014"/>
          <a:stretch/>
        </p:blipFill>
        <p:spPr>
          <a:xfrm>
            <a:off x="5799683" y="3016655"/>
            <a:ext cx="878694" cy="255324"/>
          </a:xfrm>
          <a:prstGeom prst="rect">
            <a:avLst/>
          </a:prstGeom>
        </p:spPr>
      </p:pic>
      <p:pic>
        <p:nvPicPr>
          <p:cNvPr id="16" name="Picture 15"/>
          <p:cNvPicPr>
            <a:picLocks noChangeAspect="1"/>
          </p:cNvPicPr>
          <p:nvPr/>
        </p:nvPicPr>
        <p:blipFill rotWithShape="1">
          <a:blip r:embed="rId14"/>
          <a:srcRect b="44907"/>
          <a:stretch/>
        </p:blipFill>
        <p:spPr>
          <a:xfrm>
            <a:off x="5582508" y="3310402"/>
            <a:ext cx="1353322" cy="224242"/>
          </a:xfrm>
          <a:prstGeom prst="rect">
            <a:avLst/>
          </a:prstGeom>
        </p:spPr>
      </p:pic>
      <p:sp>
        <p:nvSpPr>
          <p:cNvPr id="68" name="Down Arrow 67"/>
          <p:cNvSpPr/>
          <p:nvPr/>
        </p:nvSpPr>
        <p:spPr>
          <a:xfrm rot="16200000">
            <a:off x="7034990" y="4078504"/>
            <a:ext cx="942825" cy="1143099"/>
          </a:xfrm>
          <a:prstGeom prst="downArrow">
            <a:avLst/>
          </a:prstGeom>
          <a:solidFill>
            <a:schemeClr val="bg1">
              <a:lumMod val="95000"/>
            </a:schemeClr>
          </a:solidFill>
          <a:ln w="9525" cmpd="sng">
            <a:solidFill>
              <a:schemeClr val="bg1">
                <a:lumMod val="75000"/>
              </a:schemeClr>
            </a:solidFill>
          </a:ln>
        </p:spPr>
        <p:style>
          <a:lnRef idx="3">
            <a:schemeClr val="lt1"/>
          </a:lnRef>
          <a:fillRef idx="1">
            <a:schemeClr val="accent3"/>
          </a:fillRef>
          <a:effectRef idx="1">
            <a:schemeClr val="accent3"/>
          </a:effectRef>
          <a:fontRef idx="minor">
            <a:schemeClr val="lt1"/>
          </a:fontRef>
        </p:style>
        <p:txBody>
          <a:bodyPr vert="vert" rtlCol="0" anchor="ctr"/>
          <a:lstStyle/>
          <a:p>
            <a:pPr algn="ctr"/>
            <a:r>
              <a:rPr lang="en-US" sz="1000" dirty="0" smtClean="0">
                <a:solidFill>
                  <a:schemeClr val="tx1">
                    <a:lumMod val="65000"/>
                    <a:lumOff val="35000"/>
                  </a:schemeClr>
                </a:solidFill>
              </a:rPr>
              <a:t>Develop the App</a:t>
            </a:r>
            <a:endParaRPr lang="en-US" sz="1000" dirty="0">
              <a:solidFill>
                <a:schemeClr val="tx1">
                  <a:lumMod val="65000"/>
                  <a:lumOff val="35000"/>
                </a:schemeClr>
              </a:solidFill>
            </a:endParaRPr>
          </a:p>
        </p:txBody>
      </p:sp>
      <p:pic>
        <p:nvPicPr>
          <p:cNvPr id="20" name="Picture 19"/>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801793" y="4472184"/>
            <a:ext cx="970457" cy="774013"/>
          </a:xfrm>
          <a:prstGeom prst="rect">
            <a:avLst/>
          </a:prstGeom>
        </p:spPr>
      </p:pic>
      <p:sp>
        <p:nvSpPr>
          <p:cNvPr id="4" name="TextBox 3"/>
          <p:cNvSpPr txBox="1"/>
          <p:nvPr/>
        </p:nvSpPr>
        <p:spPr>
          <a:xfrm>
            <a:off x="80847" y="5364552"/>
            <a:ext cx="7607867" cy="307777"/>
          </a:xfrm>
          <a:prstGeom prst="rect">
            <a:avLst/>
          </a:prstGeom>
          <a:noFill/>
        </p:spPr>
        <p:txBody>
          <a:bodyPr wrap="square" rtlCol="0">
            <a:spAutoFit/>
          </a:bodyPr>
          <a:lstStyle/>
          <a:p>
            <a:r>
              <a:rPr lang="en-US" sz="1400" dirty="0" smtClean="0">
                <a:solidFill>
                  <a:schemeClr val="accent1">
                    <a:lumMod val="75000"/>
                  </a:schemeClr>
                </a:solidFill>
              </a:rPr>
              <a:t>Adapted from a workflow diagram developed by Rick Freeman</a:t>
            </a:r>
            <a:endParaRPr lang="en-US" sz="1400" dirty="0">
              <a:solidFill>
                <a:schemeClr val="accent1">
                  <a:lumMod val="75000"/>
                </a:schemeClr>
              </a:solidFill>
            </a:endParaRPr>
          </a:p>
        </p:txBody>
      </p:sp>
    </p:spTree>
    <p:extLst>
      <p:ext uri="{BB962C8B-B14F-4D97-AF65-F5344CB8AC3E}">
        <p14:creationId xmlns:p14="http://schemas.microsoft.com/office/powerpoint/2010/main" val="1014160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8"/>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36" grpId="0" animBg="1"/>
      <p:bldP spid="46" grpId="0" animBg="1"/>
      <p:bldP spid="48" grpId="0" animBg="1"/>
      <p:bldP spid="56" grpId="0" animBg="1"/>
      <p:bldP spid="63" grpId="0" animBg="1"/>
      <p:bldP spid="79" grpId="0" animBg="1"/>
      <p:bldP spid="44" grpId="0" animBg="1"/>
      <p:bldP spid="51" grpId="0" animBg="1"/>
      <p:bldP spid="6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400" b="1" dirty="0" smtClean="0">
                <a:effectLst/>
              </a:rPr>
              <a:t>Deliverable 4:  </a:t>
            </a:r>
            <a:r>
              <a:rPr lang="en-US" sz="2400" dirty="0" smtClean="0">
                <a:effectLst/>
              </a:rPr>
              <a:t>Provide SOLOR terminology support (overseen by Keith Campbell)</a:t>
            </a:r>
            <a:r>
              <a:rPr lang="en-US" sz="2400" b="1" dirty="0" smtClean="0">
                <a:effectLst/>
              </a:rPr>
              <a:t> </a:t>
            </a:r>
            <a:r>
              <a:rPr lang="en-US" sz="2400" dirty="0" smtClean="0">
                <a:effectLst/>
              </a:rPr>
              <a:t>  </a:t>
            </a:r>
            <a:endParaRPr lang="en-US" sz="2400" dirty="0"/>
          </a:p>
        </p:txBody>
      </p:sp>
      <p:sp>
        <p:nvSpPr>
          <p:cNvPr id="3" name="Content Placeholder 2"/>
          <p:cNvSpPr>
            <a:spLocks noGrp="1"/>
          </p:cNvSpPr>
          <p:nvPr>
            <p:ph idx="1"/>
          </p:nvPr>
        </p:nvSpPr>
        <p:spPr/>
        <p:txBody>
          <a:bodyPr>
            <a:normAutofit fontScale="85000" lnSpcReduction="20000"/>
          </a:bodyPr>
          <a:lstStyle/>
          <a:p>
            <a:pPr marL="0" lvl="0" indent="0">
              <a:buNone/>
            </a:pPr>
            <a:r>
              <a:rPr lang="en-US" sz="2200" dirty="0" smtClean="0">
                <a:effectLst/>
              </a:rPr>
              <a:t>Goal 1: Determine Terminology Editing Environment</a:t>
            </a:r>
          </a:p>
          <a:p>
            <a:pPr lvl="2"/>
            <a:r>
              <a:rPr lang="en-US" sz="1500" dirty="0" smtClean="0"/>
              <a:t>Assigned to : Keith Campbell</a:t>
            </a:r>
            <a:endParaRPr lang="en-US" sz="1500" dirty="0" smtClean="0">
              <a:effectLst/>
            </a:endParaRPr>
          </a:p>
          <a:p>
            <a:pPr lvl="1"/>
            <a:r>
              <a:rPr lang="en-US" sz="1700" dirty="0" smtClean="0"/>
              <a:t>Identify provider and location</a:t>
            </a:r>
          </a:p>
          <a:p>
            <a:pPr lvl="1"/>
            <a:r>
              <a:rPr lang="en-US" sz="1700" dirty="0" smtClean="0"/>
              <a:t>Determine content </a:t>
            </a:r>
          </a:p>
          <a:p>
            <a:pPr lvl="1"/>
            <a:r>
              <a:rPr lang="en-US" sz="1700" dirty="0" smtClean="0"/>
              <a:t>Develop </a:t>
            </a:r>
            <a:r>
              <a:rPr lang="en-US" sz="1700" dirty="0"/>
              <a:t>long term </a:t>
            </a:r>
            <a:r>
              <a:rPr lang="en-US" sz="1700" dirty="0" smtClean="0"/>
              <a:t>maintenance process</a:t>
            </a:r>
            <a:endParaRPr lang="en-US" sz="1700" dirty="0">
              <a:effectLst/>
            </a:endParaRPr>
          </a:p>
          <a:p>
            <a:pPr marL="0" lvl="0" indent="0">
              <a:buNone/>
            </a:pPr>
            <a:r>
              <a:rPr lang="en-US" sz="2200" dirty="0"/>
              <a:t>Goal </a:t>
            </a:r>
            <a:r>
              <a:rPr lang="en-US" sz="2200" dirty="0" smtClean="0"/>
              <a:t>2: </a:t>
            </a:r>
            <a:r>
              <a:rPr lang="en-US" sz="2200" dirty="0"/>
              <a:t>Define process for terminology development</a:t>
            </a:r>
          </a:p>
          <a:p>
            <a:pPr lvl="2"/>
            <a:r>
              <a:rPr lang="en-US" sz="1500" dirty="0"/>
              <a:t>Assigned to : Monique van </a:t>
            </a:r>
            <a:r>
              <a:rPr lang="en-US" sz="1500" dirty="0" err="1"/>
              <a:t>Berkum</a:t>
            </a:r>
            <a:r>
              <a:rPr lang="en-US" sz="1500" dirty="0"/>
              <a:t>, John </a:t>
            </a:r>
            <a:r>
              <a:rPr lang="en-US" sz="1500" dirty="0" err="1" smtClean="0"/>
              <a:t>Kilbourn</a:t>
            </a:r>
            <a:endParaRPr lang="en-US" sz="1700" dirty="0" smtClean="0">
              <a:effectLst/>
            </a:endParaRPr>
          </a:p>
          <a:p>
            <a:pPr marL="0" lvl="0" indent="0">
              <a:buNone/>
            </a:pPr>
            <a:r>
              <a:rPr lang="en-US" sz="2200" dirty="0" smtClean="0">
                <a:effectLst/>
              </a:rPr>
              <a:t>Goal 3: Determine Terminology Services required for model binding</a:t>
            </a:r>
          </a:p>
          <a:p>
            <a:pPr lvl="2"/>
            <a:r>
              <a:rPr lang="en-US" sz="1500" dirty="0"/>
              <a:t>Assigned to : </a:t>
            </a:r>
            <a:r>
              <a:rPr lang="en-US" sz="1500" dirty="0" smtClean="0"/>
              <a:t>CIMI Pattern Development Subgroup (Susan will lead)</a:t>
            </a:r>
            <a:endParaRPr lang="en-US" sz="1500" dirty="0"/>
          </a:p>
          <a:p>
            <a:pPr marL="0" lvl="0" indent="0">
              <a:buNone/>
            </a:pPr>
            <a:r>
              <a:rPr lang="en-US" sz="2200" dirty="0" smtClean="0">
                <a:effectLst/>
              </a:rPr>
              <a:t>Goal 4: Implement Terminology Services for model binding</a:t>
            </a:r>
          </a:p>
          <a:p>
            <a:pPr lvl="2"/>
            <a:r>
              <a:rPr lang="en-US" sz="1500" dirty="0"/>
              <a:t>Assigned to : XXX</a:t>
            </a:r>
          </a:p>
          <a:p>
            <a:pPr marL="0" lvl="0" indent="0">
              <a:buNone/>
            </a:pPr>
            <a:endParaRPr lang="en-US" sz="1800" dirty="0"/>
          </a:p>
          <a:p>
            <a:pPr marL="0" lvl="0" indent="0">
              <a:buNone/>
            </a:pPr>
            <a:endParaRPr lang="en-US" sz="4800" kern="1200" dirty="0" smtClean="0">
              <a:solidFill>
                <a:schemeClr val="accent1"/>
              </a:solidFill>
              <a:effectLst/>
              <a:latin typeface="+mj-lt"/>
              <a:ea typeface="+mj-ea"/>
              <a:cs typeface="+mj-cs"/>
            </a:endParaRPr>
          </a:p>
        </p:txBody>
      </p:sp>
    </p:spTree>
    <p:extLst>
      <p:ext uri="{BB962C8B-B14F-4D97-AF65-F5344CB8AC3E}">
        <p14:creationId xmlns:p14="http://schemas.microsoft.com/office/powerpoint/2010/main" val="157221051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400" b="1" dirty="0" smtClean="0">
                <a:effectLst/>
              </a:rPr>
              <a:t>Deliverable 5: </a:t>
            </a:r>
            <a:r>
              <a:rPr lang="en-US" sz="2400" dirty="0" smtClean="0">
                <a:effectLst/>
              </a:rPr>
              <a:t>Define versioning and </a:t>
            </a:r>
            <a:r>
              <a:rPr lang="en-US" sz="2400" dirty="0"/>
              <a:t>governance </a:t>
            </a:r>
            <a:r>
              <a:rPr lang="en-US" sz="2400" dirty="0" smtClean="0">
                <a:effectLst/>
              </a:rPr>
              <a:t>processes for terminology and models</a:t>
            </a:r>
            <a:endParaRPr lang="en-US" sz="2400" dirty="0"/>
          </a:p>
        </p:txBody>
      </p:sp>
      <p:sp>
        <p:nvSpPr>
          <p:cNvPr id="3" name="Content Placeholder 2"/>
          <p:cNvSpPr>
            <a:spLocks noGrp="1"/>
          </p:cNvSpPr>
          <p:nvPr>
            <p:ph idx="1"/>
          </p:nvPr>
        </p:nvSpPr>
        <p:spPr/>
        <p:txBody>
          <a:bodyPr>
            <a:normAutofit/>
          </a:bodyPr>
          <a:lstStyle/>
          <a:p>
            <a:pPr lvl="0"/>
            <a:r>
              <a:rPr lang="en-US" sz="2000" dirty="0" smtClean="0">
                <a:effectLst/>
              </a:rPr>
              <a:t>Goal 1: Terminology Versioning and </a:t>
            </a:r>
            <a:r>
              <a:rPr lang="en-US" sz="2000" dirty="0" smtClean="0"/>
              <a:t>Governance </a:t>
            </a:r>
            <a:r>
              <a:rPr lang="en-US" sz="2000" dirty="0" smtClean="0">
                <a:effectLst/>
              </a:rPr>
              <a:t>Processes</a:t>
            </a:r>
          </a:p>
          <a:p>
            <a:pPr lvl="2"/>
            <a:r>
              <a:rPr lang="en-US" sz="1400" dirty="0"/>
              <a:t>Assigned to: </a:t>
            </a:r>
            <a:r>
              <a:rPr lang="en-US" sz="1400" dirty="0" smtClean="0"/>
              <a:t>Keith Campbell</a:t>
            </a:r>
            <a:endParaRPr lang="en-US" sz="1400" dirty="0" smtClean="0">
              <a:effectLst/>
            </a:endParaRPr>
          </a:p>
          <a:p>
            <a:pPr lvl="1"/>
            <a:r>
              <a:rPr lang="en-US" sz="2000" kern="1200" dirty="0" smtClean="0">
                <a:solidFill>
                  <a:schemeClr val="accent1"/>
                </a:solidFill>
                <a:latin typeface="+mj-lt"/>
                <a:ea typeface="+mj-ea"/>
                <a:cs typeface="+mj-cs"/>
              </a:rPr>
              <a:t>STAMP</a:t>
            </a:r>
            <a:endParaRPr lang="en-US" sz="2000" kern="1200" dirty="0" smtClean="0">
              <a:solidFill>
                <a:schemeClr val="accent1"/>
              </a:solidFill>
              <a:effectLst/>
              <a:latin typeface="+mj-lt"/>
              <a:ea typeface="+mj-ea"/>
              <a:cs typeface="+mj-cs"/>
            </a:endParaRPr>
          </a:p>
          <a:p>
            <a:pPr lvl="0"/>
            <a:r>
              <a:rPr lang="en-US" sz="2000" dirty="0" smtClean="0">
                <a:effectLst/>
              </a:rPr>
              <a:t>Goal 2: </a:t>
            </a:r>
            <a:r>
              <a:rPr lang="en-US" sz="2000" dirty="0" smtClean="0"/>
              <a:t>Model </a:t>
            </a:r>
            <a:r>
              <a:rPr lang="en-US" sz="2000" dirty="0"/>
              <a:t>Versioning and Governance Processes</a:t>
            </a:r>
          </a:p>
          <a:p>
            <a:pPr lvl="2"/>
            <a:r>
              <a:rPr lang="en-US" sz="1400" dirty="0" smtClean="0">
                <a:effectLst/>
              </a:rPr>
              <a:t>Assigned to: Susan Matney</a:t>
            </a:r>
          </a:p>
        </p:txBody>
      </p:sp>
    </p:spTree>
    <p:extLst>
      <p:ext uri="{BB962C8B-B14F-4D97-AF65-F5344CB8AC3E}">
        <p14:creationId xmlns:p14="http://schemas.microsoft.com/office/powerpoint/2010/main" val="102103507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1800" b="1" dirty="0" smtClean="0">
                <a:effectLst/>
              </a:rPr>
              <a:t>Deliverable 6: </a:t>
            </a:r>
            <a:r>
              <a:rPr lang="en-US" sz="1800" dirty="0" smtClean="0">
                <a:effectLst/>
              </a:rPr>
              <a:t>Define terminology and modeling tooling roadmap (Overseen by Keith and ?)</a:t>
            </a:r>
            <a:endParaRPr lang="en-US" dirty="0"/>
          </a:p>
        </p:txBody>
      </p:sp>
      <p:sp>
        <p:nvSpPr>
          <p:cNvPr id="3" name="Content Placeholder 2"/>
          <p:cNvSpPr>
            <a:spLocks noGrp="1"/>
          </p:cNvSpPr>
          <p:nvPr>
            <p:ph idx="1"/>
          </p:nvPr>
        </p:nvSpPr>
        <p:spPr/>
        <p:txBody>
          <a:bodyPr>
            <a:normAutofit fontScale="70000" lnSpcReduction="20000"/>
          </a:bodyPr>
          <a:lstStyle/>
          <a:p>
            <a:pPr marL="0" indent="0" rtl="0" eaLnBrk="1" latinLnBrk="0" hangingPunct="1">
              <a:buNone/>
            </a:pPr>
            <a:r>
              <a:rPr lang="en-US" sz="2600" kern="1200" dirty="0" smtClean="0">
                <a:solidFill>
                  <a:schemeClr val="tx1">
                    <a:lumMod val="65000"/>
                    <a:lumOff val="35000"/>
                  </a:schemeClr>
                </a:solidFill>
                <a:effectLst/>
              </a:rPr>
              <a:t>Terminology Tools (assigned to: XXX)</a:t>
            </a:r>
          </a:p>
          <a:p>
            <a:pPr rtl="0" eaLnBrk="1" latinLnBrk="0" hangingPunct="1"/>
            <a:r>
              <a:rPr lang="en-US" sz="2200" kern="1200" dirty="0" smtClean="0">
                <a:solidFill>
                  <a:schemeClr val="tx1">
                    <a:lumMod val="65000"/>
                    <a:lumOff val="35000"/>
                  </a:schemeClr>
                </a:solidFill>
                <a:effectLst/>
              </a:rPr>
              <a:t>Goal 1: Determine tooling required for terminology development and maintenance</a:t>
            </a:r>
          </a:p>
          <a:p>
            <a:pPr lvl="0"/>
            <a:r>
              <a:rPr lang="en-US" sz="2200" dirty="0" smtClean="0"/>
              <a:t>Goal 2:</a:t>
            </a:r>
            <a:r>
              <a:rPr lang="en-US" sz="2200" b="1" dirty="0" smtClean="0"/>
              <a:t> </a:t>
            </a:r>
            <a:r>
              <a:rPr lang="en-US" sz="2200" dirty="0" smtClean="0"/>
              <a:t>Develop and implement terminology tools</a:t>
            </a:r>
          </a:p>
          <a:p>
            <a:pPr marL="0" indent="0">
              <a:buNone/>
            </a:pPr>
            <a:r>
              <a:rPr lang="en-US" sz="2600" dirty="0" smtClean="0"/>
              <a:t>Modeling Tools (assigned to: XXX)</a:t>
            </a:r>
          </a:p>
          <a:p>
            <a:r>
              <a:rPr lang="en-US" sz="2200" dirty="0" smtClean="0"/>
              <a:t>Goal 3:  Determine tooling required for model development and  maintenance</a:t>
            </a:r>
          </a:p>
          <a:p>
            <a:r>
              <a:rPr lang="en-US" sz="2200" dirty="0" smtClean="0"/>
              <a:t>Goal 4:</a:t>
            </a:r>
            <a:r>
              <a:rPr lang="en-US" sz="2200" b="1" dirty="0" smtClean="0"/>
              <a:t> </a:t>
            </a:r>
            <a:r>
              <a:rPr lang="en-US" sz="2200" dirty="0" smtClean="0"/>
              <a:t>Develop and implement modeling tools</a:t>
            </a:r>
          </a:p>
          <a:p>
            <a:pPr marL="66675" indent="0">
              <a:buNone/>
            </a:pPr>
            <a:r>
              <a:rPr lang="en-US" sz="2600" dirty="0" smtClean="0"/>
              <a:t>Model Transform Tools </a:t>
            </a:r>
            <a:r>
              <a:rPr lang="en-US" sz="2600" dirty="0"/>
              <a:t>(assigned to: XXX)</a:t>
            </a:r>
          </a:p>
          <a:p>
            <a:r>
              <a:rPr lang="en-US" sz="2100" dirty="0" smtClean="0"/>
              <a:t>Goal 5:</a:t>
            </a:r>
            <a:r>
              <a:rPr lang="en-US" sz="2100" b="1" dirty="0" smtClean="0"/>
              <a:t> </a:t>
            </a:r>
            <a:r>
              <a:rPr lang="en-US" sz="2100" dirty="0" smtClean="0"/>
              <a:t>Develop implement and transform tooling </a:t>
            </a:r>
          </a:p>
          <a:p>
            <a:pPr lvl="2"/>
            <a:endParaRPr lang="en-US" sz="1400" dirty="0" smtClean="0"/>
          </a:p>
          <a:p>
            <a:pPr lvl="2"/>
            <a:endParaRPr lang="en-US" sz="1400" dirty="0"/>
          </a:p>
          <a:p>
            <a:endParaRPr lang="en-US" sz="1800" dirty="0" smtClean="0"/>
          </a:p>
          <a:p>
            <a:pPr marL="0" indent="0" rtl="0" eaLnBrk="1" latinLnBrk="0" hangingPunct="1">
              <a:buNone/>
            </a:pPr>
            <a:endParaRPr lang="en-US" sz="1800" kern="1200" dirty="0" smtClean="0">
              <a:solidFill>
                <a:schemeClr val="tx1">
                  <a:lumMod val="65000"/>
                  <a:lumOff val="35000"/>
                </a:schemeClr>
              </a:solidFill>
              <a:effectLst/>
            </a:endParaRPr>
          </a:p>
        </p:txBody>
      </p:sp>
    </p:spTree>
    <p:extLst>
      <p:ext uri="{BB962C8B-B14F-4D97-AF65-F5344CB8AC3E}">
        <p14:creationId xmlns:p14="http://schemas.microsoft.com/office/powerpoint/2010/main" val="31035018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 name="Curved Connector 31"/>
          <p:cNvCxnSpPr/>
          <p:nvPr/>
        </p:nvCxnSpPr>
        <p:spPr>
          <a:xfrm rot="5400000">
            <a:off x="3690621" y="3249121"/>
            <a:ext cx="10583" cy="3962824"/>
          </a:xfrm>
          <a:prstGeom prst="curvedConnector3">
            <a:avLst>
              <a:gd name="adj1" fmla="val 2600000"/>
            </a:avLst>
          </a:prstGeom>
          <a:ln>
            <a:solidFill>
              <a:schemeClr val="bg1">
                <a:lumMod val="50000"/>
              </a:schemeClr>
            </a:solidFill>
            <a:tailEnd type="triangle"/>
          </a:ln>
        </p:spPr>
        <p:style>
          <a:lnRef idx="3">
            <a:schemeClr val="accent4"/>
          </a:lnRef>
          <a:fillRef idx="0">
            <a:schemeClr val="accent4"/>
          </a:fillRef>
          <a:effectRef idx="2">
            <a:schemeClr val="accent4"/>
          </a:effectRef>
          <a:fontRef idx="minor">
            <a:schemeClr val="tx1"/>
          </a:fontRef>
        </p:style>
      </p:cxnSp>
      <p:sp>
        <p:nvSpPr>
          <p:cNvPr id="45" name="Rectangle 44"/>
          <p:cNvSpPr/>
          <p:nvPr/>
        </p:nvSpPr>
        <p:spPr>
          <a:xfrm>
            <a:off x="6394991" y="4104099"/>
            <a:ext cx="742833" cy="884208"/>
          </a:xfrm>
          <a:prstGeom prst="rect">
            <a:avLst/>
          </a:prstGeom>
          <a:solidFill>
            <a:schemeClr val="bg1">
              <a:lumMod val="50000"/>
            </a:schemeClr>
          </a:solidFill>
          <a:ln>
            <a:solidFill>
              <a:schemeClr val="tx1">
                <a:lumMod val="85000"/>
                <a:lumOff val="1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333" dirty="0">
              <a:latin typeface="Arial Narrow" panose="020B0606020202030204" pitchFamily="34" charset="0"/>
            </a:endParaRPr>
          </a:p>
        </p:txBody>
      </p:sp>
      <p:sp>
        <p:nvSpPr>
          <p:cNvPr id="24" name="Rectangle 23"/>
          <p:cNvSpPr/>
          <p:nvPr/>
        </p:nvSpPr>
        <p:spPr>
          <a:xfrm>
            <a:off x="783455" y="1219101"/>
            <a:ext cx="6596613" cy="289282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dirty="0">
              <a:solidFill>
                <a:schemeClr val="bg1"/>
              </a:solidFill>
              <a:latin typeface="Arial Narrow" panose="020B0606020202030204" pitchFamily="34" charset="0"/>
            </a:endParaRPr>
          </a:p>
        </p:txBody>
      </p:sp>
      <p:sp>
        <p:nvSpPr>
          <p:cNvPr id="4" name="Rectangle 3"/>
          <p:cNvSpPr/>
          <p:nvPr/>
        </p:nvSpPr>
        <p:spPr>
          <a:xfrm>
            <a:off x="2784416" y="2215092"/>
            <a:ext cx="3657742" cy="2577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33" i="1" dirty="0">
                <a:latin typeface="Arial Narrow" panose="020B0606020202030204" pitchFamily="34" charset="0"/>
              </a:rPr>
              <a:t>Versioned</a:t>
            </a:r>
            <a:r>
              <a:rPr lang="en-US" sz="1333" dirty="0">
                <a:latin typeface="Arial Narrow" panose="020B0606020202030204" pitchFamily="34" charset="0"/>
              </a:rPr>
              <a:t> CLIM = {SOLOR Term., FHIM Domains, </a:t>
            </a:r>
          </a:p>
        </p:txBody>
      </p:sp>
      <p:sp>
        <p:nvSpPr>
          <p:cNvPr id="12" name="Down Arrow 11"/>
          <p:cNvSpPr/>
          <p:nvPr/>
        </p:nvSpPr>
        <p:spPr>
          <a:xfrm>
            <a:off x="2261091" y="3304128"/>
            <a:ext cx="1223063" cy="788993"/>
          </a:xfrm>
          <a:prstGeom prst="downArrow">
            <a:avLst>
              <a:gd name="adj1" fmla="val 50000"/>
              <a:gd name="adj2" fmla="val 52476"/>
            </a:avLst>
          </a:prstGeom>
          <a:solidFill>
            <a:srgbClr val="008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80000"/>
              </a:lnSpc>
            </a:pPr>
            <a:r>
              <a:rPr lang="en-US" sz="1333" dirty="0">
                <a:latin typeface="Arial Narrow" panose="020B0606020202030204" pitchFamily="34" charset="0"/>
              </a:rPr>
              <a:t>UML Profile: CDA </a:t>
            </a:r>
          </a:p>
        </p:txBody>
      </p:sp>
      <p:sp>
        <p:nvSpPr>
          <p:cNvPr id="13" name="Down Arrow 12"/>
          <p:cNvSpPr/>
          <p:nvPr/>
        </p:nvSpPr>
        <p:spPr>
          <a:xfrm>
            <a:off x="3586244" y="3340820"/>
            <a:ext cx="1205965" cy="771105"/>
          </a:xfrm>
          <a:prstGeom prst="downArrow">
            <a:avLst/>
          </a:prstGeom>
          <a:solidFill>
            <a:schemeClr val="accent6">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lnSpc>
                <a:spcPct val="80000"/>
              </a:lnSpc>
            </a:pPr>
            <a:r>
              <a:rPr lang="en-US" sz="1333" dirty="0">
                <a:latin typeface="Arial Narrow" panose="020B0606020202030204" pitchFamily="34" charset="0"/>
              </a:rPr>
              <a:t>UML Profile: FHIR </a:t>
            </a:r>
          </a:p>
        </p:txBody>
      </p:sp>
      <p:sp>
        <p:nvSpPr>
          <p:cNvPr id="14" name="Down Arrow 13"/>
          <p:cNvSpPr/>
          <p:nvPr/>
        </p:nvSpPr>
        <p:spPr>
          <a:xfrm>
            <a:off x="4894300" y="3340821"/>
            <a:ext cx="1190510" cy="771104"/>
          </a:xfrm>
          <a:prstGeom prst="downArrow">
            <a:avLst/>
          </a:prstGeom>
          <a:solidFill>
            <a:srgbClr val="FF99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lnSpc>
                <a:spcPct val="80000"/>
              </a:lnSpc>
            </a:pPr>
            <a:r>
              <a:rPr lang="en-US" sz="1333" dirty="0">
                <a:latin typeface="Arial Narrow" panose="020B0606020202030204" pitchFamily="34" charset="0"/>
              </a:rPr>
              <a:t>UML Profile: NIEM </a:t>
            </a:r>
          </a:p>
        </p:txBody>
      </p:sp>
      <p:sp>
        <p:nvSpPr>
          <p:cNvPr id="15" name="Rectangle 14"/>
          <p:cNvSpPr/>
          <p:nvPr/>
        </p:nvSpPr>
        <p:spPr>
          <a:xfrm>
            <a:off x="5055034" y="4104099"/>
            <a:ext cx="742833" cy="884208"/>
          </a:xfrm>
          <a:prstGeom prst="rect">
            <a:avLst/>
          </a:prstGeom>
          <a:solidFill>
            <a:srgbClr val="FF99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333" dirty="0">
                <a:latin typeface="Arial Narrow" panose="020B0606020202030204" pitchFamily="34" charset="0"/>
              </a:rPr>
              <a:t>NIEM IG</a:t>
            </a:r>
          </a:p>
        </p:txBody>
      </p:sp>
      <p:sp>
        <p:nvSpPr>
          <p:cNvPr id="16" name="Rectangle 15"/>
          <p:cNvSpPr/>
          <p:nvPr/>
        </p:nvSpPr>
        <p:spPr>
          <a:xfrm>
            <a:off x="5155214" y="4231099"/>
            <a:ext cx="742833" cy="884208"/>
          </a:xfrm>
          <a:prstGeom prst="rect">
            <a:avLst/>
          </a:prstGeom>
          <a:solidFill>
            <a:srgbClr val="FF99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333" dirty="0">
                <a:latin typeface="Arial Narrow" panose="020B0606020202030204" pitchFamily="34" charset="0"/>
              </a:rPr>
              <a:t>NIEM IG</a:t>
            </a:r>
          </a:p>
        </p:txBody>
      </p:sp>
      <p:sp>
        <p:nvSpPr>
          <p:cNvPr id="17" name="Rectangle 16"/>
          <p:cNvSpPr/>
          <p:nvPr/>
        </p:nvSpPr>
        <p:spPr>
          <a:xfrm>
            <a:off x="5285182" y="4358099"/>
            <a:ext cx="742833" cy="884208"/>
          </a:xfrm>
          <a:prstGeom prst="rect">
            <a:avLst/>
          </a:prstGeom>
          <a:solidFill>
            <a:srgbClr val="FF99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333" dirty="0">
                <a:latin typeface="Arial Narrow" panose="020B0606020202030204" pitchFamily="34" charset="0"/>
              </a:rPr>
              <a:t>NIEM IG.</a:t>
            </a:r>
          </a:p>
        </p:txBody>
      </p:sp>
      <p:sp>
        <p:nvSpPr>
          <p:cNvPr id="18" name="Rectangle 17"/>
          <p:cNvSpPr/>
          <p:nvPr/>
        </p:nvSpPr>
        <p:spPr>
          <a:xfrm>
            <a:off x="3781569" y="4104099"/>
            <a:ext cx="742833" cy="884208"/>
          </a:xfrm>
          <a:prstGeom prst="rect">
            <a:avLst/>
          </a:prstGeom>
          <a:solidFill>
            <a:schemeClr val="accent6">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333" dirty="0">
                <a:latin typeface="Arial Narrow" panose="020B0606020202030204" pitchFamily="34" charset="0"/>
              </a:rPr>
              <a:t>NIEM IG</a:t>
            </a:r>
          </a:p>
        </p:txBody>
      </p:sp>
      <p:sp>
        <p:nvSpPr>
          <p:cNvPr id="19" name="Rectangle 18"/>
          <p:cNvSpPr/>
          <p:nvPr/>
        </p:nvSpPr>
        <p:spPr>
          <a:xfrm>
            <a:off x="3890689" y="4231099"/>
            <a:ext cx="742833" cy="884208"/>
          </a:xfrm>
          <a:prstGeom prst="rect">
            <a:avLst/>
          </a:prstGeom>
          <a:solidFill>
            <a:schemeClr val="accent6">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333" dirty="0">
                <a:latin typeface="Arial Narrow" panose="020B0606020202030204" pitchFamily="34" charset="0"/>
              </a:rPr>
              <a:t>NIEM IG</a:t>
            </a:r>
          </a:p>
        </p:txBody>
      </p:sp>
      <p:sp>
        <p:nvSpPr>
          <p:cNvPr id="20" name="Rectangle 19"/>
          <p:cNvSpPr/>
          <p:nvPr/>
        </p:nvSpPr>
        <p:spPr>
          <a:xfrm>
            <a:off x="4019667" y="4358099"/>
            <a:ext cx="742833" cy="884208"/>
          </a:xfrm>
          <a:prstGeom prst="rect">
            <a:avLst/>
          </a:prstGeom>
          <a:solidFill>
            <a:schemeClr val="accent6">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333" dirty="0">
                <a:latin typeface="Arial Narrow" panose="020B0606020202030204" pitchFamily="34" charset="0"/>
              </a:rPr>
              <a:t>FHIR IG, Java, JSON</a:t>
            </a:r>
          </a:p>
        </p:txBody>
      </p:sp>
      <p:sp>
        <p:nvSpPr>
          <p:cNvPr id="21" name="Rectangle 20"/>
          <p:cNvSpPr/>
          <p:nvPr/>
        </p:nvSpPr>
        <p:spPr>
          <a:xfrm>
            <a:off x="2440118" y="4104099"/>
            <a:ext cx="742833" cy="884208"/>
          </a:xfrm>
          <a:prstGeom prst="rect">
            <a:avLst/>
          </a:prstGeom>
          <a:solidFill>
            <a:srgbClr val="008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333" dirty="0">
                <a:latin typeface="Arial Narrow" panose="020B0606020202030204" pitchFamily="34" charset="0"/>
              </a:rPr>
              <a:t>NIEM IG</a:t>
            </a:r>
          </a:p>
        </p:txBody>
      </p:sp>
      <p:sp>
        <p:nvSpPr>
          <p:cNvPr id="22" name="Rectangle 21"/>
          <p:cNvSpPr/>
          <p:nvPr/>
        </p:nvSpPr>
        <p:spPr>
          <a:xfrm>
            <a:off x="2558178" y="4231099"/>
            <a:ext cx="742833" cy="884208"/>
          </a:xfrm>
          <a:prstGeom prst="rect">
            <a:avLst/>
          </a:prstGeom>
          <a:solidFill>
            <a:srgbClr val="008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333" dirty="0">
                <a:latin typeface="Arial Narrow" panose="020B0606020202030204" pitchFamily="34" charset="0"/>
              </a:rPr>
              <a:t>NIEM IG</a:t>
            </a:r>
          </a:p>
        </p:txBody>
      </p:sp>
      <p:sp>
        <p:nvSpPr>
          <p:cNvPr id="23" name="Rectangle 22"/>
          <p:cNvSpPr/>
          <p:nvPr/>
        </p:nvSpPr>
        <p:spPr>
          <a:xfrm>
            <a:off x="2686167" y="4358099"/>
            <a:ext cx="742833" cy="884208"/>
          </a:xfrm>
          <a:prstGeom prst="rect">
            <a:avLst/>
          </a:prstGeom>
          <a:solidFill>
            <a:srgbClr val="008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333" dirty="0">
                <a:latin typeface="Arial Narrow" panose="020B0606020202030204" pitchFamily="34" charset="0"/>
              </a:rPr>
              <a:t>CDA IG, Java, XML</a:t>
            </a:r>
          </a:p>
        </p:txBody>
      </p:sp>
      <p:sp>
        <p:nvSpPr>
          <p:cNvPr id="27" name="Down Arrow 26"/>
          <p:cNvSpPr/>
          <p:nvPr/>
        </p:nvSpPr>
        <p:spPr>
          <a:xfrm>
            <a:off x="6186900" y="3412869"/>
            <a:ext cx="1179101" cy="691229"/>
          </a:xfrm>
          <a:prstGeom prst="downArrow">
            <a:avLst>
              <a:gd name="adj1" fmla="val 50000"/>
              <a:gd name="adj2" fmla="val 50000"/>
            </a:avLst>
          </a:prstGeom>
          <a:solidFill>
            <a:schemeClr val="bg1">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80000"/>
              </a:lnSpc>
            </a:pPr>
            <a:r>
              <a:rPr lang="en-US" sz="1333" dirty="0">
                <a:latin typeface="Arial Narrow" panose="020B0606020202030204" pitchFamily="34" charset="0"/>
              </a:rPr>
              <a:t>UML Profile: DCM </a:t>
            </a:r>
          </a:p>
        </p:txBody>
      </p:sp>
      <p:cxnSp>
        <p:nvCxnSpPr>
          <p:cNvPr id="31" name="Curved Connector 30"/>
          <p:cNvCxnSpPr/>
          <p:nvPr/>
        </p:nvCxnSpPr>
        <p:spPr>
          <a:xfrm rot="5400000">
            <a:off x="5673996" y="3959399"/>
            <a:ext cx="10583" cy="2565824"/>
          </a:xfrm>
          <a:prstGeom prst="curvedConnector3">
            <a:avLst>
              <a:gd name="adj1" fmla="val 1800000"/>
            </a:avLst>
          </a:prstGeom>
          <a:ln>
            <a:solidFill>
              <a:schemeClr val="accent2">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32" name="Curved Connector 31"/>
          <p:cNvCxnSpPr>
            <a:endCxn id="23" idx="2"/>
          </p:cNvCxnSpPr>
          <p:nvPr/>
        </p:nvCxnSpPr>
        <p:spPr>
          <a:xfrm rot="10800000">
            <a:off x="3057585" y="5242306"/>
            <a:ext cx="1547611" cy="246037"/>
          </a:xfrm>
          <a:prstGeom prst="curvedConnector2">
            <a:avLst/>
          </a:prstGeom>
          <a:ln>
            <a:solidFill>
              <a:schemeClr val="accent6"/>
            </a:solidFill>
            <a:tailEnd type="triangle"/>
          </a:ln>
        </p:spPr>
        <p:style>
          <a:lnRef idx="3">
            <a:schemeClr val="accent4"/>
          </a:lnRef>
          <a:fillRef idx="0">
            <a:schemeClr val="accent4"/>
          </a:fillRef>
          <a:effectRef idx="2">
            <a:schemeClr val="accent4"/>
          </a:effectRef>
          <a:fontRef idx="minor">
            <a:schemeClr val="tx1"/>
          </a:fontRef>
        </p:style>
      </p:cxnSp>
      <p:sp>
        <p:nvSpPr>
          <p:cNvPr id="2" name="Oval 1"/>
          <p:cNvSpPr/>
          <p:nvPr/>
        </p:nvSpPr>
        <p:spPr>
          <a:xfrm>
            <a:off x="7302501" y="3596099"/>
            <a:ext cx="994694" cy="1043738"/>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1333" dirty="0">
                <a:latin typeface="Arial Narrow" panose="020B0606020202030204" pitchFamily="34" charset="0"/>
              </a:rPr>
              <a:t>Use round-trip to confirm  process</a:t>
            </a:r>
          </a:p>
        </p:txBody>
      </p:sp>
      <p:cxnSp>
        <p:nvCxnSpPr>
          <p:cNvPr id="33" name="Curved Connector 32"/>
          <p:cNvCxnSpPr>
            <a:stCxn id="30" idx="2"/>
            <a:endCxn id="2" idx="4"/>
          </p:cNvCxnSpPr>
          <p:nvPr/>
        </p:nvCxnSpPr>
        <p:spPr>
          <a:xfrm rot="5400000" flipH="1" flipV="1">
            <a:off x="7092991" y="4535449"/>
            <a:ext cx="602470" cy="811243"/>
          </a:xfrm>
          <a:prstGeom prst="curvedConnector3">
            <a:avLst>
              <a:gd name="adj1" fmla="val -31620"/>
            </a:avLst>
          </a:prstGeom>
          <a:ln>
            <a:solidFill>
              <a:schemeClr val="bg1">
                <a:lumMod val="65000"/>
              </a:schemeClr>
            </a:solidFill>
            <a:tailEnd type="triangle"/>
          </a:ln>
        </p:spPr>
        <p:style>
          <a:lnRef idx="3">
            <a:schemeClr val="accent4"/>
          </a:lnRef>
          <a:fillRef idx="0">
            <a:schemeClr val="accent4"/>
          </a:fillRef>
          <a:effectRef idx="2">
            <a:schemeClr val="accent4"/>
          </a:effectRef>
          <a:fontRef idx="minor">
            <a:schemeClr val="tx1"/>
          </a:fontRef>
        </p:style>
      </p:cxnSp>
      <p:sp>
        <p:nvSpPr>
          <p:cNvPr id="36" name="Bent Arrow 35"/>
          <p:cNvSpPr/>
          <p:nvPr/>
        </p:nvSpPr>
        <p:spPr>
          <a:xfrm rot="5400000">
            <a:off x="3458836" y="840327"/>
            <a:ext cx="857161" cy="1322717"/>
          </a:xfrm>
          <a:prstGeom prst="bentArrow">
            <a:avLst/>
          </a:prstGeom>
          <a:solidFill>
            <a:srgbClr val="008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333" dirty="0">
              <a:latin typeface="Arial Narrow" panose="020B0606020202030204" pitchFamily="34" charset="0"/>
            </a:endParaRPr>
          </a:p>
        </p:txBody>
      </p:sp>
      <p:sp>
        <p:nvSpPr>
          <p:cNvPr id="37" name="Bent Arrow 36"/>
          <p:cNvSpPr/>
          <p:nvPr/>
        </p:nvSpPr>
        <p:spPr>
          <a:xfrm rot="5400000" flipV="1">
            <a:off x="4736176" y="941801"/>
            <a:ext cx="858826" cy="1121430"/>
          </a:xfrm>
          <a:prstGeom prst="bentArrow">
            <a:avLst/>
          </a:prstGeom>
          <a:solidFill>
            <a:schemeClr val="bg1">
              <a:lumMod val="5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33" dirty="0">
              <a:latin typeface="Arial Narrow" panose="020B0606020202030204" pitchFamily="34" charset="0"/>
            </a:endParaRPr>
          </a:p>
        </p:txBody>
      </p:sp>
      <p:sp>
        <p:nvSpPr>
          <p:cNvPr id="38" name="Oval 37"/>
          <p:cNvSpPr/>
          <p:nvPr/>
        </p:nvSpPr>
        <p:spPr>
          <a:xfrm>
            <a:off x="5683201" y="825501"/>
            <a:ext cx="2508300" cy="704929"/>
          </a:xfrm>
          <a:prstGeom prst="ellipse">
            <a:avLst/>
          </a:prstGeom>
          <a:solidFill>
            <a:schemeClr val="bg1">
              <a:lumMod val="5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lnSpc>
                <a:spcPct val="80000"/>
              </a:lnSpc>
            </a:pPr>
            <a:r>
              <a:rPr lang="en-US" sz="1333" dirty="0">
                <a:latin typeface="Arial Narrow" panose="020B0606020202030204" pitchFamily="34" charset="0"/>
              </a:rPr>
              <a:t>Requirements derived from existing  specifications</a:t>
            </a:r>
          </a:p>
        </p:txBody>
      </p:sp>
      <p:sp>
        <p:nvSpPr>
          <p:cNvPr id="43" name="Oval 42"/>
          <p:cNvSpPr/>
          <p:nvPr/>
        </p:nvSpPr>
        <p:spPr>
          <a:xfrm>
            <a:off x="6858000" y="2009753"/>
            <a:ext cx="1399763" cy="903375"/>
          </a:xfrm>
          <a:prstGeom prst="ellipse">
            <a:avLst/>
          </a:prstGeom>
          <a:solidFill>
            <a:schemeClr val="bg1">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80000"/>
              </a:lnSpc>
            </a:pPr>
            <a:r>
              <a:rPr lang="en-US" sz="1333" dirty="0">
                <a:latin typeface="Arial Narrow" panose="020B0606020202030204" pitchFamily="34" charset="0"/>
              </a:rPr>
              <a:t> clinical requirements (reusable DCMs)</a:t>
            </a:r>
          </a:p>
        </p:txBody>
      </p:sp>
      <p:sp>
        <p:nvSpPr>
          <p:cNvPr id="34" name="Rectangle 33"/>
          <p:cNvSpPr/>
          <p:nvPr/>
        </p:nvSpPr>
        <p:spPr>
          <a:xfrm>
            <a:off x="2784416" y="1960323"/>
            <a:ext cx="3657742" cy="2474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0000"/>
              </a:lnSpc>
            </a:pPr>
            <a:r>
              <a:rPr lang="en-US" sz="1333" i="1" dirty="0">
                <a:latin typeface="Arial Narrow" panose="020B0606020202030204" pitchFamily="34" charset="0"/>
              </a:rPr>
              <a:t>Versioned</a:t>
            </a:r>
            <a:r>
              <a:rPr lang="en-US" sz="1333" dirty="0">
                <a:latin typeface="Arial Narrow" panose="020B0606020202030204" pitchFamily="34" charset="0"/>
              </a:rPr>
              <a:t>  SNOMED, LOINC, RxNorm (SOLOR)</a:t>
            </a:r>
          </a:p>
        </p:txBody>
      </p:sp>
      <p:sp>
        <p:nvSpPr>
          <p:cNvPr id="3" name="Arrow: Right 2"/>
          <p:cNvSpPr/>
          <p:nvPr/>
        </p:nvSpPr>
        <p:spPr>
          <a:xfrm>
            <a:off x="1035167" y="1771282"/>
            <a:ext cx="1756188" cy="1380317"/>
          </a:xfrm>
          <a:prstGeom prst="rightArrow">
            <a:avLst/>
          </a:prstGeom>
          <a:solidFill>
            <a:schemeClr val="tx2">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80000"/>
              </a:lnSpc>
            </a:pPr>
            <a:r>
              <a:rPr lang="en-US" sz="1333" i="1" dirty="0">
                <a:latin typeface="Arial Narrow" panose="020B0606020202030204" pitchFamily="34" charset="0"/>
              </a:rPr>
              <a:t>Tools using Terminology Model and Content</a:t>
            </a:r>
            <a:endParaRPr lang="en-US" sz="1333" dirty="0">
              <a:latin typeface="Arial Narrow" panose="020B0606020202030204" pitchFamily="34" charset="0"/>
            </a:endParaRPr>
          </a:p>
        </p:txBody>
      </p:sp>
      <p:sp>
        <p:nvSpPr>
          <p:cNvPr id="39" name="Oval 38"/>
          <p:cNvSpPr/>
          <p:nvPr/>
        </p:nvSpPr>
        <p:spPr>
          <a:xfrm>
            <a:off x="889000" y="825501"/>
            <a:ext cx="2609341" cy="708378"/>
          </a:xfrm>
          <a:prstGeom prst="ellipse">
            <a:avLst/>
          </a:prstGeom>
          <a:solidFill>
            <a:srgbClr val="008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80000"/>
              </a:lnSpc>
            </a:pPr>
            <a:r>
              <a:rPr lang="en-US" sz="1333" dirty="0">
                <a:latin typeface="Arial Narrow" panose="020B0606020202030204" pitchFamily="34" charset="0"/>
              </a:rPr>
              <a:t>Requirements derived from business use-cases, SMEs</a:t>
            </a:r>
          </a:p>
        </p:txBody>
      </p:sp>
      <p:cxnSp>
        <p:nvCxnSpPr>
          <p:cNvPr id="41" name="Curved Connector 32"/>
          <p:cNvCxnSpPr>
            <a:stCxn id="2" idx="0"/>
            <a:endCxn id="43" idx="4"/>
          </p:cNvCxnSpPr>
          <p:nvPr/>
        </p:nvCxnSpPr>
        <p:spPr>
          <a:xfrm rot="16200000" flipV="1">
            <a:off x="7337380" y="3133630"/>
            <a:ext cx="682971" cy="241966"/>
          </a:xfrm>
          <a:prstGeom prst="curvedConnector3">
            <a:avLst>
              <a:gd name="adj1" fmla="val 50000"/>
            </a:avLst>
          </a:prstGeom>
          <a:ln>
            <a:solidFill>
              <a:schemeClr val="bg1">
                <a:lumMod val="65000"/>
              </a:schemeClr>
            </a:solidFill>
            <a:tailEnd type="triangle"/>
          </a:ln>
        </p:spPr>
        <p:style>
          <a:lnRef idx="3">
            <a:schemeClr val="accent4"/>
          </a:lnRef>
          <a:fillRef idx="0">
            <a:schemeClr val="accent4"/>
          </a:fillRef>
          <a:effectRef idx="2">
            <a:schemeClr val="accent4"/>
          </a:effectRef>
          <a:fontRef idx="minor">
            <a:schemeClr val="tx1"/>
          </a:fontRef>
        </p:style>
      </p:cxnSp>
      <p:sp>
        <p:nvSpPr>
          <p:cNvPr id="44" name="Oval 43"/>
          <p:cNvSpPr/>
          <p:nvPr/>
        </p:nvSpPr>
        <p:spPr>
          <a:xfrm>
            <a:off x="7048501" y="5247603"/>
            <a:ext cx="1248694" cy="276441"/>
          </a:xfrm>
          <a:prstGeom prst="ellipse">
            <a:avLst/>
          </a:prstGeom>
          <a:solidFill>
            <a:srgbClr val="C0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80000"/>
              </a:lnSpc>
            </a:pPr>
            <a:r>
              <a:rPr lang="en-US" sz="1333" dirty="0">
                <a:latin typeface="Arial Narrow" panose="020B0606020202030204" pitchFamily="34" charset="0"/>
              </a:rPr>
              <a:t>Translators</a:t>
            </a:r>
          </a:p>
        </p:txBody>
      </p:sp>
      <p:sp>
        <p:nvSpPr>
          <p:cNvPr id="40" name="Title 1"/>
          <p:cNvSpPr txBox="1">
            <a:spLocks/>
          </p:cNvSpPr>
          <p:nvPr/>
        </p:nvSpPr>
        <p:spPr>
          <a:xfrm>
            <a:off x="1143000" y="0"/>
            <a:ext cx="6858000" cy="816975"/>
          </a:xfrm>
          <a:prstGeom prst="rect">
            <a:avLst/>
          </a:prstGeom>
        </p:spPr>
        <p:txBody>
          <a:bodyPr/>
          <a:lstStyle>
            <a:lvl1pPr algn="ctr" rtl="0" eaLnBrk="0" fontAlgn="base" hangingPunct="0">
              <a:spcBef>
                <a:spcPct val="0"/>
              </a:spcBef>
              <a:spcAft>
                <a:spcPct val="0"/>
              </a:spcAft>
              <a:defRPr sz="2800" b="1" kern="1200">
                <a:solidFill>
                  <a:schemeClr val="tx1"/>
                </a:solidFill>
                <a:latin typeface="+mj-lt"/>
                <a:ea typeface="MS PGothic" panose="020B0600070205080204" pitchFamily="34" charset="-128"/>
                <a:cs typeface="Times New Roman" pitchFamily="18" charset="0"/>
              </a:defRPr>
            </a:lvl1pPr>
            <a:lvl2pPr algn="ctr" rtl="0" eaLnBrk="0" fontAlgn="base" hangingPunct="0">
              <a:spcBef>
                <a:spcPct val="0"/>
              </a:spcBef>
              <a:spcAft>
                <a:spcPct val="0"/>
              </a:spcAft>
              <a:defRPr sz="2800" b="1">
                <a:solidFill>
                  <a:schemeClr val="tx1"/>
                </a:solidFill>
                <a:latin typeface="Calibri" panose="020F0502020204030204" pitchFamily="34" charset="0"/>
                <a:ea typeface="MS PGothic" panose="020B0600070205080204" pitchFamily="34" charset="-128"/>
                <a:cs typeface="Times New Roman" pitchFamily="18" charset="0"/>
              </a:defRPr>
            </a:lvl2pPr>
            <a:lvl3pPr algn="ctr" rtl="0" eaLnBrk="0" fontAlgn="base" hangingPunct="0">
              <a:spcBef>
                <a:spcPct val="0"/>
              </a:spcBef>
              <a:spcAft>
                <a:spcPct val="0"/>
              </a:spcAft>
              <a:defRPr sz="2800" b="1">
                <a:solidFill>
                  <a:schemeClr val="tx1"/>
                </a:solidFill>
                <a:latin typeface="Calibri" panose="020F0502020204030204" pitchFamily="34" charset="0"/>
                <a:ea typeface="MS PGothic" panose="020B0600070205080204" pitchFamily="34" charset="-128"/>
                <a:cs typeface="Times New Roman" pitchFamily="18" charset="0"/>
              </a:defRPr>
            </a:lvl3pPr>
            <a:lvl4pPr algn="ctr" rtl="0" eaLnBrk="0" fontAlgn="base" hangingPunct="0">
              <a:spcBef>
                <a:spcPct val="0"/>
              </a:spcBef>
              <a:spcAft>
                <a:spcPct val="0"/>
              </a:spcAft>
              <a:defRPr sz="2800" b="1">
                <a:solidFill>
                  <a:schemeClr val="tx1"/>
                </a:solidFill>
                <a:latin typeface="Calibri" panose="020F0502020204030204" pitchFamily="34" charset="0"/>
                <a:ea typeface="MS PGothic" panose="020B0600070205080204" pitchFamily="34" charset="-128"/>
                <a:cs typeface="Times New Roman" pitchFamily="18" charset="0"/>
              </a:defRPr>
            </a:lvl4pPr>
            <a:lvl5pPr algn="ctr" rtl="0" eaLnBrk="0" fontAlgn="base" hangingPunct="0">
              <a:spcBef>
                <a:spcPct val="0"/>
              </a:spcBef>
              <a:spcAft>
                <a:spcPct val="0"/>
              </a:spcAft>
              <a:defRPr sz="2800" b="1">
                <a:solidFill>
                  <a:schemeClr val="tx1"/>
                </a:solidFill>
                <a:latin typeface="Calibri" panose="020F0502020204030204" pitchFamily="34" charset="0"/>
                <a:ea typeface="MS PGothic" panose="020B0600070205080204" pitchFamily="34" charset="-128"/>
                <a:cs typeface="Times New Roman" pitchFamily="18" charset="0"/>
              </a:defRPr>
            </a:lvl5pPr>
            <a:lvl6pPr marL="457200" algn="ctr" rtl="0" fontAlgn="base">
              <a:spcBef>
                <a:spcPct val="0"/>
              </a:spcBef>
              <a:spcAft>
                <a:spcPct val="0"/>
              </a:spcAft>
              <a:defRPr sz="2800" b="1">
                <a:solidFill>
                  <a:schemeClr val="tx1"/>
                </a:solidFill>
                <a:latin typeface="Times New Roman" pitchFamily="18" charset="0"/>
                <a:cs typeface="Times New Roman" pitchFamily="18" charset="0"/>
              </a:defRPr>
            </a:lvl6pPr>
            <a:lvl7pPr marL="914400" algn="ctr" rtl="0" fontAlgn="base">
              <a:spcBef>
                <a:spcPct val="0"/>
              </a:spcBef>
              <a:spcAft>
                <a:spcPct val="0"/>
              </a:spcAft>
              <a:defRPr sz="2800" b="1">
                <a:solidFill>
                  <a:schemeClr val="tx1"/>
                </a:solidFill>
                <a:latin typeface="Times New Roman" pitchFamily="18" charset="0"/>
                <a:cs typeface="Times New Roman" pitchFamily="18" charset="0"/>
              </a:defRPr>
            </a:lvl7pPr>
            <a:lvl8pPr marL="1371600" algn="ctr" rtl="0" fontAlgn="base">
              <a:spcBef>
                <a:spcPct val="0"/>
              </a:spcBef>
              <a:spcAft>
                <a:spcPct val="0"/>
              </a:spcAft>
              <a:defRPr sz="2800" b="1">
                <a:solidFill>
                  <a:schemeClr val="tx1"/>
                </a:solidFill>
                <a:latin typeface="Times New Roman" pitchFamily="18" charset="0"/>
                <a:cs typeface="Times New Roman" pitchFamily="18" charset="0"/>
              </a:defRPr>
            </a:lvl8pPr>
            <a:lvl9pPr marL="1828800" algn="ctr" rtl="0" fontAlgn="base">
              <a:spcBef>
                <a:spcPct val="0"/>
              </a:spcBef>
              <a:spcAft>
                <a:spcPct val="0"/>
              </a:spcAft>
              <a:defRPr sz="2800" b="1">
                <a:solidFill>
                  <a:schemeClr val="tx1"/>
                </a:solidFill>
                <a:latin typeface="Times New Roman" pitchFamily="18" charset="0"/>
                <a:cs typeface="Times New Roman" pitchFamily="18" charset="0"/>
              </a:defRPr>
            </a:lvl9pPr>
          </a:lstStyle>
          <a:p>
            <a:r>
              <a:rPr lang="en-US" sz="2333" dirty="0"/>
              <a:t>Tooling Vision / Challenge; where, tools </a:t>
            </a:r>
          </a:p>
          <a:p>
            <a:r>
              <a:rPr lang="en-US" sz="2333" dirty="0"/>
              <a:t>seamlessly support developers and implementers</a:t>
            </a:r>
          </a:p>
        </p:txBody>
      </p:sp>
      <p:sp>
        <p:nvSpPr>
          <p:cNvPr id="46" name="Rectangle 45"/>
          <p:cNvSpPr/>
          <p:nvPr/>
        </p:nvSpPr>
        <p:spPr>
          <a:xfrm>
            <a:off x="6486229" y="4231099"/>
            <a:ext cx="742833" cy="884208"/>
          </a:xfrm>
          <a:prstGeom prst="rect">
            <a:avLst/>
          </a:prstGeom>
          <a:solidFill>
            <a:schemeClr val="bg1">
              <a:lumMod val="50000"/>
            </a:schemeClr>
          </a:solidFill>
          <a:ln>
            <a:solidFill>
              <a:schemeClr val="tx1">
                <a:lumMod val="85000"/>
                <a:lumOff val="1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333" dirty="0">
              <a:latin typeface="Arial Narrow" panose="020B0606020202030204" pitchFamily="34" charset="0"/>
            </a:endParaRPr>
          </a:p>
        </p:txBody>
      </p:sp>
      <p:sp>
        <p:nvSpPr>
          <p:cNvPr id="30" name="Rectangle 29"/>
          <p:cNvSpPr/>
          <p:nvPr/>
        </p:nvSpPr>
        <p:spPr>
          <a:xfrm>
            <a:off x="6617189" y="4358099"/>
            <a:ext cx="742833" cy="884208"/>
          </a:xfrm>
          <a:prstGeom prst="rect">
            <a:avLst/>
          </a:prstGeom>
          <a:solidFill>
            <a:schemeClr val="bg1">
              <a:lumMod val="50000"/>
            </a:schemeClr>
          </a:solidFill>
          <a:ln>
            <a:solidFill>
              <a:schemeClr val="tx1">
                <a:lumMod val="85000"/>
                <a:lumOff val="1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333" dirty="0">
                <a:latin typeface="Arial Narrow" panose="020B0606020202030204" pitchFamily="34" charset="0"/>
              </a:rPr>
              <a:t> ADL &amp; AML</a:t>
            </a:r>
          </a:p>
        </p:txBody>
      </p:sp>
      <p:sp>
        <p:nvSpPr>
          <p:cNvPr id="47" name="Oval 46"/>
          <p:cNvSpPr/>
          <p:nvPr/>
        </p:nvSpPr>
        <p:spPr>
          <a:xfrm>
            <a:off x="4407727" y="5310598"/>
            <a:ext cx="1180273" cy="213445"/>
          </a:xfrm>
          <a:prstGeom prst="ellipse">
            <a:avLst/>
          </a:prstGeom>
          <a:solidFill>
            <a:srgbClr val="C0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80000"/>
              </a:lnSpc>
            </a:pPr>
            <a:r>
              <a:rPr lang="en-US" sz="1333" dirty="0">
                <a:latin typeface="Arial Narrow" panose="020B0606020202030204" pitchFamily="34" charset="0"/>
              </a:rPr>
              <a:t>Mappers</a:t>
            </a:r>
          </a:p>
        </p:txBody>
      </p:sp>
      <p:sp>
        <p:nvSpPr>
          <p:cNvPr id="48" name="Rectangle 47"/>
          <p:cNvSpPr/>
          <p:nvPr/>
        </p:nvSpPr>
        <p:spPr>
          <a:xfrm>
            <a:off x="2784416" y="2480124"/>
            <a:ext cx="3657742" cy="240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33" dirty="0">
                <a:latin typeface="Arial Narrow" panose="020B0606020202030204" pitchFamily="34" charset="0"/>
              </a:rPr>
              <a:t>QDF{(DAF, QICore, KNARTs, eCQMs}, CIMI {DCMs}}</a:t>
            </a:r>
          </a:p>
        </p:txBody>
      </p:sp>
      <p:sp>
        <p:nvSpPr>
          <p:cNvPr id="49" name="Down Arrow 11"/>
          <p:cNvSpPr/>
          <p:nvPr/>
        </p:nvSpPr>
        <p:spPr>
          <a:xfrm>
            <a:off x="908181" y="3320259"/>
            <a:ext cx="1250819" cy="788993"/>
          </a:xfrm>
          <a:prstGeom prst="downArrow">
            <a:avLst>
              <a:gd name="adj1" fmla="val 50000"/>
              <a:gd name="adj2" fmla="val 52476"/>
            </a:avLst>
          </a:prstGeom>
          <a:solidFill>
            <a:schemeClr val="bg1">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80000"/>
              </a:lnSpc>
            </a:pPr>
            <a:r>
              <a:rPr lang="en-US" sz="1333" dirty="0">
                <a:latin typeface="Arial Narrow" panose="020B0606020202030204" pitchFamily="34" charset="0"/>
              </a:rPr>
              <a:t>UML Profile: KNART </a:t>
            </a:r>
          </a:p>
        </p:txBody>
      </p:sp>
      <p:sp>
        <p:nvSpPr>
          <p:cNvPr id="50" name="Rectangle 49"/>
          <p:cNvSpPr/>
          <p:nvPr/>
        </p:nvSpPr>
        <p:spPr>
          <a:xfrm>
            <a:off x="1117849" y="4104099"/>
            <a:ext cx="742833" cy="884208"/>
          </a:xfrm>
          <a:prstGeom prst="rect">
            <a:avLst/>
          </a:prstGeom>
          <a:solidFill>
            <a:schemeClr val="bg1">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333" dirty="0">
                <a:latin typeface="Arial Narrow" panose="020B0606020202030204" pitchFamily="34" charset="0"/>
              </a:rPr>
              <a:t>NIEM IG</a:t>
            </a:r>
          </a:p>
        </p:txBody>
      </p:sp>
      <p:sp>
        <p:nvSpPr>
          <p:cNvPr id="51" name="Rectangle 50"/>
          <p:cNvSpPr/>
          <p:nvPr/>
        </p:nvSpPr>
        <p:spPr>
          <a:xfrm>
            <a:off x="1244849" y="4231099"/>
            <a:ext cx="742833" cy="884208"/>
          </a:xfrm>
          <a:prstGeom prst="rect">
            <a:avLst/>
          </a:prstGeom>
          <a:solidFill>
            <a:schemeClr val="bg1">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333" dirty="0">
                <a:latin typeface="Arial Narrow" panose="020B0606020202030204" pitchFamily="34" charset="0"/>
              </a:rPr>
              <a:t>NIEM IG</a:t>
            </a:r>
          </a:p>
        </p:txBody>
      </p:sp>
      <p:sp>
        <p:nvSpPr>
          <p:cNvPr id="52" name="Rectangle 51"/>
          <p:cNvSpPr/>
          <p:nvPr/>
        </p:nvSpPr>
        <p:spPr>
          <a:xfrm>
            <a:off x="1371849" y="4358099"/>
            <a:ext cx="742833" cy="884208"/>
          </a:xfrm>
          <a:prstGeom prst="rect">
            <a:avLst/>
          </a:prstGeom>
          <a:solidFill>
            <a:schemeClr val="bg1">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333" dirty="0">
                <a:latin typeface="Arial Narrow" panose="020B0606020202030204" pitchFamily="34" charset="0"/>
              </a:rPr>
              <a:t> ADL &amp; AML</a:t>
            </a:r>
          </a:p>
        </p:txBody>
      </p:sp>
      <p:sp>
        <p:nvSpPr>
          <p:cNvPr id="53" name="Rectangle 52"/>
          <p:cNvSpPr/>
          <p:nvPr/>
        </p:nvSpPr>
        <p:spPr>
          <a:xfrm>
            <a:off x="2800215" y="2738412"/>
            <a:ext cx="3657742" cy="240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33" dirty="0">
                <a:solidFill>
                  <a:schemeClr val="bg1"/>
                </a:solidFill>
                <a:latin typeface="Arial Narrow" panose="020B0606020202030204" pitchFamily="34" charset="0"/>
              </a:rPr>
              <a:t>MDA Tools (e.g., SIGG = MDHT + MDMI) </a:t>
            </a:r>
            <a:endParaRPr lang="en-US" sz="1333" dirty="0">
              <a:latin typeface="Arial Narrow" panose="020B0606020202030204" pitchFamily="34" charset="0"/>
            </a:endParaRPr>
          </a:p>
        </p:txBody>
      </p:sp>
      <p:cxnSp>
        <p:nvCxnSpPr>
          <p:cNvPr id="59" name="Curved Connector 32"/>
          <p:cNvCxnSpPr>
            <a:stCxn id="43" idx="0"/>
            <a:endCxn id="38" idx="5"/>
          </p:cNvCxnSpPr>
          <p:nvPr/>
        </p:nvCxnSpPr>
        <p:spPr>
          <a:xfrm rot="5400000" flipH="1" flipV="1">
            <a:off x="7399747" y="1585331"/>
            <a:ext cx="582558" cy="266288"/>
          </a:xfrm>
          <a:prstGeom prst="curvedConnector3">
            <a:avLst>
              <a:gd name="adj1" fmla="val 50000"/>
            </a:avLst>
          </a:prstGeom>
          <a:ln>
            <a:solidFill>
              <a:schemeClr val="bg1">
                <a:lumMod val="65000"/>
              </a:schemeClr>
            </a:solidFill>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65552171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302001" y="1467594"/>
            <a:ext cx="2349499" cy="3240688"/>
          </a:xfrm>
        </p:spPr>
      </p:pic>
    </p:spTree>
    <p:extLst>
      <p:ext uri="{BB962C8B-B14F-4D97-AF65-F5344CB8AC3E}">
        <p14:creationId xmlns:p14="http://schemas.microsoft.com/office/powerpoint/2010/main" val="34844337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HSPC Initiatives</a:t>
            </a:r>
          </a:p>
          <a:p>
            <a:r>
              <a:rPr lang="en-US" dirty="0" smtClean="0"/>
              <a:t>Terminology and Tooling Initiative </a:t>
            </a:r>
          </a:p>
          <a:p>
            <a:r>
              <a:rPr lang="en-US" dirty="0"/>
              <a:t>Terminology and Tooling </a:t>
            </a:r>
            <a:r>
              <a:rPr lang="en-US" dirty="0" smtClean="0"/>
              <a:t>Deliverables</a:t>
            </a:r>
          </a:p>
        </p:txBody>
      </p:sp>
    </p:spTree>
    <p:extLst>
      <p:ext uri="{BB962C8B-B14F-4D97-AF65-F5344CB8AC3E}">
        <p14:creationId xmlns:p14="http://schemas.microsoft.com/office/powerpoint/2010/main" val="137671009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HSPC Initiatives</a:t>
            </a:r>
            <a:endParaRPr lang="en-US" dirty="0"/>
          </a:p>
        </p:txBody>
      </p:sp>
      <p:sp>
        <p:nvSpPr>
          <p:cNvPr id="3" name="Content Placeholder 2"/>
          <p:cNvSpPr>
            <a:spLocks noGrp="1"/>
          </p:cNvSpPr>
          <p:nvPr>
            <p:ph idx="1"/>
          </p:nvPr>
        </p:nvSpPr>
        <p:spPr>
          <a:xfrm>
            <a:off x="549275" y="1111469"/>
            <a:ext cx="8042276" cy="3841532"/>
          </a:xfrm>
        </p:spPr>
        <p:txBody>
          <a:bodyPr>
            <a:noAutofit/>
          </a:bodyPr>
          <a:lstStyle/>
          <a:p>
            <a:r>
              <a:rPr lang="en-US" sz="1400" dirty="0" smtClean="0"/>
              <a:t>Be </a:t>
            </a:r>
            <a:r>
              <a:rPr lang="en-US" sz="1400" dirty="0"/>
              <a:t>a provider led collaboration agent by convening healthcare providers, professional organizations and vendors to facilitate the creation and sharing of applications and services</a:t>
            </a:r>
          </a:p>
          <a:p>
            <a:r>
              <a:rPr lang="en-US" sz="1400" dirty="0" smtClean="0"/>
              <a:t>Create </a:t>
            </a:r>
            <a:r>
              <a:rPr lang="en-US" sz="1400" dirty="0"/>
              <a:t>a reference implementation of common services-oriented architecture (SOA) and define the governance, behavior/functions and APIs</a:t>
            </a:r>
          </a:p>
          <a:p>
            <a:r>
              <a:rPr lang="en-US" sz="1400" dirty="0" smtClean="0"/>
              <a:t>Develop </a:t>
            </a:r>
            <a:r>
              <a:rPr lang="en-US" sz="1400" dirty="0"/>
              <a:t>terminology and information models as a foundation for true semantic interoperability </a:t>
            </a:r>
          </a:p>
          <a:p>
            <a:r>
              <a:rPr lang="en-US" sz="1400" dirty="0" smtClean="0"/>
              <a:t>Support </a:t>
            </a:r>
            <a:r>
              <a:rPr lang="en-US" sz="1400" dirty="0"/>
              <a:t>reliable authoring and sharing of a variety of knowledge content to support clinical decisions and processes. </a:t>
            </a:r>
          </a:p>
          <a:p>
            <a:r>
              <a:rPr lang="en-US" sz="1400" dirty="0" smtClean="0"/>
              <a:t>Obtain </a:t>
            </a:r>
            <a:r>
              <a:rPr lang="en-US" sz="1400" dirty="0"/>
              <a:t>consistent implementation and adoption of standards such as HL7 FHIR, HL7 CIMI, IHE, LOINC, SNOMED </a:t>
            </a:r>
            <a:r>
              <a:rPr lang="en-US" sz="1400" dirty="0" smtClean="0"/>
              <a:t>Argonauts </a:t>
            </a:r>
            <a:r>
              <a:rPr lang="en-US" sz="1400" dirty="0"/>
              <a:t>and other related industry efforts (SMART, SOLOR, C4MI, </a:t>
            </a:r>
            <a:r>
              <a:rPr lang="en-US" sz="1400" dirty="0" err="1"/>
              <a:t>Commonwell</a:t>
            </a:r>
            <a:r>
              <a:rPr lang="en-US" sz="1400" dirty="0"/>
              <a:t>, Sequoia etc.)</a:t>
            </a:r>
          </a:p>
          <a:p>
            <a:r>
              <a:rPr lang="en-US" sz="1400" dirty="0" smtClean="0"/>
              <a:t>Create </a:t>
            </a:r>
            <a:r>
              <a:rPr lang="en-US" sz="1400" dirty="0"/>
              <a:t>a shared technical environment to enable simple and efficient development and discovery of HSPC compliant models, applications and services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2477"/>
          <a:stretch/>
        </p:blipFill>
        <p:spPr>
          <a:xfrm>
            <a:off x="3525349" y="5023616"/>
            <a:ext cx="2090128" cy="401665"/>
          </a:xfrm>
          <a:prstGeom prst="rect">
            <a:avLst/>
          </a:prstGeom>
        </p:spPr>
      </p:pic>
    </p:spTree>
    <p:extLst>
      <p:ext uri="{BB962C8B-B14F-4D97-AF65-F5344CB8AC3E}">
        <p14:creationId xmlns:p14="http://schemas.microsoft.com/office/powerpoint/2010/main" val="16613454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3600" dirty="0" smtClean="0">
                <a:solidFill>
                  <a:schemeClr val="bg2">
                    <a:lumMod val="50000"/>
                  </a:schemeClr>
                </a:solidFill>
                <a:effectLst/>
                <a:latin typeface="+mj-lt"/>
              </a:rPr>
              <a:t>Terminology and Tooling Initiative:</a:t>
            </a:r>
            <a:endParaRPr lang="en-US" sz="3600" dirty="0">
              <a:solidFill>
                <a:schemeClr val="bg2">
                  <a:lumMod val="50000"/>
                </a:schemeClr>
              </a:solidFill>
              <a:latin typeface="+mj-lt"/>
            </a:endParaRPr>
          </a:p>
        </p:txBody>
      </p:sp>
      <p:sp>
        <p:nvSpPr>
          <p:cNvPr id="3" name="Content Placeholder 2"/>
          <p:cNvSpPr>
            <a:spLocks noGrp="1"/>
          </p:cNvSpPr>
          <p:nvPr>
            <p:ph idx="1"/>
          </p:nvPr>
        </p:nvSpPr>
        <p:spPr>
          <a:xfrm>
            <a:off x="549275" y="1806677"/>
            <a:ext cx="8042276" cy="3146324"/>
          </a:xfrm>
        </p:spPr>
        <p:txBody>
          <a:bodyPr>
            <a:normAutofit/>
          </a:bodyPr>
          <a:lstStyle/>
          <a:p>
            <a:pPr marL="0" lvl="0" indent="0">
              <a:buNone/>
            </a:pPr>
            <a:r>
              <a:rPr lang="en-US" b="1" dirty="0" smtClean="0">
                <a:effectLst/>
              </a:rPr>
              <a:t>Develop terminology and information models as a foundation for true semantic interoperability </a:t>
            </a:r>
          </a:p>
          <a:p>
            <a:pPr lvl="1"/>
            <a:r>
              <a:rPr lang="en-US" sz="2400" dirty="0" smtClean="0">
                <a:effectLst/>
              </a:rPr>
              <a:t>Based on real world, technical, high priority use cases brought to us by the member community. </a:t>
            </a:r>
          </a:p>
        </p:txBody>
      </p:sp>
    </p:spTree>
    <p:extLst>
      <p:ext uri="{BB962C8B-B14F-4D97-AF65-F5344CB8AC3E}">
        <p14:creationId xmlns:p14="http://schemas.microsoft.com/office/powerpoint/2010/main" val="24701283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Arrow Connector 25"/>
          <p:cNvCxnSpPr>
            <a:endCxn id="15" idx="2"/>
          </p:cNvCxnSpPr>
          <p:nvPr/>
        </p:nvCxnSpPr>
        <p:spPr>
          <a:xfrm flipV="1">
            <a:off x="4703809" y="2064152"/>
            <a:ext cx="438738" cy="23030"/>
          </a:xfrm>
          <a:prstGeom prst="straightConnector1">
            <a:avLst/>
          </a:prstGeom>
          <a:ln w="698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useBgFill="1">
        <p:nvSpPr>
          <p:cNvPr id="2" name="Title 1"/>
          <p:cNvSpPr>
            <a:spLocks noGrp="1"/>
          </p:cNvSpPr>
          <p:nvPr>
            <p:ph type="title"/>
          </p:nvPr>
        </p:nvSpPr>
        <p:spPr>
          <a:xfrm>
            <a:off x="1219729" y="-46833"/>
            <a:ext cx="6701897" cy="1114130"/>
          </a:xfrm>
        </p:spPr>
        <p:txBody>
          <a:bodyPr vert="horz" lIns="76200" tIns="38100" rIns="76200" bIns="38100" rtlCol="0" anchor="b" anchorCtr="0">
            <a:normAutofit/>
          </a:bodyPr>
          <a:lstStyle/>
          <a:p>
            <a:r>
              <a:rPr lang="en-US" sz="3333" dirty="0"/>
              <a:t>The Interoperable App Development Process</a:t>
            </a:r>
          </a:p>
        </p:txBody>
      </p:sp>
      <p:sp>
        <p:nvSpPr>
          <p:cNvPr id="3" name="TextBox 2"/>
          <p:cNvSpPr txBox="1"/>
          <p:nvPr/>
        </p:nvSpPr>
        <p:spPr>
          <a:xfrm>
            <a:off x="882671" y="3002860"/>
            <a:ext cx="2155334" cy="2169825"/>
          </a:xfrm>
          <a:prstGeom prst="rect">
            <a:avLst/>
          </a:prstGeom>
          <a:noFill/>
        </p:spPr>
        <p:txBody>
          <a:bodyPr wrap="none" rtlCol="0">
            <a:spAutoFit/>
          </a:bodyPr>
          <a:lstStyle/>
          <a:p>
            <a:pPr algn="ctr"/>
            <a:r>
              <a:rPr lang="en-US" sz="1500" b="1" u="sng" dirty="0"/>
              <a:t>Project Needs</a:t>
            </a:r>
          </a:p>
          <a:p>
            <a:r>
              <a:rPr lang="en-US" sz="1500" dirty="0"/>
              <a:t>Pediatric Growth Chart</a:t>
            </a:r>
          </a:p>
          <a:p>
            <a:r>
              <a:rPr lang="en-US" sz="1500" dirty="0"/>
              <a:t>Neonatal Bilirubin</a:t>
            </a:r>
          </a:p>
          <a:p>
            <a:r>
              <a:rPr lang="en-US" sz="1500" dirty="0"/>
              <a:t>OPA Data Collection</a:t>
            </a:r>
          </a:p>
          <a:p>
            <a:r>
              <a:rPr lang="en-US" sz="1500" dirty="0"/>
              <a:t>MQIP</a:t>
            </a:r>
          </a:p>
          <a:p>
            <a:r>
              <a:rPr lang="en-US" sz="1500" dirty="0"/>
              <a:t>ACC registries</a:t>
            </a:r>
          </a:p>
          <a:p>
            <a:r>
              <a:rPr lang="en-US" sz="1500" dirty="0" err="1"/>
              <a:t>Comm</a:t>
            </a:r>
            <a:r>
              <a:rPr lang="en-US" sz="1500" dirty="0"/>
              <a:t> </a:t>
            </a:r>
            <a:r>
              <a:rPr lang="en-US" sz="1500" dirty="0" err="1"/>
              <a:t>Acq</a:t>
            </a:r>
            <a:r>
              <a:rPr lang="en-US" sz="1500" dirty="0"/>
              <a:t> Pneumonia</a:t>
            </a:r>
          </a:p>
          <a:p>
            <a:r>
              <a:rPr lang="en-US" sz="1500" dirty="0"/>
              <a:t>Etc.</a:t>
            </a:r>
          </a:p>
          <a:p>
            <a:endParaRPr lang="en-US" sz="1500" dirty="0"/>
          </a:p>
        </p:txBody>
      </p:sp>
      <p:cxnSp>
        <p:nvCxnSpPr>
          <p:cNvPr id="7" name="Straight Arrow Connector 6"/>
          <p:cNvCxnSpPr/>
          <p:nvPr/>
        </p:nvCxnSpPr>
        <p:spPr>
          <a:xfrm>
            <a:off x="2849030" y="2064152"/>
            <a:ext cx="699385" cy="0"/>
          </a:xfrm>
          <a:prstGeom prst="straightConnector1">
            <a:avLst/>
          </a:prstGeom>
          <a:ln w="69850">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nvGrpSpPr>
          <p:cNvPr id="9" name="Group 8"/>
          <p:cNvGrpSpPr/>
          <p:nvPr/>
        </p:nvGrpSpPr>
        <p:grpSpPr>
          <a:xfrm>
            <a:off x="3482384" y="1469103"/>
            <a:ext cx="1428597" cy="1123974"/>
            <a:chOff x="3578363" y="1599147"/>
            <a:chExt cx="1714316" cy="1348769"/>
          </a:xfrm>
        </p:grpSpPr>
        <p:sp>
          <p:nvSpPr>
            <p:cNvPr id="8" name="Oval 7"/>
            <p:cNvSpPr/>
            <p:nvPr/>
          </p:nvSpPr>
          <p:spPr>
            <a:xfrm>
              <a:off x="3657600" y="1599147"/>
              <a:ext cx="1544559" cy="134876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p>
          </p:txBody>
        </p:sp>
        <p:sp>
          <p:nvSpPr>
            <p:cNvPr id="4" name="TextBox 3"/>
            <p:cNvSpPr txBox="1"/>
            <p:nvPr/>
          </p:nvSpPr>
          <p:spPr>
            <a:xfrm>
              <a:off x="3578363" y="1845646"/>
              <a:ext cx="1714316" cy="941796"/>
            </a:xfrm>
            <a:prstGeom prst="rect">
              <a:avLst/>
            </a:prstGeom>
            <a:noFill/>
            <a:ln w="38100">
              <a:noFill/>
            </a:ln>
          </p:spPr>
          <p:txBody>
            <a:bodyPr wrap="none" rtlCol="0">
              <a:spAutoFit/>
            </a:bodyPr>
            <a:lstStyle/>
            <a:p>
              <a:pPr algn="ctr"/>
              <a:r>
                <a:rPr lang="en-US" sz="1500" dirty="0"/>
                <a:t>Create Logical</a:t>
              </a:r>
            </a:p>
            <a:p>
              <a:pPr algn="ctr"/>
              <a:r>
                <a:rPr lang="en-US" sz="1500" dirty="0"/>
                <a:t>Models</a:t>
              </a:r>
            </a:p>
            <a:p>
              <a:pPr algn="ctr"/>
              <a:r>
                <a:rPr lang="en-US" sz="1500" dirty="0"/>
                <a:t>(CIMI)</a:t>
              </a:r>
            </a:p>
          </p:txBody>
        </p:sp>
      </p:grpSp>
      <p:grpSp>
        <p:nvGrpSpPr>
          <p:cNvPr id="14" name="Group 13"/>
          <p:cNvGrpSpPr/>
          <p:nvPr/>
        </p:nvGrpSpPr>
        <p:grpSpPr>
          <a:xfrm>
            <a:off x="5142548" y="1502165"/>
            <a:ext cx="1287133" cy="1123974"/>
            <a:chOff x="3657600" y="1599147"/>
            <a:chExt cx="1544559" cy="1348769"/>
          </a:xfrm>
          <a:solidFill>
            <a:srgbClr val="92D050"/>
          </a:solidFill>
        </p:grpSpPr>
        <p:sp>
          <p:nvSpPr>
            <p:cNvPr id="15" name="Oval 14"/>
            <p:cNvSpPr/>
            <p:nvPr/>
          </p:nvSpPr>
          <p:spPr>
            <a:xfrm>
              <a:off x="3657600" y="1599147"/>
              <a:ext cx="1544559" cy="1348769"/>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p>
          </p:txBody>
        </p:sp>
        <p:sp>
          <p:nvSpPr>
            <p:cNvPr id="16" name="TextBox 15"/>
            <p:cNvSpPr txBox="1"/>
            <p:nvPr/>
          </p:nvSpPr>
          <p:spPr>
            <a:xfrm>
              <a:off x="3893833" y="1886590"/>
              <a:ext cx="1083374" cy="664798"/>
            </a:xfrm>
            <a:prstGeom prst="rect">
              <a:avLst/>
            </a:prstGeom>
            <a:grpFill/>
            <a:ln w="38100">
              <a:noFill/>
            </a:ln>
          </p:spPr>
          <p:txBody>
            <a:bodyPr wrap="none" rtlCol="0">
              <a:spAutoFit/>
            </a:bodyPr>
            <a:lstStyle/>
            <a:p>
              <a:pPr algn="ctr"/>
              <a:r>
                <a:rPr lang="en-US" sz="1500" dirty="0"/>
                <a:t>Approve</a:t>
              </a:r>
            </a:p>
            <a:p>
              <a:pPr algn="ctr"/>
              <a:r>
                <a:rPr lang="en-US" sz="1500" dirty="0"/>
                <a:t>Models</a:t>
              </a:r>
            </a:p>
          </p:txBody>
        </p:sp>
      </p:grpSp>
      <p:grpSp>
        <p:nvGrpSpPr>
          <p:cNvPr id="22" name="Group 21"/>
          <p:cNvGrpSpPr/>
          <p:nvPr/>
        </p:nvGrpSpPr>
        <p:grpSpPr>
          <a:xfrm>
            <a:off x="6770800" y="1674519"/>
            <a:ext cx="1287133" cy="825326"/>
            <a:chOff x="5403412" y="3757428"/>
            <a:chExt cx="1544559" cy="990391"/>
          </a:xfrm>
        </p:grpSpPr>
        <p:sp>
          <p:nvSpPr>
            <p:cNvPr id="21" name="Rectangle 20"/>
            <p:cNvSpPr/>
            <p:nvPr/>
          </p:nvSpPr>
          <p:spPr>
            <a:xfrm>
              <a:off x="5403412" y="3757428"/>
              <a:ext cx="1544559" cy="990391"/>
            </a:xfrm>
            <a:prstGeom prst="rect">
              <a:avLst/>
            </a:prstGeom>
            <a:solidFill>
              <a:srgbClr val="FF53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p>
          </p:txBody>
        </p:sp>
        <p:sp>
          <p:nvSpPr>
            <p:cNvPr id="20" name="TextBox 19"/>
            <p:cNvSpPr txBox="1"/>
            <p:nvPr/>
          </p:nvSpPr>
          <p:spPr>
            <a:xfrm>
              <a:off x="5493573" y="3865682"/>
              <a:ext cx="1327671" cy="664797"/>
            </a:xfrm>
            <a:prstGeom prst="rect">
              <a:avLst/>
            </a:prstGeom>
            <a:noFill/>
            <a:ln w="38100">
              <a:noFill/>
            </a:ln>
          </p:spPr>
          <p:txBody>
            <a:bodyPr wrap="none" rtlCol="0">
              <a:spAutoFit/>
            </a:bodyPr>
            <a:lstStyle/>
            <a:p>
              <a:pPr algn="ctr"/>
              <a:r>
                <a:rPr lang="en-US" sz="1500" dirty="0"/>
                <a:t>Model</a:t>
              </a:r>
            </a:p>
            <a:p>
              <a:pPr algn="ctr"/>
              <a:r>
                <a:rPr lang="en-US" sz="1500" dirty="0"/>
                <a:t>Repository</a:t>
              </a:r>
            </a:p>
          </p:txBody>
        </p:sp>
      </p:grpSp>
      <p:grpSp>
        <p:nvGrpSpPr>
          <p:cNvPr id="23" name="Group 22"/>
          <p:cNvGrpSpPr/>
          <p:nvPr/>
        </p:nvGrpSpPr>
        <p:grpSpPr>
          <a:xfrm>
            <a:off x="6755563" y="2937076"/>
            <a:ext cx="1287133" cy="1123974"/>
            <a:chOff x="3657600" y="1599147"/>
            <a:chExt cx="1544559" cy="1348769"/>
          </a:xfrm>
          <a:solidFill>
            <a:srgbClr val="FFFF00"/>
          </a:solidFill>
        </p:grpSpPr>
        <p:sp>
          <p:nvSpPr>
            <p:cNvPr id="24" name="Oval 23"/>
            <p:cNvSpPr/>
            <p:nvPr/>
          </p:nvSpPr>
          <p:spPr>
            <a:xfrm>
              <a:off x="3657600" y="1599147"/>
              <a:ext cx="1544559" cy="1348769"/>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p>
          </p:txBody>
        </p:sp>
        <p:sp>
          <p:nvSpPr>
            <p:cNvPr id="25" name="TextBox 24"/>
            <p:cNvSpPr txBox="1"/>
            <p:nvPr/>
          </p:nvSpPr>
          <p:spPr>
            <a:xfrm>
              <a:off x="3799577" y="1818350"/>
              <a:ext cx="1271887" cy="849463"/>
            </a:xfrm>
            <a:prstGeom prst="rect">
              <a:avLst/>
            </a:prstGeom>
            <a:grpFill/>
            <a:ln w="38100">
              <a:noFill/>
            </a:ln>
          </p:spPr>
          <p:txBody>
            <a:bodyPr wrap="none" rtlCol="0">
              <a:spAutoFit/>
            </a:bodyPr>
            <a:lstStyle/>
            <a:p>
              <a:pPr algn="ctr"/>
              <a:r>
                <a:rPr lang="en-US" sz="1000" dirty="0"/>
                <a:t>Create</a:t>
              </a:r>
            </a:p>
            <a:p>
              <a:pPr algn="ctr"/>
              <a:r>
                <a:rPr lang="en-US" sz="1000" dirty="0"/>
                <a:t>Physical</a:t>
              </a:r>
            </a:p>
            <a:p>
              <a:pPr algn="ctr"/>
              <a:r>
                <a:rPr lang="en-US" sz="1000" dirty="0"/>
                <a:t>Artifacts (FHIR </a:t>
              </a:r>
            </a:p>
            <a:p>
              <a:pPr algn="ctr"/>
              <a:r>
                <a:rPr lang="en-US" sz="1000" dirty="0"/>
                <a:t>Profiles)</a:t>
              </a:r>
            </a:p>
          </p:txBody>
        </p:sp>
      </p:grpSp>
      <p:cxnSp>
        <p:nvCxnSpPr>
          <p:cNvPr id="28" name="Straight Arrow Connector 27"/>
          <p:cNvCxnSpPr/>
          <p:nvPr/>
        </p:nvCxnSpPr>
        <p:spPr>
          <a:xfrm>
            <a:off x="6432975" y="2087182"/>
            <a:ext cx="303705" cy="0"/>
          </a:xfrm>
          <a:prstGeom prst="straightConnector1">
            <a:avLst/>
          </a:prstGeom>
          <a:ln w="69850">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nvGrpSpPr>
          <p:cNvPr id="31" name="Group 30"/>
          <p:cNvGrpSpPr/>
          <p:nvPr/>
        </p:nvGrpSpPr>
        <p:grpSpPr>
          <a:xfrm>
            <a:off x="6644618" y="4405966"/>
            <a:ext cx="1436612" cy="825326"/>
            <a:chOff x="5295443" y="3757428"/>
            <a:chExt cx="1723934" cy="990391"/>
          </a:xfrm>
        </p:grpSpPr>
        <p:sp>
          <p:nvSpPr>
            <p:cNvPr id="32" name="Rectangle 31"/>
            <p:cNvSpPr/>
            <p:nvPr/>
          </p:nvSpPr>
          <p:spPr>
            <a:xfrm>
              <a:off x="5403412" y="3757428"/>
              <a:ext cx="1544559" cy="990391"/>
            </a:xfrm>
            <a:prstGeom prst="rect">
              <a:avLst/>
            </a:prstGeom>
            <a:solidFill>
              <a:srgbClr val="FF53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p>
          </p:txBody>
        </p:sp>
        <p:sp>
          <p:nvSpPr>
            <p:cNvPr id="33" name="TextBox 32"/>
            <p:cNvSpPr txBox="1"/>
            <p:nvPr/>
          </p:nvSpPr>
          <p:spPr>
            <a:xfrm>
              <a:off x="5295443" y="3797442"/>
              <a:ext cx="1723934" cy="941796"/>
            </a:xfrm>
            <a:prstGeom prst="rect">
              <a:avLst/>
            </a:prstGeom>
            <a:noFill/>
            <a:ln w="38100">
              <a:noFill/>
            </a:ln>
          </p:spPr>
          <p:txBody>
            <a:bodyPr wrap="none" rtlCol="0">
              <a:spAutoFit/>
            </a:bodyPr>
            <a:lstStyle/>
            <a:p>
              <a:pPr algn="ctr"/>
              <a:r>
                <a:rPr lang="en-US" sz="1500" dirty="0"/>
                <a:t>Artifact</a:t>
              </a:r>
            </a:p>
            <a:p>
              <a:pPr algn="ctr"/>
              <a:r>
                <a:rPr lang="en-US" sz="1500" dirty="0"/>
                <a:t>Repository</a:t>
              </a:r>
            </a:p>
            <a:p>
              <a:pPr algn="ctr"/>
              <a:r>
                <a:rPr lang="en-US" sz="1500" dirty="0"/>
                <a:t>(FHIR profiles)</a:t>
              </a:r>
            </a:p>
          </p:txBody>
        </p:sp>
      </p:grpSp>
      <p:cxnSp>
        <p:nvCxnSpPr>
          <p:cNvPr id="34" name="Straight Arrow Connector 33"/>
          <p:cNvCxnSpPr>
            <a:endCxn id="24" idx="0"/>
          </p:cNvCxnSpPr>
          <p:nvPr/>
        </p:nvCxnSpPr>
        <p:spPr>
          <a:xfrm flipH="1">
            <a:off x="7399129" y="2499845"/>
            <a:ext cx="15237" cy="437231"/>
          </a:xfrm>
          <a:prstGeom prst="straightConnector1">
            <a:avLst/>
          </a:prstGeom>
          <a:ln w="69850">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nvGrpSpPr>
          <p:cNvPr id="39" name="Group 38"/>
          <p:cNvGrpSpPr/>
          <p:nvPr/>
        </p:nvGrpSpPr>
        <p:grpSpPr>
          <a:xfrm>
            <a:off x="3113379" y="4262045"/>
            <a:ext cx="1342034" cy="1123974"/>
            <a:chOff x="3630306" y="1599147"/>
            <a:chExt cx="1610440" cy="1348769"/>
          </a:xfrm>
          <a:solidFill>
            <a:srgbClr val="4DF1D2"/>
          </a:solidFill>
        </p:grpSpPr>
        <p:sp>
          <p:nvSpPr>
            <p:cNvPr id="40" name="Oval 39"/>
            <p:cNvSpPr/>
            <p:nvPr/>
          </p:nvSpPr>
          <p:spPr>
            <a:xfrm>
              <a:off x="3657600" y="1599147"/>
              <a:ext cx="1544559" cy="1348769"/>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p>
          </p:txBody>
        </p:sp>
        <p:sp>
          <p:nvSpPr>
            <p:cNvPr id="41" name="TextBox 40"/>
            <p:cNvSpPr txBox="1"/>
            <p:nvPr/>
          </p:nvSpPr>
          <p:spPr>
            <a:xfrm>
              <a:off x="3630306" y="1954829"/>
              <a:ext cx="1610440" cy="664798"/>
            </a:xfrm>
            <a:prstGeom prst="rect">
              <a:avLst/>
            </a:prstGeom>
            <a:grpFill/>
            <a:ln w="38100">
              <a:noFill/>
            </a:ln>
          </p:spPr>
          <p:txBody>
            <a:bodyPr wrap="none" rtlCol="0">
              <a:spAutoFit/>
            </a:bodyPr>
            <a:lstStyle/>
            <a:p>
              <a:pPr algn="ctr"/>
              <a:r>
                <a:rPr lang="en-US" sz="1500" dirty="0"/>
                <a:t>Conformance</a:t>
              </a:r>
            </a:p>
            <a:p>
              <a:pPr algn="ctr"/>
              <a:r>
                <a:rPr lang="en-US" sz="1500" dirty="0"/>
                <a:t>Testing</a:t>
              </a:r>
            </a:p>
          </p:txBody>
        </p:sp>
      </p:grpSp>
      <p:cxnSp>
        <p:nvCxnSpPr>
          <p:cNvPr id="43" name="Straight Arrow Connector 42"/>
          <p:cNvCxnSpPr/>
          <p:nvPr/>
        </p:nvCxnSpPr>
        <p:spPr>
          <a:xfrm>
            <a:off x="7406747" y="4071855"/>
            <a:ext cx="7619" cy="367456"/>
          </a:xfrm>
          <a:prstGeom prst="straightConnector1">
            <a:avLst/>
          </a:prstGeom>
          <a:ln w="698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flipH="1">
            <a:off x="6186096" y="4839688"/>
            <a:ext cx="539252" cy="0"/>
          </a:xfrm>
          <a:prstGeom prst="straightConnector1">
            <a:avLst/>
          </a:prstGeom>
          <a:ln w="698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4437713" y="3005947"/>
            <a:ext cx="1578678" cy="861967"/>
          </a:xfrm>
          <a:prstGeom prst="rect">
            <a:avLst/>
          </a:prstGeom>
          <a:noFill/>
          <a:ln w="22225">
            <a:solidFill>
              <a:schemeClr val="tx1"/>
            </a:solidFill>
          </a:ln>
        </p:spPr>
        <p:txBody>
          <a:bodyPr wrap="square" rtlCol="0">
            <a:spAutoFit/>
          </a:bodyPr>
          <a:lstStyle/>
          <a:p>
            <a:pPr algn="ctr"/>
            <a:r>
              <a:rPr lang="en-US" sz="1667" b="1" dirty="0"/>
              <a:t>Terminology</a:t>
            </a:r>
          </a:p>
          <a:p>
            <a:pPr algn="ctr"/>
            <a:r>
              <a:rPr lang="en-US" sz="1667" b="1" dirty="0"/>
              <a:t>Server</a:t>
            </a:r>
          </a:p>
          <a:p>
            <a:pPr algn="ctr"/>
            <a:r>
              <a:rPr lang="en-US" sz="1667" b="1" dirty="0"/>
              <a:t>(SOLOR)</a:t>
            </a:r>
          </a:p>
        </p:txBody>
      </p:sp>
      <p:cxnSp>
        <p:nvCxnSpPr>
          <p:cNvPr id="56" name="Straight Arrow Connector 55"/>
          <p:cNvCxnSpPr/>
          <p:nvPr/>
        </p:nvCxnSpPr>
        <p:spPr>
          <a:xfrm>
            <a:off x="4437713" y="2499845"/>
            <a:ext cx="584543" cy="502944"/>
          </a:xfrm>
          <a:prstGeom prst="straightConnector1">
            <a:avLst/>
          </a:prstGeom>
          <a:ln w="47625">
            <a:solidFill>
              <a:schemeClr val="bg1">
                <a:lumMod val="7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flipH="1">
            <a:off x="6052362" y="2519845"/>
            <a:ext cx="740332" cy="520078"/>
          </a:xfrm>
          <a:prstGeom prst="straightConnector1">
            <a:avLst/>
          </a:prstGeom>
          <a:ln w="47625">
            <a:solidFill>
              <a:schemeClr val="bg1">
                <a:lumMod val="7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flipH="1" flipV="1">
            <a:off x="6056024" y="3429704"/>
            <a:ext cx="699538" cy="12493"/>
          </a:xfrm>
          <a:prstGeom prst="straightConnector1">
            <a:avLst/>
          </a:prstGeom>
          <a:ln w="47625">
            <a:solidFill>
              <a:schemeClr val="bg1">
                <a:lumMod val="7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H="1">
            <a:off x="4094329" y="3812242"/>
            <a:ext cx="328928" cy="593724"/>
          </a:xfrm>
          <a:prstGeom prst="straightConnector1">
            <a:avLst/>
          </a:prstGeom>
          <a:ln w="47625">
            <a:solidFill>
              <a:schemeClr val="bg1">
                <a:lumMod val="7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flipH="1" flipV="1">
            <a:off x="2840733" y="3558602"/>
            <a:ext cx="821418" cy="716709"/>
          </a:xfrm>
          <a:prstGeom prst="straightConnector1">
            <a:avLst/>
          </a:prstGeom>
          <a:ln w="317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flipH="1" flipV="1">
            <a:off x="2686682" y="3832633"/>
            <a:ext cx="800272" cy="547413"/>
          </a:xfrm>
          <a:prstGeom prst="straightConnector1">
            <a:avLst/>
          </a:prstGeom>
          <a:ln w="317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flipH="1" flipV="1">
            <a:off x="2128711" y="4080078"/>
            <a:ext cx="1138849" cy="395493"/>
          </a:xfrm>
          <a:prstGeom prst="straightConnector1">
            <a:avLst/>
          </a:prstGeom>
          <a:ln w="317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flipH="1" flipV="1">
            <a:off x="2109855" y="4720755"/>
            <a:ext cx="1024372" cy="18046"/>
          </a:xfrm>
          <a:prstGeom prst="straightConnector1">
            <a:avLst/>
          </a:prstGeom>
          <a:ln w="317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76" name="Oval 75"/>
          <p:cNvSpPr/>
          <p:nvPr/>
        </p:nvSpPr>
        <p:spPr>
          <a:xfrm>
            <a:off x="3343702" y="1330662"/>
            <a:ext cx="1684258" cy="1501253"/>
          </a:xfrm>
          <a:prstGeom prst="ellipse">
            <a:avLst/>
          </a:prstGeom>
          <a:noFill/>
          <a:ln w="666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p>
        </p:txBody>
      </p:sp>
      <p:grpSp>
        <p:nvGrpSpPr>
          <p:cNvPr id="44" name="Group 43"/>
          <p:cNvGrpSpPr/>
          <p:nvPr/>
        </p:nvGrpSpPr>
        <p:grpSpPr>
          <a:xfrm>
            <a:off x="1561898" y="1538178"/>
            <a:ext cx="1287133" cy="1123974"/>
            <a:chOff x="3657600" y="1599147"/>
            <a:chExt cx="1544559" cy="1348769"/>
          </a:xfrm>
          <a:solidFill>
            <a:srgbClr val="D44CC1"/>
          </a:solidFill>
        </p:grpSpPr>
        <p:sp>
          <p:nvSpPr>
            <p:cNvPr id="46" name="Oval 45"/>
            <p:cNvSpPr/>
            <p:nvPr/>
          </p:nvSpPr>
          <p:spPr>
            <a:xfrm>
              <a:off x="3657600" y="1599147"/>
              <a:ext cx="1544559" cy="1348769"/>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p>
          </p:txBody>
        </p:sp>
        <p:sp>
          <p:nvSpPr>
            <p:cNvPr id="47" name="TextBox 46"/>
            <p:cNvSpPr txBox="1"/>
            <p:nvPr/>
          </p:nvSpPr>
          <p:spPr>
            <a:xfrm>
              <a:off x="3893836" y="1886590"/>
              <a:ext cx="1083374" cy="664798"/>
            </a:xfrm>
            <a:prstGeom prst="rect">
              <a:avLst/>
            </a:prstGeom>
            <a:grpFill/>
            <a:ln w="38100">
              <a:noFill/>
            </a:ln>
          </p:spPr>
          <p:txBody>
            <a:bodyPr wrap="none" rtlCol="0">
              <a:spAutoFit/>
            </a:bodyPr>
            <a:lstStyle/>
            <a:p>
              <a:pPr algn="ctr"/>
              <a:r>
                <a:rPr lang="en-US" sz="1500" dirty="0"/>
                <a:t>Domain</a:t>
              </a:r>
            </a:p>
            <a:p>
              <a:pPr algn="ctr"/>
              <a:r>
                <a:rPr lang="en-US" sz="1500" dirty="0"/>
                <a:t>Analysis</a:t>
              </a:r>
            </a:p>
          </p:txBody>
        </p:sp>
      </p:grpSp>
      <p:grpSp>
        <p:nvGrpSpPr>
          <p:cNvPr id="48" name="Group 47"/>
          <p:cNvGrpSpPr/>
          <p:nvPr/>
        </p:nvGrpSpPr>
        <p:grpSpPr>
          <a:xfrm>
            <a:off x="4889489" y="4275311"/>
            <a:ext cx="1287133" cy="1123974"/>
            <a:chOff x="3657600" y="1599147"/>
            <a:chExt cx="1544559" cy="1348769"/>
          </a:xfrm>
          <a:solidFill>
            <a:schemeClr val="accent6"/>
          </a:solidFill>
        </p:grpSpPr>
        <p:sp>
          <p:nvSpPr>
            <p:cNvPr id="49" name="Oval 48"/>
            <p:cNvSpPr/>
            <p:nvPr/>
          </p:nvSpPr>
          <p:spPr>
            <a:xfrm>
              <a:off x="3657600" y="1599147"/>
              <a:ext cx="1544559" cy="1348769"/>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p>
          </p:txBody>
        </p:sp>
        <p:sp>
          <p:nvSpPr>
            <p:cNvPr id="50" name="TextBox 49"/>
            <p:cNvSpPr txBox="1"/>
            <p:nvPr/>
          </p:nvSpPr>
          <p:spPr>
            <a:xfrm>
              <a:off x="3676471" y="1777406"/>
              <a:ext cx="1518109" cy="941796"/>
            </a:xfrm>
            <a:prstGeom prst="rect">
              <a:avLst/>
            </a:prstGeom>
            <a:noFill/>
            <a:ln w="38100">
              <a:noFill/>
            </a:ln>
          </p:spPr>
          <p:txBody>
            <a:bodyPr wrap="none" rtlCol="0">
              <a:spAutoFit/>
            </a:bodyPr>
            <a:lstStyle/>
            <a:p>
              <a:pPr algn="ctr"/>
              <a:r>
                <a:rPr lang="en-US" sz="1500" dirty="0">
                  <a:solidFill>
                    <a:schemeClr val="bg1"/>
                  </a:solidFill>
                </a:rPr>
                <a:t>Create</a:t>
              </a:r>
            </a:p>
            <a:p>
              <a:pPr algn="ctr"/>
              <a:r>
                <a:rPr lang="en-US" sz="1500" dirty="0">
                  <a:solidFill>
                    <a:schemeClr val="bg1"/>
                  </a:solidFill>
                </a:rPr>
                <a:t>Software</a:t>
              </a:r>
            </a:p>
            <a:p>
              <a:pPr algn="ctr"/>
              <a:r>
                <a:rPr lang="en-US" sz="1500" dirty="0">
                  <a:solidFill>
                    <a:schemeClr val="bg1"/>
                  </a:solidFill>
                </a:rPr>
                <a:t>(Apps, CDS)</a:t>
              </a:r>
            </a:p>
          </p:txBody>
        </p:sp>
      </p:grpSp>
      <p:cxnSp>
        <p:nvCxnSpPr>
          <p:cNvPr id="51" name="Straight Arrow Connector 50"/>
          <p:cNvCxnSpPr/>
          <p:nvPr/>
        </p:nvCxnSpPr>
        <p:spPr>
          <a:xfrm>
            <a:off x="5250026" y="3849166"/>
            <a:ext cx="134133" cy="412878"/>
          </a:xfrm>
          <a:prstGeom prst="straightConnector1">
            <a:avLst/>
          </a:prstGeom>
          <a:ln w="47625">
            <a:solidFill>
              <a:schemeClr val="bg1">
                <a:lumMod val="7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a:stCxn id="49" idx="2"/>
          </p:cNvCxnSpPr>
          <p:nvPr/>
        </p:nvCxnSpPr>
        <p:spPr>
          <a:xfrm flipH="1" flipV="1">
            <a:off x="4425153" y="4830208"/>
            <a:ext cx="464336" cy="7091"/>
          </a:xfrm>
          <a:prstGeom prst="straightConnector1">
            <a:avLst/>
          </a:prstGeom>
          <a:ln w="698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a:stCxn id="3" idx="0"/>
          </p:cNvCxnSpPr>
          <p:nvPr/>
        </p:nvCxnSpPr>
        <p:spPr>
          <a:xfrm flipV="1">
            <a:off x="1960338" y="2662152"/>
            <a:ext cx="145220" cy="340708"/>
          </a:xfrm>
          <a:prstGeom prst="straightConnector1">
            <a:avLst/>
          </a:prstGeom>
          <a:ln w="698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flipV="1">
            <a:off x="6031206" y="3852333"/>
            <a:ext cx="739594" cy="542473"/>
          </a:xfrm>
          <a:prstGeom prst="straightConnector1">
            <a:avLst/>
          </a:prstGeom>
          <a:ln w="47625">
            <a:solidFill>
              <a:schemeClr val="bg1">
                <a:lumMod val="7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5" name="Slide Number Placeholder 4"/>
          <p:cNvSpPr>
            <a:spLocks noGrp="1"/>
          </p:cNvSpPr>
          <p:nvPr>
            <p:ph type="sldNum" sz="quarter" idx="12"/>
          </p:nvPr>
        </p:nvSpPr>
        <p:spPr/>
        <p:txBody>
          <a:bodyPr/>
          <a:lstStyle/>
          <a:p>
            <a:fld id="{2A87D11A-E4C4-2C4D-9054-85AF8217705F}" type="slidenum">
              <a:rPr lang="en-US" smtClean="0">
                <a:solidFill>
                  <a:prstClr val="white"/>
                </a:solidFill>
              </a:rPr>
              <a:pPr/>
              <a:t>5</a:t>
            </a:fld>
            <a:endParaRPr lang="en-US">
              <a:solidFill>
                <a:prstClr val="white"/>
              </a:solidFill>
            </a:endParaRPr>
          </a:p>
        </p:txBody>
      </p:sp>
      <p:sp>
        <p:nvSpPr>
          <p:cNvPr id="6" name="Down Arrow 5"/>
          <p:cNvSpPr/>
          <p:nvPr/>
        </p:nvSpPr>
        <p:spPr>
          <a:xfrm rot="2972605">
            <a:off x="6295692" y="968803"/>
            <a:ext cx="407103" cy="81534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p>
        </p:txBody>
      </p:sp>
    </p:spTree>
    <p:extLst>
      <p:ext uri="{BB962C8B-B14F-4D97-AF65-F5344CB8AC3E}">
        <p14:creationId xmlns:p14="http://schemas.microsoft.com/office/powerpoint/2010/main" val="28660219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fade">
                                      <p:cBhvr>
                                        <p:cTn id="7" dur="1000"/>
                                        <p:tgtEl>
                                          <p:spTgt spid="76"/>
                                        </p:tgtEl>
                                      </p:cBhvr>
                                    </p:animEffect>
                                    <p:anim calcmode="lin" valueType="num">
                                      <p:cBhvr>
                                        <p:cTn id="8" dur="1000" fill="hold"/>
                                        <p:tgtEl>
                                          <p:spTgt spid="76"/>
                                        </p:tgtEl>
                                        <p:attrNameLst>
                                          <p:attrName>ppt_x</p:attrName>
                                        </p:attrNameLst>
                                      </p:cBhvr>
                                      <p:tavLst>
                                        <p:tav tm="0">
                                          <p:val>
                                            <p:strVal val="#ppt_x"/>
                                          </p:val>
                                        </p:tav>
                                        <p:tav tm="100000">
                                          <p:val>
                                            <p:strVal val="#ppt_x"/>
                                          </p:val>
                                        </p:tav>
                                      </p:tavLst>
                                    </p:anim>
                                    <p:anim calcmode="lin" valueType="num">
                                      <p:cBhvr>
                                        <p:cTn id="9"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75234" y="0"/>
            <a:ext cx="7390357" cy="5555748"/>
          </a:xfrm>
        </p:spPr>
      </p:pic>
      <p:sp>
        <p:nvSpPr>
          <p:cNvPr id="4" name="Slide Number Placeholder 3"/>
          <p:cNvSpPr>
            <a:spLocks noGrp="1"/>
          </p:cNvSpPr>
          <p:nvPr>
            <p:ph type="sldNum" sz="quarter" idx="10"/>
          </p:nvPr>
        </p:nvSpPr>
        <p:spPr/>
        <p:txBody>
          <a:bodyPr/>
          <a:lstStyle/>
          <a:p>
            <a:pPr>
              <a:defRPr/>
            </a:pPr>
            <a:r>
              <a:rPr lang="en-US" dirty="0" smtClean="0"/>
              <a:t> Huff </a:t>
            </a:r>
            <a:fld id="{EBE4D7B4-ED56-410C-BB88-9AEEB1A4B6E4}" type="slidenum">
              <a:rPr lang="en-US" smtClean="0"/>
              <a:pPr>
                <a:defRPr/>
              </a:pPr>
              <a:t>6</a:t>
            </a:fld>
            <a:endParaRPr lang="en-US" dirty="0"/>
          </a:p>
        </p:txBody>
      </p:sp>
    </p:spTree>
    <p:extLst>
      <p:ext uri="{BB962C8B-B14F-4D97-AF65-F5344CB8AC3E}">
        <p14:creationId xmlns:p14="http://schemas.microsoft.com/office/powerpoint/2010/main" val="279028012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400" b="1" dirty="0" smtClean="0">
                <a:effectLst/>
              </a:rPr>
              <a:t>Deliverable 1:  </a:t>
            </a:r>
            <a:r>
              <a:rPr lang="en-US" sz="2400" dirty="0" smtClean="0">
                <a:effectLst/>
              </a:rPr>
              <a:t>Develop the CIMI </a:t>
            </a:r>
            <a:r>
              <a:rPr lang="en-US" sz="2400" dirty="0" smtClean="0"/>
              <a:t>Content </a:t>
            </a:r>
            <a:r>
              <a:rPr lang="en-US" sz="2400" dirty="0" smtClean="0">
                <a:effectLst/>
              </a:rPr>
              <a:t>Architecture</a:t>
            </a:r>
            <a:r>
              <a:rPr lang="en-US" sz="1100" dirty="0" smtClean="0">
                <a:effectLst/>
              </a:rPr>
              <a:t>  </a:t>
            </a:r>
            <a:br>
              <a:rPr lang="en-US" sz="1100" dirty="0" smtClean="0">
                <a:effectLst/>
              </a:rPr>
            </a:br>
            <a:r>
              <a:rPr lang="en-US" sz="1400" dirty="0" smtClean="0"/>
              <a:t>(overseen by HL7 CIMI WG)</a:t>
            </a:r>
            <a:endParaRPr lang="en-US" sz="5400"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sz="2000" dirty="0" smtClean="0">
                <a:effectLst/>
              </a:rPr>
              <a:t>Goal </a:t>
            </a:r>
            <a:r>
              <a:rPr lang="en-US" sz="2000" dirty="0"/>
              <a:t>1</a:t>
            </a:r>
            <a:r>
              <a:rPr lang="en-US" sz="2000" dirty="0" smtClean="0">
                <a:effectLst/>
              </a:rPr>
              <a:t>: Develop the high level reference archetypes (patterns) and ballot</a:t>
            </a:r>
          </a:p>
          <a:p>
            <a:pPr marL="962025" lvl="2" indent="-342900"/>
            <a:r>
              <a:rPr lang="en-US" sz="1400" dirty="0" smtClean="0"/>
              <a:t>Assigned </a:t>
            </a:r>
            <a:r>
              <a:rPr lang="en-US" sz="1400" dirty="0"/>
              <a:t>to : </a:t>
            </a:r>
            <a:r>
              <a:rPr lang="en-US" sz="1400" dirty="0" smtClean="0"/>
              <a:t>Susan/Claude</a:t>
            </a:r>
          </a:p>
          <a:p>
            <a:pPr lvl="1"/>
            <a:r>
              <a:rPr lang="en-US" sz="1600" dirty="0" smtClean="0"/>
              <a:t>Develop CIMI Model Style Guide</a:t>
            </a:r>
            <a:endParaRPr lang="en-US" sz="1600" dirty="0" smtClean="0">
              <a:effectLst/>
            </a:endParaRPr>
          </a:p>
          <a:p>
            <a:pPr lvl="1"/>
            <a:r>
              <a:rPr lang="en-US" sz="1600" dirty="0" smtClean="0"/>
              <a:t>Archetype Development E.g. </a:t>
            </a:r>
            <a:r>
              <a:rPr lang="en-US" sz="1600" dirty="0" smtClean="0">
                <a:effectLst/>
              </a:rPr>
              <a:t>Encounter, Observation, </a:t>
            </a:r>
            <a:r>
              <a:rPr lang="en-US" sz="1600" dirty="0" smtClean="0"/>
              <a:t>Procedure, </a:t>
            </a:r>
            <a:r>
              <a:rPr lang="en-US" sz="1600" dirty="0" smtClean="0">
                <a:effectLst/>
              </a:rPr>
              <a:t>Assertion, </a:t>
            </a:r>
            <a:r>
              <a:rPr lang="en-US" sz="1600" dirty="0" smtClean="0"/>
              <a:t>Medication…</a:t>
            </a:r>
            <a:endParaRPr lang="en-US" sz="1600" dirty="0">
              <a:effectLst/>
            </a:endParaRPr>
          </a:p>
          <a:p>
            <a:pPr marL="0" lvl="0" indent="0">
              <a:buNone/>
            </a:pPr>
            <a:r>
              <a:rPr lang="en-US" sz="2000" dirty="0"/>
              <a:t>Goal </a:t>
            </a:r>
            <a:r>
              <a:rPr lang="en-US" sz="2000" dirty="0" smtClean="0"/>
              <a:t>2: </a:t>
            </a:r>
            <a:r>
              <a:rPr lang="en-US" sz="2000" dirty="0"/>
              <a:t>Finalize and ballot the CIMI Reference and Foundational Archetypes</a:t>
            </a:r>
          </a:p>
          <a:p>
            <a:pPr lvl="2"/>
            <a:r>
              <a:rPr lang="en-US" sz="1400" dirty="0"/>
              <a:t>Assigned to : </a:t>
            </a:r>
            <a:r>
              <a:rPr lang="en-US" sz="1400" dirty="0" smtClean="0"/>
              <a:t>Claude Nanjo</a:t>
            </a:r>
            <a:endParaRPr lang="en-US" sz="1200" dirty="0" smtClean="0">
              <a:effectLst/>
            </a:endParaRPr>
          </a:p>
          <a:p>
            <a:pPr marL="0" lvl="0" indent="0">
              <a:buNone/>
            </a:pPr>
            <a:r>
              <a:rPr lang="en-US" sz="2000" dirty="0" smtClean="0">
                <a:effectLst/>
              </a:rPr>
              <a:t>Goal 3: Create detailed clinical models to test the reference archetypes and implement</a:t>
            </a:r>
          </a:p>
          <a:p>
            <a:pPr lvl="1"/>
            <a:r>
              <a:rPr lang="en-US" sz="1600" dirty="0" smtClean="0">
                <a:effectLst/>
              </a:rPr>
              <a:t>OPA/ACOG FPAR</a:t>
            </a:r>
          </a:p>
          <a:p>
            <a:pPr lvl="1"/>
            <a:r>
              <a:rPr lang="en-US" sz="1600" dirty="0" smtClean="0"/>
              <a:t>Skin/Wound Assessment</a:t>
            </a:r>
            <a:endParaRPr lang="en-US" sz="1600" dirty="0" smtClean="0">
              <a:effectLst/>
            </a:endParaRPr>
          </a:p>
          <a:p>
            <a:pPr lvl="0"/>
            <a:endParaRPr lang="en-US" sz="4800" kern="1200" dirty="0" smtClean="0">
              <a:solidFill>
                <a:schemeClr val="accent1"/>
              </a:solidFill>
              <a:effectLst/>
              <a:latin typeface="+mj-lt"/>
              <a:ea typeface="+mj-ea"/>
              <a:cs typeface="+mj-cs"/>
            </a:endParaRPr>
          </a:p>
        </p:txBody>
      </p:sp>
    </p:spTree>
    <p:extLst>
      <p:ext uri="{BB962C8B-B14F-4D97-AF65-F5344CB8AC3E}">
        <p14:creationId xmlns:p14="http://schemas.microsoft.com/office/powerpoint/2010/main" val="24535052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Shape 167"/>
        <p:cNvGrpSpPr/>
        <p:nvPr/>
      </p:nvGrpSpPr>
      <p:grpSpPr>
        <a:xfrm>
          <a:off x="0" y="0"/>
          <a:ext cx="0" cy="0"/>
          <a:chOff x="0" y="0"/>
          <a:chExt cx="0" cy="0"/>
        </a:xfrm>
      </p:grpSpPr>
      <p:sp>
        <p:nvSpPr>
          <p:cNvPr id="169" name="Shape 169"/>
          <p:cNvSpPr txBox="1">
            <a:spLocks noGrp="1"/>
          </p:cNvSpPr>
          <p:nvPr>
            <p:ph type="title"/>
          </p:nvPr>
        </p:nvSpPr>
        <p:spPr>
          <a:xfrm>
            <a:off x="722671" y="123837"/>
            <a:ext cx="7234084" cy="719277"/>
          </a:xfrm>
          <a:prstGeom prst="rect">
            <a:avLst/>
          </a:prstGeom>
        </p:spPr>
        <p:txBody>
          <a:bodyPr vert="horz" lIns="76188" tIns="76188" rIns="76188" bIns="76188" rtlCol="0" anchor="b" anchorCtr="0">
            <a:noAutofit/>
          </a:bodyPr>
          <a:lstStyle/>
          <a:p>
            <a:r>
              <a:rPr lang="en-US" sz="2400" dirty="0"/>
              <a:t>Model Driven Architecture Vision to seamlessly support developers and implementers </a:t>
            </a:r>
            <a:r>
              <a:rPr lang="en-US" sz="2000" dirty="0"/>
              <a:t>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9902" y="852541"/>
            <a:ext cx="6345810" cy="4759358"/>
          </a:xfrm>
          <a:prstGeom prst="rect">
            <a:avLst/>
          </a:prstGeom>
        </p:spPr>
      </p:pic>
    </p:spTree>
    <p:extLst>
      <p:ext uri="{BB962C8B-B14F-4D97-AF65-F5344CB8AC3E}">
        <p14:creationId xmlns:p14="http://schemas.microsoft.com/office/powerpoint/2010/main" val="23598995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89647"/>
            <a:ext cx="8042276" cy="769574"/>
          </a:xfrm>
        </p:spPr>
        <p:txBody>
          <a:bodyPr/>
          <a:lstStyle/>
          <a:p>
            <a:pPr lvl="0"/>
            <a:r>
              <a:rPr lang="en-US" sz="2400" b="1" dirty="0" smtClean="0">
                <a:effectLst/>
              </a:rPr>
              <a:t>Deliverable 2: </a:t>
            </a:r>
            <a:r>
              <a:rPr lang="en-US" sz="2400" dirty="0" smtClean="0">
                <a:effectLst/>
              </a:rPr>
              <a:t>Develop Model </a:t>
            </a:r>
            <a:r>
              <a:rPr lang="en-US" sz="2400" dirty="0"/>
              <a:t>T</a:t>
            </a:r>
            <a:r>
              <a:rPr lang="en-US" sz="2400" dirty="0" smtClean="0">
                <a:effectLst/>
              </a:rPr>
              <a:t>ransform Methodologies</a:t>
            </a:r>
            <a:br>
              <a:rPr lang="en-US" sz="2400" dirty="0" smtClean="0">
                <a:effectLst/>
              </a:rPr>
            </a:br>
            <a:r>
              <a:rPr lang="en-US" sz="2400" dirty="0"/>
              <a:t>(overseen by HL7 CIMI WG)</a:t>
            </a:r>
            <a:r>
              <a:rPr lang="en-US" sz="2400" dirty="0" smtClean="0">
                <a:effectLst/>
              </a:rPr>
              <a:t> </a:t>
            </a:r>
            <a:r>
              <a:rPr lang="en-US" sz="1100" dirty="0" smtClean="0">
                <a:effectLst/>
              </a:rPr>
              <a:t> </a:t>
            </a:r>
            <a:endParaRPr lang="en-US" dirty="0"/>
          </a:p>
        </p:txBody>
      </p:sp>
      <p:sp>
        <p:nvSpPr>
          <p:cNvPr id="3" name="Content Placeholder 2"/>
          <p:cNvSpPr>
            <a:spLocks noGrp="1"/>
          </p:cNvSpPr>
          <p:nvPr>
            <p:ph idx="1"/>
          </p:nvPr>
        </p:nvSpPr>
        <p:spPr>
          <a:xfrm>
            <a:off x="549275" y="1231025"/>
            <a:ext cx="8042276" cy="3619500"/>
          </a:xfrm>
        </p:spPr>
        <p:txBody>
          <a:bodyPr>
            <a:normAutofit/>
          </a:bodyPr>
          <a:lstStyle/>
          <a:p>
            <a:pPr lvl="0"/>
            <a:r>
              <a:rPr lang="en-US" sz="2000" dirty="0" smtClean="0">
                <a:effectLst/>
              </a:rPr>
              <a:t>Goal 1:  Develop Transforms to CIMI </a:t>
            </a:r>
          </a:p>
          <a:p>
            <a:pPr lvl="1"/>
            <a:r>
              <a:rPr lang="en-US" sz="1600" dirty="0" smtClean="0">
                <a:effectLst/>
              </a:rPr>
              <a:t>CEM to CIMI transform (Assigned to: </a:t>
            </a:r>
            <a:r>
              <a:rPr lang="en-US" sz="1600" dirty="0" smtClean="0"/>
              <a:t>Joey Coyle</a:t>
            </a:r>
            <a:r>
              <a:rPr lang="en-US" sz="1600" dirty="0" smtClean="0">
                <a:effectLst/>
              </a:rPr>
              <a:t>)</a:t>
            </a:r>
          </a:p>
          <a:p>
            <a:pPr lvl="1"/>
            <a:r>
              <a:rPr lang="en-US" sz="1600" dirty="0" smtClean="0"/>
              <a:t>FHIM UML to CIMI transform (</a:t>
            </a:r>
            <a:r>
              <a:rPr lang="en-US" sz="1600" dirty="0"/>
              <a:t>Assigned to: </a:t>
            </a:r>
            <a:r>
              <a:rPr lang="en-US" sz="1600" dirty="0" smtClean="0"/>
              <a:t>JP Systems/Claude Nanjo)</a:t>
            </a:r>
            <a:endParaRPr lang="en-US" sz="1600" dirty="0" smtClean="0">
              <a:effectLst/>
            </a:endParaRPr>
          </a:p>
          <a:p>
            <a:r>
              <a:rPr lang="en-US" sz="2000" dirty="0" smtClean="0"/>
              <a:t>Goal 2: Transforms out of CIMI</a:t>
            </a:r>
          </a:p>
          <a:p>
            <a:pPr lvl="1"/>
            <a:r>
              <a:rPr lang="en-US" sz="1600" dirty="0" smtClean="0"/>
              <a:t>CIMI to FHIR Profiles (Assigned </a:t>
            </a:r>
            <a:r>
              <a:rPr lang="en-US" sz="1600" dirty="0"/>
              <a:t>to: </a:t>
            </a:r>
            <a:r>
              <a:rPr lang="en-US" sz="1600" dirty="0" smtClean="0"/>
              <a:t>Dave Carlson, Claude Nanjo)</a:t>
            </a:r>
          </a:p>
          <a:p>
            <a:pPr lvl="1"/>
            <a:r>
              <a:rPr lang="en-US" sz="1600" dirty="0" smtClean="0"/>
              <a:t>CIMI </a:t>
            </a:r>
            <a:r>
              <a:rPr lang="en-US" sz="1600" dirty="0"/>
              <a:t>to FHIM UML </a:t>
            </a:r>
            <a:r>
              <a:rPr lang="en-US" sz="1600" dirty="0" smtClean="0"/>
              <a:t>(Assigned to: JP Systems/Richard Esmond)</a:t>
            </a:r>
            <a:endParaRPr lang="en-US" sz="1600" dirty="0">
              <a:effectLst/>
            </a:endParaRPr>
          </a:p>
          <a:p>
            <a:r>
              <a:rPr lang="en-US" sz="2000" dirty="0"/>
              <a:t>Goal </a:t>
            </a:r>
            <a:r>
              <a:rPr lang="en-US" sz="2000" dirty="0" smtClean="0"/>
              <a:t>3: CEM Transforms to FHIR</a:t>
            </a:r>
            <a:endParaRPr lang="en-US" sz="2000" dirty="0"/>
          </a:p>
          <a:p>
            <a:pPr lvl="1"/>
            <a:r>
              <a:rPr lang="en-US" sz="1600" dirty="0" smtClean="0"/>
              <a:t>CEM to </a:t>
            </a:r>
            <a:r>
              <a:rPr lang="en-US" sz="1600" dirty="0"/>
              <a:t>FHIR Profiles (Assigned to: </a:t>
            </a:r>
            <a:r>
              <a:rPr lang="en-US" sz="1600" dirty="0" smtClean="0"/>
              <a:t>Joey Coyle)</a:t>
            </a:r>
            <a:endParaRPr lang="en-US" sz="1800" dirty="0" smtClean="0">
              <a:effectLst/>
            </a:endParaRPr>
          </a:p>
          <a:p>
            <a:endParaRPr lang="en-US" sz="1800" dirty="0" smtClean="0">
              <a:effectLst/>
            </a:endParaRPr>
          </a:p>
        </p:txBody>
      </p:sp>
    </p:spTree>
    <p:extLst>
      <p:ext uri="{BB962C8B-B14F-4D97-AF65-F5344CB8AC3E}">
        <p14:creationId xmlns:p14="http://schemas.microsoft.com/office/powerpoint/2010/main" val="325689200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90156</TotalTime>
  <Words>1376</Words>
  <Application>Microsoft Macintosh PowerPoint</Application>
  <PresentationFormat>On-screen Show (16:10)</PresentationFormat>
  <Paragraphs>252</Paragraphs>
  <Slides>16</Slides>
  <Notes>10</Notes>
  <HiddenSlides>1</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Breeze</vt:lpstr>
      <vt:lpstr>PowerPoint Presentation</vt:lpstr>
      <vt:lpstr>Agenda</vt:lpstr>
      <vt:lpstr>HSPC Initiatives</vt:lpstr>
      <vt:lpstr>Terminology and Tooling Initiative:</vt:lpstr>
      <vt:lpstr>The Interoperable App Development Process</vt:lpstr>
      <vt:lpstr>PowerPoint Presentation</vt:lpstr>
      <vt:lpstr>Deliverable 1:  Develop the CIMI Content Architecture   (overseen by HL7 CIMI WG)</vt:lpstr>
      <vt:lpstr>Model Driven Architecture Vision to seamlessly support developers and implementers   </vt:lpstr>
      <vt:lpstr>Deliverable 2: Develop Model Transform Methodologies (overseen by HL7 CIMI WG)  </vt:lpstr>
      <vt:lpstr>Deliverable 3:  Define Model Development Pipeline</vt:lpstr>
      <vt:lpstr>PowerPoint Presentation</vt:lpstr>
      <vt:lpstr>Deliverable 4:  Provide SOLOR terminology support (overseen by Keith Campbell)   </vt:lpstr>
      <vt:lpstr>Deliverable 5: Define versioning and governance processes for terminology and models</vt:lpstr>
      <vt:lpstr>Deliverable 6: Define terminology and modeling tooling roadmap (Overseen by Keith and ?)</vt:lpstr>
      <vt:lpstr>PowerPoint Presentation</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HSPC Tier 1 vs. Tier 2 Technical Specification</dc:title>
  <dc:creator>Rick Freeman</dc:creator>
  <cp:lastModifiedBy>LK HL</cp:lastModifiedBy>
  <cp:revision>358</cp:revision>
  <dcterms:created xsi:type="dcterms:W3CDTF">2015-02-03T21:55:03Z</dcterms:created>
  <dcterms:modified xsi:type="dcterms:W3CDTF">2016-11-07T18:01:19Z</dcterms:modified>
</cp:coreProperties>
</file>