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91" r:id="rId4"/>
    <p:sldId id="292" r:id="rId5"/>
    <p:sldId id="293" r:id="rId6"/>
    <p:sldId id="294" r:id="rId7"/>
    <p:sldId id="295" r:id="rId8"/>
    <p:sldId id="296" r:id="rId9"/>
    <p:sldId id="297" r:id="rId10"/>
    <p:sldId id="298" r:id="rId11"/>
    <p:sldId id="299" r:id="rId12"/>
    <p:sldId id="300" r:id="rId13"/>
    <p:sldId id="309" r:id="rId14"/>
    <p:sldId id="301" r:id="rId15"/>
    <p:sldId id="310" r:id="rId16"/>
    <p:sldId id="302" r:id="rId17"/>
    <p:sldId id="303" r:id="rId18"/>
    <p:sldId id="311" r:id="rId19"/>
    <p:sldId id="305" r:id="rId20"/>
    <p:sldId id="312" r:id="rId21"/>
    <p:sldId id="306" r:id="rId22"/>
    <p:sldId id="307" r:id="rId23"/>
    <p:sldId id="313" r:id="rId24"/>
    <p:sldId id="314" r:id="rId25"/>
    <p:sldId id="277" r:id="rId26"/>
    <p:sldId id="319" r:id="rId27"/>
    <p:sldId id="320" r:id="rId28"/>
    <p:sldId id="321" r:id="rId29"/>
    <p:sldId id="323" r:id="rId30"/>
    <p:sldId id="322" r:id="rId31"/>
    <p:sldId id="315" r:id="rId32"/>
    <p:sldId id="285" r:id="rId33"/>
    <p:sldId id="286" r:id="rId34"/>
    <p:sldId id="288" r:id="rId35"/>
    <p:sldId id="287" r:id="rId36"/>
    <p:sldId id="289" r:id="rId37"/>
    <p:sldId id="29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870" y="17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834134-849E-0F4B-B806-834D6C8C451C}" type="doc">
      <dgm:prSet loTypeId="urn:microsoft.com/office/officeart/2005/8/layout/default" loCatId="" qsTypeId="urn:microsoft.com/office/officeart/2005/8/quickstyle/simple2" qsCatId="simple" csTypeId="urn:microsoft.com/office/officeart/2005/8/colors/accent1_2" csCatId="accent1" phldr="1"/>
      <dgm:spPr/>
      <dgm:t>
        <a:bodyPr/>
        <a:lstStyle/>
        <a:p>
          <a:endParaRPr lang="en-US"/>
        </a:p>
      </dgm:t>
    </dgm:pt>
    <dgm:pt modelId="{47C351AF-A51B-C541-AB06-58C9C6372B82}">
      <dgm:prSet phldrT="[Text]"/>
      <dgm:spPr>
        <a:solidFill>
          <a:schemeClr val="bg1"/>
        </a:solidFill>
        <a:ln>
          <a:solidFill>
            <a:schemeClr val="accent1"/>
          </a:solidFill>
        </a:ln>
      </dgm:spPr>
      <dgm:t>
        <a:bodyPr/>
        <a:lstStyle/>
        <a:p>
          <a:r>
            <a:rPr lang="en-US" dirty="0" smtClean="0">
              <a:solidFill>
                <a:srgbClr val="4F81BD"/>
              </a:solidFill>
              <a:latin typeface="Georgia"/>
              <a:cs typeface="Georgia"/>
            </a:rPr>
            <a:t>Security and Authorization</a:t>
          </a:r>
          <a:endParaRPr lang="en-US" dirty="0">
            <a:solidFill>
              <a:srgbClr val="4F81BD"/>
            </a:solidFill>
          </a:endParaRPr>
        </a:p>
      </dgm:t>
    </dgm:pt>
    <dgm:pt modelId="{A1AF8806-64FE-5C40-80B0-5EA9D2CE4E8C}" type="parTrans" cxnId="{73A87D9A-E425-4040-8673-B82213BE0496}">
      <dgm:prSet/>
      <dgm:spPr/>
      <dgm:t>
        <a:bodyPr/>
        <a:lstStyle/>
        <a:p>
          <a:endParaRPr lang="en-US"/>
        </a:p>
      </dgm:t>
    </dgm:pt>
    <dgm:pt modelId="{AD9C174F-765F-7D42-A7D5-39689022BAED}" type="sibTrans" cxnId="{73A87D9A-E425-4040-8673-B82213BE0496}">
      <dgm:prSet/>
      <dgm:spPr/>
      <dgm:t>
        <a:bodyPr/>
        <a:lstStyle/>
        <a:p>
          <a:endParaRPr lang="en-US"/>
        </a:p>
      </dgm:t>
    </dgm:pt>
    <dgm:pt modelId="{C2588372-63A5-2241-B1F7-B5BF4C21996F}">
      <dgm:prSet phldrT="[Text]"/>
      <dgm:spPr>
        <a:solidFill>
          <a:schemeClr val="bg1"/>
        </a:solidFill>
        <a:ln>
          <a:solidFill>
            <a:schemeClr val="accent1"/>
          </a:solidFill>
        </a:ln>
      </dgm:spPr>
      <dgm:t>
        <a:bodyPr/>
        <a:lstStyle/>
        <a:p>
          <a:r>
            <a:rPr lang="en-US" dirty="0" smtClean="0">
              <a:solidFill>
                <a:schemeClr val="accent1"/>
              </a:solidFill>
              <a:latin typeface="Georgia"/>
              <a:cs typeface="Georgia"/>
            </a:rPr>
            <a:t>Identity Management</a:t>
          </a:r>
          <a:endParaRPr lang="en-US" dirty="0">
            <a:solidFill>
              <a:schemeClr val="accent1"/>
            </a:solidFill>
          </a:endParaRPr>
        </a:p>
      </dgm:t>
    </dgm:pt>
    <dgm:pt modelId="{2A3316DF-782E-7547-ACD0-6DB1E0B9B3BE}" type="parTrans" cxnId="{A4B225DA-8E45-3B46-A08C-EED61D702048}">
      <dgm:prSet/>
      <dgm:spPr/>
      <dgm:t>
        <a:bodyPr/>
        <a:lstStyle/>
        <a:p>
          <a:endParaRPr lang="en-US"/>
        </a:p>
      </dgm:t>
    </dgm:pt>
    <dgm:pt modelId="{478FB2F4-91E6-B246-A9C9-CEE5AEB83894}" type="sibTrans" cxnId="{A4B225DA-8E45-3B46-A08C-EED61D702048}">
      <dgm:prSet/>
      <dgm:spPr/>
      <dgm:t>
        <a:bodyPr/>
        <a:lstStyle/>
        <a:p>
          <a:endParaRPr lang="en-US"/>
        </a:p>
      </dgm:t>
    </dgm:pt>
    <dgm:pt modelId="{48ED5C54-FB28-724A-82D8-D9FF244573FD}">
      <dgm:prSet phldrT="[Text]"/>
      <dgm:spPr>
        <a:solidFill>
          <a:schemeClr val="bg1"/>
        </a:solidFill>
        <a:ln>
          <a:solidFill>
            <a:schemeClr val="accent1"/>
          </a:solidFill>
        </a:ln>
      </dgm:spPr>
      <dgm:t>
        <a:bodyPr/>
        <a:lstStyle/>
        <a:p>
          <a:r>
            <a:rPr lang="en-US" dirty="0" smtClean="0">
              <a:solidFill>
                <a:srgbClr val="4F81BD"/>
              </a:solidFill>
              <a:latin typeface="Georgia"/>
              <a:cs typeface="Georgia"/>
            </a:rPr>
            <a:t>Health Information Standardization	</a:t>
          </a:r>
          <a:endParaRPr lang="en-US" dirty="0">
            <a:solidFill>
              <a:srgbClr val="4F81BD"/>
            </a:solidFill>
          </a:endParaRPr>
        </a:p>
      </dgm:t>
    </dgm:pt>
    <dgm:pt modelId="{5195277B-FCF9-8047-9A78-B613622F25CA}" type="parTrans" cxnId="{EAEF2159-A714-3542-B7B3-ED82D50F39CC}">
      <dgm:prSet/>
      <dgm:spPr/>
      <dgm:t>
        <a:bodyPr/>
        <a:lstStyle/>
        <a:p>
          <a:endParaRPr lang="en-US"/>
        </a:p>
      </dgm:t>
    </dgm:pt>
    <dgm:pt modelId="{20148274-3B49-FA47-BD94-B832CA18947C}" type="sibTrans" cxnId="{EAEF2159-A714-3542-B7B3-ED82D50F39CC}">
      <dgm:prSet/>
      <dgm:spPr/>
      <dgm:t>
        <a:bodyPr/>
        <a:lstStyle/>
        <a:p>
          <a:endParaRPr lang="en-US"/>
        </a:p>
      </dgm:t>
    </dgm:pt>
    <dgm:pt modelId="{D71528CE-6B38-2F44-B210-7CC6FA6521EA}">
      <dgm:prSet phldrT="[Text]"/>
      <dgm:spPr>
        <a:solidFill>
          <a:schemeClr val="bg1"/>
        </a:solidFill>
        <a:ln>
          <a:solidFill>
            <a:schemeClr val="accent1"/>
          </a:solidFill>
        </a:ln>
      </dgm:spPr>
      <dgm:t>
        <a:bodyPr/>
        <a:lstStyle/>
        <a:p>
          <a:r>
            <a:rPr lang="en-US" dirty="0" smtClean="0">
              <a:solidFill>
                <a:srgbClr val="4F81BD"/>
              </a:solidFill>
              <a:latin typeface="Georgia"/>
              <a:cs typeface="Georgia"/>
            </a:rPr>
            <a:t>Clinical Decision Support	</a:t>
          </a:r>
          <a:endParaRPr lang="en-US" dirty="0">
            <a:solidFill>
              <a:srgbClr val="4F81BD"/>
            </a:solidFill>
          </a:endParaRPr>
        </a:p>
      </dgm:t>
    </dgm:pt>
    <dgm:pt modelId="{11E42B1D-4B4E-3B4A-83BB-761F06B4727F}" type="parTrans" cxnId="{0F97253E-EA46-3A4F-A4F1-09B74CA9DD86}">
      <dgm:prSet/>
      <dgm:spPr/>
      <dgm:t>
        <a:bodyPr/>
        <a:lstStyle/>
        <a:p>
          <a:endParaRPr lang="en-US"/>
        </a:p>
      </dgm:t>
    </dgm:pt>
    <dgm:pt modelId="{886E912B-BCF6-6A48-8A1F-55C592D64760}" type="sibTrans" cxnId="{0F97253E-EA46-3A4F-A4F1-09B74CA9DD86}">
      <dgm:prSet/>
      <dgm:spPr/>
      <dgm:t>
        <a:bodyPr/>
        <a:lstStyle/>
        <a:p>
          <a:endParaRPr lang="en-US"/>
        </a:p>
      </dgm:t>
    </dgm:pt>
    <dgm:pt modelId="{393B5BB8-9A7F-F64E-9368-E50D25FAE5A9}">
      <dgm:prSet phldrT="[Text]"/>
      <dgm:spPr>
        <a:solidFill>
          <a:schemeClr val="bg1"/>
        </a:solidFill>
        <a:ln>
          <a:solidFill>
            <a:schemeClr val="accent1"/>
          </a:solidFill>
        </a:ln>
      </dgm:spPr>
      <dgm:t>
        <a:bodyPr/>
        <a:lstStyle/>
        <a:p>
          <a:r>
            <a:rPr lang="en-US" dirty="0" smtClean="0">
              <a:solidFill>
                <a:srgbClr val="4F81BD"/>
              </a:solidFill>
              <a:latin typeface="Georgia"/>
              <a:cs typeface="Georgia"/>
            </a:rPr>
            <a:t>Specialty Clinical Applications and Medical Device Integration	</a:t>
          </a:r>
          <a:endParaRPr lang="en-US" dirty="0">
            <a:solidFill>
              <a:srgbClr val="4F81BD"/>
            </a:solidFill>
          </a:endParaRPr>
        </a:p>
      </dgm:t>
    </dgm:pt>
    <dgm:pt modelId="{8091F445-024F-E847-BAC3-E5D6D7CC5236}" type="parTrans" cxnId="{8A250F5B-1BB0-B446-BA31-C9FBED9B8BB6}">
      <dgm:prSet/>
      <dgm:spPr/>
      <dgm:t>
        <a:bodyPr/>
        <a:lstStyle/>
        <a:p>
          <a:endParaRPr lang="en-US"/>
        </a:p>
      </dgm:t>
    </dgm:pt>
    <dgm:pt modelId="{6C4DC59F-944F-7247-94BA-DD1198F09D02}" type="sibTrans" cxnId="{8A250F5B-1BB0-B446-BA31-C9FBED9B8BB6}">
      <dgm:prSet/>
      <dgm:spPr/>
      <dgm:t>
        <a:bodyPr/>
        <a:lstStyle/>
        <a:p>
          <a:endParaRPr lang="en-US"/>
        </a:p>
      </dgm:t>
    </dgm:pt>
    <dgm:pt modelId="{0F873DF7-B968-3B4F-919F-8E57647460C1}">
      <dgm:prSet/>
      <dgm:spPr>
        <a:solidFill>
          <a:schemeClr val="bg1"/>
        </a:solidFill>
        <a:ln>
          <a:solidFill>
            <a:schemeClr val="accent1"/>
          </a:solidFill>
        </a:ln>
      </dgm:spPr>
      <dgm:t>
        <a:bodyPr/>
        <a:lstStyle/>
        <a:p>
          <a:r>
            <a:rPr lang="en-US" dirty="0" smtClean="0">
              <a:solidFill>
                <a:srgbClr val="4F81BD"/>
              </a:solidFill>
              <a:latin typeface="Georgia"/>
              <a:cs typeface="Georgia"/>
            </a:rPr>
            <a:t>Privacy and Compliance</a:t>
          </a:r>
          <a:endParaRPr lang="en-US" dirty="0">
            <a:solidFill>
              <a:srgbClr val="4F81BD"/>
            </a:solidFill>
          </a:endParaRPr>
        </a:p>
      </dgm:t>
    </dgm:pt>
    <dgm:pt modelId="{081881BD-E67F-B046-90CB-C9EB32A6B2F5}" type="parTrans" cxnId="{D4B691A0-0C22-AA49-962F-DAF9C97B6702}">
      <dgm:prSet/>
      <dgm:spPr/>
      <dgm:t>
        <a:bodyPr/>
        <a:lstStyle/>
        <a:p>
          <a:endParaRPr lang="en-US"/>
        </a:p>
      </dgm:t>
    </dgm:pt>
    <dgm:pt modelId="{2E71E3D8-1DB5-DD4D-8A8B-5A2A56CAF520}" type="sibTrans" cxnId="{D4B691A0-0C22-AA49-962F-DAF9C97B6702}">
      <dgm:prSet/>
      <dgm:spPr/>
      <dgm:t>
        <a:bodyPr/>
        <a:lstStyle/>
        <a:p>
          <a:endParaRPr lang="en-US"/>
        </a:p>
      </dgm:t>
    </dgm:pt>
    <dgm:pt modelId="{6037498E-E2D0-764B-AC93-DA7322776588}">
      <dgm:prSet/>
      <dgm:spPr>
        <a:solidFill>
          <a:schemeClr val="bg1"/>
        </a:solidFill>
        <a:ln>
          <a:solidFill>
            <a:schemeClr val="accent1"/>
          </a:solidFill>
        </a:ln>
      </dgm:spPr>
      <dgm:t>
        <a:bodyPr/>
        <a:lstStyle/>
        <a:p>
          <a:r>
            <a:rPr lang="en-US" dirty="0" smtClean="0">
              <a:solidFill>
                <a:srgbClr val="4F81BD"/>
              </a:solidFill>
              <a:latin typeface="Georgia"/>
              <a:cs typeface="Georgia"/>
            </a:rPr>
            <a:t>SOA &amp; Enterprise Service Bus Based Solutions</a:t>
          </a:r>
          <a:endParaRPr lang="en-US" dirty="0">
            <a:solidFill>
              <a:srgbClr val="4F81BD"/>
            </a:solidFill>
          </a:endParaRPr>
        </a:p>
      </dgm:t>
    </dgm:pt>
    <dgm:pt modelId="{61786038-34B4-EA42-9F3E-2B851703409C}" type="parTrans" cxnId="{7C85C652-A3CF-9848-A7ED-A8B64D3A73E4}">
      <dgm:prSet/>
      <dgm:spPr/>
      <dgm:t>
        <a:bodyPr/>
        <a:lstStyle/>
        <a:p>
          <a:endParaRPr lang="en-US"/>
        </a:p>
      </dgm:t>
    </dgm:pt>
    <dgm:pt modelId="{44DA9E5B-0869-2A4E-AE5A-86E79CDC423C}" type="sibTrans" cxnId="{7C85C652-A3CF-9848-A7ED-A8B64D3A73E4}">
      <dgm:prSet/>
      <dgm:spPr/>
      <dgm:t>
        <a:bodyPr/>
        <a:lstStyle/>
        <a:p>
          <a:endParaRPr lang="en-US"/>
        </a:p>
      </dgm:t>
    </dgm:pt>
    <dgm:pt modelId="{08FCBF32-4EBA-A44A-98F8-216309EE760E}">
      <dgm:prSet/>
      <dgm:spPr>
        <a:solidFill>
          <a:schemeClr val="bg1"/>
        </a:solidFill>
        <a:ln>
          <a:solidFill>
            <a:schemeClr val="accent1"/>
          </a:solidFill>
        </a:ln>
      </dgm:spPr>
      <dgm:t>
        <a:bodyPr/>
        <a:lstStyle/>
        <a:p>
          <a:r>
            <a:rPr lang="en-US" dirty="0" smtClean="0">
              <a:solidFill>
                <a:srgbClr val="4F81BD"/>
              </a:solidFill>
              <a:latin typeface="Georgia"/>
              <a:cs typeface="Georgia"/>
            </a:rPr>
            <a:t>Enhanced User Experience</a:t>
          </a:r>
          <a:endParaRPr lang="en-US" dirty="0">
            <a:solidFill>
              <a:srgbClr val="4F81BD"/>
            </a:solidFill>
          </a:endParaRPr>
        </a:p>
      </dgm:t>
    </dgm:pt>
    <dgm:pt modelId="{C6D44B67-FB4A-3542-AF32-6BE5B41C8420}" type="parTrans" cxnId="{E337F027-72D6-2A48-AADC-A0180D4433C9}">
      <dgm:prSet/>
      <dgm:spPr/>
      <dgm:t>
        <a:bodyPr/>
        <a:lstStyle/>
        <a:p>
          <a:endParaRPr lang="en-US"/>
        </a:p>
      </dgm:t>
    </dgm:pt>
    <dgm:pt modelId="{B80CC674-3DC7-E24F-883A-84E1E02DF1E3}" type="sibTrans" cxnId="{E337F027-72D6-2A48-AADC-A0180D4433C9}">
      <dgm:prSet/>
      <dgm:spPr/>
      <dgm:t>
        <a:bodyPr/>
        <a:lstStyle/>
        <a:p>
          <a:endParaRPr lang="en-US"/>
        </a:p>
      </dgm:t>
    </dgm:pt>
    <dgm:pt modelId="{B4E809C8-FDA0-C943-B35E-89AB8DFCC772}">
      <dgm:prSet/>
      <dgm:spPr>
        <a:solidFill>
          <a:schemeClr val="bg1"/>
        </a:solidFill>
        <a:ln>
          <a:solidFill>
            <a:schemeClr val="accent1"/>
          </a:solidFill>
        </a:ln>
      </dgm:spPr>
      <dgm:t>
        <a:bodyPr/>
        <a:lstStyle/>
        <a:p>
          <a:r>
            <a:rPr lang="en-US" dirty="0" smtClean="0">
              <a:solidFill>
                <a:srgbClr val="4F81BD"/>
              </a:solidFill>
              <a:latin typeface="Georgia"/>
              <a:cs typeface="Georgia"/>
            </a:rPr>
            <a:t>ONC Electronic Health Record Certification</a:t>
          </a:r>
          <a:endParaRPr lang="en-US" dirty="0">
            <a:solidFill>
              <a:srgbClr val="4F81BD"/>
            </a:solidFill>
          </a:endParaRPr>
        </a:p>
      </dgm:t>
    </dgm:pt>
    <dgm:pt modelId="{51E7C0D3-5A4C-BD42-B650-A4544DAF4FF6}" type="parTrans" cxnId="{00B202FE-FFF4-7846-99DC-A56F96261473}">
      <dgm:prSet/>
      <dgm:spPr/>
      <dgm:t>
        <a:bodyPr/>
        <a:lstStyle/>
        <a:p>
          <a:endParaRPr lang="en-US"/>
        </a:p>
      </dgm:t>
    </dgm:pt>
    <dgm:pt modelId="{50AE2048-FB1D-3F4E-8448-019F2350D427}" type="sibTrans" cxnId="{00B202FE-FFF4-7846-99DC-A56F96261473}">
      <dgm:prSet/>
      <dgm:spPr/>
      <dgm:t>
        <a:bodyPr/>
        <a:lstStyle/>
        <a:p>
          <a:endParaRPr lang="en-US"/>
        </a:p>
      </dgm:t>
    </dgm:pt>
    <dgm:pt modelId="{569B61A0-9CCD-6C47-B994-1360146D4618}">
      <dgm:prSet/>
      <dgm:spPr>
        <a:solidFill>
          <a:schemeClr val="bg1"/>
        </a:solidFill>
        <a:ln>
          <a:solidFill>
            <a:schemeClr val="accent1"/>
          </a:solidFill>
        </a:ln>
      </dgm:spPr>
      <dgm:t>
        <a:bodyPr/>
        <a:lstStyle/>
        <a:p>
          <a:r>
            <a:rPr lang="en-US" dirty="0" smtClean="0">
              <a:solidFill>
                <a:srgbClr val="4F81BD"/>
              </a:solidFill>
              <a:latin typeface="Georgia"/>
              <a:cs typeface="Georgia"/>
            </a:rPr>
            <a:t>VA/DoD Interoperability	</a:t>
          </a:r>
          <a:endParaRPr lang="en-US" dirty="0">
            <a:solidFill>
              <a:srgbClr val="4F81BD"/>
            </a:solidFill>
          </a:endParaRPr>
        </a:p>
      </dgm:t>
    </dgm:pt>
    <dgm:pt modelId="{C1C96015-4FC7-7441-8E74-EFB83DDFC06E}" type="parTrans" cxnId="{D4140B33-D092-854E-B644-7BA50A54B14E}">
      <dgm:prSet/>
      <dgm:spPr/>
      <dgm:t>
        <a:bodyPr/>
        <a:lstStyle/>
        <a:p>
          <a:endParaRPr lang="en-US"/>
        </a:p>
      </dgm:t>
    </dgm:pt>
    <dgm:pt modelId="{23A26797-A692-B84F-A22C-0BF65C6C7487}" type="sibTrans" cxnId="{D4140B33-D092-854E-B644-7BA50A54B14E}">
      <dgm:prSet/>
      <dgm:spPr/>
      <dgm:t>
        <a:bodyPr/>
        <a:lstStyle/>
        <a:p>
          <a:endParaRPr lang="en-US"/>
        </a:p>
      </dgm:t>
    </dgm:pt>
    <dgm:pt modelId="{885BCB3F-3FD8-1D4C-B083-3ACDE51FEF9F}">
      <dgm:prSet/>
      <dgm:spPr>
        <a:solidFill>
          <a:schemeClr val="bg1"/>
        </a:solidFill>
        <a:ln>
          <a:solidFill>
            <a:schemeClr val="accent1"/>
          </a:solidFill>
        </a:ln>
      </dgm:spPr>
      <dgm:t>
        <a:bodyPr/>
        <a:lstStyle/>
        <a:p>
          <a:r>
            <a:rPr lang="en-US" dirty="0" smtClean="0">
              <a:solidFill>
                <a:srgbClr val="4F81BD"/>
              </a:solidFill>
              <a:latin typeface="Georgia"/>
              <a:cs typeface="Georgia"/>
            </a:rPr>
            <a:t>Terminology Services</a:t>
          </a:r>
          <a:endParaRPr lang="en-US" dirty="0">
            <a:solidFill>
              <a:srgbClr val="4F81BD"/>
            </a:solidFill>
          </a:endParaRPr>
        </a:p>
      </dgm:t>
    </dgm:pt>
    <dgm:pt modelId="{B6ACB81C-171E-5242-983F-90690A9FFF24}" type="parTrans" cxnId="{4C2F838A-0A7F-C445-8FDF-E7C566A2E44F}">
      <dgm:prSet/>
      <dgm:spPr/>
      <dgm:t>
        <a:bodyPr/>
        <a:lstStyle/>
        <a:p>
          <a:endParaRPr lang="en-US"/>
        </a:p>
      </dgm:t>
    </dgm:pt>
    <dgm:pt modelId="{ABC9BF6D-E3B6-E149-B63D-F0AD3E292D77}" type="sibTrans" cxnId="{4C2F838A-0A7F-C445-8FDF-E7C566A2E44F}">
      <dgm:prSet/>
      <dgm:spPr/>
      <dgm:t>
        <a:bodyPr/>
        <a:lstStyle/>
        <a:p>
          <a:endParaRPr lang="en-US"/>
        </a:p>
      </dgm:t>
    </dgm:pt>
    <dgm:pt modelId="{4E94B154-D215-2248-8E9A-658C92269566}">
      <dgm:prSet/>
      <dgm:spPr>
        <a:solidFill>
          <a:schemeClr val="bg1"/>
        </a:solidFill>
        <a:ln>
          <a:solidFill>
            <a:schemeClr val="accent1"/>
          </a:solidFill>
        </a:ln>
      </dgm:spPr>
      <dgm:t>
        <a:bodyPr/>
        <a:lstStyle/>
        <a:p>
          <a:r>
            <a:rPr lang="en-US" dirty="0" smtClean="0">
              <a:solidFill>
                <a:srgbClr val="4F81BD"/>
              </a:solidFill>
              <a:latin typeface="Georgia"/>
              <a:cs typeface="Georgia"/>
            </a:rPr>
            <a:t>Care Coordination</a:t>
          </a:r>
          <a:endParaRPr lang="en-US" dirty="0">
            <a:solidFill>
              <a:srgbClr val="4F81BD"/>
            </a:solidFill>
          </a:endParaRPr>
        </a:p>
      </dgm:t>
    </dgm:pt>
    <dgm:pt modelId="{0531C49B-44CD-4942-AB07-3168DF95791C}" type="parTrans" cxnId="{6BC672EA-5872-A24B-BF46-0A4182CF60A6}">
      <dgm:prSet/>
      <dgm:spPr/>
      <dgm:t>
        <a:bodyPr/>
        <a:lstStyle/>
        <a:p>
          <a:endParaRPr lang="en-US"/>
        </a:p>
      </dgm:t>
    </dgm:pt>
    <dgm:pt modelId="{28BFFE52-F581-5949-81D1-401912C94524}" type="sibTrans" cxnId="{6BC672EA-5872-A24B-BF46-0A4182CF60A6}">
      <dgm:prSet/>
      <dgm:spPr/>
      <dgm:t>
        <a:bodyPr/>
        <a:lstStyle/>
        <a:p>
          <a:endParaRPr lang="en-US"/>
        </a:p>
      </dgm:t>
    </dgm:pt>
    <dgm:pt modelId="{727973A8-F744-054A-92D9-5F80D6C3739C}">
      <dgm:prSet/>
      <dgm:spPr>
        <a:solidFill>
          <a:schemeClr val="bg1"/>
        </a:solidFill>
        <a:ln>
          <a:solidFill>
            <a:schemeClr val="accent1"/>
          </a:solidFill>
        </a:ln>
      </dgm:spPr>
      <dgm:t>
        <a:bodyPr/>
        <a:lstStyle/>
        <a:p>
          <a:r>
            <a:rPr lang="en-US" dirty="0" smtClean="0">
              <a:solidFill>
                <a:srgbClr val="4F81BD"/>
              </a:solidFill>
              <a:latin typeface="Georgia"/>
              <a:cs typeface="Georgia"/>
            </a:rPr>
            <a:t>Ancillary Services</a:t>
          </a:r>
          <a:endParaRPr lang="en-US" dirty="0">
            <a:solidFill>
              <a:srgbClr val="4F81BD"/>
            </a:solidFill>
          </a:endParaRPr>
        </a:p>
      </dgm:t>
    </dgm:pt>
    <dgm:pt modelId="{62BDF6AC-2D8C-D543-8A56-47ED9801E02E}" type="parTrans" cxnId="{8D4015F9-ED84-5B46-886F-6A59AFC8167B}">
      <dgm:prSet/>
      <dgm:spPr/>
      <dgm:t>
        <a:bodyPr/>
        <a:lstStyle/>
        <a:p>
          <a:endParaRPr lang="en-US"/>
        </a:p>
      </dgm:t>
    </dgm:pt>
    <dgm:pt modelId="{B05BBDEE-104B-954F-88FA-C05514C4A8A2}" type="sibTrans" cxnId="{8D4015F9-ED84-5B46-886F-6A59AFC8167B}">
      <dgm:prSet/>
      <dgm:spPr/>
      <dgm:t>
        <a:bodyPr/>
        <a:lstStyle/>
        <a:p>
          <a:endParaRPr lang="en-US"/>
        </a:p>
      </dgm:t>
    </dgm:pt>
    <dgm:pt modelId="{8F2E69B8-255A-6149-8D17-A204C62B9C0C}" type="pres">
      <dgm:prSet presAssocID="{EA834134-849E-0F4B-B806-834D6C8C451C}" presName="diagram" presStyleCnt="0">
        <dgm:presLayoutVars>
          <dgm:dir/>
          <dgm:resizeHandles val="exact"/>
        </dgm:presLayoutVars>
      </dgm:prSet>
      <dgm:spPr/>
      <dgm:t>
        <a:bodyPr/>
        <a:lstStyle/>
        <a:p>
          <a:endParaRPr lang="en-US"/>
        </a:p>
      </dgm:t>
    </dgm:pt>
    <dgm:pt modelId="{8E00B394-09C5-CB4E-B201-0D8E1A4A9338}" type="pres">
      <dgm:prSet presAssocID="{47C351AF-A51B-C541-AB06-58C9C6372B82}" presName="node" presStyleLbl="node1" presStyleIdx="0" presStyleCnt="13" custLinFactNeighborX="-806" custLinFactNeighborY="12322">
        <dgm:presLayoutVars>
          <dgm:bulletEnabled val="1"/>
        </dgm:presLayoutVars>
      </dgm:prSet>
      <dgm:spPr/>
      <dgm:t>
        <a:bodyPr/>
        <a:lstStyle/>
        <a:p>
          <a:endParaRPr lang="en-US"/>
        </a:p>
      </dgm:t>
    </dgm:pt>
    <dgm:pt modelId="{2EEBF7FF-14B0-404F-83FC-F43A88D47661}" type="pres">
      <dgm:prSet presAssocID="{AD9C174F-765F-7D42-A7D5-39689022BAED}" presName="sibTrans" presStyleCnt="0"/>
      <dgm:spPr/>
    </dgm:pt>
    <dgm:pt modelId="{0C67A672-E5DA-7344-A8F6-B405698D8305}" type="pres">
      <dgm:prSet presAssocID="{C2588372-63A5-2241-B1F7-B5BF4C21996F}" presName="node" presStyleLbl="node1" presStyleIdx="1" presStyleCnt="13" custLinFactNeighborX="1788" custLinFactNeighborY="12322">
        <dgm:presLayoutVars>
          <dgm:bulletEnabled val="1"/>
        </dgm:presLayoutVars>
      </dgm:prSet>
      <dgm:spPr/>
      <dgm:t>
        <a:bodyPr/>
        <a:lstStyle/>
        <a:p>
          <a:endParaRPr lang="en-US"/>
        </a:p>
      </dgm:t>
    </dgm:pt>
    <dgm:pt modelId="{D9870CD9-4BEC-6844-9690-D5AE951A6EF7}" type="pres">
      <dgm:prSet presAssocID="{478FB2F4-91E6-B246-A9C9-CEE5AEB83894}" presName="sibTrans" presStyleCnt="0"/>
      <dgm:spPr/>
    </dgm:pt>
    <dgm:pt modelId="{1578AEE7-A0F1-7649-AF2B-89022733F441}" type="pres">
      <dgm:prSet presAssocID="{0F873DF7-B968-3B4F-919F-8E57647460C1}" presName="node" presStyleLbl="node1" presStyleIdx="2" presStyleCnt="13" custLinFactNeighborX="630" custLinFactNeighborY="12322">
        <dgm:presLayoutVars>
          <dgm:bulletEnabled val="1"/>
        </dgm:presLayoutVars>
      </dgm:prSet>
      <dgm:spPr/>
      <dgm:t>
        <a:bodyPr/>
        <a:lstStyle/>
        <a:p>
          <a:endParaRPr lang="en-US"/>
        </a:p>
      </dgm:t>
    </dgm:pt>
    <dgm:pt modelId="{B7E8FC1B-10E7-8E43-A37B-1BC9079DF5AE}" type="pres">
      <dgm:prSet presAssocID="{2E71E3D8-1DB5-DD4D-8A8B-5A2A56CAF520}" presName="sibTrans" presStyleCnt="0"/>
      <dgm:spPr/>
    </dgm:pt>
    <dgm:pt modelId="{ABFAB33B-6053-6046-89F9-2A3C30A03ABF}" type="pres">
      <dgm:prSet presAssocID="{6037498E-E2D0-764B-AC93-DA7322776588}" presName="node" presStyleLbl="node1" presStyleIdx="3" presStyleCnt="13" custLinFactNeighborX="-529" custLinFactNeighborY="12322">
        <dgm:presLayoutVars>
          <dgm:bulletEnabled val="1"/>
        </dgm:presLayoutVars>
      </dgm:prSet>
      <dgm:spPr/>
      <dgm:t>
        <a:bodyPr/>
        <a:lstStyle/>
        <a:p>
          <a:endParaRPr lang="en-US"/>
        </a:p>
      </dgm:t>
    </dgm:pt>
    <dgm:pt modelId="{B7D65797-6EE0-F345-8B5D-1EB2DB7764E5}" type="pres">
      <dgm:prSet presAssocID="{44DA9E5B-0869-2A4E-AE5A-86E79CDC423C}" presName="sibTrans" presStyleCnt="0"/>
      <dgm:spPr/>
    </dgm:pt>
    <dgm:pt modelId="{9FD5B925-764A-E548-825C-9A34D4C099F7}" type="pres">
      <dgm:prSet presAssocID="{08FCBF32-4EBA-A44A-98F8-216309EE760E}" presName="node" presStyleLbl="node1" presStyleIdx="4" presStyleCnt="13" custLinFactNeighborX="-806" custLinFactNeighborY="20760">
        <dgm:presLayoutVars>
          <dgm:bulletEnabled val="1"/>
        </dgm:presLayoutVars>
      </dgm:prSet>
      <dgm:spPr/>
      <dgm:t>
        <a:bodyPr/>
        <a:lstStyle/>
        <a:p>
          <a:endParaRPr lang="en-US"/>
        </a:p>
      </dgm:t>
    </dgm:pt>
    <dgm:pt modelId="{CA66E540-3879-5541-8429-37996BE79A29}" type="pres">
      <dgm:prSet presAssocID="{B80CC674-3DC7-E24F-883A-84E1E02DF1E3}" presName="sibTrans" presStyleCnt="0"/>
      <dgm:spPr/>
    </dgm:pt>
    <dgm:pt modelId="{E42FDCFD-9A16-D242-8060-ADFFD1BB823B}" type="pres">
      <dgm:prSet presAssocID="{B4E809C8-FDA0-C943-B35E-89AB8DFCC772}" presName="node" presStyleLbl="node1" presStyleIdx="5" presStyleCnt="13" custLinFactNeighborX="1788" custLinFactNeighborY="20760">
        <dgm:presLayoutVars>
          <dgm:bulletEnabled val="1"/>
        </dgm:presLayoutVars>
      </dgm:prSet>
      <dgm:spPr/>
      <dgm:t>
        <a:bodyPr/>
        <a:lstStyle/>
        <a:p>
          <a:endParaRPr lang="en-US"/>
        </a:p>
      </dgm:t>
    </dgm:pt>
    <dgm:pt modelId="{E5CF4F32-5BCA-7647-9F46-E821C6D4F026}" type="pres">
      <dgm:prSet presAssocID="{50AE2048-FB1D-3F4E-8448-019F2350D427}" presName="sibTrans" presStyleCnt="0"/>
      <dgm:spPr/>
    </dgm:pt>
    <dgm:pt modelId="{7FC7E135-B930-3146-8FB7-D041611381B1}" type="pres">
      <dgm:prSet presAssocID="{569B61A0-9CCD-6C47-B994-1360146D4618}" presName="node" presStyleLbl="node1" presStyleIdx="6" presStyleCnt="13" custLinFactNeighborX="630" custLinFactNeighborY="20760">
        <dgm:presLayoutVars>
          <dgm:bulletEnabled val="1"/>
        </dgm:presLayoutVars>
      </dgm:prSet>
      <dgm:spPr/>
      <dgm:t>
        <a:bodyPr/>
        <a:lstStyle/>
        <a:p>
          <a:endParaRPr lang="en-US"/>
        </a:p>
      </dgm:t>
    </dgm:pt>
    <dgm:pt modelId="{AC811938-22B0-184D-8D3E-8D7E7E420B07}" type="pres">
      <dgm:prSet presAssocID="{23A26797-A692-B84F-A22C-0BF65C6C7487}" presName="sibTrans" presStyleCnt="0"/>
      <dgm:spPr/>
    </dgm:pt>
    <dgm:pt modelId="{6EA4AE68-3B4D-A742-9664-3529128182B5}" type="pres">
      <dgm:prSet presAssocID="{885BCB3F-3FD8-1D4C-B083-3ACDE51FEF9F}" presName="node" presStyleLbl="node1" presStyleIdx="7" presStyleCnt="13" custLinFactNeighborX="-529" custLinFactNeighborY="20760">
        <dgm:presLayoutVars>
          <dgm:bulletEnabled val="1"/>
        </dgm:presLayoutVars>
      </dgm:prSet>
      <dgm:spPr/>
      <dgm:t>
        <a:bodyPr/>
        <a:lstStyle/>
        <a:p>
          <a:endParaRPr lang="en-US"/>
        </a:p>
      </dgm:t>
    </dgm:pt>
    <dgm:pt modelId="{5A5D3713-8E4E-944A-9E75-BB773FF2DABF}" type="pres">
      <dgm:prSet presAssocID="{ABC9BF6D-E3B6-E149-B63D-F0AD3E292D77}" presName="sibTrans" presStyleCnt="0"/>
      <dgm:spPr/>
    </dgm:pt>
    <dgm:pt modelId="{88106713-C6CC-894F-B0BF-0AD19CAB1764}" type="pres">
      <dgm:prSet presAssocID="{4E94B154-D215-2248-8E9A-658C92269566}" presName="node" presStyleLbl="node1" presStyleIdx="8" presStyleCnt="13" custLinFactNeighborX="-806" custLinFactNeighborY="29198">
        <dgm:presLayoutVars>
          <dgm:bulletEnabled val="1"/>
        </dgm:presLayoutVars>
      </dgm:prSet>
      <dgm:spPr/>
      <dgm:t>
        <a:bodyPr/>
        <a:lstStyle/>
        <a:p>
          <a:endParaRPr lang="en-US"/>
        </a:p>
      </dgm:t>
    </dgm:pt>
    <dgm:pt modelId="{45C61288-8547-4540-8397-0DE7199EF562}" type="pres">
      <dgm:prSet presAssocID="{28BFFE52-F581-5949-81D1-401912C94524}" presName="sibTrans" presStyleCnt="0"/>
      <dgm:spPr/>
    </dgm:pt>
    <dgm:pt modelId="{9EC73240-4364-764F-80A0-832641EA99AA}" type="pres">
      <dgm:prSet presAssocID="{48ED5C54-FB28-724A-82D8-D9FF244573FD}" presName="node" presStyleLbl="node1" presStyleIdx="9" presStyleCnt="13" custLinFactNeighborX="1788" custLinFactNeighborY="29198">
        <dgm:presLayoutVars>
          <dgm:bulletEnabled val="1"/>
        </dgm:presLayoutVars>
      </dgm:prSet>
      <dgm:spPr/>
      <dgm:t>
        <a:bodyPr/>
        <a:lstStyle/>
        <a:p>
          <a:endParaRPr lang="en-US"/>
        </a:p>
      </dgm:t>
    </dgm:pt>
    <dgm:pt modelId="{C7FF6ACC-8B7C-F849-AE85-A418DCF499FF}" type="pres">
      <dgm:prSet presAssocID="{20148274-3B49-FA47-BD94-B832CA18947C}" presName="sibTrans" presStyleCnt="0"/>
      <dgm:spPr/>
    </dgm:pt>
    <dgm:pt modelId="{5FCE21B2-8623-724A-BDC4-7B9D9E6093D8}" type="pres">
      <dgm:prSet presAssocID="{D71528CE-6B38-2F44-B210-7CC6FA6521EA}" presName="node" presStyleLbl="node1" presStyleIdx="10" presStyleCnt="13" custLinFactNeighborX="630" custLinFactNeighborY="29198">
        <dgm:presLayoutVars>
          <dgm:bulletEnabled val="1"/>
        </dgm:presLayoutVars>
      </dgm:prSet>
      <dgm:spPr/>
      <dgm:t>
        <a:bodyPr/>
        <a:lstStyle/>
        <a:p>
          <a:endParaRPr lang="en-US"/>
        </a:p>
      </dgm:t>
    </dgm:pt>
    <dgm:pt modelId="{F5F9D1A5-E646-D846-8676-8A69B031846A}" type="pres">
      <dgm:prSet presAssocID="{886E912B-BCF6-6A48-8A1F-55C592D64760}" presName="sibTrans" presStyleCnt="0"/>
      <dgm:spPr/>
    </dgm:pt>
    <dgm:pt modelId="{40301049-62FB-894A-A093-71A39B99FBAD}" type="pres">
      <dgm:prSet presAssocID="{393B5BB8-9A7F-F64E-9368-E50D25FAE5A9}" presName="node" presStyleLbl="node1" presStyleIdx="11" presStyleCnt="13" custLinFactNeighborX="-890" custLinFactNeighborY="28923">
        <dgm:presLayoutVars>
          <dgm:bulletEnabled val="1"/>
        </dgm:presLayoutVars>
      </dgm:prSet>
      <dgm:spPr/>
      <dgm:t>
        <a:bodyPr/>
        <a:lstStyle/>
        <a:p>
          <a:endParaRPr lang="en-US"/>
        </a:p>
      </dgm:t>
    </dgm:pt>
    <dgm:pt modelId="{84202DBC-CD7C-324D-B2EC-D9FC74C29FC1}" type="pres">
      <dgm:prSet presAssocID="{6C4DC59F-944F-7247-94BA-DD1198F09D02}" presName="sibTrans" presStyleCnt="0"/>
      <dgm:spPr/>
    </dgm:pt>
    <dgm:pt modelId="{B43D41E1-604B-F44A-B319-04A2F886990D}" type="pres">
      <dgm:prSet presAssocID="{727973A8-F744-054A-92D9-5F80D6C3739C}" presName="node" presStyleLbl="node1" presStyleIdx="12" presStyleCnt="13" custScaleX="77237" custScaleY="49801" custLinFactX="63953" custLinFactNeighborX="100000" custLinFactNeighborY="18260">
        <dgm:presLayoutVars>
          <dgm:bulletEnabled val="1"/>
        </dgm:presLayoutVars>
      </dgm:prSet>
      <dgm:spPr/>
      <dgm:t>
        <a:bodyPr/>
        <a:lstStyle/>
        <a:p>
          <a:endParaRPr lang="en-US"/>
        </a:p>
      </dgm:t>
    </dgm:pt>
  </dgm:ptLst>
  <dgm:cxnLst>
    <dgm:cxn modelId="{139F0A7F-3301-794F-AB97-9BEE4411C452}" type="presOf" srcId="{48ED5C54-FB28-724A-82D8-D9FF244573FD}" destId="{9EC73240-4364-764F-80A0-832641EA99AA}" srcOrd="0" destOrd="0" presId="urn:microsoft.com/office/officeart/2005/8/layout/default"/>
    <dgm:cxn modelId="{8788A3A7-52B0-344D-9201-633960CD8934}" type="presOf" srcId="{C2588372-63A5-2241-B1F7-B5BF4C21996F}" destId="{0C67A672-E5DA-7344-A8F6-B405698D8305}" srcOrd="0" destOrd="0" presId="urn:microsoft.com/office/officeart/2005/8/layout/default"/>
    <dgm:cxn modelId="{8D4015F9-ED84-5B46-886F-6A59AFC8167B}" srcId="{EA834134-849E-0F4B-B806-834D6C8C451C}" destId="{727973A8-F744-054A-92D9-5F80D6C3739C}" srcOrd="12" destOrd="0" parTransId="{62BDF6AC-2D8C-D543-8A56-47ED9801E02E}" sibTransId="{B05BBDEE-104B-954F-88FA-C05514C4A8A2}"/>
    <dgm:cxn modelId="{6BC672EA-5872-A24B-BF46-0A4182CF60A6}" srcId="{EA834134-849E-0F4B-B806-834D6C8C451C}" destId="{4E94B154-D215-2248-8E9A-658C92269566}" srcOrd="8" destOrd="0" parTransId="{0531C49B-44CD-4942-AB07-3168DF95791C}" sibTransId="{28BFFE52-F581-5949-81D1-401912C94524}"/>
    <dgm:cxn modelId="{BA5C0DF3-9497-4E4D-9A67-39394EF973A4}" type="presOf" srcId="{393B5BB8-9A7F-F64E-9368-E50D25FAE5A9}" destId="{40301049-62FB-894A-A093-71A39B99FBAD}" srcOrd="0" destOrd="0" presId="urn:microsoft.com/office/officeart/2005/8/layout/default"/>
    <dgm:cxn modelId="{665830D8-90E8-2646-AB1E-376E77A4342B}" type="presOf" srcId="{0F873DF7-B968-3B4F-919F-8E57647460C1}" destId="{1578AEE7-A0F1-7649-AF2B-89022733F441}" srcOrd="0" destOrd="0" presId="urn:microsoft.com/office/officeart/2005/8/layout/default"/>
    <dgm:cxn modelId="{B3360A73-F4C7-0840-9575-7BC89C32CD53}" type="presOf" srcId="{D71528CE-6B38-2F44-B210-7CC6FA6521EA}" destId="{5FCE21B2-8623-724A-BDC4-7B9D9E6093D8}" srcOrd="0" destOrd="0" presId="urn:microsoft.com/office/officeart/2005/8/layout/default"/>
    <dgm:cxn modelId="{019B2142-2060-1540-AC0C-274CB72B7FE3}" type="presOf" srcId="{885BCB3F-3FD8-1D4C-B083-3ACDE51FEF9F}" destId="{6EA4AE68-3B4D-A742-9664-3529128182B5}" srcOrd="0" destOrd="0" presId="urn:microsoft.com/office/officeart/2005/8/layout/default"/>
    <dgm:cxn modelId="{00B202FE-FFF4-7846-99DC-A56F96261473}" srcId="{EA834134-849E-0F4B-B806-834D6C8C451C}" destId="{B4E809C8-FDA0-C943-B35E-89AB8DFCC772}" srcOrd="5" destOrd="0" parTransId="{51E7C0D3-5A4C-BD42-B650-A4544DAF4FF6}" sibTransId="{50AE2048-FB1D-3F4E-8448-019F2350D427}"/>
    <dgm:cxn modelId="{4C2F838A-0A7F-C445-8FDF-E7C566A2E44F}" srcId="{EA834134-849E-0F4B-B806-834D6C8C451C}" destId="{885BCB3F-3FD8-1D4C-B083-3ACDE51FEF9F}" srcOrd="7" destOrd="0" parTransId="{B6ACB81C-171E-5242-983F-90690A9FFF24}" sibTransId="{ABC9BF6D-E3B6-E149-B63D-F0AD3E292D77}"/>
    <dgm:cxn modelId="{01ED09DA-5315-1745-B72C-BD7FC1A43CD3}" type="presOf" srcId="{B4E809C8-FDA0-C943-B35E-89AB8DFCC772}" destId="{E42FDCFD-9A16-D242-8060-ADFFD1BB823B}" srcOrd="0" destOrd="0" presId="urn:microsoft.com/office/officeart/2005/8/layout/default"/>
    <dgm:cxn modelId="{913CA521-E953-374E-9AC5-F3F66EF99F17}" type="presOf" srcId="{4E94B154-D215-2248-8E9A-658C92269566}" destId="{88106713-C6CC-894F-B0BF-0AD19CAB1764}" srcOrd="0" destOrd="0" presId="urn:microsoft.com/office/officeart/2005/8/layout/default"/>
    <dgm:cxn modelId="{D4140B33-D092-854E-B644-7BA50A54B14E}" srcId="{EA834134-849E-0F4B-B806-834D6C8C451C}" destId="{569B61A0-9CCD-6C47-B994-1360146D4618}" srcOrd="6" destOrd="0" parTransId="{C1C96015-4FC7-7441-8E74-EFB83DDFC06E}" sibTransId="{23A26797-A692-B84F-A22C-0BF65C6C7487}"/>
    <dgm:cxn modelId="{EAEF2159-A714-3542-B7B3-ED82D50F39CC}" srcId="{EA834134-849E-0F4B-B806-834D6C8C451C}" destId="{48ED5C54-FB28-724A-82D8-D9FF244573FD}" srcOrd="9" destOrd="0" parTransId="{5195277B-FCF9-8047-9A78-B613622F25CA}" sibTransId="{20148274-3B49-FA47-BD94-B832CA18947C}"/>
    <dgm:cxn modelId="{E3E979D3-40D5-BA4A-844E-BAA2135965A5}" type="presOf" srcId="{47C351AF-A51B-C541-AB06-58C9C6372B82}" destId="{8E00B394-09C5-CB4E-B201-0D8E1A4A9338}" srcOrd="0" destOrd="0" presId="urn:microsoft.com/office/officeart/2005/8/layout/default"/>
    <dgm:cxn modelId="{2074EB58-7F4C-2441-A893-9A9B2BBBBCC2}" type="presOf" srcId="{727973A8-F744-054A-92D9-5F80D6C3739C}" destId="{B43D41E1-604B-F44A-B319-04A2F886990D}" srcOrd="0" destOrd="0" presId="urn:microsoft.com/office/officeart/2005/8/layout/default"/>
    <dgm:cxn modelId="{8A250F5B-1BB0-B446-BA31-C9FBED9B8BB6}" srcId="{EA834134-849E-0F4B-B806-834D6C8C451C}" destId="{393B5BB8-9A7F-F64E-9368-E50D25FAE5A9}" srcOrd="11" destOrd="0" parTransId="{8091F445-024F-E847-BAC3-E5D6D7CC5236}" sibTransId="{6C4DC59F-944F-7247-94BA-DD1198F09D02}"/>
    <dgm:cxn modelId="{E337F027-72D6-2A48-AADC-A0180D4433C9}" srcId="{EA834134-849E-0F4B-B806-834D6C8C451C}" destId="{08FCBF32-4EBA-A44A-98F8-216309EE760E}" srcOrd="4" destOrd="0" parTransId="{C6D44B67-FB4A-3542-AF32-6BE5B41C8420}" sibTransId="{B80CC674-3DC7-E24F-883A-84E1E02DF1E3}"/>
    <dgm:cxn modelId="{6058F4C6-5357-FB4A-8F54-44C901165E7F}" type="presOf" srcId="{EA834134-849E-0F4B-B806-834D6C8C451C}" destId="{8F2E69B8-255A-6149-8D17-A204C62B9C0C}" srcOrd="0" destOrd="0" presId="urn:microsoft.com/office/officeart/2005/8/layout/default"/>
    <dgm:cxn modelId="{22F628A6-2315-434A-9ADB-EFC6B1C6A24F}" type="presOf" srcId="{08FCBF32-4EBA-A44A-98F8-216309EE760E}" destId="{9FD5B925-764A-E548-825C-9A34D4C099F7}" srcOrd="0" destOrd="0" presId="urn:microsoft.com/office/officeart/2005/8/layout/default"/>
    <dgm:cxn modelId="{73A87D9A-E425-4040-8673-B82213BE0496}" srcId="{EA834134-849E-0F4B-B806-834D6C8C451C}" destId="{47C351AF-A51B-C541-AB06-58C9C6372B82}" srcOrd="0" destOrd="0" parTransId="{A1AF8806-64FE-5C40-80B0-5EA9D2CE4E8C}" sibTransId="{AD9C174F-765F-7D42-A7D5-39689022BAED}"/>
    <dgm:cxn modelId="{0F97253E-EA46-3A4F-A4F1-09B74CA9DD86}" srcId="{EA834134-849E-0F4B-B806-834D6C8C451C}" destId="{D71528CE-6B38-2F44-B210-7CC6FA6521EA}" srcOrd="10" destOrd="0" parTransId="{11E42B1D-4B4E-3B4A-83BB-761F06B4727F}" sibTransId="{886E912B-BCF6-6A48-8A1F-55C592D64760}"/>
    <dgm:cxn modelId="{D4B691A0-0C22-AA49-962F-DAF9C97B6702}" srcId="{EA834134-849E-0F4B-B806-834D6C8C451C}" destId="{0F873DF7-B968-3B4F-919F-8E57647460C1}" srcOrd="2" destOrd="0" parTransId="{081881BD-E67F-B046-90CB-C9EB32A6B2F5}" sibTransId="{2E71E3D8-1DB5-DD4D-8A8B-5A2A56CAF520}"/>
    <dgm:cxn modelId="{7CE270E9-CEB9-EB42-9650-A84A6D6DF22A}" type="presOf" srcId="{569B61A0-9CCD-6C47-B994-1360146D4618}" destId="{7FC7E135-B930-3146-8FB7-D041611381B1}" srcOrd="0" destOrd="0" presId="urn:microsoft.com/office/officeart/2005/8/layout/default"/>
    <dgm:cxn modelId="{A4B225DA-8E45-3B46-A08C-EED61D702048}" srcId="{EA834134-849E-0F4B-B806-834D6C8C451C}" destId="{C2588372-63A5-2241-B1F7-B5BF4C21996F}" srcOrd="1" destOrd="0" parTransId="{2A3316DF-782E-7547-ACD0-6DB1E0B9B3BE}" sibTransId="{478FB2F4-91E6-B246-A9C9-CEE5AEB83894}"/>
    <dgm:cxn modelId="{7C85C652-A3CF-9848-A7ED-A8B64D3A73E4}" srcId="{EA834134-849E-0F4B-B806-834D6C8C451C}" destId="{6037498E-E2D0-764B-AC93-DA7322776588}" srcOrd="3" destOrd="0" parTransId="{61786038-34B4-EA42-9F3E-2B851703409C}" sibTransId="{44DA9E5B-0869-2A4E-AE5A-86E79CDC423C}"/>
    <dgm:cxn modelId="{3C86650A-059C-4A45-A26E-E851BC6D4349}" type="presOf" srcId="{6037498E-E2D0-764B-AC93-DA7322776588}" destId="{ABFAB33B-6053-6046-89F9-2A3C30A03ABF}" srcOrd="0" destOrd="0" presId="urn:microsoft.com/office/officeart/2005/8/layout/default"/>
    <dgm:cxn modelId="{73AC10EA-DF35-F14B-8853-CD08142AE35C}" type="presParOf" srcId="{8F2E69B8-255A-6149-8D17-A204C62B9C0C}" destId="{8E00B394-09C5-CB4E-B201-0D8E1A4A9338}" srcOrd="0" destOrd="0" presId="urn:microsoft.com/office/officeart/2005/8/layout/default"/>
    <dgm:cxn modelId="{DED2CD60-FC4D-CB43-933A-AC7F9A3DE56E}" type="presParOf" srcId="{8F2E69B8-255A-6149-8D17-A204C62B9C0C}" destId="{2EEBF7FF-14B0-404F-83FC-F43A88D47661}" srcOrd="1" destOrd="0" presId="urn:microsoft.com/office/officeart/2005/8/layout/default"/>
    <dgm:cxn modelId="{C9E45529-51A8-1A48-9181-F6C9B05DA65C}" type="presParOf" srcId="{8F2E69B8-255A-6149-8D17-A204C62B9C0C}" destId="{0C67A672-E5DA-7344-A8F6-B405698D8305}" srcOrd="2" destOrd="0" presId="urn:microsoft.com/office/officeart/2005/8/layout/default"/>
    <dgm:cxn modelId="{06529439-E584-3943-8566-2EFDDFC3AF97}" type="presParOf" srcId="{8F2E69B8-255A-6149-8D17-A204C62B9C0C}" destId="{D9870CD9-4BEC-6844-9690-D5AE951A6EF7}" srcOrd="3" destOrd="0" presId="urn:microsoft.com/office/officeart/2005/8/layout/default"/>
    <dgm:cxn modelId="{C8ED3A78-07E0-3947-B980-2767FBFA349D}" type="presParOf" srcId="{8F2E69B8-255A-6149-8D17-A204C62B9C0C}" destId="{1578AEE7-A0F1-7649-AF2B-89022733F441}" srcOrd="4" destOrd="0" presId="urn:microsoft.com/office/officeart/2005/8/layout/default"/>
    <dgm:cxn modelId="{5535429A-BD34-F544-AD02-533E4D5F866B}" type="presParOf" srcId="{8F2E69B8-255A-6149-8D17-A204C62B9C0C}" destId="{B7E8FC1B-10E7-8E43-A37B-1BC9079DF5AE}" srcOrd="5" destOrd="0" presId="urn:microsoft.com/office/officeart/2005/8/layout/default"/>
    <dgm:cxn modelId="{0565554C-38DA-174A-81E6-6C025C3203E5}" type="presParOf" srcId="{8F2E69B8-255A-6149-8D17-A204C62B9C0C}" destId="{ABFAB33B-6053-6046-89F9-2A3C30A03ABF}" srcOrd="6" destOrd="0" presId="urn:microsoft.com/office/officeart/2005/8/layout/default"/>
    <dgm:cxn modelId="{904ADBEE-628E-4144-A254-78F85E205208}" type="presParOf" srcId="{8F2E69B8-255A-6149-8D17-A204C62B9C0C}" destId="{B7D65797-6EE0-F345-8B5D-1EB2DB7764E5}" srcOrd="7" destOrd="0" presId="urn:microsoft.com/office/officeart/2005/8/layout/default"/>
    <dgm:cxn modelId="{0547D7DB-1CCD-E242-AD1B-4F7916AA236C}" type="presParOf" srcId="{8F2E69B8-255A-6149-8D17-A204C62B9C0C}" destId="{9FD5B925-764A-E548-825C-9A34D4C099F7}" srcOrd="8" destOrd="0" presId="urn:microsoft.com/office/officeart/2005/8/layout/default"/>
    <dgm:cxn modelId="{206C7043-A565-A041-B8B4-23D7FC44FDF7}" type="presParOf" srcId="{8F2E69B8-255A-6149-8D17-A204C62B9C0C}" destId="{CA66E540-3879-5541-8429-37996BE79A29}" srcOrd="9" destOrd="0" presId="urn:microsoft.com/office/officeart/2005/8/layout/default"/>
    <dgm:cxn modelId="{EC619FB4-BFA0-694A-82BD-BBA39F7C3491}" type="presParOf" srcId="{8F2E69B8-255A-6149-8D17-A204C62B9C0C}" destId="{E42FDCFD-9A16-D242-8060-ADFFD1BB823B}" srcOrd="10" destOrd="0" presId="urn:microsoft.com/office/officeart/2005/8/layout/default"/>
    <dgm:cxn modelId="{EE002593-6943-2B4D-A1DD-43E22DCE972A}" type="presParOf" srcId="{8F2E69B8-255A-6149-8D17-A204C62B9C0C}" destId="{E5CF4F32-5BCA-7647-9F46-E821C6D4F026}" srcOrd="11" destOrd="0" presId="urn:microsoft.com/office/officeart/2005/8/layout/default"/>
    <dgm:cxn modelId="{F07CAE31-BF8F-D945-85F0-952AE38F8984}" type="presParOf" srcId="{8F2E69B8-255A-6149-8D17-A204C62B9C0C}" destId="{7FC7E135-B930-3146-8FB7-D041611381B1}" srcOrd="12" destOrd="0" presId="urn:microsoft.com/office/officeart/2005/8/layout/default"/>
    <dgm:cxn modelId="{FBBF2DBE-CB8A-504D-95F5-7ECA4914A1C1}" type="presParOf" srcId="{8F2E69B8-255A-6149-8D17-A204C62B9C0C}" destId="{AC811938-22B0-184D-8D3E-8D7E7E420B07}" srcOrd="13" destOrd="0" presId="urn:microsoft.com/office/officeart/2005/8/layout/default"/>
    <dgm:cxn modelId="{5BC69B52-D1BC-664E-A1FD-618C94E090C7}" type="presParOf" srcId="{8F2E69B8-255A-6149-8D17-A204C62B9C0C}" destId="{6EA4AE68-3B4D-A742-9664-3529128182B5}" srcOrd="14" destOrd="0" presId="urn:microsoft.com/office/officeart/2005/8/layout/default"/>
    <dgm:cxn modelId="{05B3E24C-6102-324E-AAD9-02C1618E6F25}" type="presParOf" srcId="{8F2E69B8-255A-6149-8D17-A204C62B9C0C}" destId="{5A5D3713-8E4E-944A-9E75-BB773FF2DABF}" srcOrd="15" destOrd="0" presId="urn:microsoft.com/office/officeart/2005/8/layout/default"/>
    <dgm:cxn modelId="{F7CC9705-7E80-D84B-BA80-35128829D24C}" type="presParOf" srcId="{8F2E69B8-255A-6149-8D17-A204C62B9C0C}" destId="{88106713-C6CC-894F-B0BF-0AD19CAB1764}" srcOrd="16" destOrd="0" presId="urn:microsoft.com/office/officeart/2005/8/layout/default"/>
    <dgm:cxn modelId="{508776E3-0C1C-EC4F-B9D0-4E767511E907}" type="presParOf" srcId="{8F2E69B8-255A-6149-8D17-A204C62B9C0C}" destId="{45C61288-8547-4540-8397-0DE7199EF562}" srcOrd="17" destOrd="0" presId="urn:microsoft.com/office/officeart/2005/8/layout/default"/>
    <dgm:cxn modelId="{77EF7323-A0D5-6847-BC2E-D79E001BFEDA}" type="presParOf" srcId="{8F2E69B8-255A-6149-8D17-A204C62B9C0C}" destId="{9EC73240-4364-764F-80A0-832641EA99AA}" srcOrd="18" destOrd="0" presId="urn:microsoft.com/office/officeart/2005/8/layout/default"/>
    <dgm:cxn modelId="{EBA42EB4-E670-F141-B635-BF21C3E0BB59}" type="presParOf" srcId="{8F2E69B8-255A-6149-8D17-A204C62B9C0C}" destId="{C7FF6ACC-8B7C-F849-AE85-A418DCF499FF}" srcOrd="19" destOrd="0" presId="urn:microsoft.com/office/officeart/2005/8/layout/default"/>
    <dgm:cxn modelId="{602FBC79-D2CF-BF4A-9ECD-3F14BFC3A4B7}" type="presParOf" srcId="{8F2E69B8-255A-6149-8D17-A204C62B9C0C}" destId="{5FCE21B2-8623-724A-BDC4-7B9D9E6093D8}" srcOrd="20" destOrd="0" presId="urn:microsoft.com/office/officeart/2005/8/layout/default"/>
    <dgm:cxn modelId="{35866594-9C77-3442-9749-CA955F9E5C7F}" type="presParOf" srcId="{8F2E69B8-255A-6149-8D17-A204C62B9C0C}" destId="{F5F9D1A5-E646-D846-8676-8A69B031846A}" srcOrd="21" destOrd="0" presId="urn:microsoft.com/office/officeart/2005/8/layout/default"/>
    <dgm:cxn modelId="{D7859FBB-D598-F748-B1AE-50F4D986BD65}" type="presParOf" srcId="{8F2E69B8-255A-6149-8D17-A204C62B9C0C}" destId="{40301049-62FB-894A-A093-71A39B99FBAD}" srcOrd="22" destOrd="0" presId="urn:microsoft.com/office/officeart/2005/8/layout/default"/>
    <dgm:cxn modelId="{DF90C78F-9106-5842-9D81-A28B44E62A24}" type="presParOf" srcId="{8F2E69B8-255A-6149-8D17-A204C62B9C0C}" destId="{84202DBC-CD7C-324D-B2EC-D9FC74C29FC1}" srcOrd="23" destOrd="0" presId="urn:microsoft.com/office/officeart/2005/8/layout/default"/>
    <dgm:cxn modelId="{3B67BF61-4626-8A41-AFD9-67D1869ABFB0}" type="presParOf" srcId="{8F2E69B8-255A-6149-8D17-A204C62B9C0C}" destId="{B43D41E1-604B-F44A-B319-04A2F886990D}" srcOrd="24" destOrd="0" presId="urn:microsoft.com/office/officeart/2005/8/layout/default"/>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00B394-09C5-CB4E-B201-0D8E1A4A9338}">
      <dsp:nvSpPr>
        <dsp:cNvPr id="0" name=""/>
        <dsp:cNvSpPr/>
      </dsp:nvSpPr>
      <dsp:spPr>
        <a:xfrm>
          <a:off x="0" y="450938"/>
          <a:ext cx="2036712" cy="1222027"/>
        </a:xfrm>
        <a:prstGeom prst="rect">
          <a:avLst/>
        </a:prstGeom>
        <a:solidFill>
          <a:schemeClr val="bg1"/>
        </a:solidFill>
        <a:ln w="38100" cap="flat" cmpd="sng" algn="ctr">
          <a:solidFill>
            <a:schemeClr val="accent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rgbClr val="4F81BD"/>
              </a:solidFill>
              <a:latin typeface="Georgia"/>
              <a:cs typeface="Georgia"/>
            </a:rPr>
            <a:t>Security and Authorization</a:t>
          </a:r>
          <a:endParaRPr lang="en-US" sz="1700" kern="1200" dirty="0">
            <a:solidFill>
              <a:srgbClr val="4F81BD"/>
            </a:solidFill>
          </a:endParaRPr>
        </a:p>
      </dsp:txBody>
      <dsp:txXfrm>
        <a:off x="0" y="450938"/>
        <a:ext cx="2036712" cy="1222027"/>
      </dsp:txXfrm>
    </dsp:sp>
    <dsp:sp modelId="{0C67A672-E5DA-7344-A8F6-B405698D8305}">
      <dsp:nvSpPr>
        <dsp:cNvPr id="0" name=""/>
        <dsp:cNvSpPr/>
      </dsp:nvSpPr>
      <dsp:spPr>
        <a:xfrm>
          <a:off x="2279367" y="450938"/>
          <a:ext cx="2036712" cy="1222027"/>
        </a:xfrm>
        <a:prstGeom prst="rect">
          <a:avLst/>
        </a:prstGeom>
        <a:solidFill>
          <a:schemeClr val="bg1"/>
        </a:solidFill>
        <a:ln w="38100" cap="flat" cmpd="sng" algn="ctr">
          <a:solidFill>
            <a:schemeClr val="accent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accent1"/>
              </a:solidFill>
              <a:latin typeface="Georgia"/>
              <a:cs typeface="Georgia"/>
            </a:rPr>
            <a:t>Identity Management</a:t>
          </a:r>
          <a:endParaRPr lang="en-US" sz="1700" kern="1200" dirty="0">
            <a:solidFill>
              <a:schemeClr val="accent1"/>
            </a:solidFill>
          </a:endParaRPr>
        </a:p>
      </dsp:txBody>
      <dsp:txXfrm>
        <a:off x="2279367" y="450938"/>
        <a:ext cx="2036712" cy="1222027"/>
      </dsp:txXfrm>
    </dsp:sp>
    <dsp:sp modelId="{1578AEE7-A0F1-7649-AF2B-89022733F441}">
      <dsp:nvSpPr>
        <dsp:cNvPr id="0" name=""/>
        <dsp:cNvSpPr/>
      </dsp:nvSpPr>
      <dsp:spPr>
        <a:xfrm>
          <a:off x="4496166" y="450938"/>
          <a:ext cx="2036712" cy="1222027"/>
        </a:xfrm>
        <a:prstGeom prst="rect">
          <a:avLst/>
        </a:prstGeom>
        <a:solidFill>
          <a:schemeClr val="bg1"/>
        </a:solidFill>
        <a:ln w="38100" cap="flat" cmpd="sng" algn="ctr">
          <a:solidFill>
            <a:schemeClr val="accent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rgbClr val="4F81BD"/>
              </a:solidFill>
              <a:latin typeface="Georgia"/>
              <a:cs typeface="Georgia"/>
            </a:rPr>
            <a:t>Privacy and Compliance</a:t>
          </a:r>
          <a:endParaRPr lang="en-US" sz="1700" kern="1200" dirty="0">
            <a:solidFill>
              <a:srgbClr val="4F81BD"/>
            </a:solidFill>
          </a:endParaRPr>
        </a:p>
      </dsp:txBody>
      <dsp:txXfrm>
        <a:off x="4496166" y="450938"/>
        <a:ext cx="2036712" cy="1222027"/>
      </dsp:txXfrm>
    </dsp:sp>
    <dsp:sp modelId="{ABFAB33B-6053-6046-89F9-2A3C30A03ABF}">
      <dsp:nvSpPr>
        <dsp:cNvPr id="0" name=""/>
        <dsp:cNvSpPr/>
      </dsp:nvSpPr>
      <dsp:spPr>
        <a:xfrm>
          <a:off x="6712945" y="450938"/>
          <a:ext cx="2036712" cy="1222027"/>
        </a:xfrm>
        <a:prstGeom prst="rect">
          <a:avLst/>
        </a:prstGeom>
        <a:solidFill>
          <a:schemeClr val="bg1"/>
        </a:solidFill>
        <a:ln w="38100" cap="flat" cmpd="sng" algn="ctr">
          <a:solidFill>
            <a:schemeClr val="accent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rgbClr val="4F81BD"/>
              </a:solidFill>
              <a:latin typeface="Georgia"/>
              <a:cs typeface="Georgia"/>
            </a:rPr>
            <a:t>SOA &amp; Enterprise Service Bus Based Solutions</a:t>
          </a:r>
          <a:endParaRPr lang="en-US" sz="1700" kern="1200" dirty="0">
            <a:solidFill>
              <a:srgbClr val="4F81BD"/>
            </a:solidFill>
          </a:endParaRPr>
        </a:p>
      </dsp:txBody>
      <dsp:txXfrm>
        <a:off x="6712945" y="450938"/>
        <a:ext cx="2036712" cy="1222027"/>
      </dsp:txXfrm>
    </dsp:sp>
    <dsp:sp modelId="{9FD5B925-764A-E548-825C-9A34D4C099F7}">
      <dsp:nvSpPr>
        <dsp:cNvPr id="0" name=""/>
        <dsp:cNvSpPr/>
      </dsp:nvSpPr>
      <dsp:spPr>
        <a:xfrm>
          <a:off x="0" y="1979752"/>
          <a:ext cx="2036712" cy="1222027"/>
        </a:xfrm>
        <a:prstGeom prst="rect">
          <a:avLst/>
        </a:prstGeom>
        <a:solidFill>
          <a:schemeClr val="bg1"/>
        </a:solidFill>
        <a:ln w="38100" cap="flat" cmpd="sng" algn="ctr">
          <a:solidFill>
            <a:schemeClr val="accent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rgbClr val="4F81BD"/>
              </a:solidFill>
              <a:latin typeface="Georgia"/>
              <a:cs typeface="Georgia"/>
            </a:rPr>
            <a:t>Enhanced User Experience</a:t>
          </a:r>
          <a:endParaRPr lang="en-US" sz="1700" kern="1200" dirty="0">
            <a:solidFill>
              <a:srgbClr val="4F81BD"/>
            </a:solidFill>
          </a:endParaRPr>
        </a:p>
      </dsp:txBody>
      <dsp:txXfrm>
        <a:off x="0" y="1979752"/>
        <a:ext cx="2036712" cy="1222027"/>
      </dsp:txXfrm>
    </dsp:sp>
    <dsp:sp modelId="{E42FDCFD-9A16-D242-8060-ADFFD1BB823B}">
      <dsp:nvSpPr>
        <dsp:cNvPr id="0" name=""/>
        <dsp:cNvSpPr/>
      </dsp:nvSpPr>
      <dsp:spPr>
        <a:xfrm>
          <a:off x="2279367" y="1979752"/>
          <a:ext cx="2036712" cy="1222027"/>
        </a:xfrm>
        <a:prstGeom prst="rect">
          <a:avLst/>
        </a:prstGeom>
        <a:solidFill>
          <a:schemeClr val="bg1"/>
        </a:solidFill>
        <a:ln w="38100" cap="flat" cmpd="sng" algn="ctr">
          <a:solidFill>
            <a:schemeClr val="accent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rgbClr val="4F81BD"/>
              </a:solidFill>
              <a:latin typeface="Georgia"/>
              <a:cs typeface="Georgia"/>
            </a:rPr>
            <a:t>ONC Electronic Health Record Certification</a:t>
          </a:r>
          <a:endParaRPr lang="en-US" sz="1700" kern="1200" dirty="0">
            <a:solidFill>
              <a:srgbClr val="4F81BD"/>
            </a:solidFill>
          </a:endParaRPr>
        </a:p>
      </dsp:txBody>
      <dsp:txXfrm>
        <a:off x="2279367" y="1979752"/>
        <a:ext cx="2036712" cy="1222027"/>
      </dsp:txXfrm>
    </dsp:sp>
    <dsp:sp modelId="{7FC7E135-B930-3146-8FB7-D041611381B1}">
      <dsp:nvSpPr>
        <dsp:cNvPr id="0" name=""/>
        <dsp:cNvSpPr/>
      </dsp:nvSpPr>
      <dsp:spPr>
        <a:xfrm>
          <a:off x="4496166" y="1979752"/>
          <a:ext cx="2036712" cy="1222027"/>
        </a:xfrm>
        <a:prstGeom prst="rect">
          <a:avLst/>
        </a:prstGeom>
        <a:solidFill>
          <a:schemeClr val="bg1"/>
        </a:solidFill>
        <a:ln w="38100" cap="flat" cmpd="sng" algn="ctr">
          <a:solidFill>
            <a:schemeClr val="accent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rgbClr val="4F81BD"/>
              </a:solidFill>
              <a:latin typeface="Georgia"/>
              <a:cs typeface="Georgia"/>
            </a:rPr>
            <a:t>VA/DoD Interoperability	</a:t>
          </a:r>
          <a:endParaRPr lang="en-US" sz="1700" kern="1200" dirty="0">
            <a:solidFill>
              <a:srgbClr val="4F81BD"/>
            </a:solidFill>
          </a:endParaRPr>
        </a:p>
      </dsp:txBody>
      <dsp:txXfrm>
        <a:off x="4496166" y="1979752"/>
        <a:ext cx="2036712" cy="1222027"/>
      </dsp:txXfrm>
    </dsp:sp>
    <dsp:sp modelId="{6EA4AE68-3B4D-A742-9664-3529128182B5}">
      <dsp:nvSpPr>
        <dsp:cNvPr id="0" name=""/>
        <dsp:cNvSpPr/>
      </dsp:nvSpPr>
      <dsp:spPr>
        <a:xfrm>
          <a:off x="6712945" y="1979752"/>
          <a:ext cx="2036712" cy="1222027"/>
        </a:xfrm>
        <a:prstGeom prst="rect">
          <a:avLst/>
        </a:prstGeom>
        <a:solidFill>
          <a:schemeClr val="bg1"/>
        </a:solidFill>
        <a:ln w="38100" cap="flat" cmpd="sng" algn="ctr">
          <a:solidFill>
            <a:schemeClr val="accent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rgbClr val="4F81BD"/>
              </a:solidFill>
              <a:latin typeface="Georgia"/>
              <a:cs typeface="Georgia"/>
            </a:rPr>
            <a:t>Terminology Services</a:t>
          </a:r>
          <a:endParaRPr lang="en-US" sz="1700" kern="1200" dirty="0">
            <a:solidFill>
              <a:srgbClr val="4F81BD"/>
            </a:solidFill>
          </a:endParaRPr>
        </a:p>
      </dsp:txBody>
      <dsp:txXfrm>
        <a:off x="6712945" y="1979752"/>
        <a:ext cx="2036712" cy="1222027"/>
      </dsp:txXfrm>
    </dsp:sp>
    <dsp:sp modelId="{88106713-C6CC-894F-B0BF-0AD19CAB1764}">
      <dsp:nvSpPr>
        <dsp:cNvPr id="0" name=""/>
        <dsp:cNvSpPr/>
      </dsp:nvSpPr>
      <dsp:spPr>
        <a:xfrm>
          <a:off x="0" y="3508566"/>
          <a:ext cx="2036712" cy="1222027"/>
        </a:xfrm>
        <a:prstGeom prst="rect">
          <a:avLst/>
        </a:prstGeom>
        <a:solidFill>
          <a:schemeClr val="bg1"/>
        </a:solidFill>
        <a:ln w="38100" cap="flat" cmpd="sng" algn="ctr">
          <a:solidFill>
            <a:schemeClr val="accent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rgbClr val="4F81BD"/>
              </a:solidFill>
              <a:latin typeface="Georgia"/>
              <a:cs typeface="Georgia"/>
            </a:rPr>
            <a:t>Care Coordination</a:t>
          </a:r>
          <a:endParaRPr lang="en-US" sz="1700" kern="1200" dirty="0">
            <a:solidFill>
              <a:srgbClr val="4F81BD"/>
            </a:solidFill>
          </a:endParaRPr>
        </a:p>
      </dsp:txBody>
      <dsp:txXfrm>
        <a:off x="0" y="3508566"/>
        <a:ext cx="2036712" cy="1222027"/>
      </dsp:txXfrm>
    </dsp:sp>
    <dsp:sp modelId="{9EC73240-4364-764F-80A0-832641EA99AA}">
      <dsp:nvSpPr>
        <dsp:cNvPr id="0" name=""/>
        <dsp:cNvSpPr/>
      </dsp:nvSpPr>
      <dsp:spPr>
        <a:xfrm>
          <a:off x="2279367" y="3508566"/>
          <a:ext cx="2036712" cy="1222027"/>
        </a:xfrm>
        <a:prstGeom prst="rect">
          <a:avLst/>
        </a:prstGeom>
        <a:solidFill>
          <a:schemeClr val="bg1"/>
        </a:solidFill>
        <a:ln w="38100" cap="flat" cmpd="sng" algn="ctr">
          <a:solidFill>
            <a:schemeClr val="accent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rgbClr val="4F81BD"/>
              </a:solidFill>
              <a:latin typeface="Georgia"/>
              <a:cs typeface="Georgia"/>
            </a:rPr>
            <a:t>Health Information Standardization	</a:t>
          </a:r>
          <a:endParaRPr lang="en-US" sz="1700" kern="1200" dirty="0">
            <a:solidFill>
              <a:srgbClr val="4F81BD"/>
            </a:solidFill>
          </a:endParaRPr>
        </a:p>
      </dsp:txBody>
      <dsp:txXfrm>
        <a:off x="2279367" y="3508566"/>
        <a:ext cx="2036712" cy="1222027"/>
      </dsp:txXfrm>
    </dsp:sp>
    <dsp:sp modelId="{5FCE21B2-8623-724A-BDC4-7B9D9E6093D8}">
      <dsp:nvSpPr>
        <dsp:cNvPr id="0" name=""/>
        <dsp:cNvSpPr/>
      </dsp:nvSpPr>
      <dsp:spPr>
        <a:xfrm>
          <a:off x="4496166" y="3508566"/>
          <a:ext cx="2036712" cy="1222027"/>
        </a:xfrm>
        <a:prstGeom prst="rect">
          <a:avLst/>
        </a:prstGeom>
        <a:solidFill>
          <a:schemeClr val="bg1"/>
        </a:solidFill>
        <a:ln w="38100" cap="flat" cmpd="sng" algn="ctr">
          <a:solidFill>
            <a:schemeClr val="accent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rgbClr val="4F81BD"/>
              </a:solidFill>
              <a:latin typeface="Georgia"/>
              <a:cs typeface="Georgia"/>
            </a:rPr>
            <a:t>Clinical Decision Support	</a:t>
          </a:r>
          <a:endParaRPr lang="en-US" sz="1700" kern="1200" dirty="0">
            <a:solidFill>
              <a:srgbClr val="4F81BD"/>
            </a:solidFill>
          </a:endParaRPr>
        </a:p>
      </dsp:txBody>
      <dsp:txXfrm>
        <a:off x="4496166" y="3508566"/>
        <a:ext cx="2036712" cy="1222027"/>
      </dsp:txXfrm>
    </dsp:sp>
    <dsp:sp modelId="{40301049-62FB-894A-A093-71A39B99FBAD}">
      <dsp:nvSpPr>
        <dsp:cNvPr id="0" name=""/>
        <dsp:cNvSpPr/>
      </dsp:nvSpPr>
      <dsp:spPr>
        <a:xfrm>
          <a:off x="6705593" y="3505205"/>
          <a:ext cx="2036712" cy="1222027"/>
        </a:xfrm>
        <a:prstGeom prst="rect">
          <a:avLst/>
        </a:prstGeom>
        <a:solidFill>
          <a:schemeClr val="bg1"/>
        </a:solidFill>
        <a:ln w="38100" cap="flat" cmpd="sng" algn="ctr">
          <a:solidFill>
            <a:schemeClr val="accent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rgbClr val="4F81BD"/>
              </a:solidFill>
              <a:latin typeface="Georgia"/>
              <a:cs typeface="Georgia"/>
            </a:rPr>
            <a:t>Specialty Clinical Applications and Medical Device Integration	</a:t>
          </a:r>
          <a:endParaRPr lang="en-US" sz="1700" kern="1200" dirty="0">
            <a:solidFill>
              <a:srgbClr val="4F81BD"/>
            </a:solidFill>
          </a:endParaRPr>
        </a:p>
      </dsp:txBody>
      <dsp:txXfrm>
        <a:off x="6705593" y="3505205"/>
        <a:ext cx="2036712" cy="1222027"/>
      </dsp:txXfrm>
    </dsp:sp>
    <dsp:sp modelId="{B43D41E1-604B-F44A-B319-04A2F886990D}">
      <dsp:nvSpPr>
        <dsp:cNvPr id="0" name=""/>
        <dsp:cNvSpPr/>
      </dsp:nvSpPr>
      <dsp:spPr>
        <a:xfrm>
          <a:off x="6934203" y="4800599"/>
          <a:ext cx="1573095" cy="608582"/>
        </a:xfrm>
        <a:prstGeom prst="rect">
          <a:avLst/>
        </a:prstGeom>
        <a:solidFill>
          <a:schemeClr val="bg1"/>
        </a:solidFill>
        <a:ln w="38100" cap="flat" cmpd="sng" algn="ctr">
          <a:solidFill>
            <a:schemeClr val="accent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rgbClr val="4F81BD"/>
              </a:solidFill>
              <a:latin typeface="Georgia"/>
              <a:cs typeface="Georgia"/>
            </a:rPr>
            <a:t>Ancillary Services</a:t>
          </a:r>
          <a:endParaRPr lang="en-US" sz="1700" kern="1200" dirty="0">
            <a:solidFill>
              <a:srgbClr val="4F81BD"/>
            </a:solidFill>
          </a:endParaRPr>
        </a:p>
      </dsp:txBody>
      <dsp:txXfrm>
        <a:off x="6934203" y="4800599"/>
        <a:ext cx="1573095" cy="60858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415461-18D9-4EF1-ACB2-CFC8953B4CAE}" type="datetimeFigureOut">
              <a:rPr lang="en-US" smtClean="0"/>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BB652-DD39-4CE2-8258-594AB9638591}" type="slidenum">
              <a:rPr lang="en-US" smtClean="0"/>
              <a:t>‹#›</a:t>
            </a:fld>
            <a:endParaRPr lang="en-US"/>
          </a:p>
        </p:txBody>
      </p:sp>
    </p:spTree>
    <p:extLst>
      <p:ext uri="{BB962C8B-B14F-4D97-AF65-F5344CB8AC3E}">
        <p14:creationId xmlns:p14="http://schemas.microsoft.com/office/powerpoint/2010/main" val="1848390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415461-18D9-4EF1-ACB2-CFC8953B4CAE}" type="datetimeFigureOut">
              <a:rPr lang="en-US" smtClean="0"/>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BB652-DD39-4CE2-8258-594AB9638591}" type="slidenum">
              <a:rPr lang="en-US" smtClean="0"/>
              <a:t>‹#›</a:t>
            </a:fld>
            <a:endParaRPr lang="en-US"/>
          </a:p>
        </p:txBody>
      </p:sp>
    </p:spTree>
    <p:extLst>
      <p:ext uri="{BB962C8B-B14F-4D97-AF65-F5344CB8AC3E}">
        <p14:creationId xmlns:p14="http://schemas.microsoft.com/office/powerpoint/2010/main" val="2305639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415461-18D9-4EF1-ACB2-CFC8953B4CAE}" type="datetimeFigureOut">
              <a:rPr lang="en-US" smtClean="0"/>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BB652-DD39-4CE2-8258-594AB9638591}" type="slidenum">
              <a:rPr lang="en-US" smtClean="0"/>
              <a:t>‹#›</a:t>
            </a:fld>
            <a:endParaRPr lang="en-US"/>
          </a:p>
        </p:txBody>
      </p:sp>
    </p:spTree>
    <p:extLst>
      <p:ext uri="{BB962C8B-B14F-4D97-AF65-F5344CB8AC3E}">
        <p14:creationId xmlns:p14="http://schemas.microsoft.com/office/powerpoint/2010/main" val="780729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bg1"/>
                </a:solidFill>
                <a:latin typeface="Georgi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bg1">
                    <a:lumMod val="75000"/>
                  </a:schemeClr>
                </a:solidFill>
                <a:latin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8"/>
          <p:cNvSpPr>
            <a:spLocks noGrp="1"/>
          </p:cNvSpPr>
          <p:nvPr>
            <p:ph type="dt" sz="half" idx="10"/>
          </p:nvPr>
        </p:nvSpPr>
        <p:spPr/>
        <p:txBody>
          <a:bodyPr/>
          <a:lstStyle>
            <a:lvl1pPr>
              <a:defRPr/>
            </a:lvl1pPr>
          </a:lstStyle>
          <a:p>
            <a:pPr>
              <a:defRPr/>
            </a:pPr>
            <a:r>
              <a:rPr lang="en-US">
                <a:solidFill>
                  <a:prstClr val="white"/>
                </a:solidFill>
              </a:rPr>
              <a:t>DATE</a:t>
            </a:r>
          </a:p>
        </p:txBody>
      </p:sp>
      <p:sp>
        <p:nvSpPr>
          <p:cNvPr id="5" name="Footer Placeholder 9"/>
          <p:cNvSpPr>
            <a:spLocks noGrp="1"/>
          </p:cNvSpPr>
          <p:nvPr>
            <p:ph type="ftr" sz="quarter" idx="11"/>
          </p:nvPr>
        </p:nvSpPr>
        <p:spPr/>
        <p:txBody>
          <a:bodyPr/>
          <a:lstStyle>
            <a:lvl1pPr>
              <a:defRPr/>
            </a:lvl1pPr>
          </a:lstStyle>
          <a:p>
            <a:pPr>
              <a:defRPr/>
            </a:pPr>
            <a:r>
              <a:rPr lang="en-US">
                <a:solidFill>
                  <a:prstClr val="white"/>
                </a:solidFill>
              </a:rPr>
              <a:t>DOCUMENT TYPE/STATUS</a:t>
            </a:r>
          </a:p>
        </p:txBody>
      </p:sp>
      <p:sp>
        <p:nvSpPr>
          <p:cNvPr id="6" name="Slide Number Placeholder 10"/>
          <p:cNvSpPr>
            <a:spLocks noGrp="1"/>
          </p:cNvSpPr>
          <p:nvPr>
            <p:ph type="sldNum" sz="quarter" idx="12"/>
          </p:nvPr>
        </p:nvSpPr>
        <p:spPr/>
        <p:txBody>
          <a:bodyPr/>
          <a:lstStyle>
            <a:lvl1pPr>
              <a:defRPr/>
            </a:lvl1pPr>
          </a:lstStyle>
          <a:p>
            <a:fld id="{C86ACD07-FD76-B64A-8B7D-EC0002FEFE61}" type="slidenum">
              <a:rPr lang="en-US">
                <a:solidFill>
                  <a:prstClr val="white"/>
                </a:solidFill>
                <a:latin typeface="Calibri"/>
              </a:rPr>
              <a:pPr/>
              <a:t>‹#›</a:t>
            </a:fld>
            <a:endParaRPr lang="en-US">
              <a:solidFill>
                <a:prstClr val="white"/>
              </a:solidFill>
              <a:latin typeface="Calibri"/>
            </a:endParaRPr>
          </a:p>
        </p:txBody>
      </p:sp>
    </p:spTree>
    <p:extLst>
      <p:ext uri="{BB962C8B-B14F-4D97-AF65-F5344CB8AC3E}">
        <p14:creationId xmlns:p14="http://schemas.microsoft.com/office/powerpoint/2010/main" val="3996417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dirty="0" smtClean="0"/>
              <a:t>Click to edit Master title style</a:t>
            </a:r>
            <a:endParaRPr lang="en-US" dirty="0"/>
          </a:p>
        </p:txBody>
      </p:sp>
      <p:sp>
        <p:nvSpPr>
          <p:cNvPr id="6" name="Content Placeholder 2"/>
          <p:cNvSpPr>
            <a:spLocks noGrp="1"/>
          </p:cNvSpPr>
          <p:nvPr>
            <p:ph idx="1"/>
          </p:nvPr>
        </p:nvSpPr>
        <p:spPr>
          <a:xfrm>
            <a:off x="457200" y="1600200"/>
            <a:ext cx="8229600" cy="4525963"/>
          </a:xfrm>
          <a:prstGeom prst="rect">
            <a:avLst/>
          </a:prstGeom>
        </p:spPr>
        <p:txBody>
          <a:bodyPr/>
          <a:lstStyle>
            <a:lvl1pPr>
              <a:defRPr>
                <a:solidFill>
                  <a:srgbClr val="174782"/>
                </a:solidFill>
                <a:latin typeface="Georgia"/>
              </a:defRPr>
            </a:lvl1pPr>
            <a:lvl2pPr>
              <a:defRPr>
                <a:latin typeface="Georgia"/>
              </a:defRPr>
            </a:lvl2pPr>
            <a:lvl3pPr>
              <a:defRPr>
                <a:latin typeface="Georgia"/>
              </a:defRPr>
            </a:lvl3pPr>
            <a:lvl4pPr>
              <a:defRPr>
                <a:latin typeface="Georgia"/>
              </a:defRPr>
            </a:lvl4pPr>
            <a:lvl5pPr>
              <a:defRPr>
                <a:latin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8"/>
          <p:cNvSpPr>
            <a:spLocks noGrp="1"/>
          </p:cNvSpPr>
          <p:nvPr>
            <p:ph type="dt" sz="half" idx="10"/>
          </p:nvPr>
        </p:nvSpPr>
        <p:spPr/>
        <p:txBody>
          <a:bodyPr/>
          <a:lstStyle>
            <a:lvl1pPr>
              <a:defRPr/>
            </a:lvl1pPr>
          </a:lstStyle>
          <a:p>
            <a:pPr>
              <a:defRPr/>
            </a:pPr>
            <a:r>
              <a:rPr lang="en-US">
                <a:solidFill>
                  <a:prstClr val="white"/>
                </a:solidFill>
              </a:rPr>
              <a:t>DATE</a:t>
            </a:r>
          </a:p>
        </p:txBody>
      </p:sp>
      <p:sp>
        <p:nvSpPr>
          <p:cNvPr id="5" name="Footer Placeholder 9"/>
          <p:cNvSpPr>
            <a:spLocks noGrp="1"/>
          </p:cNvSpPr>
          <p:nvPr>
            <p:ph type="ftr" sz="quarter" idx="11"/>
          </p:nvPr>
        </p:nvSpPr>
        <p:spPr/>
        <p:txBody>
          <a:bodyPr/>
          <a:lstStyle>
            <a:lvl1pPr>
              <a:defRPr/>
            </a:lvl1pPr>
          </a:lstStyle>
          <a:p>
            <a:pPr>
              <a:defRPr/>
            </a:pPr>
            <a:r>
              <a:rPr lang="en-US">
                <a:solidFill>
                  <a:prstClr val="white"/>
                </a:solidFill>
              </a:rPr>
              <a:t>DOCUMENT TYPE/STATUS</a:t>
            </a:r>
          </a:p>
        </p:txBody>
      </p:sp>
      <p:sp>
        <p:nvSpPr>
          <p:cNvPr id="7" name="Slide Number Placeholder 10"/>
          <p:cNvSpPr>
            <a:spLocks noGrp="1"/>
          </p:cNvSpPr>
          <p:nvPr>
            <p:ph type="sldNum" sz="quarter" idx="12"/>
          </p:nvPr>
        </p:nvSpPr>
        <p:spPr/>
        <p:txBody>
          <a:bodyPr/>
          <a:lstStyle>
            <a:lvl1pPr>
              <a:defRPr/>
            </a:lvl1pPr>
          </a:lstStyle>
          <a:p>
            <a:fld id="{53F832EB-8E3C-B249-B628-D2C8FACD2A66}" type="slidenum">
              <a:rPr lang="en-US">
                <a:solidFill>
                  <a:prstClr val="white"/>
                </a:solidFill>
                <a:latin typeface="Calibri"/>
              </a:rPr>
              <a:pPr/>
              <a:t>‹#›</a:t>
            </a:fld>
            <a:endParaRPr lang="en-US">
              <a:solidFill>
                <a:prstClr val="white"/>
              </a:solidFill>
              <a:latin typeface="Calibri"/>
            </a:endParaRPr>
          </a:p>
        </p:txBody>
      </p:sp>
    </p:spTree>
    <p:extLst>
      <p:ext uri="{BB962C8B-B14F-4D97-AF65-F5344CB8AC3E}">
        <p14:creationId xmlns:p14="http://schemas.microsoft.com/office/powerpoint/2010/main" val="430416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0148"/>
            <a:ext cx="8229600" cy="810665"/>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597026"/>
            <a:ext cx="8229600" cy="4529138"/>
          </a:xfrm>
          <a:prstGeom prst="rect">
            <a:avLst/>
          </a:prstGeom>
        </p:spPr>
        <p:txBody>
          <a:bodyPr/>
          <a:lstStyle>
            <a:lvl1pPr>
              <a:defRPr>
                <a:solidFill>
                  <a:srgbClr val="262729"/>
                </a:solidFill>
              </a:defRPr>
            </a:lvl1pPr>
            <a:lvl2pPr>
              <a:defRPr>
                <a:solidFill>
                  <a:srgbClr val="262729"/>
                </a:solidFill>
              </a:defRPr>
            </a:lvl2pPr>
            <a:lvl3pPr>
              <a:defRPr>
                <a:solidFill>
                  <a:srgbClr val="262729"/>
                </a:solidFill>
              </a:defRPr>
            </a:lvl3pPr>
            <a:lvl4pPr>
              <a:defRPr>
                <a:solidFill>
                  <a:srgbClr val="262729"/>
                </a:solidFill>
              </a:defRPr>
            </a:lvl4pPr>
            <a:lvl5pPr marL="1144588" indent="-225425">
              <a:defRPr sz="1400">
                <a:solidFill>
                  <a:srgbClr val="26272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6"/>
          <p:cNvSpPr>
            <a:spLocks noGrp="1"/>
          </p:cNvSpPr>
          <p:nvPr>
            <p:ph type="sldNum" sz="quarter" idx="10"/>
          </p:nvPr>
        </p:nvSpPr>
        <p:spPr/>
        <p:txBody>
          <a:bodyPr/>
          <a:lstStyle>
            <a:lvl1pPr>
              <a:defRPr/>
            </a:lvl1pPr>
          </a:lstStyle>
          <a:p>
            <a:fld id="{F125E21B-7096-6847-8218-254B7E54DFFC}" type="slidenum">
              <a:rPr lang="en-US">
                <a:solidFill>
                  <a:prstClr val="white"/>
                </a:solidFill>
                <a:latin typeface="Calibri"/>
              </a:rPr>
              <a:pPr/>
              <a:t>‹#›</a:t>
            </a:fld>
            <a:endParaRPr lang="en-US">
              <a:solidFill>
                <a:prstClr val="white"/>
              </a:solidFill>
              <a:latin typeface="Calibri"/>
            </a:endParaRPr>
          </a:p>
        </p:txBody>
      </p:sp>
    </p:spTree>
    <p:extLst>
      <p:ext uri="{BB962C8B-B14F-4D97-AF65-F5344CB8AC3E}">
        <p14:creationId xmlns:p14="http://schemas.microsoft.com/office/powerpoint/2010/main" val="2975370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415461-18D9-4EF1-ACB2-CFC8953B4CAE}" type="datetimeFigureOut">
              <a:rPr lang="en-US" smtClean="0"/>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BB652-DD39-4CE2-8258-594AB9638591}" type="slidenum">
              <a:rPr lang="en-US" smtClean="0"/>
              <a:t>‹#›</a:t>
            </a:fld>
            <a:endParaRPr lang="en-US"/>
          </a:p>
        </p:txBody>
      </p:sp>
    </p:spTree>
    <p:extLst>
      <p:ext uri="{BB962C8B-B14F-4D97-AF65-F5344CB8AC3E}">
        <p14:creationId xmlns:p14="http://schemas.microsoft.com/office/powerpoint/2010/main" val="1825817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415461-18D9-4EF1-ACB2-CFC8953B4CAE}" type="datetimeFigureOut">
              <a:rPr lang="en-US" smtClean="0"/>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BB652-DD39-4CE2-8258-594AB9638591}" type="slidenum">
              <a:rPr lang="en-US" smtClean="0"/>
              <a:t>‹#›</a:t>
            </a:fld>
            <a:endParaRPr lang="en-US"/>
          </a:p>
        </p:txBody>
      </p:sp>
    </p:spTree>
    <p:extLst>
      <p:ext uri="{BB962C8B-B14F-4D97-AF65-F5344CB8AC3E}">
        <p14:creationId xmlns:p14="http://schemas.microsoft.com/office/powerpoint/2010/main" val="3383919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415461-18D9-4EF1-ACB2-CFC8953B4CAE}" type="datetimeFigureOut">
              <a:rPr lang="en-US" smtClean="0"/>
              <a:t>8/20/2014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4BB652-DD39-4CE2-8258-594AB9638591}" type="slidenum">
              <a:rPr lang="en-US" smtClean="0"/>
              <a:t>‹#›</a:t>
            </a:fld>
            <a:endParaRPr lang="en-US"/>
          </a:p>
        </p:txBody>
      </p:sp>
    </p:spTree>
    <p:extLst>
      <p:ext uri="{BB962C8B-B14F-4D97-AF65-F5344CB8AC3E}">
        <p14:creationId xmlns:p14="http://schemas.microsoft.com/office/powerpoint/2010/main" val="3349965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415461-18D9-4EF1-ACB2-CFC8953B4CAE}" type="datetimeFigureOut">
              <a:rPr lang="en-US" smtClean="0"/>
              <a:t>8/20/2014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4BB652-DD39-4CE2-8258-594AB9638591}" type="slidenum">
              <a:rPr lang="en-US" smtClean="0"/>
              <a:t>‹#›</a:t>
            </a:fld>
            <a:endParaRPr lang="en-US"/>
          </a:p>
        </p:txBody>
      </p:sp>
    </p:spTree>
    <p:extLst>
      <p:ext uri="{BB962C8B-B14F-4D97-AF65-F5344CB8AC3E}">
        <p14:creationId xmlns:p14="http://schemas.microsoft.com/office/powerpoint/2010/main" val="1194509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415461-18D9-4EF1-ACB2-CFC8953B4CAE}" type="datetimeFigureOut">
              <a:rPr lang="en-US" smtClean="0"/>
              <a:t>8/20/2014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4BB652-DD39-4CE2-8258-594AB9638591}" type="slidenum">
              <a:rPr lang="en-US" smtClean="0"/>
              <a:t>‹#›</a:t>
            </a:fld>
            <a:endParaRPr lang="en-US"/>
          </a:p>
        </p:txBody>
      </p:sp>
    </p:spTree>
    <p:extLst>
      <p:ext uri="{BB962C8B-B14F-4D97-AF65-F5344CB8AC3E}">
        <p14:creationId xmlns:p14="http://schemas.microsoft.com/office/powerpoint/2010/main" val="572102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415461-18D9-4EF1-ACB2-CFC8953B4CAE}" type="datetimeFigureOut">
              <a:rPr lang="en-US" smtClean="0"/>
              <a:t>8/20/2014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4BB652-DD39-4CE2-8258-594AB9638591}" type="slidenum">
              <a:rPr lang="en-US" smtClean="0"/>
              <a:t>‹#›</a:t>
            </a:fld>
            <a:endParaRPr lang="en-US"/>
          </a:p>
        </p:txBody>
      </p:sp>
    </p:spTree>
    <p:extLst>
      <p:ext uri="{BB962C8B-B14F-4D97-AF65-F5344CB8AC3E}">
        <p14:creationId xmlns:p14="http://schemas.microsoft.com/office/powerpoint/2010/main" val="1530830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415461-18D9-4EF1-ACB2-CFC8953B4CAE}" type="datetimeFigureOut">
              <a:rPr lang="en-US" smtClean="0"/>
              <a:t>8/20/2014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4BB652-DD39-4CE2-8258-594AB9638591}" type="slidenum">
              <a:rPr lang="en-US" smtClean="0"/>
              <a:t>‹#›</a:t>
            </a:fld>
            <a:endParaRPr lang="en-US"/>
          </a:p>
        </p:txBody>
      </p:sp>
    </p:spTree>
    <p:extLst>
      <p:ext uri="{BB962C8B-B14F-4D97-AF65-F5344CB8AC3E}">
        <p14:creationId xmlns:p14="http://schemas.microsoft.com/office/powerpoint/2010/main" val="356254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415461-18D9-4EF1-ACB2-CFC8953B4CAE}" type="datetimeFigureOut">
              <a:rPr lang="en-US" smtClean="0"/>
              <a:t>8/20/2014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4BB652-DD39-4CE2-8258-594AB9638591}" type="slidenum">
              <a:rPr lang="en-US" smtClean="0"/>
              <a:t>‹#›</a:t>
            </a:fld>
            <a:endParaRPr lang="en-US"/>
          </a:p>
        </p:txBody>
      </p:sp>
    </p:spTree>
    <p:extLst>
      <p:ext uri="{BB962C8B-B14F-4D97-AF65-F5344CB8AC3E}">
        <p14:creationId xmlns:p14="http://schemas.microsoft.com/office/powerpoint/2010/main" val="1778891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415461-18D9-4EF1-ACB2-CFC8953B4CAE}" type="datetimeFigureOut">
              <a:rPr lang="en-US" smtClean="0"/>
              <a:t>8/20/2014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4BB652-DD39-4CE2-8258-594AB9638591}" type="slidenum">
              <a:rPr lang="en-US" smtClean="0"/>
              <a:t>‹#›</a:t>
            </a:fld>
            <a:endParaRPr lang="en-US"/>
          </a:p>
        </p:txBody>
      </p:sp>
    </p:spTree>
    <p:extLst>
      <p:ext uri="{BB962C8B-B14F-4D97-AF65-F5344CB8AC3E}">
        <p14:creationId xmlns:p14="http://schemas.microsoft.com/office/powerpoint/2010/main" val="3865544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7" name="Date Placeholder 8"/>
          <p:cNvSpPr>
            <a:spLocks noGrp="1"/>
          </p:cNvSpPr>
          <p:nvPr>
            <p:ph type="dt" sz="half" idx="2"/>
          </p:nvPr>
        </p:nvSpPr>
        <p:spPr>
          <a:xfrm>
            <a:off x="457200" y="6553200"/>
            <a:ext cx="2133600" cy="304800"/>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bg1"/>
                </a:solidFill>
                <a:latin typeface="Arial" charset="0"/>
                <a:ea typeface="ヒラギノ角ゴ Pro W3" charset="0"/>
                <a:cs typeface="ヒラギノ角ゴ Pro W3" charset="0"/>
              </a:defRPr>
            </a:lvl1pPr>
          </a:lstStyle>
          <a:p>
            <a:pPr fontAlgn="base">
              <a:spcBef>
                <a:spcPct val="0"/>
              </a:spcBef>
              <a:spcAft>
                <a:spcPct val="0"/>
              </a:spcAft>
              <a:defRPr/>
            </a:pPr>
            <a:r>
              <a:rPr lang="en-US">
                <a:solidFill>
                  <a:prstClr val="white"/>
                </a:solidFill>
              </a:rPr>
              <a:t>DATE</a:t>
            </a:r>
          </a:p>
        </p:txBody>
      </p:sp>
      <p:sp>
        <p:nvSpPr>
          <p:cNvPr id="8" name="Footer Placeholder 9"/>
          <p:cNvSpPr>
            <a:spLocks noGrp="1"/>
          </p:cNvSpPr>
          <p:nvPr>
            <p:ph type="ftr" sz="quarter" idx="3"/>
          </p:nvPr>
        </p:nvSpPr>
        <p:spPr>
          <a:xfrm>
            <a:off x="2971800" y="6553200"/>
            <a:ext cx="3886200" cy="304800"/>
          </a:xfrm>
          <a:prstGeom prst="rect">
            <a:avLst/>
          </a:prstGeom>
        </p:spPr>
        <p:txBody>
          <a:bodyPr vert="horz" wrap="square" lIns="91440" tIns="45720" rIns="91440" bIns="45720" numCol="1" anchor="ctr" anchorCtr="0" compatLnSpc="1">
            <a:prstTxWarp prst="textNoShape">
              <a:avLst/>
            </a:prstTxWarp>
          </a:bodyPr>
          <a:lstStyle>
            <a:lvl1pPr algn="ctr">
              <a:defRPr sz="1000" b="1">
                <a:solidFill>
                  <a:schemeClr val="bg1"/>
                </a:solidFill>
                <a:latin typeface="Georgia" charset="0"/>
                <a:ea typeface="ヒラギノ角ゴ Pro W3" charset="-128"/>
                <a:cs typeface="ヒラギノ角ゴ Pro W3" charset="-128"/>
              </a:defRPr>
            </a:lvl1pPr>
          </a:lstStyle>
          <a:p>
            <a:pPr fontAlgn="base">
              <a:spcBef>
                <a:spcPct val="0"/>
              </a:spcBef>
              <a:spcAft>
                <a:spcPct val="0"/>
              </a:spcAft>
              <a:defRPr/>
            </a:pPr>
            <a:r>
              <a:rPr lang="en-US">
                <a:solidFill>
                  <a:prstClr val="white"/>
                </a:solidFill>
              </a:rPr>
              <a:t>DOCUMENT TYPE/STATUS</a:t>
            </a:r>
          </a:p>
        </p:txBody>
      </p:sp>
      <p:sp>
        <p:nvSpPr>
          <p:cNvPr id="9" name="Slide Number Placeholder 10"/>
          <p:cNvSpPr>
            <a:spLocks noGrp="1"/>
          </p:cNvSpPr>
          <p:nvPr>
            <p:ph type="sldNum" sz="quarter" idx="4"/>
          </p:nvPr>
        </p:nvSpPr>
        <p:spPr>
          <a:xfrm>
            <a:off x="6553200" y="6553200"/>
            <a:ext cx="2133600" cy="304800"/>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bg1"/>
                </a:solidFill>
              </a:defRPr>
            </a:lvl1pPr>
          </a:lstStyle>
          <a:p>
            <a:pPr fontAlgn="base">
              <a:spcBef>
                <a:spcPct val="0"/>
              </a:spcBef>
              <a:spcAft>
                <a:spcPct val="0"/>
              </a:spcAft>
            </a:pPr>
            <a:fld id="{8740766F-7301-C848-A25E-C7B5A65C665C}" type="slidenum">
              <a:rPr lang="en-US">
                <a:solidFill>
                  <a:prstClr val="white"/>
                </a:solidFill>
                <a:latin typeface="Arial" charset="0"/>
                <a:ea typeface="ヒラギノ角ゴ Pro W3" charset="0"/>
                <a:cs typeface="ヒラギノ角ゴ Pro W3" charset="0"/>
              </a:rPr>
              <a:pPr fontAlgn="base">
                <a:spcBef>
                  <a:spcPct val="0"/>
                </a:spcBef>
                <a:spcAft>
                  <a:spcPct val="0"/>
                </a:spcAft>
              </a:pPr>
              <a:t>‹#›</a:t>
            </a:fld>
            <a:endParaRPr lang="en-US">
              <a:solidFill>
                <a:prstClr val="white"/>
              </a:solidFill>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36856189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latin typeface="Georgia"/>
                <a:cs typeface="Georgia"/>
              </a:rPr>
              <a:t>VistA 4 Solution Architecture</a:t>
            </a:r>
            <a:endParaRPr lang="en-US" dirty="0">
              <a:solidFill>
                <a:schemeClr val="bg1"/>
              </a:solidFill>
              <a:latin typeface="Georgia"/>
              <a:cs typeface="Georgia"/>
            </a:endParaRPr>
          </a:p>
        </p:txBody>
      </p:sp>
      <p:sp>
        <p:nvSpPr>
          <p:cNvPr id="3" name="Subtitle 2"/>
          <p:cNvSpPr>
            <a:spLocks noGrp="1"/>
          </p:cNvSpPr>
          <p:nvPr>
            <p:ph type="subTitle" idx="1"/>
          </p:nvPr>
        </p:nvSpPr>
        <p:spPr/>
        <p:txBody>
          <a:bodyPr/>
          <a:lstStyle/>
          <a:p>
            <a:r>
              <a:rPr lang="en-US" i="1" dirty="0" smtClean="0">
                <a:solidFill>
                  <a:schemeClr val="bg1">
                    <a:lumMod val="75000"/>
                  </a:schemeClr>
                </a:solidFill>
                <a:latin typeface="Georgia"/>
                <a:cs typeface="Georgia"/>
              </a:rPr>
              <a:t>Dr. Aaron J. Drew</a:t>
            </a:r>
            <a:endParaRPr lang="en-US" i="1" dirty="0">
              <a:solidFill>
                <a:schemeClr val="bg1">
                  <a:lumMod val="75000"/>
                </a:schemeClr>
              </a:solidFill>
              <a:latin typeface="Georgia"/>
              <a:cs typeface="Georgia"/>
            </a:endParaRPr>
          </a:p>
        </p:txBody>
      </p:sp>
    </p:spTree>
    <p:extLst>
      <p:ext uri="{BB962C8B-B14F-4D97-AF65-F5344CB8AC3E}">
        <p14:creationId xmlns:p14="http://schemas.microsoft.com/office/powerpoint/2010/main" val="3295813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693522" y="179388"/>
            <a:ext cx="8229600" cy="811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b="1" dirty="0">
                <a:solidFill>
                  <a:schemeClr val="bg1"/>
                </a:solidFill>
                <a:latin typeface="Georgia" charset="0"/>
                <a:ea typeface="ヒラギノ角ゴ Pro W3" charset="0"/>
                <a:cs typeface="ヒラギノ角ゴ Pro W3" charset="0"/>
              </a:rPr>
              <a:t>“To-Be” Non-Functional Requirements</a:t>
            </a:r>
          </a:p>
        </p:txBody>
      </p:sp>
      <p:sp>
        <p:nvSpPr>
          <p:cNvPr id="3174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cs typeface="ヒラギノ角ゴ Pro W3" charset="0"/>
              </a:defRPr>
            </a:lvl1pPr>
            <a:lvl2pPr marL="742950" indent="-285750" eaLnBrk="0" hangingPunct="0">
              <a:defRPr>
                <a:solidFill>
                  <a:schemeClr val="tx1"/>
                </a:solidFill>
                <a:latin typeface="Arial" charset="0"/>
                <a:ea typeface="ヒラギノ角ゴ Pro W3" charset="0"/>
                <a:cs typeface="ヒラギノ角ゴ Pro W3" charset="0"/>
              </a:defRPr>
            </a:lvl2pPr>
            <a:lvl3pPr marL="1143000" indent="-228600" eaLnBrk="0" hangingPunct="0">
              <a:defRPr>
                <a:solidFill>
                  <a:schemeClr val="tx1"/>
                </a:solidFill>
                <a:latin typeface="Arial" charset="0"/>
                <a:ea typeface="ヒラギノ角ゴ Pro W3" charset="0"/>
                <a:cs typeface="ヒラギノ角ゴ Pro W3" charset="0"/>
              </a:defRPr>
            </a:lvl3pPr>
            <a:lvl4pPr marL="1600200" indent="-228600" eaLnBrk="0" hangingPunct="0">
              <a:defRPr>
                <a:solidFill>
                  <a:schemeClr val="tx1"/>
                </a:solidFill>
                <a:latin typeface="Arial" charset="0"/>
                <a:ea typeface="ヒラギノ角ゴ Pro W3" charset="0"/>
                <a:cs typeface="ヒラギノ角ゴ Pro W3" charset="0"/>
              </a:defRPr>
            </a:lvl4pPr>
            <a:lvl5pPr marL="2057400" indent="-228600" eaLnBrk="0" hangingPunct="0">
              <a:defRPr>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9pPr>
          </a:lstStyle>
          <a:p>
            <a:pPr eaLnBrk="1" hangingPunct="1"/>
            <a:fld id="{48CA8422-26C8-0546-8B5F-B4870A29643A}" type="slidenum">
              <a:rPr lang="en-US">
                <a:solidFill>
                  <a:prstClr val="white"/>
                </a:solidFill>
              </a:rPr>
              <a:pPr eaLnBrk="1" hangingPunct="1"/>
              <a:t>10</a:t>
            </a:fld>
            <a:endParaRPr lang="en-US">
              <a:solidFill>
                <a:prstClr val="white"/>
              </a:solidFill>
            </a:endParaRPr>
          </a:p>
        </p:txBody>
      </p:sp>
      <p:sp>
        <p:nvSpPr>
          <p:cNvPr id="4" name="Content Placeholder 2"/>
          <p:cNvSpPr>
            <a:spLocks noGrp="1"/>
          </p:cNvSpPr>
          <p:nvPr>
            <p:ph idx="1"/>
          </p:nvPr>
        </p:nvSpPr>
        <p:spPr>
          <a:xfrm>
            <a:off x="-327025" y="1219200"/>
            <a:ext cx="9448800" cy="5105400"/>
          </a:xfrm>
        </p:spPr>
        <p:txBody>
          <a:bodyPr>
            <a:normAutofit/>
          </a:bodyPr>
          <a:lstStyle/>
          <a:p>
            <a:pPr lvl="1"/>
            <a:r>
              <a:rPr lang="en-US" sz="2000" dirty="0" smtClean="0">
                <a:solidFill>
                  <a:schemeClr val="tx1"/>
                </a:solidFill>
                <a:latin typeface="Georgia"/>
                <a:cs typeface="Georgia"/>
              </a:rPr>
              <a:t>Data protection measures, such as back-up intervals and redundancy shall be consistent with systems categorized as mission critical.</a:t>
            </a:r>
            <a:endParaRPr lang="en-US" sz="2000" dirty="0" smtClean="0">
              <a:solidFill>
                <a:schemeClr val="tx1"/>
              </a:solidFill>
              <a:effectLst/>
              <a:latin typeface="Georgia"/>
              <a:cs typeface="Georgia"/>
            </a:endParaRPr>
          </a:p>
          <a:p>
            <a:pPr lvl="1"/>
            <a:r>
              <a:rPr lang="en-US" sz="2000" dirty="0" smtClean="0">
                <a:solidFill>
                  <a:schemeClr val="tx1"/>
                </a:solidFill>
                <a:latin typeface="Georgia"/>
                <a:cs typeface="Georgia"/>
              </a:rPr>
              <a:t>Comply with VA Directive 6300 Records and Information Management and with VHA Records Control Schedule (RCS) 10-1, in general and specifically with Electronic Final Version of Health Record: Destroy/Delete 75 years after last episode of patient care, or longer (if specified).</a:t>
            </a:r>
            <a:endParaRPr lang="en-US" sz="2000" dirty="0" smtClean="0">
              <a:solidFill>
                <a:schemeClr val="tx1"/>
              </a:solidFill>
              <a:effectLst/>
              <a:latin typeface="Georgia"/>
              <a:cs typeface="Georgia"/>
            </a:endParaRPr>
          </a:p>
          <a:p>
            <a:pPr lvl="1"/>
            <a:r>
              <a:rPr lang="en-US" sz="2000" dirty="0" smtClean="0">
                <a:solidFill>
                  <a:schemeClr val="tx1"/>
                </a:solidFill>
                <a:latin typeface="Georgia"/>
                <a:cs typeface="Georgia"/>
              </a:rPr>
              <a:t>Adhere to all VHA Security, Privacy, and Identity Management requirements including VA Handbook 6500.</a:t>
            </a:r>
            <a:endParaRPr lang="en-US" sz="2000" dirty="0" smtClean="0">
              <a:solidFill>
                <a:schemeClr val="tx1"/>
              </a:solidFill>
              <a:effectLst/>
              <a:latin typeface="Georgia"/>
              <a:cs typeface="Georgia"/>
            </a:endParaRPr>
          </a:p>
          <a:p>
            <a:pPr lvl="1"/>
            <a:r>
              <a:rPr lang="en-US" sz="2000" dirty="0" smtClean="0">
                <a:solidFill>
                  <a:schemeClr val="tx1"/>
                </a:solidFill>
                <a:effectLst/>
                <a:latin typeface="Georgia"/>
                <a:cs typeface="Georgia"/>
              </a:rPr>
              <a:t>Population size is estimated to be 130,000 VA clinical users. Peak usage would occur between 0800 Eastern and 1930 Eastern. </a:t>
            </a:r>
            <a:r>
              <a:rPr lang="en-US" sz="2000" dirty="0" err="1" smtClean="0">
                <a:solidFill>
                  <a:schemeClr val="tx1"/>
                </a:solidFill>
                <a:effectLst/>
                <a:latin typeface="Georgia"/>
                <a:cs typeface="Georgia"/>
              </a:rPr>
              <a:t>VistA</a:t>
            </a:r>
            <a:r>
              <a:rPr lang="en-US" sz="2000" dirty="0" smtClean="0">
                <a:solidFill>
                  <a:schemeClr val="tx1"/>
                </a:solidFill>
                <a:effectLst/>
                <a:latin typeface="Georgia"/>
                <a:cs typeface="Georgia"/>
              </a:rPr>
              <a:t> 4 will be in use 24/7.</a:t>
            </a:r>
          </a:p>
          <a:p>
            <a:pPr lvl="1"/>
            <a:r>
              <a:rPr lang="en-US" sz="2000" dirty="0" smtClean="0">
                <a:solidFill>
                  <a:schemeClr val="tx1"/>
                </a:solidFill>
                <a:effectLst/>
                <a:latin typeface="Georgia"/>
                <a:cs typeface="Georgia"/>
              </a:rPr>
              <a:t>Estimate that over 500,000 new users will access the MHV portal each year.</a:t>
            </a:r>
          </a:p>
          <a:p>
            <a:pPr lvl="1"/>
            <a:r>
              <a:rPr lang="en-US" sz="2000" dirty="0" smtClean="0">
                <a:solidFill>
                  <a:schemeClr val="tx1"/>
                </a:solidFill>
                <a:latin typeface="Georgia"/>
                <a:cs typeface="Georgia"/>
              </a:rPr>
              <a:t>Employ an industry recognized User Centered Design (UCD) process</a:t>
            </a:r>
          </a:p>
          <a:p>
            <a:pPr lvl="1"/>
            <a:endParaRPr lang="en-US" sz="2000" dirty="0">
              <a:solidFill>
                <a:schemeClr val="tx1"/>
              </a:solidFill>
              <a:latin typeface="Georgia"/>
              <a:cs typeface="Georgia"/>
            </a:endParaRPr>
          </a:p>
        </p:txBody>
      </p:sp>
    </p:spTree>
    <p:extLst>
      <p:ext uri="{BB962C8B-B14F-4D97-AF65-F5344CB8AC3E}">
        <p14:creationId xmlns:p14="http://schemas.microsoft.com/office/powerpoint/2010/main" val="27802750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cs typeface="ヒラギノ角ゴ Pro W3" charset="0"/>
              </a:defRPr>
            </a:lvl1pPr>
            <a:lvl2pPr marL="742950" indent="-285750" eaLnBrk="0" hangingPunct="0">
              <a:defRPr>
                <a:solidFill>
                  <a:schemeClr val="tx1"/>
                </a:solidFill>
                <a:latin typeface="Arial" charset="0"/>
                <a:ea typeface="ヒラギノ角ゴ Pro W3" charset="0"/>
                <a:cs typeface="ヒラギノ角ゴ Pro W3" charset="0"/>
              </a:defRPr>
            </a:lvl2pPr>
            <a:lvl3pPr marL="1143000" indent="-228600" eaLnBrk="0" hangingPunct="0">
              <a:defRPr>
                <a:solidFill>
                  <a:schemeClr val="tx1"/>
                </a:solidFill>
                <a:latin typeface="Arial" charset="0"/>
                <a:ea typeface="ヒラギノ角ゴ Pro W3" charset="0"/>
                <a:cs typeface="ヒラギノ角ゴ Pro W3" charset="0"/>
              </a:defRPr>
            </a:lvl3pPr>
            <a:lvl4pPr marL="1600200" indent="-228600" eaLnBrk="0" hangingPunct="0">
              <a:defRPr>
                <a:solidFill>
                  <a:schemeClr val="tx1"/>
                </a:solidFill>
                <a:latin typeface="Arial" charset="0"/>
                <a:ea typeface="ヒラギノ角ゴ Pro W3" charset="0"/>
                <a:cs typeface="ヒラギノ角ゴ Pro W3" charset="0"/>
              </a:defRPr>
            </a:lvl4pPr>
            <a:lvl5pPr marL="2057400" indent="-228600" eaLnBrk="0" hangingPunct="0">
              <a:defRPr>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9pPr>
          </a:lstStyle>
          <a:p>
            <a:pPr eaLnBrk="1" hangingPunct="1"/>
            <a:fld id="{48CA8422-26C8-0546-8B5F-B4870A29643A}" type="slidenum">
              <a:rPr lang="en-US">
                <a:solidFill>
                  <a:prstClr val="white"/>
                </a:solidFill>
              </a:rPr>
              <a:pPr eaLnBrk="1" hangingPunct="1"/>
              <a:t>11</a:t>
            </a:fld>
            <a:endParaRPr lang="en-US">
              <a:solidFill>
                <a:prstClr val="white"/>
              </a:solidFill>
            </a:endParaRPr>
          </a:p>
        </p:txBody>
      </p:sp>
      <p:sp>
        <p:nvSpPr>
          <p:cNvPr id="4" name="Title 1"/>
          <p:cNvSpPr txBox="1">
            <a:spLocks/>
          </p:cNvSpPr>
          <p:nvPr/>
        </p:nvSpPr>
        <p:spPr>
          <a:xfrm>
            <a:off x="152400" y="2819400"/>
            <a:ext cx="8991600" cy="1143000"/>
          </a:xfrm>
          <a:prstGeom prst="rect">
            <a:avLst/>
          </a:prstGeom>
        </p:spPr>
        <p:txBody>
          <a:bodyPr>
            <a:normAutofit fontScale="97500"/>
          </a:bodyPr>
          <a:lst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sz="3200" b="1" dirty="0" smtClean="0">
                <a:solidFill>
                  <a:schemeClr val="tx2"/>
                </a:solidFill>
                <a:latin typeface="Georgia"/>
                <a:cs typeface="Georgia"/>
              </a:rPr>
              <a:t>Product Sets</a:t>
            </a:r>
          </a:p>
          <a:p>
            <a:r>
              <a:rPr lang="en-US" sz="3200" dirty="0" smtClean="0">
                <a:solidFill>
                  <a:schemeClr val="tx2"/>
                </a:solidFill>
                <a:latin typeface="Georgia"/>
                <a:cs typeface="Georgia"/>
              </a:rPr>
              <a:t>Capabilities to be Deployed</a:t>
            </a:r>
            <a:endParaRPr lang="en-US" sz="3200" dirty="0">
              <a:solidFill>
                <a:schemeClr val="tx2"/>
              </a:solidFill>
              <a:latin typeface="Georgia"/>
              <a:cs typeface="Georgia"/>
            </a:endParaRPr>
          </a:p>
        </p:txBody>
      </p:sp>
    </p:spTree>
    <p:extLst>
      <p:ext uri="{BB962C8B-B14F-4D97-AF65-F5344CB8AC3E}">
        <p14:creationId xmlns:p14="http://schemas.microsoft.com/office/powerpoint/2010/main" val="2780275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cs typeface="ヒラギノ角ゴ Pro W3" charset="0"/>
              </a:defRPr>
            </a:lvl1pPr>
            <a:lvl2pPr marL="742950" indent="-285750" eaLnBrk="0" hangingPunct="0">
              <a:defRPr>
                <a:solidFill>
                  <a:schemeClr val="tx1"/>
                </a:solidFill>
                <a:latin typeface="Arial" charset="0"/>
                <a:ea typeface="ヒラギノ角ゴ Pro W3" charset="0"/>
                <a:cs typeface="ヒラギノ角ゴ Pro W3" charset="0"/>
              </a:defRPr>
            </a:lvl2pPr>
            <a:lvl3pPr marL="1143000" indent="-228600" eaLnBrk="0" hangingPunct="0">
              <a:defRPr>
                <a:solidFill>
                  <a:schemeClr val="tx1"/>
                </a:solidFill>
                <a:latin typeface="Arial" charset="0"/>
                <a:ea typeface="ヒラギノ角ゴ Pro W3" charset="0"/>
                <a:cs typeface="ヒラギノ角ゴ Pro W3" charset="0"/>
              </a:defRPr>
            </a:lvl3pPr>
            <a:lvl4pPr marL="1600200" indent="-228600" eaLnBrk="0" hangingPunct="0">
              <a:defRPr>
                <a:solidFill>
                  <a:schemeClr val="tx1"/>
                </a:solidFill>
                <a:latin typeface="Arial" charset="0"/>
                <a:ea typeface="ヒラギノ角ゴ Pro W3" charset="0"/>
                <a:cs typeface="ヒラギノ角ゴ Pro W3" charset="0"/>
              </a:defRPr>
            </a:lvl4pPr>
            <a:lvl5pPr marL="2057400" indent="-228600" eaLnBrk="0" hangingPunct="0">
              <a:defRPr>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9pPr>
          </a:lstStyle>
          <a:p>
            <a:pPr eaLnBrk="1" hangingPunct="1"/>
            <a:fld id="{48CA8422-26C8-0546-8B5F-B4870A29643A}" type="slidenum">
              <a:rPr lang="en-US">
                <a:solidFill>
                  <a:prstClr val="white"/>
                </a:solidFill>
              </a:rPr>
              <a:pPr eaLnBrk="1" hangingPunct="1"/>
              <a:t>12</a:t>
            </a:fld>
            <a:endParaRPr lang="en-US">
              <a:solidFill>
                <a:prstClr val="white"/>
              </a:solidFill>
            </a:endParaRPr>
          </a:p>
        </p:txBody>
      </p:sp>
      <p:sp>
        <p:nvSpPr>
          <p:cNvPr id="4" name="Title 1"/>
          <p:cNvSpPr txBox="1">
            <a:spLocks/>
          </p:cNvSpPr>
          <p:nvPr/>
        </p:nvSpPr>
        <p:spPr>
          <a:xfrm>
            <a:off x="152400" y="2819400"/>
            <a:ext cx="8991600" cy="1143000"/>
          </a:xfrm>
          <a:prstGeom prst="rect">
            <a:avLst/>
          </a:prstGeom>
        </p:spPr>
        <p:txBody>
          <a:bodyPr>
            <a:normAutofit fontScale="97500"/>
          </a:bodyPr>
          <a:lst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sz="3200" b="1" dirty="0" smtClean="0">
                <a:solidFill>
                  <a:schemeClr val="tx2"/>
                </a:solidFill>
                <a:latin typeface="Georgia"/>
                <a:cs typeface="Georgia"/>
              </a:rPr>
              <a:t>Product Set 1</a:t>
            </a:r>
          </a:p>
        </p:txBody>
      </p:sp>
    </p:spTree>
    <p:extLst>
      <p:ext uri="{BB962C8B-B14F-4D97-AF65-F5344CB8AC3E}">
        <p14:creationId xmlns:p14="http://schemas.microsoft.com/office/powerpoint/2010/main" val="710833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693522" y="179388"/>
            <a:ext cx="8229600" cy="811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b="1" dirty="0">
                <a:solidFill>
                  <a:schemeClr val="bg1"/>
                </a:solidFill>
                <a:latin typeface="Georgia" charset="0"/>
                <a:ea typeface="ヒラギノ角ゴ Pro W3" charset="0"/>
                <a:cs typeface="ヒラギノ角ゴ Pro W3" charset="0"/>
              </a:rPr>
              <a:t>Product Set 1 Capabilities to be Deployed</a:t>
            </a:r>
          </a:p>
        </p:txBody>
      </p:sp>
      <p:sp>
        <p:nvSpPr>
          <p:cNvPr id="3174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cs typeface="ヒラギノ角ゴ Pro W3" charset="0"/>
              </a:defRPr>
            </a:lvl1pPr>
            <a:lvl2pPr marL="742950" indent="-285750" eaLnBrk="0" hangingPunct="0">
              <a:defRPr>
                <a:solidFill>
                  <a:schemeClr val="tx1"/>
                </a:solidFill>
                <a:latin typeface="Arial" charset="0"/>
                <a:ea typeface="ヒラギノ角ゴ Pro W3" charset="0"/>
                <a:cs typeface="ヒラギノ角ゴ Pro W3" charset="0"/>
              </a:defRPr>
            </a:lvl2pPr>
            <a:lvl3pPr marL="1143000" indent="-228600" eaLnBrk="0" hangingPunct="0">
              <a:defRPr>
                <a:solidFill>
                  <a:schemeClr val="tx1"/>
                </a:solidFill>
                <a:latin typeface="Arial" charset="0"/>
                <a:ea typeface="ヒラギノ角ゴ Pro W3" charset="0"/>
                <a:cs typeface="ヒラギノ角ゴ Pro W3" charset="0"/>
              </a:defRPr>
            </a:lvl3pPr>
            <a:lvl4pPr marL="1600200" indent="-228600" eaLnBrk="0" hangingPunct="0">
              <a:defRPr>
                <a:solidFill>
                  <a:schemeClr val="tx1"/>
                </a:solidFill>
                <a:latin typeface="Arial" charset="0"/>
                <a:ea typeface="ヒラギノ角ゴ Pro W3" charset="0"/>
                <a:cs typeface="ヒラギノ角ゴ Pro W3" charset="0"/>
              </a:defRPr>
            </a:lvl4pPr>
            <a:lvl5pPr marL="2057400" indent="-228600" eaLnBrk="0" hangingPunct="0">
              <a:defRPr>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9pPr>
          </a:lstStyle>
          <a:p>
            <a:pPr eaLnBrk="1" hangingPunct="1"/>
            <a:fld id="{48CA8422-26C8-0546-8B5F-B4870A29643A}" type="slidenum">
              <a:rPr lang="en-US">
                <a:solidFill>
                  <a:prstClr val="white"/>
                </a:solidFill>
              </a:rPr>
              <a:pPr eaLnBrk="1" hangingPunct="1"/>
              <a:t>13</a:t>
            </a:fld>
            <a:endParaRPr lang="en-US">
              <a:solidFill>
                <a:prstClr val="white"/>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02626887"/>
              </p:ext>
            </p:extLst>
          </p:nvPr>
        </p:nvGraphicFramePr>
        <p:xfrm>
          <a:off x="381000" y="1219200"/>
          <a:ext cx="8305800" cy="4876800"/>
        </p:xfrm>
        <a:graphic>
          <a:graphicData uri="http://schemas.openxmlformats.org/drawingml/2006/table">
            <a:tbl>
              <a:tblPr firstRow="1" firstCol="1" bandRow="1">
                <a:tableStyleId>{5C22544A-7EE6-4342-B048-85BDC9FD1C3A}</a:tableStyleId>
              </a:tblPr>
              <a:tblGrid>
                <a:gridCol w="1828800"/>
                <a:gridCol w="6477000"/>
              </a:tblGrid>
              <a:tr h="314960">
                <a:tc gridSpan="2">
                  <a:txBody>
                    <a:bodyPr/>
                    <a:lstStyle/>
                    <a:p>
                      <a:pPr marL="0" marR="0" algn="ctr">
                        <a:spcBef>
                          <a:spcPts val="0"/>
                        </a:spcBef>
                        <a:spcAft>
                          <a:spcPts val="0"/>
                        </a:spcAft>
                      </a:pPr>
                      <a:r>
                        <a:rPr lang="en-US" sz="1800" dirty="0">
                          <a:effectLst/>
                        </a:rPr>
                        <a:t>Product Set 1 Capabilities to be Deployed</a:t>
                      </a:r>
                      <a:endParaRPr lang="en-US" sz="1800" dirty="0">
                        <a:effectLst/>
                        <a:latin typeface="Times New Roman"/>
                        <a:ea typeface="Times New Roman"/>
                        <a:cs typeface="Times New Roman"/>
                      </a:endParaRPr>
                    </a:p>
                  </a:txBody>
                  <a:tcPr marL="68580" marR="68580" marT="0" marB="0"/>
                </a:tc>
                <a:tc hMerge="1">
                  <a:txBody>
                    <a:bodyPr/>
                    <a:lstStyle/>
                    <a:p>
                      <a:endParaRPr lang="en-US"/>
                    </a:p>
                  </a:txBody>
                  <a:tcPr/>
                </a:tc>
              </a:tr>
              <a:tr h="370840">
                <a:tc>
                  <a:txBody>
                    <a:bodyPr/>
                    <a:lstStyle/>
                    <a:p>
                      <a:pPr marL="0" marR="0">
                        <a:spcBef>
                          <a:spcPts val="0"/>
                        </a:spcBef>
                        <a:spcAft>
                          <a:spcPts val="0"/>
                        </a:spcAft>
                      </a:pPr>
                      <a:r>
                        <a:rPr lang="en-US" sz="1800" dirty="0">
                          <a:effectLst/>
                        </a:rPr>
                        <a:t>Business Capability</a:t>
                      </a:r>
                      <a:endParaRPr lang="en-US" sz="18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800" b="1" dirty="0">
                          <a:effectLst/>
                        </a:rPr>
                        <a:t>Description</a:t>
                      </a:r>
                      <a:endParaRPr lang="en-US" sz="1800" b="1" dirty="0">
                        <a:effectLst/>
                        <a:latin typeface="Times New Roman"/>
                        <a:ea typeface="Times New Roman"/>
                        <a:cs typeface="Times New Roman"/>
                      </a:endParaRPr>
                    </a:p>
                  </a:txBody>
                  <a:tcPr marL="68580" marR="68580" marT="0" marB="0"/>
                </a:tc>
              </a:tr>
              <a:tr h="944880">
                <a:tc>
                  <a:txBody>
                    <a:bodyPr/>
                    <a:lstStyle/>
                    <a:p>
                      <a:pPr marL="0" marR="0">
                        <a:spcBef>
                          <a:spcPts val="0"/>
                        </a:spcBef>
                        <a:spcAft>
                          <a:spcPts val="0"/>
                        </a:spcAft>
                      </a:pPr>
                      <a:r>
                        <a:rPr lang="en-US" sz="1800" dirty="0" err="1" smtClean="0">
                          <a:effectLst/>
                        </a:rPr>
                        <a:t>VistA</a:t>
                      </a:r>
                      <a:r>
                        <a:rPr lang="en-US" sz="1800" dirty="0" smtClean="0">
                          <a:effectLst/>
                        </a:rPr>
                        <a:t> Standardization</a:t>
                      </a:r>
                      <a:endParaRPr lang="en-US" sz="1800" dirty="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800" dirty="0">
                          <a:effectLst/>
                        </a:rPr>
                        <a:t>Standardization of 74 VistA application routines to provide a common code set upon which we can build new functionality.</a:t>
                      </a:r>
                      <a:endParaRPr lang="en-US" sz="1800" dirty="0">
                        <a:effectLst/>
                        <a:latin typeface="Times New Roman"/>
                        <a:ea typeface="Times New Roman"/>
                        <a:cs typeface="Times New Roman"/>
                      </a:endParaRPr>
                    </a:p>
                  </a:txBody>
                  <a:tcPr marL="68580" marR="68580" marT="0" marB="0"/>
                </a:tc>
              </a:tr>
              <a:tr h="944880">
                <a:tc>
                  <a:txBody>
                    <a:bodyPr/>
                    <a:lstStyle/>
                    <a:p>
                      <a:pPr marL="0" marR="0">
                        <a:spcBef>
                          <a:spcPts val="0"/>
                        </a:spcBef>
                        <a:spcAft>
                          <a:spcPts val="0"/>
                        </a:spcAft>
                      </a:pPr>
                      <a:r>
                        <a:rPr lang="en-US" sz="1800">
                          <a:effectLst/>
                        </a:rPr>
                        <a:t>VistA Immunization</a:t>
                      </a:r>
                    </a:p>
                    <a:p>
                      <a:pPr marL="0" marR="0">
                        <a:spcBef>
                          <a:spcPts val="0"/>
                        </a:spcBef>
                        <a:spcAft>
                          <a:spcPts val="0"/>
                        </a:spcAft>
                      </a:pPr>
                      <a:r>
                        <a:rPr lang="en-US" sz="1800">
                          <a:effectLst/>
                        </a:rPr>
                        <a:t>Enhancements</a:t>
                      </a:r>
                      <a:endParaRPr lang="en-US" sz="1800">
                        <a:effectLst/>
                        <a:latin typeface="Times New Roman"/>
                        <a:ea typeface="Times New Roman"/>
                        <a:cs typeface="Times New Roman"/>
                      </a:endParaRPr>
                    </a:p>
                  </a:txBody>
                  <a:tcPr marL="68580" marR="68580" marT="0" marB="0"/>
                </a:tc>
                <a:tc>
                  <a:txBody>
                    <a:bodyPr/>
                    <a:lstStyle/>
                    <a:p>
                      <a:pPr marL="0" marR="0">
                        <a:spcBef>
                          <a:spcPts val="0"/>
                        </a:spcBef>
                        <a:spcAft>
                          <a:spcPts val="0"/>
                        </a:spcAft>
                        <a:tabLst>
                          <a:tab pos="139700" algn="l"/>
                          <a:tab pos="457200" algn="l"/>
                        </a:tabLst>
                      </a:pPr>
                      <a:r>
                        <a:rPr lang="en-US" sz="1800" dirty="0">
                          <a:effectLst/>
                        </a:rPr>
                        <a:t>Provide Immunization Information makes available a comprehensive standardized list of immunizations for clinicians to review.</a:t>
                      </a:r>
                      <a:endParaRPr lang="en-US" sz="1800" dirty="0">
                        <a:effectLst/>
                        <a:latin typeface="Times New Roman"/>
                        <a:ea typeface="Times New Roman"/>
                        <a:cs typeface="Times New Roman"/>
                      </a:endParaRPr>
                    </a:p>
                  </a:txBody>
                  <a:tcPr marL="68580" marR="68580" marT="0" marB="0"/>
                </a:tc>
              </a:tr>
              <a:tr h="1574800">
                <a:tc>
                  <a:txBody>
                    <a:bodyPr/>
                    <a:lstStyle/>
                    <a:p>
                      <a:pPr marL="0" marR="0">
                        <a:spcBef>
                          <a:spcPts val="0"/>
                        </a:spcBef>
                        <a:spcAft>
                          <a:spcPts val="0"/>
                        </a:spcAft>
                      </a:pPr>
                      <a:r>
                        <a:rPr lang="en-US" sz="1800">
                          <a:effectLst/>
                        </a:rPr>
                        <a:t>Improved User Interface</a:t>
                      </a:r>
                      <a:endParaRPr lang="en-US" sz="180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800">
                          <a:effectLst/>
                        </a:rPr>
                        <a:t>Initial deployment of the new User Interface that includes Joint Legacy Viewer (JLV) View, search, info-buttons, medication reviews, single sign-on, crisis notes, warnings, allergies/adverse reactions, advanced directives, patient record flags, task functionality, clinical decision support, patient-specific education resources.</a:t>
                      </a:r>
                      <a:endParaRPr lang="en-US" sz="1800">
                        <a:effectLst/>
                        <a:latin typeface="Times New Roman"/>
                        <a:ea typeface="Times New Roman"/>
                        <a:cs typeface="Times New Roman"/>
                      </a:endParaRPr>
                    </a:p>
                  </a:txBody>
                  <a:tcPr marL="68580" marR="68580" marT="0" marB="0"/>
                </a:tc>
              </a:tr>
              <a:tr h="314960">
                <a:tc>
                  <a:txBody>
                    <a:bodyPr/>
                    <a:lstStyle/>
                    <a:p>
                      <a:pPr marL="0" marR="0">
                        <a:spcBef>
                          <a:spcPts val="0"/>
                        </a:spcBef>
                        <a:spcAft>
                          <a:spcPts val="0"/>
                        </a:spcAft>
                      </a:pPr>
                      <a:r>
                        <a:rPr lang="en-US" sz="1800" dirty="0">
                          <a:effectLst/>
                        </a:rPr>
                        <a:t>VistA </a:t>
                      </a:r>
                      <a:r>
                        <a:rPr lang="en-US" sz="1800" dirty="0" smtClean="0">
                          <a:effectLst/>
                        </a:rPr>
                        <a:t>Exchange</a:t>
                      </a:r>
                      <a:endParaRPr lang="en-US" sz="1800" dirty="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800" dirty="0">
                          <a:effectLst/>
                        </a:rPr>
                        <a:t>Initial support of improved user interface utilizing </a:t>
                      </a:r>
                      <a:r>
                        <a:rPr lang="en-US" sz="1800" dirty="0" err="1">
                          <a:effectLst/>
                        </a:rPr>
                        <a:t>VistA</a:t>
                      </a:r>
                      <a:r>
                        <a:rPr lang="en-US" sz="1800" dirty="0">
                          <a:effectLst/>
                        </a:rPr>
                        <a:t> Data Service.</a:t>
                      </a:r>
                      <a:endParaRPr lang="en-US" sz="1800" dirty="0">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7802750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cs typeface="ヒラギノ角ゴ Pro W3" charset="0"/>
              </a:defRPr>
            </a:lvl1pPr>
            <a:lvl2pPr marL="742950" indent="-285750" eaLnBrk="0" hangingPunct="0">
              <a:defRPr>
                <a:solidFill>
                  <a:schemeClr val="tx1"/>
                </a:solidFill>
                <a:latin typeface="Arial" charset="0"/>
                <a:ea typeface="ヒラギノ角ゴ Pro W3" charset="0"/>
                <a:cs typeface="ヒラギノ角ゴ Pro W3" charset="0"/>
              </a:defRPr>
            </a:lvl2pPr>
            <a:lvl3pPr marL="1143000" indent="-228600" eaLnBrk="0" hangingPunct="0">
              <a:defRPr>
                <a:solidFill>
                  <a:schemeClr val="tx1"/>
                </a:solidFill>
                <a:latin typeface="Arial" charset="0"/>
                <a:ea typeface="ヒラギノ角ゴ Pro W3" charset="0"/>
                <a:cs typeface="ヒラギノ角ゴ Pro W3" charset="0"/>
              </a:defRPr>
            </a:lvl3pPr>
            <a:lvl4pPr marL="1600200" indent="-228600" eaLnBrk="0" hangingPunct="0">
              <a:defRPr>
                <a:solidFill>
                  <a:schemeClr val="tx1"/>
                </a:solidFill>
                <a:latin typeface="Arial" charset="0"/>
                <a:ea typeface="ヒラギノ角ゴ Pro W3" charset="0"/>
                <a:cs typeface="ヒラギノ角ゴ Pro W3" charset="0"/>
              </a:defRPr>
            </a:lvl4pPr>
            <a:lvl5pPr marL="2057400" indent="-228600" eaLnBrk="0" hangingPunct="0">
              <a:defRPr>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9pPr>
          </a:lstStyle>
          <a:p>
            <a:pPr eaLnBrk="1" hangingPunct="1"/>
            <a:fld id="{48CA8422-26C8-0546-8B5F-B4870A29643A}" type="slidenum">
              <a:rPr lang="en-US">
                <a:solidFill>
                  <a:prstClr val="white"/>
                </a:solidFill>
              </a:rPr>
              <a:pPr eaLnBrk="1" hangingPunct="1"/>
              <a:t>14</a:t>
            </a:fld>
            <a:endParaRPr lang="en-US">
              <a:solidFill>
                <a:prstClr val="white"/>
              </a:solidFill>
            </a:endParaRPr>
          </a:p>
        </p:txBody>
      </p:sp>
      <p:sp>
        <p:nvSpPr>
          <p:cNvPr id="4" name="Title 1"/>
          <p:cNvSpPr txBox="1">
            <a:spLocks/>
          </p:cNvSpPr>
          <p:nvPr/>
        </p:nvSpPr>
        <p:spPr>
          <a:xfrm>
            <a:off x="152400" y="2819400"/>
            <a:ext cx="8991600" cy="1143000"/>
          </a:xfrm>
          <a:prstGeom prst="rect">
            <a:avLst/>
          </a:prstGeom>
        </p:spPr>
        <p:txBody>
          <a:bodyPr>
            <a:normAutofit fontScale="97500"/>
          </a:bodyPr>
          <a:lst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sz="3200" b="1" dirty="0" smtClean="0">
                <a:solidFill>
                  <a:schemeClr val="tx2"/>
                </a:solidFill>
                <a:latin typeface="Georgia"/>
                <a:cs typeface="Georgia"/>
              </a:rPr>
              <a:t>Product Set 2</a:t>
            </a:r>
          </a:p>
        </p:txBody>
      </p:sp>
    </p:spTree>
    <p:extLst>
      <p:ext uri="{BB962C8B-B14F-4D97-AF65-F5344CB8AC3E}">
        <p14:creationId xmlns:p14="http://schemas.microsoft.com/office/powerpoint/2010/main" val="762335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693522" y="179388"/>
            <a:ext cx="8229600" cy="811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b="1" dirty="0" smtClean="0">
                <a:solidFill>
                  <a:schemeClr val="bg1"/>
                </a:solidFill>
                <a:latin typeface="Georgia" charset="0"/>
                <a:ea typeface="ヒラギノ角ゴ Pro W3" charset="0"/>
                <a:cs typeface="ヒラギノ角ゴ Pro W3" charset="0"/>
              </a:rPr>
              <a:t>Product Set 2 Capabilities to be Deployed</a:t>
            </a:r>
            <a:endParaRPr lang="en-US" sz="2400" b="1" dirty="0">
              <a:solidFill>
                <a:schemeClr val="bg1"/>
              </a:solidFill>
              <a:latin typeface="Georgia" charset="0"/>
              <a:ea typeface="ヒラギノ角ゴ Pro W3" charset="0"/>
              <a:cs typeface="ヒラギノ角ゴ Pro W3" charset="0"/>
            </a:endParaRPr>
          </a:p>
        </p:txBody>
      </p:sp>
      <p:sp>
        <p:nvSpPr>
          <p:cNvPr id="3174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cs typeface="ヒラギノ角ゴ Pro W3" charset="0"/>
              </a:defRPr>
            </a:lvl1pPr>
            <a:lvl2pPr marL="742950" indent="-285750" eaLnBrk="0" hangingPunct="0">
              <a:defRPr>
                <a:solidFill>
                  <a:schemeClr val="tx1"/>
                </a:solidFill>
                <a:latin typeface="Arial" charset="0"/>
                <a:ea typeface="ヒラギノ角ゴ Pro W3" charset="0"/>
                <a:cs typeface="ヒラギノ角ゴ Pro W3" charset="0"/>
              </a:defRPr>
            </a:lvl2pPr>
            <a:lvl3pPr marL="1143000" indent="-228600" eaLnBrk="0" hangingPunct="0">
              <a:defRPr>
                <a:solidFill>
                  <a:schemeClr val="tx1"/>
                </a:solidFill>
                <a:latin typeface="Arial" charset="0"/>
                <a:ea typeface="ヒラギノ角ゴ Pro W3" charset="0"/>
                <a:cs typeface="ヒラギノ角ゴ Pro W3" charset="0"/>
              </a:defRPr>
            </a:lvl3pPr>
            <a:lvl4pPr marL="1600200" indent="-228600" eaLnBrk="0" hangingPunct="0">
              <a:defRPr>
                <a:solidFill>
                  <a:schemeClr val="tx1"/>
                </a:solidFill>
                <a:latin typeface="Arial" charset="0"/>
                <a:ea typeface="ヒラギノ角ゴ Pro W3" charset="0"/>
                <a:cs typeface="ヒラギノ角ゴ Pro W3" charset="0"/>
              </a:defRPr>
            </a:lvl4pPr>
            <a:lvl5pPr marL="2057400" indent="-228600" eaLnBrk="0" hangingPunct="0">
              <a:defRPr>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9pPr>
          </a:lstStyle>
          <a:p>
            <a:pPr eaLnBrk="1" hangingPunct="1"/>
            <a:fld id="{48CA8422-26C8-0546-8B5F-B4870A29643A}" type="slidenum">
              <a:rPr lang="en-US">
                <a:solidFill>
                  <a:prstClr val="white"/>
                </a:solidFill>
              </a:rPr>
              <a:pPr eaLnBrk="1" hangingPunct="1"/>
              <a:t>15</a:t>
            </a:fld>
            <a:endParaRPr lang="en-US">
              <a:solidFill>
                <a:prstClr val="white"/>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058989022"/>
              </p:ext>
            </p:extLst>
          </p:nvPr>
        </p:nvGraphicFramePr>
        <p:xfrm>
          <a:off x="457200" y="990601"/>
          <a:ext cx="8001000" cy="5439768"/>
        </p:xfrm>
        <a:graphic>
          <a:graphicData uri="http://schemas.openxmlformats.org/drawingml/2006/table">
            <a:tbl>
              <a:tblPr firstRow="1" firstCol="1" bandRow="1">
                <a:tableStyleId>{5C22544A-7EE6-4342-B048-85BDC9FD1C3A}</a:tableStyleId>
              </a:tblPr>
              <a:tblGrid>
                <a:gridCol w="1508810"/>
                <a:gridCol w="6492190"/>
              </a:tblGrid>
              <a:tr h="25496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effectLst/>
                        </a:rPr>
                        <a:t>Business Capability</a:t>
                      </a:r>
                      <a:endParaRPr lang="en-US" sz="1200" b="1" dirty="0" smtClean="0">
                        <a:effectLst/>
                        <a:latin typeface="Times New Roman"/>
                        <a:ea typeface="Times New Roman"/>
                        <a:cs typeface="Times New Roman"/>
                      </a:endParaRPr>
                    </a:p>
                  </a:txBody>
                  <a:tcPr marL="60616" marR="60616" marT="0" marB="0"/>
                </a:tc>
                <a:tc>
                  <a:txBody>
                    <a:bodyPr/>
                    <a:lstStyle/>
                    <a:p>
                      <a:pPr marL="0" marR="0" algn="ctr">
                        <a:spcBef>
                          <a:spcPts val="0"/>
                        </a:spcBef>
                        <a:spcAft>
                          <a:spcPts val="0"/>
                        </a:spcAft>
                        <a:tabLst>
                          <a:tab pos="139700" algn="l"/>
                          <a:tab pos="457200" algn="l"/>
                        </a:tabLst>
                      </a:pPr>
                      <a:r>
                        <a:rPr lang="en-US" sz="1200" dirty="0" smtClean="0">
                          <a:solidFill>
                            <a:schemeClr val="bg1"/>
                          </a:solidFill>
                          <a:effectLst/>
                          <a:latin typeface="Times New Roman"/>
                          <a:ea typeface="Times New Roman"/>
                          <a:cs typeface="Times New Roman"/>
                        </a:rPr>
                        <a:t>Description</a:t>
                      </a:r>
                      <a:endParaRPr lang="en-US" sz="1200" dirty="0">
                        <a:solidFill>
                          <a:schemeClr val="bg1"/>
                        </a:solidFill>
                        <a:effectLst/>
                        <a:latin typeface="Times New Roman"/>
                        <a:ea typeface="Times New Roman"/>
                        <a:cs typeface="Times New Roman"/>
                      </a:endParaRPr>
                    </a:p>
                  </a:txBody>
                  <a:tcPr marL="60616" marR="60616" marT="0" marB="0"/>
                </a:tc>
              </a:tr>
              <a:tr h="121690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effectLst/>
                        </a:rPr>
                        <a:t>Clinical Capabilities for ONC EHR Certification</a:t>
                      </a:r>
                      <a:endParaRPr lang="en-US" sz="1200" dirty="0" smtClean="0">
                        <a:effectLst/>
                        <a:latin typeface="Times New Roman"/>
                        <a:ea typeface="Times New Roman"/>
                        <a:cs typeface="Times New Roman"/>
                      </a:endParaRPr>
                    </a:p>
                    <a:p>
                      <a:pPr marL="0" marR="0">
                        <a:spcBef>
                          <a:spcPts val="0"/>
                        </a:spcBef>
                        <a:spcAft>
                          <a:spcPts val="0"/>
                        </a:spcAft>
                      </a:pPr>
                      <a:endParaRPr lang="en-US" sz="1200" dirty="0">
                        <a:solidFill>
                          <a:srgbClr val="000000"/>
                        </a:solidFill>
                        <a:effectLst/>
                        <a:latin typeface="Times New Roman"/>
                        <a:ea typeface="Times New Roman"/>
                        <a:cs typeface="Times New Roman"/>
                      </a:endParaRPr>
                    </a:p>
                  </a:txBody>
                  <a:tcPr marL="60616" marR="60616" marT="0" marB="0"/>
                </a:tc>
                <a:tc>
                  <a:txBody>
                    <a:bodyPr/>
                    <a:lstStyle/>
                    <a:p>
                      <a:pPr marL="0" marR="0">
                        <a:spcBef>
                          <a:spcPts val="0"/>
                        </a:spcBef>
                        <a:spcAft>
                          <a:spcPts val="0"/>
                        </a:spcAft>
                      </a:pPr>
                      <a:r>
                        <a:rPr lang="en-US" sz="1200" dirty="0" smtClean="0">
                          <a:effectLst/>
                        </a:rPr>
                        <a:t>Clinical capabilities for ONC EHR Certification are:</a:t>
                      </a:r>
                    </a:p>
                    <a:p>
                      <a:pPr marL="342900" marR="0" lvl="0" indent="-342900">
                        <a:spcBef>
                          <a:spcPts val="0"/>
                        </a:spcBef>
                        <a:spcAft>
                          <a:spcPts val="0"/>
                        </a:spcAft>
                        <a:buFont typeface="Symbol"/>
                        <a:buChar char=""/>
                      </a:pPr>
                      <a:r>
                        <a:rPr lang="en-US" sz="1200" dirty="0" err="1" smtClean="0">
                          <a:effectLst/>
                        </a:rPr>
                        <a:t>eMAR</a:t>
                      </a:r>
                      <a:endParaRPr lang="en-US" sz="1200" dirty="0" smtClean="0">
                        <a:effectLst/>
                      </a:endParaRPr>
                    </a:p>
                    <a:p>
                      <a:pPr marL="342900" marR="0" lvl="0" indent="-342900">
                        <a:spcBef>
                          <a:spcPts val="0"/>
                        </a:spcBef>
                        <a:spcAft>
                          <a:spcPts val="0"/>
                        </a:spcAft>
                        <a:buFont typeface="Symbol"/>
                        <a:buChar char=""/>
                      </a:pPr>
                      <a:r>
                        <a:rPr lang="en-US" sz="1200" dirty="0" smtClean="0">
                          <a:effectLst/>
                        </a:rPr>
                        <a:t>VLER Health-External Data Exchange</a:t>
                      </a:r>
                    </a:p>
                    <a:p>
                      <a:pPr marL="342900" marR="0" lvl="0" indent="-342900">
                        <a:spcBef>
                          <a:spcPts val="0"/>
                        </a:spcBef>
                        <a:spcAft>
                          <a:spcPts val="0"/>
                        </a:spcAft>
                        <a:buFont typeface="Symbol"/>
                        <a:buChar char=""/>
                      </a:pPr>
                      <a:r>
                        <a:rPr lang="en-US" sz="1200" dirty="0" smtClean="0">
                          <a:effectLst/>
                        </a:rPr>
                        <a:t>Enhance GUI for Clinicians</a:t>
                      </a:r>
                    </a:p>
                    <a:p>
                      <a:pPr marL="342900" marR="0" lvl="0" indent="-342900">
                        <a:spcBef>
                          <a:spcPts val="0"/>
                        </a:spcBef>
                        <a:spcAft>
                          <a:spcPts val="0"/>
                        </a:spcAft>
                        <a:buFont typeface="Symbol"/>
                        <a:buChar char=""/>
                      </a:pPr>
                      <a:r>
                        <a:rPr lang="en-US" sz="1200" dirty="0" smtClean="0">
                          <a:effectLst/>
                        </a:rPr>
                        <a:t>Clinical Quality Measures</a:t>
                      </a:r>
                      <a:endParaRPr lang="en-US" sz="1200" dirty="0" smtClean="0">
                        <a:effectLst/>
                        <a:latin typeface="Times New Roman"/>
                        <a:ea typeface="Times New Roman"/>
                        <a:cs typeface="Times New Roman"/>
                      </a:endParaRPr>
                    </a:p>
                    <a:p>
                      <a:pPr marL="0" marR="0">
                        <a:spcBef>
                          <a:spcPts val="0"/>
                        </a:spcBef>
                        <a:spcAft>
                          <a:spcPts val="0"/>
                        </a:spcAft>
                        <a:tabLst>
                          <a:tab pos="139700" algn="l"/>
                          <a:tab pos="457200" algn="l"/>
                        </a:tabLst>
                      </a:pPr>
                      <a:endParaRPr lang="en-US" sz="1200" dirty="0">
                        <a:solidFill>
                          <a:srgbClr val="000000"/>
                        </a:solidFill>
                        <a:effectLst/>
                        <a:latin typeface="Times New Roman"/>
                        <a:ea typeface="Times New Roman"/>
                        <a:cs typeface="Times New Roman"/>
                      </a:endParaRPr>
                    </a:p>
                  </a:txBody>
                  <a:tcPr marL="60616" marR="60616" marT="0" marB="0"/>
                </a:tc>
              </a:tr>
              <a:tr h="12169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rPr>
                        <a:t>Automated Measures</a:t>
                      </a:r>
                      <a:endParaRPr lang="en-US" sz="1200" dirty="0" smtClean="0">
                        <a:solidFill>
                          <a:srgbClr val="000000"/>
                        </a:solidFill>
                        <a:effectLst/>
                        <a:latin typeface="Times New Roman"/>
                        <a:ea typeface="Times New Roman"/>
                        <a:cs typeface="Times New Roman"/>
                      </a:endParaRPr>
                    </a:p>
                    <a:p>
                      <a:pPr marL="0" marR="0">
                        <a:spcBef>
                          <a:spcPts val="0"/>
                        </a:spcBef>
                        <a:spcAft>
                          <a:spcPts val="0"/>
                        </a:spcAft>
                      </a:pPr>
                      <a:endParaRPr lang="en-US" sz="1200" dirty="0">
                        <a:solidFill>
                          <a:srgbClr val="000000"/>
                        </a:solidFill>
                        <a:effectLst/>
                        <a:latin typeface="Times New Roman"/>
                        <a:ea typeface="Times New Roman"/>
                        <a:cs typeface="Times New Roman"/>
                      </a:endParaRPr>
                    </a:p>
                  </a:txBody>
                  <a:tcPr marL="60616" marR="60616"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tab pos="139700" algn="l"/>
                          <a:tab pos="457200" algn="l"/>
                        </a:tabLst>
                        <a:defRPr/>
                      </a:pPr>
                      <a:r>
                        <a:rPr lang="en-US" sz="1200" dirty="0" smtClean="0">
                          <a:effectLst/>
                        </a:rPr>
                        <a:t>Automated Measures for reporting both MU Stage 1 and Stage 2 performance will be created.    Steps involved in meeting this requirement include:  Writing the measure logic and conducting a gap analysis to determine if new data elements are required for ambulatory and/or inpatient measures, elaborating requirements for adding the new data elements at the </a:t>
                      </a:r>
                      <a:r>
                        <a:rPr lang="en-US" sz="1200" dirty="0" err="1" smtClean="0">
                          <a:effectLst/>
                        </a:rPr>
                        <a:t>VistA</a:t>
                      </a:r>
                      <a:r>
                        <a:rPr lang="en-US" sz="1200" dirty="0" smtClean="0">
                          <a:effectLst/>
                        </a:rPr>
                        <a:t>, </a:t>
                      </a:r>
                      <a:r>
                        <a:rPr lang="en-US" sz="1200" dirty="0" err="1" smtClean="0">
                          <a:effectLst/>
                        </a:rPr>
                        <a:t>eHMP</a:t>
                      </a:r>
                      <a:r>
                        <a:rPr lang="en-US" sz="1200" dirty="0" smtClean="0">
                          <a:effectLst/>
                        </a:rPr>
                        <a:t> GUI, and the Clinical Data Warehouse (CDW) levels, developing and testing the measure logic, developing and testing the measure reports, preparing for certification, complete testing and certification.</a:t>
                      </a:r>
                      <a:endParaRPr lang="en-US" sz="1200" dirty="0" smtClean="0">
                        <a:solidFill>
                          <a:srgbClr val="000000"/>
                        </a:solidFill>
                        <a:effectLst/>
                        <a:latin typeface="Times New Roman"/>
                        <a:ea typeface="Times New Roman"/>
                        <a:cs typeface="Times New Roman"/>
                      </a:endParaRPr>
                    </a:p>
                    <a:p>
                      <a:pPr marL="0" marR="0">
                        <a:spcBef>
                          <a:spcPts val="0"/>
                        </a:spcBef>
                        <a:spcAft>
                          <a:spcPts val="0"/>
                        </a:spcAft>
                        <a:tabLst>
                          <a:tab pos="139700" algn="l"/>
                          <a:tab pos="457200" algn="l"/>
                        </a:tabLst>
                      </a:pPr>
                      <a:endParaRPr lang="en-US" sz="1200" dirty="0">
                        <a:solidFill>
                          <a:srgbClr val="000000"/>
                        </a:solidFill>
                        <a:effectLst/>
                        <a:latin typeface="Times New Roman"/>
                        <a:ea typeface="Times New Roman"/>
                        <a:cs typeface="Times New Roman"/>
                      </a:endParaRPr>
                    </a:p>
                  </a:txBody>
                  <a:tcPr marL="60616" marR="60616" marT="0" marB="0"/>
                </a:tc>
              </a:tr>
              <a:tr h="676059">
                <a:tc>
                  <a:txBody>
                    <a:bodyPr/>
                    <a:lstStyle/>
                    <a:p>
                      <a:pPr marL="0" marR="0">
                        <a:spcBef>
                          <a:spcPts val="0"/>
                        </a:spcBef>
                        <a:spcAft>
                          <a:spcPts val="0"/>
                        </a:spcAft>
                      </a:pPr>
                      <a:r>
                        <a:rPr lang="en-US" sz="1200">
                          <a:effectLst/>
                        </a:rPr>
                        <a:t>Other Clinical Capabilities</a:t>
                      </a:r>
                      <a:endParaRPr lang="en-US" sz="1200">
                        <a:solidFill>
                          <a:srgbClr val="000000"/>
                        </a:solidFill>
                        <a:effectLst/>
                        <a:latin typeface="Times New Roman"/>
                        <a:ea typeface="Times New Roman"/>
                        <a:cs typeface="Times New Roman"/>
                      </a:endParaRPr>
                    </a:p>
                  </a:txBody>
                  <a:tcPr marL="60616" marR="60616" marT="0" marB="0"/>
                </a:tc>
                <a:tc>
                  <a:txBody>
                    <a:bodyPr/>
                    <a:lstStyle/>
                    <a:p>
                      <a:pPr marL="0" marR="0">
                        <a:spcBef>
                          <a:spcPts val="0"/>
                        </a:spcBef>
                        <a:spcAft>
                          <a:spcPts val="0"/>
                        </a:spcAft>
                        <a:tabLst>
                          <a:tab pos="139700" algn="l"/>
                          <a:tab pos="457200" algn="l"/>
                        </a:tabLst>
                      </a:pPr>
                      <a:r>
                        <a:rPr lang="en-US" sz="1200" dirty="0">
                          <a:effectLst/>
                        </a:rPr>
                        <a:t>Alpha release of VA Informatics and Computing Infrastructure (VINCI) Chart Reviewer:  deploy pilot functionality with capability to “highlight” spans of text and structured data with a virtual pen and indicate that the collection of annotations correspond to a classification (such as a diagnosis).</a:t>
                      </a:r>
                      <a:endParaRPr lang="en-US" sz="1200" dirty="0">
                        <a:solidFill>
                          <a:srgbClr val="000000"/>
                        </a:solidFill>
                        <a:effectLst/>
                        <a:latin typeface="Times New Roman"/>
                        <a:ea typeface="Times New Roman"/>
                        <a:cs typeface="Times New Roman"/>
                      </a:endParaRPr>
                    </a:p>
                  </a:txBody>
                  <a:tcPr marL="60616" marR="60616" marT="0" marB="0"/>
                </a:tc>
              </a:tr>
              <a:tr h="1352118">
                <a:tc>
                  <a:txBody>
                    <a:bodyPr/>
                    <a:lstStyle/>
                    <a:p>
                      <a:pPr marL="0" marR="0">
                        <a:spcBef>
                          <a:spcPts val="0"/>
                        </a:spcBef>
                        <a:spcAft>
                          <a:spcPts val="0"/>
                        </a:spcAft>
                      </a:pPr>
                      <a:r>
                        <a:rPr lang="en-US" sz="1200" dirty="0">
                          <a:effectLst/>
                        </a:rPr>
                        <a:t>Enhance GUI for Veteran (</a:t>
                      </a:r>
                      <a:r>
                        <a:rPr lang="en-US" sz="1200" dirty="0" err="1">
                          <a:effectLst/>
                        </a:rPr>
                        <a:t>MyHealthEVet</a:t>
                      </a:r>
                      <a:r>
                        <a:rPr lang="en-US" sz="1200" dirty="0">
                          <a:effectLst/>
                        </a:rPr>
                        <a:t>)</a:t>
                      </a:r>
                      <a:endParaRPr lang="en-US" sz="1200" dirty="0">
                        <a:solidFill>
                          <a:srgbClr val="000000"/>
                        </a:solidFill>
                        <a:effectLst/>
                        <a:latin typeface="Times New Roman"/>
                        <a:ea typeface="Times New Roman"/>
                        <a:cs typeface="Times New Roman"/>
                      </a:endParaRPr>
                    </a:p>
                  </a:txBody>
                  <a:tcPr marL="60616" marR="60616" marT="0" marB="0"/>
                </a:tc>
                <a:tc>
                  <a:txBody>
                    <a:bodyPr/>
                    <a:lstStyle/>
                    <a:p>
                      <a:pPr marL="457200" marR="0" indent="-400050">
                        <a:spcBef>
                          <a:spcPts val="0"/>
                        </a:spcBef>
                        <a:spcAft>
                          <a:spcPts val="0"/>
                        </a:spcAft>
                      </a:pPr>
                      <a:r>
                        <a:rPr lang="en-US" sz="1200">
                          <a:effectLst/>
                        </a:rPr>
                        <a:t>ONC team will provide or enhance the following for MyHealthEVet:</a:t>
                      </a:r>
                    </a:p>
                    <a:p>
                      <a:pPr marL="342900" marR="0" lvl="0" indent="-342900">
                        <a:spcBef>
                          <a:spcPts val="0"/>
                        </a:spcBef>
                        <a:spcAft>
                          <a:spcPts val="0"/>
                        </a:spcAft>
                        <a:buFont typeface="Symbol"/>
                        <a:buChar char=""/>
                      </a:pPr>
                      <a:r>
                        <a:rPr lang="en-US" sz="1200">
                          <a:effectLst/>
                        </a:rPr>
                        <a:t>Provide the ability to View, Download and/or Transmit to 3</a:t>
                      </a:r>
                      <a:r>
                        <a:rPr lang="en-US" sz="1200" baseline="30000">
                          <a:effectLst/>
                        </a:rPr>
                        <a:t>rd</a:t>
                      </a:r>
                      <a:r>
                        <a:rPr lang="en-US" sz="1200">
                          <a:effectLst/>
                        </a:rPr>
                        <a:t> Party a summary of care record (i.e., human readable Consolidated Clinical Document Architecture (CCDA)).  </a:t>
                      </a:r>
                    </a:p>
                    <a:p>
                      <a:pPr marL="342900" marR="0" lvl="0" indent="-342900">
                        <a:spcBef>
                          <a:spcPts val="0"/>
                        </a:spcBef>
                        <a:spcAft>
                          <a:spcPts val="0"/>
                        </a:spcAft>
                        <a:buFont typeface="Wingdings"/>
                        <a:buChar char=""/>
                      </a:pPr>
                      <a:r>
                        <a:rPr lang="en-US" sz="1200">
                          <a:effectLst/>
                        </a:rPr>
                        <a:t>WCAG testing will need to occur for this task.  Based on the results, changes may be needed to MyHealtheVet (MHV) site.</a:t>
                      </a:r>
                    </a:p>
                    <a:p>
                      <a:pPr marL="342900" marR="0" lvl="0" indent="-342900">
                        <a:spcBef>
                          <a:spcPts val="0"/>
                        </a:spcBef>
                        <a:spcAft>
                          <a:spcPts val="0"/>
                        </a:spcAft>
                        <a:buFont typeface="Symbol"/>
                        <a:buChar char=""/>
                      </a:pPr>
                      <a:r>
                        <a:rPr lang="en-US" sz="1200">
                          <a:effectLst/>
                        </a:rPr>
                        <a:t>Provide the ability to View the user activity history log for views, downloads, and transmissions of a summary of care record</a:t>
                      </a:r>
                    </a:p>
                    <a:p>
                      <a:pPr marL="342900" marR="0" lvl="0" indent="-342900">
                        <a:spcBef>
                          <a:spcPts val="0"/>
                        </a:spcBef>
                        <a:spcAft>
                          <a:spcPts val="0"/>
                        </a:spcAft>
                        <a:buFont typeface="Symbol"/>
                        <a:buChar char=""/>
                      </a:pPr>
                      <a:r>
                        <a:rPr lang="en-US" sz="1200">
                          <a:effectLst/>
                        </a:rPr>
                        <a:t>Enable a patient to electronically send messages to and receive messages from providers.</a:t>
                      </a:r>
                      <a:endParaRPr lang="en-US" sz="1200">
                        <a:solidFill>
                          <a:srgbClr val="000000"/>
                        </a:solidFill>
                        <a:effectLst/>
                        <a:latin typeface="Times New Roman"/>
                        <a:ea typeface="Times New Roman"/>
                        <a:cs typeface="Times New Roman"/>
                      </a:endParaRPr>
                    </a:p>
                  </a:txBody>
                  <a:tcPr marL="60616" marR="60616" marT="0" marB="0"/>
                </a:tc>
              </a:tr>
              <a:tr h="540847">
                <a:tc>
                  <a:txBody>
                    <a:bodyPr/>
                    <a:lstStyle/>
                    <a:p>
                      <a:pPr marL="0" marR="0">
                        <a:spcBef>
                          <a:spcPts val="0"/>
                        </a:spcBef>
                        <a:spcAft>
                          <a:spcPts val="0"/>
                        </a:spcAft>
                      </a:pPr>
                      <a:r>
                        <a:rPr lang="en-US" sz="1200" dirty="0">
                          <a:effectLst/>
                        </a:rPr>
                        <a:t>Enhance SOA to include new models</a:t>
                      </a:r>
                      <a:endParaRPr lang="en-US" sz="1200" dirty="0">
                        <a:solidFill>
                          <a:srgbClr val="000000"/>
                        </a:solidFill>
                        <a:effectLst/>
                        <a:latin typeface="Times New Roman"/>
                        <a:ea typeface="Times New Roman"/>
                        <a:cs typeface="Times New Roman"/>
                      </a:endParaRPr>
                    </a:p>
                  </a:txBody>
                  <a:tcPr marL="60616" marR="60616" marT="0" marB="0"/>
                </a:tc>
                <a:tc>
                  <a:txBody>
                    <a:bodyPr/>
                    <a:lstStyle/>
                    <a:p>
                      <a:pPr marL="0" marR="0">
                        <a:spcBef>
                          <a:spcPts val="0"/>
                        </a:spcBef>
                        <a:spcAft>
                          <a:spcPts val="0"/>
                        </a:spcAft>
                      </a:pPr>
                      <a:r>
                        <a:rPr lang="en-US" sz="1200" dirty="0">
                          <a:effectLst/>
                        </a:rPr>
                        <a:t>Software applications will use common enterprise services to facilitate re-use, achieve economies of scale, and to reduce development and maintenance costs.  Both application services and infrastructure services (such as messaging or </a:t>
                      </a:r>
                      <a:r>
                        <a:rPr lang="en-US" sz="1200" dirty="0" err="1">
                          <a:effectLst/>
                        </a:rPr>
                        <a:t>ESBv</a:t>
                      </a:r>
                      <a:r>
                        <a:rPr lang="en-US" sz="1200" dirty="0">
                          <a:effectLst/>
                        </a:rPr>
                        <a:t> software) will adhere to SOA principles.</a:t>
                      </a:r>
                      <a:endParaRPr lang="en-US" sz="1200" dirty="0">
                        <a:solidFill>
                          <a:srgbClr val="000000"/>
                        </a:solidFill>
                        <a:effectLst/>
                        <a:latin typeface="Times New Roman"/>
                        <a:ea typeface="Times New Roman"/>
                        <a:cs typeface="Times New Roman"/>
                      </a:endParaRPr>
                    </a:p>
                  </a:txBody>
                  <a:tcPr marL="60616" marR="60616" marT="0" marB="0"/>
                </a:tc>
              </a:tr>
            </a:tbl>
          </a:graphicData>
        </a:graphic>
      </p:graphicFrame>
    </p:spTree>
    <p:extLst>
      <p:ext uri="{BB962C8B-B14F-4D97-AF65-F5344CB8AC3E}">
        <p14:creationId xmlns:p14="http://schemas.microsoft.com/office/powerpoint/2010/main" val="22313264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693522" y="179388"/>
            <a:ext cx="8229600" cy="811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b="1" dirty="0">
                <a:solidFill>
                  <a:schemeClr val="bg1"/>
                </a:solidFill>
                <a:latin typeface="Georgia" charset="0"/>
                <a:ea typeface="ヒラギノ角ゴ Pro W3" charset="0"/>
                <a:cs typeface="ヒラギノ角ゴ Pro W3" charset="0"/>
              </a:rPr>
              <a:t>Product Set 2 Capabilities to be Deployed</a:t>
            </a:r>
          </a:p>
        </p:txBody>
      </p:sp>
      <p:sp>
        <p:nvSpPr>
          <p:cNvPr id="3174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cs typeface="ヒラギノ角ゴ Pro W3" charset="0"/>
              </a:defRPr>
            </a:lvl1pPr>
            <a:lvl2pPr marL="742950" indent="-285750" eaLnBrk="0" hangingPunct="0">
              <a:defRPr>
                <a:solidFill>
                  <a:schemeClr val="tx1"/>
                </a:solidFill>
                <a:latin typeface="Arial" charset="0"/>
                <a:ea typeface="ヒラギノ角ゴ Pro W3" charset="0"/>
                <a:cs typeface="ヒラギノ角ゴ Pro W3" charset="0"/>
              </a:defRPr>
            </a:lvl2pPr>
            <a:lvl3pPr marL="1143000" indent="-228600" eaLnBrk="0" hangingPunct="0">
              <a:defRPr>
                <a:solidFill>
                  <a:schemeClr val="tx1"/>
                </a:solidFill>
                <a:latin typeface="Arial" charset="0"/>
                <a:ea typeface="ヒラギノ角ゴ Pro W3" charset="0"/>
                <a:cs typeface="ヒラギノ角ゴ Pro W3" charset="0"/>
              </a:defRPr>
            </a:lvl3pPr>
            <a:lvl4pPr marL="1600200" indent="-228600" eaLnBrk="0" hangingPunct="0">
              <a:defRPr>
                <a:solidFill>
                  <a:schemeClr val="tx1"/>
                </a:solidFill>
                <a:latin typeface="Arial" charset="0"/>
                <a:ea typeface="ヒラギノ角ゴ Pro W3" charset="0"/>
                <a:cs typeface="ヒラギノ角ゴ Pro W3" charset="0"/>
              </a:defRPr>
            </a:lvl4pPr>
            <a:lvl5pPr marL="2057400" indent="-228600" eaLnBrk="0" hangingPunct="0">
              <a:defRPr>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9pPr>
          </a:lstStyle>
          <a:p>
            <a:pPr eaLnBrk="1" hangingPunct="1"/>
            <a:fld id="{48CA8422-26C8-0546-8B5F-B4870A29643A}" type="slidenum">
              <a:rPr lang="en-US">
                <a:solidFill>
                  <a:prstClr val="white"/>
                </a:solidFill>
              </a:rPr>
              <a:pPr eaLnBrk="1" hangingPunct="1"/>
              <a:t>16</a:t>
            </a:fld>
            <a:endParaRPr lang="en-US">
              <a:solidFill>
                <a:prstClr val="white"/>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744091801"/>
              </p:ext>
            </p:extLst>
          </p:nvPr>
        </p:nvGraphicFramePr>
        <p:xfrm>
          <a:off x="228600" y="990601"/>
          <a:ext cx="8686800" cy="5410199"/>
        </p:xfrm>
        <a:graphic>
          <a:graphicData uri="http://schemas.openxmlformats.org/drawingml/2006/table">
            <a:tbl>
              <a:tblPr firstRow="1" firstCol="1" bandRow="1">
                <a:tableStyleId>{5C22544A-7EE6-4342-B048-85BDC9FD1C3A}</a:tableStyleId>
              </a:tblPr>
              <a:tblGrid>
                <a:gridCol w="1656399"/>
                <a:gridCol w="7030401"/>
              </a:tblGrid>
              <a:tr h="198764">
                <a:tc>
                  <a:txBody>
                    <a:bodyPr/>
                    <a:lstStyle/>
                    <a:p>
                      <a:pPr marL="0" marR="0">
                        <a:spcBef>
                          <a:spcPts val="0"/>
                        </a:spcBef>
                        <a:spcAft>
                          <a:spcPts val="0"/>
                        </a:spcAft>
                      </a:pPr>
                      <a:endParaRPr lang="en-US" sz="1300" dirty="0">
                        <a:solidFill>
                          <a:srgbClr val="000000"/>
                        </a:solidFill>
                        <a:effectLst/>
                        <a:latin typeface="Times New Roman"/>
                        <a:ea typeface="Times New Roman"/>
                        <a:cs typeface="Times New Roman"/>
                      </a:endParaRPr>
                    </a:p>
                  </a:txBody>
                  <a:tcPr marL="49675" marR="49675" marT="0" marB="0"/>
                </a:tc>
                <a:tc>
                  <a:txBody>
                    <a:bodyPr/>
                    <a:lstStyle/>
                    <a:p>
                      <a:pPr marL="0" marR="0">
                        <a:spcBef>
                          <a:spcPts val="0"/>
                        </a:spcBef>
                        <a:spcAft>
                          <a:spcPts val="0"/>
                        </a:spcAft>
                      </a:pPr>
                      <a:endParaRPr lang="en-US" sz="1300" dirty="0">
                        <a:solidFill>
                          <a:srgbClr val="000000"/>
                        </a:solidFill>
                        <a:effectLst/>
                        <a:latin typeface="Times New Roman"/>
                        <a:ea typeface="Times New Roman"/>
                        <a:cs typeface="Times New Roman"/>
                      </a:endParaRPr>
                    </a:p>
                  </a:txBody>
                  <a:tcPr marL="49675" marR="49675" marT="0" marB="0"/>
                </a:tc>
              </a:tr>
              <a:tr h="18312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effectLst/>
                        </a:rPr>
                        <a:t>Laboratory</a:t>
                      </a:r>
                      <a:endParaRPr lang="en-US" sz="1300" dirty="0" smtClean="0">
                        <a:solidFill>
                          <a:srgbClr val="000000"/>
                        </a:solidFill>
                        <a:effectLst/>
                        <a:latin typeface="Times New Roman"/>
                        <a:ea typeface="Times New Roman"/>
                        <a:cs typeface="Times New Roman"/>
                      </a:endParaRPr>
                    </a:p>
                    <a:p>
                      <a:pPr marL="0" marR="0">
                        <a:spcBef>
                          <a:spcPts val="0"/>
                        </a:spcBef>
                        <a:spcAft>
                          <a:spcPts val="0"/>
                        </a:spcAft>
                      </a:pPr>
                      <a:endParaRPr lang="en-US" sz="1300" dirty="0">
                        <a:solidFill>
                          <a:srgbClr val="000000"/>
                        </a:solidFill>
                        <a:effectLst/>
                        <a:latin typeface="Times New Roman"/>
                        <a:ea typeface="Times New Roman"/>
                        <a:cs typeface="Times New Roman"/>
                      </a:endParaRPr>
                    </a:p>
                  </a:txBody>
                  <a:tcPr marL="49675" marR="49675" marT="0" marB="0"/>
                </a:tc>
                <a:tc>
                  <a:txBody>
                    <a:bodyPr/>
                    <a:lstStyle/>
                    <a:p>
                      <a:pPr marL="0" marR="0">
                        <a:spcBef>
                          <a:spcPts val="0"/>
                        </a:spcBef>
                        <a:spcAft>
                          <a:spcPts val="0"/>
                        </a:spcAft>
                      </a:pPr>
                      <a:r>
                        <a:rPr lang="en-US" sz="1300" dirty="0" smtClean="0">
                          <a:effectLst/>
                        </a:rPr>
                        <a:t>Goals for Laboratory as it relates to ONC: </a:t>
                      </a:r>
                    </a:p>
                    <a:p>
                      <a:pPr marL="342900" marR="0" lvl="0" indent="-342900" algn="just">
                        <a:spcBef>
                          <a:spcPts val="0"/>
                        </a:spcBef>
                        <a:spcAft>
                          <a:spcPts val="0"/>
                        </a:spcAft>
                        <a:buFont typeface="Symbol"/>
                        <a:buChar char=""/>
                      </a:pPr>
                      <a:r>
                        <a:rPr lang="en-US" sz="1300" dirty="0" smtClean="0">
                          <a:effectLst/>
                        </a:rPr>
                        <a:t>Provide the ability to use the HL7 2.5.1 Standards &amp; Interoperability Lab Results Interface to electronically incorporate lab test results from external sources.</a:t>
                      </a:r>
                    </a:p>
                    <a:p>
                      <a:pPr marL="342900" marR="0" lvl="0" indent="-342900" algn="just">
                        <a:spcBef>
                          <a:spcPts val="0"/>
                        </a:spcBef>
                        <a:spcAft>
                          <a:spcPts val="0"/>
                        </a:spcAft>
                        <a:buFont typeface="Symbol"/>
                        <a:buChar char=""/>
                      </a:pPr>
                      <a:r>
                        <a:rPr lang="en-US" sz="1300" dirty="0" smtClean="0">
                          <a:effectLst/>
                        </a:rPr>
                        <a:t>Enable hospitals to electronically create and transmit inpatient lab tests and values/results to ambulatory providers using the HL7 2.5.1 Standards &amp; Interoperability Lab Results Interface.</a:t>
                      </a:r>
                    </a:p>
                    <a:p>
                      <a:pPr marL="342900" marR="0" lvl="0" indent="-342900" algn="just">
                        <a:spcBef>
                          <a:spcPts val="0"/>
                        </a:spcBef>
                        <a:spcAft>
                          <a:spcPts val="0"/>
                        </a:spcAft>
                        <a:buFont typeface="Symbol"/>
                        <a:buChar char=""/>
                      </a:pPr>
                      <a:r>
                        <a:rPr lang="en-US" sz="1300" dirty="0" smtClean="0">
                          <a:effectLst/>
                        </a:rPr>
                        <a:t>Enterprise deployment of current LOINC tables with updating capability (to retain current versioning of LOINC) Demonstrate system ability to display LOINC tables enterprise-wide (100% of sites).</a:t>
                      </a:r>
                    </a:p>
                    <a:p>
                      <a:pPr marL="342900" marR="0" lvl="0" indent="-342900" algn="just">
                        <a:spcBef>
                          <a:spcPts val="0"/>
                        </a:spcBef>
                        <a:spcAft>
                          <a:spcPts val="0"/>
                        </a:spcAft>
                        <a:buFont typeface="Symbol"/>
                        <a:buChar char=""/>
                      </a:pPr>
                      <a:r>
                        <a:rPr lang="en-US" sz="1300" dirty="0" smtClean="0">
                          <a:effectLst/>
                        </a:rPr>
                        <a:t>Upgrade to LOINC to minimum required version 2.40 dated 06/2012</a:t>
                      </a:r>
                      <a:endParaRPr lang="en-US" sz="1300" dirty="0" smtClean="0">
                        <a:solidFill>
                          <a:srgbClr val="000000"/>
                        </a:solidFill>
                        <a:effectLst/>
                        <a:latin typeface="Times New Roman"/>
                        <a:ea typeface="Times New Roman"/>
                        <a:cs typeface="Times New Roman"/>
                      </a:endParaRPr>
                    </a:p>
                  </a:txBody>
                  <a:tcPr marL="49675" marR="49675" marT="0" marB="0"/>
                </a:tc>
              </a:tr>
              <a:tr h="795057">
                <a:tc>
                  <a:txBody>
                    <a:bodyPr/>
                    <a:lstStyle/>
                    <a:p>
                      <a:pPr marL="0" marR="0">
                        <a:spcBef>
                          <a:spcPts val="0"/>
                        </a:spcBef>
                        <a:spcAft>
                          <a:spcPts val="0"/>
                        </a:spcAft>
                      </a:pPr>
                      <a:r>
                        <a:rPr lang="en-US" sz="1300">
                          <a:effectLst/>
                        </a:rPr>
                        <a:t>VistA Exchange </a:t>
                      </a:r>
                      <a:endParaRPr lang="en-US" sz="1300">
                        <a:solidFill>
                          <a:srgbClr val="000000"/>
                        </a:solidFill>
                        <a:effectLst/>
                        <a:latin typeface="Times New Roman"/>
                        <a:ea typeface="Times New Roman"/>
                        <a:cs typeface="Times New Roman"/>
                      </a:endParaRPr>
                    </a:p>
                  </a:txBody>
                  <a:tcPr marL="49675" marR="49675" marT="0" marB="0"/>
                </a:tc>
                <a:tc>
                  <a:txBody>
                    <a:bodyPr/>
                    <a:lstStyle/>
                    <a:p>
                      <a:pPr marL="0" marR="0">
                        <a:spcBef>
                          <a:spcPts val="0"/>
                        </a:spcBef>
                        <a:spcAft>
                          <a:spcPts val="0"/>
                        </a:spcAft>
                      </a:pPr>
                      <a:r>
                        <a:rPr lang="en-US" sz="1300" dirty="0">
                          <a:effectLst/>
                        </a:rPr>
                        <a:t>The goal is to get to operational status of the VistA Exchange and interoperability DMS/CTS via FHIR (standardized, computable, real time health data exchange with DoD) to include VistA Exchange and DICOM, Standard (VA/DoD).  This is directly tied to the FY17 VistA Radiology deliverable.</a:t>
                      </a:r>
                      <a:endParaRPr lang="en-US" sz="1300" dirty="0">
                        <a:solidFill>
                          <a:srgbClr val="000000"/>
                        </a:solidFill>
                        <a:effectLst/>
                        <a:latin typeface="Times New Roman"/>
                        <a:ea typeface="Times New Roman"/>
                        <a:cs typeface="Times New Roman"/>
                      </a:endParaRPr>
                    </a:p>
                  </a:txBody>
                  <a:tcPr marL="49675" marR="49675" marT="0" marB="0"/>
                </a:tc>
              </a:tr>
              <a:tr h="1391348">
                <a:tc>
                  <a:txBody>
                    <a:bodyPr/>
                    <a:lstStyle/>
                    <a:p>
                      <a:pPr marL="0" marR="0">
                        <a:spcBef>
                          <a:spcPts val="0"/>
                        </a:spcBef>
                        <a:spcAft>
                          <a:spcPts val="0"/>
                        </a:spcAft>
                      </a:pPr>
                      <a:r>
                        <a:rPr lang="en-US" sz="1300" dirty="0">
                          <a:effectLst/>
                        </a:rPr>
                        <a:t>Legacy/Infrastructure Support</a:t>
                      </a:r>
                      <a:endParaRPr lang="en-US" sz="1300" dirty="0">
                        <a:solidFill>
                          <a:srgbClr val="000000"/>
                        </a:solidFill>
                        <a:effectLst/>
                        <a:latin typeface="Times New Roman"/>
                        <a:ea typeface="Times New Roman"/>
                        <a:cs typeface="Times New Roman"/>
                      </a:endParaRPr>
                    </a:p>
                  </a:txBody>
                  <a:tcPr marL="49675" marR="49675" marT="0" marB="0"/>
                </a:tc>
                <a:tc>
                  <a:txBody>
                    <a:bodyPr/>
                    <a:lstStyle/>
                    <a:p>
                      <a:pPr marL="0" marR="0">
                        <a:spcBef>
                          <a:spcPts val="0"/>
                        </a:spcBef>
                        <a:spcAft>
                          <a:spcPts val="0"/>
                        </a:spcAft>
                      </a:pPr>
                      <a:r>
                        <a:rPr lang="en-US" sz="1300" dirty="0">
                          <a:effectLst/>
                        </a:rPr>
                        <a:t>Legacy/Infrastructure Support will involve deploying servers in production environment at the Product Set 1 deployment sites and four additional pilot sites.  One outcome expected is to demonstrate system ability to generate radiology protocol during radiology ordering process.</a:t>
                      </a:r>
                    </a:p>
                    <a:p>
                      <a:pPr marL="0" marR="0">
                        <a:spcBef>
                          <a:spcPts val="0"/>
                        </a:spcBef>
                        <a:spcAft>
                          <a:spcPts val="0"/>
                        </a:spcAft>
                      </a:pPr>
                      <a:r>
                        <a:rPr lang="en-US" sz="1300" dirty="0">
                          <a:effectLst/>
                        </a:rPr>
                        <a:t> </a:t>
                      </a:r>
                    </a:p>
                    <a:p>
                      <a:pPr marL="0" marR="0">
                        <a:spcBef>
                          <a:spcPts val="0"/>
                        </a:spcBef>
                        <a:spcAft>
                          <a:spcPts val="0"/>
                        </a:spcAft>
                      </a:pPr>
                      <a:r>
                        <a:rPr lang="en-US" sz="1300" dirty="0">
                          <a:effectLst/>
                        </a:rPr>
                        <a:t>Demonstrate system ability to customize templates based on condition via semantic reasoning. Demonstrate system ability to task team members and auto assemble care plans based on protocols.</a:t>
                      </a:r>
                      <a:endParaRPr lang="en-US" sz="1300" dirty="0">
                        <a:solidFill>
                          <a:srgbClr val="000000"/>
                        </a:solidFill>
                        <a:effectLst/>
                        <a:latin typeface="Times New Roman"/>
                        <a:ea typeface="Times New Roman"/>
                        <a:cs typeface="Times New Roman"/>
                      </a:endParaRPr>
                    </a:p>
                  </a:txBody>
                  <a:tcPr marL="49675" marR="49675" marT="0" marB="0"/>
                </a:tc>
              </a:tr>
              <a:tr h="398694">
                <a:tc>
                  <a:txBody>
                    <a:bodyPr/>
                    <a:lstStyle/>
                    <a:p>
                      <a:pPr marL="0" marR="0">
                        <a:spcBef>
                          <a:spcPts val="0"/>
                        </a:spcBef>
                        <a:spcAft>
                          <a:spcPts val="0"/>
                        </a:spcAft>
                      </a:pPr>
                      <a:r>
                        <a:rPr lang="en-US" sz="1300">
                          <a:effectLst/>
                        </a:rPr>
                        <a:t>VistA Standardization</a:t>
                      </a:r>
                      <a:endParaRPr lang="en-US" sz="1300">
                        <a:solidFill>
                          <a:srgbClr val="000000"/>
                        </a:solidFill>
                        <a:effectLst/>
                        <a:latin typeface="Times New Roman"/>
                        <a:ea typeface="Times New Roman"/>
                        <a:cs typeface="Times New Roman"/>
                      </a:endParaRPr>
                    </a:p>
                  </a:txBody>
                  <a:tcPr marL="49675" marR="49675" marT="0" marB="0"/>
                </a:tc>
                <a:tc>
                  <a:txBody>
                    <a:bodyPr/>
                    <a:lstStyle/>
                    <a:p>
                      <a:pPr marL="0" marR="0">
                        <a:spcBef>
                          <a:spcPts val="0"/>
                        </a:spcBef>
                        <a:spcAft>
                          <a:spcPts val="0"/>
                        </a:spcAft>
                      </a:pPr>
                      <a:r>
                        <a:rPr lang="en-US" sz="1300">
                          <a:effectLst/>
                        </a:rPr>
                        <a:t>The overall goal is to complete the foundational standardization for all 133 VAMCs.  Two VAMCs have been completed.</a:t>
                      </a:r>
                      <a:endParaRPr lang="en-US" sz="1300">
                        <a:solidFill>
                          <a:srgbClr val="000000"/>
                        </a:solidFill>
                        <a:effectLst/>
                        <a:latin typeface="Times New Roman"/>
                        <a:ea typeface="Times New Roman"/>
                        <a:cs typeface="Times New Roman"/>
                      </a:endParaRPr>
                    </a:p>
                  </a:txBody>
                  <a:tcPr marL="49675" marR="49675" marT="0" marB="0"/>
                </a:tc>
              </a:tr>
              <a:tr h="795057">
                <a:tc>
                  <a:txBody>
                    <a:bodyPr/>
                    <a:lstStyle/>
                    <a:p>
                      <a:pPr marL="0" marR="0">
                        <a:spcBef>
                          <a:spcPts val="0"/>
                        </a:spcBef>
                        <a:spcAft>
                          <a:spcPts val="0"/>
                        </a:spcAft>
                      </a:pPr>
                      <a:r>
                        <a:rPr lang="en-US" sz="1300">
                          <a:effectLst/>
                        </a:rPr>
                        <a:t>Interoperability/Data Standards</a:t>
                      </a:r>
                      <a:endParaRPr lang="en-US" sz="1300">
                        <a:solidFill>
                          <a:srgbClr val="000000"/>
                        </a:solidFill>
                        <a:effectLst/>
                        <a:latin typeface="Times New Roman"/>
                        <a:ea typeface="Times New Roman"/>
                        <a:cs typeface="Times New Roman"/>
                      </a:endParaRPr>
                    </a:p>
                  </a:txBody>
                  <a:tcPr marL="49675" marR="49675" marT="0" marB="0"/>
                </a:tc>
                <a:tc>
                  <a:txBody>
                    <a:bodyPr/>
                    <a:lstStyle/>
                    <a:p>
                      <a:pPr marL="0" marR="0">
                        <a:spcBef>
                          <a:spcPts val="0"/>
                        </a:spcBef>
                        <a:spcAft>
                          <a:spcPts val="0"/>
                        </a:spcAft>
                      </a:pPr>
                      <a:r>
                        <a:rPr lang="en-US" sz="1300" dirty="0">
                          <a:effectLst/>
                        </a:rPr>
                        <a:t>Interoperability/Data Standards is spread throughout the ONC WBS and involve several ONC criteria and </a:t>
                      </a:r>
                      <a:r>
                        <a:rPr lang="en-US" sz="1300" dirty="0" err="1">
                          <a:effectLst/>
                        </a:rPr>
                        <a:t>VistA</a:t>
                      </a:r>
                      <a:r>
                        <a:rPr lang="en-US" sz="1300" dirty="0">
                          <a:effectLst/>
                        </a:rPr>
                        <a:t> Evolution (VE) systems.  The list below shows some of the areas where interoperability applies.  This is not an all-inclusive list of all the interoperability requirements within the WBS.  It is meant to be a high level example.</a:t>
                      </a:r>
                      <a:endParaRPr lang="en-US" sz="1300" dirty="0">
                        <a:solidFill>
                          <a:srgbClr val="000000"/>
                        </a:solidFill>
                        <a:effectLst/>
                        <a:latin typeface="Times New Roman"/>
                        <a:ea typeface="Times New Roman"/>
                        <a:cs typeface="Times New Roman"/>
                      </a:endParaRPr>
                    </a:p>
                  </a:txBody>
                  <a:tcPr marL="49675" marR="49675" marT="0" marB="0"/>
                </a:tc>
              </a:tr>
            </a:tbl>
          </a:graphicData>
        </a:graphic>
      </p:graphicFrame>
    </p:spTree>
    <p:extLst>
      <p:ext uri="{BB962C8B-B14F-4D97-AF65-F5344CB8AC3E}">
        <p14:creationId xmlns:p14="http://schemas.microsoft.com/office/powerpoint/2010/main" val="38739480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cs typeface="ヒラギノ角ゴ Pro W3" charset="0"/>
              </a:defRPr>
            </a:lvl1pPr>
            <a:lvl2pPr marL="742950" indent="-285750" eaLnBrk="0" hangingPunct="0">
              <a:defRPr>
                <a:solidFill>
                  <a:schemeClr val="tx1"/>
                </a:solidFill>
                <a:latin typeface="Arial" charset="0"/>
                <a:ea typeface="ヒラギノ角ゴ Pro W3" charset="0"/>
                <a:cs typeface="ヒラギノ角ゴ Pro W3" charset="0"/>
              </a:defRPr>
            </a:lvl2pPr>
            <a:lvl3pPr marL="1143000" indent="-228600" eaLnBrk="0" hangingPunct="0">
              <a:defRPr>
                <a:solidFill>
                  <a:schemeClr val="tx1"/>
                </a:solidFill>
                <a:latin typeface="Arial" charset="0"/>
                <a:ea typeface="ヒラギノ角ゴ Pro W3" charset="0"/>
                <a:cs typeface="ヒラギノ角ゴ Pro W3" charset="0"/>
              </a:defRPr>
            </a:lvl3pPr>
            <a:lvl4pPr marL="1600200" indent="-228600" eaLnBrk="0" hangingPunct="0">
              <a:defRPr>
                <a:solidFill>
                  <a:schemeClr val="tx1"/>
                </a:solidFill>
                <a:latin typeface="Arial" charset="0"/>
                <a:ea typeface="ヒラギノ角ゴ Pro W3" charset="0"/>
                <a:cs typeface="ヒラギノ角ゴ Pro W3" charset="0"/>
              </a:defRPr>
            </a:lvl4pPr>
            <a:lvl5pPr marL="2057400" indent="-228600" eaLnBrk="0" hangingPunct="0">
              <a:defRPr>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9pPr>
          </a:lstStyle>
          <a:p>
            <a:pPr eaLnBrk="1" hangingPunct="1"/>
            <a:fld id="{48CA8422-26C8-0546-8B5F-B4870A29643A}" type="slidenum">
              <a:rPr lang="en-US">
                <a:solidFill>
                  <a:prstClr val="white"/>
                </a:solidFill>
              </a:rPr>
              <a:pPr eaLnBrk="1" hangingPunct="1"/>
              <a:t>17</a:t>
            </a:fld>
            <a:endParaRPr lang="en-US">
              <a:solidFill>
                <a:prstClr val="white"/>
              </a:solidFill>
            </a:endParaRPr>
          </a:p>
        </p:txBody>
      </p:sp>
      <p:sp>
        <p:nvSpPr>
          <p:cNvPr id="4" name="Title 1"/>
          <p:cNvSpPr txBox="1">
            <a:spLocks/>
          </p:cNvSpPr>
          <p:nvPr/>
        </p:nvSpPr>
        <p:spPr>
          <a:xfrm>
            <a:off x="0" y="2743200"/>
            <a:ext cx="8991600" cy="1143000"/>
          </a:xfrm>
          <a:prstGeom prst="rect">
            <a:avLst/>
          </a:prstGeom>
        </p:spPr>
        <p:txBody>
          <a:bodyPr>
            <a:normAutofit fontScale="97500"/>
          </a:bodyPr>
          <a:lst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sz="3200" b="1" dirty="0" smtClean="0">
                <a:solidFill>
                  <a:schemeClr val="tx2"/>
                </a:solidFill>
                <a:latin typeface="Georgia"/>
                <a:cs typeface="Georgia"/>
              </a:rPr>
              <a:t>Product Set 3</a:t>
            </a:r>
          </a:p>
        </p:txBody>
      </p:sp>
    </p:spTree>
    <p:extLst>
      <p:ext uri="{BB962C8B-B14F-4D97-AF65-F5344CB8AC3E}">
        <p14:creationId xmlns:p14="http://schemas.microsoft.com/office/powerpoint/2010/main" val="42570699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693522" y="179388"/>
            <a:ext cx="8229600" cy="811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b="1" dirty="0" smtClean="0">
                <a:solidFill>
                  <a:schemeClr val="bg1"/>
                </a:solidFill>
                <a:latin typeface="Georgia" charset="0"/>
                <a:ea typeface="ヒラギノ角ゴ Pro W3" charset="0"/>
                <a:cs typeface="ヒラギノ角ゴ Pro W3" charset="0"/>
              </a:rPr>
              <a:t>Product Set 3 </a:t>
            </a:r>
            <a:endParaRPr lang="en-US" sz="2400" b="1" dirty="0">
              <a:solidFill>
                <a:schemeClr val="bg1"/>
              </a:solidFill>
              <a:latin typeface="Georgia" charset="0"/>
              <a:ea typeface="ヒラギノ角ゴ Pro W3" charset="0"/>
              <a:cs typeface="ヒラギノ角ゴ Pro W3" charset="0"/>
            </a:endParaRPr>
          </a:p>
        </p:txBody>
      </p:sp>
      <p:sp>
        <p:nvSpPr>
          <p:cNvPr id="3174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cs typeface="ヒラギノ角ゴ Pro W3" charset="0"/>
              </a:defRPr>
            </a:lvl1pPr>
            <a:lvl2pPr marL="742950" indent="-285750" eaLnBrk="0" hangingPunct="0">
              <a:defRPr>
                <a:solidFill>
                  <a:schemeClr val="tx1"/>
                </a:solidFill>
                <a:latin typeface="Arial" charset="0"/>
                <a:ea typeface="ヒラギノ角ゴ Pro W3" charset="0"/>
                <a:cs typeface="ヒラギノ角ゴ Pro W3" charset="0"/>
              </a:defRPr>
            </a:lvl2pPr>
            <a:lvl3pPr marL="1143000" indent="-228600" eaLnBrk="0" hangingPunct="0">
              <a:defRPr>
                <a:solidFill>
                  <a:schemeClr val="tx1"/>
                </a:solidFill>
                <a:latin typeface="Arial" charset="0"/>
                <a:ea typeface="ヒラギノ角ゴ Pro W3" charset="0"/>
                <a:cs typeface="ヒラギノ角ゴ Pro W3" charset="0"/>
              </a:defRPr>
            </a:lvl3pPr>
            <a:lvl4pPr marL="1600200" indent="-228600" eaLnBrk="0" hangingPunct="0">
              <a:defRPr>
                <a:solidFill>
                  <a:schemeClr val="tx1"/>
                </a:solidFill>
                <a:latin typeface="Arial" charset="0"/>
                <a:ea typeface="ヒラギノ角ゴ Pro W3" charset="0"/>
                <a:cs typeface="ヒラギノ角ゴ Pro W3" charset="0"/>
              </a:defRPr>
            </a:lvl4pPr>
            <a:lvl5pPr marL="2057400" indent="-228600" eaLnBrk="0" hangingPunct="0">
              <a:defRPr>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9pPr>
          </a:lstStyle>
          <a:p>
            <a:pPr eaLnBrk="1" hangingPunct="1"/>
            <a:fld id="{48CA8422-26C8-0546-8B5F-B4870A29643A}" type="slidenum">
              <a:rPr lang="en-US">
                <a:solidFill>
                  <a:prstClr val="white"/>
                </a:solidFill>
              </a:rPr>
              <a:pPr eaLnBrk="1" hangingPunct="1"/>
              <a:t>18</a:t>
            </a:fld>
            <a:endParaRPr lang="en-US">
              <a:solidFill>
                <a:prstClr val="white"/>
              </a:solidFill>
            </a:endParaRPr>
          </a:p>
        </p:txBody>
      </p:sp>
      <p:sp>
        <p:nvSpPr>
          <p:cNvPr id="4" name="Content Placeholder 2"/>
          <p:cNvSpPr>
            <a:spLocks noGrp="1"/>
          </p:cNvSpPr>
          <p:nvPr>
            <p:ph idx="1"/>
          </p:nvPr>
        </p:nvSpPr>
        <p:spPr>
          <a:xfrm>
            <a:off x="152400" y="1143000"/>
            <a:ext cx="8763000" cy="5181600"/>
          </a:xfrm>
        </p:spPr>
        <p:txBody>
          <a:bodyPr>
            <a:normAutofit fontScale="62500" lnSpcReduction="20000"/>
          </a:bodyPr>
          <a:lstStyle/>
          <a:p>
            <a:pPr>
              <a:lnSpc>
                <a:spcPct val="120000"/>
              </a:lnSpc>
            </a:pPr>
            <a:r>
              <a:rPr lang="en-US" dirty="0">
                <a:cs typeface="Georgia"/>
              </a:rPr>
              <a:t>Major Milestone 3, Product Set 3 Improved Care Management Platform, is to demonstrate VA and </a:t>
            </a:r>
            <a:r>
              <a:rPr lang="en-US" dirty="0" err="1">
                <a:cs typeface="Georgia"/>
              </a:rPr>
              <a:t>DoD</a:t>
            </a:r>
            <a:r>
              <a:rPr lang="en-US" dirty="0">
                <a:cs typeface="Georgia"/>
              </a:rPr>
              <a:t> interoperability by December 31, 2016</a:t>
            </a:r>
            <a:r>
              <a:rPr lang="en-US" dirty="0" smtClean="0">
                <a:cs typeface="Georgia"/>
              </a:rPr>
              <a:t>.</a:t>
            </a:r>
          </a:p>
          <a:p>
            <a:pPr>
              <a:lnSpc>
                <a:spcPct val="120000"/>
              </a:lnSpc>
            </a:pPr>
            <a:r>
              <a:rPr lang="en-US" dirty="0" smtClean="0">
                <a:cs typeface="Georgia"/>
              </a:rPr>
              <a:t> </a:t>
            </a:r>
            <a:r>
              <a:rPr lang="en-US" dirty="0">
                <a:cs typeface="Georgia"/>
              </a:rPr>
              <a:t>This milestone is to achieve interoperability of </a:t>
            </a:r>
            <a:r>
              <a:rPr lang="en-US" dirty="0" smtClean="0">
                <a:cs typeface="Georgia"/>
              </a:rPr>
              <a:t>EHR </a:t>
            </a:r>
            <a:r>
              <a:rPr lang="en-US" dirty="0">
                <a:cs typeface="Georgia"/>
              </a:rPr>
              <a:t>per FY 2014 NDAA, Section 713. </a:t>
            </a:r>
            <a:endParaRPr lang="en-US" dirty="0" smtClean="0">
              <a:cs typeface="Georgia"/>
            </a:endParaRPr>
          </a:p>
          <a:p>
            <a:r>
              <a:rPr lang="en-US" dirty="0" smtClean="0">
                <a:cs typeface="Georgia"/>
              </a:rPr>
              <a:t>The </a:t>
            </a:r>
            <a:r>
              <a:rPr lang="en-US" dirty="0">
                <a:cs typeface="Georgia"/>
              </a:rPr>
              <a:t>functional focus areas for the third increment of </a:t>
            </a:r>
            <a:r>
              <a:rPr lang="en-US" dirty="0" err="1">
                <a:cs typeface="Georgia"/>
              </a:rPr>
              <a:t>VistA</a:t>
            </a:r>
            <a:r>
              <a:rPr lang="en-US" dirty="0">
                <a:cs typeface="Georgia"/>
              </a:rPr>
              <a:t> 4 will</a:t>
            </a:r>
            <a:r>
              <a:rPr lang="en-US" dirty="0" smtClean="0">
                <a:cs typeface="Georgia"/>
              </a:rPr>
              <a:t>:</a:t>
            </a:r>
          </a:p>
          <a:p>
            <a:pPr marL="0" indent="0">
              <a:buNone/>
            </a:pPr>
            <a:endParaRPr lang="en-US" dirty="0">
              <a:cs typeface="Georgia"/>
            </a:endParaRPr>
          </a:p>
          <a:p>
            <a:pPr lvl="2"/>
            <a:r>
              <a:rPr lang="en-US" sz="2600" dirty="0">
                <a:cs typeface="Georgia"/>
              </a:rPr>
              <a:t>Be interoperable with the EHR systems of the DoD and other healthcare </a:t>
            </a:r>
            <a:r>
              <a:rPr lang="en-US" sz="2600" dirty="0" smtClean="0">
                <a:cs typeface="Georgia"/>
              </a:rPr>
              <a:t>partners</a:t>
            </a:r>
            <a:r>
              <a:rPr lang="en-US" sz="2600" dirty="0">
                <a:cs typeface="Georgia"/>
              </a:rPr>
              <a:t>.</a:t>
            </a:r>
          </a:p>
          <a:p>
            <a:pPr lvl="2"/>
            <a:r>
              <a:rPr lang="en-US" sz="2600" dirty="0">
                <a:cs typeface="Georgia"/>
              </a:rPr>
              <a:t>Enhance patient-centered, team- and evidence-based care by giving healthcare providers a complete picture of a patient’s care and treatment </a:t>
            </a:r>
            <a:r>
              <a:rPr lang="en-US" sz="2600" dirty="0" smtClean="0">
                <a:cs typeface="Georgia"/>
              </a:rPr>
              <a:t>history.</a:t>
            </a:r>
            <a:endParaRPr lang="en-US" sz="2600" dirty="0">
              <a:cs typeface="Georgia"/>
            </a:endParaRPr>
          </a:p>
          <a:p>
            <a:pPr lvl="2"/>
            <a:r>
              <a:rPr lang="en-US" sz="2600" dirty="0">
                <a:cs typeface="Georgia"/>
              </a:rPr>
              <a:t>Complete ability to reliably transport and store </a:t>
            </a:r>
            <a:r>
              <a:rPr lang="en-US" sz="2600" dirty="0" smtClean="0">
                <a:cs typeface="Georgia"/>
              </a:rPr>
              <a:t>data.</a:t>
            </a:r>
            <a:endParaRPr lang="en-US" sz="2600" dirty="0">
              <a:cs typeface="Georgia"/>
            </a:endParaRPr>
          </a:p>
          <a:p>
            <a:pPr lvl="2"/>
            <a:r>
              <a:rPr lang="en-US" sz="2600" dirty="0">
                <a:cs typeface="Georgia"/>
              </a:rPr>
              <a:t>Achieve semantic standardization on national standards for most clinical data </a:t>
            </a:r>
            <a:r>
              <a:rPr lang="en-US" sz="2600" dirty="0" smtClean="0">
                <a:cs typeface="Georgia"/>
              </a:rPr>
              <a:t>domains.</a:t>
            </a:r>
            <a:endParaRPr lang="en-US" sz="2600" dirty="0">
              <a:cs typeface="Georgia"/>
            </a:endParaRPr>
          </a:p>
          <a:p>
            <a:pPr lvl="2"/>
            <a:r>
              <a:rPr lang="en-US" sz="2600" dirty="0">
                <a:cs typeface="Georgia"/>
              </a:rPr>
              <a:t>Support more and better data sharing with </a:t>
            </a:r>
            <a:r>
              <a:rPr lang="en-US" sz="2600" dirty="0" err="1">
                <a:cs typeface="Georgia"/>
              </a:rPr>
              <a:t>DoD</a:t>
            </a:r>
            <a:r>
              <a:rPr lang="en-US" sz="2600" dirty="0">
                <a:cs typeface="Georgia"/>
              </a:rPr>
              <a:t> and private providers;</a:t>
            </a:r>
          </a:p>
          <a:p>
            <a:pPr lvl="2"/>
            <a:r>
              <a:rPr lang="en-US" sz="2600" dirty="0">
                <a:cs typeface="Georgia"/>
              </a:rPr>
              <a:t>Collect and send all available clinical data from/to DoD and private </a:t>
            </a:r>
            <a:r>
              <a:rPr lang="en-US" sz="2600" dirty="0" smtClean="0">
                <a:cs typeface="Georgia"/>
              </a:rPr>
              <a:t>providers.</a:t>
            </a:r>
          </a:p>
          <a:p>
            <a:pPr lvl="2"/>
            <a:r>
              <a:rPr lang="en-US" sz="2600" dirty="0" smtClean="0">
                <a:cs typeface="Georgia"/>
              </a:rPr>
              <a:t>Leverage </a:t>
            </a:r>
            <a:r>
              <a:rPr lang="en-US" sz="2600" dirty="0">
                <a:cs typeface="Georgia"/>
              </a:rPr>
              <a:t>standardized data and assemble into longitudinal health record for computing and viewing</a:t>
            </a:r>
            <a:r>
              <a:rPr lang="en-US" sz="2600" dirty="0" smtClean="0">
                <a:cs typeface="Georgia"/>
              </a:rPr>
              <a:t>.</a:t>
            </a:r>
          </a:p>
          <a:p>
            <a:pPr lvl="2"/>
            <a:r>
              <a:rPr lang="en-US" sz="2600" dirty="0" smtClean="0">
                <a:solidFill>
                  <a:schemeClr val="tx1"/>
                </a:solidFill>
                <a:cs typeface="Georgia"/>
              </a:rPr>
              <a:t>Ent</a:t>
            </a:r>
            <a:r>
              <a:rPr lang="en-US" sz="2600" dirty="0" smtClean="0">
                <a:cs typeface="Georgia"/>
              </a:rPr>
              <a:t>erprise Scheduling Solution</a:t>
            </a:r>
            <a:endParaRPr lang="en-US" sz="2600" dirty="0">
              <a:solidFill>
                <a:schemeClr val="tx1"/>
              </a:solidFill>
              <a:cs typeface="Georgia"/>
            </a:endParaRPr>
          </a:p>
        </p:txBody>
      </p:sp>
    </p:spTree>
    <p:extLst>
      <p:ext uri="{BB962C8B-B14F-4D97-AF65-F5344CB8AC3E}">
        <p14:creationId xmlns:p14="http://schemas.microsoft.com/office/powerpoint/2010/main" val="38739480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cs typeface="ヒラギノ角ゴ Pro W3" charset="0"/>
              </a:defRPr>
            </a:lvl1pPr>
            <a:lvl2pPr marL="742950" indent="-285750" eaLnBrk="0" hangingPunct="0">
              <a:defRPr>
                <a:solidFill>
                  <a:schemeClr val="tx1"/>
                </a:solidFill>
                <a:latin typeface="Arial" charset="0"/>
                <a:ea typeface="ヒラギノ角ゴ Pro W3" charset="0"/>
                <a:cs typeface="ヒラギノ角ゴ Pro W3" charset="0"/>
              </a:defRPr>
            </a:lvl2pPr>
            <a:lvl3pPr marL="1143000" indent="-228600" eaLnBrk="0" hangingPunct="0">
              <a:defRPr>
                <a:solidFill>
                  <a:schemeClr val="tx1"/>
                </a:solidFill>
                <a:latin typeface="Arial" charset="0"/>
                <a:ea typeface="ヒラギノ角ゴ Pro W3" charset="0"/>
                <a:cs typeface="ヒラギノ角ゴ Pro W3" charset="0"/>
              </a:defRPr>
            </a:lvl3pPr>
            <a:lvl4pPr marL="1600200" indent="-228600" eaLnBrk="0" hangingPunct="0">
              <a:defRPr>
                <a:solidFill>
                  <a:schemeClr val="tx1"/>
                </a:solidFill>
                <a:latin typeface="Arial" charset="0"/>
                <a:ea typeface="ヒラギノ角ゴ Pro W3" charset="0"/>
                <a:cs typeface="ヒラギノ角ゴ Pro W3" charset="0"/>
              </a:defRPr>
            </a:lvl4pPr>
            <a:lvl5pPr marL="2057400" indent="-228600" eaLnBrk="0" hangingPunct="0">
              <a:defRPr>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9pPr>
          </a:lstStyle>
          <a:p>
            <a:pPr eaLnBrk="1" hangingPunct="1"/>
            <a:fld id="{48CA8422-26C8-0546-8B5F-B4870A29643A}" type="slidenum">
              <a:rPr lang="en-US">
                <a:solidFill>
                  <a:prstClr val="white"/>
                </a:solidFill>
              </a:rPr>
              <a:pPr eaLnBrk="1" hangingPunct="1"/>
              <a:t>19</a:t>
            </a:fld>
            <a:endParaRPr lang="en-US">
              <a:solidFill>
                <a:prstClr val="white"/>
              </a:solidFill>
            </a:endParaRPr>
          </a:p>
        </p:txBody>
      </p:sp>
      <p:sp>
        <p:nvSpPr>
          <p:cNvPr id="4" name="Title 1"/>
          <p:cNvSpPr txBox="1">
            <a:spLocks/>
          </p:cNvSpPr>
          <p:nvPr/>
        </p:nvSpPr>
        <p:spPr>
          <a:xfrm>
            <a:off x="0" y="2819400"/>
            <a:ext cx="8991600" cy="1143000"/>
          </a:xfrm>
          <a:prstGeom prst="rect">
            <a:avLst/>
          </a:prstGeom>
        </p:spPr>
        <p:txBody>
          <a:bodyPr>
            <a:normAutofit fontScale="97500"/>
          </a:bodyPr>
          <a:lst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sz="3200" b="1" dirty="0" smtClean="0">
                <a:solidFill>
                  <a:schemeClr val="tx2"/>
                </a:solidFill>
                <a:latin typeface="Georgia"/>
                <a:cs typeface="Georgia"/>
              </a:rPr>
              <a:t>Product Set 4</a:t>
            </a:r>
          </a:p>
          <a:p>
            <a:endParaRPr lang="en-US" sz="3200" b="1" dirty="0" smtClean="0">
              <a:solidFill>
                <a:schemeClr val="tx2"/>
              </a:solidFill>
              <a:latin typeface="Georgia"/>
              <a:cs typeface="Georgia"/>
            </a:endParaRPr>
          </a:p>
        </p:txBody>
      </p:sp>
    </p:spTree>
    <p:extLst>
      <p:ext uri="{BB962C8B-B14F-4D97-AF65-F5344CB8AC3E}">
        <p14:creationId xmlns:p14="http://schemas.microsoft.com/office/powerpoint/2010/main" val="4263722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693522" y="179388"/>
            <a:ext cx="8229600" cy="811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b="1" dirty="0" smtClean="0">
                <a:solidFill>
                  <a:schemeClr val="bg1"/>
                </a:solidFill>
                <a:latin typeface="Georgia" charset="0"/>
                <a:ea typeface="ヒラギノ角ゴ Pro W3" charset="0"/>
                <a:cs typeface="ヒラギノ角ゴ Pro W3" charset="0"/>
              </a:rPr>
              <a:t>Overview</a:t>
            </a:r>
            <a:endParaRPr lang="en-US" sz="2400" b="1" dirty="0">
              <a:solidFill>
                <a:schemeClr val="bg1"/>
              </a:solidFill>
              <a:latin typeface="Georgia" charset="0"/>
              <a:ea typeface="ヒラギノ角ゴ Pro W3" charset="0"/>
              <a:cs typeface="ヒラギノ角ゴ Pro W3" charset="0"/>
            </a:endParaRPr>
          </a:p>
        </p:txBody>
      </p:sp>
      <p:sp>
        <p:nvSpPr>
          <p:cNvPr id="3174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cs typeface="ヒラギノ角ゴ Pro W3" charset="0"/>
              </a:defRPr>
            </a:lvl1pPr>
            <a:lvl2pPr marL="742950" indent="-285750" eaLnBrk="0" hangingPunct="0">
              <a:defRPr>
                <a:solidFill>
                  <a:schemeClr val="tx1"/>
                </a:solidFill>
                <a:latin typeface="Arial" charset="0"/>
                <a:ea typeface="ヒラギノ角ゴ Pro W3" charset="0"/>
                <a:cs typeface="ヒラギノ角ゴ Pro W3" charset="0"/>
              </a:defRPr>
            </a:lvl2pPr>
            <a:lvl3pPr marL="1143000" indent="-228600" eaLnBrk="0" hangingPunct="0">
              <a:defRPr>
                <a:solidFill>
                  <a:schemeClr val="tx1"/>
                </a:solidFill>
                <a:latin typeface="Arial" charset="0"/>
                <a:ea typeface="ヒラギノ角ゴ Pro W3" charset="0"/>
                <a:cs typeface="ヒラギノ角ゴ Pro W3" charset="0"/>
              </a:defRPr>
            </a:lvl3pPr>
            <a:lvl4pPr marL="1600200" indent="-228600" eaLnBrk="0" hangingPunct="0">
              <a:defRPr>
                <a:solidFill>
                  <a:schemeClr val="tx1"/>
                </a:solidFill>
                <a:latin typeface="Arial" charset="0"/>
                <a:ea typeface="ヒラギノ角ゴ Pro W3" charset="0"/>
                <a:cs typeface="ヒラギノ角ゴ Pro W3" charset="0"/>
              </a:defRPr>
            </a:lvl4pPr>
            <a:lvl5pPr marL="2057400" indent="-228600" eaLnBrk="0" hangingPunct="0">
              <a:defRPr>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9pPr>
          </a:lstStyle>
          <a:p>
            <a:pPr eaLnBrk="1" hangingPunct="1"/>
            <a:fld id="{48CA8422-26C8-0546-8B5F-B4870A29643A}" type="slidenum">
              <a:rPr lang="en-US">
                <a:solidFill>
                  <a:prstClr val="white"/>
                </a:solidFill>
              </a:rPr>
              <a:pPr eaLnBrk="1" hangingPunct="1"/>
              <a:t>2</a:t>
            </a:fld>
            <a:endParaRPr lang="en-US">
              <a:solidFill>
                <a:prstClr val="white"/>
              </a:solidFill>
            </a:endParaRPr>
          </a:p>
        </p:txBody>
      </p:sp>
      <p:sp>
        <p:nvSpPr>
          <p:cNvPr id="7" name="Content Placeholder 2"/>
          <p:cNvSpPr>
            <a:spLocks noGrp="1"/>
          </p:cNvSpPr>
          <p:nvPr>
            <p:ph idx="1"/>
          </p:nvPr>
        </p:nvSpPr>
        <p:spPr>
          <a:xfrm>
            <a:off x="457200" y="1066800"/>
            <a:ext cx="8229600" cy="5181600"/>
          </a:xfrm>
        </p:spPr>
        <p:txBody>
          <a:bodyPr>
            <a:noAutofit/>
          </a:bodyPr>
          <a:lstStyle/>
          <a:p>
            <a:r>
              <a:rPr lang="en-US" sz="2800" dirty="0">
                <a:cs typeface="Georgia"/>
              </a:rPr>
              <a:t>VistA 4 will rely upon secure infrastructure, data models, and services that support an open, modular, and extensible EHR </a:t>
            </a:r>
            <a:r>
              <a:rPr lang="en-US" sz="2800" dirty="0" smtClean="0">
                <a:cs typeface="Georgia"/>
              </a:rPr>
              <a:t>platform.</a:t>
            </a:r>
          </a:p>
          <a:p>
            <a:pPr marL="0" indent="0">
              <a:buNone/>
            </a:pPr>
            <a:endParaRPr lang="en-US" sz="2800" dirty="0" smtClean="0">
              <a:cs typeface="Georgia"/>
            </a:endParaRPr>
          </a:p>
          <a:p>
            <a:r>
              <a:rPr lang="en-US" sz="2800" dirty="0" smtClean="0">
                <a:cs typeface="Georgia"/>
              </a:rPr>
              <a:t> This will allow the </a:t>
            </a:r>
            <a:r>
              <a:rPr lang="en-US" sz="2800" dirty="0">
                <a:cs typeface="Georgia"/>
              </a:rPr>
              <a:t>VA to provide high-quality solutions at increased speed and decreased cost. </a:t>
            </a:r>
            <a:endParaRPr lang="en-US" sz="2800" dirty="0" smtClean="0">
              <a:cs typeface="Georgia"/>
            </a:endParaRPr>
          </a:p>
          <a:p>
            <a:pPr marL="0" indent="0">
              <a:buNone/>
            </a:pPr>
            <a:endParaRPr lang="en-US" sz="2800" dirty="0" smtClean="0">
              <a:cs typeface="Georgia"/>
            </a:endParaRPr>
          </a:p>
          <a:p>
            <a:r>
              <a:rPr lang="en-US" sz="2800" dirty="0" smtClean="0">
                <a:cs typeface="Georgia"/>
              </a:rPr>
              <a:t>The </a:t>
            </a:r>
            <a:r>
              <a:rPr lang="en-US" sz="2800" dirty="0">
                <a:cs typeface="Georgia"/>
              </a:rPr>
              <a:t>resulting system will be flexible and agile, accommodating new technology advances and achieving optimal results more efficiently. </a:t>
            </a:r>
          </a:p>
          <a:p>
            <a:endParaRPr lang="en-US" sz="2800" dirty="0">
              <a:cs typeface="Georgia"/>
            </a:endParaRPr>
          </a:p>
        </p:txBody>
      </p:sp>
    </p:spTree>
    <p:extLst>
      <p:ext uri="{BB962C8B-B14F-4D97-AF65-F5344CB8AC3E}">
        <p14:creationId xmlns:p14="http://schemas.microsoft.com/office/powerpoint/2010/main" val="1496327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693522" y="179388"/>
            <a:ext cx="8229600" cy="811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b="1" dirty="0" smtClean="0">
                <a:solidFill>
                  <a:schemeClr val="bg1"/>
                </a:solidFill>
                <a:latin typeface="Georgia" charset="0"/>
                <a:ea typeface="ヒラギノ角ゴ Pro W3" charset="0"/>
                <a:cs typeface="ヒラギノ角ゴ Pro W3" charset="0"/>
              </a:rPr>
              <a:t>Product Set 4</a:t>
            </a:r>
            <a:endParaRPr lang="en-US" sz="2400" b="1" dirty="0">
              <a:solidFill>
                <a:schemeClr val="bg1"/>
              </a:solidFill>
              <a:latin typeface="Georgia" charset="0"/>
              <a:ea typeface="ヒラギノ角ゴ Pro W3" charset="0"/>
              <a:cs typeface="ヒラギノ角ゴ Pro W3" charset="0"/>
            </a:endParaRPr>
          </a:p>
        </p:txBody>
      </p:sp>
      <p:sp>
        <p:nvSpPr>
          <p:cNvPr id="3174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cs typeface="ヒラギノ角ゴ Pro W3" charset="0"/>
              </a:defRPr>
            </a:lvl1pPr>
            <a:lvl2pPr marL="742950" indent="-285750" eaLnBrk="0" hangingPunct="0">
              <a:defRPr>
                <a:solidFill>
                  <a:schemeClr val="tx1"/>
                </a:solidFill>
                <a:latin typeface="Arial" charset="0"/>
                <a:ea typeface="ヒラギノ角ゴ Pro W3" charset="0"/>
                <a:cs typeface="ヒラギノ角ゴ Pro W3" charset="0"/>
              </a:defRPr>
            </a:lvl2pPr>
            <a:lvl3pPr marL="1143000" indent="-228600" eaLnBrk="0" hangingPunct="0">
              <a:defRPr>
                <a:solidFill>
                  <a:schemeClr val="tx1"/>
                </a:solidFill>
                <a:latin typeface="Arial" charset="0"/>
                <a:ea typeface="ヒラギノ角ゴ Pro W3" charset="0"/>
                <a:cs typeface="ヒラギノ角ゴ Pro W3" charset="0"/>
              </a:defRPr>
            </a:lvl3pPr>
            <a:lvl4pPr marL="1600200" indent="-228600" eaLnBrk="0" hangingPunct="0">
              <a:defRPr>
                <a:solidFill>
                  <a:schemeClr val="tx1"/>
                </a:solidFill>
                <a:latin typeface="Arial" charset="0"/>
                <a:ea typeface="ヒラギノ角ゴ Pro W3" charset="0"/>
                <a:cs typeface="ヒラギノ角ゴ Pro W3" charset="0"/>
              </a:defRPr>
            </a:lvl4pPr>
            <a:lvl5pPr marL="2057400" indent="-228600" eaLnBrk="0" hangingPunct="0">
              <a:defRPr>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9pPr>
          </a:lstStyle>
          <a:p>
            <a:pPr eaLnBrk="1" hangingPunct="1"/>
            <a:fld id="{48CA8422-26C8-0546-8B5F-B4870A29643A}" type="slidenum">
              <a:rPr lang="en-US">
                <a:solidFill>
                  <a:prstClr val="white"/>
                </a:solidFill>
              </a:rPr>
              <a:pPr eaLnBrk="1" hangingPunct="1"/>
              <a:t>20</a:t>
            </a:fld>
            <a:endParaRPr lang="en-US">
              <a:solidFill>
                <a:prstClr val="white"/>
              </a:solidFill>
            </a:endParaRPr>
          </a:p>
        </p:txBody>
      </p:sp>
      <p:sp>
        <p:nvSpPr>
          <p:cNvPr id="4" name="Content Placeholder 2"/>
          <p:cNvSpPr>
            <a:spLocks noGrp="1"/>
          </p:cNvSpPr>
          <p:nvPr>
            <p:ph idx="1"/>
          </p:nvPr>
        </p:nvSpPr>
        <p:spPr>
          <a:xfrm>
            <a:off x="152400" y="1295400"/>
            <a:ext cx="8763000" cy="4800600"/>
          </a:xfrm>
        </p:spPr>
        <p:txBody>
          <a:bodyPr>
            <a:noAutofit/>
          </a:bodyPr>
          <a:lstStyle/>
          <a:p>
            <a:pPr marL="0" indent="0">
              <a:buNone/>
            </a:pPr>
            <a:r>
              <a:rPr lang="en-US" sz="1800" dirty="0">
                <a:cs typeface="Georgia"/>
              </a:rPr>
              <a:t>Major Milestone 4 is to deploy Product Set 4, Core Care Coordination Platform, to the enterprise by September 30, 2017. </a:t>
            </a:r>
          </a:p>
          <a:p>
            <a:pPr marL="0" indent="0">
              <a:buNone/>
            </a:pPr>
            <a:endParaRPr lang="en-US" sz="1800" dirty="0" smtClean="0">
              <a:cs typeface="Georgia"/>
            </a:endParaRPr>
          </a:p>
          <a:p>
            <a:pPr marL="0" indent="0">
              <a:buNone/>
            </a:pPr>
            <a:r>
              <a:rPr lang="en-US" sz="1800" dirty="0" smtClean="0">
                <a:cs typeface="Georgia"/>
              </a:rPr>
              <a:t>The </a:t>
            </a:r>
            <a:r>
              <a:rPr lang="en-US" sz="1800" dirty="0">
                <a:cs typeface="Georgia"/>
              </a:rPr>
              <a:t>functional focus areas for the final increment of </a:t>
            </a:r>
            <a:r>
              <a:rPr lang="en-US" sz="1800" dirty="0" err="1">
                <a:cs typeface="Georgia"/>
              </a:rPr>
              <a:t>VistA</a:t>
            </a:r>
            <a:r>
              <a:rPr lang="en-US" sz="1800" dirty="0">
                <a:cs typeface="Georgia"/>
              </a:rPr>
              <a:t> 4 will:</a:t>
            </a:r>
          </a:p>
          <a:p>
            <a:pPr lvl="0"/>
            <a:r>
              <a:rPr lang="en-US" sz="1800" dirty="0">
                <a:cs typeface="Georgia"/>
              </a:rPr>
              <a:t>Continue the adoption and implementation of interoperability standards for sharing clinical records and images across </a:t>
            </a:r>
            <a:r>
              <a:rPr lang="en-US" sz="1800" dirty="0" smtClean="0">
                <a:cs typeface="Georgia"/>
              </a:rPr>
              <a:t>organizations.</a:t>
            </a:r>
            <a:endParaRPr lang="en-US" sz="1800" dirty="0">
              <a:cs typeface="Georgia"/>
            </a:endParaRPr>
          </a:p>
          <a:p>
            <a:pPr lvl="0"/>
            <a:r>
              <a:rPr lang="en-US" sz="1800" dirty="0">
                <a:cs typeface="Georgia"/>
              </a:rPr>
              <a:t>Complete a coherent but flexible end-user experience in which VistA 4 features can be seamlessly deployed to improve user adoption, productivity and </a:t>
            </a:r>
            <a:r>
              <a:rPr lang="en-US" sz="1800" dirty="0" smtClean="0">
                <a:cs typeface="Georgia"/>
              </a:rPr>
              <a:t>satisfaction.</a:t>
            </a:r>
            <a:endParaRPr lang="en-US" sz="1800" dirty="0">
              <a:cs typeface="Georgia"/>
            </a:endParaRPr>
          </a:p>
          <a:p>
            <a:pPr lvl="0"/>
            <a:r>
              <a:rPr lang="en-US" sz="1800" dirty="0">
                <a:cs typeface="Georgia"/>
              </a:rPr>
              <a:t>Support business process re-engineering to bring full-featured, patient-centered care coordination as the care model woven throughout the design to enhance quality and value in </a:t>
            </a:r>
            <a:r>
              <a:rPr lang="en-US" sz="1800" dirty="0" smtClean="0">
                <a:cs typeface="Georgia"/>
              </a:rPr>
              <a:t>care.</a:t>
            </a:r>
            <a:endParaRPr lang="en-US" sz="1800" dirty="0">
              <a:cs typeface="Georgia"/>
            </a:endParaRPr>
          </a:p>
        </p:txBody>
      </p:sp>
    </p:spTree>
    <p:extLst>
      <p:ext uri="{BB962C8B-B14F-4D97-AF65-F5344CB8AC3E}">
        <p14:creationId xmlns:p14="http://schemas.microsoft.com/office/powerpoint/2010/main" val="38739480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693522" y="179388"/>
            <a:ext cx="8229600" cy="811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b="1" dirty="0">
                <a:solidFill>
                  <a:schemeClr val="bg1"/>
                </a:solidFill>
                <a:latin typeface="Georgia" charset="0"/>
                <a:ea typeface="ヒラギノ角ゴ Pro W3" charset="0"/>
                <a:cs typeface="ヒラギノ角ゴ Pro W3" charset="0"/>
              </a:rPr>
              <a:t>Product Set 4</a:t>
            </a:r>
          </a:p>
        </p:txBody>
      </p:sp>
      <p:sp>
        <p:nvSpPr>
          <p:cNvPr id="3174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cs typeface="ヒラギノ角ゴ Pro W3" charset="0"/>
              </a:defRPr>
            </a:lvl1pPr>
            <a:lvl2pPr marL="742950" indent="-285750" eaLnBrk="0" hangingPunct="0">
              <a:defRPr>
                <a:solidFill>
                  <a:schemeClr val="tx1"/>
                </a:solidFill>
                <a:latin typeface="Arial" charset="0"/>
                <a:ea typeface="ヒラギノ角ゴ Pro W3" charset="0"/>
                <a:cs typeface="ヒラギノ角ゴ Pro W3" charset="0"/>
              </a:defRPr>
            </a:lvl2pPr>
            <a:lvl3pPr marL="1143000" indent="-228600" eaLnBrk="0" hangingPunct="0">
              <a:defRPr>
                <a:solidFill>
                  <a:schemeClr val="tx1"/>
                </a:solidFill>
                <a:latin typeface="Arial" charset="0"/>
                <a:ea typeface="ヒラギノ角ゴ Pro W3" charset="0"/>
                <a:cs typeface="ヒラギノ角ゴ Pro W3" charset="0"/>
              </a:defRPr>
            </a:lvl3pPr>
            <a:lvl4pPr marL="1600200" indent="-228600" eaLnBrk="0" hangingPunct="0">
              <a:defRPr>
                <a:solidFill>
                  <a:schemeClr val="tx1"/>
                </a:solidFill>
                <a:latin typeface="Arial" charset="0"/>
                <a:ea typeface="ヒラギノ角ゴ Pro W3" charset="0"/>
                <a:cs typeface="ヒラギノ角ゴ Pro W3" charset="0"/>
              </a:defRPr>
            </a:lvl4pPr>
            <a:lvl5pPr marL="2057400" indent="-228600" eaLnBrk="0" hangingPunct="0">
              <a:defRPr>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9pPr>
          </a:lstStyle>
          <a:p>
            <a:pPr eaLnBrk="1" hangingPunct="1"/>
            <a:fld id="{48CA8422-26C8-0546-8B5F-B4870A29643A}" type="slidenum">
              <a:rPr lang="en-US">
                <a:solidFill>
                  <a:prstClr val="white"/>
                </a:solidFill>
              </a:rPr>
              <a:pPr eaLnBrk="1" hangingPunct="1"/>
              <a:t>21</a:t>
            </a:fld>
            <a:endParaRPr lang="en-US">
              <a:solidFill>
                <a:prstClr val="white"/>
              </a:solidFill>
            </a:endParaRPr>
          </a:p>
        </p:txBody>
      </p:sp>
      <p:sp>
        <p:nvSpPr>
          <p:cNvPr id="2" name="Rectangle 1"/>
          <p:cNvSpPr/>
          <p:nvPr/>
        </p:nvSpPr>
        <p:spPr>
          <a:xfrm>
            <a:off x="228600" y="1295400"/>
            <a:ext cx="8655050" cy="4093428"/>
          </a:xfrm>
          <a:prstGeom prst="rect">
            <a:avLst/>
          </a:prstGeom>
        </p:spPr>
        <p:txBody>
          <a:bodyPr wrap="square">
            <a:spAutoFit/>
          </a:bodyPr>
          <a:lstStyle/>
          <a:p>
            <a:pPr marL="285750" lvl="0" indent="-285750">
              <a:buFont typeface="Arial"/>
              <a:buChar char="•"/>
            </a:pPr>
            <a:r>
              <a:rPr lang="en-US" sz="2000" dirty="0">
                <a:cs typeface="Georgia"/>
              </a:rPr>
              <a:t>Complete enhancements to existing Pharmacy and Radiology systems.</a:t>
            </a:r>
          </a:p>
          <a:p>
            <a:pPr marL="285750" lvl="0" indent="-285750">
              <a:buFont typeface="Arial"/>
              <a:buChar char="•"/>
            </a:pPr>
            <a:r>
              <a:rPr lang="en-US" sz="2000" dirty="0">
                <a:cs typeface="Georgia"/>
              </a:rPr>
              <a:t>Propagate the usability features and end-user experience throughout all VistA 4 enhancements to improve user adoption, productivity and </a:t>
            </a:r>
            <a:r>
              <a:rPr lang="en-US" sz="2000" dirty="0" smtClean="0">
                <a:cs typeface="Georgia"/>
              </a:rPr>
              <a:t>satisfaction</a:t>
            </a:r>
            <a:r>
              <a:rPr lang="en-US" sz="2000" dirty="0">
                <a:cs typeface="Georgia"/>
              </a:rPr>
              <a:t>.</a:t>
            </a:r>
          </a:p>
          <a:p>
            <a:pPr marL="285750" lvl="0" indent="-285750">
              <a:buFont typeface="Arial"/>
              <a:buChar char="•"/>
            </a:pPr>
            <a:r>
              <a:rPr lang="en-US" sz="2000" dirty="0">
                <a:cs typeface="Georgia"/>
              </a:rPr>
              <a:t>Enable patient-centered care coordination as the care model woven throughout the design;</a:t>
            </a:r>
          </a:p>
          <a:p>
            <a:pPr marL="285750" lvl="0" indent="-285750">
              <a:buFont typeface="Arial"/>
              <a:buChar char="•"/>
            </a:pPr>
            <a:r>
              <a:rPr lang="en-US" sz="2000" dirty="0">
                <a:cs typeface="Georgia"/>
              </a:rPr>
              <a:t>Leverage the DICOM reporting and transmission standard for radiology, which will allow imaging interoperability with our partners, including the </a:t>
            </a:r>
            <a:r>
              <a:rPr lang="en-US" sz="2000" dirty="0" smtClean="0">
                <a:cs typeface="Georgia"/>
              </a:rPr>
              <a:t>DoD.</a:t>
            </a:r>
            <a:endParaRPr lang="en-US" sz="2000" dirty="0">
              <a:cs typeface="Georgia"/>
            </a:endParaRPr>
          </a:p>
          <a:p>
            <a:pPr marL="285750" lvl="0" indent="-285750">
              <a:buFont typeface="Arial"/>
              <a:buChar char="•"/>
            </a:pPr>
            <a:r>
              <a:rPr lang="en-US" sz="2000" dirty="0">
                <a:cs typeface="Georgia"/>
              </a:rPr>
              <a:t>Complete enhancements to women’s health and other specialty-care </a:t>
            </a:r>
            <a:r>
              <a:rPr lang="en-US" sz="2000" dirty="0" smtClean="0">
                <a:cs typeface="Georgia"/>
              </a:rPr>
              <a:t>functionality.</a:t>
            </a:r>
            <a:endParaRPr lang="en-US" sz="2000" dirty="0">
              <a:cs typeface="Georgia"/>
            </a:endParaRPr>
          </a:p>
          <a:p>
            <a:pPr marL="285750" lvl="0" indent="-285750">
              <a:buFont typeface="Arial"/>
              <a:buChar char="•"/>
            </a:pPr>
            <a:r>
              <a:rPr lang="en-US" sz="2000" dirty="0">
                <a:cs typeface="Georgia"/>
              </a:rPr>
              <a:t>Complete initial deployment of the LIS in FY16 at two VA medical facilities. Further deployments will take place at 50 VA medical facilities per year, starting in FY17. By the end of FY19, the LIS will be deployed at all 152 VA medical facilities.</a:t>
            </a:r>
          </a:p>
        </p:txBody>
      </p:sp>
    </p:spTree>
    <p:extLst>
      <p:ext uri="{BB962C8B-B14F-4D97-AF65-F5344CB8AC3E}">
        <p14:creationId xmlns:p14="http://schemas.microsoft.com/office/powerpoint/2010/main" val="38739480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cs typeface="ヒラギノ角ゴ Pro W3" charset="0"/>
              </a:defRPr>
            </a:lvl1pPr>
            <a:lvl2pPr marL="742950" indent="-285750" eaLnBrk="0" hangingPunct="0">
              <a:defRPr>
                <a:solidFill>
                  <a:schemeClr val="tx1"/>
                </a:solidFill>
                <a:latin typeface="Arial" charset="0"/>
                <a:ea typeface="ヒラギノ角ゴ Pro W3" charset="0"/>
                <a:cs typeface="ヒラギノ角ゴ Pro W3" charset="0"/>
              </a:defRPr>
            </a:lvl2pPr>
            <a:lvl3pPr marL="1143000" indent="-228600" eaLnBrk="0" hangingPunct="0">
              <a:defRPr>
                <a:solidFill>
                  <a:schemeClr val="tx1"/>
                </a:solidFill>
                <a:latin typeface="Arial" charset="0"/>
                <a:ea typeface="ヒラギノ角ゴ Pro W3" charset="0"/>
                <a:cs typeface="ヒラギノ角ゴ Pro W3" charset="0"/>
              </a:defRPr>
            </a:lvl3pPr>
            <a:lvl4pPr marL="1600200" indent="-228600" eaLnBrk="0" hangingPunct="0">
              <a:defRPr>
                <a:solidFill>
                  <a:schemeClr val="tx1"/>
                </a:solidFill>
                <a:latin typeface="Arial" charset="0"/>
                <a:ea typeface="ヒラギノ角ゴ Pro W3" charset="0"/>
                <a:cs typeface="ヒラギノ角ゴ Pro W3" charset="0"/>
              </a:defRPr>
            </a:lvl4pPr>
            <a:lvl5pPr marL="2057400" indent="-228600" eaLnBrk="0" hangingPunct="0">
              <a:defRPr>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9pPr>
          </a:lstStyle>
          <a:p>
            <a:pPr eaLnBrk="1" hangingPunct="1"/>
            <a:fld id="{48CA8422-26C8-0546-8B5F-B4870A29643A}" type="slidenum">
              <a:rPr lang="en-US">
                <a:solidFill>
                  <a:prstClr val="white"/>
                </a:solidFill>
              </a:rPr>
              <a:pPr eaLnBrk="1" hangingPunct="1"/>
              <a:t>22</a:t>
            </a:fld>
            <a:endParaRPr lang="en-US">
              <a:solidFill>
                <a:prstClr val="white"/>
              </a:solidFill>
            </a:endParaRPr>
          </a:p>
        </p:txBody>
      </p:sp>
      <p:sp>
        <p:nvSpPr>
          <p:cNvPr id="4" name="Title 1"/>
          <p:cNvSpPr txBox="1">
            <a:spLocks/>
          </p:cNvSpPr>
          <p:nvPr/>
        </p:nvSpPr>
        <p:spPr>
          <a:xfrm>
            <a:off x="152400" y="2819400"/>
            <a:ext cx="8991600" cy="1143000"/>
          </a:xfrm>
          <a:prstGeom prst="rect">
            <a:avLst/>
          </a:prstGeom>
        </p:spPr>
        <p:txBody>
          <a:bodyPr>
            <a:normAutofit fontScale="97500"/>
          </a:bodyPr>
          <a:lst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sz="3200" b="1" dirty="0">
                <a:solidFill>
                  <a:schemeClr val="tx2"/>
                </a:solidFill>
                <a:latin typeface="Georgia"/>
                <a:cs typeface="Georgia"/>
              </a:rPr>
              <a:t>“To-Be” Solution Architecture Diagrams</a:t>
            </a:r>
            <a:endParaRPr lang="en-US" sz="3200" b="1" dirty="0" smtClean="0">
              <a:solidFill>
                <a:schemeClr val="tx2"/>
              </a:solidFill>
              <a:latin typeface="Georgia"/>
              <a:cs typeface="Georgia"/>
            </a:endParaRPr>
          </a:p>
        </p:txBody>
      </p:sp>
    </p:spTree>
    <p:extLst>
      <p:ext uri="{BB962C8B-B14F-4D97-AF65-F5344CB8AC3E}">
        <p14:creationId xmlns:p14="http://schemas.microsoft.com/office/powerpoint/2010/main" val="9220876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cs typeface="ヒラギノ角ゴ Pro W3" charset="0"/>
              </a:defRPr>
            </a:lvl1pPr>
            <a:lvl2pPr marL="742950" indent="-285750" eaLnBrk="0" hangingPunct="0">
              <a:defRPr>
                <a:solidFill>
                  <a:schemeClr val="tx1"/>
                </a:solidFill>
                <a:latin typeface="Arial" charset="0"/>
                <a:ea typeface="ヒラギノ角ゴ Pro W3" charset="0"/>
                <a:cs typeface="ヒラギノ角ゴ Pro W3" charset="0"/>
              </a:defRPr>
            </a:lvl2pPr>
            <a:lvl3pPr marL="1143000" indent="-228600" eaLnBrk="0" hangingPunct="0">
              <a:defRPr>
                <a:solidFill>
                  <a:schemeClr val="tx1"/>
                </a:solidFill>
                <a:latin typeface="Arial" charset="0"/>
                <a:ea typeface="ヒラギノ角ゴ Pro W3" charset="0"/>
                <a:cs typeface="ヒラギノ角ゴ Pro W3" charset="0"/>
              </a:defRPr>
            </a:lvl3pPr>
            <a:lvl4pPr marL="1600200" indent="-228600" eaLnBrk="0" hangingPunct="0">
              <a:defRPr>
                <a:solidFill>
                  <a:schemeClr val="tx1"/>
                </a:solidFill>
                <a:latin typeface="Arial" charset="0"/>
                <a:ea typeface="ヒラギノ角ゴ Pro W3" charset="0"/>
                <a:cs typeface="ヒラギノ角ゴ Pro W3" charset="0"/>
              </a:defRPr>
            </a:lvl4pPr>
            <a:lvl5pPr marL="2057400" indent="-228600" eaLnBrk="0" hangingPunct="0">
              <a:defRPr>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9pPr>
          </a:lstStyle>
          <a:p>
            <a:pPr eaLnBrk="1" hangingPunct="1"/>
            <a:fld id="{48CA8422-26C8-0546-8B5F-B4870A29643A}" type="slidenum">
              <a:rPr lang="en-US">
                <a:solidFill>
                  <a:prstClr val="white"/>
                </a:solidFill>
              </a:rPr>
              <a:pPr eaLnBrk="1" hangingPunct="1"/>
              <a:t>23</a:t>
            </a:fld>
            <a:endParaRPr lang="en-US">
              <a:solidFill>
                <a:prstClr val="white"/>
              </a:solidFill>
            </a:endParaRPr>
          </a:p>
        </p:txBody>
      </p:sp>
      <p:sp>
        <p:nvSpPr>
          <p:cNvPr id="4" name="Title 1"/>
          <p:cNvSpPr txBox="1">
            <a:spLocks/>
          </p:cNvSpPr>
          <p:nvPr/>
        </p:nvSpPr>
        <p:spPr>
          <a:xfrm>
            <a:off x="152400" y="2819400"/>
            <a:ext cx="8991600" cy="1143000"/>
          </a:xfrm>
          <a:prstGeom prst="rect">
            <a:avLst/>
          </a:prstGeom>
        </p:spPr>
        <p:txBody>
          <a:bodyPr>
            <a:normAutofit fontScale="97500"/>
          </a:bodyPr>
          <a:lst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sz="3200" b="1" dirty="0">
                <a:solidFill>
                  <a:schemeClr val="tx2"/>
                </a:solidFill>
                <a:latin typeface="Georgia"/>
                <a:cs typeface="Georgia"/>
              </a:rPr>
              <a:t>December 2014</a:t>
            </a:r>
            <a:endParaRPr lang="en-US" sz="3200" b="1" dirty="0" smtClean="0">
              <a:solidFill>
                <a:schemeClr val="tx2"/>
              </a:solidFill>
              <a:latin typeface="Georgia"/>
              <a:cs typeface="Georgia"/>
            </a:endParaRPr>
          </a:p>
        </p:txBody>
      </p:sp>
    </p:spTree>
    <p:extLst>
      <p:ext uri="{BB962C8B-B14F-4D97-AF65-F5344CB8AC3E}">
        <p14:creationId xmlns:p14="http://schemas.microsoft.com/office/powerpoint/2010/main" val="3434418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r>
              <a:rPr lang="en-US" sz="2400" dirty="0" err="1" smtClean="0">
                <a:solidFill>
                  <a:schemeClr val="tx2"/>
                </a:solidFill>
                <a:latin typeface="Georgia"/>
                <a:cs typeface="Georgia"/>
              </a:rPr>
              <a:t>VistA</a:t>
            </a:r>
            <a:r>
              <a:rPr lang="en-US" sz="2400" dirty="0" smtClean="0">
                <a:solidFill>
                  <a:schemeClr val="tx2"/>
                </a:solidFill>
                <a:latin typeface="Georgia"/>
                <a:cs typeface="Georgia"/>
              </a:rPr>
              <a:t> Exchange Overview</a:t>
            </a:r>
            <a:endParaRPr lang="en-US" sz="2400" dirty="0">
              <a:solidFill>
                <a:schemeClr val="tx2"/>
              </a:solidFill>
              <a:latin typeface="Georgia"/>
              <a:cs typeface="Georgia"/>
            </a:endParaRPr>
          </a:p>
        </p:txBody>
      </p:sp>
      <p:pic>
        <p:nvPicPr>
          <p:cNvPr id="4" name="Picture 3" descr="C:\Users\Joe\Desktop\vista core ux.png"/>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8839200" cy="6019799"/>
          </a:xfrm>
          <a:prstGeom prst="rect">
            <a:avLst/>
          </a:prstGeom>
          <a:noFill/>
          <a:ln>
            <a:solidFill>
              <a:schemeClr val="tx1"/>
            </a:solidFill>
          </a:ln>
        </p:spPr>
      </p:pic>
    </p:spTree>
    <p:extLst>
      <p:ext uri="{BB962C8B-B14F-4D97-AF65-F5344CB8AC3E}">
        <p14:creationId xmlns:p14="http://schemas.microsoft.com/office/powerpoint/2010/main" val="538248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749043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cs typeface="ヒラギノ角ゴ Pro W3" charset="0"/>
              </a:defRPr>
            </a:lvl1pPr>
            <a:lvl2pPr marL="742950" indent="-285750" eaLnBrk="0" hangingPunct="0">
              <a:defRPr>
                <a:solidFill>
                  <a:schemeClr val="tx1"/>
                </a:solidFill>
                <a:latin typeface="Arial" charset="0"/>
                <a:ea typeface="ヒラギノ角ゴ Pro W3" charset="0"/>
                <a:cs typeface="ヒラギノ角ゴ Pro W3" charset="0"/>
              </a:defRPr>
            </a:lvl2pPr>
            <a:lvl3pPr marL="1143000" indent="-228600" eaLnBrk="0" hangingPunct="0">
              <a:defRPr>
                <a:solidFill>
                  <a:schemeClr val="tx1"/>
                </a:solidFill>
                <a:latin typeface="Arial" charset="0"/>
                <a:ea typeface="ヒラギノ角ゴ Pro W3" charset="0"/>
                <a:cs typeface="ヒラギノ角ゴ Pro W3" charset="0"/>
              </a:defRPr>
            </a:lvl3pPr>
            <a:lvl4pPr marL="1600200" indent="-228600" eaLnBrk="0" hangingPunct="0">
              <a:defRPr>
                <a:solidFill>
                  <a:schemeClr val="tx1"/>
                </a:solidFill>
                <a:latin typeface="Arial" charset="0"/>
                <a:ea typeface="ヒラギノ角ゴ Pro W3" charset="0"/>
                <a:cs typeface="ヒラギノ角ゴ Pro W3" charset="0"/>
              </a:defRPr>
            </a:lvl4pPr>
            <a:lvl5pPr marL="2057400" indent="-228600" eaLnBrk="0" hangingPunct="0">
              <a:defRPr>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9pPr>
          </a:lstStyle>
          <a:p>
            <a:pPr eaLnBrk="1" hangingPunct="1"/>
            <a:fld id="{48CA8422-26C8-0546-8B5F-B4870A29643A}" type="slidenum">
              <a:rPr lang="en-US">
                <a:solidFill>
                  <a:prstClr val="white"/>
                </a:solidFill>
              </a:rPr>
              <a:pPr eaLnBrk="1" hangingPunct="1"/>
              <a:t>26</a:t>
            </a:fld>
            <a:endParaRPr lang="en-US">
              <a:solidFill>
                <a:prstClr val="white"/>
              </a:solidFill>
            </a:endParaRPr>
          </a:p>
        </p:txBody>
      </p:sp>
      <p:sp>
        <p:nvSpPr>
          <p:cNvPr id="4" name="Title 1"/>
          <p:cNvSpPr txBox="1">
            <a:spLocks/>
          </p:cNvSpPr>
          <p:nvPr/>
        </p:nvSpPr>
        <p:spPr>
          <a:xfrm>
            <a:off x="152400" y="2819400"/>
            <a:ext cx="8991600" cy="1143000"/>
          </a:xfrm>
          <a:prstGeom prst="rect">
            <a:avLst/>
          </a:prstGeom>
        </p:spPr>
        <p:txBody>
          <a:bodyPr>
            <a:normAutofit fontScale="97500"/>
          </a:bodyPr>
          <a:lst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sz="3200" b="1" dirty="0" smtClean="0">
                <a:solidFill>
                  <a:schemeClr val="tx2"/>
                </a:solidFill>
                <a:latin typeface="Georgia"/>
                <a:cs typeface="Georgia"/>
              </a:rPr>
              <a:t>September 2015</a:t>
            </a:r>
          </a:p>
        </p:txBody>
      </p:sp>
    </p:spTree>
    <p:extLst>
      <p:ext uri="{BB962C8B-B14F-4D97-AF65-F5344CB8AC3E}">
        <p14:creationId xmlns:p14="http://schemas.microsoft.com/office/powerpoint/2010/main" val="20218552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067800" cy="6705600"/>
          </a:xfrm>
          <a:prstGeom prst="rect">
            <a:avLst/>
          </a:prstGeom>
          <a:noFill/>
          <a:ln>
            <a:noFill/>
          </a:ln>
        </p:spPr>
      </p:pic>
    </p:spTree>
    <p:extLst>
      <p:ext uri="{BB962C8B-B14F-4D97-AF65-F5344CB8AC3E}">
        <p14:creationId xmlns:p14="http://schemas.microsoft.com/office/powerpoint/2010/main" val="1554985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cs typeface="ヒラギノ角ゴ Pro W3" charset="0"/>
              </a:defRPr>
            </a:lvl1pPr>
            <a:lvl2pPr marL="742950" indent="-285750" eaLnBrk="0" hangingPunct="0">
              <a:defRPr>
                <a:solidFill>
                  <a:schemeClr val="tx1"/>
                </a:solidFill>
                <a:latin typeface="Arial" charset="0"/>
                <a:ea typeface="ヒラギノ角ゴ Pro W3" charset="0"/>
                <a:cs typeface="ヒラギノ角ゴ Pro W3" charset="0"/>
              </a:defRPr>
            </a:lvl2pPr>
            <a:lvl3pPr marL="1143000" indent="-228600" eaLnBrk="0" hangingPunct="0">
              <a:defRPr>
                <a:solidFill>
                  <a:schemeClr val="tx1"/>
                </a:solidFill>
                <a:latin typeface="Arial" charset="0"/>
                <a:ea typeface="ヒラギノ角ゴ Pro W3" charset="0"/>
                <a:cs typeface="ヒラギノ角ゴ Pro W3" charset="0"/>
              </a:defRPr>
            </a:lvl3pPr>
            <a:lvl4pPr marL="1600200" indent="-228600" eaLnBrk="0" hangingPunct="0">
              <a:defRPr>
                <a:solidFill>
                  <a:schemeClr val="tx1"/>
                </a:solidFill>
                <a:latin typeface="Arial" charset="0"/>
                <a:ea typeface="ヒラギノ角ゴ Pro W3" charset="0"/>
                <a:cs typeface="ヒラギノ角ゴ Pro W3" charset="0"/>
              </a:defRPr>
            </a:lvl4pPr>
            <a:lvl5pPr marL="2057400" indent="-228600" eaLnBrk="0" hangingPunct="0">
              <a:defRPr>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9pPr>
          </a:lstStyle>
          <a:p>
            <a:pPr eaLnBrk="1" hangingPunct="1"/>
            <a:fld id="{48CA8422-26C8-0546-8B5F-B4870A29643A}" type="slidenum">
              <a:rPr lang="en-US">
                <a:solidFill>
                  <a:prstClr val="white"/>
                </a:solidFill>
              </a:rPr>
              <a:pPr eaLnBrk="1" hangingPunct="1"/>
              <a:t>28</a:t>
            </a:fld>
            <a:endParaRPr lang="en-US">
              <a:solidFill>
                <a:prstClr val="white"/>
              </a:solidFill>
            </a:endParaRPr>
          </a:p>
        </p:txBody>
      </p:sp>
      <p:sp>
        <p:nvSpPr>
          <p:cNvPr id="4" name="Title 1"/>
          <p:cNvSpPr txBox="1">
            <a:spLocks/>
          </p:cNvSpPr>
          <p:nvPr/>
        </p:nvSpPr>
        <p:spPr>
          <a:xfrm>
            <a:off x="152400" y="2819400"/>
            <a:ext cx="8991600" cy="1143000"/>
          </a:xfrm>
          <a:prstGeom prst="rect">
            <a:avLst/>
          </a:prstGeom>
        </p:spPr>
        <p:txBody>
          <a:bodyPr>
            <a:normAutofit fontScale="97500"/>
          </a:bodyPr>
          <a:lst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sz="3200" b="1" dirty="0" smtClean="0">
                <a:solidFill>
                  <a:schemeClr val="tx2"/>
                </a:solidFill>
                <a:latin typeface="Georgia"/>
                <a:cs typeface="Georgia"/>
              </a:rPr>
              <a:t>September 2016</a:t>
            </a:r>
          </a:p>
        </p:txBody>
      </p:sp>
    </p:spTree>
    <p:extLst>
      <p:ext uri="{BB962C8B-B14F-4D97-AF65-F5344CB8AC3E}">
        <p14:creationId xmlns:p14="http://schemas.microsoft.com/office/powerpoint/2010/main" val="28587924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2757106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693522" y="179388"/>
            <a:ext cx="8229600" cy="811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b="1" dirty="0" smtClean="0">
                <a:solidFill>
                  <a:schemeClr val="bg1"/>
                </a:solidFill>
                <a:latin typeface="Georgia" charset="0"/>
                <a:ea typeface="ヒラギノ角ゴ Pro W3" charset="0"/>
                <a:cs typeface="ヒラギノ角ゴ Pro W3" charset="0"/>
              </a:rPr>
              <a:t>Overview</a:t>
            </a:r>
            <a:endParaRPr lang="en-US" sz="2400" b="1" dirty="0">
              <a:solidFill>
                <a:schemeClr val="bg1"/>
              </a:solidFill>
              <a:latin typeface="Georgia" charset="0"/>
              <a:ea typeface="ヒラギノ角ゴ Pro W3" charset="0"/>
              <a:cs typeface="ヒラギノ角ゴ Pro W3" charset="0"/>
            </a:endParaRPr>
          </a:p>
        </p:txBody>
      </p:sp>
      <p:sp>
        <p:nvSpPr>
          <p:cNvPr id="3174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cs typeface="ヒラギノ角ゴ Pro W3" charset="0"/>
              </a:defRPr>
            </a:lvl1pPr>
            <a:lvl2pPr marL="742950" indent="-285750" eaLnBrk="0" hangingPunct="0">
              <a:defRPr>
                <a:solidFill>
                  <a:schemeClr val="tx1"/>
                </a:solidFill>
                <a:latin typeface="Arial" charset="0"/>
                <a:ea typeface="ヒラギノ角ゴ Pro W3" charset="0"/>
                <a:cs typeface="ヒラギノ角ゴ Pro W3" charset="0"/>
              </a:defRPr>
            </a:lvl2pPr>
            <a:lvl3pPr marL="1143000" indent="-228600" eaLnBrk="0" hangingPunct="0">
              <a:defRPr>
                <a:solidFill>
                  <a:schemeClr val="tx1"/>
                </a:solidFill>
                <a:latin typeface="Arial" charset="0"/>
                <a:ea typeface="ヒラギノ角ゴ Pro W3" charset="0"/>
                <a:cs typeface="ヒラギノ角ゴ Pro W3" charset="0"/>
              </a:defRPr>
            </a:lvl3pPr>
            <a:lvl4pPr marL="1600200" indent="-228600" eaLnBrk="0" hangingPunct="0">
              <a:defRPr>
                <a:solidFill>
                  <a:schemeClr val="tx1"/>
                </a:solidFill>
                <a:latin typeface="Arial" charset="0"/>
                <a:ea typeface="ヒラギノ角ゴ Pro W3" charset="0"/>
                <a:cs typeface="ヒラギノ角ゴ Pro W3" charset="0"/>
              </a:defRPr>
            </a:lvl4pPr>
            <a:lvl5pPr marL="2057400" indent="-228600" eaLnBrk="0" hangingPunct="0">
              <a:defRPr>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9pPr>
          </a:lstStyle>
          <a:p>
            <a:pPr eaLnBrk="1" hangingPunct="1"/>
            <a:fld id="{48CA8422-26C8-0546-8B5F-B4870A29643A}" type="slidenum">
              <a:rPr lang="en-US">
                <a:solidFill>
                  <a:prstClr val="white"/>
                </a:solidFill>
              </a:rPr>
              <a:pPr eaLnBrk="1" hangingPunct="1"/>
              <a:t>3</a:t>
            </a:fld>
            <a:endParaRPr lang="en-US">
              <a:solidFill>
                <a:prstClr val="white"/>
              </a:solidFill>
            </a:endParaRPr>
          </a:p>
        </p:txBody>
      </p:sp>
      <p:sp>
        <p:nvSpPr>
          <p:cNvPr id="5" name="Content Placeholder 2"/>
          <p:cNvSpPr>
            <a:spLocks noGrp="1"/>
          </p:cNvSpPr>
          <p:nvPr>
            <p:ph idx="1"/>
          </p:nvPr>
        </p:nvSpPr>
        <p:spPr>
          <a:xfrm>
            <a:off x="457200" y="1143000"/>
            <a:ext cx="8229600" cy="4953000"/>
          </a:xfrm>
        </p:spPr>
        <p:txBody>
          <a:bodyPr>
            <a:normAutofit/>
          </a:bodyPr>
          <a:lstStyle/>
          <a:p>
            <a:r>
              <a:rPr lang="en-US" sz="2800" dirty="0" smtClean="0">
                <a:cs typeface="Georgia"/>
              </a:rPr>
              <a:t>A service-oriented architecture (SOA) approach will be utilized to enable interoperability, innovation, reduce system redundancies, and enable key clinical capabilities. </a:t>
            </a:r>
          </a:p>
          <a:p>
            <a:r>
              <a:rPr lang="en-US" sz="2800" dirty="0" smtClean="0">
                <a:cs typeface="Georgia"/>
              </a:rPr>
              <a:t>This will include a new web-based user interface, a data management services capability, and clinical decision support. </a:t>
            </a:r>
          </a:p>
          <a:p>
            <a:r>
              <a:rPr lang="en-US" sz="2800" dirty="0" smtClean="0">
                <a:cs typeface="Georgia"/>
              </a:rPr>
              <a:t>VA’s SOA approach will enable integration between </a:t>
            </a:r>
            <a:r>
              <a:rPr lang="en-US" sz="2800" dirty="0" err="1" smtClean="0">
                <a:cs typeface="Georgia"/>
              </a:rPr>
              <a:t>VistA</a:t>
            </a:r>
            <a:r>
              <a:rPr lang="en-US" sz="2800" dirty="0" smtClean="0">
                <a:cs typeface="Georgia"/>
              </a:rPr>
              <a:t> and envisioned ancillary systems, such as Pharmacy and Laboratory. </a:t>
            </a:r>
          </a:p>
          <a:p>
            <a:endParaRPr lang="en-US" sz="2800" dirty="0">
              <a:cs typeface="Georgia"/>
            </a:endParaRPr>
          </a:p>
        </p:txBody>
      </p:sp>
    </p:spTree>
    <p:extLst>
      <p:ext uri="{BB962C8B-B14F-4D97-AF65-F5344CB8AC3E}">
        <p14:creationId xmlns:p14="http://schemas.microsoft.com/office/powerpoint/2010/main" val="40589058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693522" y="179388"/>
            <a:ext cx="8229600" cy="811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b="1" dirty="0" smtClean="0">
                <a:solidFill>
                  <a:schemeClr val="bg1"/>
                </a:solidFill>
                <a:latin typeface="Georgia" charset="0"/>
                <a:ea typeface="ヒラギノ角ゴ Pro W3" charset="0"/>
                <a:cs typeface="ヒラギノ角ゴ Pro W3" charset="0"/>
              </a:rPr>
              <a:t>FOC Architecture</a:t>
            </a:r>
            <a:endParaRPr lang="en-US" sz="2400" b="1" dirty="0">
              <a:solidFill>
                <a:schemeClr val="bg1"/>
              </a:solidFill>
              <a:latin typeface="Georgia" charset="0"/>
              <a:ea typeface="ヒラギノ角ゴ Pro W3" charset="0"/>
              <a:cs typeface="ヒラギノ角ゴ Pro W3" charset="0"/>
            </a:endParaRPr>
          </a:p>
        </p:txBody>
      </p:sp>
      <p:sp>
        <p:nvSpPr>
          <p:cNvPr id="3174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cs typeface="ヒラギノ角ゴ Pro W3" charset="0"/>
              </a:defRPr>
            </a:lvl1pPr>
            <a:lvl2pPr marL="742950" indent="-285750" eaLnBrk="0" hangingPunct="0">
              <a:defRPr>
                <a:solidFill>
                  <a:schemeClr val="tx1"/>
                </a:solidFill>
                <a:latin typeface="Arial" charset="0"/>
                <a:ea typeface="ヒラギノ角ゴ Pro W3" charset="0"/>
                <a:cs typeface="ヒラギノ角ゴ Pro W3" charset="0"/>
              </a:defRPr>
            </a:lvl2pPr>
            <a:lvl3pPr marL="1143000" indent="-228600" eaLnBrk="0" hangingPunct="0">
              <a:defRPr>
                <a:solidFill>
                  <a:schemeClr val="tx1"/>
                </a:solidFill>
                <a:latin typeface="Arial" charset="0"/>
                <a:ea typeface="ヒラギノ角ゴ Pro W3" charset="0"/>
                <a:cs typeface="ヒラギノ角ゴ Pro W3" charset="0"/>
              </a:defRPr>
            </a:lvl3pPr>
            <a:lvl4pPr marL="1600200" indent="-228600" eaLnBrk="0" hangingPunct="0">
              <a:defRPr>
                <a:solidFill>
                  <a:schemeClr val="tx1"/>
                </a:solidFill>
                <a:latin typeface="Arial" charset="0"/>
                <a:ea typeface="ヒラギノ角ゴ Pro W3" charset="0"/>
                <a:cs typeface="ヒラギノ角ゴ Pro W3" charset="0"/>
              </a:defRPr>
            </a:lvl4pPr>
            <a:lvl5pPr marL="2057400" indent="-228600" eaLnBrk="0" hangingPunct="0">
              <a:defRPr>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9pPr>
          </a:lstStyle>
          <a:p>
            <a:pPr eaLnBrk="1" hangingPunct="1"/>
            <a:fld id="{48CA8422-26C8-0546-8B5F-B4870A29643A}" type="slidenum">
              <a:rPr lang="en-US">
                <a:solidFill>
                  <a:prstClr val="white"/>
                </a:solidFill>
              </a:rPr>
              <a:pPr eaLnBrk="1" hangingPunct="1"/>
              <a:t>30</a:t>
            </a:fld>
            <a:endParaRPr lang="en-US">
              <a:solidFill>
                <a:prstClr val="white"/>
              </a:solidFill>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6096000"/>
          </a:xfrm>
          <a:prstGeom prst="rect">
            <a:avLst/>
          </a:prstGeom>
          <a:noFill/>
          <a:ln>
            <a:noFill/>
          </a:ln>
        </p:spPr>
      </p:pic>
    </p:spTree>
    <p:extLst>
      <p:ext uri="{BB962C8B-B14F-4D97-AF65-F5344CB8AC3E}">
        <p14:creationId xmlns:p14="http://schemas.microsoft.com/office/powerpoint/2010/main" val="37314721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solidFill>
                  <a:schemeClr val="bg1"/>
                </a:solidFill>
                <a:latin typeface="Georgia"/>
                <a:cs typeface="Georgia"/>
              </a:rPr>
              <a:t>Fileman</a:t>
            </a:r>
            <a:r>
              <a:rPr lang="en-US" sz="3200" dirty="0" smtClean="0">
                <a:solidFill>
                  <a:schemeClr val="bg1"/>
                </a:solidFill>
                <a:latin typeface="Georgia"/>
                <a:cs typeface="Georgia"/>
              </a:rPr>
              <a:t> Modernization</a:t>
            </a:r>
            <a:endParaRPr lang="en-US" sz="3200" dirty="0">
              <a:solidFill>
                <a:schemeClr val="bg1"/>
              </a:solidFill>
              <a:latin typeface="Georgia"/>
              <a:cs typeface="Georgia"/>
            </a:endParaRPr>
          </a:p>
        </p:txBody>
      </p:sp>
      <p:pic>
        <p:nvPicPr>
          <p:cNvPr id="4" name="Picture 3" descr="Description: Macintosh HD:Users:rafael:Desktop:FME - DBMS.png"/>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66800"/>
            <a:ext cx="7772400" cy="3352800"/>
          </a:xfrm>
          <a:prstGeom prst="rect">
            <a:avLst/>
          </a:prstGeom>
          <a:noFill/>
          <a:ln>
            <a:noFill/>
          </a:ln>
        </p:spPr>
      </p:pic>
      <p:sp>
        <p:nvSpPr>
          <p:cNvPr id="5" name="Rectangle 4"/>
          <p:cNvSpPr/>
          <p:nvPr/>
        </p:nvSpPr>
        <p:spPr>
          <a:xfrm>
            <a:off x="228600" y="4572000"/>
            <a:ext cx="8686800" cy="1754327"/>
          </a:xfrm>
          <a:prstGeom prst="rect">
            <a:avLst/>
          </a:prstGeom>
        </p:spPr>
        <p:txBody>
          <a:bodyPr wrap="square">
            <a:spAutoFit/>
          </a:bodyPr>
          <a:lstStyle/>
          <a:p>
            <a:r>
              <a:rPr lang="en-US" b="1" i="1" dirty="0" err="1">
                <a:latin typeface="Georgia"/>
                <a:cs typeface="Georgia"/>
              </a:rPr>
              <a:t>Fileman</a:t>
            </a:r>
            <a:r>
              <a:rPr lang="en-US" b="1" i="1" dirty="0">
                <a:latin typeface="Georgia"/>
                <a:cs typeface="Georgia"/>
              </a:rPr>
              <a:t> is the database management system of </a:t>
            </a:r>
            <a:r>
              <a:rPr lang="en-US" b="1" i="1" dirty="0" err="1">
                <a:latin typeface="Georgia"/>
                <a:cs typeface="Georgia"/>
              </a:rPr>
              <a:t>VistA</a:t>
            </a:r>
            <a:r>
              <a:rPr lang="en-US" b="1" i="1" dirty="0">
                <a:latin typeface="Georgia"/>
                <a:cs typeface="Georgia"/>
              </a:rPr>
              <a:t>.  </a:t>
            </a:r>
            <a:r>
              <a:rPr lang="en-US" i="1" dirty="0">
                <a:latin typeface="Georgia"/>
                <a:cs typeface="Georgia"/>
              </a:rPr>
              <a:t>It manages the data access, data structures, and data query for all of the (over 150) applications of </a:t>
            </a:r>
            <a:r>
              <a:rPr lang="en-US" i="1" dirty="0" err="1">
                <a:latin typeface="Georgia"/>
                <a:cs typeface="Georgia"/>
              </a:rPr>
              <a:t>VistA</a:t>
            </a:r>
            <a:r>
              <a:rPr lang="en-US" i="1" dirty="0">
                <a:latin typeface="Georgia"/>
                <a:cs typeface="Georgia"/>
              </a:rPr>
              <a:t>.</a:t>
            </a:r>
            <a:r>
              <a:rPr lang="en-US" dirty="0">
                <a:latin typeface="Georgia"/>
                <a:cs typeface="Georgia"/>
              </a:rPr>
              <a:t>  </a:t>
            </a:r>
            <a:endParaRPr lang="en-US" dirty="0" smtClean="0">
              <a:latin typeface="Georgia"/>
              <a:cs typeface="Georgia"/>
            </a:endParaRPr>
          </a:p>
          <a:p>
            <a:endParaRPr lang="en-US" i="1" dirty="0">
              <a:latin typeface="Georgia"/>
              <a:cs typeface="Georgia"/>
            </a:endParaRPr>
          </a:p>
          <a:p>
            <a:r>
              <a:rPr lang="en-US" i="1" dirty="0" smtClean="0">
                <a:latin typeface="Georgia"/>
                <a:cs typeface="Georgia"/>
              </a:rPr>
              <a:t>Modernizing </a:t>
            </a:r>
            <a:r>
              <a:rPr lang="en-US" i="1" dirty="0" err="1">
                <a:latin typeface="Georgia"/>
                <a:cs typeface="Georgia"/>
              </a:rPr>
              <a:t>Fileman</a:t>
            </a:r>
            <a:r>
              <a:rPr lang="en-US" i="1" dirty="0">
                <a:latin typeface="Georgia"/>
                <a:cs typeface="Georgia"/>
              </a:rPr>
              <a:t> will “standardize” the database of any application, providing an enterprise view of application data.</a:t>
            </a:r>
            <a:endParaRPr lang="en-US" dirty="0">
              <a:latin typeface="Georgia"/>
              <a:cs typeface="Georgia"/>
            </a:endParaRPr>
          </a:p>
        </p:txBody>
      </p:sp>
    </p:spTree>
    <p:extLst>
      <p:ext uri="{BB962C8B-B14F-4D97-AF65-F5344CB8AC3E}">
        <p14:creationId xmlns:p14="http://schemas.microsoft.com/office/powerpoint/2010/main" val="30096344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Fileman</a:t>
            </a:r>
            <a:r>
              <a:rPr lang="en-US" dirty="0" smtClean="0"/>
              <a:t> Modernization Overview</a:t>
            </a:r>
            <a:endParaRPr lang="en-US" dirty="0"/>
          </a:p>
        </p:txBody>
      </p:sp>
      <p:sp>
        <p:nvSpPr>
          <p:cNvPr id="3" name="Content Placeholder 2"/>
          <p:cNvSpPr>
            <a:spLocks noGrp="1"/>
          </p:cNvSpPr>
          <p:nvPr>
            <p:ph idx="1"/>
          </p:nvPr>
        </p:nvSpPr>
        <p:spPr/>
        <p:txBody>
          <a:bodyPr>
            <a:normAutofit/>
          </a:bodyPr>
          <a:lstStyle/>
          <a:p>
            <a:r>
              <a:rPr lang="en-US" sz="2800" dirty="0" err="1">
                <a:latin typeface="+mn-lt"/>
              </a:rPr>
              <a:t>Fileman</a:t>
            </a:r>
            <a:r>
              <a:rPr lang="en-US" sz="2800" dirty="0">
                <a:latin typeface="+mn-lt"/>
              </a:rPr>
              <a:t> modernization is about standardizing and modernizing </a:t>
            </a:r>
            <a:r>
              <a:rPr lang="en-US" sz="2800" dirty="0" err="1">
                <a:latin typeface="+mn-lt"/>
              </a:rPr>
              <a:t>VistA’s</a:t>
            </a:r>
            <a:r>
              <a:rPr lang="en-US" sz="2800" dirty="0">
                <a:latin typeface="+mn-lt"/>
              </a:rPr>
              <a:t> </a:t>
            </a:r>
            <a:r>
              <a:rPr lang="en-US" sz="2800" b="1" i="1" dirty="0">
                <a:latin typeface="+mn-lt"/>
              </a:rPr>
              <a:t>data</a:t>
            </a:r>
            <a:r>
              <a:rPr lang="en-US" sz="2800" dirty="0">
                <a:latin typeface="+mn-lt"/>
              </a:rPr>
              <a:t>. </a:t>
            </a:r>
            <a:endParaRPr lang="en-US" sz="2800" dirty="0" smtClean="0">
              <a:latin typeface="+mn-lt"/>
            </a:endParaRPr>
          </a:p>
          <a:p>
            <a:r>
              <a:rPr lang="en-US" sz="2800" dirty="0" smtClean="0">
                <a:latin typeface="+mn-lt"/>
              </a:rPr>
              <a:t>This </a:t>
            </a:r>
            <a:r>
              <a:rPr lang="en-US" sz="2800" dirty="0">
                <a:latin typeface="+mn-lt"/>
              </a:rPr>
              <a:t>involves pointing the application-specific structures in any </a:t>
            </a:r>
            <a:r>
              <a:rPr lang="en-US" sz="2800" dirty="0" err="1">
                <a:latin typeface="+mn-lt"/>
              </a:rPr>
              <a:t>VistA</a:t>
            </a:r>
            <a:r>
              <a:rPr lang="en-US" sz="2800" dirty="0">
                <a:latin typeface="+mn-lt"/>
              </a:rPr>
              <a:t> database to common, shared data structures across all </a:t>
            </a:r>
            <a:r>
              <a:rPr lang="en-US" sz="2800" dirty="0" err="1">
                <a:latin typeface="+mn-lt"/>
              </a:rPr>
              <a:t>VistA</a:t>
            </a:r>
            <a:r>
              <a:rPr lang="en-US" sz="2800" dirty="0">
                <a:latin typeface="+mn-lt"/>
              </a:rPr>
              <a:t> databases. </a:t>
            </a:r>
            <a:endParaRPr lang="en-US" sz="2800" dirty="0" smtClean="0">
              <a:latin typeface="+mn-lt"/>
            </a:endParaRPr>
          </a:p>
          <a:p>
            <a:r>
              <a:rPr lang="en-US" sz="2800" dirty="0" smtClean="0">
                <a:latin typeface="+mn-lt"/>
              </a:rPr>
              <a:t>This </a:t>
            </a:r>
            <a:r>
              <a:rPr lang="en-US" sz="2800" dirty="0">
                <a:latin typeface="+mn-lt"/>
              </a:rPr>
              <a:t>will enable structured data query and exchange across all </a:t>
            </a:r>
            <a:r>
              <a:rPr lang="en-US" sz="2800" dirty="0" err="1">
                <a:latin typeface="+mn-lt"/>
              </a:rPr>
              <a:t>VistA</a:t>
            </a:r>
            <a:r>
              <a:rPr lang="en-US" sz="2800" dirty="0">
                <a:latin typeface="+mn-lt"/>
              </a:rPr>
              <a:t> instances, creating an enterprise view of </a:t>
            </a:r>
            <a:r>
              <a:rPr lang="en-US" sz="2800" dirty="0" err="1">
                <a:latin typeface="+mn-lt"/>
              </a:rPr>
              <a:t>VistA</a:t>
            </a:r>
            <a:r>
              <a:rPr lang="en-US" sz="2800" dirty="0">
                <a:latin typeface="+mn-lt"/>
              </a:rPr>
              <a:t> data in standardized, computable form. </a:t>
            </a:r>
            <a:endParaRPr lang="en-US" sz="2800" dirty="0" smtClean="0">
              <a:latin typeface="+mn-lt"/>
            </a:endParaRPr>
          </a:p>
          <a:p>
            <a:r>
              <a:rPr lang="en-US" sz="2800" dirty="0" smtClean="0">
                <a:latin typeface="+mn-lt"/>
              </a:rPr>
              <a:t>This </a:t>
            </a:r>
            <a:r>
              <a:rPr lang="en-US" sz="2800" dirty="0">
                <a:latin typeface="+mn-lt"/>
              </a:rPr>
              <a:t>is essential for enterprise interoperability</a:t>
            </a:r>
          </a:p>
        </p:txBody>
      </p:sp>
    </p:spTree>
    <p:extLst>
      <p:ext uri="{BB962C8B-B14F-4D97-AF65-F5344CB8AC3E}">
        <p14:creationId xmlns:p14="http://schemas.microsoft.com/office/powerpoint/2010/main" val="7623271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Fileman Modernization</a:t>
            </a:r>
            <a:endParaRPr lang="en-US" dirty="0"/>
          </a:p>
        </p:txBody>
      </p:sp>
      <p:pic>
        <p:nvPicPr>
          <p:cNvPr id="4" name="Picture 3" descr="Macintosh HD:Users:rafael:Desktop:FM22.2E.png"/>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8763000" cy="4953000"/>
          </a:xfrm>
          <a:prstGeom prst="rect">
            <a:avLst/>
          </a:prstGeom>
          <a:noFill/>
          <a:ln>
            <a:noFill/>
          </a:ln>
        </p:spPr>
      </p:pic>
    </p:spTree>
    <p:extLst>
      <p:ext uri="{BB962C8B-B14F-4D97-AF65-F5344CB8AC3E}">
        <p14:creationId xmlns:p14="http://schemas.microsoft.com/office/powerpoint/2010/main" val="16467383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Fileman</a:t>
            </a:r>
            <a:r>
              <a:rPr lang="en-US" dirty="0" smtClean="0"/>
              <a:t> Modernization</a:t>
            </a:r>
            <a:endParaRPr lang="en-US" dirty="0"/>
          </a:p>
        </p:txBody>
      </p:sp>
      <p:sp>
        <p:nvSpPr>
          <p:cNvPr id="3" name="Content Placeholder 2"/>
          <p:cNvSpPr>
            <a:spLocks noGrp="1"/>
          </p:cNvSpPr>
          <p:nvPr>
            <p:ph idx="1"/>
          </p:nvPr>
        </p:nvSpPr>
        <p:spPr>
          <a:xfrm>
            <a:off x="304800" y="990600"/>
            <a:ext cx="8382000" cy="5135563"/>
          </a:xfrm>
        </p:spPr>
        <p:txBody>
          <a:bodyPr>
            <a:normAutofit/>
          </a:bodyPr>
          <a:lstStyle/>
          <a:p>
            <a:r>
              <a:rPr lang="en-US" sz="2400" dirty="0">
                <a:latin typeface="+mn-lt"/>
              </a:rPr>
              <a:t>There are </a:t>
            </a:r>
            <a:r>
              <a:rPr lang="en-US" sz="2400" b="1" dirty="0">
                <a:solidFill>
                  <a:srgbClr val="FF0000"/>
                </a:solidFill>
                <a:effectLst>
                  <a:outerShdw blurRad="38100" dist="38100" dir="2700000" algn="tl">
                    <a:srgbClr val="000000">
                      <a:alpha val="43137"/>
                    </a:srgbClr>
                  </a:outerShdw>
                </a:effectLst>
                <a:latin typeface="+mn-lt"/>
              </a:rPr>
              <a:t>three interrelated layers </a:t>
            </a:r>
            <a:r>
              <a:rPr lang="en-US" sz="2400" dirty="0">
                <a:latin typeface="+mn-lt"/>
              </a:rPr>
              <a:t>to modernizing </a:t>
            </a:r>
            <a:r>
              <a:rPr lang="en-US" sz="2400" dirty="0" err="1">
                <a:latin typeface="+mn-lt"/>
              </a:rPr>
              <a:t>VistA’s</a:t>
            </a:r>
            <a:r>
              <a:rPr lang="en-US" sz="2400" dirty="0">
                <a:latin typeface="+mn-lt"/>
              </a:rPr>
              <a:t> data which </a:t>
            </a:r>
            <a:r>
              <a:rPr lang="en-US" sz="2400" dirty="0" smtClean="0">
                <a:latin typeface="+mn-lt"/>
              </a:rPr>
              <a:t>are: </a:t>
            </a:r>
          </a:p>
          <a:p>
            <a:pPr lvl="1"/>
            <a:r>
              <a:rPr lang="en-US" sz="2400" b="1" dirty="0" smtClean="0">
                <a:latin typeface="+mn-lt"/>
              </a:rPr>
              <a:t>Application</a:t>
            </a:r>
            <a:r>
              <a:rPr lang="en-US" sz="2400" dirty="0" smtClean="0">
                <a:latin typeface="+mn-lt"/>
              </a:rPr>
              <a:t> </a:t>
            </a:r>
            <a:r>
              <a:rPr lang="en-US" sz="2400" dirty="0">
                <a:latin typeface="+mn-lt"/>
              </a:rPr>
              <a:t>(data function</a:t>
            </a:r>
            <a:r>
              <a:rPr lang="en-US" sz="2400" dirty="0" smtClean="0">
                <a:latin typeface="+mn-lt"/>
              </a:rPr>
              <a:t>) </a:t>
            </a:r>
          </a:p>
          <a:p>
            <a:pPr lvl="1"/>
            <a:r>
              <a:rPr lang="en-US" sz="2400" b="1" dirty="0" smtClean="0">
                <a:latin typeface="+mn-lt"/>
              </a:rPr>
              <a:t>Fileman</a:t>
            </a:r>
            <a:r>
              <a:rPr lang="en-US" sz="2400" dirty="0" smtClean="0">
                <a:latin typeface="+mn-lt"/>
              </a:rPr>
              <a:t> </a:t>
            </a:r>
            <a:r>
              <a:rPr lang="en-US" sz="2400" dirty="0">
                <a:latin typeface="+mn-lt"/>
              </a:rPr>
              <a:t>(data integration</a:t>
            </a:r>
            <a:r>
              <a:rPr lang="en-US" sz="2400" dirty="0" smtClean="0">
                <a:latin typeface="+mn-lt"/>
              </a:rPr>
              <a:t>)</a:t>
            </a:r>
          </a:p>
          <a:p>
            <a:pPr lvl="1"/>
            <a:r>
              <a:rPr lang="en-US" sz="2400" b="1" dirty="0" smtClean="0">
                <a:latin typeface="+mn-lt"/>
              </a:rPr>
              <a:t>Database</a:t>
            </a:r>
            <a:r>
              <a:rPr lang="en-US" sz="2400" dirty="0" smtClean="0">
                <a:latin typeface="+mn-lt"/>
              </a:rPr>
              <a:t> </a:t>
            </a:r>
            <a:r>
              <a:rPr lang="en-US" sz="2400" dirty="0">
                <a:latin typeface="+mn-lt"/>
              </a:rPr>
              <a:t>(data structure</a:t>
            </a:r>
            <a:r>
              <a:rPr lang="en-US" sz="2400" dirty="0" smtClean="0">
                <a:latin typeface="+mn-lt"/>
              </a:rPr>
              <a:t>) </a:t>
            </a:r>
          </a:p>
          <a:p>
            <a:pPr marL="457200" lvl="1" indent="0">
              <a:buNone/>
            </a:pPr>
            <a:endParaRPr lang="en-US" sz="2400" dirty="0" smtClean="0">
              <a:latin typeface="+mn-lt"/>
            </a:endParaRPr>
          </a:p>
          <a:p>
            <a:r>
              <a:rPr lang="en-US" sz="2400" dirty="0" smtClean="0">
                <a:latin typeface="+mn-lt"/>
              </a:rPr>
              <a:t>In </a:t>
            </a:r>
            <a:r>
              <a:rPr lang="en-US" sz="2400" dirty="0">
                <a:latin typeface="+mn-lt"/>
              </a:rPr>
              <a:t>this example, </a:t>
            </a:r>
            <a:r>
              <a:rPr lang="en-US" sz="2400" dirty="0" smtClean="0">
                <a:latin typeface="+mn-lt"/>
              </a:rPr>
              <a:t>12 </a:t>
            </a:r>
            <a:r>
              <a:rPr lang="en-US" sz="2400" dirty="0">
                <a:latin typeface="+mn-lt"/>
              </a:rPr>
              <a:t>VistA systems each has its own </a:t>
            </a:r>
            <a:r>
              <a:rPr lang="en-US" sz="2400" dirty="0" smtClean="0">
                <a:latin typeface="+mn-lt"/>
              </a:rPr>
              <a:t>unique application</a:t>
            </a:r>
            <a:r>
              <a:rPr lang="en-US" sz="2400" dirty="0">
                <a:latin typeface="+mn-lt"/>
              </a:rPr>
              <a:t>-database structure pairs (denoted with corresponding colors).  </a:t>
            </a:r>
            <a:endParaRPr lang="en-US" sz="2400" dirty="0" smtClean="0">
              <a:latin typeface="+mn-lt"/>
            </a:endParaRPr>
          </a:p>
          <a:p>
            <a:r>
              <a:rPr lang="en-US" sz="2400" dirty="0" smtClean="0">
                <a:latin typeface="+mn-lt"/>
              </a:rPr>
              <a:t>With </a:t>
            </a:r>
            <a:r>
              <a:rPr lang="en-US" sz="2400" dirty="0" err="1">
                <a:latin typeface="+mn-lt"/>
              </a:rPr>
              <a:t>Fileman</a:t>
            </a:r>
            <a:r>
              <a:rPr lang="en-US" sz="2400" dirty="0">
                <a:latin typeface="+mn-lt"/>
              </a:rPr>
              <a:t> modernization, these diverse data structures converge to a common “</a:t>
            </a:r>
            <a:r>
              <a:rPr lang="en-US" sz="2400" b="1" dirty="0">
                <a:effectLst>
                  <a:outerShdw blurRad="38100" dist="38100" dir="2700000" algn="tl">
                    <a:srgbClr val="000000">
                      <a:alpha val="43137"/>
                    </a:srgbClr>
                  </a:outerShdw>
                </a:effectLst>
                <a:latin typeface="+mn-lt"/>
              </a:rPr>
              <a:t>virtual</a:t>
            </a:r>
            <a:r>
              <a:rPr lang="en-US" sz="2400" dirty="0">
                <a:latin typeface="+mn-lt"/>
              </a:rPr>
              <a:t>” structure (denoted by a common database color).  </a:t>
            </a:r>
            <a:endParaRPr lang="en-US" sz="2400" dirty="0" smtClean="0">
              <a:latin typeface="+mn-lt"/>
            </a:endParaRPr>
          </a:p>
        </p:txBody>
      </p:sp>
    </p:spTree>
    <p:extLst>
      <p:ext uri="{BB962C8B-B14F-4D97-AF65-F5344CB8AC3E}">
        <p14:creationId xmlns:p14="http://schemas.microsoft.com/office/powerpoint/2010/main" val="30714144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Fileman</a:t>
            </a:r>
            <a:r>
              <a:rPr lang="en-US" dirty="0" smtClean="0"/>
              <a:t> Modernization</a:t>
            </a:r>
            <a:endParaRPr lang="en-US" dirty="0"/>
          </a:p>
        </p:txBody>
      </p:sp>
      <p:sp>
        <p:nvSpPr>
          <p:cNvPr id="3" name="Content Placeholder 2"/>
          <p:cNvSpPr>
            <a:spLocks noGrp="1"/>
          </p:cNvSpPr>
          <p:nvPr>
            <p:ph idx="1"/>
          </p:nvPr>
        </p:nvSpPr>
        <p:spPr>
          <a:xfrm>
            <a:off x="152400" y="1447800"/>
            <a:ext cx="8839200" cy="4602163"/>
          </a:xfrm>
        </p:spPr>
        <p:txBody>
          <a:bodyPr>
            <a:normAutofit/>
          </a:bodyPr>
          <a:lstStyle/>
          <a:p>
            <a:r>
              <a:rPr lang="en-US" sz="2800" dirty="0" smtClean="0">
                <a:latin typeface="+mn-lt"/>
              </a:rPr>
              <a:t>The foundation phase includes:</a:t>
            </a:r>
          </a:p>
          <a:p>
            <a:pPr lvl="1"/>
            <a:r>
              <a:rPr lang="en-US" dirty="0" smtClean="0">
                <a:latin typeface="+mn-lt"/>
              </a:rPr>
              <a:t>convergence on common code and functionality (Fileman 22.2)</a:t>
            </a:r>
            <a:r>
              <a:rPr lang="en-US" dirty="0">
                <a:latin typeface="+mn-lt"/>
              </a:rPr>
              <a:t>.</a:t>
            </a:r>
            <a:endParaRPr lang="en-US" dirty="0" smtClean="0">
              <a:latin typeface="+mn-lt"/>
            </a:endParaRPr>
          </a:p>
          <a:p>
            <a:pPr lvl="1"/>
            <a:r>
              <a:rPr lang="en-US" dirty="0" smtClean="0">
                <a:latin typeface="+mn-lt"/>
              </a:rPr>
              <a:t>establishing a collaborative testing, development, documentation, and deployment (CTD3) framework</a:t>
            </a:r>
            <a:r>
              <a:rPr lang="en-US" dirty="0">
                <a:latin typeface="+mn-lt"/>
              </a:rPr>
              <a:t>.</a:t>
            </a:r>
            <a:endParaRPr lang="en-US" dirty="0" smtClean="0">
              <a:latin typeface="+mn-lt"/>
            </a:endParaRPr>
          </a:p>
          <a:p>
            <a:pPr lvl="1"/>
            <a:r>
              <a:rPr lang="en-US" dirty="0" smtClean="0">
                <a:latin typeface="+mn-lt"/>
              </a:rPr>
              <a:t>enterprise testing, documentation, and deployment  (</a:t>
            </a:r>
            <a:r>
              <a:rPr lang="en-US" dirty="0" err="1" smtClean="0">
                <a:latin typeface="+mn-lt"/>
              </a:rPr>
              <a:t>Fileman</a:t>
            </a:r>
            <a:r>
              <a:rPr lang="en-US" dirty="0" smtClean="0">
                <a:latin typeface="+mn-lt"/>
              </a:rPr>
              <a:t> 22.2 E).  </a:t>
            </a:r>
          </a:p>
          <a:p>
            <a:endParaRPr lang="en-US" sz="2800" dirty="0"/>
          </a:p>
        </p:txBody>
      </p:sp>
    </p:spTree>
    <p:extLst>
      <p:ext uri="{BB962C8B-B14F-4D97-AF65-F5344CB8AC3E}">
        <p14:creationId xmlns:p14="http://schemas.microsoft.com/office/powerpoint/2010/main" val="17181523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Fileman</a:t>
            </a:r>
            <a:r>
              <a:rPr lang="en-US" dirty="0" smtClean="0"/>
              <a:t> Modernization</a:t>
            </a:r>
            <a:endParaRPr lang="en-US" dirty="0"/>
          </a:p>
        </p:txBody>
      </p:sp>
      <p:sp>
        <p:nvSpPr>
          <p:cNvPr id="3" name="Content Placeholder 2"/>
          <p:cNvSpPr>
            <a:spLocks noGrp="1"/>
          </p:cNvSpPr>
          <p:nvPr>
            <p:ph idx="1"/>
          </p:nvPr>
        </p:nvSpPr>
        <p:spPr>
          <a:xfrm>
            <a:off x="457200" y="1143000"/>
            <a:ext cx="8229600" cy="5257800"/>
          </a:xfrm>
        </p:spPr>
        <p:txBody>
          <a:bodyPr>
            <a:normAutofit fontScale="85000" lnSpcReduction="10000"/>
          </a:bodyPr>
          <a:lstStyle/>
          <a:p>
            <a:r>
              <a:rPr lang="en-US" dirty="0" smtClean="0">
                <a:latin typeface="+mn-lt"/>
              </a:rPr>
              <a:t>The </a:t>
            </a:r>
            <a:r>
              <a:rPr lang="en-US" dirty="0" smtClean="0">
                <a:solidFill>
                  <a:schemeClr val="tx2"/>
                </a:solidFill>
                <a:latin typeface="+mn-lt"/>
              </a:rPr>
              <a:t>ensuing eight phases involve incremental updates to the three layers in parallel</a:t>
            </a:r>
            <a:r>
              <a:rPr lang="en-US" dirty="0" smtClean="0">
                <a:latin typeface="+mn-lt"/>
              </a:rPr>
              <a:t>:  </a:t>
            </a:r>
          </a:p>
          <a:p>
            <a:pPr lvl="1"/>
            <a:r>
              <a:rPr lang="en-US" dirty="0" smtClean="0">
                <a:latin typeface="+mn-lt"/>
              </a:rPr>
              <a:t>exposing Application data structures, </a:t>
            </a:r>
          </a:p>
          <a:p>
            <a:pPr lvl="1"/>
            <a:r>
              <a:rPr lang="en-US" dirty="0" smtClean="0">
                <a:latin typeface="+mn-lt"/>
              </a:rPr>
              <a:t>teaching </a:t>
            </a:r>
            <a:r>
              <a:rPr lang="en-US" dirty="0" err="1" smtClean="0">
                <a:latin typeface="+mn-lt"/>
              </a:rPr>
              <a:t>Fileman</a:t>
            </a:r>
            <a:r>
              <a:rPr lang="en-US" dirty="0" smtClean="0">
                <a:latin typeface="+mn-lt"/>
              </a:rPr>
              <a:t> these structures, and </a:t>
            </a:r>
          </a:p>
          <a:p>
            <a:pPr lvl="1"/>
            <a:r>
              <a:rPr lang="en-US" dirty="0" smtClean="0">
                <a:latin typeface="+mn-lt"/>
              </a:rPr>
              <a:t>then pointing these to a new standardized enterprise database structures. </a:t>
            </a:r>
          </a:p>
          <a:p>
            <a:r>
              <a:rPr lang="en-US" dirty="0" smtClean="0">
                <a:latin typeface="+mn-lt"/>
              </a:rPr>
              <a:t>The result is a single  “</a:t>
            </a:r>
            <a:r>
              <a:rPr lang="en-US" dirty="0" smtClean="0">
                <a:solidFill>
                  <a:schemeClr val="tx2"/>
                </a:solidFill>
                <a:latin typeface="+mn-lt"/>
              </a:rPr>
              <a:t>virtual” database (VDB) that can concurrently represent  (point to) data from all </a:t>
            </a:r>
            <a:r>
              <a:rPr lang="en-US" dirty="0" err="1" smtClean="0">
                <a:solidFill>
                  <a:schemeClr val="tx2"/>
                </a:solidFill>
                <a:latin typeface="+mn-lt"/>
              </a:rPr>
              <a:t>VistA</a:t>
            </a:r>
            <a:r>
              <a:rPr lang="en-US" dirty="0" smtClean="0">
                <a:solidFill>
                  <a:schemeClr val="tx2"/>
                </a:solidFill>
                <a:latin typeface="+mn-lt"/>
              </a:rPr>
              <a:t> databases as one enterprise database.  </a:t>
            </a:r>
          </a:p>
          <a:p>
            <a:r>
              <a:rPr lang="en-US" dirty="0" smtClean="0">
                <a:solidFill>
                  <a:schemeClr val="tx2"/>
                </a:solidFill>
                <a:latin typeface="+mn-lt"/>
              </a:rPr>
              <a:t>This transforms </a:t>
            </a:r>
            <a:r>
              <a:rPr lang="en-US" dirty="0" err="1" smtClean="0">
                <a:solidFill>
                  <a:schemeClr val="tx2"/>
                </a:solidFill>
                <a:latin typeface="+mn-lt"/>
              </a:rPr>
              <a:t>VistA</a:t>
            </a:r>
            <a:r>
              <a:rPr lang="en-US" dirty="0" smtClean="0">
                <a:solidFill>
                  <a:schemeClr val="tx2"/>
                </a:solidFill>
                <a:latin typeface="+mn-lt"/>
              </a:rPr>
              <a:t> applications into  “enterprise applications” with single enterprise interfaces to any other application, service, or commercial system.</a:t>
            </a:r>
          </a:p>
          <a:p>
            <a:endParaRPr lang="en-US" dirty="0"/>
          </a:p>
        </p:txBody>
      </p:sp>
    </p:spTree>
    <p:extLst>
      <p:ext uri="{BB962C8B-B14F-4D97-AF65-F5344CB8AC3E}">
        <p14:creationId xmlns:p14="http://schemas.microsoft.com/office/powerpoint/2010/main" val="4181791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693522" y="179388"/>
            <a:ext cx="8229600" cy="811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b="1" dirty="0" smtClean="0">
                <a:solidFill>
                  <a:schemeClr val="bg1"/>
                </a:solidFill>
                <a:latin typeface="Georgia" charset="0"/>
                <a:ea typeface="ヒラギノ角ゴ Pro W3" charset="0"/>
                <a:cs typeface="ヒラギノ角ゴ Pro W3" charset="0"/>
              </a:rPr>
              <a:t>Overview</a:t>
            </a:r>
            <a:endParaRPr lang="en-US" sz="2400" b="1" dirty="0">
              <a:solidFill>
                <a:schemeClr val="bg1"/>
              </a:solidFill>
              <a:latin typeface="Georgia" charset="0"/>
              <a:ea typeface="ヒラギノ角ゴ Pro W3" charset="0"/>
              <a:cs typeface="ヒラギノ角ゴ Pro W3" charset="0"/>
            </a:endParaRPr>
          </a:p>
        </p:txBody>
      </p:sp>
      <p:sp>
        <p:nvSpPr>
          <p:cNvPr id="3174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cs typeface="ヒラギノ角ゴ Pro W3" charset="0"/>
              </a:defRPr>
            </a:lvl1pPr>
            <a:lvl2pPr marL="742950" indent="-285750" eaLnBrk="0" hangingPunct="0">
              <a:defRPr>
                <a:solidFill>
                  <a:schemeClr val="tx1"/>
                </a:solidFill>
                <a:latin typeface="Arial" charset="0"/>
                <a:ea typeface="ヒラギノ角ゴ Pro W3" charset="0"/>
                <a:cs typeface="ヒラギノ角ゴ Pro W3" charset="0"/>
              </a:defRPr>
            </a:lvl2pPr>
            <a:lvl3pPr marL="1143000" indent="-228600" eaLnBrk="0" hangingPunct="0">
              <a:defRPr>
                <a:solidFill>
                  <a:schemeClr val="tx1"/>
                </a:solidFill>
                <a:latin typeface="Arial" charset="0"/>
                <a:ea typeface="ヒラギノ角ゴ Pro W3" charset="0"/>
                <a:cs typeface="ヒラギノ角ゴ Pro W3" charset="0"/>
              </a:defRPr>
            </a:lvl3pPr>
            <a:lvl4pPr marL="1600200" indent="-228600" eaLnBrk="0" hangingPunct="0">
              <a:defRPr>
                <a:solidFill>
                  <a:schemeClr val="tx1"/>
                </a:solidFill>
                <a:latin typeface="Arial" charset="0"/>
                <a:ea typeface="ヒラギノ角ゴ Pro W3" charset="0"/>
                <a:cs typeface="ヒラギノ角ゴ Pro W3" charset="0"/>
              </a:defRPr>
            </a:lvl4pPr>
            <a:lvl5pPr marL="2057400" indent="-228600" eaLnBrk="0" hangingPunct="0">
              <a:defRPr>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9pPr>
          </a:lstStyle>
          <a:p>
            <a:pPr eaLnBrk="1" hangingPunct="1"/>
            <a:fld id="{48CA8422-26C8-0546-8B5F-B4870A29643A}" type="slidenum">
              <a:rPr lang="en-US">
                <a:solidFill>
                  <a:prstClr val="white"/>
                </a:solidFill>
              </a:rPr>
              <a:pPr eaLnBrk="1" hangingPunct="1"/>
              <a:t>4</a:t>
            </a:fld>
            <a:endParaRPr lang="en-US">
              <a:solidFill>
                <a:prstClr val="white"/>
              </a:solidFill>
            </a:endParaRPr>
          </a:p>
        </p:txBody>
      </p:sp>
      <p:sp>
        <p:nvSpPr>
          <p:cNvPr id="4" name="Content Placeholder 2"/>
          <p:cNvSpPr>
            <a:spLocks noGrp="1"/>
          </p:cNvSpPr>
          <p:nvPr>
            <p:ph idx="1"/>
          </p:nvPr>
        </p:nvSpPr>
        <p:spPr>
          <a:xfrm>
            <a:off x="457200" y="1066800"/>
            <a:ext cx="8229600" cy="5059363"/>
          </a:xfrm>
        </p:spPr>
        <p:txBody>
          <a:bodyPr>
            <a:noAutofit/>
          </a:bodyPr>
          <a:lstStyle/>
          <a:p>
            <a:r>
              <a:rPr lang="en-US" sz="2800" dirty="0" smtClean="0">
                <a:cs typeface="Georgia"/>
              </a:rPr>
              <a:t>The </a:t>
            </a:r>
            <a:r>
              <a:rPr lang="en-US" sz="2800" dirty="0" err="1" smtClean="0">
                <a:cs typeface="Georgia"/>
              </a:rPr>
              <a:t>VistA</a:t>
            </a:r>
            <a:r>
              <a:rPr lang="en-US" sz="2800" dirty="0" smtClean="0">
                <a:cs typeface="Georgia"/>
              </a:rPr>
              <a:t> Evolution Program will ensure that while this information becomes more easily accessible, the right information assurance controls will be in place to restrict access to authorized users. </a:t>
            </a:r>
          </a:p>
          <a:p>
            <a:r>
              <a:rPr lang="en-US" sz="2800" dirty="0" smtClean="0">
                <a:cs typeface="Georgia"/>
              </a:rPr>
              <a:t>A new messaging middleware solution will be deployed to enable these new capabilities. </a:t>
            </a:r>
          </a:p>
          <a:p>
            <a:r>
              <a:rPr lang="en-US" sz="2800" dirty="0" smtClean="0">
                <a:cs typeface="Georgia"/>
              </a:rPr>
              <a:t>The deployment environment for VistA</a:t>
            </a:r>
            <a:r>
              <a:rPr lang="en-US" sz="2800" dirty="0">
                <a:cs typeface="Georgia"/>
              </a:rPr>
              <a:t> </a:t>
            </a:r>
            <a:r>
              <a:rPr lang="en-US" sz="2800" dirty="0" smtClean="0">
                <a:cs typeface="Georgia"/>
              </a:rPr>
              <a:t>Evolution will adhere to a “cloud first” policy, involving data center consolidation and a move to virtualization of both back-end and front-end systems. </a:t>
            </a:r>
          </a:p>
          <a:p>
            <a:endParaRPr lang="en-US" sz="2800" dirty="0">
              <a:cs typeface="Georgia"/>
            </a:endParaRPr>
          </a:p>
        </p:txBody>
      </p:sp>
    </p:spTree>
    <p:extLst>
      <p:ext uri="{BB962C8B-B14F-4D97-AF65-F5344CB8AC3E}">
        <p14:creationId xmlns:p14="http://schemas.microsoft.com/office/powerpoint/2010/main" val="2085955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693522" y="179388"/>
            <a:ext cx="8229600" cy="811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b="1" dirty="0">
                <a:solidFill>
                  <a:schemeClr val="bg1"/>
                </a:solidFill>
                <a:latin typeface="Georgia" charset="0"/>
                <a:ea typeface="ヒラギノ角ゴ Pro W3" charset="0"/>
                <a:cs typeface="ヒラギノ角ゴ Pro W3" charset="0"/>
              </a:rPr>
              <a:t>“To-Be” Architecture</a:t>
            </a:r>
          </a:p>
        </p:txBody>
      </p:sp>
      <p:sp>
        <p:nvSpPr>
          <p:cNvPr id="3174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cs typeface="ヒラギノ角ゴ Pro W3" charset="0"/>
              </a:defRPr>
            </a:lvl1pPr>
            <a:lvl2pPr marL="742950" indent="-285750" eaLnBrk="0" hangingPunct="0">
              <a:defRPr>
                <a:solidFill>
                  <a:schemeClr val="tx1"/>
                </a:solidFill>
                <a:latin typeface="Arial" charset="0"/>
                <a:ea typeface="ヒラギノ角ゴ Pro W3" charset="0"/>
                <a:cs typeface="ヒラギノ角ゴ Pro W3" charset="0"/>
              </a:defRPr>
            </a:lvl2pPr>
            <a:lvl3pPr marL="1143000" indent="-228600" eaLnBrk="0" hangingPunct="0">
              <a:defRPr>
                <a:solidFill>
                  <a:schemeClr val="tx1"/>
                </a:solidFill>
                <a:latin typeface="Arial" charset="0"/>
                <a:ea typeface="ヒラギノ角ゴ Pro W3" charset="0"/>
                <a:cs typeface="ヒラギノ角ゴ Pro W3" charset="0"/>
              </a:defRPr>
            </a:lvl3pPr>
            <a:lvl4pPr marL="1600200" indent="-228600" eaLnBrk="0" hangingPunct="0">
              <a:defRPr>
                <a:solidFill>
                  <a:schemeClr val="tx1"/>
                </a:solidFill>
                <a:latin typeface="Arial" charset="0"/>
                <a:ea typeface="ヒラギノ角ゴ Pro W3" charset="0"/>
                <a:cs typeface="ヒラギノ角ゴ Pro W3" charset="0"/>
              </a:defRPr>
            </a:lvl4pPr>
            <a:lvl5pPr marL="2057400" indent="-228600" eaLnBrk="0" hangingPunct="0">
              <a:defRPr>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9pPr>
          </a:lstStyle>
          <a:p>
            <a:pPr eaLnBrk="1" hangingPunct="1"/>
            <a:fld id="{48CA8422-26C8-0546-8B5F-B4870A29643A}" type="slidenum">
              <a:rPr lang="en-US">
                <a:solidFill>
                  <a:prstClr val="white"/>
                </a:solidFill>
              </a:rPr>
              <a:pPr eaLnBrk="1" hangingPunct="1"/>
              <a:t>5</a:t>
            </a:fld>
            <a:endParaRPr lang="en-US">
              <a:solidFill>
                <a:prstClr val="white"/>
              </a:solidFill>
            </a:endParaRPr>
          </a:p>
        </p:txBody>
      </p:sp>
      <p:sp>
        <p:nvSpPr>
          <p:cNvPr id="4" name="Content Placeholder 2"/>
          <p:cNvSpPr>
            <a:spLocks noGrp="1"/>
          </p:cNvSpPr>
          <p:nvPr>
            <p:ph idx="1"/>
          </p:nvPr>
        </p:nvSpPr>
        <p:spPr>
          <a:xfrm>
            <a:off x="228600" y="990600"/>
            <a:ext cx="8458200" cy="5135563"/>
          </a:xfrm>
        </p:spPr>
        <p:txBody>
          <a:bodyPr>
            <a:noAutofit/>
          </a:bodyPr>
          <a:lstStyle/>
          <a:p>
            <a:pPr marL="0" indent="0">
              <a:buNone/>
            </a:pPr>
            <a:r>
              <a:rPr lang="en-US" sz="1800" dirty="0">
                <a:cs typeface="Georgia"/>
              </a:rPr>
              <a:t>The following is a summary of the areas addressed in the VistA 4 “To-Be” architecture</a:t>
            </a:r>
            <a:r>
              <a:rPr lang="en-US" sz="1800" dirty="0" smtClean="0">
                <a:cs typeface="Georgia"/>
              </a:rPr>
              <a:t>:</a:t>
            </a:r>
          </a:p>
          <a:p>
            <a:pPr marL="0" indent="0">
              <a:buNone/>
            </a:pPr>
            <a:endParaRPr lang="en-US" sz="1800" dirty="0" smtClean="0">
              <a:cs typeface="Georgia"/>
            </a:endParaRPr>
          </a:p>
          <a:p>
            <a:pPr lvl="2"/>
            <a:r>
              <a:rPr lang="en-US" sz="1600" dirty="0" smtClean="0">
                <a:cs typeface="Georgia"/>
              </a:rPr>
              <a:t>Identity </a:t>
            </a:r>
            <a:r>
              <a:rPr lang="en-US" sz="1600" dirty="0">
                <a:cs typeface="Georgia"/>
              </a:rPr>
              <a:t>Management</a:t>
            </a:r>
          </a:p>
          <a:p>
            <a:pPr lvl="2"/>
            <a:r>
              <a:rPr lang="en-US" sz="1600" dirty="0">
                <a:cs typeface="Georgia"/>
              </a:rPr>
              <a:t>Security and Authorization</a:t>
            </a:r>
          </a:p>
          <a:p>
            <a:pPr lvl="2"/>
            <a:r>
              <a:rPr lang="en-US" sz="1600" dirty="0">
                <a:cs typeface="Georgia"/>
              </a:rPr>
              <a:t>Privacy and Compliance</a:t>
            </a:r>
          </a:p>
          <a:p>
            <a:pPr lvl="2"/>
            <a:r>
              <a:rPr lang="en-US" sz="1600" dirty="0">
                <a:cs typeface="Georgia"/>
              </a:rPr>
              <a:t>SOA and Enterprise Service Bus Based Solutions</a:t>
            </a:r>
          </a:p>
          <a:p>
            <a:pPr lvl="2"/>
            <a:r>
              <a:rPr lang="en-US" sz="1600" dirty="0">
                <a:cs typeface="Georgia"/>
              </a:rPr>
              <a:t>Enhanced User Experience</a:t>
            </a:r>
          </a:p>
          <a:p>
            <a:pPr lvl="2"/>
            <a:r>
              <a:rPr lang="en-US" sz="1600" dirty="0">
                <a:cs typeface="Georgia"/>
              </a:rPr>
              <a:t>ONC Electronic Health Record Certification</a:t>
            </a:r>
          </a:p>
          <a:p>
            <a:pPr lvl="2"/>
            <a:r>
              <a:rPr lang="en-US" sz="1600" dirty="0">
                <a:cs typeface="Georgia"/>
              </a:rPr>
              <a:t>VA/</a:t>
            </a:r>
            <a:r>
              <a:rPr lang="en-US" sz="1600" dirty="0" err="1">
                <a:cs typeface="Georgia"/>
              </a:rPr>
              <a:t>DoD</a:t>
            </a:r>
            <a:r>
              <a:rPr lang="en-US" sz="1600" dirty="0">
                <a:cs typeface="Georgia"/>
              </a:rPr>
              <a:t> Interoperability	</a:t>
            </a:r>
          </a:p>
          <a:p>
            <a:pPr lvl="2"/>
            <a:r>
              <a:rPr lang="en-US" sz="1600" dirty="0">
                <a:cs typeface="Georgia"/>
              </a:rPr>
              <a:t>Terminology Services</a:t>
            </a:r>
          </a:p>
          <a:p>
            <a:pPr lvl="2"/>
            <a:r>
              <a:rPr lang="en-US" sz="1600" dirty="0">
                <a:cs typeface="Georgia"/>
              </a:rPr>
              <a:t>Care Coordination: Activity Management, Communication, and Veteran </a:t>
            </a:r>
            <a:r>
              <a:rPr lang="en-US" sz="1600" dirty="0" smtClean="0">
                <a:cs typeface="Georgia"/>
              </a:rPr>
              <a:t>Goals</a:t>
            </a:r>
            <a:endParaRPr lang="en-US" sz="1600" dirty="0">
              <a:cs typeface="Georgia"/>
            </a:endParaRPr>
          </a:p>
          <a:p>
            <a:pPr lvl="2"/>
            <a:r>
              <a:rPr lang="en-US" sz="1600" dirty="0">
                <a:cs typeface="Georgia"/>
              </a:rPr>
              <a:t>Health Information Standardization	</a:t>
            </a:r>
          </a:p>
          <a:p>
            <a:pPr lvl="2"/>
            <a:r>
              <a:rPr lang="en-US" sz="1600" dirty="0">
                <a:cs typeface="Georgia"/>
              </a:rPr>
              <a:t>Clinical Decision Support	</a:t>
            </a:r>
          </a:p>
          <a:p>
            <a:pPr lvl="2"/>
            <a:r>
              <a:rPr lang="en-US" sz="1600" dirty="0">
                <a:cs typeface="Georgia"/>
              </a:rPr>
              <a:t>Specialty Clinical Applications and Medical Device Integration	</a:t>
            </a:r>
          </a:p>
          <a:p>
            <a:pPr lvl="2"/>
            <a:r>
              <a:rPr lang="en-US" sz="1600" dirty="0">
                <a:cs typeface="Georgia"/>
              </a:rPr>
              <a:t>Ancillary Services: Laboratory, Pharmacy and Radiology</a:t>
            </a:r>
          </a:p>
        </p:txBody>
      </p:sp>
    </p:spTree>
    <p:extLst>
      <p:ext uri="{BB962C8B-B14F-4D97-AF65-F5344CB8AC3E}">
        <p14:creationId xmlns:p14="http://schemas.microsoft.com/office/powerpoint/2010/main" val="2085955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cs typeface="ヒラギノ角ゴ Pro W3" charset="0"/>
              </a:defRPr>
            </a:lvl1pPr>
            <a:lvl2pPr marL="742950" indent="-285750" eaLnBrk="0" hangingPunct="0">
              <a:defRPr>
                <a:solidFill>
                  <a:schemeClr val="tx1"/>
                </a:solidFill>
                <a:latin typeface="Arial" charset="0"/>
                <a:ea typeface="ヒラギノ角ゴ Pro W3" charset="0"/>
                <a:cs typeface="ヒラギノ角ゴ Pro W3" charset="0"/>
              </a:defRPr>
            </a:lvl2pPr>
            <a:lvl3pPr marL="1143000" indent="-228600" eaLnBrk="0" hangingPunct="0">
              <a:defRPr>
                <a:solidFill>
                  <a:schemeClr val="tx1"/>
                </a:solidFill>
                <a:latin typeface="Arial" charset="0"/>
                <a:ea typeface="ヒラギノ角ゴ Pro W3" charset="0"/>
                <a:cs typeface="ヒラギノ角ゴ Pro W3" charset="0"/>
              </a:defRPr>
            </a:lvl3pPr>
            <a:lvl4pPr marL="1600200" indent="-228600" eaLnBrk="0" hangingPunct="0">
              <a:defRPr>
                <a:solidFill>
                  <a:schemeClr val="tx1"/>
                </a:solidFill>
                <a:latin typeface="Arial" charset="0"/>
                <a:ea typeface="ヒラギノ角ゴ Pro W3" charset="0"/>
                <a:cs typeface="ヒラギノ角ゴ Pro W3" charset="0"/>
              </a:defRPr>
            </a:lvl4pPr>
            <a:lvl5pPr marL="2057400" indent="-228600" eaLnBrk="0" hangingPunct="0">
              <a:defRPr>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9pPr>
          </a:lstStyle>
          <a:p>
            <a:pPr eaLnBrk="1" hangingPunct="1"/>
            <a:fld id="{48CA8422-26C8-0546-8B5F-B4870A29643A}" type="slidenum">
              <a:rPr lang="en-US">
                <a:solidFill>
                  <a:prstClr val="white"/>
                </a:solidFill>
              </a:rPr>
              <a:pPr eaLnBrk="1" hangingPunct="1"/>
              <a:t>6</a:t>
            </a:fld>
            <a:endParaRPr lang="en-US">
              <a:solidFill>
                <a:prstClr val="white"/>
              </a:solidFill>
            </a:endParaRPr>
          </a:p>
        </p:txBody>
      </p:sp>
      <p:graphicFrame>
        <p:nvGraphicFramePr>
          <p:cNvPr id="2" name="Diagram 1"/>
          <p:cNvGraphicFramePr/>
          <p:nvPr>
            <p:extLst>
              <p:ext uri="{D42A27DB-BD31-4B8C-83A1-F6EECF244321}">
                <p14:modId xmlns:p14="http://schemas.microsoft.com/office/powerpoint/2010/main" val="1425927024"/>
              </p:ext>
            </p:extLst>
          </p:nvPr>
        </p:nvGraphicFramePr>
        <p:xfrm>
          <a:off x="152400" y="914400"/>
          <a:ext cx="8763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a:spLocks noGrp="1"/>
          </p:cNvSpPr>
          <p:nvPr>
            <p:ph type="title"/>
          </p:nvPr>
        </p:nvSpPr>
        <p:spPr bwMode="auto">
          <a:xfrm>
            <a:off x="693522" y="179388"/>
            <a:ext cx="8229600" cy="811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b="1" dirty="0">
                <a:solidFill>
                  <a:schemeClr val="bg1"/>
                </a:solidFill>
                <a:latin typeface="Georgia" charset="0"/>
                <a:ea typeface="ヒラギノ角ゴ Pro W3" charset="0"/>
                <a:cs typeface="ヒラギノ角ゴ Pro W3" charset="0"/>
              </a:rPr>
              <a:t>“To-Be” Architecture</a:t>
            </a:r>
          </a:p>
        </p:txBody>
      </p:sp>
    </p:spTree>
    <p:extLst>
      <p:ext uri="{BB962C8B-B14F-4D97-AF65-F5344CB8AC3E}">
        <p14:creationId xmlns:p14="http://schemas.microsoft.com/office/powerpoint/2010/main" val="2085955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693522" y="179388"/>
            <a:ext cx="8229600" cy="811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b="1" dirty="0">
                <a:solidFill>
                  <a:schemeClr val="bg1"/>
                </a:solidFill>
                <a:latin typeface="Georgia" charset="0"/>
                <a:ea typeface="ヒラギノ角ゴ Pro W3" charset="0"/>
                <a:cs typeface="ヒラギノ角ゴ Pro W3" charset="0"/>
              </a:rPr>
              <a:t>“To-Be” Non-Functional Requirements</a:t>
            </a:r>
          </a:p>
        </p:txBody>
      </p:sp>
      <p:sp>
        <p:nvSpPr>
          <p:cNvPr id="3174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cs typeface="ヒラギノ角ゴ Pro W3" charset="0"/>
              </a:defRPr>
            </a:lvl1pPr>
            <a:lvl2pPr marL="742950" indent="-285750" eaLnBrk="0" hangingPunct="0">
              <a:defRPr>
                <a:solidFill>
                  <a:schemeClr val="tx1"/>
                </a:solidFill>
                <a:latin typeface="Arial" charset="0"/>
                <a:ea typeface="ヒラギノ角ゴ Pro W3" charset="0"/>
                <a:cs typeface="ヒラギノ角ゴ Pro W3" charset="0"/>
              </a:defRPr>
            </a:lvl2pPr>
            <a:lvl3pPr marL="1143000" indent="-228600" eaLnBrk="0" hangingPunct="0">
              <a:defRPr>
                <a:solidFill>
                  <a:schemeClr val="tx1"/>
                </a:solidFill>
                <a:latin typeface="Arial" charset="0"/>
                <a:ea typeface="ヒラギノ角ゴ Pro W3" charset="0"/>
                <a:cs typeface="ヒラギノ角ゴ Pro W3" charset="0"/>
              </a:defRPr>
            </a:lvl3pPr>
            <a:lvl4pPr marL="1600200" indent="-228600" eaLnBrk="0" hangingPunct="0">
              <a:defRPr>
                <a:solidFill>
                  <a:schemeClr val="tx1"/>
                </a:solidFill>
                <a:latin typeface="Arial" charset="0"/>
                <a:ea typeface="ヒラギノ角ゴ Pro W3" charset="0"/>
                <a:cs typeface="ヒラギノ角ゴ Pro W3" charset="0"/>
              </a:defRPr>
            </a:lvl4pPr>
            <a:lvl5pPr marL="2057400" indent="-228600" eaLnBrk="0" hangingPunct="0">
              <a:defRPr>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9pPr>
          </a:lstStyle>
          <a:p>
            <a:pPr eaLnBrk="1" hangingPunct="1"/>
            <a:fld id="{48CA8422-26C8-0546-8B5F-B4870A29643A}" type="slidenum">
              <a:rPr lang="en-US">
                <a:solidFill>
                  <a:prstClr val="white"/>
                </a:solidFill>
              </a:rPr>
              <a:pPr eaLnBrk="1" hangingPunct="1"/>
              <a:t>7</a:t>
            </a:fld>
            <a:endParaRPr lang="en-US">
              <a:solidFill>
                <a:prstClr val="white"/>
              </a:solidFill>
            </a:endParaRPr>
          </a:p>
        </p:txBody>
      </p:sp>
      <p:sp>
        <p:nvSpPr>
          <p:cNvPr id="4" name="Content Placeholder 2"/>
          <p:cNvSpPr>
            <a:spLocks noGrp="1"/>
          </p:cNvSpPr>
          <p:nvPr>
            <p:ph idx="1"/>
          </p:nvPr>
        </p:nvSpPr>
        <p:spPr>
          <a:xfrm>
            <a:off x="228600" y="1066800"/>
            <a:ext cx="8763000" cy="5257800"/>
          </a:xfrm>
        </p:spPr>
        <p:txBody>
          <a:bodyPr>
            <a:normAutofit fontScale="77500" lnSpcReduction="20000"/>
          </a:bodyPr>
          <a:lstStyle/>
          <a:p>
            <a:r>
              <a:rPr lang="en-US" sz="4400" dirty="0">
                <a:cs typeface="Georgia"/>
              </a:rPr>
              <a:t>The following is a summary of the </a:t>
            </a:r>
            <a:r>
              <a:rPr lang="en-US" sz="4400" dirty="0" err="1">
                <a:cs typeface="Georgia"/>
              </a:rPr>
              <a:t>VistA</a:t>
            </a:r>
            <a:r>
              <a:rPr lang="en-US" sz="4400" dirty="0">
                <a:cs typeface="Georgia"/>
              </a:rPr>
              <a:t> Evolution non-functional requirements that impact the system of systems architecture.  </a:t>
            </a:r>
            <a:endParaRPr lang="en-US" sz="4400" dirty="0" smtClean="0">
              <a:cs typeface="Georgia"/>
            </a:endParaRPr>
          </a:p>
          <a:p>
            <a:endParaRPr lang="en-US" dirty="0">
              <a:cs typeface="Georgia"/>
            </a:endParaRPr>
          </a:p>
          <a:p>
            <a:pPr lvl="1"/>
            <a:r>
              <a:rPr lang="en-US" dirty="0" smtClean="0">
                <a:effectLst/>
                <a:cs typeface="Georgia"/>
              </a:rPr>
              <a:t>Measure, collect, and report via a dashboard performance measurements for responsiveness, capacity, and availability.</a:t>
            </a:r>
          </a:p>
          <a:p>
            <a:pPr lvl="1"/>
            <a:r>
              <a:rPr lang="en-US" dirty="0" smtClean="0">
                <a:effectLst/>
                <a:cs typeface="Georgia"/>
              </a:rPr>
              <a:t>Export performance reports in standard formats such as comma separated list and PDF.</a:t>
            </a:r>
          </a:p>
          <a:p>
            <a:pPr lvl="1"/>
            <a:r>
              <a:rPr lang="en-US" dirty="0" smtClean="0">
                <a:effectLst/>
                <a:cs typeface="Georgia"/>
              </a:rPr>
              <a:t>Report key meta-data for planned and unplanned maintenance events.</a:t>
            </a:r>
          </a:p>
          <a:p>
            <a:pPr lvl="1"/>
            <a:r>
              <a:rPr lang="en-US" dirty="0" smtClean="0">
                <a:effectLst/>
                <a:cs typeface="Georgia"/>
              </a:rPr>
              <a:t>Provide notification to the user community on events and incidents.</a:t>
            </a:r>
          </a:p>
          <a:p>
            <a:pPr lvl="1"/>
            <a:r>
              <a:rPr lang="en-US" dirty="0" smtClean="0">
                <a:effectLst/>
                <a:cs typeface="Georgia"/>
              </a:rPr>
              <a:t>Utilize virtualized environments.</a:t>
            </a:r>
          </a:p>
          <a:p>
            <a:pPr lvl="1"/>
            <a:r>
              <a:rPr lang="en-US" dirty="0" smtClean="0">
                <a:effectLst/>
                <a:cs typeface="Georgia"/>
              </a:rPr>
              <a:t>Configurable systems and services.</a:t>
            </a:r>
          </a:p>
          <a:p>
            <a:pPr lvl="1"/>
            <a:r>
              <a:rPr lang="en-US" dirty="0">
                <a:cs typeface="Georgia"/>
              </a:rPr>
              <a:t>Components must be portable and be interoperable.</a:t>
            </a:r>
            <a:endParaRPr lang="en-US" dirty="0" smtClean="0">
              <a:effectLst/>
              <a:cs typeface="Georgia"/>
            </a:endParaRPr>
          </a:p>
          <a:p>
            <a:endParaRPr lang="en-US" dirty="0">
              <a:cs typeface="Georgia"/>
            </a:endParaRPr>
          </a:p>
        </p:txBody>
      </p:sp>
    </p:spTree>
    <p:extLst>
      <p:ext uri="{BB962C8B-B14F-4D97-AF65-F5344CB8AC3E}">
        <p14:creationId xmlns:p14="http://schemas.microsoft.com/office/powerpoint/2010/main" val="2085955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cs typeface="ヒラギノ角ゴ Pro W3" charset="0"/>
              </a:defRPr>
            </a:lvl1pPr>
            <a:lvl2pPr marL="742950" indent="-285750" eaLnBrk="0" hangingPunct="0">
              <a:defRPr>
                <a:solidFill>
                  <a:schemeClr val="tx1"/>
                </a:solidFill>
                <a:latin typeface="Arial" charset="0"/>
                <a:ea typeface="ヒラギノ角ゴ Pro W3" charset="0"/>
                <a:cs typeface="ヒラギノ角ゴ Pro W3" charset="0"/>
              </a:defRPr>
            </a:lvl2pPr>
            <a:lvl3pPr marL="1143000" indent="-228600" eaLnBrk="0" hangingPunct="0">
              <a:defRPr>
                <a:solidFill>
                  <a:schemeClr val="tx1"/>
                </a:solidFill>
                <a:latin typeface="Arial" charset="0"/>
                <a:ea typeface="ヒラギノ角ゴ Pro W3" charset="0"/>
                <a:cs typeface="ヒラギノ角ゴ Pro W3" charset="0"/>
              </a:defRPr>
            </a:lvl3pPr>
            <a:lvl4pPr marL="1600200" indent="-228600" eaLnBrk="0" hangingPunct="0">
              <a:defRPr>
                <a:solidFill>
                  <a:schemeClr val="tx1"/>
                </a:solidFill>
                <a:latin typeface="Arial" charset="0"/>
                <a:ea typeface="ヒラギノ角ゴ Pro W3" charset="0"/>
                <a:cs typeface="ヒラギノ角ゴ Pro W3" charset="0"/>
              </a:defRPr>
            </a:lvl4pPr>
            <a:lvl5pPr marL="2057400" indent="-228600" eaLnBrk="0" hangingPunct="0">
              <a:defRPr>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9pPr>
          </a:lstStyle>
          <a:p>
            <a:pPr eaLnBrk="1" hangingPunct="1"/>
            <a:fld id="{48CA8422-26C8-0546-8B5F-B4870A29643A}" type="slidenum">
              <a:rPr lang="en-US">
                <a:solidFill>
                  <a:prstClr val="white"/>
                </a:solidFill>
              </a:rPr>
              <a:pPr eaLnBrk="1" hangingPunct="1"/>
              <a:t>8</a:t>
            </a:fld>
            <a:endParaRPr lang="en-US" dirty="0">
              <a:solidFill>
                <a:prstClr val="white"/>
              </a:solidFill>
            </a:endParaRPr>
          </a:p>
        </p:txBody>
      </p:sp>
      <p:sp>
        <p:nvSpPr>
          <p:cNvPr id="4" name="Content Placeholder 2"/>
          <p:cNvSpPr>
            <a:spLocks noGrp="1"/>
          </p:cNvSpPr>
          <p:nvPr>
            <p:ph idx="1"/>
          </p:nvPr>
        </p:nvSpPr>
        <p:spPr>
          <a:xfrm>
            <a:off x="-228600" y="1066800"/>
            <a:ext cx="9144000" cy="5257800"/>
          </a:xfrm>
        </p:spPr>
        <p:txBody>
          <a:bodyPr>
            <a:normAutofit fontScale="77500" lnSpcReduction="20000"/>
          </a:bodyPr>
          <a:lstStyle/>
          <a:p>
            <a:pPr lvl="1">
              <a:lnSpc>
                <a:spcPct val="120000"/>
              </a:lnSpc>
            </a:pPr>
            <a:r>
              <a:rPr lang="en-US" dirty="0" smtClean="0">
                <a:cs typeface="Georgia"/>
              </a:rPr>
              <a:t>Less than a 0.25% chance of receiving a system error due to packet loss.</a:t>
            </a:r>
            <a:endParaRPr lang="en-US" dirty="0" smtClean="0">
              <a:effectLst/>
              <a:cs typeface="Georgia"/>
            </a:endParaRPr>
          </a:p>
          <a:p>
            <a:pPr lvl="1">
              <a:lnSpc>
                <a:spcPct val="120000"/>
              </a:lnSpc>
            </a:pPr>
            <a:r>
              <a:rPr lang="en-US" dirty="0" smtClean="0">
                <a:cs typeface="Georgia"/>
              </a:rPr>
              <a:t>Latencies not to exceed 100ms round trip time (RTT) anywhere in the Continental United States.</a:t>
            </a:r>
            <a:endParaRPr lang="en-US" dirty="0" smtClean="0">
              <a:effectLst/>
              <a:cs typeface="Georgia"/>
            </a:endParaRPr>
          </a:p>
          <a:p>
            <a:pPr lvl="1">
              <a:lnSpc>
                <a:spcPct val="120000"/>
              </a:lnSpc>
            </a:pPr>
            <a:r>
              <a:rPr lang="en-US" dirty="0" smtClean="0">
                <a:effectLst/>
                <a:cs typeface="Georgia"/>
              </a:rPr>
              <a:t>The application shall be available 24 hours a day, seven days a week, with an uptime of 99.9% and a reduced maintenance cycle capacity of no more than 25%. All system updates and scheduled maintenance should occur between the hours of 1800 and 0600, when clinical usage would be lightest.  Availability is 24x7 with </a:t>
            </a:r>
            <a:r>
              <a:rPr lang="en-US" dirty="0" smtClean="0">
                <a:cs typeface="Georgia"/>
              </a:rPr>
              <a:t>99.99% availability between 0600h to 2359h and 99.9% availability between 0000h-0559h.</a:t>
            </a:r>
            <a:endParaRPr lang="en-US" dirty="0" smtClean="0">
              <a:effectLst/>
              <a:cs typeface="Georgia"/>
            </a:endParaRPr>
          </a:p>
          <a:p>
            <a:pPr lvl="1">
              <a:lnSpc>
                <a:spcPct val="120000"/>
              </a:lnSpc>
            </a:pPr>
            <a:r>
              <a:rPr lang="en-US" dirty="0" smtClean="0">
                <a:cs typeface="Georgia"/>
              </a:rPr>
              <a:t>0.5 seconds or less transaction completion time.</a:t>
            </a:r>
            <a:endParaRPr lang="en-US" dirty="0" smtClean="0">
              <a:effectLst/>
              <a:cs typeface="Georgia"/>
            </a:endParaRPr>
          </a:p>
          <a:p>
            <a:pPr lvl="1">
              <a:lnSpc>
                <a:spcPct val="120000"/>
              </a:lnSpc>
            </a:pPr>
            <a:r>
              <a:rPr lang="en-US" dirty="0" smtClean="0">
                <a:cs typeface="Georgia"/>
              </a:rPr>
              <a:t>95% of screen renderings shall be fully populated within 60 seconds 99% of the time.</a:t>
            </a:r>
            <a:endParaRPr lang="en-US" dirty="0" smtClean="0">
              <a:effectLst/>
              <a:cs typeface="Georgia"/>
            </a:endParaRPr>
          </a:p>
          <a:p>
            <a:pPr lvl="1">
              <a:lnSpc>
                <a:spcPct val="120000"/>
              </a:lnSpc>
            </a:pPr>
            <a:r>
              <a:rPr lang="en-US" dirty="0" smtClean="0">
                <a:cs typeface="Georgia"/>
              </a:rPr>
              <a:t>Data originally external to VA databases shall display with the same latencies as data from VA databases.</a:t>
            </a:r>
            <a:endParaRPr lang="en-US" dirty="0" smtClean="0">
              <a:effectLst/>
              <a:cs typeface="Georgia"/>
            </a:endParaRPr>
          </a:p>
          <a:p>
            <a:pPr lvl="1">
              <a:lnSpc>
                <a:spcPct val="120000"/>
              </a:lnSpc>
            </a:pPr>
            <a:endParaRPr lang="en-US" dirty="0">
              <a:cs typeface="Georgia"/>
            </a:endParaRPr>
          </a:p>
        </p:txBody>
      </p:sp>
      <p:sp>
        <p:nvSpPr>
          <p:cNvPr id="6" name="Title 1"/>
          <p:cNvSpPr>
            <a:spLocks noGrp="1"/>
          </p:cNvSpPr>
          <p:nvPr>
            <p:ph type="title"/>
          </p:nvPr>
        </p:nvSpPr>
        <p:spPr bwMode="auto">
          <a:xfrm>
            <a:off x="693522" y="179388"/>
            <a:ext cx="8229600" cy="811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b="1" dirty="0">
                <a:solidFill>
                  <a:schemeClr val="bg1"/>
                </a:solidFill>
                <a:latin typeface="Georgia" charset="0"/>
                <a:ea typeface="ヒラギノ角ゴ Pro W3" charset="0"/>
                <a:cs typeface="ヒラギノ角ゴ Pro W3" charset="0"/>
              </a:rPr>
              <a:t>“To-Be” Non-Functional Requirements</a:t>
            </a:r>
          </a:p>
        </p:txBody>
      </p:sp>
    </p:spTree>
    <p:extLst>
      <p:ext uri="{BB962C8B-B14F-4D97-AF65-F5344CB8AC3E}">
        <p14:creationId xmlns:p14="http://schemas.microsoft.com/office/powerpoint/2010/main" val="2780275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693522" y="179388"/>
            <a:ext cx="8229600" cy="811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b="1" dirty="0">
                <a:solidFill>
                  <a:schemeClr val="bg1"/>
                </a:solidFill>
                <a:latin typeface="Georgia" charset="0"/>
                <a:ea typeface="ヒラギノ角ゴ Pro W3" charset="0"/>
                <a:cs typeface="ヒラギノ角ゴ Pro W3" charset="0"/>
              </a:rPr>
              <a:t>“To-Be” Non-Functional Requirements</a:t>
            </a:r>
          </a:p>
        </p:txBody>
      </p:sp>
      <p:sp>
        <p:nvSpPr>
          <p:cNvPr id="3174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cs typeface="ヒラギノ角ゴ Pro W3" charset="0"/>
              </a:defRPr>
            </a:lvl1pPr>
            <a:lvl2pPr marL="742950" indent="-285750" eaLnBrk="0" hangingPunct="0">
              <a:defRPr>
                <a:solidFill>
                  <a:schemeClr val="tx1"/>
                </a:solidFill>
                <a:latin typeface="Arial" charset="0"/>
                <a:ea typeface="ヒラギノ角ゴ Pro W3" charset="0"/>
                <a:cs typeface="ヒラギノ角ゴ Pro W3" charset="0"/>
              </a:defRPr>
            </a:lvl2pPr>
            <a:lvl3pPr marL="1143000" indent="-228600" eaLnBrk="0" hangingPunct="0">
              <a:defRPr>
                <a:solidFill>
                  <a:schemeClr val="tx1"/>
                </a:solidFill>
                <a:latin typeface="Arial" charset="0"/>
                <a:ea typeface="ヒラギノ角ゴ Pro W3" charset="0"/>
                <a:cs typeface="ヒラギノ角ゴ Pro W3" charset="0"/>
              </a:defRPr>
            </a:lvl3pPr>
            <a:lvl4pPr marL="1600200" indent="-228600" eaLnBrk="0" hangingPunct="0">
              <a:defRPr>
                <a:solidFill>
                  <a:schemeClr val="tx1"/>
                </a:solidFill>
                <a:latin typeface="Arial" charset="0"/>
                <a:ea typeface="ヒラギノ角ゴ Pro W3" charset="0"/>
                <a:cs typeface="ヒラギノ角ゴ Pro W3" charset="0"/>
              </a:defRPr>
            </a:lvl4pPr>
            <a:lvl5pPr marL="2057400" indent="-228600" eaLnBrk="0" hangingPunct="0">
              <a:defRPr>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9pPr>
          </a:lstStyle>
          <a:p>
            <a:pPr eaLnBrk="1" hangingPunct="1"/>
            <a:fld id="{48CA8422-26C8-0546-8B5F-B4870A29643A}" type="slidenum">
              <a:rPr lang="en-US">
                <a:solidFill>
                  <a:prstClr val="white"/>
                </a:solidFill>
              </a:rPr>
              <a:pPr eaLnBrk="1" hangingPunct="1"/>
              <a:t>9</a:t>
            </a:fld>
            <a:endParaRPr lang="en-US">
              <a:solidFill>
                <a:prstClr val="white"/>
              </a:solidFill>
            </a:endParaRPr>
          </a:p>
        </p:txBody>
      </p:sp>
      <p:sp>
        <p:nvSpPr>
          <p:cNvPr id="4" name="Content Placeholder 2"/>
          <p:cNvSpPr>
            <a:spLocks noGrp="1"/>
          </p:cNvSpPr>
          <p:nvPr>
            <p:ph idx="1"/>
          </p:nvPr>
        </p:nvSpPr>
        <p:spPr>
          <a:xfrm>
            <a:off x="-180975" y="1219200"/>
            <a:ext cx="9296400" cy="4983163"/>
          </a:xfrm>
        </p:spPr>
        <p:txBody>
          <a:bodyPr>
            <a:normAutofit/>
          </a:bodyPr>
          <a:lstStyle/>
          <a:p>
            <a:pPr lvl="1"/>
            <a:r>
              <a:rPr lang="en-US" sz="2300" dirty="0">
                <a:cs typeface="Georgia"/>
              </a:rPr>
              <a:t>Provide the ability to securely transfer large files (in excess of 4 gigabyte) from an external source to VA systems.</a:t>
            </a:r>
            <a:endParaRPr lang="en-US" sz="2300" dirty="0" smtClean="0">
              <a:effectLst/>
              <a:cs typeface="Georgia"/>
            </a:endParaRPr>
          </a:p>
          <a:p>
            <a:pPr lvl="1"/>
            <a:r>
              <a:rPr lang="en-US" sz="2300" dirty="0">
                <a:cs typeface="Georgia"/>
              </a:rPr>
              <a:t>Messaging and middleware infrastructure needed to support both Legacy </a:t>
            </a:r>
            <a:r>
              <a:rPr lang="en-US" sz="2300" dirty="0" err="1">
                <a:cs typeface="Georgia"/>
              </a:rPr>
              <a:t>VistA</a:t>
            </a:r>
            <a:r>
              <a:rPr lang="en-US" sz="2300" dirty="0">
                <a:cs typeface="Georgia"/>
              </a:rPr>
              <a:t> and future </a:t>
            </a:r>
            <a:r>
              <a:rPr lang="en-US" sz="2300" dirty="0" err="1">
                <a:cs typeface="Georgia"/>
              </a:rPr>
              <a:t>VistA</a:t>
            </a:r>
            <a:r>
              <a:rPr lang="en-US" sz="2300" dirty="0">
                <a:cs typeface="Georgia"/>
              </a:rPr>
              <a:t> 4 deployments.</a:t>
            </a:r>
            <a:endParaRPr lang="en-US" sz="2300" dirty="0" smtClean="0">
              <a:effectLst/>
              <a:cs typeface="Georgia"/>
            </a:endParaRPr>
          </a:p>
          <a:p>
            <a:pPr lvl="1"/>
            <a:r>
              <a:rPr lang="en-US" sz="2300" dirty="0">
                <a:cs typeface="Georgia"/>
              </a:rPr>
              <a:t>Provide a deployment environment that adheres to a “cloud first” policy.</a:t>
            </a:r>
            <a:endParaRPr lang="en-US" sz="2300" dirty="0" smtClean="0">
              <a:effectLst/>
              <a:cs typeface="Georgia"/>
            </a:endParaRPr>
          </a:p>
          <a:p>
            <a:pPr lvl="1"/>
            <a:r>
              <a:rPr lang="en-US" sz="2300" dirty="0">
                <a:cs typeface="Georgia"/>
              </a:rPr>
              <a:t>Direct patient care capabilities must provide instantaneous failover to secondary systems. Lost transactions at time of failure must be apparent to user to allow appropriate patient care.</a:t>
            </a:r>
            <a:endParaRPr lang="en-US" sz="2300" dirty="0" smtClean="0">
              <a:effectLst/>
              <a:cs typeface="Georgia"/>
            </a:endParaRPr>
          </a:p>
          <a:p>
            <a:pPr lvl="1"/>
            <a:r>
              <a:rPr lang="en-US" sz="2300" dirty="0">
                <a:cs typeface="Georgia"/>
              </a:rPr>
              <a:t>Support </a:t>
            </a:r>
            <a:r>
              <a:rPr lang="en-US" sz="2300" dirty="0" err="1">
                <a:cs typeface="Georgia"/>
              </a:rPr>
              <a:t>VistA</a:t>
            </a:r>
            <a:r>
              <a:rPr lang="en-US" sz="2300" dirty="0">
                <a:cs typeface="Georgia"/>
              </a:rPr>
              <a:t> 4 with appropriate geographically dispersed data centers that are efficient, adaptable, and scalable. </a:t>
            </a:r>
            <a:endParaRPr lang="en-US" sz="2300" dirty="0" smtClean="0">
              <a:effectLst/>
              <a:cs typeface="Georgia"/>
            </a:endParaRPr>
          </a:p>
        </p:txBody>
      </p:sp>
    </p:spTree>
    <p:extLst>
      <p:ext uri="{BB962C8B-B14F-4D97-AF65-F5344CB8AC3E}">
        <p14:creationId xmlns:p14="http://schemas.microsoft.com/office/powerpoint/2010/main" val="27802750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632</TotalTime>
  <Words>2360</Words>
  <Application>Microsoft Office PowerPoint</Application>
  <PresentationFormat>On-screen Show (4:3)</PresentationFormat>
  <Paragraphs>222</Paragraphs>
  <Slides>36</Slides>
  <Notes>0</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Office Theme</vt:lpstr>
      <vt:lpstr>2_Office Theme</vt:lpstr>
      <vt:lpstr>VistA 4 Solution Architecture</vt:lpstr>
      <vt:lpstr>Overview</vt:lpstr>
      <vt:lpstr>Overview</vt:lpstr>
      <vt:lpstr>Overview</vt:lpstr>
      <vt:lpstr>“To-Be” Architecture</vt:lpstr>
      <vt:lpstr>“To-Be” Architecture</vt:lpstr>
      <vt:lpstr>“To-Be” Non-Functional Requirements</vt:lpstr>
      <vt:lpstr>“To-Be” Non-Functional Requirements</vt:lpstr>
      <vt:lpstr>“To-Be” Non-Functional Requirements</vt:lpstr>
      <vt:lpstr>“To-Be” Non-Functional Requirements</vt:lpstr>
      <vt:lpstr>PowerPoint Presentation</vt:lpstr>
      <vt:lpstr>PowerPoint Presentation</vt:lpstr>
      <vt:lpstr>Product Set 1 Capabilities to be Deployed</vt:lpstr>
      <vt:lpstr>PowerPoint Presentation</vt:lpstr>
      <vt:lpstr>Product Set 2 Capabilities to be Deployed</vt:lpstr>
      <vt:lpstr>Product Set 2 Capabilities to be Deployed</vt:lpstr>
      <vt:lpstr>PowerPoint Presentation</vt:lpstr>
      <vt:lpstr>Product Set 3 </vt:lpstr>
      <vt:lpstr>PowerPoint Presentation</vt:lpstr>
      <vt:lpstr>Product Set 4</vt:lpstr>
      <vt:lpstr>Product Set 4</vt:lpstr>
      <vt:lpstr>PowerPoint Presentation</vt:lpstr>
      <vt:lpstr>PowerPoint Presentation</vt:lpstr>
      <vt:lpstr>VistA Exchange Overview</vt:lpstr>
      <vt:lpstr>PowerPoint Presentation</vt:lpstr>
      <vt:lpstr>PowerPoint Presentation</vt:lpstr>
      <vt:lpstr>PowerPoint Presentation</vt:lpstr>
      <vt:lpstr>PowerPoint Presentation</vt:lpstr>
      <vt:lpstr>PowerPoint Presentation</vt:lpstr>
      <vt:lpstr>FOC Architecture</vt:lpstr>
      <vt:lpstr>Fileman Modernization</vt:lpstr>
      <vt:lpstr>Fileman Modernization Overview</vt:lpstr>
      <vt:lpstr>Fileman Modernization</vt:lpstr>
      <vt:lpstr>Fileman Modernization</vt:lpstr>
      <vt:lpstr>Fileman Modernization</vt:lpstr>
      <vt:lpstr>Fileman Modernization</vt:lpstr>
    </vt:vector>
  </TitlesOfParts>
  <Company>UMUC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VistA 4 Solution Architecture</dc:title>
  <dc:creator>TAD-Center</dc:creator>
  <cp:lastModifiedBy>Drew, Aaron</cp:lastModifiedBy>
  <cp:revision>21</cp:revision>
  <dcterms:created xsi:type="dcterms:W3CDTF">2014-08-17T17:12:44Z</dcterms:created>
  <dcterms:modified xsi:type="dcterms:W3CDTF">2014-08-20T15:15:00Z</dcterms:modified>
</cp:coreProperties>
</file>