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27" r:id="rId3"/>
    <p:sldMasterId id="2147483743" r:id="rId4"/>
  </p:sldMasterIdLst>
  <p:notesMasterIdLst>
    <p:notesMasterId r:id="rId54"/>
  </p:notesMasterIdLst>
  <p:sldIdLst>
    <p:sldId id="257" r:id="rId5"/>
    <p:sldId id="335" r:id="rId6"/>
    <p:sldId id="295" r:id="rId7"/>
    <p:sldId id="296" r:id="rId8"/>
    <p:sldId id="309" r:id="rId9"/>
    <p:sldId id="298" r:id="rId10"/>
    <p:sldId id="299" r:id="rId11"/>
    <p:sldId id="300" r:id="rId12"/>
    <p:sldId id="302" r:id="rId13"/>
    <p:sldId id="301" r:id="rId14"/>
    <p:sldId id="303" r:id="rId15"/>
    <p:sldId id="304" r:id="rId16"/>
    <p:sldId id="305" r:id="rId17"/>
    <p:sldId id="354" r:id="rId18"/>
    <p:sldId id="355" r:id="rId19"/>
    <p:sldId id="310" r:id="rId20"/>
    <p:sldId id="311" r:id="rId21"/>
    <p:sldId id="314" r:id="rId22"/>
    <p:sldId id="315" r:id="rId23"/>
    <p:sldId id="306" r:id="rId24"/>
    <p:sldId id="307" r:id="rId25"/>
    <p:sldId id="308" r:id="rId26"/>
    <p:sldId id="353" r:id="rId27"/>
    <p:sldId id="320" r:id="rId28"/>
    <p:sldId id="321" r:id="rId29"/>
    <p:sldId id="322" r:id="rId30"/>
    <p:sldId id="351" r:id="rId31"/>
    <p:sldId id="352" r:id="rId32"/>
    <p:sldId id="323" r:id="rId33"/>
    <p:sldId id="336" r:id="rId34"/>
    <p:sldId id="337" r:id="rId35"/>
    <p:sldId id="348" r:id="rId36"/>
    <p:sldId id="349" r:id="rId37"/>
    <p:sldId id="350" r:id="rId38"/>
    <p:sldId id="341" r:id="rId39"/>
    <p:sldId id="340" r:id="rId40"/>
    <p:sldId id="343" r:id="rId41"/>
    <p:sldId id="344" r:id="rId42"/>
    <p:sldId id="345" r:id="rId43"/>
    <p:sldId id="346" r:id="rId44"/>
    <p:sldId id="347" r:id="rId45"/>
    <p:sldId id="328" r:id="rId46"/>
    <p:sldId id="356" r:id="rId47"/>
    <p:sldId id="357" r:id="rId48"/>
    <p:sldId id="331" r:id="rId49"/>
    <p:sldId id="332" r:id="rId50"/>
    <p:sldId id="333" r:id="rId51"/>
    <p:sldId id="324" r:id="rId52"/>
    <p:sldId id="292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744" y="-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image" Target="../media/image67.png"/><Relationship Id="rId2" Type="http://schemas.openxmlformats.org/officeDocument/2006/relationships/image" Target="../media/image6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image" Target="../media/image67.png"/><Relationship Id="rId2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20D21-538C-DE41-A78A-EEC70639F913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1CE4CC6B-6742-3F45-A0FE-847A03B16AB4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386B"/>
              </a:solidFill>
              <a:latin typeface="Calibri"/>
              <a:cs typeface="Calibri"/>
            </a:rPr>
            <a:t>Federal </a:t>
          </a:r>
          <a:r>
            <a:rPr lang="en-US" sz="1600" b="1" dirty="0" smtClean="0">
              <a:solidFill>
                <a:srgbClr val="00386B"/>
              </a:solidFill>
              <a:latin typeface="Calibri"/>
              <a:cs typeface="Calibri"/>
            </a:rPr>
            <a:t>government</a:t>
          </a:r>
          <a:endParaRPr lang="en-US" sz="1600" b="1" dirty="0">
            <a:solidFill>
              <a:srgbClr val="00386B"/>
            </a:solidFill>
            <a:latin typeface="Calibri"/>
            <a:cs typeface="Calibri"/>
          </a:endParaRPr>
        </a:p>
      </dgm:t>
    </dgm:pt>
    <dgm:pt modelId="{0FAF7B63-F58B-B843-A70B-103B944D9401}" type="parTrans" cxnId="{DAFED205-5DF3-3941-B615-BF63A80B831F}">
      <dgm:prSet/>
      <dgm:spPr/>
      <dgm:t>
        <a:bodyPr/>
        <a:lstStyle/>
        <a:p>
          <a:endParaRPr lang="en-US" sz="1400"/>
        </a:p>
      </dgm:t>
    </dgm:pt>
    <dgm:pt modelId="{69804F4A-5CF5-4943-A9C8-09E6B2B1CE63}" type="sibTrans" cxnId="{DAFED205-5DF3-3941-B615-BF63A80B831F}">
      <dgm:prSet/>
      <dgm:spPr/>
      <dgm:t>
        <a:bodyPr/>
        <a:lstStyle/>
        <a:p>
          <a:endParaRPr lang="en-US" sz="1400"/>
        </a:p>
      </dgm:t>
    </dgm:pt>
    <dgm:pt modelId="{1E22C825-8DD8-FE49-92C2-D43EB0890496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386B"/>
              </a:solidFill>
              <a:latin typeface="Calibri"/>
              <a:cs typeface="Calibri"/>
            </a:rPr>
            <a:t>Consumer websites</a:t>
          </a:r>
          <a:endParaRPr lang="en-US" sz="1800" b="1" dirty="0">
            <a:solidFill>
              <a:srgbClr val="00386B"/>
            </a:solidFill>
            <a:latin typeface="Calibri"/>
            <a:cs typeface="Calibri"/>
          </a:endParaRPr>
        </a:p>
      </dgm:t>
    </dgm:pt>
    <dgm:pt modelId="{66109C03-74FE-E743-86C4-7FDD928AB89A}" type="parTrans" cxnId="{F76920F8-6F7D-DE4A-86A5-2B7044DEA850}">
      <dgm:prSet/>
      <dgm:spPr/>
      <dgm:t>
        <a:bodyPr/>
        <a:lstStyle/>
        <a:p>
          <a:endParaRPr lang="en-US" sz="1400"/>
        </a:p>
      </dgm:t>
    </dgm:pt>
    <dgm:pt modelId="{AFC3D4ED-5CE9-8845-8F67-24D574B15E2B}" type="sibTrans" cxnId="{F76920F8-6F7D-DE4A-86A5-2B7044DEA850}">
      <dgm:prSet/>
      <dgm:spPr/>
      <dgm:t>
        <a:bodyPr/>
        <a:lstStyle/>
        <a:p>
          <a:endParaRPr lang="en-US" sz="1400"/>
        </a:p>
      </dgm:t>
    </dgm:pt>
    <dgm:pt modelId="{C2A66781-7904-5741-89D6-07BE3B1CA411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386B"/>
              </a:solidFill>
              <a:latin typeface="Calibri"/>
              <a:cs typeface="Calibri"/>
            </a:rPr>
            <a:t>Insurance Providers</a:t>
          </a:r>
          <a:endParaRPr lang="en-US" sz="1800" b="1" dirty="0">
            <a:solidFill>
              <a:srgbClr val="00386B"/>
            </a:solidFill>
            <a:latin typeface="Calibri"/>
            <a:cs typeface="Calibri"/>
          </a:endParaRPr>
        </a:p>
      </dgm:t>
    </dgm:pt>
    <dgm:pt modelId="{1A41545B-BD9F-264C-AC7E-9CB8FC7CD032}" type="parTrans" cxnId="{6EC177CA-A3BC-C845-ACB0-730B1CBF94E6}">
      <dgm:prSet/>
      <dgm:spPr/>
      <dgm:t>
        <a:bodyPr/>
        <a:lstStyle/>
        <a:p>
          <a:endParaRPr lang="en-US" sz="1400"/>
        </a:p>
      </dgm:t>
    </dgm:pt>
    <dgm:pt modelId="{EE1BDF8E-871F-C242-B162-ADBC7A818FB9}" type="sibTrans" cxnId="{6EC177CA-A3BC-C845-ACB0-730B1CBF94E6}">
      <dgm:prSet/>
      <dgm:spPr/>
      <dgm:t>
        <a:bodyPr/>
        <a:lstStyle/>
        <a:p>
          <a:endParaRPr lang="en-US" sz="1400"/>
        </a:p>
      </dgm:t>
    </dgm:pt>
    <dgm:pt modelId="{454C2790-C510-7B41-AF16-47E5136DA165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00386B"/>
              </a:solidFill>
              <a:latin typeface="Calibri"/>
              <a:cs typeface="Calibri"/>
            </a:rPr>
            <a:t> Independent groups</a:t>
          </a:r>
          <a:endParaRPr lang="en-US" sz="1600" b="1" dirty="0">
            <a:solidFill>
              <a:srgbClr val="00386B"/>
            </a:solidFill>
            <a:latin typeface="Calibri"/>
            <a:cs typeface="Calibri"/>
          </a:endParaRPr>
        </a:p>
      </dgm:t>
    </dgm:pt>
    <dgm:pt modelId="{42097115-2B32-5944-AC34-FAD8C5E84179}" type="parTrans" cxnId="{C29B325C-B09B-E544-91AF-DB956348BF8E}">
      <dgm:prSet/>
      <dgm:spPr/>
      <dgm:t>
        <a:bodyPr/>
        <a:lstStyle/>
        <a:p>
          <a:endParaRPr lang="en-US" sz="1400"/>
        </a:p>
      </dgm:t>
    </dgm:pt>
    <dgm:pt modelId="{0B78BBAB-CB46-A84A-B5AE-36BA77A1C004}" type="sibTrans" cxnId="{C29B325C-B09B-E544-91AF-DB956348BF8E}">
      <dgm:prSet/>
      <dgm:spPr/>
      <dgm:t>
        <a:bodyPr/>
        <a:lstStyle/>
        <a:p>
          <a:endParaRPr lang="en-US" sz="1400"/>
        </a:p>
      </dgm:t>
    </dgm:pt>
    <dgm:pt modelId="{49879C7C-0B3C-9A4F-A403-7BB1A10C1B01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386B"/>
              </a:solidFill>
              <a:latin typeface="Calibri"/>
              <a:cs typeface="Calibri"/>
            </a:rPr>
            <a:t>State government</a:t>
          </a:r>
          <a:endParaRPr lang="en-US" sz="1800" b="1" dirty="0">
            <a:solidFill>
              <a:srgbClr val="00386B"/>
            </a:solidFill>
            <a:latin typeface="Calibri"/>
            <a:cs typeface="Calibri"/>
          </a:endParaRPr>
        </a:p>
      </dgm:t>
    </dgm:pt>
    <dgm:pt modelId="{A6EB5730-2EFB-E148-B388-DB5C0B9D0510}" type="parTrans" cxnId="{CAF4330A-897F-174E-81A1-C4FF41FFF2EA}">
      <dgm:prSet/>
      <dgm:spPr/>
      <dgm:t>
        <a:bodyPr/>
        <a:lstStyle/>
        <a:p>
          <a:endParaRPr lang="en-US" sz="1400"/>
        </a:p>
      </dgm:t>
    </dgm:pt>
    <dgm:pt modelId="{3E1A94A7-81AF-554C-B28A-4C3B0CED3A72}" type="sibTrans" cxnId="{CAF4330A-897F-174E-81A1-C4FF41FFF2EA}">
      <dgm:prSet/>
      <dgm:spPr/>
      <dgm:t>
        <a:bodyPr/>
        <a:lstStyle/>
        <a:p>
          <a:endParaRPr lang="en-US" sz="1400"/>
        </a:p>
      </dgm:t>
    </dgm:pt>
    <dgm:pt modelId="{749CE232-3350-3540-9D8C-E24FBC826517}" type="pres">
      <dgm:prSet presAssocID="{47920D21-538C-DE41-A78A-EEC70639F913}" presName="compositeShape" presStyleCnt="0">
        <dgm:presLayoutVars>
          <dgm:chMax val="7"/>
          <dgm:dir/>
          <dgm:resizeHandles val="exact"/>
        </dgm:presLayoutVars>
      </dgm:prSet>
      <dgm:spPr/>
    </dgm:pt>
    <dgm:pt modelId="{3632ECF5-2F64-8A4A-B7D0-8E73D9FEA3EF}" type="pres">
      <dgm:prSet presAssocID="{47920D21-538C-DE41-A78A-EEC70639F913}" presName="wedge1" presStyleLbl="node1" presStyleIdx="0" presStyleCnt="5" custScaleX="95555"/>
      <dgm:spPr/>
      <dgm:t>
        <a:bodyPr/>
        <a:lstStyle/>
        <a:p>
          <a:endParaRPr lang="en-US"/>
        </a:p>
      </dgm:t>
    </dgm:pt>
    <dgm:pt modelId="{82C4CC7A-C6B0-5E4D-A7B7-6BD6830045B8}" type="pres">
      <dgm:prSet presAssocID="{47920D21-538C-DE41-A78A-EEC70639F913}" presName="dummy1a" presStyleCnt="0"/>
      <dgm:spPr/>
    </dgm:pt>
    <dgm:pt modelId="{176D78F3-04D7-454D-8D6B-7F68179DFB80}" type="pres">
      <dgm:prSet presAssocID="{47920D21-538C-DE41-A78A-EEC70639F913}" presName="dummy1b" presStyleCnt="0"/>
      <dgm:spPr/>
    </dgm:pt>
    <dgm:pt modelId="{02A45D7C-7452-5049-84B7-4A351DC3F25D}" type="pres">
      <dgm:prSet presAssocID="{47920D21-538C-DE41-A78A-EEC70639F91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74183-6FFC-3F41-A919-BFD9657D9513}" type="pres">
      <dgm:prSet presAssocID="{47920D21-538C-DE41-A78A-EEC70639F913}" presName="wedge2" presStyleLbl="node1" presStyleIdx="1" presStyleCnt="5"/>
      <dgm:spPr/>
      <dgm:t>
        <a:bodyPr/>
        <a:lstStyle/>
        <a:p>
          <a:endParaRPr lang="en-US"/>
        </a:p>
      </dgm:t>
    </dgm:pt>
    <dgm:pt modelId="{715B69E1-F595-8146-A4DA-50BFDF3ACD5C}" type="pres">
      <dgm:prSet presAssocID="{47920D21-538C-DE41-A78A-EEC70639F913}" presName="dummy2a" presStyleCnt="0"/>
      <dgm:spPr/>
    </dgm:pt>
    <dgm:pt modelId="{AFD23060-F790-1B49-BD70-FDDCE5BFFD16}" type="pres">
      <dgm:prSet presAssocID="{47920D21-538C-DE41-A78A-EEC70639F913}" presName="dummy2b" presStyleCnt="0"/>
      <dgm:spPr/>
    </dgm:pt>
    <dgm:pt modelId="{00A7A876-E9B3-2241-BE1D-70FCECB6097F}" type="pres">
      <dgm:prSet presAssocID="{47920D21-538C-DE41-A78A-EEC70639F91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E617C-40C9-DC48-A580-AEDAE8054028}" type="pres">
      <dgm:prSet presAssocID="{47920D21-538C-DE41-A78A-EEC70639F913}" presName="wedge3" presStyleLbl="node1" presStyleIdx="2" presStyleCnt="5" custScaleX="112597"/>
      <dgm:spPr/>
      <dgm:t>
        <a:bodyPr/>
        <a:lstStyle/>
        <a:p>
          <a:endParaRPr lang="en-US"/>
        </a:p>
      </dgm:t>
    </dgm:pt>
    <dgm:pt modelId="{4ACF6C37-8C16-9244-AB31-C86CD204FCBF}" type="pres">
      <dgm:prSet presAssocID="{47920D21-538C-DE41-A78A-EEC70639F913}" presName="dummy3a" presStyleCnt="0"/>
      <dgm:spPr/>
    </dgm:pt>
    <dgm:pt modelId="{04CC4AF0-3314-0842-B487-8E34D53B4BB2}" type="pres">
      <dgm:prSet presAssocID="{47920D21-538C-DE41-A78A-EEC70639F913}" presName="dummy3b" presStyleCnt="0"/>
      <dgm:spPr/>
    </dgm:pt>
    <dgm:pt modelId="{24CC2F2D-736C-BB48-82B8-68D002B081E5}" type="pres">
      <dgm:prSet presAssocID="{47920D21-538C-DE41-A78A-EEC70639F91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864B0-BA37-BE49-9461-6AAC8B86DB53}" type="pres">
      <dgm:prSet presAssocID="{47920D21-538C-DE41-A78A-EEC70639F913}" presName="wedge4" presStyleLbl="node1" presStyleIdx="3" presStyleCnt="5" custScaleX="106955"/>
      <dgm:spPr/>
      <dgm:t>
        <a:bodyPr/>
        <a:lstStyle/>
        <a:p>
          <a:endParaRPr lang="en-US"/>
        </a:p>
      </dgm:t>
    </dgm:pt>
    <dgm:pt modelId="{4CA6413A-597E-5C4E-9B3A-145F18E5CE54}" type="pres">
      <dgm:prSet presAssocID="{47920D21-538C-DE41-A78A-EEC70639F913}" presName="dummy4a" presStyleCnt="0"/>
      <dgm:spPr/>
    </dgm:pt>
    <dgm:pt modelId="{F060B710-1465-5A4E-B8B0-22B12D8847AC}" type="pres">
      <dgm:prSet presAssocID="{47920D21-538C-DE41-A78A-EEC70639F913}" presName="dummy4b" presStyleCnt="0"/>
      <dgm:spPr/>
    </dgm:pt>
    <dgm:pt modelId="{02EBADF1-8278-7146-8082-FC335FC84948}" type="pres">
      <dgm:prSet presAssocID="{47920D21-538C-DE41-A78A-EEC70639F91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F352-A0A4-C14F-BBF8-EC582B95EF0A}" type="pres">
      <dgm:prSet presAssocID="{47920D21-538C-DE41-A78A-EEC70639F913}" presName="wedge5" presStyleLbl="node1" presStyleIdx="4" presStyleCnt="5" custLinFactNeighborX="-999" custLinFactNeighborY="199"/>
      <dgm:spPr/>
      <dgm:t>
        <a:bodyPr/>
        <a:lstStyle/>
        <a:p>
          <a:endParaRPr lang="en-US"/>
        </a:p>
      </dgm:t>
    </dgm:pt>
    <dgm:pt modelId="{0E7B02C6-F186-5C47-973F-538EAE20EBD2}" type="pres">
      <dgm:prSet presAssocID="{47920D21-538C-DE41-A78A-EEC70639F913}" presName="dummy5a" presStyleCnt="0"/>
      <dgm:spPr/>
    </dgm:pt>
    <dgm:pt modelId="{E669A0F0-C653-1A44-A26D-C36E196D132C}" type="pres">
      <dgm:prSet presAssocID="{47920D21-538C-DE41-A78A-EEC70639F913}" presName="dummy5b" presStyleCnt="0"/>
      <dgm:spPr/>
    </dgm:pt>
    <dgm:pt modelId="{A0AB6181-5E54-E144-84FF-9C83C2EAB199}" type="pres">
      <dgm:prSet presAssocID="{47920D21-538C-DE41-A78A-EEC70639F91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4E1571-7C21-8A48-97DD-4E0CBDC20744}" type="pres">
      <dgm:prSet presAssocID="{69804F4A-5CF5-4943-A9C8-09E6B2B1CE63}" presName="arrowWedge1" presStyleLbl="fgSibTrans2D1" presStyleIdx="0" presStyleCnt="5"/>
      <dgm:spPr/>
    </dgm:pt>
    <dgm:pt modelId="{6EC952BB-CE5B-3D42-8D5D-D2F09BB613DA}" type="pres">
      <dgm:prSet presAssocID="{AFC3D4ED-5CE9-8845-8F67-24D574B15E2B}" presName="arrowWedge2" presStyleLbl="fgSibTrans2D1" presStyleIdx="1" presStyleCnt="5"/>
      <dgm:spPr/>
    </dgm:pt>
    <dgm:pt modelId="{665F53EA-E679-C247-9258-0689201190A8}" type="pres">
      <dgm:prSet presAssocID="{EE1BDF8E-871F-C242-B162-ADBC7A818FB9}" presName="arrowWedge3" presStyleLbl="fgSibTrans2D1" presStyleIdx="2" presStyleCnt="5"/>
      <dgm:spPr/>
    </dgm:pt>
    <dgm:pt modelId="{3024AF8E-CF61-E04C-BF1B-88095BEC9113}" type="pres">
      <dgm:prSet presAssocID="{0B78BBAB-CB46-A84A-B5AE-36BA77A1C004}" presName="arrowWedge4" presStyleLbl="fgSibTrans2D1" presStyleIdx="3" presStyleCnt="5"/>
      <dgm:spPr/>
    </dgm:pt>
    <dgm:pt modelId="{B09CEE27-C8A7-2046-9827-EBBC395AE398}" type="pres">
      <dgm:prSet presAssocID="{3E1A94A7-81AF-554C-B28A-4C3B0CED3A72}" presName="arrowWedge5" presStyleLbl="fgSibTrans2D1" presStyleIdx="4" presStyleCnt="5"/>
      <dgm:spPr/>
    </dgm:pt>
  </dgm:ptLst>
  <dgm:cxnLst>
    <dgm:cxn modelId="{6FFA8176-B3A5-436D-8698-F347319BF923}" type="presOf" srcId="{1E22C825-8DD8-FE49-92C2-D43EB0890496}" destId="{00A7A876-E9B3-2241-BE1D-70FCECB6097F}" srcOrd="1" destOrd="0" presId="urn:microsoft.com/office/officeart/2005/8/layout/cycle8"/>
    <dgm:cxn modelId="{DAFED205-5DF3-3941-B615-BF63A80B831F}" srcId="{47920D21-538C-DE41-A78A-EEC70639F913}" destId="{1CE4CC6B-6742-3F45-A0FE-847A03B16AB4}" srcOrd="0" destOrd="0" parTransId="{0FAF7B63-F58B-B843-A70B-103B944D9401}" sibTransId="{69804F4A-5CF5-4943-A9C8-09E6B2B1CE63}"/>
    <dgm:cxn modelId="{1CA8ABB4-122F-4615-9830-A1CAF930836C}" type="presOf" srcId="{454C2790-C510-7B41-AF16-47E5136DA165}" destId="{02EBADF1-8278-7146-8082-FC335FC84948}" srcOrd="1" destOrd="0" presId="urn:microsoft.com/office/officeart/2005/8/layout/cycle8"/>
    <dgm:cxn modelId="{F76920F8-6F7D-DE4A-86A5-2B7044DEA850}" srcId="{47920D21-538C-DE41-A78A-EEC70639F913}" destId="{1E22C825-8DD8-FE49-92C2-D43EB0890496}" srcOrd="1" destOrd="0" parTransId="{66109C03-74FE-E743-86C4-7FDD928AB89A}" sibTransId="{AFC3D4ED-5CE9-8845-8F67-24D574B15E2B}"/>
    <dgm:cxn modelId="{8AE1817C-BD27-4906-B32D-CBABFADFB896}" type="presOf" srcId="{1E22C825-8DD8-FE49-92C2-D43EB0890496}" destId="{73074183-6FFC-3F41-A919-BFD9657D9513}" srcOrd="0" destOrd="0" presId="urn:microsoft.com/office/officeart/2005/8/layout/cycle8"/>
    <dgm:cxn modelId="{B7CB34B8-B8C3-4E18-A237-7E22619F5999}" type="presOf" srcId="{47920D21-538C-DE41-A78A-EEC70639F913}" destId="{749CE232-3350-3540-9D8C-E24FBC826517}" srcOrd="0" destOrd="0" presId="urn:microsoft.com/office/officeart/2005/8/layout/cycle8"/>
    <dgm:cxn modelId="{47D8AA50-C08F-470D-9480-0389DC3EDD5C}" type="presOf" srcId="{49879C7C-0B3C-9A4F-A403-7BB1A10C1B01}" destId="{44FDF352-A0A4-C14F-BBF8-EC582B95EF0A}" srcOrd="0" destOrd="0" presId="urn:microsoft.com/office/officeart/2005/8/layout/cycle8"/>
    <dgm:cxn modelId="{CAF4330A-897F-174E-81A1-C4FF41FFF2EA}" srcId="{47920D21-538C-DE41-A78A-EEC70639F913}" destId="{49879C7C-0B3C-9A4F-A403-7BB1A10C1B01}" srcOrd="4" destOrd="0" parTransId="{A6EB5730-2EFB-E148-B388-DB5C0B9D0510}" sibTransId="{3E1A94A7-81AF-554C-B28A-4C3B0CED3A72}"/>
    <dgm:cxn modelId="{3CA61E9E-0E93-4147-8E73-C06CA66DDFB6}" type="presOf" srcId="{1CE4CC6B-6742-3F45-A0FE-847A03B16AB4}" destId="{3632ECF5-2F64-8A4A-B7D0-8E73D9FEA3EF}" srcOrd="0" destOrd="0" presId="urn:microsoft.com/office/officeart/2005/8/layout/cycle8"/>
    <dgm:cxn modelId="{C29B325C-B09B-E544-91AF-DB956348BF8E}" srcId="{47920D21-538C-DE41-A78A-EEC70639F913}" destId="{454C2790-C510-7B41-AF16-47E5136DA165}" srcOrd="3" destOrd="0" parTransId="{42097115-2B32-5944-AC34-FAD8C5E84179}" sibTransId="{0B78BBAB-CB46-A84A-B5AE-36BA77A1C004}"/>
    <dgm:cxn modelId="{C1747F09-B82F-4A20-A2C7-D7E93277994D}" type="presOf" srcId="{C2A66781-7904-5741-89D6-07BE3B1CA411}" destId="{570E617C-40C9-DC48-A580-AEDAE8054028}" srcOrd="0" destOrd="0" presId="urn:microsoft.com/office/officeart/2005/8/layout/cycle8"/>
    <dgm:cxn modelId="{5E96D455-6408-45AB-8695-33A842A45B2A}" type="presOf" srcId="{49879C7C-0B3C-9A4F-A403-7BB1A10C1B01}" destId="{A0AB6181-5E54-E144-84FF-9C83C2EAB199}" srcOrd="1" destOrd="0" presId="urn:microsoft.com/office/officeart/2005/8/layout/cycle8"/>
    <dgm:cxn modelId="{5EFEBB04-48A6-4B29-94C9-87A764D262A2}" type="presOf" srcId="{454C2790-C510-7B41-AF16-47E5136DA165}" destId="{B0D864B0-BA37-BE49-9461-6AAC8B86DB53}" srcOrd="0" destOrd="0" presId="urn:microsoft.com/office/officeart/2005/8/layout/cycle8"/>
    <dgm:cxn modelId="{7BC4837F-FBBC-408C-B24B-031984B98EA2}" type="presOf" srcId="{1CE4CC6B-6742-3F45-A0FE-847A03B16AB4}" destId="{02A45D7C-7452-5049-84B7-4A351DC3F25D}" srcOrd="1" destOrd="0" presId="urn:microsoft.com/office/officeart/2005/8/layout/cycle8"/>
    <dgm:cxn modelId="{6EC177CA-A3BC-C845-ACB0-730B1CBF94E6}" srcId="{47920D21-538C-DE41-A78A-EEC70639F913}" destId="{C2A66781-7904-5741-89D6-07BE3B1CA411}" srcOrd="2" destOrd="0" parTransId="{1A41545B-BD9F-264C-AC7E-9CB8FC7CD032}" sibTransId="{EE1BDF8E-871F-C242-B162-ADBC7A818FB9}"/>
    <dgm:cxn modelId="{1946C3F8-E1F9-4422-9CEB-FAEFCF5B6F41}" type="presOf" srcId="{C2A66781-7904-5741-89D6-07BE3B1CA411}" destId="{24CC2F2D-736C-BB48-82B8-68D002B081E5}" srcOrd="1" destOrd="0" presId="urn:microsoft.com/office/officeart/2005/8/layout/cycle8"/>
    <dgm:cxn modelId="{CAF86FC9-48EC-41DC-BF05-8A4730BC211C}" type="presParOf" srcId="{749CE232-3350-3540-9D8C-E24FBC826517}" destId="{3632ECF5-2F64-8A4A-B7D0-8E73D9FEA3EF}" srcOrd="0" destOrd="0" presId="urn:microsoft.com/office/officeart/2005/8/layout/cycle8"/>
    <dgm:cxn modelId="{B16C7F47-C9CC-40EA-94B4-EB8826B294A9}" type="presParOf" srcId="{749CE232-3350-3540-9D8C-E24FBC826517}" destId="{82C4CC7A-C6B0-5E4D-A7B7-6BD6830045B8}" srcOrd="1" destOrd="0" presId="urn:microsoft.com/office/officeart/2005/8/layout/cycle8"/>
    <dgm:cxn modelId="{44FF8770-E1E5-4935-8E35-82852E9CE160}" type="presParOf" srcId="{749CE232-3350-3540-9D8C-E24FBC826517}" destId="{176D78F3-04D7-454D-8D6B-7F68179DFB80}" srcOrd="2" destOrd="0" presId="urn:microsoft.com/office/officeart/2005/8/layout/cycle8"/>
    <dgm:cxn modelId="{31CB4110-ED43-4875-8EF7-B085B6C9313F}" type="presParOf" srcId="{749CE232-3350-3540-9D8C-E24FBC826517}" destId="{02A45D7C-7452-5049-84B7-4A351DC3F25D}" srcOrd="3" destOrd="0" presId="urn:microsoft.com/office/officeart/2005/8/layout/cycle8"/>
    <dgm:cxn modelId="{C8880B9D-808B-4521-BA35-4D683E89EADB}" type="presParOf" srcId="{749CE232-3350-3540-9D8C-E24FBC826517}" destId="{73074183-6FFC-3F41-A919-BFD9657D9513}" srcOrd="4" destOrd="0" presId="urn:microsoft.com/office/officeart/2005/8/layout/cycle8"/>
    <dgm:cxn modelId="{838FF0BA-1F1D-4FE3-BBDF-A19B58364DDE}" type="presParOf" srcId="{749CE232-3350-3540-9D8C-E24FBC826517}" destId="{715B69E1-F595-8146-A4DA-50BFDF3ACD5C}" srcOrd="5" destOrd="0" presId="urn:microsoft.com/office/officeart/2005/8/layout/cycle8"/>
    <dgm:cxn modelId="{6DF8D03F-934A-4264-9BB2-F95F94FAB100}" type="presParOf" srcId="{749CE232-3350-3540-9D8C-E24FBC826517}" destId="{AFD23060-F790-1B49-BD70-FDDCE5BFFD16}" srcOrd="6" destOrd="0" presId="urn:microsoft.com/office/officeart/2005/8/layout/cycle8"/>
    <dgm:cxn modelId="{8E3D5C11-D163-4EAA-8CC8-B020CF9C0B50}" type="presParOf" srcId="{749CE232-3350-3540-9D8C-E24FBC826517}" destId="{00A7A876-E9B3-2241-BE1D-70FCECB6097F}" srcOrd="7" destOrd="0" presId="urn:microsoft.com/office/officeart/2005/8/layout/cycle8"/>
    <dgm:cxn modelId="{13198B08-9FD2-45C8-93B0-DC9133FAE30D}" type="presParOf" srcId="{749CE232-3350-3540-9D8C-E24FBC826517}" destId="{570E617C-40C9-DC48-A580-AEDAE8054028}" srcOrd="8" destOrd="0" presId="urn:microsoft.com/office/officeart/2005/8/layout/cycle8"/>
    <dgm:cxn modelId="{0E1940DE-D13B-4837-AD92-F75B5785CDA4}" type="presParOf" srcId="{749CE232-3350-3540-9D8C-E24FBC826517}" destId="{4ACF6C37-8C16-9244-AB31-C86CD204FCBF}" srcOrd="9" destOrd="0" presId="urn:microsoft.com/office/officeart/2005/8/layout/cycle8"/>
    <dgm:cxn modelId="{D8FF99E7-D76A-4FC2-8A78-C1AEFBC0E30E}" type="presParOf" srcId="{749CE232-3350-3540-9D8C-E24FBC826517}" destId="{04CC4AF0-3314-0842-B487-8E34D53B4BB2}" srcOrd="10" destOrd="0" presId="urn:microsoft.com/office/officeart/2005/8/layout/cycle8"/>
    <dgm:cxn modelId="{71C72A18-3CD8-4AEE-8ABB-9E2032EBA5A2}" type="presParOf" srcId="{749CE232-3350-3540-9D8C-E24FBC826517}" destId="{24CC2F2D-736C-BB48-82B8-68D002B081E5}" srcOrd="11" destOrd="0" presId="urn:microsoft.com/office/officeart/2005/8/layout/cycle8"/>
    <dgm:cxn modelId="{2C08CEF1-97CA-47EE-A579-588926860F7F}" type="presParOf" srcId="{749CE232-3350-3540-9D8C-E24FBC826517}" destId="{B0D864B0-BA37-BE49-9461-6AAC8B86DB53}" srcOrd="12" destOrd="0" presId="urn:microsoft.com/office/officeart/2005/8/layout/cycle8"/>
    <dgm:cxn modelId="{AEE08FB9-1F2D-47CA-B30B-8086F8BD30EE}" type="presParOf" srcId="{749CE232-3350-3540-9D8C-E24FBC826517}" destId="{4CA6413A-597E-5C4E-9B3A-145F18E5CE54}" srcOrd="13" destOrd="0" presId="urn:microsoft.com/office/officeart/2005/8/layout/cycle8"/>
    <dgm:cxn modelId="{B051C7C6-1E2C-45AC-8BE0-8AA80A142040}" type="presParOf" srcId="{749CE232-3350-3540-9D8C-E24FBC826517}" destId="{F060B710-1465-5A4E-B8B0-22B12D8847AC}" srcOrd="14" destOrd="0" presId="urn:microsoft.com/office/officeart/2005/8/layout/cycle8"/>
    <dgm:cxn modelId="{A2F3E502-BE5B-40E7-83CE-341E50D62A8E}" type="presParOf" srcId="{749CE232-3350-3540-9D8C-E24FBC826517}" destId="{02EBADF1-8278-7146-8082-FC335FC84948}" srcOrd="15" destOrd="0" presId="urn:microsoft.com/office/officeart/2005/8/layout/cycle8"/>
    <dgm:cxn modelId="{26A9A451-CDB8-4E27-8FD2-3AA6F70D42F8}" type="presParOf" srcId="{749CE232-3350-3540-9D8C-E24FBC826517}" destId="{44FDF352-A0A4-C14F-BBF8-EC582B95EF0A}" srcOrd="16" destOrd="0" presId="urn:microsoft.com/office/officeart/2005/8/layout/cycle8"/>
    <dgm:cxn modelId="{0838BAA3-C001-4D10-A114-33A00D73F41B}" type="presParOf" srcId="{749CE232-3350-3540-9D8C-E24FBC826517}" destId="{0E7B02C6-F186-5C47-973F-538EAE20EBD2}" srcOrd="17" destOrd="0" presId="urn:microsoft.com/office/officeart/2005/8/layout/cycle8"/>
    <dgm:cxn modelId="{5F63CE5A-F9DE-43A6-9816-1D4B95A42498}" type="presParOf" srcId="{749CE232-3350-3540-9D8C-E24FBC826517}" destId="{E669A0F0-C653-1A44-A26D-C36E196D132C}" srcOrd="18" destOrd="0" presId="urn:microsoft.com/office/officeart/2005/8/layout/cycle8"/>
    <dgm:cxn modelId="{B4B94774-D487-4CB7-BD1E-BB376918D450}" type="presParOf" srcId="{749CE232-3350-3540-9D8C-E24FBC826517}" destId="{A0AB6181-5E54-E144-84FF-9C83C2EAB199}" srcOrd="19" destOrd="0" presId="urn:microsoft.com/office/officeart/2005/8/layout/cycle8"/>
    <dgm:cxn modelId="{9AAD5BEE-5D1A-45EA-B54E-727DF7040443}" type="presParOf" srcId="{749CE232-3350-3540-9D8C-E24FBC826517}" destId="{844E1571-7C21-8A48-97DD-4E0CBDC20744}" srcOrd="20" destOrd="0" presId="urn:microsoft.com/office/officeart/2005/8/layout/cycle8"/>
    <dgm:cxn modelId="{676725AE-0F15-420D-A615-085ECD0B2BFB}" type="presParOf" srcId="{749CE232-3350-3540-9D8C-E24FBC826517}" destId="{6EC952BB-CE5B-3D42-8D5D-D2F09BB613DA}" srcOrd="21" destOrd="0" presId="urn:microsoft.com/office/officeart/2005/8/layout/cycle8"/>
    <dgm:cxn modelId="{22A6046B-7484-4960-9193-64B044DB399A}" type="presParOf" srcId="{749CE232-3350-3540-9D8C-E24FBC826517}" destId="{665F53EA-E679-C247-9258-0689201190A8}" srcOrd="22" destOrd="0" presId="urn:microsoft.com/office/officeart/2005/8/layout/cycle8"/>
    <dgm:cxn modelId="{2CDC484F-6775-4A2D-A076-49ABDB001227}" type="presParOf" srcId="{749CE232-3350-3540-9D8C-E24FBC826517}" destId="{3024AF8E-CF61-E04C-BF1B-88095BEC9113}" srcOrd="23" destOrd="0" presId="urn:microsoft.com/office/officeart/2005/8/layout/cycle8"/>
    <dgm:cxn modelId="{C7AE2F12-4BC5-4703-829F-0979CCDC872E}" type="presParOf" srcId="{749CE232-3350-3540-9D8C-E24FBC826517}" destId="{B09CEE27-C8A7-2046-9827-EBBC395AE398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35CB3B-7E90-429C-AAB7-0EE414E79F39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3BB6A-4DE0-4102-81D4-FBC6EFE97188}">
      <dgm:prSet phldrT="[Text]" custT="1"/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Reimbursement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C743C4-FCD9-44E7-BFA9-662D1B5CE3B3}" type="parTrans" cxnId="{A876EC77-A83C-469C-AD7B-5EE4CF5783C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DAAD8A8-C793-462C-B0CB-FAA6B819796E}" type="sibTrans" cxnId="{A876EC77-A83C-469C-AD7B-5EE4CF5783C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9829A2B-B6B6-4F3D-BB53-7D8EE7826455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050" b="1" dirty="0" smtClean="0">
              <a:solidFill>
                <a:schemeClr val="accent5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Retro- and Prospective Research</a:t>
          </a:r>
          <a:endParaRPr lang="en-US" sz="1050" b="1" dirty="0">
            <a:solidFill>
              <a:schemeClr val="accent5">
                <a:lumMod val="90000"/>
                <a:lumOff val="10000"/>
              </a:schemeClr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31B705DE-D544-47AE-8718-135CBB9DEBB8}" type="parTrans" cxnId="{57B83CCF-EE5E-42BA-A620-D0FCDD70596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727F003-BFBC-4ADB-81FA-F8287D76DC93}" type="sibTrans" cxnId="{57B83CCF-EE5E-42BA-A620-D0FCDD70596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A7D178E-704B-4294-A3C2-72376ED884F1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050" b="1" dirty="0" smtClean="0">
              <a:solidFill>
                <a:schemeClr val="accent5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Evidence based medicine </a:t>
          </a:r>
          <a:endParaRPr lang="en-US" sz="1050" b="1" dirty="0">
            <a:solidFill>
              <a:schemeClr val="accent5">
                <a:lumMod val="90000"/>
                <a:lumOff val="10000"/>
              </a:schemeClr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0386FA83-C15C-4DF4-8CF5-E335C3D7C178}" type="parTrans" cxnId="{2C674B9C-B5E1-4A3B-8F50-2498D2A3C013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118A25A-363A-4658-9223-F831A131CF56}" type="sibTrans" cxnId="{2C674B9C-B5E1-4A3B-8F50-2498D2A3C013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E6A4DD4-6EC6-49F9-8CF6-B364E98F6A76}">
      <dgm:prSet custT="1"/>
      <dgm:spPr>
        <a:solidFill>
          <a:srgbClr val="C6D9F0"/>
        </a:solidFill>
      </dgm:spPr>
      <dgm:t>
        <a:bodyPr/>
        <a:lstStyle/>
        <a:p>
          <a:r>
            <a:rPr lang="en-US" sz="1050" b="1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Surveillance</a:t>
          </a:r>
          <a:endParaRPr lang="en-US" sz="1050" b="1" dirty="0">
            <a:solidFill>
              <a:schemeClr val="accent4">
                <a:lumMod val="50000"/>
              </a:schemeClr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0B95D8DF-1F24-4862-94B8-7089B8C0822D}" type="parTrans" cxnId="{DE4A493B-CD05-4716-8022-7B9BE115B15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A612081-62B6-4B73-AC10-0A17E40E8FEB}" type="sibTrans" cxnId="{DE4A493B-CD05-4716-8022-7B9BE115B15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01A7D37-B532-47AB-9881-9D309C1E82F5}">
      <dgm:prSet custT="1"/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Quality and performance </a:t>
          </a:r>
          <a:r>
            <a:rPr lang="en-US" sz="1050" b="1" dirty="0" err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improvemnt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E2B77FF0-E53C-4D18-9919-53E6352DFD93}" type="parTrans" cxnId="{62D33F82-758E-43A2-894D-75BEAACFD74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30A17A6-1239-4F71-92AF-E04B990BC3F4}" type="sibTrans" cxnId="{62D33F82-758E-43A2-894D-75BEAACFD74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30D080D-86BD-4BC0-8744-FF08964BEB4B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Public reporting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6A00393B-6E11-45F0-BEFD-4F96CB8E0E62}" type="parTrans" cxnId="{33BD02F4-0B55-43C1-996A-845B16DD59A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F2BCA9C-822B-40BD-BD0A-C55867201500}" type="sibTrans" cxnId="{33BD02F4-0B55-43C1-996A-845B16DD59A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783C5FD-7FCE-4672-B1ED-42B6F444DB56}">
      <dgm:prSet custT="1"/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State and federal  reporting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F7299529-DD5D-40CC-A490-2FD1267A24D7}" type="parTrans" cxnId="{6B60F078-E92B-4037-BFC7-6CCC1911ACB9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3800F9E-F057-4489-93FA-4E8E8F5F30C1}" type="sibTrans" cxnId="{6B60F078-E92B-4037-BFC7-6CCC1911ACB9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D0BDA91-EDA2-4C42-A9D8-2530DE98818F}">
      <dgm:prSet custT="1"/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System &amp; practice monitoring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F2390F26-1AE0-44DB-A556-A055A1186A03}" type="sibTrans" cxnId="{CB474047-9994-49CD-A48F-69A9220206D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8CCE52C-D9D0-4547-A0E5-9EB92BD39177}" type="parTrans" cxnId="{CB474047-9994-49CD-A48F-69A9220206D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277073D-E9CF-4DAB-9D24-C779D8F36A83}" type="pres">
      <dgm:prSet presAssocID="{D435CB3B-7E90-429C-AAB7-0EE414E79F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F51DF1-2FCF-473A-8430-D99AE3CD04CB}" type="pres">
      <dgm:prSet presAssocID="{C163BB6A-4DE0-4102-81D4-FBC6EFE9718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07419-CF18-4CC0-8777-09A74A71E9B7}" type="pres">
      <dgm:prSet presAssocID="{9DAAD8A8-C793-462C-B0CB-FAA6B819796E}" presName="sibTrans" presStyleCnt="0"/>
      <dgm:spPr/>
      <dgm:t>
        <a:bodyPr/>
        <a:lstStyle/>
        <a:p>
          <a:endParaRPr lang="en-US"/>
        </a:p>
      </dgm:t>
    </dgm:pt>
    <dgm:pt modelId="{F608DEBA-7BA5-45EF-ADEE-6D5AB91B35F4}" type="pres">
      <dgm:prSet presAssocID="{E9829A2B-B6B6-4F3D-BB53-7D8EE782645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F2307-6271-4D55-8971-51106CC552C9}" type="pres">
      <dgm:prSet presAssocID="{3727F003-BFBC-4ADB-81FA-F8287D76DC93}" presName="sibTrans" presStyleCnt="0"/>
      <dgm:spPr/>
      <dgm:t>
        <a:bodyPr/>
        <a:lstStyle/>
        <a:p>
          <a:endParaRPr lang="en-US"/>
        </a:p>
      </dgm:t>
    </dgm:pt>
    <dgm:pt modelId="{56CAE0E8-DA3B-4EFF-AF4F-FFC012065087}" type="pres">
      <dgm:prSet presAssocID="{6A7D178E-704B-4294-A3C2-72376ED884F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AC877-1A18-464C-A9CE-ACAA588CBFEE}" type="pres">
      <dgm:prSet presAssocID="{4118A25A-363A-4658-9223-F831A131CF56}" presName="sibTrans" presStyleCnt="0"/>
      <dgm:spPr/>
      <dgm:t>
        <a:bodyPr/>
        <a:lstStyle/>
        <a:p>
          <a:endParaRPr lang="en-US"/>
        </a:p>
      </dgm:t>
    </dgm:pt>
    <dgm:pt modelId="{76FD4503-89D3-4634-BFCD-86F79F090367}" type="pres">
      <dgm:prSet presAssocID="{FE6A4DD4-6EC6-49F9-8CF6-B364E98F6A7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E8BD8-1B77-438E-94A9-59C2F9D85A34}" type="pres">
      <dgm:prSet presAssocID="{0A612081-62B6-4B73-AC10-0A17E40E8FEB}" presName="sibTrans" presStyleCnt="0"/>
      <dgm:spPr/>
      <dgm:t>
        <a:bodyPr/>
        <a:lstStyle/>
        <a:p>
          <a:endParaRPr lang="en-US"/>
        </a:p>
      </dgm:t>
    </dgm:pt>
    <dgm:pt modelId="{46181D39-808F-41C4-82E5-2B8CC3ABAE4E}" type="pres">
      <dgm:prSet presAssocID="{2D0BDA91-EDA2-4C42-A9D8-2530DE98818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2E2F5-0D0B-4A4A-8BB2-57CBD15F4F7E}" type="pres">
      <dgm:prSet presAssocID="{F2390F26-1AE0-44DB-A556-A055A1186A03}" presName="sibTrans" presStyleCnt="0"/>
      <dgm:spPr/>
      <dgm:t>
        <a:bodyPr/>
        <a:lstStyle/>
        <a:p>
          <a:endParaRPr lang="en-US"/>
        </a:p>
      </dgm:t>
    </dgm:pt>
    <dgm:pt modelId="{7BD7B956-FBCB-4519-8397-8BA712638A68}" type="pres">
      <dgm:prSet presAssocID="{901A7D37-B532-47AB-9881-9D309C1E82F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E5A3E-193A-4703-BE29-774AC62A049A}" type="pres">
      <dgm:prSet presAssocID="{F30A17A6-1239-4F71-92AF-E04B990BC3F4}" presName="sibTrans" presStyleCnt="0"/>
      <dgm:spPr/>
      <dgm:t>
        <a:bodyPr/>
        <a:lstStyle/>
        <a:p>
          <a:endParaRPr lang="en-US"/>
        </a:p>
      </dgm:t>
    </dgm:pt>
    <dgm:pt modelId="{51F41C20-6326-4C45-8818-859F807C87ED}" type="pres">
      <dgm:prSet presAssocID="{C783C5FD-7FCE-4672-B1ED-42B6F444DB56}" presName="node" presStyleLbl="node1" presStyleIdx="6" presStyleCnt="8" custScaleX="109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67FBD-4F64-4ACF-AF60-99E6AD6C1CA0}" type="pres">
      <dgm:prSet presAssocID="{03800F9E-F057-4489-93FA-4E8E8F5F30C1}" presName="sibTrans" presStyleCnt="0"/>
      <dgm:spPr/>
      <dgm:t>
        <a:bodyPr/>
        <a:lstStyle/>
        <a:p>
          <a:endParaRPr lang="en-US"/>
        </a:p>
      </dgm:t>
    </dgm:pt>
    <dgm:pt modelId="{67EB825B-E24F-4A51-9055-9710D83C32F1}" type="pres">
      <dgm:prSet presAssocID="{530D080D-86BD-4BC0-8744-FF08964BEB4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AD3193-3918-40FA-AFFA-1E476E09CAB2}" type="presOf" srcId="{C783C5FD-7FCE-4672-B1ED-42B6F444DB56}" destId="{51F41C20-6326-4C45-8818-859F807C87ED}" srcOrd="0" destOrd="0" presId="urn:microsoft.com/office/officeart/2005/8/layout/default"/>
    <dgm:cxn modelId="{04B742D4-341D-46C6-A03D-45C457A5FCF9}" type="presOf" srcId="{530D080D-86BD-4BC0-8744-FF08964BEB4B}" destId="{67EB825B-E24F-4A51-9055-9710D83C32F1}" srcOrd="0" destOrd="0" presId="urn:microsoft.com/office/officeart/2005/8/layout/default"/>
    <dgm:cxn modelId="{933B4EF6-1940-4BAF-858C-A29CF120E633}" type="presOf" srcId="{C163BB6A-4DE0-4102-81D4-FBC6EFE97188}" destId="{97F51DF1-2FCF-473A-8430-D99AE3CD04CB}" srcOrd="0" destOrd="0" presId="urn:microsoft.com/office/officeart/2005/8/layout/default"/>
    <dgm:cxn modelId="{DD54C927-7754-45AE-99CF-FD1B4FCE4C1F}" type="presOf" srcId="{E9829A2B-B6B6-4F3D-BB53-7D8EE7826455}" destId="{F608DEBA-7BA5-45EF-ADEE-6D5AB91B35F4}" srcOrd="0" destOrd="0" presId="urn:microsoft.com/office/officeart/2005/8/layout/default"/>
    <dgm:cxn modelId="{F894653A-B0E3-4D7A-8813-A87ABDF52AC1}" type="presOf" srcId="{901A7D37-B532-47AB-9881-9D309C1E82F5}" destId="{7BD7B956-FBCB-4519-8397-8BA712638A68}" srcOrd="0" destOrd="0" presId="urn:microsoft.com/office/officeart/2005/8/layout/default"/>
    <dgm:cxn modelId="{77A0D7C7-02CE-4E18-9285-5E73EDEB3BB8}" type="presOf" srcId="{D435CB3B-7E90-429C-AAB7-0EE414E79F39}" destId="{3277073D-E9CF-4DAB-9D24-C779D8F36A83}" srcOrd="0" destOrd="0" presId="urn:microsoft.com/office/officeart/2005/8/layout/default"/>
    <dgm:cxn modelId="{DC837D80-E502-4C0A-ADD8-0BC52ECC7760}" type="presOf" srcId="{2D0BDA91-EDA2-4C42-A9D8-2530DE98818F}" destId="{46181D39-808F-41C4-82E5-2B8CC3ABAE4E}" srcOrd="0" destOrd="0" presId="urn:microsoft.com/office/officeart/2005/8/layout/default"/>
    <dgm:cxn modelId="{62D33F82-758E-43A2-894D-75BEAACFD741}" srcId="{D435CB3B-7E90-429C-AAB7-0EE414E79F39}" destId="{901A7D37-B532-47AB-9881-9D309C1E82F5}" srcOrd="5" destOrd="0" parTransId="{E2B77FF0-E53C-4D18-9919-53E6352DFD93}" sibTransId="{F30A17A6-1239-4F71-92AF-E04B990BC3F4}"/>
    <dgm:cxn modelId="{A876EC77-A83C-469C-AD7B-5EE4CF5783C0}" srcId="{D435CB3B-7E90-429C-AAB7-0EE414E79F39}" destId="{C163BB6A-4DE0-4102-81D4-FBC6EFE97188}" srcOrd="0" destOrd="0" parTransId="{A8C743C4-FCD9-44E7-BFA9-662D1B5CE3B3}" sibTransId="{9DAAD8A8-C793-462C-B0CB-FAA6B819796E}"/>
    <dgm:cxn modelId="{CB474047-9994-49CD-A48F-69A9220206D5}" srcId="{D435CB3B-7E90-429C-AAB7-0EE414E79F39}" destId="{2D0BDA91-EDA2-4C42-A9D8-2530DE98818F}" srcOrd="4" destOrd="0" parTransId="{48CCE52C-D9D0-4547-A0E5-9EB92BD39177}" sibTransId="{F2390F26-1AE0-44DB-A556-A055A1186A03}"/>
    <dgm:cxn modelId="{2C674B9C-B5E1-4A3B-8F50-2498D2A3C013}" srcId="{D435CB3B-7E90-429C-AAB7-0EE414E79F39}" destId="{6A7D178E-704B-4294-A3C2-72376ED884F1}" srcOrd="2" destOrd="0" parTransId="{0386FA83-C15C-4DF4-8CF5-E335C3D7C178}" sibTransId="{4118A25A-363A-4658-9223-F831A131CF56}"/>
    <dgm:cxn modelId="{6A030A3F-7CFF-4A6B-816D-39CB60158ADF}" type="presOf" srcId="{6A7D178E-704B-4294-A3C2-72376ED884F1}" destId="{56CAE0E8-DA3B-4EFF-AF4F-FFC012065087}" srcOrd="0" destOrd="0" presId="urn:microsoft.com/office/officeart/2005/8/layout/default"/>
    <dgm:cxn modelId="{DE4A493B-CD05-4716-8022-7B9BE115B155}" srcId="{D435CB3B-7E90-429C-AAB7-0EE414E79F39}" destId="{FE6A4DD4-6EC6-49F9-8CF6-B364E98F6A76}" srcOrd="3" destOrd="0" parTransId="{0B95D8DF-1F24-4862-94B8-7089B8C0822D}" sibTransId="{0A612081-62B6-4B73-AC10-0A17E40E8FEB}"/>
    <dgm:cxn modelId="{6B60F078-E92B-4037-BFC7-6CCC1911ACB9}" srcId="{D435CB3B-7E90-429C-AAB7-0EE414E79F39}" destId="{C783C5FD-7FCE-4672-B1ED-42B6F444DB56}" srcOrd="6" destOrd="0" parTransId="{F7299529-DD5D-40CC-A490-2FD1267A24D7}" sibTransId="{03800F9E-F057-4489-93FA-4E8E8F5F30C1}"/>
    <dgm:cxn modelId="{33BD02F4-0B55-43C1-996A-845B16DD59A6}" srcId="{D435CB3B-7E90-429C-AAB7-0EE414E79F39}" destId="{530D080D-86BD-4BC0-8744-FF08964BEB4B}" srcOrd="7" destOrd="0" parTransId="{6A00393B-6E11-45F0-BEFD-4F96CB8E0E62}" sibTransId="{BF2BCA9C-822B-40BD-BD0A-C55867201500}"/>
    <dgm:cxn modelId="{B2897C23-4C4F-4C50-9876-FF216C38C3F1}" type="presOf" srcId="{FE6A4DD4-6EC6-49F9-8CF6-B364E98F6A76}" destId="{76FD4503-89D3-4634-BFCD-86F79F090367}" srcOrd="0" destOrd="0" presId="urn:microsoft.com/office/officeart/2005/8/layout/default"/>
    <dgm:cxn modelId="{57B83CCF-EE5E-42BA-A620-D0FCDD705966}" srcId="{D435CB3B-7E90-429C-AAB7-0EE414E79F39}" destId="{E9829A2B-B6B6-4F3D-BB53-7D8EE7826455}" srcOrd="1" destOrd="0" parTransId="{31B705DE-D544-47AE-8718-135CBB9DEBB8}" sibTransId="{3727F003-BFBC-4ADB-81FA-F8287D76DC93}"/>
    <dgm:cxn modelId="{E5CF2273-0F33-40A6-A182-F7C6EEDBA357}" type="presParOf" srcId="{3277073D-E9CF-4DAB-9D24-C779D8F36A83}" destId="{97F51DF1-2FCF-473A-8430-D99AE3CD04CB}" srcOrd="0" destOrd="0" presId="urn:microsoft.com/office/officeart/2005/8/layout/default"/>
    <dgm:cxn modelId="{5162E16F-B914-4CFA-BD73-399FA3ACDCD1}" type="presParOf" srcId="{3277073D-E9CF-4DAB-9D24-C779D8F36A83}" destId="{A3F07419-CF18-4CC0-8777-09A74A71E9B7}" srcOrd="1" destOrd="0" presId="urn:microsoft.com/office/officeart/2005/8/layout/default"/>
    <dgm:cxn modelId="{F4930752-189F-4091-B88B-8380E1D9C800}" type="presParOf" srcId="{3277073D-E9CF-4DAB-9D24-C779D8F36A83}" destId="{F608DEBA-7BA5-45EF-ADEE-6D5AB91B35F4}" srcOrd="2" destOrd="0" presId="urn:microsoft.com/office/officeart/2005/8/layout/default"/>
    <dgm:cxn modelId="{6642A73D-710E-43FB-9057-00A5233FED21}" type="presParOf" srcId="{3277073D-E9CF-4DAB-9D24-C779D8F36A83}" destId="{900F2307-6271-4D55-8971-51106CC552C9}" srcOrd="3" destOrd="0" presId="urn:microsoft.com/office/officeart/2005/8/layout/default"/>
    <dgm:cxn modelId="{6E9E85B1-757F-4669-BC94-E469C099ADA0}" type="presParOf" srcId="{3277073D-E9CF-4DAB-9D24-C779D8F36A83}" destId="{56CAE0E8-DA3B-4EFF-AF4F-FFC012065087}" srcOrd="4" destOrd="0" presId="urn:microsoft.com/office/officeart/2005/8/layout/default"/>
    <dgm:cxn modelId="{477C3E56-1097-48AC-BCE0-13DC2964116B}" type="presParOf" srcId="{3277073D-E9CF-4DAB-9D24-C779D8F36A83}" destId="{7BAAC877-1A18-464C-A9CE-ACAA588CBFEE}" srcOrd="5" destOrd="0" presId="urn:microsoft.com/office/officeart/2005/8/layout/default"/>
    <dgm:cxn modelId="{988F7343-B3E5-48EB-8AA9-CE5E0B8A17B5}" type="presParOf" srcId="{3277073D-E9CF-4DAB-9D24-C779D8F36A83}" destId="{76FD4503-89D3-4634-BFCD-86F79F090367}" srcOrd="6" destOrd="0" presId="urn:microsoft.com/office/officeart/2005/8/layout/default"/>
    <dgm:cxn modelId="{4A539720-CCBC-4B4A-BD91-BD2C6B731136}" type="presParOf" srcId="{3277073D-E9CF-4DAB-9D24-C779D8F36A83}" destId="{9ADE8BD8-1B77-438E-94A9-59C2F9D85A34}" srcOrd="7" destOrd="0" presId="urn:microsoft.com/office/officeart/2005/8/layout/default"/>
    <dgm:cxn modelId="{D3EF2904-13F9-4E81-9173-66F52796B301}" type="presParOf" srcId="{3277073D-E9CF-4DAB-9D24-C779D8F36A83}" destId="{46181D39-808F-41C4-82E5-2B8CC3ABAE4E}" srcOrd="8" destOrd="0" presId="urn:microsoft.com/office/officeart/2005/8/layout/default"/>
    <dgm:cxn modelId="{51B499C9-BC69-438E-B42D-DA77DCB5E325}" type="presParOf" srcId="{3277073D-E9CF-4DAB-9D24-C779D8F36A83}" destId="{EAC2E2F5-0D0B-4A4A-8BB2-57CBD15F4F7E}" srcOrd="9" destOrd="0" presId="urn:microsoft.com/office/officeart/2005/8/layout/default"/>
    <dgm:cxn modelId="{3A0C28DD-9056-4642-BAFE-2D2814AD9702}" type="presParOf" srcId="{3277073D-E9CF-4DAB-9D24-C779D8F36A83}" destId="{7BD7B956-FBCB-4519-8397-8BA712638A68}" srcOrd="10" destOrd="0" presId="urn:microsoft.com/office/officeart/2005/8/layout/default"/>
    <dgm:cxn modelId="{2D085CAB-8DE6-40B5-AA34-36DBBF54C370}" type="presParOf" srcId="{3277073D-E9CF-4DAB-9D24-C779D8F36A83}" destId="{D66E5A3E-193A-4703-BE29-774AC62A049A}" srcOrd="11" destOrd="0" presId="urn:microsoft.com/office/officeart/2005/8/layout/default"/>
    <dgm:cxn modelId="{57E4371C-310C-4A71-B826-27129DEB5A38}" type="presParOf" srcId="{3277073D-E9CF-4DAB-9D24-C779D8F36A83}" destId="{51F41C20-6326-4C45-8818-859F807C87ED}" srcOrd="12" destOrd="0" presId="urn:microsoft.com/office/officeart/2005/8/layout/default"/>
    <dgm:cxn modelId="{CDBE6E92-92D1-4292-BD5D-5ED3E03C6E3B}" type="presParOf" srcId="{3277073D-E9CF-4DAB-9D24-C779D8F36A83}" destId="{80D67FBD-4F64-4ACF-AF60-99E6AD6C1CA0}" srcOrd="13" destOrd="0" presId="urn:microsoft.com/office/officeart/2005/8/layout/default"/>
    <dgm:cxn modelId="{5710F393-325C-4234-8BBF-686A0DD0E5B3}" type="presParOf" srcId="{3277073D-E9CF-4DAB-9D24-C779D8F36A83}" destId="{67EB825B-E24F-4A51-9055-9710D83C32F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9A9369-3CA7-46DF-B86E-196C1A1F9261}" type="doc">
      <dgm:prSet loTypeId="urn:microsoft.com/office/officeart/2005/8/layout/chevron1" loCatId="process" qsTypeId="urn:microsoft.com/office/officeart/2005/8/quickstyle/simple5" qsCatId="simple" csTypeId="urn:microsoft.com/office/officeart/2005/8/colors/accent4_2" csCatId="accent4" phldr="1"/>
      <dgm:spPr/>
    </dgm:pt>
    <dgm:pt modelId="{6CDB30E9-4A98-4B8A-96A4-2432ED4BB3FD}">
      <dgm:prSet phldrT="[Text]"/>
      <dgm:spPr/>
      <dgm:t>
        <a:bodyPr/>
        <a:lstStyle/>
        <a:p>
          <a:r>
            <a:rPr lang="en-US" b="1" dirty="0" smtClean="0"/>
            <a:t>Pre data Capture</a:t>
          </a:r>
          <a:endParaRPr lang="en-US" b="1" dirty="0"/>
        </a:p>
      </dgm:t>
    </dgm:pt>
    <dgm:pt modelId="{813CC57A-DE60-47F6-AA92-F5E1609D0873}" type="parTrans" cxnId="{1FDEEAAF-B87D-451B-B57F-EC78E03A6571}">
      <dgm:prSet/>
      <dgm:spPr/>
      <dgm:t>
        <a:bodyPr/>
        <a:lstStyle/>
        <a:p>
          <a:endParaRPr lang="en-US" b="1"/>
        </a:p>
      </dgm:t>
    </dgm:pt>
    <dgm:pt modelId="{C56AFA38-A618-482B-8CC9-A18977019057}" type="sibTrans" cxnId="{1FDEEAAF-B87D-451B-B57F-EC78E03A6571}">
      <dgm:prSet/>
      <dgm:spPr/>
      <dgm:t>
        <a:bodyPr/>
        <a:lstStyle/>
        <a:p>
          <a:endParaRPr lang="en-US" b="1"/>
        </a:p>
      </dgm:t>
    </dgm:pt>
    <dgm:pt modelId="{C79594AD-ADA8-4749-BA2D-62DA6F96C57D}">
      <dgm:prSet phldrT="[Text]"/>
      <dgm:spPr/>
      <dgm:t>
        <a:bodyPr/>
        <a:lstStyle/>
        <a:p>
          <a:r>
            <a:rPr lang="en-US" b="1" dirty="0" smtClean="0"/>
            <a:t>Data Submission</a:t>
          </a:r>
          <a:endParaRPr lang="en-US" b="1" dirty="0"/>
        </a:p>
      </dgm:t>
    </dgm:pt>
    <dgm:pt modelId="{DD69DB18-AFB2-4673-8171-F2C899647727}" type="parTrans" cxnId="{A7F00D1E-FB43-4A44-8A29-BB063C293024}">
      <dgm:prSet/>
      <dgm:spPr/>
      <dgm:t>
        <a:bodyPr/>
        <a:lstStyle/>
        <a:p>
          <a:endParaRPr lang="en-US" b="1"/>
        </a:p>
      </dgm:t>
    </dgm:pt>
    <dgm:pt modelId="{301FE78F-B6A6-4D6F-993D-FF0A8A56D6C0}" type="sibTrans" cxnId="{A7F00D1E-FB43-4A44-8A29-BB063C293024}">
      <dgm:prSet/>
      <dgm:spPr/>
      <dgm:t>
        <a:bodyPr/>
        <a:lstStyle/>
        <a:p>
          <a:endParaRPr lang="en-US" b="1"/>
        </a:p>
      </dgm:t>
    </dgm:pt>
    <dgm:pt modelId="{3D0E941E-3FF2-465E-B213-3F494E11C720}">
      <dgm:prSet phldrT="[Text]"/>
      <dgm:spPr/>
      <dgm:t>
        <a:bodyPr/>
        <a:lstStyle/>
        <a:p>
          <a:r>
            <a:rPr lang="en-US" b="1" dirty="0" smtClean="0"/>
            <a:t>Post data Submission</a:t>
          </a:r>
          <a:endParaRPr lang="en-US" b="1" dirty="0"/>
        </a:p>
      </dgm:t>
    </dgm:pt>
    <dgm:pt modelId="{5E8263F0-719C-448C-A92D-086F4248F0AC}" type="parTrans" cxnId="{165CEF07-92B1-496F-850B-E62C3FD398BF}">
      <dgm:prSet/>
      <dgm:spPr/>
      <dgm:t>
        <a:bodyPr/>
        <a:lstStyle/>
        <a:p>
          <a:endParaRPr lang="en-US" b="1"/>
        </a:p>
      </dgm:t>
    </dgm:pt>
    <dgm:pt modelId="{4D50D252-51C4-484C-BF74-AB12C3103631}" type="sibTrans" cxnId="{165CEF07-92B1-496F-850B-E62C3FD398BF}">
      <dgm:prSet/>
      <dgm:spPr/>
      <dgm:t>
        <a:bodyPr/>
        <a:lstStyle/>
        <a:p>
          <a:endParaRPr lang="en-US" b="1"/>
        </a:p>
      </dgm:t>
    </dgm:pt>
    <dgm:pt modelId="{16006786-B457-48FA-942E-E04DE87337A8}" type="pres">
      <dgm:prSet presAssocID="{379A9369-3CA7-46DF-B86E-196C1A1F9261}" presName="Name0" presStyleCnt="0">
        <dgm:presLayoutVars>
          <dgm:dir/>
          <dgm:animLvl val="lvl"/>
          <dgm:resizeHandles val="exact"/>
        </dgm:presLayoutVars>
      </dgm:prSet>
      <dgm:spPr/>
    </dgm:pt>
    <dgm:pt modelId="{DDE91749-82EE-477B-832E-8ED54538C359}" type="pres">
      <dgm:prSet presAssocID="{6CDB30E9-4A98-4B8A-96A4-2432ED4BB3F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A2EA6-E858-412D-8B0E-51E99572C0D7}" type="pres">
      <dgm:prSet presAssocID="{C56AFA38-A618-482B-8CC9-A18977019057}" presName="parTxOnlySpace" presStyleCnt="0"/>
      <dgm:spPr/>
    </dgm:pt>
    <dgm:pt modelId="{2C107653-1E52-4C2C-A443-244EEACEBAF4}" type="pres">
      <dgm:prSet presAssocID="{C79594AD-ADA8-4749-BA2D-62DA6F96C57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A6B20-2060-4C6E-87D2-F72381981CB8}" type="pres">
      <dgm:prSet presAssocID="{301FE78F-B6A6-4D6F-993D-FF0A8A56D6C0}" presName="parTxOnlySpace" presStyleCnt="0"/>
      <dgm:spPr/>
    </dgm:pt>
    <dgm:pt modelId="{4C63D16D-DD36-40B3-9D28-F6B474BE86EB}" type="pres">
      <dgm:prSet presAssocID="{3D0E941E-3FF2-465E-B213-3F494E11C72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208A7B-EA3D-413E-AC42-F4F42DCC16A8}" type="presOf" srcId="{379A9369-3CA7-46DF-B86E-196C1A1F9261}" destId="{16006786-B457-48FA-942E-E04DE87337A8}" srcOrd="0" destOrd="0" presId="urn:microsoft.com/office/officeart/2005/8/layout/chevron1"/>
    <dgm:cxn modelId="{54B3DC38-2F98-4998-8D36-BCE6C32476CB}" type="presOf" srcId="{3D0E941E-3FF2-465E-B213-3F494E11C720}" destId="{4C63D16D-DD36-40B3-9D28-F6B474BE86EB}" srcOrd="0" destOrd="0" presId="urn:microsoft.com/office/officeart/2005/8/layout/chevron1"/>
    <dgm:cxn modelId="{1FDEEAAF-B87D-451B-B57F-EC78E03A6571}" srcId="{379A9369-3CA7-46DF-B86E-196C1A1F9261}" destId="{6CDB30E9-4A98-4B8A-96A4-2432ED4BB3FD}" srcOrd="0" destOrd="0" parTransId="{813CC57A-DE60-47F6-AA92-F5E1609D0873}" sibTransId="{C56AFA38-A618-482B-8CC9-A18977019057}"/>
    <dgm:cxn modelId="{165CEF07-92B1-496F-850B-E62C3FD398BF}" srcId="{379A9369-3CA7-46DF-B86E-196C1A1F9261}" destId="{3D0E941E-3FF2-465E-B213-3F494E11C720}" srcOrd="2" destOrd="0" parTransId="{5E8263F0-719C-448C-A92D-086F4248F0AC}" sibTransId="{4D50D252-51C4-484C-BF74-AB12C3103631}"/>
    <dgm:cxn modelId="{172B442B-AFC5-45B7-ABAA-18F5D793887F}" type="presOf" srcId="{6CDB30E9-4A98-4B8A-96A4-2432ED4BB3FD}" destId="{DDE91749-82EE-477B-832E-8ED54538C359}" srcOrd="0" destOrd="0" presId="urn:microsoft.com/office/officeart/2005/8/layout/chevron1"/>
    <dgm:cxn modelId="{4B253DFA-CD03-4F9A-9025-4C37D6B532DA}" type="presOf" srcId="{C79594AD-ADA8-4749-BA2D-62DA6F96C57D}" destId="{2C107653-1E52-4C2C-A443-244EEACEBAF4}" srcOrd="0" destOrd="0" presId="urn:microsoft.com/office/officeart/2005/8/layout/chevron1"/>
    <dgm:cxn modelId="{A7F00D1E-FB43-4A44-8A29-BB063C293024}" srcId="{379A9369-3CA7-46DF-B86E-196C1A1F9261}" destId="{C79594AD-ADA8-4749-BA2D-62DA6F96C57D}" srcOrd="1" destOrd="0" parTransId="{DD69DB18-AFB2-4673-8171-F2C899647727}" sibTransId="{301FE78F-B6A6-4D6F-993D-FF0A8A56D6C0}"/>
    <dgm:cxn modelId="{2540076A-43AF-4E6F-B3A5-DFB29DFB9C13}" type="presParOf" srcId="{16006786-B457-48FA-942E-E04DE87337A8}" destId="{DDE91749-82EE-477B-832E-8ED54538C359}" srcOrd="0" destOrd="0" presId="urn:microsoft.com/office/officeart/2005/8/layout/chevron1"/>
    <dgm:cxn modelId="{26134AFB-CE09-49E1-A414-2FEF739A362C}" type="presParOf" srcId="{16006786-B457-48FA-942E-E04DE87337A8}" destId="{EFBA2EA6-E858-412D-8B0E-51E99572C0D7}" srcOrd="1" destOrd="0" presId="urn:microsoft.com/office/officeart/2005/8/layout/chevron1"/>
    <dgm:cxn modelId="{7F09252B-A5EE-48CA-8EF4-03D5B10FE8E4}" type="presParOf" srcId="{16006786-B457-48FA-942E-E04DE87337A8}" destId="{2C107653-1E52-4C2C-A443-244EEACEBAF4}" srcOrd="2" destOrd="0" presId="urn:microsoft.com/office/officeart/2005/8/layout/chevron1"/>
    <dgm:cxn modelId="{8D2C46EA-F0EE-4DB0-ADD9-CF3FD7B0F187}" type="presParOf" srcId="{16006786-B457-48FA-942E-E04DE87337A8}" destId="{F33A6B20-2060-4C6E-87D2-F72381981CB8}" srcOrd="3" destOrd="0" presId="urn:microsoft.com/office/officeart/2005/8/layout/chevron1"/>
    <dgm:cxn modelId="{97C2B1CD-FAB8-439C-9D78-C3F6E65355B1}" type="presParOf" srcId="{16006786-B457-48FA-942E-E04DE87337A8}" destId="{4C63D16D-DD36-40B3-9D28-F6B474BE86E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35CB3B-7E90-429C-AAB7-0EE414E79F39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3BB6A-4DE0-4102-81D4-FBC6EFE97188}">
      <dgm:prSet phldrT="[Text]"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Reimbursement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C743C4-FCD9-44E7-BFA9-662D1B5CE3B3}" type="parTrans" cxnId="{A876EC77-A83C-469C-AD7B-5EE4CF5783C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DAAD8A8-C793-462C-B0CB-FAA6B819796E}" type="sibTrans" cxnId="{A876EC77-A83C-469C-AD7B-5EE4CF5783C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9829A2B-B6B6-4F3D-BB53-7D8EE7826455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Retro and Prospective Research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31B705DE-D544-47AE-8718-135CBB9DEBB8}" type="parTrans" cxnId="{57B83CCF-EE5E-42BA-A620-D0FCDD70596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727F003-BFBC-4ADB-81FA-F8287D76DC93}" type="sibTrans" cxnId="{57B83CCF-EE5E-42BA-A620-D0FCDD70596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A7D178E-704B-4294-A3C2-72376ED884F1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Evidence based medicine 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0386FA83-C15C-4DF4-8CF5-E335C3D7C178}" type="parTrans" cxnId="{2C674B9C-B5E1-4A3B-8F50-2498D2A3C013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118A25A-363A-4658-9223-F831A131CF56}" type="sibTrans" cxnId="{2C674B9C-B5E1-4A3B-8F50-2498D2A3C013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E6A4DD4-6EC6-49F9-8CF6-B364E98F6A76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Surveillance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0B95D8DF-1F24-4862-94B8-7089B8C0822D}" type="parTrans" cxnId="{DE4A493B-CD05-4716-8022-7B9BE115B15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A612081-62B6-4B73-AC10-0A17E40E8FEB}" type="sibTrans" cxnId="{DE4A493B-CD05-4716-8022-7B9BE115B15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D0BDA91-EDA2-4C42-A9D8-2530DE98818F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Health system &amp; practice monitoring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48CCE52C-D9D0-4547-A0E5-9EB92BD39177}" type="parTrans" cxnId="{CB474047-9994-49CD-A48F-69A9220206D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2390F26-1AE0-44DB-A556-A055A1186A03}" type="sibTrans" cxnId="{CB474047-9994-49CD-A48F-69A9220206D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01A7D37-B532-47AB-9881-9D309C1E82F5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Quality and performance improvement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E2B77FF0-E53C-4D18-9919-53E6352DFD93}" type="parTrans" cxnId="{62D33F82-758E-43A2-894D-75BEAACFD74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30A17A6-1239-4F71-92AF-E04B990BC3F4}" type="sibTrans" cxnId="{62D33F82-758E-43A2-894D-75BEAACFD74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30D080D-86BD-4BC0-8744-FF08964BEB4B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Public reporting for consumers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6A00393B-6E11-45F0-BEFD-4F96CB8E0E62}" type="parTrans" cxnId="{33BD02F4-0B55-43C1-996A-845B16DD59A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F2BCA9C-822B-40BD-BD0A-C55867201500}" type="sibTrans" cxnId="{33BD02F4-0B55-43C1-996A-845B16DD59A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783C5FD-7FCE-4672-B1ED-42B6F444DB56}">
      <dgm:prSet custT="1"/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State and federal reporting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F7299529-DD5D-40CC-A490-2FD1267A24D7}" type="parTrans" cxnId="{6B60F078-E92B-4037-BFC7-6CCC1911ACB9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3800F9E-F057-4489-93FA-4E8E8F5F30C1}" type="sibTrans" cxnId="{6B60F078-E92B-4037-BFC7-6CCC1911ACB9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277073D-E9CF-4DAB-9D24-C779D8F36A83}" type="pres">
      <dgm:prSet presAssocID="{D435CB3B-7E90-429C-AAB7-0EE414E79F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F51DF1-2FCF-473A-8430-D99AE3CD04CB}" type="pres">
      <dgm:prSet presAssocID="{C163BB6A-4DE0-4102-81D4-FBC6EFE9718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07419-CF18-4CC0-8777-09A74A71E9B7}" type="pres">
      <dgm:prSet presAssocID="{9DAAD8A8-C793-462C-B0CB-FAA6B819796E}" presName="sibTrans" presStyleCnt="0"/>
      <dgm:spPr/>
      <dgm:t>
        <a:bodyPr/>
        <a:lstStyle/>
        <a:p>
          <a:endParaRPr lang="en-US"/>
        </a:p>
      </dgm:t>
    </dgm:pt>
    <dgm:pt modelId="{F608DEBA-7BA5-45EF-ADEE-6D5AB91B35F4}" type="pres">
      <dgm:prSet presAssocID="{E9829A2B-B6B6-4F3D-BB53-7D8EE782645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F2307-6271-4D55-8971-51106CC552C9}" type="pres">
      <dgm:prSet presAssocID="{3727F003-BFBC-4ADB-81FA-F8287D76DC93}" presName="sibTrans" presStyleCnt="0"/>
      <dgm:spPr/>
      <dgm:t>
        <a:bodyPr/>
        <a:lstStyle/>
        <a:p>
          <a:endParaRPr lang="en-US"/>
        </a:p>
      </dgm:t>
    </dgm:pt>
    <dgm:pt modelId="{56CAE0E8-DA3B-4EFF-AF4F-FFC012065087}" type="pres">
      <dgm:prSet presAssocID="{6A7D178E-704B-4294-A3C2-72376ED884F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AC877-1A18-464C-A9CE-ACAA588CBFEE}" type="pres">
      <dgm:prSet presAssocID="{4118A25A-363A-4658-9223-F831A131CF56}" presName="sibTrans" presStyleCnt="0"/>
      <dgm:spPr/>
      <dgm:t>
        <a:bodyPr/>
        <a:lstStyle/>
        <a:p>
          <a:endParaRPr lang="en-US"/>
        </a:p>
      </dgm:t>
    </dgm:pt>
    <dgm:pt modelId="{76FD4503-89D3-4634-BFCD-86F79F090367}" type="pres">
      <dgm:prSet presAssocID="{FE6A4DD4-6EC6-49F9-8CF6-B364E98F6A7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E8BD8-1B77-438E-94A9-59C2F9D85A34}" type="pres">
      <dgm:prSet presAssocID="{0A612081-62B6-4B73-AC10-0A17E40E8FEB}" presName="sibTrans" presStyleCnt="0"/>
      <dgm:spPr/>
      <dgm:t>
        <a:bodyPr/>
        <a:lstStyle/>
        <a:p>
          <a:endParaRPr lang="en-US"/>
        </a:p>
      </dgm:t>
    </dgm:pt>
    <dgm:pt modelId="{46181D39-808F-41C4-82E5-2B8CC3ABAE4E}" type="pres">
      <dgm:prSet presAssocID="{2D0BDA91-EDA2-4C42-A9D8-2530DE98818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2E2F5-0D0B-4A4A-8BB2-57CBD15F4F7E}" type="pres">
      <dgm:prSet presAssocID="{F2390F26-1AE0-44DB-A556-A055A1186A03}" presName="sibTrans" presStyleCnt="0"/>
      <dgm:spPr/>
      <dgm:t>
        <a:bodyPr/>
        <a:lstStyle/>
        <a:p>
          <a:endParaRPr lang="en-US"/>
        </a:p>
      </dgm:t>
    </dgm:pt>
    <dgm:pt modelId="{7BD7B956-FBCB-4519-8397-8BA712638A68}" type="pres">
      <dgm:prSet presAssocID="{901A7D37-B532-47AB-9881-9D309C1E82F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E5A3E-193A-4703-BE29-774AC62A049A}" type="pres">
      <dgm:prSet presAssocID="{F30A17A6-1239-4F71-92AF-E04B990BC3F4}" presName="sibTrans" presStyleCnt="0"/>
      <dgm:spPr/>
      <dgm:t>
        <a:bodyPr/>
        <a:lstStyle/>
        <a:p>
          <a:endParaRPr lang="en-US"/>
        </a:p>
      </dgm:t>
    </dgm:pt>
    <dgm:pt modelId="{51F41C20-6326-4C45-8818-859F807C87ED}" type="pres">
      <dgm:prSet presAssocID="{C783C5FD-7FCE-4672-B1ED-42B6F444DB5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67FBD-4F64-4ACF-AF60-99E6AD6C1CA0}" type="pres">
      <dgm:prSet presAssocID="{03800F9E-F057-4489-93FA-4E8E8F5F30C1}" presName="sibTrans" presStyleCnt="0"/>
      <dgm:spPr/>
      <dgm:t>
        <a:bodyPr/>
        <a:lstStyle/>
        <a:p>
          <a:endParaRPr lang="en-US"/>
        </a:p>
      </dgm:t>
    </dgm:pt>
    <dgm:pt modelId="{67EB825B-E24F-4A51-9055-9710D83C32F1}" type="pres">
      <dgm:prSet presAssocID="{530D080D-86BD-4BC0-8744-FF08964BEB4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F65D2B-0E37-4737-9395-D8989961643B}" type="presOf" srcId="{C163BB6A-4DE0-4102-81D4-FBC6EFE97188}" destId="{97F51DF1-2FCF-473A-8430-D99AE3CD04CB}" srcOrd="0" destOrd="0" presId="urn:microsoft.com/office/officeart/2005/8/layout/default"/>
    <dgm:cxn modelId="{06664EED-6195-4314-8C75-DFA3CE8C70B1}" type="presOf" srcId="{6A7D178E-704B-4294-A3C2-72376ED884F1}" destId="{56CAE0E8-DA3B-4EFF-AF4F-FFC012065087}" srcOrd="0" destOrd="0" presId="urn:microsoft.com/office/officeart/2005/8/layout/default"/>
    <dgm:cxn modelId="{7815B75E-025C-4A88-9143-2458D5F51403}" type="presOf" srcId="{D435CB3B-7E90-429C-AAB7-0EE414E79F39}" destId="{3277073D-E9CF-4DAB-9D24-C779D8F36A83}" srcOrd="0" destOrd="0" presId="urn:microsoft.com/office/officeart/2005/8/layout/default"/>
    <dgm:cxn modelId="{5C3FDA78-CD91-40D8-A496-DC9916ABC21B}" type="presOf" srcId="{FE6A4DD4-6EC6-49F9-8CF6-B364E98F6A76}" destId="{76FD4503-89D3-4634-BFCD-86F79F090367}" srcOrd="0" destOrd="0" presId="urn:microsoft.com/office/officeart/2005/8/layout/default"/>
    <dgm:cxn modelId="{62D33F82-758E-43A2-894D-75BEAACFD741}" srcId="{D435CB3B-7E90-429C-AAB7-0EE414E79F39}" destId="{901A7D37-B532-47AB-9881-9D309C1E82F5}" srcOrd="5" destOrd="0" parTransId="{E2B77FF0-E53C-4D18-9919-53E6352DFD93}" sibTransId="{F30A17A6-1239-4F71-92AF-E04B990BC3F4}"/>
    <dgm:cxn modelId="{EFD32889-48E9-40CE-A8B2-FEEA60EB6946}" type="presOf" srcId="{C783C5FD-7FCE-4672-B1ED-42B6F444DB56}" destId="{51F41C20-6326-4C45-8818-859F807C87ED}" srcOrd="0" destOrd="0" presId="urn:microsoft.com/office/officeart/2005/8/layout/default"/>
    <dgm:cxn modelId="{A876EC77-A83C-469C-AD7B-5EE4CF5783C0}" srcId="{D435CB3B-7E90-429C-AAB7-0EE414E79F39}" destId="{C163BB6A-4DE0-4102-81D4-FBC6EFE97188}" srcOrd="0" destOrd="0" parTransId="{A8C743C4-FCD9-44E7-BFA9-662D1B5CE3B3}" sibTransId="{9DAAD8A8-C793-462C-B0CB-FAA6B819796E}"/>
    <dgm:cxn modelId="{920B194E-ECAA-4683-9ECE-6F23C90CB1E8}" type="presOf" srcId="{901A7D37-B532-47AB-9881-9D309C1E82F5}" destId="{7BD7B956-FBCB-4519-8397-8BA712638A68}" srcOrd="0" destOrd="0" presId="urn:microsoft.com/office/officeart/2005/8/layout/default"/>
    <dgm:cxn modelId="{CB474047-9994-49CD-A48F-69A9220206D5}" srcId="{D435CB3B-7E90-429C-AAB7-0EE414E79F39}" destId="{2D0BDA91-EDA2-4C42-A9D8-2530DE98818F}" srcOrd="4" destOrd="0" parTransId="{48CCE52C-D9D0-4547-A0E5-9EB92BD39177}" sibTransId="{F2390F26-1AE0-44DB-A556-A055A1186A03}"/>
    <dgm:cxn modelId="{F99FE723-AD80-4227-BFC3-6EE2227C3254}" type="presOf" srcId="{E9829A2B-B6B6-4F3D-BB53-7D8EE7826455}" destId="{F608DEBA-7BA5-45EF-ADEE-6D5AB91B35F4}" srcOrd="0" destOrd="0" presId="urn:microsoft.com/office/officeart/2005/8/layout/default"/>
    <dgm:cxn modelId="{2C674B9C-B5E1-4A3B-8F50-2498D2A3C013}" srcId="{D435CB3B-7E90-429C-AAB7-0EE414E79F39}" destId="{6A7D178E-704B-4294-A3C2-72376ED884F1}" srcOrd="2" destOrd="0" parTransId="{0386FA83-C15C-4DF4-8CF5-E335C3D7C178}" sibTransId="{4118A25A-363A-4658-9223-F831A131CF56}"/>
    <dgm:cxn modelId="{DE4A493B-CD05-4716-8022-7B9BE115B155}" srcId="{D435CB3B-7E90-429C-AAB7-0EE414E79F39}" destId="{FE6A4DD4-6EC6-49F9-8CF6-B364E98F6A76}" srcOrd="3" destOrd="0" parTransId="{0B95D8DF-1F24-4862-94B8-7089B8C0822D}" sibTransId="{0A612081-62B6-4B73-AC10-0A17E40E8FEB}"/>
    <dgm:cxn modelId="{6B60F078-E92B-4037-BFC7-6CCC1911ACB9}" srcId="{D435CB3B-7E90-429C-AAB7-0EE414E79F39}" destId="{C783C5FD-7FCE-4672-B1ED-42B6F444DB56}" srcOrd="6" destOrd="0" parTransId="{F7299529-DD5D-40CC-A490-2FD1267A24D7}" sibTransId="{03800F9E-F057-4489-93FA-4E8E8F5F30C1}"/>
    <dgm:cxn modelId="{33BD02F4-0B55-43C1-996A-845B16DD59A6}" srcId="{D435CB3B-7E90-429C-AAB7-0EE414E79F39}" destId="{530D080D-86BD-4BC0-8744-FF08964BEB4B}" srcOrd="7" destOrd="0" parTransId="{6A00393B-6E11-45F0-BEFD-4F96CB8E0E62}" sibTransId="{BF2BCA9C-822B-40BD-BD0A-C55867201500}"/>
    <dgm:cxn modelId="{5D628DEC-6A45-4B4C-9B7E-230813A908CC}" type="presOf" srcId="{2D0BDA91-EDA2-4C42-A9D8-2530DE98818F}" destId="{46181D39-808F-41C4-82E5-2B8CC3ABAE4E}" srcOrd="0" destOrd="0" presId="urn:microsoft.com/office/officeart/2005/8/layout/default"/>
    <dgm:cxn modelId="{57B83CCF-EE5E-42BA-A620-D0FCDD705966}" srcId="{D435CB3B-7E90-429C-AAB7-0EE414E79F39}" destId="{E9829A2B-B6B6-4F3D-BB53-7D8EE7826455}" srcOrd="1" destOrd="0" parTransId="{31B705DE-D544-47AE-8718-135CBB9DEBB8}" sibTransId="{3727F003-BFBC-4ADB-81FA-F8287D76DC93}"/>
    <dgm:cxn modelId="{2DD08E19-F74B-4E0D-815B-00FAFD402C6D}" type="presOf" srcId="{530D080D-86BD-4BC0-8744-FF08964BEB4B}" destId="{67EB825B-E24F-4A51-9055-9710D83C32F1}" srcOrd="0" destOrd="0" presId="urn:microsoft.com/office/officeart/2005/8/layout/default"/>
    <dgm:cxn modelId="{2FE5DF25-0759-4825-BEDD-8B21F441D897}" type="presParOf" srcId="{3277073D-E9CF-4DAB-9D24-C779D8F36A83}" destId="{97F51DF1-2FCF-473A-8430-D99AE3CD04CB}" srcOrd="0" destOrd="0" presId="urn:microsoft.com/office/officeart/2005/8/layout/default"/>
    <dgm:cxn modelId="{7ADF7FCE-4997-44A4-8CFF-A9358ED77A55}" type="presParOf" srcId="{3277073D-E9CF-4DAB-9D24-C779D8F36A83}" destId="{A3F07419-CF18-4CC0-8777-09A74A71E9B7}" srcOrd="1" destOrd="0" presId="urn:microsoft.com/office/officeart/2005/8/layout/default"/>
    <dgm:cxn modelId="{03687908-3185-4BB9-94FE-A25EFF589844}" type="presParOf" srcId="{3277073D-E9CF-4DAB-9D24-C779D8F36A83}" destId="{F608DEBA-7BA5-45EF-ADEE-6D5AB91B35F4}" srcOrd="2" destOrd="0" presId="urn:microsoft.com/office/officeart/2005/8/layout/default"/>
    <dgm:cxn modelId="{F0F6B311-D56B-49C4-8D8A-B46CA8DB50B0}" type="presParOf" srcId="{3277073D-E9CF-4DAB-9D24-C779D8F36A83}" destId="{900F2307-6271-4D55-8971-51106CC552C9}" srcOrd="3" destOrd="0" presId="urn:microsoft.com/office/officeart/2005/8/layout/default"/>
    <dgm:cxn modelId="{181F3AB5-4910-43F5-94B3-0C86FCF65290}" type="presParOf" srcId="{3277073D-E9CF-4DAB-9D24-C779D8F36A83}" destId="{56CAE0E8-DA3B-4EFF-AF4F-FFC012065087}" srcOrd="4" destOrd="0" presId="urn:microsoft.com/office/officeart/2005/8/layout/default"/>
    <dgm:cxn modelId="{E3D2E4C2-3EC7-47A5-9C3D-CDEAE8D30F32}" type="presParOf" srcId="{3277073D-E9CF-4DAB-9D24-C779D8F36A83}" destId="{7BAAC877-1A18-464C-A9CE-ACAA588CBFEE}" srcOrd="5" destOrd="0" presId="urn:microsoft.com/office/officeart/2005/8/layout/default"/>
    <dgm:cxn modelId="{5C621EFF-79ED-43AC-BDE7-43847134220D}" type="presParOf" srcId="{3277073D-E9CF-4DAB-9D24-C779D8F36A83}" destId="{76FD4503-89D3-4634-BFCD-86F79F090367}" srcOrd="6" destOrd="0" presId="urn:microsoft.com/office/officeart/2005/8/layout/default"/>
    <dgm:cxn modelId="{6DF072AE-9C7B-4BB0-B9EC-6400BDFDA5E2}" type="presParOf" srcId="{3277073D-E9CF-4DAB-9D24-C779D8F36A83}" destId="{9ADE8BD8-1B77-438E-94A9-59C2F9D85A34}" srcOrd="7" destOrd="0" presId="urn:microsoft.com/office/officeart/2005/8/layout/default"/>
    <dgm:cxn modelId="{A73C2DBE-19FA-4921-89CF-8922651E4BDE}" type="presParOf" srcId="{3277073D-E9CF-4DAB-9D24-C779D8F36A83}" destId="{46181D39-808F-41C4-82E5-2B8CC3ABAE4E}" srcOrd="8" destOrd="0" presId="urn:microsoft.com/office/officeart/2005/8/layout/default"/>
    <dgm:cxn modelId="{F584A583-B5C1-4F08-83FD-53B02AC93AFD}" type="presParOf" srcId="{3277073D-E9CF-4DAB-9D24-C779D8F36A83}" destId="{EAC2E2F5-0D0B-4A4A-8BB2-57CBD15F4F7E}" srcOrd="9" destOrd="0" presId="urn:microsoft.com/office/officeart/2005/8/layout/default"/>
    <dgm:cxn modelId="{D7B77C06-25B9-4993-8C2A-AD9E8630FCFA}" type="presParOf" srcId="{3277073D-E9CF-4DAB-9D24-C779D8F36A83}" destId="{7BD7B956-FBCB-4519-8397-8BA712638A68}" srcOrd="10" destOrd="0" presId="urn:microsoft.com/office/officeart/2005/8/layout/default"/>
    <dgm:cxn modelId="{16A67EB7-F955-4A8D-B7D9-595526838F55}" type="presParOf" srcId="{3277073D-E9CF-4DAB-9D24-C779D8F36A83}" destId="{D66E5A3E-193A-4703-BE29-774AC62A049A}" srcOrd="11" destOrd="0" presId="urn:microsoft.com/office/officeart/2005/8/layout/default"/>
    <dgm:cxn modelId="{03EEFF0F-4B03-455D-9AC0-4AA0DB9F10A3}" type="presParOf" srcId="{3277073D-E9CF-4DAB-9D24-C779D8F36A83}" destId="{51F41C20-6326-4C45-8818-859F807C87ED}" srcOrd="12" destOrd="0" presId="urn:microsoft.com/office/officeart/2005/8/layout/default"/>
    <dgm:cxn modelId="{7245F473-A568-46B3-A818-C7CBDDA78218}" type="presParOf" srcId="{3277073D-E9CF-4DAB-9D24-C779D8F36A83}" destId="{80D67FBD-4F64-4ACF-AF60-99E6AD6C1CA0}" srcOrd="13" destOrd="0" presId="urn:microsoft.com/office/officeart/2005/8/layout/default"/>
    <dgm:cxn modelId="{7C149422-5755-4D2E-92D3-E09B65E9CD77}" type="presParOf" srcId="{3277073D-E9CF-4DAB-9D24-C779D8F36A83}" destId="{67EB825B-E24F-4A51-9055-9710D83C32F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35CB3B-7E90-429C-AAB7-0EE414E79F39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3BB6A-4DE0-4102-81D4-FBC6EFE97188}">
      <dgm:prSet phldrT="[Text]"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Reimbursement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C743C4-FCD9-44E7-BFA9-662D1B5CE3B3}" type="parTrans" cxnId="{A876EC77-A83C-469C-AD7B-5EE4CF5783C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DAAD8A8-C793-462C-B0CB-FAA6B819796E}" type="sibTrans" cxnId="{A876EC77-A83C-469C-AD7B-5EE4CF5783C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9829A2B-B6B6-4F3D-BB53-7D8EE7826455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Retro and Prospective Research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31B705DE-D544-47AE-8718-135CBB9DEBB8}" type="parTrans" cxnId="{57B83CCF-EE5E-42BA-A620-D0FCDD70596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727F003-BFBC-4ADB-81FA-F8287D76DC93}" type="sibTrans" cxnId="{57B83CCF-EE5E-42BA-A620-D0FCDD70596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A7D178E-704B-4294-A3C2-72376ED884F1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Evidence based medicine 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0386FA83-C15C-4DF4-8CF5-E335C3D7C178}" type="parTrans" cxnId="{2C674B9C-B5E1-4A3B-8F50-2498D2A3C013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118A25A-363A-4658-9223-F831A131CF56}" type="sibTrans" cxnId="{2C674B9C-B5E1-4A3B-8F50-2498D2A3C013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E6A4DD4-6EC6-49F9-8CF6-B364E98F6A76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Surveillance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0B95D8DF-1F24-4862-94B8-7089B8C0822D}" type="parTrans" cxnId="{DE4A493B-CD05-4716-8022-7B9BE115B15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A612081-62B6-4B73-AC10-0A17E40E8FEB}" type="sibTrans" cxnId="{DE4A493B-CD05-4716-8022-7B9BE115B15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D0BDA91-EDA2-4C42-A9D8-2530DE98818F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Health system &amp; practice monitoring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48CCE52C-D9D0-4547-A0E5-9EB92BD39177}" type="parTrans" cxnId="{CB474047-9994-49CD-A48F-69A9220206D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2390F26-1AE0-44DB-A556-A055A1186A03}" type="sibTrans" cxnId="{CB474047-9994-49CD-A48F-69A9220206D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01A7D37-B532-47AB-9881-9D309C1E82F5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Quality and performance improvement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E2B77FF0-E53C-4D18-9919-53E6352DFD93}" type="parTrans" cxnId="{62D33F82-758E-43A2-894D-75BEAACFD74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30A17A6-1239-4F71-92AF-E04B990BC3F4}" type="sibTrans" cxnId="{62D33F82-758E-43A2-894D-75BEAACFD74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30D080D-86BD-4BC0-8744-FF08964BEB4B}">
      <dgm:prSet custT="1"/>
      <dgm:spPr/>
      <dgm:t>
        <a:bodyPr/>
        <a:lstStyle/>
        <a:p>
          <a:r>
            <a:rPr lang="en-US" sz="1050" b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Public reporting for consumers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6A00393B-6E11-45F0-BEFD-4F96CB8E0E62}" type="parTrans" cxnId="{33BD02F4-0B55-43C1-996A-845B16DD59A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F2BCA9C-822B-40BD-BD0A-C55867201500}" type="sibTrans" cxnId="{33BD02F4-0B55-43C1-996A-845B16DD59A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783C5FD-7FCE-4672-B1ED-42B6F444DB56}">
      <dgm:prSet custT="1"/>
      <dgm:spPr/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State and federal reporting </a:t>
          </a:r>
          <a:endParaRPr lang="en-US" sz="1050" b="1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gm:t>
    </dgm:pt>
    <dgm:pt modelId="{F7299529-DD5D-40CC-A490-2FD1267A24D7}" type="parTrans" cxnId="{6B60F078-E92B-4037-BFC7-6CCC1911ACB9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3800F9E-F057-4489-93FA-4E8E8F5F30C1}" type="sibTrans" cxnId="{6B60F078-E92B-4037-BFC7-6CCC1911ACB9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277073D-E9CF-4DAB-9D24-C779D8F36A83}" type="pres">
      <dgm:prSet presAssocID="{D435CB3B-7E90-429C-AAB7-0EE414E79F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F51DF1-2FCF-473A-8430-D99AE3CD04CB}" type="pres">
      <dgm:prSet presAssocID="{C163BB6A-4DE0-4102-81D4-FBC6EFE9718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07419-CF18-4CC0-8777-09A74A71E9B7}" type="pres">
      <dgm:prSet presAssocID="{9DAAD8A8-C793-462C-B0CB-FAA6B819796E}" presName="sibTrans" presStyleCnt="0"/>
      <dgm:spPr/>
      <dgm:t>
        <a:bodyPr/>
        <a:lstStyle/>
        <a:p>
          <a:endParaRPr lang="en-US"/>
        </a:p>
      </dgm:t>
    </dgm:pt>
    <dgm:pt modelId="{F608DEBA-7BA5-45EF-ADEE-6D5AB91B35F4}" type="pres">
      <dgm:prSet presAssocID="{E9829A2B-B6B6-4F3D-BB53-7D8EE782645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F2307-6271-4D55-8971-51106CC552C9}" type="pres">
      <dgm:prSet presAssocID="{3727F003-BFBC-4ADB-81FA-F8287D76DC93}" presName="sibTrans" presStyleCnt="0"/>
      <dgm:spPr/>
      <dgm:t>
        <a:bodyPr/>
        <a:lstStyle/>
        <a:p>
          <a:endParaRPr lang="en-US"/>
        </a:p>
      </dgm:t>
    </dgm:pt>
    <dgm:pt modelId="{56CAE0E8-DA3B-4EFF-AF4F-FFC012065087}" type="pres">
      <dgm:prSet presAssocID="{6A7D178E-704B-4294-A3C2-72376ED884F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AC877-1A18-464C-A9CE-ACAA588CBFEE}" type="pres">
      <dgm:prSet presAssocID="{4118A25A-363A-4658-9223-F831A131CF56}" presName="sibTrans" presStyleCnt="0"/>
      <dgm:spPr/>
      <dgm:t>
        <a:bodyPr/>
        <a:lstStyle/>
        <a:p>
          <a:endParaRPr lang="en-US"/>
        </a:p>
      </dgm:t>
    </dgm:pt>
    <dgm:pt modelId="{76FD4503-89D3-4634-BFCD-86F79F090367}" type="pres">
      <dgm:prSet presAssocID="{FE6A4DD4-6EC6-49F9-8CF6-B364E98F6A7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E8BD8-1B77-438E-94A9-59C2F9D85A34}" type="pres">
      <dgm:prSet presAssocID="{0A612081-62B6-4B73-AC10-0A17E40E8FEB}" presName="sibTrans" presStyleCnt="0"/>
      <dgm:spPr/>
      <dgm:t>
        <a:bodyPr/>
        <a:lstStyle/>
        <a:p>
          <a:endParaRPr lang="en-US"/>
        </a:p>
      </dgm:t>
    </dgm:pt>
    <dgm:pt modelId="{46181D39-808F-41C4-82E5-2B8CC3ABAE4E}" type="pres">
      <dgm:prSet presAssocID="{2D0BDA91-EDA2-4C42-A9D8-2530DE98818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2E2F5-0D0B-4A4A-8BB2-57CBD15F4F7E}" type="pres">
      <dgm:prSet presAssocID="{F2390F26-1AE0-44DB-A556-A055A1186A03}" presName="sibTrans" presStyleCnt="0"/>
      <dgm:spPr/>
      <dgm:t>
        <a:bodyPr/>
        <a:lstStyle/>
        <a:p>
          <a:endParaRPr lang="en-US"/>
        </a:p>
      </dgm:t>
    </dgm:pt>
    <dgm:pt modelId="{7BD7B956-FBCB-4519-8397-8BA712638A68}" type="pres">
      <dgm:prSet presAssocID="{901A7D37-B532-47AB-9881-9D309C1E82F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E5A3E-193A-4703-BE29-774AC62A049A}" type="pres">
      <dgm:prSet presAssocID="{F30A17A6-1239-4F71-92AF-E04B990BC3F4}" presName="sibTrans" presStyleCnt="0"/>
      <dgm:spPr/>
      <dgm:t>
        <a:bodyPr/>
        <a:lstStyle/>
        <a:p>
          <a:endParaRPr lang="en-US"/>
        </a:p>
      </dgm:t>
    </dgm:pt>
    <dgm:pt modelId="{51F41C20-6326-4C45-8818-859F807C87ED}" type="pres">
      <dgm:prSet presAssocID="{C783C5FD-7FCE-4672-B1ED-42B6F444DB5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67FBD-4F64-4ACF-AF60-99E6AD6C1CA0}" type="pres">
      <dgm:prSet presAssocID="{03800F9E-F057-4489-93FA-4E8E8F5F30C1}" presName="sibTrans" presStyleCnt="0"/>
      <dgm:spPr/>
      <dgm:t>
        <a:bodyPr/>
        <a:lstStyle/>
        <a:p>
          <a:endParaRPr lang="en-US"/>
        </a:p>
      </dgm:t>
    </dgm:pt>
    <dgm:pt modelId="{67EB825B-E24F-4A51-9055-9710D83C32F1}" type="pres">
      <dgm:prSet presAssocID="{530D080D-86BD-4BC0-8744-FF08964BEB4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423F77-6B89-492A-A598-D984A8F68090}" type="presOf" srcId="{E9829A2B-B6B6-4F3D-BB53-7D8EE7826455}" destId="{F608DEBA-7BA5-45EF-ADEE-6D5AB91B35F4}" srcOrd="0" destOrd="0" presId="urn:microsoft.com/office/officeart/2005/8/layout/default"/>
    <dgm:cxn modelId="{9ADA9797-1274-45C7-B23A-839537F2341D}" type="presOf" srcId="{6A7D178E-704B-4294-A3C2-72376ED884F1}" destId="{56CAE0E8-DA3B-4EFF-AF4F-FFC012065087}" srcOrd="0" destOrd="0" presId="urn:microsoft.com/office/officeart/2005/8/layout/default"/>
    <dgm:cxn modelId="{0CFC9B5C-7859-49C4-9FE9-12AC1FA81D77}" type="presOf" srcId="{530D080D-86BD-4BC0-8744-FF08964BEB4B}" destId="{67EB825B-E24F-4A51-9055-9710D83C32F1}" srcOrd="0" destOrd="0" presId="urn:microsoft.com/office/officeart/2005/8/layout/default"/>
    <dgm:cxn modelId="{4BD07334-0F75-44F9-994B-0E99E452E86D}" type="presOf" srcId="{D435CB3B-7E90-429C-AAB7-0EE414E79F39}" destId="{3277073D-E9CF-4DAB-9D24-C779D8F36A83}" srcOrd="0" destOrd="0" presId="urn:microsoft.com/office/officeart/2005/8/layout/default"/>
    <dgm:cxn modelId="{4212BB71-1B15-4090-9C1F-62D99CE8D870}" type="presOf" srcId="{FE6A4DD4-6EC6-49F9-8CF6-B364E98F6A76}" destId="{76FD4503-89D3-4634-BFCD-86F79F090367}" srcOrd="0" destOrd="0" presId="urn:microsoft.com/office/officeart/2005/8/layout/default"/>
    <dgm:cxn modelId="{FCE1E3D6-CCBD-4A12-9BFE-73BC9B02D90F}" type="presOf" srcId="{901A7D37-B532-47AB-9881-9D309C1E82F5}" destId="{7BD7B956-FBCB-4519-8397-8BA712638A68}" srcOrd="0" destOrd="0" presId="urn:microsoft.com/office/officeart/2005/8/layout/default"/>
    <dgm:cxn modelId="{62D33F82-758E-43A2-894D-75BEAACFD741}" srcId="{D435CB3B-7E90-429C-AAB7-0EE414E79F39}" destId="{901A7D37-B532-47AB-9881-9D309C1E82F5}" srcOrd="5" destOrd="0" parTransId="{E2B77FF0-E53C-4D18-9919-53E6352DFD93}" sibTransId="{F30A17A6-1239-4F71-92AF-E04B990BC3F4}"/>
    <dgm:cxn modelId="{A876EC77-A83C-469C-AD7B-5EE4CF5783C0}" srcId="{D435CB3B-7E90-429C-AAB7-0EE414E79F39}" destId="{C163BB6A-4DE0-4102-81D4-FBC6EFE97188}" srcOrd="0" destOrd="0" parTransId="{A8C743C4-FCD9-44E7-BFA9-662D1B5CE3B3}" sibTransId="{9DAAD8A8-C793-462C-B0CB-FAA6B819796E}"/>
    <dgm:cxn modelId="{CB474047-9994-49CD-A48F-69A9220206D5}" srcId="{D435CB3B-7E90-429C-AAB7-0EE414E79F39}" destId="{2D0BDA91-EDA2-4C42-A9D8-2530DE98818F}" srcOrd="4" destOrd="0" parTransId="{48CCE52C-D9D0-4547-A0E5-9EB92BD39177}" sibTransId="{F2390F26-1AE0-44DB-A556-A055A1186A03}"/>
    <dgm:cxn modelId="{2C674B9C-B5E1-4A3B-8F50-2498D2A3C013}" srcId="{D435CB3B-7E90-429C-AAB7-0EE414E79F39}" destId="{6A7D178E-704B-4294-A3C2-72376ED884F1}" srcOrd="2" destOrd="0" parTransId="{0386FA83-C15C-4DF4-8CF5-E335C3D7C178}" sibTransId="{4118A25A-363A-4658-9223-F831A131CF56}"/>
    <dgm:cxn modelId="{DE4A493B-CD05-4716-8022-7B9BE115B155}" srcId="{D435CB3B-7E90-429C-AAB7-0EE414E79F39}" destId="{FE6A4DD4-6EC6-49F9-8CF6-B364E98F6A76}" srcOrd="3" destOrd="0" parTransId="{0B95D8DF-1F24-4862-94B8-7089B8C0822D}" sibTransId="{0A612081-62B6-4B73-AC10-0A17E40E8FEB}"/>
    <dgm:cxn modelId="{5086DCE0-7B77-4A03-8985-8180859611C7}" type="presOf" srcId="{C163BB6A-4DE0-4102-81D4-FBC6EFE97188}" destId="{97F51DF1-2FCF-473A-8430-D99AE3CD04CB}" srcOrd="0" destOrd="0" presId="urn:microsoft.com/office/officeart/2005/8/layout/default"/>
    <dgm:cxn modelId="{6B60F078-E92B-4037-BFC7-6CCC1911ACB9}" srcId="{D435CB3B-7E90-429C-AAB7-0EE414E79F39}" destId="{C783C5FD-7FCE-4672-B1ED-42B6F444DB56}" srcOrd="6" destOrd="0" parTransId="{F7299529-DD5D-40CC-A490-2FD1267A24D7}" sibTransId="{03800F9E-F057-4489-93FA-4E8E8F5F30C1}"/>
    <dgm:cxn modelId="{33BD02F4-0B55-43C1-996A-845B16DD59A6}" srcId="{D435CB3B-7E90-429C-AAB7-0EE414E79F39}" destId="{530D080D-86BD-4BC0-8744-FF08964BEB4B}" srcOrd="7" destOrd="0" parTransId="{6A00393B-6E11-45F0-BEFD-4F96CB8E0E62}" sibTransId="{BF2BCA9C-822B-40BD-BD0A-C55867201500}"/>
    <dgm:cxn modelId="{8758A139-EE26-4CFF-B811-07D6C0B835F3}" type="presOf" srcId="{C783C5FD-7FCE-4672-B1ED-42B6F444DB56}" destId="{51F41C20-6326-4C45-8818-859F807C87ED}" srcOrd="0" destOrd="0" presId="urn:microsoft.com/office/officeart/2005/8/layout/default"/>
    <dgm:cxn modelId="{9B0C9BD1-DAFF-4B86-9DBA-B5BE15B6BDEF}" type="presOf" srcId="{2D0BDA91-EDA2-4C42-A9D8-2530DE98818F}" destId="{46181D39-808F-41C4-82E5-2B8CC3ABAE4E}" srcOrd="0" destOrd="0" presId="urn:microsoft.com/office/officeart/2005/8/layout/default"/>
    <dgm:cxn modelId="{57B83CCF-EE5E-42BA-A620-D0FCDD705966}" srcId="{D435CB3B-7E90-429C-AAB7-0EE414E79F39}" destId="{E9829A2B-B6B6-4F3D-BB53-7D8EE7826455}" srcOrd="1" destOrd="0" parTransId="{31B705DE-D544-47AE-8718-135CBB9DEBB8}" sibTransId="{3727F003-BFBC-4ADB-81FA-F8287D76DC93}"/>
    <dgm:cxn modelId="{DB649FB8-EFC2-4B7F-8A07-8B476DEA8EFA}" type="presParOf" srcId="{3277073D-E9CF-4DAB-9D24-C779D8F36A83}" destId="{97F51DF1-2FCF-473A-8430-D99AE3CD04CB}" srcOrd="0" destOrd="0" presId="urn:microsoft.com/office/officeart/2005/8/layout/default"/>
    <dgm:cxn modelId="{E8049B06-3DCE-4D3B-8668-BB08F730F550}" type="presParOf" srcId="{3277073D-E9CF-4DAB-9D24-C779D8F36A83}" destId="{A3F07419-CF18-4CC0-8777-09A74A71E9B7}" srcOrd="1" destOrd="0" presId="urn:microsoft.com/office/officeart/2005/8/layout/default"/>
    <dgm:cxn modelId="{7815FA67-0A62-4DD7-B7D1-A5FC303D827F}" type="presParOf" srcId="{3277073D-E9CF-4DAB-9D24-C779D8F36A83}" destId="{F608DEBA-7BA5-45EF-ADEE-6D5AB91B35F4}" srcOrd="2" destOrd="0" presId="urn:microsoft.com/office/officeart/2005/8/layout/default"/>
    <dgm:cxn modelId="{3F6745D7-D7DB-4420-9F51-3366DB5D2049}" type="presParOf" srcId="{3277073D-E9CF-4DAB-9D24-C779D8F36A83}" destId="{900F2307-6271-4D55-8971-51106CC552C9}" srcOrd="3" destOrd="0" presId="urn:microsoft.com/office/officeart/2005/8/layout/default"/>
    <dgm:cxn modelId="{680C3981-5857-4A23-B954-2CFC03A74259}" type="presParOf" srcId="{3277073D-E9CF-4DAB-9D24-C779D8F36A83}" destId="{56CAE0E8-DA3B-4EFF-AF4F-FFC012065087}" srcOrd="4" destOrd="0" presId="urn:microsoft.com/office/officeart/2005/8/layout/default"/>
    <dgm:cxn modelId="{1E252917-BB9F-41A9-80B2-14E8C406BEC4}" type="presParOf" srcId="{3277073D-E9CF-4DAB-9D24-C779D8F36A83}" destId="{7BAAC877-1A18-464C-A9CE-ACAA588CBFEE}" srcOrd="5" destOrd="0" presId="urn:microsoft.com/office/officeart/2005/8/layout/default"/>
    <dgm:cxn modelId="{07AF5AD9-451D-455E-8F68-665396AB7B59}" type="presParOf" srcId="{3277073D-E9CF-4DAB-9D24-C779D8F36A83}" destId="{76FD4503-89D3-4634-BFCD-86F79F090367}" srcOrd="6" destOrd="0" presId="urn:microsoft.com/office/officeart/2005/8/layout/default"/>
    <dgm:cxn modelId="{195C62C9-2AF7-4418-9287-29C5F45A4A72}" type="presParOf" srcId="{3277073D-E9CF-4DAB-9D24-C779D8F36A83}" destId="{9ADE8BD8-1B77-438E-94A9-59C2F9D85A34}" srcOrd="7" destOrd="0" presId="urn:microsoft.com/office/officeart/2005/8/layout/default"/>
    <dgm:cxn modelId="{EF19C90D-6260-411C-BD2A-AB1AF2630D50}" type="presParOf" srcId="{3277073D-E9CF-4DAB-9D24-C779D8F36A83}" destId="{46181D39-808F-41C4-82E5-2B8CC3ABAE4E}" srcOrd="8" destOrd="0" presId="urn:microsoft.com/office/officeart/2005/8/layout/default"/>
    <dgm:cxn modelId="{DC6EC487-5BE9-4E11-A8EE-A39C6D5B6F9D}" type="presParOf" srcId="{3277073D-E9CF-4DAB-9D24-C779D8F36A83}" destId="{EAC2E2F5-0D0B-4A4A-8BB2-57CBD15F4F7E}" srcOrd="9" destOrd="0" presId="urn:microsoft.com/office/officeart/2005/8/layout/default"/>
    <dgm:cxn modelId="{3432D040-4769-4469-851B-45FDAD26212F}" type="presParOf" srcId="{3277073D-E9CF-4DAB-9D24-C779D8F36A83}" destId="{7BD7B956-FBCB-4519-8397-8BA712638A68}" srcOrd="10" destOrd="0" presId="urn:microsoft.com/office/officeart/2005/8/layout/default"/>
    <dgm:cxn modelId="{18DA9CE3-1B7C-4E85-A8AA-4F8A62F28166}" type="presParOf" srcId="{3277073D-E9CF-4DAB-9D24-C779D8F36A83}" destId="{D66E5A3E-193A-4703-BE29-774AC62A049A}" srcOrd="11" destOrd="0" presId="urn:microsoft.com/office/officeart/2005/8/layout/default"/>
    <dgm:cxn modelId="{008A3230-B442-42ED-853F-0B2F3DC87E1B}" type="presParOf" srcId="{3277073D-E9CF-4DAB-9D24-C779D8F36A83}" destId="{51F41C20-6326-4C45-8818-859F807C87ED}" srcOrd="12" destOrd="0" presId="urn:microsoft.com/office/officeart/2005/8/layout/default"/>
    <dgm:cxn modelId="{FB26D82A-38C2-4E13-BA1D-089465C9CF37}" type="presParOf" srcId="{3277073D-E9CF-4DAB-9D24-C779D8F36A83}" destId="{80D67FBD-4F64-4ACF-AF60-99E6AD6C1CA0}" srcOrd="13" destOrd="0" presId="urn:microsoft.com/office/officeart/2005/8/layout/default"/>
    <dgm:cxn modelId="{589969ED-1EC2-414D-9F26-3D7363AD91A8}" type="presParOf" srcId="{3277073D-E9CF-4DAB-9D24-C779D8F36A83}" destId="{67EB825B-E24F-4A51-9055-9710D83C32F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770A1A-1E8D-4DD5-91DC-EE6F0510C23C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356374-0710-4092-B310-AF58EB1BD7EE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CathPCI</a:t>
          </a:r>
          <a:endParaRPr lang="en-US" dirty="0">
            <a:solidFill>
              <a:schemeClr val="tx1"/>
            </a:solidFill>
          </a:endParaRPr>
        </a:p>
      </dgm:t>
    </dgm:pt>
    <dgm:pt modelId="{AB6B3706-9CC9-4166-9342-027A06E94D2D}" type="parTrans" cxnId="{0BB89B6B-5221-4C59-8108-E390D68DF862}">
      <dgm:prSet/>
      <dgm:spPr/>
      <dgm:t>
        <a:bodyPr/>
        <a:lstStyle/>
        <a:p>
          <a:endParaRPr lang="en-US"/>
        </a:p>
      </dgm:t>
    </dgm:pt>
    <dgm:pt modelId="{D96338B4-5D73-4AB6-ADED-32E0DFF97703}" type="sibTrans" cxnId="{0BB89B6B-5221-4C59-8108-E390D68DF862}">
      <dgm:prSet/>
      <dgm:spPr/>
      <dgm:t>
        <a:bodyPr/>
        <a:lstStyle/>
        <a:p>
          <a:endParaRPr lang="en-US"/>
        </a:p>
      </dgm:t>
    </dgm:pt>
    <dgm:pt modelId="{BB70F5F6-1019-49A1-8317-416A889A125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PVI</a:t>
          </a:r>
          <a:endParaRPr lang="en-US" dirty="0"/>
        </a:p>
      </dgm:t>
    </dgm:pt>
    <dgm:pt modelId="{6B46D232-BC0A-446F-9001-E432C72BBDEB}" type="parTrans" cxnId="{5A2D7940-F966-4353-ABF5-76F4BDF0C95D}">
      <dgm:prSet/>
      <dgm:spPr/>
      <dgm:t>
        <a:bodyPr/>
        <a:lstStyle/>
        <a:p>
          <a:endParaRPr lang="en-US"/>
        </a:p>
      </dgm:t>
    </dgm:pt>
    <dgm:pt modelId="{B2EE4B38-91B5-466D-9725-D5417C823355}" type="sibTrans" cxnId="{5A2D7940-F966-4353-ABF5-76F4BDF0C95D}">
      <dgm:prSet/>
      <dgm:spPr/>
      <dgm:t>
        <a:bodyPr/>
        <a:lstStyle/>
        <a:p>
          <a:endParaRPr lang="en-US"/>
        </a:p>
      </dgm:t>
    </dgm:pt>
    <dgm:pt modelId="{CD16C8A8-EA88-4452-8C6E-B4AF85355825}">
      <dgm:prSet phldrT="[Text]"/>
      <dgm:spPr/>
      <dgm:t>
        <a:bodyPr/>
        <a:lstStyle/>
        <a:p>
          <a:r>
            <a:rPr lang="en-US" dirty="0" smtClean="0"/>
            <a:t>ACTION</a:t>
          </a:r>
          <a:endParaRPr lang="en-US" dirty="0"/>
        </a:p>
      </dgm:t>
    </dgm:pt>
    <dgm:pt modelId="{A8108715-6921-4263-8913-5248BDF4FA7E}" type="parTrans" cxnId="{8ACEEC8F-77E4-4E9E-8DF8-973D033A8B88}">
      <dgm:prSet/>
      <dgm:spPr/>
      <dgm:t>
        <a:bodyPr/>
        <a:lstStyle/>
        <a:p>
          <a:endParaRPr lang="en-US"/>
        </a:p>
      </dgm:t>
    </dgm:pt>
    <dgm:pt modelId="{D478A97A-22B4-4B08-B00A-BDFDE81E0DA8}" type="sibTrans" cxnId="{8ACEEC8F-77E4-4E9E-8DF8-973D033A8B88}">
      <dgm:prSet/>
      <dgm:spPr/>
      <dgm:t>
        <a:bodyPr/>
        <a:lstStyle/>
        <a:p>
          <a:endParaRPr lang="en-US"/>
        </a:p>
      </dgm:t>
    </dgm:pt>
    <dgm:pt modelId="{F39A8C01-F069-4D8E-AB60-2670D641F6FB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Unified Model</a:t>
          </a:r>
          <a:endParaRPr lang="en-US" dirty="0"/>
        </a:p>
      </dgm:t>
    </dgm:pt>
    <dgm:pt modelId="{DB4D0ED4-2ABE-4134-A51A-F2423D362277}" type="sibTrans" cxnId="{C91128D0-423F-4764-B314-8C4F3103C23B}">
      <dgm:prSet/>
      <dgm:spPr/>
      <dgm:t>
        <a:bodyPr/>
        <a:lstStyle/>
        <a:p>
          <a:endParaRPr lang="en-US"/>
        </a:p>
      </dgm:t>
    </dgm:pt>
    <dgm:pt modelId="{DB0520F4-51D6-4C74-855C-EB6B87E9F851}" type="parTrans" cxnId="{C91128D0-423F-4764-B314-8C4F3103C23B}">
      <dgm:prSet/>
      <dgm:spPr/>
      <dgm:t>
        <a:bodyPr/>
        <a:lstStyle/>
        <a:p>
          <a:endParaRPr lang="en-US"/>
        </a:p>
      </dgm:t>
    </dgm:pt>
    <dgm:pt modelId="{B2E93CD9-3F1A-4635-9465-2A400E63C4ED}" type="pres">
      <dgm:prSet presAssocID="{FE770A1A-1E8D-4DD5-91DC-EE6F0510C23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E3DBD4-D40D-4154-980C-0520325DD71A}" type="pres">
      <dgm:prSet presAssocID="{FE770A1A-1E8D-4DD5-91DC-EE6F0510C23C}" presName="ellipse" presStyleLbl="trBgShp" presStyleIdx="0" presStyleCnt="1"/>
      <dgm:spPr>
        <a:solidFill>
          <a:srgbClr val="0070C0">
            <a:alpha val="40000"/>
          </a:srgbClr>
        </a:solidFill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8385E25A-68F9-403B-90A8-F77EE20F463A}" type="pres">
      <dgm:prSet presAssocID="{FE770A1A-1E8D-4DD5-91DC-EE6F0510C23C}" presName="arrow1" presStyleLbl="fgShp" presStyleIdx="0" presStyleCnt="1"/>
      <dgm:spPr/>
      <dgm:t>
        <a:bodyPr/>
        <a:lstStyle/>
        <a:p>
          <a:endParaRPr lang="en-US"/>
        </a:p>
      </dgm:t>
    </dgm:pt>
    <dgm:pt modelId="{97B50CCB-4D29-4FE4-BDD5-EAB2927E159A}" type="pres">
      <dgm:prSet presAssocID="{FE770A1A-1E8D-4DD5-91DC-EE6F0510C23C}" presName="rectangle" presStyleLbl="revTx" presStyleIdx="0" presStyleCnt="1" custLinFactY="100000" custLinFactNeighborX="-1172" custLinFactNeighborY="126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0E0F2-B4C7-433B-91D9-A1B3C4C46782}" type="pres">
      <dgm:prSet presAssocID="{BB70F5F6-1019-49A1-8317-416A889A1254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C1AB5-BC48-4450-A626-71F9A85ED869}" type="pres">
      <dgm:prSet presAssocID="{CD16C8A8-EA88-4452-8C6E-B4AF8535582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37A8EF-1281-4273-9931-E8335F2D4B54}" type="pres">
      <dgm:prSet presAssocID="{F39A8C01-F069-4D8E-AB60-2670D641F6FB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62D07-B3ED-4A07-BA15-B4CBF83F1104}" type="pres">
      <dgm:prSet presAssocID="{FE770A1A-1E8D-4DD5-91DC-EE6F0510C23C}" presName="funnel" presStyleLbl="trAlignAcc1" presStyleIdx="0" presStyleCnt="1"/>
      <dgm:spPr>
        <a:solidFill>
          <a:schemeClr val="tx2">
            <a:lumMod val="75000"/>
            <a:alpha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8ACEEC8F-77E4-4E9E-8DF8-973D033A8B88}" srcId="{FE770A1A-1E8D-4DD5-91DC-EE6F0510C23C}" destId="{CD16C8A8-EA88-4452-8C6E-B4AF85355825}" srcOrd="2" destOrd="0" parTransId="{A8108715-6921-4263-8913-5248BDF4FA7E}" sibTransId="{D478A97A-22B4-4B08-B00A-BDFDE81E0DA8}"/>
    <dgm:cxn modelId="{0BB89B6B-5221-4C59-8108-E390D68DF862}" srcId="{FE770A1A-1E8D-4DD5-91DC-EE6F0510C23C}" destId="{3D356374-0710-4092-B310-AF58EB1BD7EE}" srcOrd="0" destOrd="0" parTransId="{AB6B3706-9CC9-4166-9342-027A06E94D2D}" sibTransId="{D96338B4-5D73-4AB6-ADED-32E0DFF97703}"/>
    <dgm:cxn modelId="{5A2D7940-F966-4353-ABF5-76F4BDF0C95D}" srcId="{FE770A1A-1E8D-4DD5-91DC-EE6F0510C23C}" destId="{BB70F5F6-1019-49A1-8317-416A889A1254}" srcOrd="1" destOrd="0" parTransId="{6B46D232-BC0A-446F-9001-E432C72BBDEB}" sibTransId="{B2EE4B38-91B5-466D-9725-D5417C823355}"/>
    <dgm:cxn modelId="{905C9404-9992-4934-8EAC-4A05CD2F377C}" type="presOf" srcId="{CD16C8A8-EA88-4452-8C6E-B4AF85355825}" destId="{3E90E0F2-B4C7-433B-91D9-A1B3C4C46782}" srcOrd="0" destOrd="0" presId="urn:microsoft.com/office/officeart/2005/8/layout/funnel1"/>
    <dgm:cxn modelId="{55DD6032-AE5F-4041-A94A-CED0DA110635}" type="presOf" srcId="{F39A8C01-F069-4D8E-AB60-2670D641F6FB}" destId="{97B50CCB-4D29-4FE4-BDD5-EAB2927E159A}" srcOrd="0" destOrd="0" presId="urn:microsoft.com/office/officeart/2005/8/layout/funnel1"/>
    <dgm:cxn modelId="{43902CC1-0F1F-4ED5-AB2D-CE7E47ACB703}" type="presOf" srcId="{FE770A1A-1E8D-4DD5-91DC-EE6F0510C23C}" destId="{B2E93CD9-3F1A-4635-9465-2A400E63C4ED}" srcOrd="0" destOrd="0" presId="urn:microsoft.com/office/officeart/2005/8/layout/funnel1"/>
    <dgm:cxn modelId="{C91128D0-423F-4764-B314-8C4F3103C23B}" srcId="{FE770A1A-1E8D-4DD5-91DC-EE6F0510C23C}" destId="{F39A8C01-F069-4D8E-AB60-2670D641F6FB}" srcOrd="3" destOrd="0" parTransId="{DB0520F4-51D6-4C74-855C-EB6B87E9F851}" sibTransId="{DB4D0ED4-2ABE-4134-A51A-F2423D362277}"/>
    <dgm:cxn modelId="{1C93D1C0-7AC5-42B1-9737-1C7A5173C3C6}" type="presOf" srcId="{3D356374-0710-4092-B310-AF58EB1BD7EE}" destId="{2337A8EF-1281-4273-9931-E8335F2D4B54}" srcOrd="0" destOrd="0" presId="urn:microsoft.com/office/officeart/2005/8/layout/funnel1"/>
    <dgm:cxn modelId="{11FAD561-FD38-4E3F-A405-55CC5D457543}" type="presOf" srcId="{BB70F5F6-1019-49A1-8317-416A889A1254}" destId="{7B6C1AB5-BC48-4450-A626-71F9A85ED869}" srcOrd="0" destOrd="0" presId="urn:microsoft.com/office/officeart/2005/8/layout/funnel1"/>
    <dgm:cxn modelId="{5F2A8554-644C-4C1A-BC01-3B132E754420}" type="presParOf" srcId="{B2E93CD9-3F1A-4635-9465-2A400E63C4ED}" destId="{C9E3DBD4-D40D-4154-980C-0520325DD71A}" srcOrd="0" destOrd="0" presId="urn:microsoft.com/office/officeart/2005/8/layout/funnel1"/>
    <dgm:cxn modelId="{4DA0E98C-A9B7-492B-BC6C-2C34F4902D43}" type="presParOf" srcId="{B2E93CD9-3F1A-4635-9465-2A400E63C4ED}" destId="{8385E25A-68F9-403B-90A8-F77EE20F463A}" srcOrd="1" destOrd="0" presId="urn:microsoft.com/office/officeart/2005/8/layout/funnel1"/>
    <dgm:cxn modelId="{1FAE43EF-E67E-4C37-BAEE-FD2806122E77}" type="presParOf" srcId="{B2E93CD9-3F1A-4635-9465-2A400E63C4ED}" destId="{97B50CCB-4D29-4FE4-BDD5-EAB2927E159A}" srcOrd="2" destOrd="0" presId="urn:microsoft.com/office/officeart/2005/8/layout/funnel1"/>
    <dgm:cxn modelId="{0D8A66F5-F6F0-4A7D-933A-2CF97DAA361B}" type="presParOf" srcId="{B2E93CD9-3F1A-4635-9465-2A400E63C4ED}" destId="{3E90E0F2-B4C7-433B-91D9-A1B3C4C46782}" srcOrd="3" destOrd="0" presId="urn:microsoft.com/office/officeart/2005/8/layout/funnel1"/>
    <dgm:cxn modelId="{2C8CE411-D7DA-414A-8B5B-9F9DEFED6BBA}" type="presParOf" srcId="{B2E93CD9-3F1A-4635-9465-2A400E63C4ED}" destId="{7B6C1AB5-BC48-4450-A626-71F9A85ED869}" srcOrd="4" destOrd="0" presId="urn:microsoft.com/office/officeart/2005/8/layout/funnel1"/>
    <dgm:cxn modelId="{A76F84E5-2549-4E81-9C0F-B1E7A3C1A03C}" type="presParOf" srcId="{B2E93CD9-3F1A-4635-9465-2A400E63C4ED}" destId="{2337A8EF-1281-4273-9931-E8335F2D4B54}" srcOrd="5" destOrd="0" presId="urn:microsoft.com/office/officeart/2005/8/layout/funnel1"/>
    <dgm:cxn modelId="{B387A5DA-49D2-4695-9ECF-C673C46C4DE3}" type="presParOf" srcId="{B2E93CD9-3F1A-4635-9465-2A400E63C4ED}" destId="{CC062D07-B3ED-4A07-BA15-B4CBF83F110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7DA16A-3B9C-4D41-AFC3-759C78852460}" type="doc">
      <dgm:prSet loTypeId="urn:microsoft.com/office/officeart/2005/8/layout/default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9234D56-D9DF-43F0-8075-840BB74685DB}">
      <dgm:prSet/>
      <dgm:spPr/>
      <dgm:t>
        <a:bodyPr/>
        <a:lstStyle/>
        <a:p>
          <a:pPr rtl="0"/>
          <a:r>
            <a:rPr lang="en-US" dirty="0" smtClean="0">
              <a:latin typeface="Calibri" panose="020F0502020204030204" pitchFamily="34" charset="0"/>
            </a:rPr>
            <a:t>Minimize labor and technology costs associated with development of additional registries </a:t>
          </a:r>
          <a:endParaRPr lang="en-US" dirty="0">
            <a:latin typeface="Calibri" panose="020F0502020204030204" pitchFamily="34" charset="0"/>
          </a:endParaRPr>
        </a:p>
      </dgm:t>
    </dgm:pt>
    <dgm:pt modelId="{D2B0E280-E333-4F3C-BDA4-5FB689B13234}" type="parTrans" cxnId="{4B8A5E49-705B-451B-924B-46715BD5AA5C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E6F21C4-5161-453F-AA08-A5B4814AFEC5}" type="sibTrans" cxnId="{4B8A5E49-705B-451B-924B-46715BD5AA5C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EE9F82F-3161-4B05-9519-D8E718AA4EAC}">
      <dgm:prSet/>
      <dgm:spPr/>
      <dgm:t>
        <a:bodyPr/>
        <a:lstStyle/>
        <a:p>
          <a:pPr rtl="0"/>
          <a:r>
            <a:rPr lang="en-US" dirty="0" smtClean="0">
              <a:latin typeface="Calibri" panose="020F0502020204030204" pitchFamily="34" charset="0"/>
            </a:rPr>
            <a:t>Reduce data collection burdens while expanding information content and shrinking latency</a:t>
          </a:r>
          <a:endParaRPr lang="en-US" dirty="0">
            <a:latin typeface="Calibri" panose="020F0502020204030204" pitchFamily="34" charset="0"/>
          </a:endParaRPr>
        </a:p>
      </dgm:t>
    </dgm:pt>
    <dgm:pt modelId="{EFDEE7DE-9116-46B0-8AA9-6CE54383C457}" type="parTrans" cxnId="{A5CAD7FA-4298-4C58-BAAC-34FF69C6D23D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048439AD-B5B5-4BD3-9911-355D3F516C2D}" type="sibTrans" cxnId="{A5CAD7FA-4298-4C58-BAAC-34FF69C6D23D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19A9356-BA8D-4A52-8E45-B9C752E09EE8}">
      <dgm:prSet/>
      <dgm:spPr/>
      <dgm:t>
        <a:bodyPr/>
        <a:lstStyle/>
        <a:p>
          <a:pPr rtl="0"/>
          <a:r>
            <a:rPr lang="en-US" smtClean="0">
              <a:latin typeface="Calibri" panose="020F0502020204030204" pitchFamily="34" charset="0"/>
            </a:rPr>
            <a:t>Minimize inconsistencies across registries</a:t>
          </a:r>
          <a:endParaRPr lang="en-US">
            <a:latin typeface="Calibri" panose="020F0502020204030204" pitchFamily="34" charset="0"/>
          </a:endParaRPr>
        </a:p>
      </dgm:t>
    </dgm:pt>
    <dgm:pt modelId="{F6D70AF4-2EA3-40B3-A4DC-A2AEBCB09FFA}" type="parTrans" cxnId="{12480A64-FF96-4C90-88E8-50DDD8EDF262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FD557433-7473-4D8A-BDC4-E95ABC0E579E}" type="sibTrans" cxnId="{12480A64-FF96-4C90-88E8-50DDD8EDF262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A86CA23-9396-47AE-BDAB-5D2B89469821}">
      <dgm:prSet/>
      <dgm:spPr/>
      <dgm:t>
        <a:bodyPr/>
        <a:lstStyle/>
        <a:p>
          <a:pPr rtl="0"/>
          <a:r>
            <a:rPr lang="en-US" dirty="0" smtClean="0">
              <a:latin typeface="Calibri" panose="020F0502020204030204" pitchFamily="34" charset="0"/>
            </a:rPr>
            <a:t>Better integrate with healthcare systems and products that support standards</a:t>
          </a:r>
          <a:endParaRPr lang="en-US" dirty="0">
            <a:latin typeface="Calibri" panose="020F0502020204030204" pitchFamily="34" charset="0"/>
          </a:endParaRPr>
        </a:p>
      </dgm:t>
    </dgm:pt>
    <dgm:pt modelId="{1FCEA7D2-DB59-4350-8659-4870947CF76B}" type="parTrans" cxnId="{B8322995-6002-4342-B430-0C997251FC18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B4B2EE83-2E6C-49C4-A863-78177BF54895}" type="sibTrans" cxnId="{B8322995-6002-4342-B430-0C997251FC18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923B1E24-4AB6-433E-A8E6-75DB89C3E4DC}">
      <dgm:prSet/>
      <dgm:spPr/>
      <dgm:t>
        <a:bodyPr/>
        <a:lstStyle/>
        <a:p>
          <a:pPr rtl="0"/>
          <a:r>
            <a:rPr lang="en-US" smtClean="0">
              <a:latin typeface="Calibri" panose="020F0502020204030204" pitchFamily="34" charset="0"/>
            </a:rPr>
            <a:t>One step closer to EHR integration</a:t>
          </a:r>
          <a:endParaRPr lang="en-US" dirty="0">
            <a:latin typeface="Calibri" panose="020F0502020204030204" pitchFamily="34" charset="0"/>
          </a:endParaRPr>
        </a:p>
      </dgm:t>
    </dgm:pt>
    <dgm:pt modelId="{29726EC9-AA1B-4A45-BC99-6080D6F6DF9B}" type="parTrans" cxnId="{09EBFCEE-4483-47E3-B433-E6DB435E64E5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95B13F67-7F2E-4EB2-89D5-E7E827DEFC11}" type="sibTrans" cxnId="{09EBFCEE-4483-47E3-B433-E6DB435E64E5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C95016E3-1EED-4AD8-A7F7-2EEF44EBF30B}" type="pres">
      <dgm:prSet presAssocID="{E47DA16A-3B9C-4D41-AFC3-759C788524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72C474-E11F-41A5-A876-D3D52756C26B}" type="pres">
      <dgm:prSet presAssocID="{09234D56-D9DF-43F0-8075-840BB74685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279F7-1EE5-4799-87D1-3C461A99B972}" type="pres">
      <dgm:prSet presAssocID="{6E6F21C4-5161-453F-AA08-A5B4814AFEC5}" presName="sibTrans" presStyleCnt="0"/>
      <dgm:spPr/>
      <dgm:t>
        <a:bodyPr/>
        <a:lstStyle/>
        <a:p>
          <a:endParaRPr lang="en-US"/>
        </a:p>
      </dgm:t>
    </dgm:pt>
    <dgm:pt modelId="{C8E72C65-C78C-431F-BCB4-E99B9BB2CEF2}" type="pres">
      <dgm:prSet presAssocID="{2EE9F82F-3161-4B05-9519-D8E718AA4EA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E784B-711D-419D-80E1-7CCEA8F7B761}" type="pres">
      <dgm:prSet presAssocID="{048439AD-B5B5-4BD3-9911-355D3F516C2D}" presName="sibTrans" presStyleCnt="0"/>
      <dgm:spPr/>
      <dgm:t>
        <a:bodyPr/>
        <a:lstStyle/>
        <a:p>
          <a:endParaRPr lang="en-US"/>
        </a:p>
      </dgm:t>
    </dgm:pt>
    <dgm:pt modelId="{B61C89DB-2422-4A3C-A723-4588C41BD3BA}" type="pres">
      <dgm:prSet presAssocID="{119A9356-BA8D-4A52-8E45-B9C752E09EE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CA187-E945-40D3-827F-2C9774BD4905}" type="pres">
      <dgm:prSet presAssocID="{FD557433-7473-4D8A-BDC4-E95ABC0E579E}" presName="sibTrans" presStyleCnt="0"/>
      <dgm:spPr/>
      <dgm:t>
        <a:bodyPr/>
        <a:lstStyle/>
        <a:p>
          <a:endParaRPr lang="en-US"/>
        </a:p>
      </dgm:t>
    </dgm:pt>
    <dgm:pt modelId="{8F2413B4-C751-4EED-ABD2-EB3D549B3A06}" type="pres">
      <dgm:prSet presAssocID="{6A86CA23-9396-47AE-BDAB-5D2B894698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3BD58-FE65-49D8-88DE-58AA135B83D6}" type="pres">
      <dgm:prSet presAssocID="{B4B2EE83-2E6C-49C4-A863-78177BF54895}" presName="sibTrans" presStyleCnt="0"/>
      <dgm:spPr/>
      <dgm:t>
        <a:bodyPr/>
        <a:lstStyle/>
        <a:p>
          <a:endParaRPr lang="en-US"/>
        </a:p>
      </dgm:t>
    </dgm:pt>
    <dgm:pt modelId="{1517C3D5-6F37-4559-9AEE-7000F1C50825}" type="pres">
      <dgm:prSet presAssocID="{923B1E24-4AB6-433E-A8E6-75DB89C3E4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EBFCEE-4483-47E3-B433-E6DB435E64E5}" srcId="{E47DA16A-3B9C-4D41-AFC3-759C78852460}" destId="{923B1E24-4AB6-433E-A8E6-75DB89C3E4DC}" srcOrd="4" destOrd="0" parTransId="{29726EC9-AA1B-4A45-BC99-6080D6F6DF9B}" sibTransId="{95B13F67-7F2E-4EB2-89D5-E7E827DEFC11}"/>
    <dgm:cxn modelId="{48C159F0-CB86-4A74-9BC6-4445D7FCD113}" type="presOf" srcId="{09234D56-D9DF-43F0-8075-840BB74685DB}" destId="{4F72C474-E11F-41A5-A876-D3D52756C26B}" srcOrd="0" destOrd="0" presId="urn:microsoft.com/office/officeart/2005/8/layout/default"/>
    <dgm:cxn modelId="{4B8A5E49-705B-451B-924B-46715BD5AA5C}" srcId="{E47DA16A-3B9C-4D41-AFC3-759C78852460}" destId="{09234D56-D9DF-43F0-8075-840BB74685DB}" srcOrd="0" destOrd="0" parTransId="{D2B0E280-E333-4F3C-BDA4-5FB689B13234}" sibTransId="{6E6F21C4-5161-453F-AA08-A5B4814AFEC5}"/>
    <dgm:cxn modelId="{12480A64-FF96-4C90-88E8-50DDD8EDF262}" srcId="{E47DA16A-3B9C-4D41-AFC3-759C78852460}" destId="{119A9356-BA8D-4A52-8E45-B9C752E09EE8}" srcOrd="2" destOrd="0" parTransId="{F6D70AF4-2EA3-40B3-A4DC-A2AEBCB09FFA}" sibTransId="{FD557433-7473-4D8A-BDC4-E95ABC0E579E}"/>
    <dgm:cxn modelId="{2906B783-C297-485B-8E41-A0F8F5D1C485}" type="presOf" srcId="{119A9356-BA8D-4A52-8E45-B9C752E09EE8}" destId="{B61C89DB-2422-4A3C-A723-4588C41BD3BA}" srcOrd="0" destOrd="0" presId="urn:microsoft.com/office/officeart/2005/8/layout/default"/>
    <dgm:cxn modelId="{5FFEE8BA-44CD-4857-A023-B7669FFB8006}" type="presOf" srcId="{E47DA16A-3B9C-4D41-AFC3-759C78852460}" destId="{C95016E3-1EED-4AD8-A7F7-2EEF44EBF30B}" srcOrd="0" destOrd="0" presId="urn:microsoft.com/office/officeart/2005/8/layout/default"/>
    <dgm:cxn modelId="{3F89BFE8-8906-44B4-876A-0D1F9D8AD169}" type="presOf" srcId="{923B1E24-4AB6-433E-A8E6-75DB89C3E4DC}" destId="{1517C3D5-6F37-4559-9AEE-7000F1C50825}" srcOrd="0" destOrd="0" presId="urn:microsoft.com/office/officeart/2005/8/layout/default"/>
    <dgm:cxn modelId="{154AAFFE-5F97-4515-A2C1-03D5BB63FB63}" type="presOf" srcId="{2EE9F82F-3161-4B05-9519-D8E718AA4EAC}" destId="{C8E72C65-C78C-431F-BCB4-E99B9BB2CEF2}" srcOrd="0" destOrd="0" presId="urn:microsoft.com/office/officeart/2005/8/layout/default"/>
    <dgm:cxn modelId="{A5CAD7FA-4298-4C58-BAAC-34FF69C6D23D}" srcId="{E47DA16A-3B9C-4D41-AFC3-759C78852460}" destId="{2EE9F82F-3161-4B05-9519-D8E718AA4EAC}" srcOrd="1" destOrd="0" parTransId="{EFDEE7DE-9116-46B0-8AA9-6CE54383C457}" sibTransId="{048439AD-B5B5-4BD3-9911-355D3F516C2D}"/>
    <dgm:cxn modelId="{804621A3-74EE-43B8-B755-5F04138B452B}" type="presOf" srcId="{6A86CA23-9396-47AE-BDAB-5D2B89469821}" destId="{8F2413B4-C751-4EED-ABD2-EB3D549B3A06}" srcOrd="0" destOrd="0" presId="urn:microsoft.com/office/officeart/2005/8/layout/default"/>
    <dgm:cxn modelId="{B8322995-6002-4342-B430-0C997251FC18}" srcId="{E47DA16A-3B9C-4D41-AFC3-759C78852460}" destId="{6A86CA23-9396-47AE-BDAB-5D2B89469821}" srcOrd="3" destOrd="0" parTransId="{1FCEA7D2-DB59-4350-8659-4870947CF76B}" sibTransId="{B4B2EE83-2E6C-49C4-A863-78177BF54895}"/>
    <dgm:cxn modelId="{E87C18E8-C73D-4612-9E95-9E95B30B6996}" type="presParOf" srcId="{C95016E3-1EED-4AD8-A7F7-2EEF44EBF30B}" destId="{4F72C474-E11F-41A5-A876-D3D52756C26B}" srcOrd="0" destOrd="0" presId="urn:microsoft.com/office/officeart/2005/8/layout/default"/>
    <dgm:cxn modelId="{662D004C-6C3A-478C-91F6-383D6311130D}" type="presParOf" srcId="{C95016E3-1EED-4AD8-A7F7-2EEF44EBF30B}" destId="{6D0279F7-1EE5-4799-87D1-3C461A99B972}" srcOrd="1" destOrd="0" presId="urn:microsoft.com/office/officeart/2005/8/layout/default"/>
    <dgm:cxn modelId="{1D0C22CF-5C95-408A-8F20-B2636270B07D}" type="presParOf" srcId="{C95016E3-1EED-4AD8-A7F7-2EEF44EBF30B}" destId="{C8E72C65-C78C-431F-BCB4-E99B9BB2CEF2}" srcOrd="2" destOrd="0" presId="urn:microsoft.com/office/officeart/2005/8/layout/default"/>
    <dgm:cxn modelId="{F401200A-5A10-4F5F-9F69-C4DAF25426A7}" type="presParOf" srcId="{C95016E3-1EED-4AD8-A7F7-2EEF44EBF30B}" destId="{28CE784B-711D-419D-80E1-7CCEA8F7B761}" srcOrd="3" destOrd="0" presId="urn:microsoft.com/office/officeart/2005/8/layout/default"/>
    <dgm:cxn modelId="{9B74C8C3-BEF9-493D-8F38-A5BAB6239A8A}" type="presParOf" srcId="{C95016E3-1EED-4AD8-A7F7-2EEF44EBF30B}" destId="{B61C89DB-2422-4A3C-A723-4588C41BD3BA}" srcOrd="4" destOrd="0" presId="urn:microsoft.com/office/officeart/2005/8/layout/default"/>
    <dgm:cxn modelId="{A0B70142-4685-413F-9F95-70D57BCE004A}" type="presParOf" srcId="{C95016E3-1EED-4AD8-A7F7-2EEF44EBF30B}" destId="{34CCA187-E945-40D3-827F-2C9774BD4905}" srcOrd="5" destOrd="0" presId="urn:microsoft.com/office/officeart/2005/8/layout/default"/>
    <dgm:cxn modelId="{67C58E21-E646-4146-9C32-0DC38FC9B66C}" type="presParOf" srcId="{C95016E3-1EED-4AD8-A7F7-2EEF44EBF30B}" destId="{8F2413B4-C751-4EED-ABD2-EB3D549B3A06}" srcOrd="6" destOrd="0" presId="urn:microsoft.com/office/officeart/2005/8/layout/default"/>
    <dgm:cxn modelId="{AD4BD37B-E70E-48D4-939F-A427AC40403C}" type="presParOf" srcId="{C95016E3-1EED-4AD8-A7F7-2EEF44EBF30B}" destId="{27C3BD58-FE65-49D8-88DE-58AA135B83D6}" srcOrd="7" destOrd="0" presId="urn:microsoft.com/office/officeart/2005/8/layout/default"/>
    <dgm:cxn modelId="{30057205-119E-440C-9A96-0D94E7FE7AD7}" type="presParOf" srcId="{C95016E3-1EED-4AD8-A7F7-2EEF44EBF30B}" destId="{1517C3D5-6F37-4559-9AEE-7000F1C5082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81ABEB-408C-4200-98CB-C389713FB5C4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2982345-124D-4B34-98A3-700E32A924BF}">
      <dgm:prSet custT="1"/>
      <dgm:spPr/>
      <dgm:t>
        <a:bodyPr/>
        <a:lstStyle/>
        <a:p>
          <a:pPr rtl="0"/>
          <a:r>
            <a:rPr lang="en-US" sz="1800" smtClean="0">
              <a:latin typeface="Calibri" panose="020F0502020204030204" pitchFamily="34" charset="0"/>
            </a:rPr>
            <a:t>Optimized for machine data extraction and not web data entry</a:t>
          </a:r>
          <a:endParaRPr lang="en-US" sz="1800">
            <a:latin typeface="Calibri" panose="020F0502020204030204" pitchFamily="34" charset="0"/>
          </a:endParaRPr>
        </a:p>
      </dgm:t>
    </dgm:pt>
    <dgm:pt modelId="{257C4D47-0D07-4DA1-8B94-DCEBC2495C52}" type="parTrans" cxnId="{238BCB5A-666B-4F92-BC7B-17E59EB37C04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6256EC9B-E2AD-4899-B4AA-1FA8A5FEBD62}" type="sibTrans" cxnId="{238BCB5A-666B-4F92-BC7B-17E59EB37C04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A246FC12-C713-4027-8DEB-3DDF9C38BEB2}">
      <dgm:prSet custT="1"/>
      <dgm:spPr/>
      <dgm:t>
        <a:bodyPr/>
        <a:lstStyle/>
        <a:p>
          <a:pPr rtl="0"/>
          <a:r>
            <a:rPr lang="en-US" sz="1800" dirty="0" smtClean="0">
              <a:latin typeface="Calibri" panose="020F0502020204030204" pitchFamily="34" charset="0"/>
            </a:rPr>
            <a:t>Maintaining compatibility with legacy registry versions</a:t>
          </a:r>
          <a:endParaRPr lang="en-US" sz="1800" dirty="0">
            <a:latin typeface="Calibri" panose="020F0502020204030204" pitchFamily="34" charset="0"/>
          </a:endParaRPr>
        </a:p>
      </dgm:t>
    </dgm:pt>
    <dgm:pt modelId="{A524BCB4-A2B5-4D6A-ADDE-7DD6255FFB16}" type="parTrans" cxnId="{BE0C1FC2-08C2-4416-8314-8D9E9D0D374E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70B02661-5E42-4390-85A9-8D9C0CCA3D06}" type="sibTrans" cxnId="{BE0C1FC2-08C2-4416-8314-8D9E9D0D374E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2BC7D5A3-2FCD-473A-B719-39920AD831E3}">
      <dgm:prSet custT="1"/>
      <dgm:spPr/>
      <dgm:t>
        <a:bodyPr/>
        <a:lstStyle/>
        <a:p>
          <a:pPr rtl="0"/>
          <a:r>
            <a:rPr lang="en-US" sz="1800" dirty="0" smtClean="0">
              <a:latin typeface="Calibri" panose="020F0502020204030204" pitchFamily="34" charset="0"/>
            </a:rPr>
            <a:t>Completely new implementation by vendors</a:t>
          </a:r>
          <a:endParaRPr lang="en-US" sz="1800" dirty="0">
            <a:latin typeface="Calibri" panose="020F0502020204030204" pitchFamily="34" charset="0"/>
          </a:endParaRPr>
        </a:p>
      </dgm:t>
    </dgm:pt>
    <dgm:pt modelId="{80E8C958-3A00-463B-8457-55FA870F2BAB}" type="parTrans" cxnId="{549C2B5A-985A-421B-A5DF-5C7EE9BDDF3B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69CDF540-118D-4282-A866-9E6F7CBF73AC}" type="sibTrans" cxnId="{549C2B5A-985A-421B-A5DF-5C7EE9BDDF3B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29D2D287-F9AA-4A25-86FC-1FA84289E1EE}">
      <dgm:prSet custT="1"/>
      <dgm:spPr/>
      <dgm:t>
        <a:bodyPr/>
        <a:lstStyle/>
        <a:p>
          <a:pPr rtl="0"/>
          <a:r>
            <a:rPr lang="en-US" sz="1800" dirty="0" smtClean="0">
              <a:latin typeface="Calibri" panose="020F0502020204030204" pitchFamily="34" charset="0"/>
            </a:rPr>
            <a:t>Data standard maintenance and stewardship</a:t>
          </a:r>
          <a:endParaRPr lang="en-US" sz="1800" dirty="0">
            <a:latin typeface="Calibri" panose="020F0502020204030204" pitchFamily="34" charset="0"/>
          </a:endParaRPr>
        </a:p>
      </dgm:t>
    </dgm:pt>
    <dgm:pt modelId="{AFCC20C0-1FA9-4E64-8F8D-09E9F3F72931}" type="parTrans" cxnId="{8953EB63-6ABD-4F61-8F2B-3CC8811B6C1E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E0388BBD-8CBD-4C52-9DAE-C283CF55701B}" type="sibTrans" cxnId="{8953EB63-6ABD-4F61-8F2B-3CC8811B6C1E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CBFD43ED-D20E-464E-9681-A8E34AA300FE}">
      <dgm:prSet custT="1"/>
      <dgm:spPr/>
      <dgm:t>
        <a:bodyPr/>
        <a:lstStyle/>
        <a:p>
          <a:pPr rtl="0"/>
          <a:r>
            <a:rPr lang="en-US" sz="1800" dirty="0" smtClean="0">
              <a:latin typeface="Calibri" panose="020F0502020204030204" pitchFamily="34" charset="0"/>
            </a:rPr>
            <a:t>Data quality</a:t>
          </a:r>
          <a:endParaRPr lang="en-US" sz="1800" dirty="0">
            <a:latin typeface="Calibri" panose="020F0502020204030204" pitchFamily="34" charset="0"/>
          </a:endParaRPr>
        </a:p>
      </dgm:t>
    </dgm:pt>
    <dgm:pt modelId="{E27A1189-25E1-4074-9E5E-6486E96D6B13}" type="parTrans" cxnId="{D4392AF5-2234-4241-B359-576D8BAC54CB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0A3DA62E-68F7-4685-A0E4-DD5342A56E79}" type="sibTrans" cxnId="{D4392AF5-2234-4241-B359-576D8BAC54CB}">
      <dgm:prSet/>
      <dgm:spPr/>
      <dgm:t>
        <a:bodyPr/>
        <a:lstStyle/>
        <a:p>
          <a:endParaRPr lang="en-US" sz="2000">
            <a:latin typeface="Calibri" panose="020F0502020204030204" pitchFamily="34" charset="0"/>
          </a:endParaRPr>
        </a:p>
      </dgm:t>
    </dgm:pt>
    <dgm:pt modelId="{CD161763-4D71-4339-BB28-3B72C3134316}" type="pres">
      <dgm:prSet presAssocID="{A281ABEB-408C-4200-98CB-C389713FB5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B404550-6C4A-4D59-9AE2-40CA83C68518}" type="pres">
      <dgm:prSet presAssocID="{A281ABEB-408C-4200-98CB-C389713FB5C4}" presName="Name1" presStyleCnt="0"/>
      <dgm:spPr/>
    </dgm:pt>
    <dgm:pt modelId="{B54C4434-B26A-49CF-A111-E5BC18097214}" type="pres">
      <dgm:prSet presAssocID="{A281ABEB-408C-4200-98CB-C389713FB5C4}" presName="cycle" presStyleCnt="0"/>
      <dgm:spPr/>
    </dgm:pt>
    <dgm:pt modelId="{00A22D75-4144-474C-8F57-61538480468B}" type="pres">
      <dgm:prSet presAssocID="{A281ABEB-408C-4200-98CB-C389713FB5C4}" presName="srcNode" presStyleLbl="node1" presStyleIdx="0" presStyleCnt="5"/>
      <dgm:spPr/>
    </dgm:pt>
    <dgm:pt modelId="{FABE3512-A1DE-4349-BF06-A0E1A238E0F0}" type="pres">
      <dgm:prSet presAssocID="{A281ABEB-408C-4200-98CB-C389713FB5C4}" presName="conn" presStyleLbl="parChTrans1D2" presStyleIdx="0" presStyleCnt="1"/>
      <dgm:spPr/>
      <dgm:t>
        <a:bodyPr/>
        <a:lstStyle/>
        <a:p>
          <a:endParaRPr lang="en-US"/>
        </a:p>
      </dgm:t>
    </dgm:pt>
    <dgm:pt modelId="{59AB7FD8-3F2D-4972-A03E-72F3B6ABB926}" type="pres">
      <dgm:prSet presAssocID="{A281ABEB-408C-4200-98CB-C389713FB5C4}" presName="extraNode" presStyleLbl="node1" presStyleIdx="0" presStyleCnt="5"/>
      <dgm:spPr/>
    </dgm:pt>
    <dgm:pt modelId="{B829ACC6-8659-4DAA-B9CE-0D93BD9B9D45}" type="pres">
      <dgm:prSet presAssocID="{A281ABEB-408C-4200-98CB-C389713FB5C4}" presName="dstNode" presStyleLbl="node1" presStyleIdx="0" presStyleCnt="5"/>
      <dgm:spPr/>
    </dgm:pt>
    <dgm:pt modelId="{C56144F4-62C8-441E-A854-36CEF47B938B}" type="pres">
      <dgm:prSet presAssocID="{02982345-124D-4B34-98A3-700E32A924B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7ACA28-3E58-4067-B9E6-32518AFAED3B}" type="pres">
      <dgm:prSet presAssocID="{02982345-124D-4B34-98A3-700E32A924BF}" presName="accent_1" presStyleCnt="0"/>
      <dgm:spPr/>
    </dgm:pt>
    <dgm:pt modelId="{03611CB6-29CF-41B4-91CD-3DDBD127342C}" type="pres">
      <dgm:prSet presAssocID="{02982345-124D-4B34-98A3-700E32A924BF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A42D63-674E-460D-B455-444DD2F8CDB9}" type="pres">
      <dgm:prSet presAssocID="{A246FC12-C713-4027-8DEB-3DDF9C38BEB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A1689-1CA6-4F03-A653-0FFBC72CF4C5}" type="pres">
      <dgm:prSet presAssocID="{A246FC12-C713-4027-8DEB-3DDF9C38BEB2}" presName="accent_2" presStyleCnt="0"/>
      <dgm:spPr/>
    </dgm:pt>
    <dgm:pt modelId="{30F0CB0B-8E5D-457D-8139-F7A4AE7123B0}" type="pres">
      <dgm:prSet presAssocID="{A246FC12-C713-4027-8DEB-3DDF9C38BEB2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F2ADC85-1635-480E-ADFB-40E06178D593}" type="pres">
      <dgm:prSet presAssocID="{2BC7D5A3-2FCD-473A-B719-39920AD831E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CFBF1-D71F-402D-84C1-15BC1A40F60A}" type="pres">
      <dgm:prSet presAssocID="{2BC7D5A3-2FCD-473A-B719-39920AD831E3}" presName="accent_3" presStyleCnt="0"/>
      <dgm:spPr/>
    </dgm:pt>
    <dgm:pt modelId="{62021466-58C6-42BB-9514-AAF71157692B}" type="pres">
      <dgm:prSet presAssocID="{2BC7D5A3-2FCD-473A-B719-39920AD831E3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91BC5A0-9AC3-4023-904E-C864B0D4AFE8}" type="pres">
      <dgm:prSet presAssocID="{29D2D287-F9AA-4A25-86FC-1FA84289E1E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6E163-33E3-4AD0-8AEE-C654806C55F1}" type="pres">
      <dgm:prSet presAssocID="{29D2D287-F9AA-4A25-86FC-1FA84289E1EE}" presName="accent_4" presStyleCnt="0"/>
      <dgm:spPr/>
    </dgm:pt>
    <dgm:pt modelId="{8F644838-41CE-48B0-A6C0-8BA37E819964}" type="pres">
      <dgm:prSet presAssocID="{29D2D287-F9AA-4A25-86FC-1FA84289E1EE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B2829BC-DC86-404D-9DAD-36BD88774C25}" type="pres">
      <dgm:prSet presAssocID="{CBFD43ED-D20E-464E-9681-A8E34AA300F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77CE1-2BC2-489D-BC38-8E440AF8D1AE}" type="pres">
      <dgm:prSet presAssocID="{CBFD43ED-D20E-464E-9681-A8E34AA300FE}" presName="accent_5" presStyleCnt="0"/>
      <dgm:spPr/>
    </dgm:pt>
    <dgm:pt modelId="{E56A8CCD-A802-44E1-98E7-379580BA0564}" type="pres">
      <dgm:prSet presAssocID="{CBFD43ED-D20E-464E-9681-A8E34AA300FE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238BCB5A-666B-4F92-BC7B-17E59EB37C04}" srcId="{A281ABEB-408C-4200-98CB-C389713FB5C4}" destId="{02982345-124D-4B34-98A3-700E32A924BF}" srcOrd="0" destOrd="0" parTransId="{257C4D47-0D07-4DA1-8B94-DCEBC2495C52}" sibTransId="{6256EC9B-E2AD-4899-B4AA-1FA8A5FEBD62}"/>
    <dgm:cxn modelId="{776E9031-7685-4F43-8ECD-3748F6D4BBB8}" type="presOf" srcId="{A246FC12-C713-4027-8DEB-3DDF9C38BEB2}" destId="{CAA42D63-674E-460D-B455-444DD2F8CDB9}" srcOrd="0" destOrd="0" presId="urn:microsoft.com/office/officeart/2008/layout/VerticalCurvedList"/>
    <dgm:cxn modelId="{D4392AF5-2234-4241-B359-576D8BAC54CB}" srcId="{A281ABEB-408C-4200-98CB-C389713FB5C4}" destId="{CBFD43ED-D20E-464E-9681-A8E34AA300FE}" srcOrd="4" destOrd="0" parTransId="{E27A1189-25E1-4074-9E5E-6486E96D6B13}" sibTransId="{0A3DA62E-68F7-4685-A0E4-DD5342A56E79}"/>
    <dgm:cxn modelId="{8953EB63-6ABD-4F61-8F2B-3CC8811B6C1E}" srcId="{A281ABEB-408C-4200-98CB-C389713FB5C4}" destId="{29D2D287-F9AA-4A25-86FC-1FA84289E1EE}" srcOrd="3" destOrd="0" parTransId="{AFCC20C0-1FA9-4E64-8F8D-09E9F3F72931}" sibTransId="{E0388BBD-8CBD-4C52-9DAE-C283CF55701B}"/>
    <dgm:cxn modelId="{E6D10EF2-C952-4FAC-B9CB-1A114609F72F}" type="presOf" srcId="{CBFD43ED-D20E-464E-9681-A8E34AA300FE}" destId="{1B2829BC-DC86-404D-9DAD-36BD88774C25}" srcOrd="0" destOrd="0" presId="urn:microsoft.com/office/officeart/2008/layout/VerticalCurvedList"/>
    <dgm:cxn modelId="{658DC4ED-9E8C-4895-A064-613BBBA1949F}" type="presOf" srcId="{2BC7D5A3-2FCD-473A-B719-39920AD831E3}" destId="{BF2ADC85-1635-480E-ADFB-40E06178D593}" srcOrd="0" destOrd="0" presId="urn:microsoft.com/office/officeart/2008/layout/VerticalCurvedList"/>
    <dgm:cxn modelId="{F420E09A-AE43-4996-AFFD-02414B5607ED}" type="presOf" srcId="{6256EC9B-E2AD-4899-B4AA-1FA8A5FEBD62}" destId="{FABE3512-A1DE-4349-BF06-A0E1A238E0F0}" srcOrd="0" destOrd="0" presId="urn:microsoft.com/office/officeart/2008/layout/VerticalCurvedList"/>
    <dgm:cxn modelId="{E439A5C3-5035-45D0-9167-B1757FAEB1C6}" type="presOf" srcId="{29D2D287-F9AA-4A25-86FC-1FA84289E1EE}" destId="{991BC5A0-9AC3-4023-904E-C864B0D4AFE8}" srcOrd="0" destOrd="0" presId="urn:microsoft.com/office/officeart/2008/layout/VerticalCurvedList"/>
    <dgm:cxn modelId="{1E3C7765-AF1E-41DC-9245-539954A1E680}" type="presOf" srcId="{A281ABEB-408C-4200-98CB-C389713FB5C4}" destId="{CD161763-4D71-4339-BB28-3B72C3134316}" srcOrd="0" destOrd="0" presId="urn:microsoft.com/office/officeart/2008/layout/VerticalCurvedList"/>
    <dgm:cxn modelId="{BE0C1FC2-08C2-4416-8314-8D9E9D0D374E}" srcId="{A281ABEB-408C-4200-98CB-C389713FB5C4}" destId="{A246FC12-C713-4027-8DEB-3DDF9C38BEB2}" srcOrd="1" destOrd="0" parTransId="{A524BCB4-A2B5-4D6A-ADDE-7DD6255FFB16}" sibTransId="{70B02661-5E42-4390-85A9-8D9C0CCA3D06}"/>
    <dgm:cxn modelId="{F742780E-EA60-4AD4-839D-2293CA2ED86F}" type="presOf" srcId="{02982345-124D-4B34-98A3-700E32A924BF}" destId="{C56144F4-62C8-441E-A854-36CEF47B938B}" srcOrd="0" destOrd="0" presId="urn:microsoft.com/office/officeart/2008/layout/VerticalCurvedList"/>
    <dgm:cxn modelId="{549C2B5A-985A-421B-A5DF-5C7EE9BDDF3B}" srcId="{A281ABEB-408C-4200-98CB-C389713FB5C4}" destId="{2BC7D5A3-2FCD-473A-B719-39920AD831E3}" srcOrd="2" destOrd="0" parTransId="{80E8C958-3A00-463B-8457-55FA870F2BAB}" sibTransId="{69CDF540-118D-4282-A866-9E6F7CBF73AC}"/>
    <dgm:cxn modelId="{B414A0B6-4EC2-4597-A6AB-D4274BB90629}" type="presParOf" srcId="{CD161763-4D71-4339-BB28-3B72C3134316}" destId="{DB404550-6C4A-4D59-9AE2-40CA83C68518}" srcOrd="0" destOrd="0" presId="urn:microsoft.com/office/officeart/2008/layout/VerticalCurvedList"/>
    <dgm:cxn modelId="{D3323124-2B83-496E-878E-41C991211ED5}" type="presParOf" srcId="{DB404550-6C4A-4D59-9AE2-40CA83C68518}" destId="{B54C4434-B26A-49CF-A111-E5BC18097214}" srcOrd="0" destOrd="0" presId="urn:microsoft.com/office/officeart/2008/layout/VerticalCurvedList"/>
    <dgm:cxn modelId="{8A402EE5-F4BC-43EC-A2B2-94F72CF34DE4}" type="presParOf" srcId="{B54C4434-B26A-49CF-A111-E5BC18097214}" destId="{00A22D75-4144-474C-8F57-61538480468B}" srcOrd="0" destOrd="0" presId="urn:microsoft.com/office/officeart/2008/layout/VerticalCurvedList"/>
    <dgm:cxn modelId="{E2AF14DE-2322-4F0B-8DBE-D5896C919510}" type="presParOf" srcId="{B54C4434-B26A-49CF-A111-E5BC18097214}" destId="{FABE3512-A1DE-4349-BF06-A0E1A238E0F0}" srcOrd="1" destOrd="0" presId="urn:microsoft.com/office/officeart/2008/layout/VerticalCurvedList"/>
    <dgm:cxn modelId="{4F2C8490-0CBC-416E-9195-A7B002711912}" type="presParOf" srcId="{B54C4434-B26A-49CF-A111-E5BC18097214}" destId="{59AB7FD8-3F2D-4972-A03E-72F3B6ABB926}" srcOrd="2" destOrd="0" presId="urn:microsoft.com/office/officeart/2008/layout/VerticalCurvedList"/>
    <dgm:cxn modelId="{E859B0AD-D768-42B9-B894-E57C0B2BEA77}" type="presParOf" srcId="{B54C4434-B26A-49CF-A111-E5BC18097214}" destId="{B829ACC6-8659-4DAA-B9CE-0D93BD9B9D45}" srcOrd="3" destOrd="0" presId="urn:microsoft.com/office/officeart/2008/layout/VerticalCurvedList"/>
    <dgm:cxn modelId="{1DEEFB6D-9A7C-4C53-AA21-1B815F02F12A}" type="presParOf" srcId="{DB404550-6C4A-4D59-9AE2-40CA83C68518}" destId="{C56144F4-62C8-441E-A854-36CEF47B938B}" srcOrd="1" destOrd="0" presId="urn:microsoft.com/office/officeart/2008/layout/VerticalCurvedList"/>
    <dgm:cxn modelId="{8BB41F0B-F1ED-4AF7-8FCF-8F4971775D28}" type="presParOf" srcId="{DB404550-6C4A-4D59-9AE2-40CA83C68518}" destId="{717ACA28-3E58-4067-B9E6-32518AFAED3B}" srcOrd="2" destOrd="0" presId="urn:microsoft.com/office/officeart/2008/layout/VerticalCurvedList"/>
    <dgm:cxn modelId="{1BD43A1B-ED7E-4851-A91F-2E4E61DF0533}" type="presParOf" srcId="{717ACA28-3E58-4067-B9E6-32518AFAED3B}" destId="{03611CB6-29CF-41B4-91CD-3DDBD127342C}" srcOrd="0" destOrd="0" presId="urn:microsoft.com/office/officeart/2008/layout/VerticalCurvedList"/>
    <dgm:cxn modelId="{666E4C0F-9E94-4BA1-96B6-ADC7DE11D310}" type="presParOf" srcId="{DB404550-6C4A-4D59-9AE2-40CA83C68518}" destId="{CAA42D63-674E-460D-B455-444DD2F8CDB9}" srcOrd="3" destOrd="0" presId="urn:microsoft.com/office/officeart/2008/layout/VerticalCurvedList"/>
    <dgm:cxn modelId="{25AB74E8-71A6-4BD1-BCB9-D410DF547616}" type="presParOf" srcId="{DB404550-6C4A-4D59-9AE2-40CA83C68518}" destId="{F3DA1689-1CA6-4F03-A653-0FFBC72CF4C5}" srcOrd="4" destOrd="0" presId="urn:microsoft.com/office/officeart/2008/layout/VerticalCurvedList"/>
    <dgm:cxn modelId="{54AEE535-5795-42EF-98B0-29036A50190B}" type="presParOf" srcId="{F3DA1689-1CA6-4F03-A653-0FFBC72CF4C5}" destId="{30F0CB0B-8E5D-457D-8139-F7A4AE7123B0}" srcOrd="0" destOrd="0" presId="urn:microsoft.com/office/officeart/2008/layout/VerticalCurvedList"/>
    <dgm:cxn modelId="{5DD54535-1DD5-4CAE-A069-E0C31D7CD8EB}" type="presParOf" srcId="{DB404550-6C4A-4D59-9AE2-40CA83C68518}" destId="{BF2ADC85-1635-480E-ADFB-40E06178D593}" srcOrd="5" destOrd="0" presId="urn:microsoft.com/office/officeart/2008/layout/VerticalCurvedList"/>
    <dgm:cxn modelId="{DAD161EA-F1BD-479B-BC78-3DBC0BAC8DAC}" type="presParOf" srcId="{DB404550-6C4A-4D59-9AE2-40CA83C68518}" destId="{D40CFBF1-D71F-402D-84C1-15BC1A40F60A}" srcOrd="6" destOrd="0" presId="urn:microsoft.com/office/officeart/2008/layout/VerticalCurvedList"/>
    <dgm:cxn modelId="{D0692D8E-E856-4818-81AB-E2CCB0842937}" type="presParOf" srcId="{D40CFBF1-D71F-402D-84C1-15BC1A40F60A}" destId="{62021466-58C6-42BB-9514-AAF71157692B}" srcOrd="0" destOrd="0" presId="urn:microsoft.com/office/officeart/2008/layout/VerticalCurvedList"/>
    <dgm:cxn modelId="{23C16C26-16B6-4F1D-A5D1-060CF8606C85}" type="presParOf" srcId="{DB404550-6C4A-4D59-9AE2-40CA83C68518}" destId="{991BC5A0-9AC3-4023-904E-C864B0D4AFE8}" srcOrd="7" destOrd="0" presId="urn:microsoft.com/office/officeart/2008/layout/VerticalCurvedList"/>
    <dgm:cxn modelId="{4F1DA42D-2AA3-4557-BFCF-1B403BD546C2}" type="presParOf" srcId="{DB404550-6C4A-4D59-9AE2-40CA83C68518}" destId="{7406E163-33E3-4AD0-8AEE-C654806C55F1}" srcOrd="8" destOrd="0" presId="urn:microsoft.com/office/officeart/2008/layout/VerticalCurvedList"/>
    <dgm:cxn modelId="{3259AC7E-BAFB-49D1-8BB8-DB5922494BDC}" type="presParOf" srcId="{7406E163-33E3-4AD0-8AEE-C654806C55F1}" destId="{8F644838-41CE-48B0-A6C0-8BA37E819964}" srcOrd="0" destOrd="0" presId="urn:microsoft.com/office/officeart/2008/layout/VerticalCurvedList"/>
    <dgm:cxn modelId="{BF9FFB1E-7BB8-47CE-BA93-DBB97D74AE13}" type="presParOf" srcId="{DB404550-6C4A-4D59-9AE2-40CA83C68518}" destId="{1B2829BC-DC86-404D-9DAD-36BD88774C25}" srcOrd="9" destOrd="0" presId="urn:microsoft.com/office/officeart/2008/layout/VerticalCurvedList"/>
    <dgm:cxn modelId="{A8EDEB7A-6868-45DF-8EB6-C6976E18BCC5}" type="presParOf" srcId="{DB404550-6C4A-4D59-9AE2-40CA83C68518}" destId="{8FA77CE1-2BC2-489D-BC38-8E440AF8D1AE}" srcOrd="10" destOrd="0" presId="urn:microsoft.com/office/officeart/2008/layout/VerticalCurvedList"/>
    <dgm:cxn modelId="{6880665A-A2B7-4044-9A8B-2CDAF2D9D714}" type="presParOf" srcId="{8FA77CE1-2BC2-489D-BC38-8E440AF8D1AE}" destId="{E56A8CCD-A802-44E1-98E7-379580BA05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2ECF5-2F64-8A4A-B7D0-8E73D9FEA3EF}">
      <dsp:nvSpPr>
        <dsp:cNvPr id="0" name=""/>
        <dsp:cNvSpPr/>
      </dsp:nvSpPr>
      <dsp:spPr>
        <a:xfrm>
          <a:off x="747546" y="305018"/>
          <a:ext cx="3955198" cy="4139184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386B"/>
              </a:solidFill>
              <a:latin typeface="Calibri"/>
              <a:cs typeface="Calibri"/>
            </a:rPr>
            <a:t>Federal </a:t>
          </a:r>
          <a:r>
            <a:rPr lang="en-US" sz="1600" b="1" kern="1200" dirty="0" smtClean="0">
              <a:solidFill>
                <a:srgbClr val="00386B"/>
              </a:solidFill>
              <a:latin typeface="Calibri"/>
              <a:cs typeface="Calibri"/>
            </a:rPr>
            <a:t>government</a:t>
          </a:r>
          <a:endParaRPr lang="en-US" sz="1600" b="1" kern="1200" dirty="0">
            <a:solidFill>
              <a:srgbClr val="00386B"/>
            </a:solidFill>
            <a:latin typeface="Calibri"/>
            <a:cs typeface="Calibri"/>
          </a:endParaRPr>
        </a:p>
      </dsp:txBody>
      <dsp:txXfrm>
        <a:off x="2810841" y="1000795"/>
        <a:ext cx="1271313" cy="886968"/>
      </dsp:txXfrm>
    </dsp:sp>
    <dsp:sp modelId="{73074183-6FFC-3F41-A919-BFD9657D9513}">
      <dsp:nvSpPr>
        <dsp:cNvPr id="0" name=""/>
        <dsp:cNvSpPr/>
      </dsp:nvSpPr>
      <dsp:spPr>
        <a:xfrm>
          <a:off x="691031" y="415396"/>
          <a:ext cx="4139184" cy="4139184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386B"/>
              </a:solidFill>
              <a:latin typeface="Calibri"/>
              <a:cs typeface="Calibri"/>
            </a:rPr>
            <a:t>Consumer websites</a:t>
          </a:r>
          <a:endParaRPr lang="en-US" sz="1800" b="1" kern="1200" dirty="0">
            <a:solidFill>
              <a:srgbClr val="00386B"/>
            </a:solidFill>
            <a:latin typeface="Calibri"/>
            <a:cs typeface="Calibri"/>
          </a:endParaRPr>
        </a:p>
      </dsp:txBody>
      <dsp:txXfrm>
        <a:off x="3356864" y="2306610"/>
        <a:ext cx="1231900" cy="985520"/>
      </dsp:txXfrm>
    </dsp:sp>
    <dsp:sp modelId="{570E617C-40C9-DC48-A580-AEDAE8054028}">
      <dsp:nvSpPr>
        <dsp:cNvPr id="0" name=""/>
        <dsp:cNvSpPr/>
      </dsp:nvSpPr>
      <dsp:spPr>
        <a:xfrm>
          <a:off x="336701" y="483397"/>
          <a:ext cx="4660597" cy="4139184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386B"/>
              </a:solidFill>
              <a:latin typeface="Calibri"/>
              <a:cs typeface="Calibri"/>
            </a:rPr>
            <a:t>Insurance Providers</a:t>
          </a:r>
          <a:endParaRPr lang="en-US" sz="1800" b="1" kern="1200" dirty="0">
            <a:solidFill>
              <a:srgbClr val="00386B"/>
            </a:solidFill>
            <a:latin typeface="Calibri"/>
            <a:cs typeface="Calibri"/>
          </a:endParaRPr>
        </a:p>
      </dsp:txBody>
      <dsp:txXfrm>
        <a:off x="2001200" y="3390682"/>
        <a:ext cx="1331599" cy="1084072"/>
      </dsp:txXfrm>
    </dsp:sp>
    <dsp:sp modelId="{B0D864B0-BA37-BE49-9461-6AAC8B86DB53}">
      <dsp:nvSpPr>
        <dsp:cNvPr id="0" name=""/>
        <dsp:cNvSpPr/>
      </dsp:nvSpPr>
      <dsp:spPr>
        <a:xfrm>
          <a:off x="359843" y="415396"/>
          <a:ext cx="4427065" cy="4139184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386B"/>
              </a:solidFill>
              <a:latin typeface="Calibri"/>
              <a:cs typeface="Calibri"/>
            </a:rPr>
            <a:t> Independent groups</a:t>
          </a:r>
          <a:endParaRPr lang="en-US" sz="1600" b="1" kern="1200" dirty="0">
            <a:solidFill>
              <a:srgbClr val="00386B"/>
            </a:solidFill>
            <a:latin typeface="Calibri"/>
            <a:cs typeface="Calibri"/>
          </a:endParaRPr>
        </a:p>
      </dsp:txBody>
      <dsp:txXfrm>
        <a:off x="618088" y="2306610"/>
        <a:ext cx="1317578" cy="985520"/>
      </dsp:txXfrm>
    </dsp:sp>
    <dsp:sp modelId="{44FDF352-A0A4-C14F-BBF8-EC582B95EF0A}">
      <dsp:nvSpPr>
        <dsp:cNvPr id="0" name=""/>
        <dsp:cNvSpPr/>
      </dsp:nvSpPr>
      <dsp:spPr>
        <a:xfrm>
          <a:off x="497911" y="313255"/>
          <a:ext cx="4139184" cy="4139184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386B"/>
              </a:solidFill>
              <a:latin typeface="Calibri"/>
              <a:cs typeface="Calibri"/>
            </a:rPr>
            <a:t>State government</a:t>
          </a:r>
          <a:endParaRPr lang="en-US" sz="1800" b="1" kern="1200" dirty="0">
            <a:solidFill>
              <a:srgbClr val="00386B"/>
            </a:solidFill>
            <a:latin typeface="Calibri"/>
            <a:cs typeface="Calibri"/>
          </a:endParaRPr>
        </a:p>
      </dsp:txBody>
      <dsp:txXfrm>
        <a:off x="1147369" y="1009032"/>
        <a:ext cx="1330452" cy="886968"/>
      </dsp:txXfrm>
    </dsp:sp>
    <dsp:sp modelId="{844E1571-7C21-8A48-97DD-4E0CBDC20744}">
      <dsp:nvSpPr>
        <dsp:cNvPr id="0" name=""/>
        <dsp:cNvSpPr/>
      </dsp:nvSpPr>
      <dsp:spPr>
        <a:xfrm>
          <a:off x="399923" y="48783"/>
          <a:ext cx="4651655" cy="4651655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C952BB-CE5B-3D42-8D5D-D2F09BB613DA}">
      <dsp:nvSpPr>
        <dsp:cNvPr id="0" name=""/>
        <dsp:cNvSpPr/>
      </dsp:nvSpPr>
      <dsp:spPr>
        <a:xfrm>
          <a:off x="435082" y="159125"/>
          <a:ext cx="4651655" cy="4651655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5F53EA-E679-C247-9258-0689201190A8}">
      <dsp:nvSpPr>
        <dsp:cNvPr id="0" name=""/>
        <dsp:cNvSpPr/>
      </dsp:nvSpPr>
      <dsp:spPr>
        <a:xfrm>
          <a:off x="338904" y="227333"/>
          <a:ext cx="4651655" cy="4651655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24AF8E-CF61-E04C-BF1B-88095BEC9113}">
      <dsp:nvSpPr>
        <dsp:cNvPr id="0" name=""/>
        <dsp:cNvSpPr/>
      </dsp:nvSpPr>
      <dsp:spPr>
        <a:xfrm>
          <a:off x="246009" y="159125"/>
          <a:ext cx="4651655" cy="4651655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9CEE27-C8A7-2046-9827-EBBC395AE398}">
      <dsp:nvSpPr>
        <dsp:cNvPr id="0" name=""/>
        <dsp:cNvSpPr/>
      </dsp:nvSpPr>
      <dsp:spPr>
        <a:xfrm>
          <a:off x="241871" y="57020"/>
          <a:ext cx="4651655" cy="4651655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51DF1-2FCF-473A-8430-D99AE3CD04CB}">
      <dsp:nvSpPr>
        <dsp:cNvPr id="0" name=""/>
        <dsp:cNvSpPr/>
      </dsp:nvSpPr>
      <dsp:spPr>
        <a:xfrm>
          <a:off x="179955" y="617"/>
          <a:ext cx="1092565" cy="65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Reimbursement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79955" y="617"/>
        <a:ext cx="1092565" cy="655539"/>
      </dsp:txXfrm>
    </dsp:sp>
    <dsp:sp modelId="{F608DEBA-7BA5-45EF-ADEE-6D5AB91B35F4}">
      <dsp:nvSpPr>
        <dsp:cNvPr id="0" name=""/>
        <dsp:cNvSpPr/>
      </dsp:nvSpPr>
      <dsp:spPr>
        <a:xfrm>
          <a:off x="1381778" y="617"/>
          <a:ext cx="1092565" cy="655539"/>
        </a:xfrm>
        <a:prstGeom prst="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accent5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Retro- and Prospective Research</a:t>
          </a:r>
          <a:endParaRPr lang="en-US" sz="1050" b="1" kern="1200" dirty="0">
            <a:solidFill>
              <a:schemeClr val="accent5">
                <a:lumMod val="90000"/>
                <a:lumOff val="10000"/>
              </a:schemeClr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1778" y="617"/>
        <a:ext cx="1092565" cy="655539"/>
      </dsp:txXfrm>
    </dsp:sp>
    <dsp:sp modelId="{56CAE0E8-DA3B-4EFF-AF4F-FFC012065087}">
      <dsp:nvSpPr>
        <dsp:cNvPr id="0" name=""/>
        <dsp:cNvSpPr/>
      </dsp:nvSpPr>
      <dsp:spPr>
        <a:xfrm>
          <a:off x="179955" y="765413"/>
          <a:ext cx="1092565" cy="655539"/>
        </a:xfrm>
        <a:prstGeom prst="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accent5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Evidence based medicine </a:t>
          </a:r>
          <a:endParaRPr lang="en-US" sz="1050" b="1" kern="1200" dirty="0">
            <a:solidFill>
              <a:schemeClr val="accent5">
                <a:lumMod val="90000"/>
                <a:lumOff val="10000"/>
              </a:schemeClr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79955" y="765413"/>
        <a:ext cx="1092565" cy="655539"/>
      </dsp:txXfrm>
    </dsp:sp>
    <dsp:sp modelId="{76FD4503-89D3-4634-BFCD-86F79F090367}">
      <dsp:nvSpPr>
        <dsp:cNvPr id="0" name=""/>
        <dsp:cNvSpPr/>
      </dsp:nvSpPr>
      <dsp:spPr>
        <a:xfrm>
          <a:off x="1381778" y="765413"/>
          <a:ext cx="1092565" cy="655539"/>
        </a:xfrm>
        <a:prstGeom prst="rect">
          <a:avLst/>
        </a:prstGeom>
        <a:solidFill>
          <a:srgbClr val="C6D9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Surveillance</a:t>
          </a:r>
          <a:endParaRPr lang="en-US" sz="1050" b="1" kern="1200" dirty="0">
            <a:solidFill>
              <a:schemeClr val="accent4">
                <a:lumMod val="50000"/>
              </a:schemeClr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1778" y="765413"/>
        <a:ext cx="1092565" cy="655539"/>
      </dsp:txXfrm>
    </dsp:sp>
    <dsp:sp modelId="{46181D39-808F-41C4-82E5-2B8CC3ABAE4E}">
      <dsp:nvSpPr>
        <dsp:cNvPr id="0" name=""/>
        <dsp:cNvSpPr/>
      </dsp:nvSpPr>
      <dsp:spPr>
        <a:xfrm>
          <a:off x="179955" y="1530209"/>
          <a:ext cx="1092565" cy="65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System &amp; practice monitoring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79955" y="1530209"/>
        <a:ext cx="1092565" cy="655539"/>
      </dsp:txXfrm>
    </dsp:sp>
    <dsp:sp modelId="{7BD7B956-FBCB-4519-8397-8BA712638A68}">
      <dsp:nvSpPr>
        <dsp:cNvPr id="0" name=""/>
        <dsp:cNvSpPr/>
      </dsp:nvSpPr>
      <dsp:spPr>
        <a:xfrm>
          <a:off x="1381778" y="1530209"/>
          <a:ext cx="1092565" cy="65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Quality and performance </a:t>
          </a:r>
          <a:r>
            <a:rPr lang="en-US" sz="1050" b="1" kern="1200" dirty="0" err="1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improvemnt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1778" y="1530209"/>
        <a:ext cx="1092565" cy="655539"/>
      </dsp:txXfrm>
    </dsp:sp>
    <dsp:sp modelId="{51F41C20-6326-4C45-8818-859F807C87ED}">
      <dsp:nvSpPr>
        <dsp:cNvPr id="0" name=""/>
        <dsp:cNvSpPr/>
      </dsp:nvSpPr>
      <dsp:spPr>
        <a:xfrm>
          <a:off x="128610" y="2295005"/>
          <a:ext cx="1195256" cy="65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State and federal  reporting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28610" y="2295005"/>
        <a:ext cx="1195256" cy="655539"/>
      </dsp:txXfrm>
    </dsp:sp>
    <dsp:sp modelId="{67EB825B-E24F-4A51-9055-9710D83C32F1}">
      <dsp:nvSpPr>
        <dsp:cNvPr id="0" name=""/>
        <dsp:cNvSpPr/>
      </dsp:nvSpPr>
      <dsp:spPr>
        <a:xfrm>
          <a:off x="1433123" y="2295005"/>
          <a:ext cx="1092565" cy="655539"/>
        </a:xfrm>
        <a:prstGeom prst="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Public reporting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433123" y="2295005"/>
        <a:ext cx="1092565" cy="655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91749-82EE-477B-832E-8ED54538C359}">
      <dsp:nvSpPr>
        <dsp:cNvPr id="0" name=""/>
        <dsp:cNvSpPr/>
      </dsp:nvSpPr>
      <dsp:spPr>
        <a:xfrm>
          <a:off x="2611" y="116731"/>
          <a:ext cx="3182205" cy="127288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Pre data Capture</a:t>
          </a:r>
          <a:endParaRPr lang="en-US" sz="2800" b="1" kern="1200" dirty="0"/>
        </a:p>
      </dsp:txBody>
      <dsp:txXfrm>
        <a:off x="639052" y="116731"/>
        <a:ext cx="1909323" cy="1272882"/>
      </dsp:txXfrm>
    </dsp:sp>
    <dsp:sp modelId="{2C107653-1E52-4C2C-A443-244EEACEBAF4}">
      <dsp:nvSpPr>
        <dsp:cNvPr id="0" name=""/>
        <dsp:cNvSpPr/>
      </dsp:nvSpPr>
      <dsp:spPr>
        <a:xfrm>
          <a:off x="2866597" y="116731"/>
          <a:ext cx="3182205" cy="127288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Data Submission</a:t>
          </a:r>
          <a:endParaRPr lang="en-US" sz="2800" b="1" kern="1200" dirty="0"/>
        </a:p>
      </dsp:txBody>
      <dsp:txXfrm>
        <a:off x="3503038" y="116731"/>
        <a:ext cx="1909323" cy="1272882"/>
      </dsp:txXfrm>
    </dsp:sp>
    <dsp:sp modelId="{4C63D16D-DD36-40B3-9D28-F6B474BE86EB}">
      <dsp:nvSpPr>
        <dsp:cNvPr id="0" name=""/>
        <dsp:cNvSpPr/>
      </dsp:nvSpPr>
      <dsp:spPr>
        <a:xfrm>
          <a:off x="5730582" y="116731"/>
          <a:ext cx="3182205" cy="127288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Post data Submission</a:t>
          </a:r>
          <a:endParaRPr lang="en-US" sz="2800" b="1" kern="1200" dirty="0"/>
        </a:p>
      </dsp:txBody>
      <dsp:txXfrm>
        <a:off x="6367023" y="116731"/>
        <a:ext cx="1909323" cy="1272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51DF1-2FCF-473A-8430-D99AE3CD04CB}">
      <dsp:nvSpPr>
        <dsp:cNvPr id="0" name=""/>
        <dsp:cNvSpPr/>
      </dsp:nvSpPr>
      <dsp:spPr>
        <a:xfrm>
          <a:off x="181407" y="1233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Reimbursement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81407" y="1233"/>
        <a:ext cx="1091816" cy="655089"/>
      </dsp:txXfrm>
    </dsp:sp>
    <dsp:sp modelId="{F608DEBA-7BA5-45EF-ADEE-6D5AB91B35F4}">
      <dsp:nvSpPr>
        <dsp:cNvPr id="0" name=""/>
        <dsp:cNvSpPr/>
      </dsp:nvSpPr>
      <dsp:spPr>
        <a:xfrm>
          <a:off x="1382405" y="1233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Retro and Prospective Research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1233"/>
        <a:ext cx="1091816" cy="655089"/>
      </dsp:txXfrm>
    </dsp:sp>
    <dsp:sp modelId="{56CAE0E8-DA3B-4EFF-AF4F-FFC012065087}">
      <dsp:nvSpPr>
        <dsp:cNvPr id="0" name=""/>
        <dsp:cNvSpPr/>
      </dsp:nvSpPr>
      <dsp:spPr>
        <a:xfrm>
          <a:off x="181407" y="765504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Evidence based medicine 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81407" y="765504"/>
        <a:ext cx="1091816" cy="655089"/>
      </dsp:txXfrm>
    </dsp:sp>
    <dsp:sp modelId="{76FD4503-89D3-4634-BFCD-86F79F090367}">
      <dsp:nvSpPr>
        <dsp:cNvPr id="0" name=""/>
        <dsp:cNvSpPr/>
      </dsp:nvSpPr>
      <dsp:spPr>
        <a:xfrm>
          <a:off x="1382405" y="765504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Surveillance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765504"/>
        <a:ext cx="1091816" cy="655089"/>
      </dsp:txXfrm>
    </dsp:sp>
    <dsp:sp modelId="{46181D39-808F-41C4-82E5-2B8CC3ABAE4E}">
      <dsp:nvSpPr>
        <dsp:cNvPr id="0" name=""/>
        <dsp:cNvSpPr/>
      </dsp:nvSpPr>
      <dsp:spPr>
        <a:xfrm>
          <a:off x="181407" y="1529776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Health system &amp; practice monitoring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81407" y="1529776"/>
        <a:ext cx="1091816" cy="655089"/>
      </dsp:txXfrm>
    </dsp:sp>
    <dsp:sp modelId="{7BD7B956-FBCB-4519-8397-8BA712638A68}">
      <dsp:nvSpPr>
        <dsp:cNvPr id="0" name=""/>
        <dsp:cNvSpPr/>
      </dsp:nvSpPr>
      <dsp:spPr>
        <a:xfrm>
          <a:off x="1382405" y="1529776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Quality and performance improvement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1529776"/>
        <a:ext cx="1091816" cy="655089"/>
      </dsp:txXfrm>
    </dsp:sp>
    <dsp:sp modelId="{51F41C20-6326-4C45-8818-859F807C87ED}">
      <dsp:nvSpPr>
        <dsp:cNvPr id="0" name=""/>
        <dsp:cNvSpPr/>
      </dsp:nvSpPr>
      <dsp:spPr>
        <a:xfrm>
          <a:off x="181407" y="2294047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State and federal reporting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81407" y="2294047"/>
        <a:ext cx="1091816" cy="655089"/>
      </dsp:txXfrm>
    </dsp:sp>
    <dsp:sp modelId="{67EB825B-E24F-4A51-9055-9710D83C32F1}">
      <dsp:nvSpPr>
        <dsp:cNvPr id="0" name=""/>
        <dsp:cNvSpPr/>
      </dsp:nvSpPr>
      <dsp:spPr>
        <a:xfrm>
          <a:off x="1382405" y="2294047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Public reporting for consumers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2294047"/>
        <a:ext cx="1091816" cy="6550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51DF1-2FCF-473A-8430-D99AE3CD04CB}">
      <dsp:nvSpPr>
        <dsp:cNvPr id="0" name=""/>
        <dsp:cNvSpPr/>
      </dsp:nvSpPr>
      <dsp:spPr>
        <a:xfrm>
          <a:off x="181407" y="1233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Reimbursement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81407" y="1233"/>
        <a:ext cx="1091816" cy="655089"/>
      </dsp:txXfrm>
    </dsp:sp>
    <dsp:sp modelId="{F608DEBA-7BA5-45EF-ADEE-6D5AB91B35F4}">
      <dsp:nvSpPr>
        <dsp:cNvPr id="0" name=""/>
        <dsp:cNvSpPr/>
      </dsp:nvSpPr>
      <dsp:spPr>
        <a:xfrm>
          <a:off x="1382405" y="1233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Retro and Prospective Research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1233"/>
        <a:ext cx="1091816" cy="655089"/>
      </dsp:txXfrm>
    </dsp:sp>
    <dsp:sp modelId="{56CAE0E8-DA3B-4EFF-AF4F-FFC012065087}">
      <dsp:nvSpPr>
        <dsp:cNvPr id="0" name=""/>
        <dsp:cNvSpPr/>
      </dsp:nvSpPr>
      <dsp:spPr>
        <a:xfrm>
          <a:off x="181407" y="765504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Evidence based medicine 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81407" y="765504"/>
        <a:ext cx="1091816" cy="655089"/>
      </dsp:txXfrm>
    </dsp:sp>
    <dsp:sp modelId="{76FD4503-89D3-4634-BFCD-86F79F090367}">
      <dsp:nvSpPr>
        <dsp:cNvPr id="0" name=""/>
        <dsp:cNvSpPr/>
      </dsp:nvSpPr>
      <dsp:spPr>
        <a:xfrm>
          <a:off x="1382405" y="765504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Surveillance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765504"/>
        <a:ext cx="1091816" cy="655089"/>
      </dsp:txXfrm>
    </dsp:sp>
    <dsp:sp modelId="{46181D39-808F-41C4-82E5-2B8CC3ABAE4E}">
      <dsp:nvSpPr>
        <dsp:cNvPr id="0" name=""/>
        <dsp:cNvSpPr/>
      </dsp:nvSpPr>
      <dsp:spPr>
        <a:xfrm>
          <a:off x="181407" y="1529776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Health system &amp; practice monitoring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81407" y="1529776"/>
        <a:ext cx="1091816" cy="655089"/>
      </dsp:txXfrm>
    </dsp:sp>
    <dsp:sp modelId="{7BD7B956-FBCB-4519-8397-8BA712638A68}">
      <dsp:nvSpPr>
        <dsp:cNvPr id="0" name=""/>
        <dsp:cNvSpPr/>
      </dsp:nvSpPr>
      <dsp:spPr>
        <a:xfrm>
          <a:off x="1382405" y="1529776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Quality and performance improvement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1529776"/>
        <a:ext cx="1091816" cy="655089"/>
      </dsp:txXfrm>
    </dsp:sp>
    <dsp:sp modelId="{51F41C20-6326-4C45-8818-859F807C87ED}">
      <dsp:nvSpPr>
        <dsp:cNvPr id="0" name=""/>
        <dsp:cNvSpPr/>
      </dsp:nvSpPr>
      <dsp:spPr>
        <a:xfrm>
          <a:off x="181407" y="2294047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State and federal reporting 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81407" y="2294047"/>
        <a:ext cx="1091816" cy="655089"/>
      </dsp:txXfrm>
    </dsp:sp>
    <dsp:sp modelId="{67EB825B-E24F-4A51-9055-9710D83C32F1}">
      <dsp:nvSpPr>
        <dsp:cNvPr id="0" name=""/>
        <dsp:cNvSpPr/>
      </dsp:nvSpPr>
      <dsp:spPr>
        <a:xfrm>
          <a:off x="1382405" y="2294047"/>
          <a:ext cx="1091816" cy="655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smtClean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Arial" charset="0"/>
            </a:rPr>
            <a:t>Public reporting for consumers</a:t>
          </a:r>
          <a:endParaRPr lang="en-US" sz="1050" b="1" kern="1200" dirty="0">
            <a:solidFill>
              <a:schemeClr val="tx1"/>
            </a:solidFill>
            <a:latin typeface="Calibri" panose="020F0502020204030204" pitchFamily="34" charset="0"/>
            <a:ea typeface="ＭＳ Ｐゴシック" charset="0"/>
            <a:cs typeface="Arial" charset="0"/>
          </a:endParaRPr>
        </a:p>
      </dsp:txBody>
      <dsp:txXfrm>
        <a:off x="1382405" y="2294047"/>
        <a:ext cx="1091816" cy="6550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3DBD4-D40D-4154-980C-0520325DD71A}">
      <dsp:nvSpPr>
        <dsp:cNvPr id="0" name=""/>
        <dsp:cNvSpPr/>
      </dsp:nvSpPr>
      <dsp:spPr>
        <a:xfrm>
          <a:off x="1300906" y="125759"/>
          <a:ext cx="2495847" cy="866775"/>
        </a:xfrm>
        <a:prstGeom prst="ellipse">
          <a:avLst/>
        </a:prstGeom>
        <a:solidFill>
          <a:srgbClr val="0070C0">
            <a:alpha val="40000"/>
          </a:srgb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5E25A-68F9-403B-90A8-F77EE20F463A}">
      <dsp:nvSpPr>
        <dsp:cNvPr id="0" name=""/>
        <dsp:cNvSpPr/>
      </dsp:nvSpPr>
      <dsp:spPr>
        <a:xfrm>
          <a:off x="2310854" y="2248197"/>
          <a:ext cx="483691" cy="309562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50CCB-4D29-4FE4-BDD5-EAB2927E159A}">
      <dsp:nvSpPr>
        <dsp:cNvPr id="0" name=""/>
        <dsp:cNvSpPr/>
      </dsp:nvSpPr>
      <dsp:spPr>
        <a:xfrm>
          <a:off x="1364630" y="2515195"/>
          <a:ext cx="2321718" cy="580429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Unified Model</a:t>
          </a:r>
          <a:endParaRPr lang="en-US" sz="2000" kern="1200" dirty="0"/>
        </a:p>
      </dsp:txBody>
      <dsp:txXfrm>
        <a:off x="1364630" y="2515195"/>
        <a:ext cx="2321718" cy="580429"/>
      </dsp:txXfrm>
    </dsp:sp>
    <dsp:sp modelId="{3E90E0F2-B4C7-433B-91D9-A1B3C4C46782}">
      <dsp:nvSpPr>
        <dsp:cNvPr id="0" name=""/>
        <dsp:cNvSpPr/>
      </dsp:nvSpPr>
      <dsp:spPr>
        <a:xfrm>
          <a:off x="2208311" y="1059477"/>
          <a:ext cx="870644" cy="8706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ACTION</a:t>
          </a:r>
          <a:endParaRPr lang="en-US" sz="1300" kern="1200" dirty="0"/>
        </a:p>
      </dsp:txBody>
      <dsp:txXfrm>
        <a:off x="2335814" y="1186980"/>
        <a:ext cx="615638" cy="615638"/>
      </dsp:txXfrm>
    </dsp:sp>
    <dsp:sp modelId="{7B6C1AB5-BC48-4450-A626-71F9A85ED869}">
      <dsp:nvSpPr>
        <dsp:cNvPr id="0" name=""/>
        <dsp:cNvSpPr/>
      </dsp:nvSpPr>
      <dsp:spPr>
        <a:xfrm>
          <a:off x="1585317" y="406300"/>
          <a:ext cx="870644" cy="87064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PVI</a:t>
          </a:r>
          <a:endParaRPr lang="en-US" sz="1300" kern="1200" dirty="0"/>
        </a:p>
      </dsp:txBody>
      <dsp:txXfrm>
        <a:off x="1712820" y="533803"/>
        <a:ext cx="615638" cy="615638"/>
      </dsp:txXfrm>
    </dsp:sp>
    <dsp:sp modelId="{2337A8EF-1281-4273-9931-E8335F2D4B54}">
      <dsp:nvSpPr>
        <dsp:cNvPr id="0" name=""/>
        <dsp:cNvSpPr/>
      </dsp:nvSpPr>
      <dsp:spPr>
        <a:xfrm>
          <a:off x="2475309" y="195798"/>
          <a:ext cx="870644" cy="87064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>
              <a:solidFill>
                <a:schemeClr val="tx1"/>
              </a:solidFill>
            </a:rPr>
            <a:t>CathPCI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2602812" y="323301"/>
        <a:ext cx="615638" cy="615638"/>
      </dsp:txXfrm>
    </dsp:sp>
    <dsp:sp modelId="{CC062D07-B3ED-4A07-BA15-B4CBF83F1104}">
      <dsp:nvSpPr>
        <dsp:cNvPr id="0" name=""/>
        <dsp:cNvSpPr/>
      </dsp:nvSpPr>
      <dsp:spPr>
        <a:xfrm>
          <a:off x="1198364" y="19347"/>
          <a:ext cx="2708671" cy="2166937"/>
        </a:xfrm>
        <a:prstGeom prst="funnel">
          <a:avLst/>
        </a:prstGeom>
        <a:solidFill>
          <a:schemeClr val="tx2">
            <a:lumMod val="75000"/>
            <a:alpha val="4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2C474-E11F-41A5-A876-D3D52756C26B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</a:rPr>
            <a:t>Minimize labor and technology costs associated with development of additional registries </a:t>
          </a:r>
          <a:endParaRPr lang="en-US" sz="2000" kern="1200" dirty="0">
            <a:latin typeface="Calibri" panose="020F0502020204030204" pitchFamily="34" charset="0"/>
          </a:endParaRPr>
        </a:p>
      </dsp:txBody>
      <dsp:txXfrm>
        <a:off x="0" y="591343"/>
        <a:ext cx="2571749" cy="1543050"/>
      </dsp:txXfrm>
    </dsp:sp>
    <dsp:sp modelId="{C8E72C65-C78C-431F-BCB4-E99B9BB2CEF2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</a:rPr>
            <a:t>Reduce data collection burdens while expanding information content and shrinking latency</a:t>
          </a:r>
          <a:endParaRPr lang="en-US" sz="2000" kern="1200" dirty="0">
            <a:latin typeface="Calibri" panose="020F0502020204030204" pitchFamily="34" charset="0"/>
          </a:endParaRPr>
        </a:p>
      </dsp:txBody>
      <dsp:txXfrm>
        <a:off x="2828925" y="591343"/>
        <a:ext cx="2571749" cy="1543050"/>
      </dsp:txXfrm>
    </dsp:sp>
    <dsp:sp modelId="{B61C89DB-2422-4A3C-A723-4588C41BD3BA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</a:rPr>
            <a:t>Minimize inconsistencies across registries</a:t>
          </a:r>
          <a:endParaRPr lang="en-US" sz="2000" kern="1200">
            <a:latin typeface="Calibri" panose="020F0502020204030204" pitchFamily="34" charset="0"/>
          </a:endParaRPr>
        </a:p>
      </dsp:txBody>
      <dsp:txXfrm>
        <a:off x="5657849" y="591343"/>
        <a:ext cx="2571749" cy="1543050"/>
      </dsp:txXfrm>
    </dsp:sp>
    <dsp:sp modelId="{8F2413B4-C751-4EED-ABD2-EB3D549B3A06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</a:rPr>
            <a:t>Better integrate with healthcare systems and products that support standards</a:t>
          </a:r>
          <a:endParaRPr lang="en-US" sz="2000" kern="1200" dirty="0">
            <a:latin typeface="Calibri" panose="020F0502020204030204" pitchFamily="34" charset="0"/>
          </a:endParaRPr>
        </a:p>
      </dsp:txBody>
      <dsp:txXfrm>
        <a:off x="1414462" y="2391569"/>
        <a:ext cx="2571749" cy="1543050"/>
      </dsp:txXfrm>
    </dsp:sp>
    <dsp:sp modelId="{1517C3D5-6F37-4559-9AEE-7000F1C50825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Calibri" panose="020F0502020204030204" pitchFamily="34" charset="0"/>
            </a:rPr>
            <a:t>One step closer to EHR integration</a:t>
          </a:r>
          <a:endParaRPr lang="en-US" sz="2000" kern="1200" dirty="0">
            <a:latin typeface="Calibri" panose="020F0502020204030204" pitchFamily="34" charset="0"/>
          </a:endParaRPr>
        </a:p>
      </dsp:txBody>
      <dsp:txXfrm>
        <a:off x="4243387" y="2391569"/>
        <a:ext cx="2571749" cy="15430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E3512-A1DE-4349-BF06-A0E1A238E0F0}">
      <dsp:nvSpPr>
        <dsp:cNvPr id="0" name=""/>
        <dsp:cNvSpPr/>
      </dsp:nvSpPr>
      <dsp:spPr>
        <a:xfrm>
          <a:off x="-5255288" y="-804890"/>
          <a:ext cx="6257980" cy="6257980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144F4-62C8-441E-A854-36CEF47B938B}">
      <dsp:nvSpPr>
        <dsp:cNvPr id="0" name=""/>
        <dsp:cNvSpPr/>
      </dsp:nvSpPr>
      <dsp:spPr>
        <a:xfrm>
          <a:off x="438521" y="290419"/>
          <a:ext cx="7193264" cy="581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133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Calibri" panose="020F0502020204030204" pitchFamily="34" charset="0"/>
            </a:rPr>
            <a:t>Optimized for machine data extraction and not web data entry</a:t>
          </a:r>
          <a:endParaRPr lang="en-US" sz="1800" kern="1200">
            <a:latin typeface="Calibri" panose="020F0502020204030204" pitchFamily="34" charset="0"/>
          </a:endParaRPr>
        </a:p>
      </dsp:txBody>
      <dsp:txXfrm>
        <a:off x="438521" y="290419"/>
        <a:ext cx="7193264" cy="581210"/>
      </dsp:txXfrm>
    </dsp:sp>
    <dsp:sp modelId="{03611CB6-29CF-41B4-91CD-3DDBD127342C}">
      <dsp:nvSpPr>
        <dsp:cNvPr id="0" name=""/>
        <dsp:cNvSpPr/>
      </dsp:nvSpPr>
      <dsp:spPr>
        <a:xfrm>
          <a:off x="75265" y="217768"/>
          <a:ext cx="726513" cy="7265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A42D63-674E-460D-B455-444DD2F8CDB9}">
      <dsp:nvSpPr>
        <dsp:cNvPr id="0" name=""/>
        <dsp:cNvSpPr/>
      </dsp:nvSpPr>
      <dsp:spPr>
        <a:xfrm>
          <a:off x="855000" y="1161957"/>
          <a:ext cx="6776786" cy="581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133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Maintaining compatibility with legacy registry versions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855000" y="1161957"/>
        <a:ext cx="6776786" cy="581210"/>
      </dsp:txXfrm>
    </dsp:sp>
    <dsp:sp modelId="{30F0CB0B-8E5D-457D-8139-F7A4AE7123B0}">
      <dsp:nvSpPr>
        <dsp:cNvPr id="0" name=""/>
        <dsp:cNvSpPr/>
      </dsp:nvSpPr>
      <dsp:spPr>
        <a:xfrm>
          <a:off x="491743" y="1089305"/>
          <a:ext cx="726513" cy="7265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2ADC85-1635-480E-ADFB-40E06178D593}">
      <dsp:nvSpPr>
        <dsp:cNvPr id="0" name=""/>
        <dsp:cNvSpPr/>
      </dsp:nvSpPr>
      <dsp:spPr>
        <a:xfrm>
          <a:off x="982826" y="2033494"/>
          <a:ext cx="6648960" cy="581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133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Completely new implementation by vendors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982826" y="2033494"/>
        <a:ext cx="6648960" cy="581210"/>
      </dsp:txXfrm>
    </dsp:sp>
    <dsp:sp modelId="{62021466-58C6-42BB-9514-AAF71157692B}">
      <dsp:nvSpPr>
        <dsp:cNvPr id="0" name=""/>
        <dsp:cNvSpPr/>
      </dsp:nvSpPr>
      <dsp:spPr>
        <a:xfrm>
          <a:off x="619569" y="1960843"/>
          <a:ext cx="726513" cy="7265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1BC5A0-9AC3-4023-904E-C864B0D4AFE8}">
      <dsp:nvSpPr>
        <dsp:cNvPr id="0" name=""/>
        <dsp:cNvSpPr/>
      </dsp:nvSpPr>
      <dsp:spPr>
        <a:xfrm>
          <a:off x="855000" y="2905032"/>
          <a:ext cx="6776786" cy="581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133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Data standard maintenance and stewardship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855000" y="2905032"/>
        <a:ext cx="6776786" cy="581210"/>
      </dsp:txXfrm>
    </dsp:sp>
    <dsp:sp modelId="{8F644838-41CE-48B0-A6C0-8BA37E819964}">
      <dsp:nvSpPr>
        <dsp:cNvPr id="0" name=""/>
        <dsp:cNvSpPr/>
      </dsp:nvSpPr>
      <dsp:spPr>
        <a:xfrm>
          <a:off x="491743" y="2832380"/>
          <a:ext cx="726513" cy="72651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2829BC-DC86-404D-9DAD-36BD88774C25}">
      <dsp:nvSpPr>
        <dsp:cNvPr id="0" name=""/>
        <dsp:cNvSpPr/>
      </dsp:nvSpPr>
      <dsp:spPr>
        <a:xfrm>
          <a:off x="438521" y="3776569"/>
          <a:ext cx="7193264" cy="581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133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Data quality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438521" y="3776569"/>
        <a:ext cx="7193264" cy="581210"/>
      </dsp:txXfrm>
    </dsp:sp>
    <dsp:sp modelId="{E56A8CCD-A802-44E1-98E7-379580BA0564}">
      <dsp:nvSpPr>
        <dsp:cNvPr id="0" name=""/>
        <dsp:cNvSpPr/>
      </dsp:nvSpPr>
      <dsp:spPr>
        <a:xfrm>
          <a:off x="75265" y="3703918"/>
          <a:ext cx="726513" cy="72651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B292B7E-2B73-442B-9527-FA7EB134A34D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1DC86D9-46DB-4398-A3CC-CCF388738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74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5B34A29-8A8B-4CF2-ADCB-1ACD67CA3B8E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71AC5C9-C717-4454-AB0D-20252E3E20A0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71AC5C9-C717-4454-AB0D-20252E3E20A0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2237" indent="-277783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1134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55587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00040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44493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888946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33400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777853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FD8D1A89-7741-4260-A01A-ADADE1C5F7DB}" type="slidenum">
              <a:rPr lang="en-US" b="0" i="0">
                <a:solidFill>
                  <a:prstClr val="black"/>
                </a:solidFill>
              </a:rPr>
              <a:pPr eaLnBrk="1" hangingPunct="1"/>
              <a:t>37</a:t>
            </a:fld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6815" y="8687110"/>
            <a:ext cx="2971186" cy="4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0" rIns="91416" bIns="45710" anchor="b"/>
          <a:lstStyle>
            <a:lvl1pPr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B6E7A4A5-FCA5-41F4-81E2-14F302613532}" type="slidenum">
              <a:rPr lang="en-US" sz="1200" b="0" i="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 b="0" i="0">
              <a:solidFill>
                <a:prstClr val="black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53" tIns="44927" rIns="89853" bIns="44927"/>
          <a:lstStyle/>
          <a:p>
            <a:pPr marL="222227" indent="-222227"/>
            <a:r>
              <a:rPr lang="en-US" smtClean="0">
                <a:latin typeface="Arial" pitchFamily="34" charset="0"/>
              </a:rPr>
              <a:t>This is the </a:t>
            </a:r>
            <a:r>
              <a:rPr lang="en-US" b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slide.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To create this particular slide, click the </a:t>
            </a:r>
            <a:r>
              <a:rPr lang="en-US" b="1" i="1" smtClean="0">
                <a:latin typeface="Arial" pitchFamily="34" charset="0"/>
              </a:rPr>
              <a:t>NEW SLIDE</a:t>
            </a:r>
            <a:r>
              <a:rPr lang="en-US" smtClean="0">
                <a:latin typeface="Arial" pitchFamily="34" charset="0"/>
              </a:rPr>
              <a:t> button on your toolbar and choose the </a:t>
            </a:r>
            <a:r>
              <a:rPr lang="en-US" b="1" i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format. (Top row, second from left)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The </a:t>
            </a:r>
            <a:r>
              <a:rPr lang="en-US" b="1" smtClean="0">
                <a:latin typeface="Arial" pitchFamily="34" charset="0"/>
              </a:rPr>
              <a:t>Sub-Heading</a:t>
            </a:r>
            <a:r>
              <a:rPr lang="en-US" smtClean="0">
                <a:latin typeface="Arial" pitchFamily="34" charset="0"/>
              </a:rPr>
              <a:t> and </a:t>
            </a:r>
            <a:r>
              <a:rPr lang="en-US" b="1" smtClean="0">
                <a:latin typeface="Arial" pitchFamily="34" charset="0"/>
              </a:rPr>
              <a:t>footnote</a:t>
            </a:r>
            <a:r>
              <a:rPr lang="en-US" smtClean="0">
                <a:latin typeface="Arial" pitchFamily="34" charset="0"/>
              </a:rPr>
              <a:t> will not appear when you insert a new slide. If you need either one, copy and paste it from the sample slide.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If you choose not to use a </a:t>
            </a:r>
            <a:r>
              <a:rPr lang="en-US" b="1" smtClean="0">
                <a:latin typeface="Arial" pitchFamily="34" charset="0"/>
              </a:rPr>
              <a:t>Sub-Heading</a:t>
            </a:r>
            <a:r>
              <a:rPr lang="en-US" smtClean="0">
                <a:latin typeface="Arial" pitchFamily="34" charset="0"/>
              </a:rPr>
              <a:t>, let us know when you hand in your presentation for clean-up and we’ll adjust where the bullets begin on your master page.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Also, be sure to insert the presentation title onto the </a:t>
            </a:r>
            <a:r>
              <a:rPr lang="en-US" b="1" i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</a:t>
            </a:r>
            <a:r>
              <a:rPr lang="en-US" b="1" i="1" smtClean="0">
                <a:latin typeface="Arial" pitchFamily="34" charset="0"/>
              </a:rPr>
              <a:t>MASTER</a:t>
            </a:r>
            <a:r>
              <a:rPr lang="en-US" smtClean="0">
                <a:latin typeface="Arial" pitchFamily="34" charset="0"/>
              </a:rPr>
              <a:t> as follows: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Choose </a:t>
            </a:r>
            <a:r>
              <a:rPr lang="en-US" b="1" i="1" smtClean="0">
                <a:latin typeface="Arial" pitchFamily="34" charset="0"/>
              </a:rPr>
              <a:t>View / Master / Slide Master</a:t>
            </a:r>
            <a:r>
              <a:rPr lang="en-US" smtClean="0">
                <a:latin typeface="Arial" pitchFamily="34" charset="0"/>
              </a:rPr>
              <a:t> from your menu.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Select the text at the bottom of the slide and type in a short version of your presentation title.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Click the </a:t>
            </a:r>
            <a:r>
              <a:rPr lang="en-US" b="1" i="1" smtClean="0">
                <a:latin typeface="Arial" pitchFamily="34" charset="0"/>
              </a:rPr>
              <a:t>SLIDE VIEW</a:t>
            </a:r>
            <a:r>
              <a:rPr lang="en-US" smtClean="0">
                <a:latin typeface="Arial" pitchFamily="34" charset="0"/>
              </a:rPr>
              <a:t> button in the lower left hand part of your screen to return to the slide show. (Small white rectangle)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2237" indent="-277783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1134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55587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00040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44493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888946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33400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777853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FD8D1A89-7741-4260-A01A-ADADE1C5F7DB}" type="slidenum">
              <a:rPr lang="en-US" b="0" i="0">
                <a:solidFill>
                  <a:prstClr val="black"/>
                </a:solidFill>
              </a:rPr>
              <a:pPr eaLnBrk="1" hangingPunct="1"/>
              <a:t>39</a:t>
            </a:fld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6815" y="8687110"/>
            <a:ext cx="2971186" cy="4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0" rIns="91416" bIns="45710" anchor="b"/>
          <a:lstStyle>
            <a:lvl1pPr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B6E7A4A5-FCA5-41F4-81E2-14F302613532}" type="slidenum">
              <a:rPr lang="en-US" sz="1200" b="0" i="0">
                <a:solidFill>
                  <a:prstClr val="black"/>
                </a:solidFill>
              </a:rPr>
              <a:pPr eaLnBrk="1" hangingPunct="1"/>
              <a:t>39</a:t>
            </a:fld>
            <a:endParaRPr lang="en-US" sz="1200" b="0" i="0">
              <a:solidFill>
                <a:prstClr val="black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53" tIns="44927" rIns="89853" bIns="44927"/>
          <a:lstStyle/>
          <a:p>
            <a:pPr marL="222227" indent="-222227"/>
            <a:r>
              <a:rPr lang="en-US" smtClean="0">
                <a:latin typeface="Arial" pitchFamily="34" charset="0"/>
              </a:rPr>
              <a:t>This is the </a:t>
            </a:r>
            <a:r>
              <a:rPr lang="en-US" b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slide.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To create this particular slide, click the </a:t>
            </a:r>
            <a:r>
              <a:rPr lang="en-US" b="1" i="1" smtClean="0">
                <a:latin typeface="Arial" pitchFamily="34" charset="0"/>
              </a:rPr>
              <a:t>NEW SLIDE</a:t>
            </a:r>
            <a:r>
              <a:rPr lang="en-US" smtClean="0">
                <a:latin typeface="Arial" pitchFamily="34" charset="0"/>
              </a:rPr>
              <a:t> button on your toolbar and choose the </a:t>
            </a:r>
            <a:r>
              <a:rPr lang="en-US" b="1" i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format. (Top row, second from left)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The </a:t>
            </a:r>
            <a:r>
              <a:rPr lang="en-US" b="1" smtClean="0">
                <a:latin typeface="Arial" pitchFamily="34" charset="0"/>
              </a:rPr>
              <a:t>Sub-Heading</a:t>
            </a:r>
            <a:r>
              <a:rPr lang="en-US" smtClean="0">
                <a:latin typeface="Arial" pitchFamily="34" charset="0"/>
              </a:rPr>
              <a:t> and </a:t>
            </a:r>
            <a:r>
              <a:rPr lang="en-US" b="1" smtClean="0">
                <a:latin typeface="Arial" pitchFamily="34" charset="0"/>
              </a:rPr>
              <a:t>footnote</a:t>
            </a:r>
            <a:r>
              <a:rPr lang="en-US" smtClean="0">
                <a:latin typeface="Arial" pitchFamily="34" charset="0"/>
              </a:rPr>
              <a:t> will not appear when you insert a new slide. If you need either one, copy and paste it from the sample slide.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If you choose not to use a </a:t>
            </a:r>
            <a:r>
              <a:rPr lang="en-US" b="1" smtClean="0">
                <a:latin typeface="Arial" pitchFamily="34" charset="0"/>
              </a:rPr>
              <a:t>Sub-Heading</a:t>
            </a:r>
            <a:r>
              <a:rPr lang="en-US" smtClean="0">
                <a:latin typeface="Arial" pitchFamily="34" charset="0"/>
              </a:rPr>
              <a:t>, let us know when you hand in your presentation for clean-up and we’ll adjust where the bullets begin on your master page.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Also, be sure to insert the presentation title onto the </a:t>
            </a:r>
            <a:r>
              <a:rPr lang="en-US" b="1" i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</a:t>
            </a:r>
            <a:r>
              <a:rPr lang="en-US" b="1" i="1" smtClean="0">
                <a:latin typeface="Arial" pitchFamily="34" charset="0"/>
              </a:rPr>
              <a:t>MASTER</a:t>
            </a:r>
            <a:r>
              <a:rPr lang="en-US" smtClean="0">
                <a:latin typeface="Arial" pitchFamily="34" charset="0"/>
              </a:rPr>
              <a:t> as follows: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Choose </a:t>
            </a:r>
            <a:r>
              <a:rPr lang="en-US" b="1" i="1" smtClean="0">
                <a:latin typeface="Arial" pitchFamily="34" charset="0"/>
              </a:rPr>
              <a:t>View / Master / Slide Master</a:t>
            </a:r>
            <a:r>
              <a:rPr lang="en-US" smtClean="0">
                <a:latin typeface="Arial" pitchFamily="34" charset="0"/>
              </a:rPr>
              <a:t> from your menu.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Select the text at the bottom of the slide and type in a short version of your presentation title.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Click the </a:t>
            </a:r>
            <a:r>
              <a:rPr lang="en-US" b="1" i="1" smtClean="0">
                <a:latin typeface="Arial" pitchFamily="34" charset="0"/>
              </a:rPr>
              <a:t>SLIDE VIEW</a:t>
            </a:r>
            <a:r>
              <a:rPr lang="en-US" smtClean="0">
                <a:latin typeface="Arial" pitchFamily="34" charset="0"/>
              </a:rPr>
              <a:t> button in the lower left hand part of your screen to return to the slide show. (Small white rectangle)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2237" indent="-277783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1134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55587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00040" indent="-222227" algn="r" defTabSz="913598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44493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888946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33400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777853" indent="-222227" algn="r" defTabSz="91359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FD8D1A89-7741-4260-A01A-ADADE1C5F7DB}" type="slidenum">
              <a:rPr lang="en-US" b="0" i="0">
                <a:solidFill>
                  <a:prstClr val="black"/>
                </a:solidFill>
              </a:rPr>
              <a:pPr eaLnBrk="1" hangingPunct="1"/>
              <a:t>41</a:t>
            </a:fld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6815" y="8687110"/>
            <a:ext cx="2971186" cy="4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0" rIns="91416" bIns="45710" anchor="b"/>
          <a:lstStyle>
            <a:lvl1pPr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algn="r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B6E7A4A5-FCA5-41F4-81E2-14F302613532}" type="slidenum">
              <a:rPr lang="en-US" sz="1200" b="0" i="0">
                <a:solidFill>
                  <a:prstClr val="black"/>
                </a:solidFill>
              </a:rPr>
              <a:pPr eaLnBrk="1" hangingPunct="1"/>
              <a:t>41</a:t>
            </a:fld>
            <a:endParaRPr lang="en-US" sz="1200" b="0" i="0">
              <a:solidFill>
                <a:prstClr val="black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53" tIns="44927" rIns="89853" bIns="44927"/>
          <a:lstStyle/>
          <a:p>
            <a:pPr marL="222227" indent="-222227"/>
            <a:r>
              <a:rPr lang="en-US" smtClean="0">
                <a:latin typeface="Arial" pitchFamily="34" charset="0"/>
              </a:rPr>
              <a:t>This is the </a:t>
            </a:r>
            <a:r>
              <a:rPr lang="en-US" b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slide.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To create this particular slide, click the </a:t>
            </a:r>
            <a:r>
              <a:rPr lang="en-US" b="1" i="1" smtClean="0">
                <a:latin typeface="Arial" pitchFamily="34" charset="0"/>
              </a:rPr>
              <a:t>NEW SLIDE</a:t>
            </a:r>
            <a:r>
              <a:rPr lang="en-US" smtClean="0">
                <a:latin typeface="Arial" pitchFamily="34" charset="0"/>
              </a:rPr>
              <a:t> button on your toolbar and choose the </a:t>
            </a:r>
            <a:r>
              <a:rPr lang="en-US" b="1" i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format. (Top row, second from left)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The </a:t>
            </a:r>
            <a:r>
              <a:rPr lang="en-US" b="1" smtClean="0">
                <a:latin typeface="Arial" pitchFamily="34" charset="0"/>
              </a:rPr>
              <a:t>Sub-Heading</a:t>
            </a:r>
            <a:r>
              <a:rPr lang="en-US" smtClean="0">
                <a:latin typeface="Arial" pitchFamily="34" charset="0"/>
              </a:rPr>
              <a:t> and </a:t>
            </a:r>
            <a:r>
              <a:rPr lang="en-US" b="1" smtClean="0">
                <a:latin typeface="Arial" pitchFamily="34" charset="0"/>
              </a:rPr>
              <a:t>footnote</a:t>
            </a:r>
            <a:r>
              <a:rPr lang="en-US" smtClean="0">
                <a:latin typeface="Arial" pitchFamily="34" charset="0"/>
              </a:rPr>
              <a:t> will not appear when you insert a new slide. If you need either one, copy and paste it from the sample slide.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If you choose not to use a </a:t>
            </a:r>
            <a:r>
              <a:rPr lang="en-US" b="1" smtClean="0">
                <a:latin typeface="Arial" pitchFamily="34" charset="0"/>
              </a:rPr>
              <a:t>Sub-Heading</a:t>
            </a:r>
            <a:r>
              <a:rPr lang="en-US" smtClean="0">
                <a:latin typeface="Arial" pitchFamily="34" charset="0"/>
              </a:rPr>
              <a:t>, let us know when you hand in your presentation for clean-up and we’ll adjust where the bullets begin on your master page.</a:t>
            </a:r>
          </a:p>
          <a:p>
            <a:pPr marL="222227" indent="-222227"/>
            <a:r>
              <a:rPr lang="en-US" smtClean="0">
                <a:latin typeface="Arial" pitchFamily="34" charset="0"/>
              </a:rPr>
              <a:t>Also, be sure to insert the presentation title onto the </a:t>
            </a:r>
            <a:r>
              <a:rPr lang="en-US" b="1" i="1" smtClean="0">
                <a:latin typeface="Arial" pitchFamily="34" charset="0"/>
              </a:rPr>
              <a:t>BULLETED LIST</a:t>
            </a:r>
            <a:r>
              <a:rPr lang="en-US" smtClean="0">
                <a:latin typeface="Arial" pitchFamily="34" charset="0"/>
              </a:rPr>
              <a:t> </a:t>
            </a:r>
            <a:r>
              <a:rPr lang="en-US" b="1" i="1" smtClean="0">
                <a:latin typeface="Arial" pitchFamily="34" charset="0"/>
              </a:rPr>
              <a:t>MASTER</a:t>
            </a:r>
            <a:r>
              <a:rPr lang="en-US" smtClean="0">
                <a:latin typeface="Arial" pitchFamily="34" charset="0"/>
              </a:rPr>
              <a:t> as follows: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Choose </a:t>
            </a:r>
            <a:r>
              <a:rPr lang="en-US" b="1" i="1" smtClean="0">
                <a:latin typeface="Arial" pitchFamily="34" charset="0"/>
              </a:rPr>
              <a:t>View / Master / Slide Master</a:t>
            </a:r>
            <a:r>
              <a:rPr lang="en-US" smtClean="0">
                <a:latin typeface="Arial" pitchFamily="34" charset="0"/>
              </a:rPr>
              <a:t> from your menu.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Select the text at the bottom of the slide and type in a short version of your presentation title.</a:t>
            </a:r>
          </a:p>
          <a:p>
            <a:pPr marL="222227" indent="-222227">
              <a:buFontTx/>
              <a:buAutoNum type="arabicPeriod"/>
            </a:pPr>
            <a:r>
              <a:rPr lang="en-US" smtClean="0">
                <a:latin typeface="Arial" pitchFamily="34" charset="0"/>
              </a:rPr>
              <a:t>Click the </a:t>
            </a:r>
            <a:r>
              <a:rPr lang="en-US" b="1" i="1" smtClean="0">
                <a:latin typeface="Arial" pitchFamily="34" charset="0"/>
              </a:rPr>
              <a:t>SLIDE VIEW</a:t>
            </a:r>
            <a:r>
              <a:rPr lang="en-US" smtClean="0">
                <a:latin typeface="Arial" pitchFamily="34" charset="0"/>
              </a:rPr>
              <a:t> button in the lower left hand part of your screen to return to the slide show. (Small white rectangle)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Judge Harry </a:t>
            </a:r>
            <a:r>
              <a:rPr lang="en-US" dirty="0" err="1"/>
              <a:t>Pregerson</a:t>
            </a:r>
            <a:r>
              <a:rPr lang="en-US" dirty="0"/>
              <a:t> Interchange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399F9-9098-4BED-ACD2-0A557B92A2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749F08AD-D928-43B3-8947-022B4C259E79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E81F99F4-BE35-4754-9738-34C89914754F}" type="slidenum">
              <a:rPr lang="en-US" altLang="en-US" sz="1200">
                <a:latin typeface="Calibri" pitchFamily="34" charset="0"/>
                <a:cs typeface="Arial" pitchFamily="34" charset="0"/>
              </a:rPr>
              <a:pPr eaLnBrk="1" hangingPunct="1"/>
              <a:t>11</a:t>
            </a:fld>
            <a:endParaRPr lang="en-US" altLang="en-US" sz="12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0EEC9959-42BF-48B8-847C-F7A79CFE92C7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D7CB6BE-F75E-4F51-85A8-D168B3C01B0B}" type="slidenum">
              <a:rPr lang="en-US" altLang="en-US" smtClean="0">
                <a:latin typeface="Franklin Gothic Book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latin typeface="Franklin Gothic Book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EB23ABE-49BB-48F0-93B2-403E6EF5B3D2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2076B672-AE3D-4028-B159-6CA0D13C153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Cite recent article comparing vascular complications via NCDR with those of in house QI database (Blankenship @ Geisinger) NCDR stops at DC so misses later events like pseudoaneurysm 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DF23DAA4-0C58-4C3F-BBE9-8F46219A9A61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Methodology</a:t>
            </a:r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Review of data submitted the previous year</a:t>
            </a:r>
            <a:endParaRPr lang="en-US" altLang="en-US" sz="1400" smtClean="0"/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Review of a subset of data elements (rotating each year)</a:t>
            </a:r>
            <a:endParaRPr lang="en-US" altLang="en-US" sz="1400" smtClean="0"/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Remote and onsite review</a:t>
            </a:r>
            <a:endParaRPr lang="en-US" altLang="en-US" sz="1400" smtClean="0"/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Hybrid of Random and targeted selection of sites (</a:t>
            </a:r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Stratified selections for records</a:t>
            </a:r>
            <a:endParaRPr lang="en-US" altLang="en-US" sz="1400" smtClean="0"/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Blinded data abstraction from medical charts</a:t>
            </a:r>
            <a:endParaRPr lang="en-US" altLang="en-US" sz="1400" smtClean="0"/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Inter-rater Reliability Assessment </a:t>
            </a:r>
          </a:p>
          <a:p>
            <a:pPr eaLnBrk="1" hangingPunct="1">
              <a:spcBef>
                <a:spcPct val="0"/>
              </a:spcBef>
              <a:buFont typeface="Symbol" pitchFamily="18" charset="2"/>
              <a:buChar char=""/>
            </a:pPr>
            <a:r>
              <a:rPr lang="en-US" altLang="en-US" smtClean="0"/>
              <a:t>Adjudication Phase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Criteria for selecting sites/records</a:t>
            </a: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Remote audit : </a:t>
            </a:r>
          </a:p>
          <a:p>
            <a:pPr lvl="1" eaLnBrk="1" fontAlgn="t" hangingPunct="1">
              <a:spcBef>
                <a:spcPct val="0"/>
              </a:spcBef>
            </a:pPr>
            <a:r>
              <a:rPr lang="en-US" altLang="en-US" smtClean="0"/>
              <a:t>Sites passing their quarterly DQR for 2 quarters within audited year </a:t>
            </a:r>
          </a:p>
          <a:p>
            <a:pPr lvl="1" eaLnBrk="1" fontAlgn="t" hangingPunct="1">
              <a:spcBef>
                <a:spcPct val="0"/>
              </a:spcBef>
            </a:pPr>
            <a:r>
              <a:rPr lang="en-US" altLang="en-US" smtClean="0"/>
              <a:t>Sites submitting at least the number of records/sites being reviewed</a:t>
            </a:r>
          </a:p>
          <a:p>
            <a:pPr lvl="1" eaLnBrk="1" fontAlgn="t" hangingPunct="1">
              <a:spcBef>
                <a:spcPct val="0"/>
              </a:spcBef>
            </a:pPr>
            <a:r>
              <a:rPr lang="en-US" altLang="en-US" smtClean="0"/>
              <a:t>Onsite audit:</a:t>
            </a:r>
          </a:p>
          <a:p>
            <a:pPr lvl="1" eaLnBrk="1" fontAlgn="t" hangingPunct="1">
              <a:spcBef>
                <a:spcPct val="0"/>
              </a:spcBef>
            </a:pPr>
            <a:r>
              <a:rPr lang="en-US" altLang="en-US" smtClean="0"/>
              <a:t>Sites identified with an outlier and not contacted with the data outlier program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E05F7FC3-AB1F-4AC4-AA28-6617616CBEB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64FF0F-3C60-4DF2-967B-5E59222D9458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44E73-093A-408C-AE4D-336C27F7E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42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991100" y="28575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9342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7937" y="541337"/>
            <a:ext cx="838200" cy="365125"/>
          </a:xfrm>
        </p:spPr>
        <p:txBody>
          <a:bodyPr/>
          <a:lstStyle>
            <a:lvl1pPr>
              <a:defRPr/>
            </a:lvl1pPr>
          </a:lstStyle>
          <a:p>
            <a:fld id="{0D06F9AA-7846-41F9-902D-268241374083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36637" y="240823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366125" y="5959475"/>
            <a:ext cx="838200" cy="349250"/>
          </a:xfrm>
        </p:spPr>
        <p:txBody>
          <a:bodyPr/>
          <a:lstStyle>
            <a:lvl1pPr>
              <a:defRPr/>
            </a:lvl1pPr>
          </a:lstStyle>
          <a:p>
            <a:fld id="{748C1371-5FDF-4EB6-90B1-0C80252B0A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95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1219200" cy="6278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66294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7937" y="541337"/>
            <a:ext cx="838200" cy="365125"/>
          </a:xfrm>
        </p:spPr>
        <p:txBody>
          <a:bodyPr/>
          <a:lstStyle>
            <a:lvl1pPr>
              <a:defRPr/>
            </a:lvl1pPr>
          </a:lstStyle>
          <a:p>
            <a:fld id="{D147B604-F8F6-4A32-A487-02EB7CD1D64F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36637" y="240823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366125" y="5959475"/>
            <a:ext cx="838200" cy="349250"/>
          </a:xfrm>
        </p:spPr>
        <p:txBody>
          <a:bodyPr/>
          <a:lstStyle>
            <a:lvl1pPr>
              <a:defRPr/>
            </a:lvl1pPr>
          </a:lstStyle>
          <a:p>
            <a:fld id="{09A96C76-ED43-45E4-A81A-6C46B643F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04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56C66B-F1EF-44B2-8BE7-D52B65AAAD88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1D359-810A-480E-89BE-03CCE7B3D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09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0"/>
            <a:ext cx="11577638" cy="7505700"/>
            <a:chOff x="-1" y="1"/>
            <a:chExt cx="11577980" cy="7505321"/>
          </a:xfrm>
        </p:grpSpPr>
        <p:sp>
          <p:nvSpPr>
            <p:cNvPr id="6" name="Rectangle 5"/>
            <p:cNvSpPr/>
            <p:nvPr userDrawn="1"/>
          </p:nvSpPr>
          <p:spPr>
            <a:xfrm>
              <a:off x="-1" y="952453"/>
              <a:ext cx="9144270" cy="5905202"/>
            </a:xfrm>
            <a:prstGeom prst="rect">
              <a:avLst/>
            </a:prstGeom>
            <a:gradFill>
              <a:gsLst>
                <a:gs pos="0">
                  <a:srgbClr val="00175F"/>
                </a:gs>
                <a:gs pos="100000">
                  <a:srgbClr val="064D9A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8"/>
            <p:cNvGrpSpPr>
              <a:grpSpLocks noChangeAspect="1"/>
            </p:cNvGrpSpPr>
            <p:nvPr userDrawn="1"/>
          </p:nvGrpSpPr>
          <p:grpSpPr bwMode="auto">
            <a:xfrm>
              <a:off x="-1" y="1"/>
              <a:ext cx="11577980" cy="7505321"/>
              <a:chOff x="-1" y="1"/>
              <a:chExt cx="11577980" cy="7505321"/>
            </a:xfrm>
          </p:grpSpPr>
          <p:pic>
            <p:nvPicPr>
              <p:cNvPr id="8" name="Picture 9" descr="whitelined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1907" y="1"/>
                <a:ext cx="4291584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>
                <a:spLocks noChangeArrowheads="1"/>
              </p:cNvSpPr>
              <p:nvPr userDrawn="1"/>
            </p:nvSpPr>
            <p:spPr bwMode="auto">
              <a:xfrm>
                <a:off x="-1" y="1"/>
                <a:ext cx="9144000" cy="9524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84200" dist="23000" dir="5400000" rotWithShape="0">
                  <a:srgbClr val="808080">
                    <a:alpha val="56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12" name="Picture 11" descr="logo_mark_white.pn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975" y="2759399"/>
                <a:ext cx="6063004" cy="474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49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416050"/>
            <a:ext cx="8229600" cy="849313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2265363"/>
            <a:ext cx="4794298" cy="3560827"/>
          </a:xfrm>
        </p:spPr>
        <p:txBody>
          <a:bodyPr>
            <a:normAutofit/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F9B24D-E6DB-4EC9-8247-FA465D01B88C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349A8C-DCB7-46BA-BCE3-A0B485227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86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F52A57-E22F-42E0-B76F-FE807DC19D24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09D2C-9BB5-420D-88A2-E0A200BCA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779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500DB7-3029-4039-87C8-58887625C094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E5587-6298-4869-A417-5FFDD0266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065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52601"/>
            <a:ext cx="8229600" cy="43735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979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9140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3013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1718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748CF-D8BE-434C-8DD0-53A35B1D9681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7CF8F-71A7-4F8B-8DFE-18304CC4FA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24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" y="1584325"/>
            <a:ext cx="428148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4325"/>
            <a:ext cx="4283075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2275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8802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0418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78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6427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8740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6824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344488"/>
            <a:ext cx="2178050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" y="344488"/>
            <a:ext cx="6386513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4474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45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20740"/>
            <a:ext cx="6400800" cy="68352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60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2" y="450851"/>
            <a:ext cx="8185150" cy="58721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2" y="2483823"/>
            <a:ext cx="7721600" cy="2130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BBCC6A-4E5A-4877-9E5F-5A80E79D6C07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405A-DF96-42AE-9895-31EFFA247C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475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0497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4941"/>
            <a:ext cx="7772400" cy="62196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443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1" y="2237603"/>
            <a:ext cx="3784600" cy="2622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37603"/>
            <a:ext cx="3784600" cy="2622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29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5672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2023"/>
            <a:ext cx="4040188" cy="10528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91612"/>
            <a:ext cx="4040188" cy="2317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22023"/>
            <a:ext cx="4041775" cy="10528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991612"/>
            <a:ext cx="4041775" cy="2317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08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47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020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82616"/>
            <a:ext cx="3008313" cy="6524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9081"/>
            <a:ext cx="5111750" cy="29610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3515816"/>
            <a:ext cx="3008313" cy="5296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618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41101"/>
            <a:ext cx="5486400" cy="32624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66864"/>
            <a:ext cx="5486400" cy="8066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04953"/>
            <a:ext cx="5486400" cy="5296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421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489180" y="2853157"/>
            <a:ext cx="16122362" cy="13914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8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2549" y="450850"/>
            <a:ext cx="913455" cy="3786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2321" y="450850"/>
            <a:ext cx="3503523" cy="3786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1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2" y="450849"/>
            <a:ext cx="8185150" cy="45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1" y="2299156"/>
            <a:ext cx="3784600" cy="24994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16568"/>
            <a:ext cx="3784600" cy="24994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680951"/>
            <a:ext cx="3784600" cy="24994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2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A12057-48D7-4302-B076-C4B5F902A19B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04959-299D-4967-981E-E2BBA9BA86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512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2" y="450849"/>
            <a:ext cx="8185150" cy="45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1" y="2299156"/>
            <a:ext cx="3784600" cy="24994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99156"/>
            <a:ext cx="3784600" cy="24994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66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2" y="450849"/>
            <a:ext cx="8185150" cy="45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11202" y="3207097"/>
            <a:ext cx="7721600" cy="68352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19545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heart_title_slide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934200" y="5254637"/>
            <a:ext cx="152400" cy="16303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smtClean="0">
              <a:solidFill>
                <a:srgbClr val="003698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915400" y="5254637"/>
            <a:ext cx="304800" cy="1630363"/>
          </a:xfrm>
          <a:prstGeom prst="rect">
            <a:avLst/>
          </a:prstGeom>
          <a:solidFill>
            <a:srgbClr val="154DB5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smtClean="0">
              <a:solidFill>
                <a:srgbClr val="003698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572005" y="5254625"/>
            <a:ext cx="342900" cy="16002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smtClean="0">
              <a:solidFill>
                <a:srgbClr val="003698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287588" y="5254637"/>
            <a:ext cx="684212" cy="16303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smtClean="0">
              <a:solidFill>
                <a:srgbClr val="003698"/>
              </a:solidFill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-76198" y="5254637"/>
            <a:ext cx="533400" cy="16303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smtClean="0">
              <a:solidFill>
                <a:srgbClr val="003698"/>
              </a:solidFill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-152400" y="5254637"/>
            <a:ext cx="304800" cy="163036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smtClean="0">
              <a:solidFill>
                <a:srgbClr val="003698"/>
              </a:solidFill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0" y="5105408"/>
            <a:ext cx="9144000" cy="228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lIns="91252" tIns="45624" rIns="91252" bIns="45624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57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0674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18861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2868"/>
            <a:ext cx="8229600" cy="39753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05164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0537"/>
            <a:ext cx="7772400" cy="1362075"/>
          </a:xfrm>
        </p:spPr>
        <p:txBody>
          <a:bodyPr anchor="t"/>
          <a:lstStyle>
            <a:lvl1pPr algn="l">
              <a:spcAft>
                <a:spcPts val="1200"/>
              </a:spcAft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0350"/>
            <a:ext cx="77724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454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22806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009616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73168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9919683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48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43" y="5083969"/>
            <a:ext cx="8357093" cy="566738"/>
          </a:xfrm>
        </p:spPr>
        <p:txBody>
          <a:bodyPr anchor="t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143" y="612775"/>
            <a:ext cx="8357093" cy="43028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104363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60BA07-E463-485C-9B11-39315A466D7B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EC7EC-99A1-4FE1-AEEB-7E1D5DCC93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734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2613"/>
            <a:ext cx="8229600" cy="3932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6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D7C728-1FD1-466C-A010-EB7EC46C7169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59C28-DF79-42ED-9AC6-0897E24E01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82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9BEA9D-25FC-4699-9725-4605EF2CE99E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33DFF-5BCD-4161-87C1-1748DE1AE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34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F684D-9BD5-4C46-BA51-35BA40234BEE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22321-E9F8-4502-9D13-E93F8C2FC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26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EC6656-3143-43F0-B0DA-DE9853909DC5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4B4F-4427-4D3A-9DA4-D68540102D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94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theme" Target="../theme/theme3.xml"/><Relationship Id="rId17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theme" Target="../theme/theme4.xml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914400" cy="396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90A2"/>
                </a:solidFill>
              </a:defRPr>
            </a:lvl1pPr>
          </a:lstStyle>
          <a:p>
            <a:fld id="{86C28D6D-F97E-42CF-B056-7E264D3294DD}" type="datetimeFigureOut">
              <a:rPr lang="en-US" altLang="en-US"/>
              <a:pPr/>
              <a:t>7/25/16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324600"/>
            <a:ext cx="2895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86B">
                    <a:tint val="7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152400"/>
            <a:ext cx="838200" cy="349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0A2"/>
                </a:solidFill>
              </a:defRPr>
            </a:lvl1pPr>
          </a:lstStyle>
          <a:p>
            <a:fld id="{A3195741-33AB-49B0-A146-A13F84DB0B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11" r:id="rId10"/>
    <p:sldLayoutId id="2147483712" r:id="rId11"/>
    <p:sldLayoutId id="2147483708" r:id="rId12"/>
    <p:sldLayoutId id="2147483713" r:id="rId13"/>
    <p:sldLayoutId id="2147483709" r:id="rId14"/>
    <p:sldLayoutId id="2147483710" r:id="rId15"/>
    <p:sldLayoutId id="2147483714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 descr="\\Penfold\Clients2\CUSTOM_SERVICES\2004 Updates\April\static templates\Medical\PPP_SMEDI_TXT_Patient_Record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09713" y="344488"/>
            <a:ext cx="73453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6375" y="1584325"/>
            <a:ext cx="871696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83363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l" defTabSz="915001">
              <a:defRPr sz="900" b="0" i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83363"/>
            <a:ext cx="28956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defTabSz="915001">
              <a:defRPr sz="900" b="0" i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6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4D4D4D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4D4D4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4D4D4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4D4D4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4D4D4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2" y="2853157"/>
            <a:ext cx="7721600" cy="139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5100" tIns="155575" rIns="165100" bIns="155575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0852" y="450849"/>
            <a:ext cx="8185150" cy="4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299472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xStyles>
    <p:titleStyle>
      <a:lvl1pPr algn="l" rtl="0" eaLnBrk="0" fontAlgn="base" hangingPunct="0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2pPr>
      <a:lvl3pPr algn="l" rtl="0" eaLnBrk="0" fontAlgn="base" hangingPunct="0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3pPr>
      <a:lvl4pPr algn="l" rtl="0" eaLnBrk="0" fontAlgn="base" hangingPunct="0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4pPr>
      <a:lvl5pPr algn="l" rtl="0" eaLnBrk="0" fontAlgn="base" hangingPunct="0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lnSpc>
          <a:spcPct val="106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1313" indent="-341313" algn="l" rtl="0" eaLnBrk="0" fontAlgn="base" hangingPunct="0">
        <a:spcBef>
          <a:spcPct val="40000"/>
        </a:spcBef>
        <a:spcAft>
          <a:spcPct val="0"/>
        </a:spcAft>
        <a:buClr>
          <a:schemeClr val="hlink"/>
        </a:buClr>
        <a:buSzPct val="68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97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8000"/>
        <a:buFont typeface="Monotype Sort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2pPr>
      <a:lvl3pPr marL="1027113" indent="4763" algn="l" rtl="0" eaLnBrk="0" fontAlgn="base" hangingPunct="0">
        <a:spcBef>
          <a:spcPct val="10000"/>
        </a:spcBef>
        <a:spcAft>
          <a:spcPct val="0"/>
        </a:spcAft>
        <a:buClr>
          <a:schemeClr val="tx1"/>
        </a:buClr>
        <a:buSzPct val="44000"/>
        <a:buFont typeface="Monotype Sorts" pitchFamily="2" charset="2"/>
        <a:defRPr sz="2000" i="1">
          <a:solidFill>
            <a:schemeClr val="tx1"/>
          </a:solidFill>
          <a:latin typeface="+mn-lt"/>
          <a:ea typeface="+mn-ea"/>
        </a:defRPr>
      </a:lvl3pPr>
      <a:lvl4pPr marL="1544638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4574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29146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3718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8290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  <a:br>
              <a:rPr lang="en-US" smtClean="0"/>
            </a:br>
            <a:endParaRPr 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52613"/>
            <a:ext cx="82296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259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3479"/>
          </a:solidFill>
          <a:latin typeface="Times New Roman"/>
          <a:ea typeface="ＭＳ Ｐゴシック" pitchFamily="32" charset="-128"/>
          <a:cs typeface="Times New Roman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3479"/>
          </a:solidFill>
          <a:latin typeface="Times New Roman" pitchFamily="32" charset="0"/>
          <a:ea typeface="ＭＳ Ｐゴシック" pitchFamily="32" charset="-128"/>
          <a:cs typeface="Times New Roman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3479"/>
          </a:solidFill>
          <a:latin typeface="Times New Roman" pitchFamily="32" charset="0"/>
          <a:ea typeface="ＭＳ Ｐゴシック" pitchFamily="32" charset="-128"/>
          <a:cs typeface="Times New Roman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3479"/>
          </a:solidFill>
          <a:latin typeface="Times New Roman" pitchFamily="32" charset="0"/>
          <a:ea typeface="ＭＳ Ｐゴシック" pitchFamily="32" charset="-128"/>
          <a:cs typeface="Times New Roman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3479"/>
          </a:solidFill>
          <a:latin typeface="Times New Roman" pitchFamily="32" charset="0"/>
          <a:ea typeface="ＭＳ Ｐゴシック" pitchFamily="32" charset="-128"/>
          <a:cs typeface="Times New Roman" pitchFamily="1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3479"/>
          </a:solidFill>
          <a:latin typeface="Times New Roman" pitchFamily="32" charset="0"/>
          <a:ea typeface="ＭＳ Ｐゴシック" pitchFamily="3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3479"/>
          </a:solidFill>
          <a:latin typeface="Times New Roman" pitchFamily="32" charset="0"/>
          <a:ea typeface="ＭＳ Ｐゴシック" pitchFamily="3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3479"/>
          </a:solidFill>
          <a:latin typeface="Times New Roman" pitchFamily="32" charset="0"/>
          <a:ea typeface="ＭＳ Ｐゴシック" pitchFamily="3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003479"/>
          </a:solidFill>
          <a:latin typeface="Times New Roman" pitchFamily="32" charset="0"/>
          <a:ea typeface="ＭＳ Ｐゴシック" pitchFamily="3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2" charset="-128"/>
          <a:cs typeface="ＭＳ Ｐゴシック" pitchFamily="3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43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ACC Registry Programs in the Current Healthcare Environment</a:t>
            </a:r>
          </a:p>
        </p:txBody>
      </p:sp>
      <p:sp>
        <p:nvSpPr>
          <p:cNvPr id="18434" name="Subtitle 2"/>
          <p:cNvSpPr>
            <a:spLocks noGrp="1"/>
          </p:cNvSpPr>
          <p:nvPr>
            <p:ph type="subTitle" idx="1"/>
          </p:nvPr>
        </p:nvSpPr>
        <p:spPr>
          <a:xfrm>
            <a:off x="838200" y="3657600"/>
            <a:ext cx="7467600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solidFill>
                  <a:schemeClr val="tx2"/>
                </a:solidFill>
              </a:rPr>
              <a:t>James E. Tcheng, MD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 smtClean="0">
                <a:solidFill>
                  <a:schemeClr val="tx2"/>
                </a:solidFill>
              </a:rPr>
              <a:t>Duke University Health System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solidFill>
                  <a:schemeClr val="tx2"/>
                </a:solidFill>
              </a:rPr>
              <a:t>Michael Simanowith, MD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solidFill>
                  <a:schemeClr val="tx2"/>
                </a:solidFill>
              </a:rPr>
              <a:t>Carolina Nadel, MD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solidFill>
                  <a:schemeClr val="tx2"/>
                </a:solidFill>
              </a:rPr>
              <a:t>Kathleen Hewitt, MSN, RN, AACC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solidFill>
                  <a:schemeClr val="tx2"/>
                </a:solidFill>
              </a:rPr>
              <a:t>American College of Cardiology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19826" y="1327489"/>
            <a:ext cx="2720975" cy="1270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Franklin Gothic Book"/>
              <a:ea typeface="MS PGothic" charset="0"/>
              <a:cs typeface="MS PGothic" charset="0"/>
            </a:endParaRPr>
          </a:p>
        </p:txBody>
      </p:sp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7620000" cy="1143000"/>
          </a:xfrm>
        </p:spPr>
        <p:txBody>
          <a:bodyPr/>
          <a:lstStyle/>
          <a:p>
            <a:pPr algn="l"/>
            <a:r>
              <a:rPr lang="en-US" altLang="en-US" sz="4000" b="1" smtClean="0">
                <a:solidFill>
                  <a:srgbClr val="6B6BCF"/>
                </a:solidFill>
                <a:latin typeface="Calibri" pitchFamily="34" charset="0"/>
              </a:rPr>
              <a:t>Data are collected once and used for many purposes</a:t>
            </a:r>
          </a:p>
        </p:txBody>
      </p:sp>
      <p:graphicFrame>
        <p:nvGraphicFramePr>
          <p:cNvPr id="20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36567891"/>
              </p:ext>
            </p:extLst>
          </p:nvPr>
        </p:nvGraphicFramePr>
        <p:xfrm>
          <a:off x="6248400" y="3095625"/>
          <a:ext cx="2654300" cy="295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5799" name="Picture 2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4" y="1974457"/>
            <a:ext cx="1979201" cy="81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0" name="Picture 2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4513264"/>
            <a:ext cx="1918984" cy="749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4" b="10168"/>
          <a:stretch>
            <a:fillRect/>
          </a:stretch>
        </p:blipFill>
        <p:spPr bwMode="auto">
          <a:xfrm>
            <a:off x="304800" y="3122085"/>
            <a:ext cx="1993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490539" y="3420533"/>
            <a:ext cx="1069975" cy="618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548DD4">
                    <a:lumMod val="75000"/>
                  </a:srgbClr>
                </a:solidFill>
              </a:rPr>
              <a:t>Software Vendors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8139" y="5077885"/>
            <a:ext cx="1862137" cy="4085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00386B"/>
                </a:solidFill>
              </a:rPr>
              <a:t>Data Capture</a:t>
            </a:r>
          </a:p>
        </p:txBody>
      </p:sp>
      <p:sp>
        <p:nvSpPr>
          <p:cNvPr id="5" name="Right Bracket 4"/>
          <p:cNvSpPr/>
          <p:nvPr/>
        </p:nvSpPr>
        <p:spPr>
          <a:xfrm>
            <a:off x="2333626" y="1898651"/>
            <a:ext cx="138113" cy="34290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386B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443538" y="3689351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8" name="TextBox 14"/>
          <p:cNvSpPr txBox="1">
            <a:spLocks noChangeArrowheads="1"/>
          </p:cNvSpPr>
          <p:nvPr/>
        </p:nvSpPr>
        <p:spPr bwMode="auto">
          <a:xfrm>
            <a:off x="7713663" y="2038308"/>
            <a:ext cx="827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386B"/>
                </a:solidFill>
              </a:rPr>
              <a:t>Payors</a:t>
            </a:r>
          </a:p>
        </p:txBody>
      </p:sp>
      <p:sp>
        <p:nvSpPr>
          <p:cNvPr id="80909" name="TextBox 39"/>
          <p:cNvSpPr txBox="1">
            <a:spLocks noChangeArrowheads="1"/>
          </p:cNvSpPr>
          <p:nvPr/>
        </p:nvSpPr>
        <p:spPr bwMode="auto">
          <a:xfrm>
            <a:off x="6172200" y="2038308"/>
            <a:ext cx="1400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386B"/>
                </a:solidFill>
              </a:rPr>
              <a:t>Researchers</a:t>
            </a:r>
          </a:p>
        </p:txBody>
      </p:sp>
      <p:sp>
        <p:nvSpPr>
          <p:cNvPr id="80910" name="TextBox 40"/>
          <p:cNvSpPr txBox="1">
            <a:spLocks noChangeArrowheads="1"/>
          </p:cNvSpPr>
          <p:nvPr/>
        </p:nvSpPr>
        <p:spPr bwMode="auto">
          <a:xfrm>
            <a:off x="6172200" y="1716024"/>
            <a:ext cx="1226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386B"/>
                </a:solidFill>
              </a:rPr>
              <a:t>Regulators</a:t>
            </a:r>
          </a:p>
        </p:txBody>
      </p:sp>
      <p:sp>
        <p:nvSpPr>
          <p:cNvPr id="80911" name="TextBox 42"/>
          <p:cNvSpPr txBox="1">
            <a:spLocks noChangeArrowheads="1"/>
          </p:cNvSpPr>
          <p:nvPr/>
        </p:nvSpPr>
        <p:spPr bwMode="auto">
          <a:xfrm>
            <a:off x="6172201" y="1398524"/>
            <a:ext cx="1595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386B"/>
                </a:solidFill>
              </a:rPr>
              <a:t>Administrators</a:t>
            </a:r>
          </a:p>
        </p:txBody>
      </p:sp>
      <p:sp>
        <p:nvSpPr>
          <p:cNvPr id="80912" name="TextBox 43"/>
          <p:cNvSpPr txBox="1">
            <a:spLocks noChangeArrowheads="1"/>
          </p:cNvSpPr>
          <p:nvPr/>
        </p:nvSpPr>
        <p:spPr bwMode="auto">
          <a:xfrm>
            <a:off x="7713663" y="1716024"/>
            <a:ext cx="1287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386B"/>
                </a:solidFill>
              </a:rPr>
              <a:t>Consumers</a:t>
            </a:r>
          </a:p>
        </p:txBody>
      </p:sp>
      <p:sp>
        <p:nvSpPr>
          <p:cNvPr id="80913" name="TextBox 44"/>
          <p:cNvSpPr txBox="1">
            <a:spLocks noChangeArrowheads="1"/>
          </p:cNvSpPr>
          <p:nvPr/>
        </p:nvSpPr>
        <p:spPr bwMode="auto">
          <a:xfrm>
            <a:off x="7713664" y="1379475"/>
            <a:ext cx="108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386B"/>
                </a:solidFill>
              </a:rPr>
              <a:t>Providers</a:t>
            </a:r>
          </a:p>
        </p:txBody>
      </p:sp>
      <p:sp>
        <p:nvSpPr>
          <p:cNvPr id="49" name="Right Bracket 48"/>
          <p:cNvSpPr/>
          <p:nvPr/>
        </p:nvSpPr>
        <p:spPr>
          <a:xfrm>
            <a:off x="2333626" y="1915584"/>
            <a:ext cx="138113" cy="34290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386B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547938" y="3657600"/>
            <a:ext cx="4810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16" name="TextBox 28"/>
          <p:cNvSpPr txBox="1">
            <a:spLocks noChangeArrowheads="1"/>
          </p:cNvSpPr>
          <p:nvPr/>
        </p:nvSpPr>
        <p:spPr bwMode="auto">
          <a:xfrm>
            <a:off x="3122614" y="2707218"/>
            <a:ext cx="2320925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386B"/>
                </a:solidFill>
              </a:rPr>
              <a:t>Evidence-Based Performance Measures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386B"/>
                </a:solidFill>
              </a:rPr>
              <a:t>Data Quality </a:t>
            </a:r>
            <a:r>
              <a:rPr lang="en-US" altLang="en-US" sz="1800" dirty="0" smtClean="0">
                <a:solidFill>
                  <a:srgbClr val="00386B"/>
                </a:solidFill>
              </a:rPr>
              <a:t>Program</a:t>
            </a:r>
            <a:endParaRPr lang="en-US" altLang="en-US" sz="1800" dirty="0">
              <a:solidFill>
                <a:srgbClr val="00386B"/>
              </a:solidFill>
            </a:endParaRPr>
          </a:p>
        </p:txBody>
      </p:sp>
      <p:sp>
        <p:nvSpPr>
          <p:cNvPr id="80917" name="TextBox 1"/>
          <p:cNvSpPr txBox="1">
            <a:spLocks noChangeArrowheads="1"/>
          </p:cNvSpPr>
          <p:nvPr/>
        </p:nvSpPr>
        <p:spPr bwMode="auto">
          <a:xfrm>
            <a:off x="6629401" y="990600"/>
            <a:ext cx="1914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386B"/>
                </a:solidFill>
                <a:latin typeface="Calibri" pitchFamily="34" charset="0"/>
              </a:rPr>
              <a:t>Leveraging Agents</a:t>
            </a:r>
          </a:p>
        </p:txBody>
      </p:sp>
      <p:sp>
        <p:nvSpPr>
          <p:cNvPr id="80918" name="TextBox 24"/>
          <p:cNvSpPr txBox="1">
            <a:spLocks noChangeArrowheads="1"/>
          </p:cNvSpPr>
          <p:nvPr/>
        </p:nvSpPr>
        <p:spPr bwMode="auto">
          <a:xfrm>
            <a:off x="6983413" y="2805601"/>
            <a:ext cx="1213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386B"/>
                </a:solidFill>
                <a:latin typeface="Calibri" pitchFamily="34" charset="0"/>
              </a:rPr>
              <a:t>DATA USES</a:t>
            </a:r>
          </a:p>
        </p:txBody>
      </p:sp>
      <p:sp>
        <p:nvSpPr>
          <p:cNvPr id="26" name="Right Bracket 25"/>
          <p:cNvSpPr/>
          <p:nvPr/>
        </p:nvSpPr>
        <p:spPr>
          <a:xfrm flipH="1">
            <a:off x="6067425" y="1140885"/>
            <a:ext cx="109538" cy="5031316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3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144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N1639_NCDR_REG_TIMELINE_PPT_SLIDE.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2401" y="1600200"/>
            <a:ext cx="3109249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rgbClr val="00386B"/>
              </a:solidFill>
              <a:latin typeface="Franklin Gothic Book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386B"/>
                </a:solidFill>
                <a:latin typeface="Franklin Gothic Book" pitchFamily="34" charset="0"/>
              </a:rPr>
              <a:t>&gt;</a:t>
            </a:r>
            <a:r>
              <a:rPr lang="en-US" altLang="en-US" sz="2000" dirty="0">
                <a:solidFill>
                  <a:srgbClr val="00386B"/>
                </a:solidFill>
                <a:latin typeface="Franklin Gothic Book" pitchFamily="34" charset="0"/>
              </a:rPr>
              <a:t>2,500 hospitals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386B"/>
                </a:solidFill>
                <a:latin typeface="Franklin Gothic Book" pitchFamily="34" charset="0"/>
              </a:rPr>
              <a:t>&gt;5,700 </a:t>
            </a:r>
            <a:r>
              <a:rPr lang="en-US" altLang="en-US" sz="2000" dirty="0">
                <a:solidFill>
                  <a:srgbClr val="00386B"/>
                </a:solidFill>
                <a:latin typeface="Franklin Gothic Book" pitchFamily="34" charset="0"/>
              </a:rPr>
              <a:t>cardiologists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386B"/>
                </a:solidFill>
                <a:latin typeface="Franklin Gothic Book" pitchFamily="34" charset="0"/>
              </a:rPr>
              <a:t>&gt;40 </a:t>
            </a:r>
            <a:r>
              <a:rPr lang="en-US" altLang="en-US" sz="2000" dirty="0">
                <a:solidFill>
                  <a:srgbClr val="00386B"/>
                </a:solidFill>
                <a:latin typeface="Franklin Gothic Book" pitchFamily="34" charset="0"/>
              </a:rPr>
              <a:t>million clinical </a:t>
            </a:r>
            <a:r>
              <a:rPr lang="en-US" altLang="en-US" sz="2000" dirty="0" smtClean="0">
                <a:solidFill>
                  <a:srgbClr val="00386B"/>
                </a:solidFill>
                <a:latin typeface="Franklin Gothic Book" pitchFamily="34" charset="0"/>
              </a:rPr>
              <a:t>records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386B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94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95382442"/>
              </p:ext>
            </p:extLst>
          </p:nvPr>
        </p:nvGraphicFramePr>
        <p:xfrm>
          <a:off x="0" y="1"/>
          <a:ext cx="9144000" cy="6858004"/>
        </p:xfrm>
        <a:graphic>
          <a:graphicData uri="http://schemas.openxmlformats.org/drawingml/2006/table">
            <a:tbl>
              <a:tblPr/>
              <a:tblGrid>
                <a:gridCol w="1865313"/>
                <a:gridCol w="2804223"/>
                <a:gridCol w="1706880"/>
                <a:gridCol w="1402080"/>
                <a:gridCol w="1365504"/>
              </a:tblGrid>
              <a:tr h="749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Name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9F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Disease or Device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9F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Facility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9F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Sites (or Providers)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9F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Records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7/1/16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9FD9"/>
                    </a:solidFill>
                  </a:tcPr>
                </a:tc>
              </a:tr>
              <a:tr h="8995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PINNACLE</a:t>
                      </a:r>
                      <a:endParaRPr kumimoji="0" lang="en-US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Coronary artery disease, heart failure, atrial fibrillation, hypertension</a:t>
                      </a: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diabetes, peripheral arterial disease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86B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Outpatient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6,876 providers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36,000,000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84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Diabetes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Diabetes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cardiometabolic care 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Outpatient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4,182 providers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1,000,000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87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CathPCI</a:t>
                      </a:r>
                      <a:endParaRPr kumimoji="0" lang="en-US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Percutaneous coronary interventions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Diagnostic catheterizations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Hospital/Free Standing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1,771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20,000,000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ICD</a:t>
                      </a:r>
                      <a:endParaRPr kumimoji="0" lang="en-US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Implantable cardioverter defibrillators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1,848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2,000,000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15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ACTION-GWTG</a:t>
                      </a:r>
                      <a:endParaRPr kumimoji="0" lang="en-US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Acute coronary syndrome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STEMI and NSTEMI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Hospital/EMS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1,076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1,200,000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868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PVI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Carotid artery revascularization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Lower extremity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Hospital/Free Standing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229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350,000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</a:tr>
              <a:tr h="548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IMPACT</a:t>
                      </a:r>
                      <a:endParaRPr kumimoji="0" lang="en-US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Congenital heart disease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Pediatric and Adult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103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70,000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</a:tr>
              <a:tr h="3873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STS/ACC TVT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Transcatheter Valve Therapy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462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75,000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LAAO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Left atrial appendage occlusion  procedures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159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NA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</a:tr>
              <a:tr h="3873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AF Ablation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AF ablation procedures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Hospital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86B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41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Franklin Gothic Book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NA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3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35907"/>
            <a:ext cx="867568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NCDR </a:t>
            </a:r>
            <a:r>
              <a:rPr lang="en-US" dirty="0" smtClean="0">
                <a:latin typeface="+mn-lt"/>
              </a:rPr>
              <a:t>Global</a:t>
            </a:r>
            <a:endParaRPr lang="en-US" dirty="0">
              <a:latin typeface="+mn-lt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3438526"/>
            <a:ext cx="133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91002"/>
            <a:ext cx="133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208339"/>
            <a:ext cx="133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3933826"/>
            <a:ext cx="133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181351"/>
            <a:ext cx="133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5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70727" y="468824"/>
            <a:ext cx="1867432" cy="3693602"/>
            <a:chOff x="3124200" y="590550"/>
            <a:chExt cx="1828800" cy="16764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" name="Flowchart: Magnetic Disk 1"/>
            <p:cNvSpPr/>
            <p:nvPr/>
          </p:nvSpPr>
          <p:spPr>
            <a:xfrm>
              <a:off x="3124200" y="590550"/>
              <a:ext cx="1828800" cy="16764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endParaRPr lang="en-US" dirty="0">
                <a:solidFill>
                  <a:schemeClr val="accent5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97724" y="600730"/>
              <a:ext cx="888530" cy="2321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cs typeface="Arial" pitchFamily="34" charset="0"/>
                </a:rPr>
                <a:t>EDW</a:t>
              </a:r>
            </a:p>
          </p:txBody>
        </p:sp>
      </p:grpSp>
      <p:sp>
        <p:nvSpPr>
          <p:cNvPr id="4" name="Flowchart: Multidocument 3"/>
          <p:cNvSpPr/>
          <p:nvPr/>
        </p:nvSpPr>
        <p:spPr>
          <a:xfrm>
            <a:off x="1401763" y="847725"/>
            <a:ext cx="914400" cy="8128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XML</a:t>
            </a:r>
          </a:p>
        </p:txBody>
      </p:sp>
      <p:grpSp>
        <p:nvGrpSpPr>
          <p:cNvPr id="61444" name="Group 7"/>
          <p:cNvGrpSpPr>
            <a:grpSpLocks/>
          </p:cNvGrpSpPr>
          <p:nvPr/>
        </p:nvGrpSpPr>
        <p:grpSpPr bwMode="auto">
          <a:xfrm>
            <a:off x="3357563" y="1673225"/>
            <a:ext cx="685800" cy="711200"/>
            <a:chOff x="2057400" y="2571750"/>
            <a:chExt cx="685800" cy="533400"/>
          </a:xfrm>
        </p:grpSpPr>
        <p:sp>
          <p:nvSpPr>
            <p:cNvPr id="5" name="Flowchart: Process 4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lowchart: Process 5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lowchart: Process 6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Right Arrow 8"/>
          <p:cNvSpPr/>
          <p:nvPr/>
        </p:nvSpPr>
        <p:spPr>
          <a:xfrm rot="1244147">
            <a:off x="2368158" y="1371106"/>
            <a:ext cx="762000" cy="558800"/>
          </a:xfrm>
          <a:prstGeom prst="right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accent5"/>
                </a:solidFill>
              </a:rPr>
              <a:t>ETL</a:t>
            </a:r>
          </a:p>
        </p:txBody>
      </p:sp>
      <p:grpSp>
        <p:nvGrpSpPr>
          <p:cNvPr id="61448" name="Group 22"/>
          <p:cNvGrpSpPr>
            <a:grpSpLocks/>
          </p:cNvGrpSpPr>
          <p:nvPr/>
        </p:nvGrpSpPr>
        <p:grpSpPr bwMode="auto">
          <a:xfrm>
            <a:off x="5789613" y="496888"/>
            <a:ext cx="581025" cy="1049337"/>
            <a:chOff x="4800600" y="590550"/>
            <a:chExt cx="1219200" cy="1447800"/>
          </a:xfrm>
        </p:grpSpPr>
        <p:sp>
          <p:nvSpPr>
            <p:cNvPr id="12" name="Flowchart: Magnetic Disk 11"/>
            <p:cNvSpPr/>
            <p:nvPr/>
          </p:nvSpPr>
          <p:spPr>
            <a:xfrm>
              <a:off x="4800600" y="590550"/>
              <a:ext cx="1219200" cy="14478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040443" y="1096513"/>
              <a:ext cx="739515" cy="70528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77215" y="1199459"/>
              <a:ext cx="279816" cy="19055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63366" y="1140319"/>
              <a:ext cx="279816" cy="19055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00534" y="1685709"/>
              <a:ext cx="279816" cy="19055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63366" y="1698851"/>
              <a:ext cx="279816" cy="19055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83615" y="1390016"/>
              <a:ext cx="279816" cy="19055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</p:grpSp>
      <p:grpSp>
        <p:nvGrpSpPr>
          <p:cNvPr id="61449" name="Group 23"/>
          <p:cNvGrpSpPr>
            <a:grpSpLocks/>
          </p:cNvGrpSpPr>
          <p:nvPr/>
        </p:nvGrpSpPr>
        <p:grpSpPr bwMode="auto">
          <a:xfrm>
            <a:off x="6913563" y="85725"/>
            <a:ext cx="468312" cy="941388"/>
            <a:chOff x="4800600" y="590550"/>
            <a:chExt cx="1219200" cy="1447800"/>
          </a:xfrm>
        </p:grpSpPr>
        <p:sp>
          <p:nvSpPr>
            <p:cNvPr id="25" name="Flowchart: Magnetic Disk 24"/>
            <p:cNvSpPr/>
            <p:nvPr/>
          </p:nvSpPr>
          <p:spPr>
            <a:xfrm>
              <a:off x="4800600" y="590550"/>
              <a:ext cx="1219200" cy="14478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040307" y="1095938"/>
              <a:ext cx="739785" cy="70558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74992" y="1200921"/>
              <a:ext cx="281036" cy="19043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60240" y="1139884"/>
              <a:ext cx="281036" cy="19043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99789" y="1686776"/>
              <a:ext cx="281036" cy="19043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60240" y="1698983"/>
              <a:ext cx="281036" cy="19043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84146" y="1391356"/>
              <a:ext cx="276905" cy="19043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</p:grpSp>
      <p:sp>
        <p:nvSpPr>
          <p:cNvPr id="33" name="Right Arrow 32"/>
          <p:cNvSpPr/>
          <p:nvPr/>
        </p:nvSpPr>
        <p:spPr>
          <a:xfrm rot="20160918">
            <a:off x="6486381" y="545650"/>
            <a:ext cx="330727" cy="303692"/>
          </a:xfrm>
          <a:prstGeom prst="right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34" name="Flowchart: Multidocument 33"/>
          <p:cNvSpPr/>
          <p:nvPr/>
        </p:nvSpPr>
        <p:spPr>
          <a:xfrm>
            <a:off x="6911975" y="1155700"/>
            <a:ext cx="461963" cy="441325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120191">
            <a:off x="6490642" y="1096201"/>
            <a:ext cx="330727" cy="303691"/>
          </a:xfrm>
          <a:prstGeom prst="right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solidFill>
                <a:schemeClr val="accent5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44908" y="1775523"/>
            <a:ext cx="685800" cy="711200"/>
            <a:chOff x="2057400" y="2571750"/>
            <a:chExt cx="685800" cy="533400"/>
          </a:xfrm>
          <a:solidFill>
            <a:srgbClr val="00B050"/>
          </a:solidFill>
        </p:grpSpPr>
        <p:sp>
          <p:nvSpPr>
            <p:cNvPr id="37" name="Flowchart: Process 36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458" name="Group 2"/>
          <p:cNvGrpSpPr>
            <a:grpSpLocks/>
          </p:cNvGrpSpPr>
          <p:nvPr/>
        </p:nvGrpSpPr>
        <p:grpSpPr bwMode="auto">
          <a:xfrm>
            <a:off x="5387975" y="3695700"/>
            <a:ext cx="1624013" cy="1608138"/>
            <a:chOff x="6952089" y="2116674"/>
            <a:chExt cx="1624653" cy="1207244"/>
          </a:xfrm>
        </p:grpSpPr>
        <p:grpSp>
          <p:nvGrpSpPr>
            <p:cNvPr id="61619" name="Group 43"/>
            <p:cNvGrpSpPr>
              <a:grpSpLocks/>
            </p:cNvGrpSpPr>
            <p:nvPr/>
          </p:nvGrpSpPr>
          <p:grpSpPr bwMode="auto">
            <a:xfrm>
              <a:off x="6952089" y="2485937"/>
              <a:ext cx="612119" cy="704786"/>
              <a:chOff x="4800600" y="590550"/>
              <a:chExt cx="1219200" cy="1447800"/>
            </a:xfrm>
          </p:grpSpPr>
          <p:sp>
            <p:nvSpPr>
              <p:cNvPr id="45" name="Flowchart: Magnetic Disk 44"/>
              <p:cNvSpPr/>
              <p:nvPr/>
            </p:nvSpPr>
            <p:spPr>
              <a:xfrm>
                <a:off x="4800600" y="590919"/>
                <a:ext cx="1217825" cy="1446853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47" name="5-Point Star 46"/>
              <p:cNvSpPr/>
              <p:nvPr/>
            </p:nvSpPr>
            <p:spPr>
              <a:xfrm>
                <a:off x="5037839" y="1097685"/>
                <a:ext cx="743346" cy="705065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876516" y="1200507"/>
                <a:ext cx="281524" cy="19095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660985" y="1139303"/>
                <a:ext cx="281524" cy="19095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901822" y="1685239"/>
                <a:ext cx="278360" cy="19095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660985" y="1697479"/>
                <a:ext cx="281524" cy="19095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281403" y="1391462"/>
                <a:ext cx="281524" cy="18850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grpSp>
          <p:nvGrpSpPr>
            <p:cNvPr id="61620" name="Group 52"/>
            <p:cNvGrpSpPr>
              <a:grpSpLocks/>
            </p:cNvGrpSpPr>
            <p:nvPr/>
          </p:nvGrpSpPr>
          <p:grpSpPr bwMode="auto">
            <a:xfrm>
              <a:off x="8043346" y="2116674"/>
              <a:ext cx="533396" cy="706412"/>
              <a:chOff x="4800600" y="590550"/>
              <a:chExt cx="1219200" cy="1447800"/>
            </a:xfrm>
          </p:grpSpPr>
          <p:sp>
            <p:nvSpPr>
              <p:cNvPr id="54" name="Flowchart: Magnetic Disk 53"/>
              <p:cNvSpPr/>
              <p:nvPr/>
            </p:nvSpPr>
            <p:spPr>
              <a:xfrm>
                <a:off x="4800111" y="590550"/>
                <a:ext cx="1219689" cy="144840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56" name="5-Point Star 55"/>
              <p:cNvSpPr/>
              <p:nvPr/>
            </p:nvSpPr>
            <p:spPr>
              <a:xfrm>
                <a:off x="5039692" y="1096150"/>
                <a:ext cx="740526" cy="705884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876340" y="1201177"/>
                <a:ext cx="279513" cy="1905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660426" y="1140115"/>
                <a:ext cx="283142" cy="1905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901751" y="1687237"/>
                <a:ext cx="279511" cy="1905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60426" y="1699448"/>
                <a:ext cx="283142" cy="1905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282903" y="1391692"/>
                <a:ext cx="279513" cy="1905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sp>
          <p:nvSpPr>
            <p:cNvPr id="62" name="Right Arrow 61"/>
            <p:cNvSpPr/>
            <p:nvPr/>
          </p:nvSpPr>
          <p:spPr>
            <a:xfrm rot="20160918">
              <a:off x="7703310" y="2536282"/>
              <a:ext cx="246690" cy="209739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  <p:sp>
          <p:nvSpPr>
            <p:cNvPr id="63" name="Flowchart: Multidocument 62"/>
            <p:cNvSpPr/>
            <p:nvPr/>
          </p:nvSpPr>
          <p:spPr>
            <a:xfrm>
              <a:off x="8151124" y="3022405"/>
              <a:ext cx="417677" cy="301513"/>
            </a:xfrm>
            <a:prstGeom prst="flowChartMultidocumen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accent5"/>
                </a:solidFill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 rot="1120191">
              <a:off x="7724965" y="3043312"/>
              <a:ext cx="243834" cy="203116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87" name="Up Arrow 86"/>
          <p:cNvSpPr/>
          <p:nvPr/>
        </p:nvSpPr>
        <p:spPr>
          <a:xfrm>
            <a:off x="-106629" y="0"/>
            <a:ext cx="1581862" cy="6858000"/>
          </a:xfrm>
          <a:prstGeom prst="up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0" name="TextBox 87"/>
          <p:cNvSpPr txBox="1">
            <a:spLocks noChangeArrowheads="1"/>
          </p:cNvSpPr>
          <p:nvPr/>
        </p:nvSpPr>
        <p:spPr bwMode="auto">
          <a:xfrm rot="-5400000">
            <a:off x="-1617745" y="3636878"/>
            <a:ext cx="4606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 Black" pitchFamily="34" charset="0"/>
              </a:rPr>
              <a:t>And New Databases….</a:t>
            </a:r>
          </a:p>
        </p:txBody>
      </p:sp>
      <p:sp>
        <p:nvSpPr>
          <p:cNvPr id="98" name="Flowchart: Multidocument 97"/>
          <p:cNvSpPr/>
          <p:nvPr/>
        </p:nvSpPr>
        <p:spPr>
          <a:xfrm>
            <a:off x="1401763" y="2589213"/>
            <a:ext cx="914400" cy="8128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XML</a:t>
            </a:r>
          </a:p>
        </p:txBody>
      </p:sp>
      <p:sp>
        <p:nvSpPr>
          <p:cNvPr id="99" name="Right Arrow 98"/>
          <p:cNvSpPr/>
          <p:nvPr/>
        </p:nvSpPr>
        <p:spPr>
          <a:xfrm rot="20459569">
            <a:off x="2395925" y="2447803"/>
            <a:ext cx="762000" cy="558800"/>
          </a:xfrm>
          <a:prstGeom prst="right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accent5"/>
                </a:solidFill>
              </a:rPr>
              <a:t>ETL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4151607" y="2382655"/>
            <a:ext cx="685800" cy="711200"/>
            <a:chOff x="2057400" y="2571750"/>
            <a:chExt cx="685800" cy="533400"/>
          </a:xfrm>
          <a:solidFill>
            <a:srgbClr val="00B050"/>
          </a:solidFill>
        </p:grpSpPr>
        <p:sp>
          <p:nvSpPr>
            <p:cNvPr id="73" name="Flowchart: Process 72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Flowchart: Process 73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Flowchart: Process 74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416890" y="2394515"/>
            <a:ext cx="685800" cy="711200"/>
            <a:chOff x="2057400" y="2571750"/>
            <a:chExt cx="685800" cy="533400"/>
          </a:xfrm>
          <a:solidFill>
            <a:srgbClr val="00B050"/>
          </a:solidFill>
        </p:grpSpPr>
        <p:sp>
          <p:nvSpPr>
            <p:cNvPr id="77" name="Flowchart: Process 76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Flowchart: Process 77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Flowchart: Process 78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467" name="Group 80"/>
          <p:cNvGrpSpPr>
            <a:grpSpLocks/>
          </p:cNvGrpSpPr>
          <p:nvPr/>
        </p:nvGrpSpPr>
        <p:grpSpPr bwMode="auto">
          <a:xfrm>
            <a:off x="7418388" y="619125"/>
            <a:ext cx="1625600" cy="1609725"/>
            <a:chOff x="6952089" y="2116674"/>
            <a:chExt cx="1624653" cy="1207244"/>
          </a:xfrm>
        </p:grpSpPr>
        <p:grpSp>
          <p:nvGrpSpPr>
            <p:cNvPr id="61596" name="Group 81"/>
            <p:cNvGrpSpPr>
              <a:grpSpLocks/>
            </p:cNvGrpSpPr>
            <p:nvPr/>
          </p:nvGrpSpPr>
          <p:grpSpPr bwMode="auto">
            <a:xfrm>
              <a:off x="6952089" y="2485937"/>
              <a:ext cx="612119" cy="704786"/>
              <a:chOff x="4800600" y="590550"/>
              <a:chExt cx="1219200" cy="1447800"/>
            </a:xfrm>
          </p:grpSpPr>
          <p:sp>
            <p:nvSpPr>
              <p:cNvPr id="108" name="Flowchart: Magnetic Disk 107"/>
              <p:cNvSpPr/>
              <p:nvPr/>
            </p:nvSpPr>
            <p:spPr>
              <a:xfrm>
                <a:off x="4800600" y="590171"/>
                <a:ext cx="1219795" cy="1447872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09" name="5-Point Star 108"/>
              <p:cNvSpPr/>
              <p:nvPr/>
            </p:nvSpPr>
            <p:spPr>
              <a:xfrm>
                <a:off x="5040767" y="1096438"/>
                <a:ext cx="739461" cy="70437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876442" y="1199159"/>
                <a:ext cx="281247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663304" y="1138015"/>
                <a:ext cx="278088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901723" y="1685858"/>
                <a:ext cx="281247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5663304" y="1698088"/>
                <a:ext cx="278088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5284093" y="1389926"/>
                <a:ext cx="278088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grpSp>
          <p:nvGrpSpPr>
            <p:cNvPr id="61597" name="Group 82"/>
            <p:cNvGrpSpPr>
              <a:grpSpLocks/>
            </p:cNvGrpSpPr>
            <p:nvPr/>
          </p:nvGrpSpPr>
          <p:grpSpPr bwMode="auto">
            <a:xfrm>
              <a:off x="8043346" y="2116674"/>
              <a:ext cx="533396" cy="706412"/>
              <a:chOff x="4800600" y="590550"/>
              <a:chExt cx="1219200" cy="1447800"/>
            </a:xfrm>
          </p:grpSpPr>
          <p:sp>
            <p:nvSpPr>
              <p:cNvPr id="101" name="Flowchart: Magnetic Disk 100"/>
              <p:cNvSpPr/>
              <p:nvPr/>
            </p:nvSpPr>
            <p:spPr>
              <a:xfrm>
                <a:off x="4801301" y="590550"/>
                <a:ext cx="1218499" cy="1446981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02" name="5-Point Star 101"/>
              <p:cNvSpPr/>
              <p:nvPr/>
            </p:nvSpPr>
            <p:spPr>
              <a:xfrm>
                <a:off x="5040649" y="1095652"/>
                <a:ext cx="739803" cy="7051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4877456" y="1200575"/>
                <a:ext cx="279240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5660777" y="1139574"/>
                <a:ext cx="282866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902843" y="1686156"/>
                <a:ext cx="279238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660777" y="1698356"/>
                <a:ext cx="282866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5283623" y="1390903"/>
                <a:ext cx="279240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sp>
          <p:nvSpPr>
            <p:cNvPr id="84" name="Right Arrow 83"/>
            <p:cNvSpPr/>
            <p:nvPr/>
          </p:nvSpPr>
          <p:spPr>
            <a:xfrm rot="20160918">
              <a:off x="7703310" y="2536282"/>
              <a:ext cx="246690" cy="209739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  <p:sp>
          <p:nvSpPr>
            <p:cNvPr id="85" name="Flowchart: Multidocument 84"/>
            <p:cNvSpPr/>
            <p:nvPr/>
          </p:nvSpPr>
          <p:spPr>
            <a:xfrm>
              <a:off x="8151540" y="3022703"/>
              <a:ext cx="417269" cy="301215"/>
            </a:xfrm>
            <a:prstGeom prst="flowChartMultidocumen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accent5"/>
                </a:solidFill>
              </a:endParaRPr>
            </a:p>
          </p:txBody>
        </p:sp>
        <p:sp>
          <p:nvSpPr>
            <p:cNvPr id="100" name="Right Arrow 99"/>
            <p:cNvSpPr/>
            <p:nvPr/>
          </p:nvSpPr>
          <p:spPr>
            <a:xfrm rot="1120191">
              <a:off x="7724965" y="3043312"/>
              <a:ext cx="243834" cy="203116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61468" name="Group 114"/>
          <p:cNvGrpSpPr>
            <a:grpSpLocks/>
          </p:cNvGrpSpPr>
          <p:nvPr/>
        </p:nvGrpSpPr>
        <p:grpSpPr bwMode="auto">
          <a:xfrm>
            <a:off x="7442200" y="3930650"/>
            <a:ext cx="1624013" cy="1609725"/>
            <a:chOff x="6952089" y="2116674"/>
            <a:chExt cx="1624653" cy="1207244"/>
          </a:xfrm>
        </p:grpSpPr>
        <p:grpSp>
          <p:nvGrpSpPr>
            <p:cNvPr id="61573" name="Group 115"/>
            <p:cNvGrpSpPr>
              <a:grpSpLocks/>
            </p:cNvGrpSpPr>
            <p:nvPr/>
          </p:nvGrpSpPr>
          <p:grpSpPr bwMode="auto">
            <a:xfrm>
              <a:off x="6952089" y="2485937"/>
              <a:ext cx="612119" cy="704786"/>
              <a:chOff x="4800600" y="590550"/>
              <a:chExt cx="1219200" cy="1447800"/>
            </a:xfrm>
          </p:grpSpPr>
          <p:sp>
            <p:nvSpPr>
              <p:cNvPr id="128" name="Flowchart: Magnetic Disk 127"/>
              <p:cNvSpPr/>
              <p:nvPr/>
            </p:nvSpPr>
            <p:spPr>
              <a:xfrm>
                <a:off x="4800600" y="590171"/>
                <a:ext cx="1217825" cy="1447872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29" name="5-Point Star 128"/>
              <p:cNvSpPr/>
              <p:nvPr/>
            </p:nvSpPr>
            <p:spPr>
              <a:xfrm>
                <a:off x="5037839" y="1096438"/>
                <a:ext cx="743346" cy="70437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4876516" y="1199159"/>
                <a:ext cx="281524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5660985" y="1138015"/>
                <a:ext cx="281524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4901822" y="1685858"/>
                <a:ext cx="278360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5660985" y="1698088"/>
                <a:ext cx="281524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5281403" y="1389926"/>
                <a:ext cx="281524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grpSp>
          <p:nvGrpSpPr>
            <p:cNvPr id="61574" name="Group 116"/>
            <p:cNvGrpSpPr>
              <a:grpSpLocks/>
            </p:cNvGrpSpPr>
            <p:nvPr/>
          </p:nvGrpSpPr>
          <p:grpSpPr bwMode="auto">
            <a:xfrm>
              <a:off x="8043346" y="2116674"/>
              <a:ext cx="533396" cy="706412"/>
              <a:chOff x="4800600" y="590550"/>
              <a:chExt cx="1219200" cy="1447800"/>
            </a:xfrm>
          </p:grpSpPr>
          <p:sp>
            <p:nvSpPr>
              <p:cNvPr id="121" name="Flowchart: Magnetic Disk 120"/>
              <p:cNvSpPr/>
              <p:nvPr/>
            </p:nvSpPr>
            <p:spPr>
              <a:xfrm>
                <a:off x="4800111" y="590550"/>
                <a:ext cx="1219689" cy="1446981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22" name="5-Point Star 121"/>
              <p:cNvSpPr/>
              <p:nvPr/>
            </p:nvSpPr>
            <p:spPr>
              <a:xfrm>
                <a:off x="5039692" y="1095652"/>
                <a:ext cx="740526" cy="7051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876340" y="1200575"/>
                <a:ext cx="279513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5660426" y="1139574"/>
                <a:ext cx="283142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4901751" y="1686156"/>
                <a:ext cx="279511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5660426" y="1698356"/>
                <a:ext cx="283142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5282903" y="1390903"/>
                <a:ext cx="279513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sp>
          <p:nvSpPr>
            <p:cNvPr id="118" name="Right Arrow 117"/>
            <p:cNvSpPr/>
            <p:nvPr/>
          </p:nvSpPr>
          <p:spPr>
            <a:xfrm rot="20160918">
              <a:off x="7703310" y="2536282"/>
              <a:ext cx="246690" cy="209739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  <p:sp>
          <p:nvSpPr>
            <p:cNvPr id="119" name="Flowchart: Multidocument 118"/>
            <p:cNvSpPr/>
            <p:nvPr/>
          </p:nvSpPr>
          <p:spPr>
            <a:xfrm>
              <a:off x="8151124" y="3022703"/>
              <a:ext cx="417677" cy="301215"/>
            </a:xfrm>
            <a:prstGeom prst="flowChartMultidocumen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accent5"/>
                </a:solidFill>
              </a:endParaRPr>
            </a:p>
          </p:txBody>
        </p:sp>
        <p:sp>
          <p:nvSpPr>
            <p:cNvPr id="120" name="Right Arrow 119"/>
            <p:cNvSpPr/>
            <p:nvPr/>
          </p:nvSpPr>
          <p:spPr>
            <a:xfrm rot="1120191">
              <a:off x="7724965" y="3043312"/>
              <a:ext cx="243834" cy="203116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61469" name="Group 134"/>
          <p:cNvGrpSpPr>
            <a:grpSpLocks/>
          </p:cNvGrpSpPr>
          <p:nvPr/>
        </p:nvGrpSpPr>
        <p:grpSpPr bwMode="auto">
          <a:xfrm>
            <a:off x="5299075" y="1878013"/>
            <a:ext cx="1625600" cy="1609725"/>
            <a:chOff x="6952089" y="2116674"/>
            <a:chExt cx="1624653" cy="1207244"/>
          </a:xfrm>
        </p:grpSpPr>
        <p:grpSp>
          <p:nvGrpSpPr>
            <p:cNvPr id="61550" name="Group 135"/>
            <p:cNvGrpSpPr>
              <a:grpSpLocks/>
            </p:cNvGrpSpPr>
            <p:nvPr/>
          </p:nvGrpSpPr>
          <p:grpSpPr bwMode="auto">
            <a:xfrm>
              <a:off x="6952089" y="2485937"/>
              <a:ext cx="612119" cy="704786"/>
              <a:chOff x="4800600" y="590550"/>
              <a:chExt cx="1219200" cy="1447800"/>
            </a:xfrm>
          </p:grpSpPr>
          <p:sp>
            <p:nvSpPr>
              <p:cNvPr id="148" name="Flowchart: Magnetic Disk 147"/>
              <p:cNvSpPr/>
              <p:nvPr/>
            </p:nvSpPr>
            <p:spPr>
              <a:xfrm>
                <a:off x="4800600" y="590171"/>
                <a:ext cx="1219795" cy="1447872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49" name="5-Point Star 148"/>
              <p:cNvSpPr/>
              <p:nvPr/>
            </p:nvSpPr>
            <p:spPr>
              <a:xfrm>
                <a:off x="5040767" y="1096436"/>
                <a:ext cx="739461" cy="70437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876442" y="1199157"/>
                <a:ext cx="281249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5663306" y="1138015"/>
                <a:ext cx="278088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4901723" y="1685858"/>
                <a:ext cx="281249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5663306" y="1698086"/>
                <a:ext cx="278088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5284095" y="1389924"/>
                <a:ext cx="278088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grpSp>
          <p:nvGrpSpPr>
            <p:cNvPr id="61551" name="Group 136"/>
            <p:cNvGrpSpPr>
              <a:grpSpLocks/>
            </p:cNvGrpSpPr>
            <p:nvPr/>
          </p:nvGrpSpPr>
          <p:grpSpPr bwMode="auto">
            <a:xfrm>
              <a:off x="8043346" y="2116674"/>
              <a:ext cx="533396" cy="706412"/>
              <a:chOff x="4800600" y="590550"/>
              <a:chExt cx="1219200" cy="1447800"/>
            </a:xfrm>
          </p:grpSpPr>
          <p:sp>
            <p:nvSpPr>
              <p:cNvPr id="141" name="Flowchart: Magnetic Disk 140"/>
              <p:cNvSpPr/>
              <p:nvPr/>
            </p:nvSpPr>
            <p:spPr>
              <a:xfrm>
                <a:off x="4801301" y="590550"/>
                <a:ext cx="1218499" cy="1446979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42" name="5-Point Star 141"/>
              <p:cNvSpPr/>
              <p:nvPr/>
            </p:nvSpPr>
            <p:spPr>
              <a:xfrm>
                <a:off x="5040649" y="1095650"/>
                <a:ext cx="739803" cy="70519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4877459" y="1200575"/>
                <a:ext cx="279238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5660779" y="1139572"/>
                <a:ext cx="282866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902843" y="1686155"/>
                <a:ext cx="279240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5660779" y="1698356"/>
                <a:ext cx="282866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5283625" y="1390903"/>
                <a:ext cx="279238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sp>
          <p:nvSpPr>
            <p:cNvPr id="138" name="Right Arrow 137"/>
            <p:cNvSpPr/>
            <p:nvPr/>
          </p:nvSpPr>
          <p:spPr>
            <a:xfrm rot="20160918">
              <a:off x="7703310" y="2536282"/>
              <a:ext cx="246690" cy="209739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  <p:sp>
          <p:nvSpPr>
            <p:cNvPr id="139" name="Flowchart: Multidocument 138"/>
            <p:cNvSpPr/>
            <p:nvPr/>
          </p:nvSpPr>
          <p:spPr>
            <a:xfrm>
              <a:off x="8151540" y="3022702"/>
              <a:ext cx="417270" cy="301216"/>
            </a:xfrm>
            <a:prstGeom prst="flowChartMultidocumen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accent5"/>
                </a:solidFill>
              </a:endParaRPr>
            </a:p>
          </p:txBody>
        </p:sp>
        <p:sp>
          <p:nvSpPr>
            <p:cNvPr id="140" name="Right Arrow 139"/>
            <p:cNvSpPr/>
            <p:nvPr/>
          </p:nvSpPr>
          <p:spPr>
            <a:xfrm rot="1120191">
              <a:off x="7724965" y="3043312"/>
              <a:ext cx="243834" cy="203116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61470" name="Group 154"/>
          <p:cNvGrpSpPr>
            <a:grpSpLocks/>
          </p:cNvGrpSpPr>
          <p:nvPr/>
        </p:nvGrpSpPr>
        <p:grpSpPr bwMode="auto">
          <a:xfrm>
            <a:off x="7224713" y="2365375"/>
            <a:ext cx="1624012" cy="1609725"/>
            <a:chOff x="6952089" y="2116674"/>
            <a:chExt cx="1624653" cy="1207244"/>
          </a:xfrm>
        </p:grpSpPr>
        <p:grpSp>
          <p:nvGrpSpPr>
            <p:cNvPr id="61527" name="Group 155"/>
            <p:cNvGrpSpPr>
              <a:grpSpLocks/>
            </p:cNvGrpSpPr>
            <p:nvPr/>
          </p:nvGrpSpPr>
          <p:grpSpPr bwMode="auto">
            <a:xfrm>
              <a:off x="6952089" y="2485937"/>
              <a:ext cx="612119" cy="704786"/>
              <a:chOff x="4800600" y="590550"/>
              <a:chExt cx="1219200" cy="1447800"/>
            </a:xfrm>
          </p:grpSpPr>
          <p:sp>
            <p:nvSpPr>
              <p:cNvPr id="168" name="Flowchart: Magnetic Disk 167"/>
              <p:cNvSpPr/>
              <p:nvPr/>
            </p:nvSpPr>
            <p:spPr>
              <a:xfrm>
                <a:off x="4800600" y="590171"/>
                <a:ext cx="1217825" cy="1447872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69" name="5-Point Star 168"/>
              <p:cNvSpPr/>
              <p:nvPr/>
            </p:nvSpPr>
            <p:spPr>
              <a:xfrm>
                <a:off x="5037838" y="1096438"/>
                <a:ext cx="743349" cy="70437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4876516" y="1199159"/>
                <a:ext cx="281522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5660986" y="1138015"/>
                <a:ext cx="281522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901822" y="1685858"/>
                <a:ext cx="278360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5660986" y="1698088"/>
                <a:ext cx="281522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5281404" y="1389926"/>
                <a:ext cx="281522" cy="1907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grpSp>
          <p:nvGrpSpPr>
            <p:cNvPr id="61528" name="Group 156"/>
            <p:cNvGrpSpPr>
              <a:grpSpLocks/>
            </p:cNvGrpSpPr>
            <p:nvPr/>
          </p:nvGrpSpPr>
          <p:grpSpPr bwMode="auto">
            <a:xfrm>
              <a:off x="8043346" y="2116674"/>
              <a:ext cx="533396" cy="706412"/>
              <a:chOff x="4800600" y="590550"/>
              <a:chExt cx="1219200" cy="1447800"/>
            </a:xfrm>
          </p:grpSpPr>
          <p:sp>
            <p:nvSpPr>
              <p:cNvPr id="161" name="Flowchart: Magnetic Disk 160"/>
              <p:cNvSpPr/>
              <p:nvPr/>
            </p:nvSpPr>
            <p:spPr>
              <a:xfrm>
                <a:off x="4800111" y="590550"/>
                <a:ext cx="1219689" cy="1446981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  <p:sp>
            <p:nvSpPr>
              <p:cNvPr id="162" name="5-Point Star 161"/>
              <p:cNvSpPr/>
              <p:nvPr/>
            </p:nvSpPr>
            <p:spPr>
              <a:xfrm>
                <a:off x="5039692" y="1095652"/>
                <a:ext cx="740526" cy="7051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876342" y="1200575"/>
                <a:ext cx="279511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5660428" y="1139574"/>
                <a:ext cx="283142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901751" y="1686156"/>
                <a:ext cx="279513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5660428" y="1698356"/>
                <a:ext cx="283142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5282906" y="1390903"/>
                <a:ext cx="279511" cy="19032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sp>
          <p:nvSpPr>
            <p:cNvPr id="158" name="Right Arrow 157"/>
            <p:cNvSpPr/>
            <p:nvPr/>
          </p:nvSpPr>
          <p:spPr>
            <a:xfrm rot="20160918">
              <a:off x="7703310" y="2536282"/>
              <a:ext cx="246690" cy="209739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  <p:sp>
          <p:nvSpPr>
            <p:cNvPr id="159" name="Flowchart: Multidocument 158"/>
            <p:cNvSpPr/>
            <p:nvPr/>
          </p:nvSpPr>
          <p:spPr>
            <a:xfrm>
              <a:off x="8151124" y="3022703"/>
              <a:ext cx="417678" cy="301215"/>
            </a:xfrm>
            <a:prstGeom prst="flowChartMultidocumen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accent5"/>
                </a:solidFill>
              </a:endParaRPr>
            </a:p>
          </p:txBody>
        </p:sp>
        <p:sp>
          <p:nvSpPr>
            <p:cNvPr id="160" name="Right Arrow 159"/>
            <p:cNvSpPr/>
            <p:nvPr/>
          </p:nvSpPr>
          <p:spPr>
            <a:xfrm rot="1120191">
              <a:off x="7724965" y="3043312"/>
              <a:ext cx="243834" cy="203116"/>
            </a:xfrm>
            <a:prstGeom prst="rightArrow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3569290" y="2597715"/>
            <a:ext cx="685800" cy="711200"/>
            <a:chOff x="2057400" y="2571750"/>
            <a:chExt cx="685800" cy="533400"/>
          </a:xfrm>
          <a:solidFill>
            <a:srgbClr val="00B050"/>
          </a:solidFill>
        </p:grpSpPr>
        <p:sp>
          <p:nvSpPr>
            <p:cNvPr id="176" name="Flowchart: Process 175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7" name="Flowchart: Process 176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8" name="Flowchart: Process 177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396351" y="3183197"/>
            <a:ext cx="685800" cy="711200"/>
            <a:chOff x="2057400" y="2571750"/>
            <a:chExt cx="685800" cy="533400"/>
          </a:xfrm>
          <a:solidFill>
            <a:srgbClr val="00B050"/>
          </a:solidFill>
        </p:grpSpPr>
        <p:sp>
          <p:nvSpPr>
            <p:cNvPr id="180" name="Flowchart: Process 179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1" name="Flowchart: Process 180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2" name="Flowchart: Process 181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4255090" y="3216955"/>
            <a:ext cx="685800" cy="711200"/>
            <a:chOff x="2057400" y="2571750"/>
            <a:chExt cx="685800" cy="533400"/>
          </a:xfrm>
          <a:solidFill>
            <a:srgbClr val="00B050"/>
          </a:solidFill>
        </p:grpSpPr>
        <p:sp>
          <p:nvSpPr>
            <p:cNvPr id="184" name="Flowchart: Process 183"/>
            <p:cNvSpPr/>
            <p:nvPr/>
          </p:nvSpPr>
          <p:spPr>
            <a:xfrm>
              <a:off x="2057400" y="25717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5" name="Flowchart: Process 184"/>
            <p:cNvSpPr/>
            <p:nvPr/>
          </p:nvSpPr>
          <p:spPr>
            <a:xfrm>
              <a:off x="2209800" y="27241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Flowchart: Process 185"/>
            <p:cNvSpPr/>
            <p:nvPr/>
          </p:nvSpPr>
          <p:spPr>
            <a:xfrm>
              <a:off x="2362200" y="2876550"/>
              <a:ext cx="381000" cy="2286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187" name="Table 186"/>
          <p:cNvGraphicFramePr>
            <a:graphicFrameLocks noGrp="1"/>
          </p:cNvGraphicFramePr>
          <p:nvPr/>
        </p:nvGraphicFramePr>
        <p:xfrm>
          <a:off x="1257300" y="3778250"/>
          <a:ext cx="2047875" cy="2965458"/>
        </p:xfrm>
        <a:graphic>
          <a:graphicData uri="http://schemas.openxmlformats.org/drawingml/2006/table">
            <a:tbl>
              <a:tblPr/>
              <a:tblGrid>
                <a:gridCol w="692038"/>
                <a:gridCol w="517635"/>
                <a:gridCol w="838202"/>
              </a:tblGrid>
              <a:tr h="32061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Enterprise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Data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Warehouse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7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Tables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Columns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47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Shared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2393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ACTION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507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CathPCI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484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ICD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651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914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LAAO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PINNACLE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376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PVI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1237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TVT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1414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619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8776</a:t>
                      </a:r>
                    </a:p>
                  </a:txBody>
                  <a:tcPr marL="9525" marR="9525" marT="126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61526" name="TextBox 13"/>
          <p:cNvSpPr txBox="1">
            <a:spLocks noChangeArrowheads="1"/>
          </p:cNvSpPr>
          <p:nvPr/>
        </p:nvSpPr>
        <p:spPr bwMode="auto">
          <a:xfrm>
            <a:off x="3514725" y="5457825"/>
            <a:ext cx="31718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Calibri" pitchFamily="34" charset="0"/>
              </a:rPr>
              <a:t>600+ Tables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Calibri" pitchFamily="34" charset="0"/>
              </a:rPr>
              <a:t>8500+ Columns!!!!</a:t>
            </a:r>
          </a:p>
        </p:txBody>
      </p:sp>
    </p:spTree>
    <p:extLst>
      <p:ext uri="{BB962C8B-B14F-4D97-AF65-F5344CB8AC3E}">
        <p14:creationId xmlns:p14="http://schemas.microsoft.com/office/powerpoint/2010/main" val="91826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itle 1"/>
          <p:cNvSpPr txBox="1">
            <a:spLocks/>
          </p:cNvSpPr>
          <p:nvPr/>
        </p:nvSpPr>
        <p:spPr bwMode="auto">
          <a:xfrm>
            <a:off x="304800" y="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chemeClr val="accent1">
                    <a:lumMod val="25000"/>
                  </a:schemeClr>
                </a:solidFill>
                <a:latin typeface="Calibri" pitchFamily="34" charset="0"/>
              </a:rPr>
              <a:t>And data used/reported in new ways</a:t>
            </a:r>
            <a:br>
              <a:rPr lang="en-US" altLang="en-US" b="1" dirty="0" smtClean="0">
                <a:solidFill>
                  <a:schemeClr val="accent1">
                    <a:lumMod val="25000"/>
                  </a:schemeClr>
                </a:solidFill>
                <a:latin typeface="Calibri" pitchFamily="34" charset="0"/>
              </a:rPr>
            </a:br>
            <a:r>
              <a:rPr lang="en-US" altLang="en-US" sz="2400" b="1" i="1" dirty="0" smtClean="0">
                <a:solidFill>
                  <a:schemeClr val="accent1">
                    <a:lumMod val="25000"/>
                  </a:schemeClr>
                </a:solidFill>
                <a:latin typeface="Calibri" pitchFamily="34" charset="0"/>
              </a:rPr>
              <a:t>… that move closer to point of care and decision support for both Clinician and Patient</a:t>
            </a:r>
            <a:endParaRPr lang="en-US" altLang="en-US" b="1" i="1" dirty="0" smtClean="0">
              <a:solidFill>
                <a:schemeClr val="accent1">
                  <a:lumMod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884738" y="1187450"/>
            <a:ext cx="4259262" cy="5272088"/>
            <a:chOff x="4884194" y="1187354"/>
            <a:chExt cx="4259806" cy="5272729"/>
          </a:xfrm>
        </p:grpSpPr>
        <p:pic>
          <p:nvPicPr>
            <p:cNvPr id="6247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194" y="1564561"/>
              <a:ext cx="4259806" cy="4895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479" name="TextBox 3"/>
            <p:cNvSpPr txBox="1">
              <a:spLocks noChangeArrowheads="1"/>
            </p:cNvSpPr>
            <p:nvPr/>
          </p:nvSpPr>
          <p:spPr bwMode="auto">
            <a:xfrm>
              <a:off x="4885899" y="1187354"/>
              <a:ext cx="4258101" cy="36933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  <a:latin typeface="Calibri" pitchFamily="34" charset="0"/>
                </a:rPr>
                <a:t>Public Reporting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63513" y="4192588"/>
            <a:ext cx="4367212" cy="2551112"/>
            <a:chOff x="163773" y="4192136"/>
            <a:chExt cx="4367284" cy="2551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23" y="4527191"/>
              <a:ext cx="4360934" cy="221676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63773" y="4192136"/>
              <a:ext cx="4367284" cy="369990"/>
            </a:xfrm>
            <a:prstGeom prst="rect">
              <a:avLst/>
            </a:prstGeom>
            <a:solidFill>
              <a:schemeClr val="accent3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/>
                  </a:solidFill>
                  <a:cs typeface="Arial" pitchFamily="34" charset="0"/>
                </a:rPr>
                <a:t>Physician Dashboards</a:t>
              </a:r>
            </a:p>
          </p:txBody>
        </p:sp>
      </p:grpSp>
      <p:pic>
        <p:nvPicPr>
          <p:cNvPr id="1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-3520" t="9592" r="23048" b="8107"/>
          <a:stretch>
            <a:fillRect/>
          </a:stretch>
        </p:blipFill>
        <p:spPr>
          <a:xfrm>
            <a:off x="103188" y="4989513"/>
            <a:ext cx="2660650" cy="1698625"/>
          </a:xfrm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20663" y="1189038"/>
            <a:ext cx="4010025" cy="2901950"/>
            <a:chOff x="220640" y="1189629"/>
            <a:chExt cx="4010166" cy="2901058"/>
          </a:xfrm>
        </p:grpSpPr>
        <p:pic>
          <p:nvPicPr>
            <p:cNvPr id="6247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12" y="1545917"/>
              <a:ext cx="3998794" cy="2544770"/>
            </a:xfrm>
            <a:prstGeom prst="rect">
              <a:avLst/>
            </a:prstGeom>
            <a:noFill/>
            <a:ln w="9525">
              <a:solidFill>
                <a:srgbClr val="4F81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75" name="TextBox 19"/>
            <p:cNvSpPr txBox="1">
              <a:spLocks noChangeArrowheads="1"/>
            </p:cNvSpPr>
            <p:nvPr/>
          </p:nvSpPr>
          <p:spPr bwMode="auto">
            <a:xfrm>
              <a:off x="220640" y="1189629"/>
              <a:ext cx="4010165" cy="369332"/>
            </a:xfrm>
            <a:prstGeom prst="rect">
              <a:avLst/>
            </a:prstGeom>
            <a:solidFill>
              <a:srgbClr val="CC66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  <a:latin typeface="Calibri" pitchFamily="34" charset="0"/>
                </a:rPr>
                <a:t>NCDR Site-level Dashboards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2900363" y="5843588"/>
            <a:ext cx="1009650" cy="17621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Arrow Connector 21"/>
          <p:cNvCxnSpPr>
            <a:stCxn id="17" idx="1"/>
            <a:endCxn id="15" idx="3"/>
          </p:cNvCxnSpPr>
          <p:nvPr/>
        </p:nvCxnSpPr>
        <p:spPr>
          <a:xfrm flipH="1" flipV="1">
            <a:off x="2763838" y="5838825"/>
            <a:ext cx="284162" cy="3016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305800" y="0"/>
            <a:ext cx="838200" cy="349250"/>
          </a:xfrm>
        </p:spPr>
        <p:txBody>
          <a:bodyPr/>
          <a:lstStyle/>
          <a:p>
            <a:pPr>
              <a:defRPr/>
            </a:pPr>
            <a:fld id="{BAA12B02-3FD9-4DC9-95BF-6175A6B99F7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8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rgbClr val="6B6BCF"/>
                </a:solidFill>
                <a:latin typeface="Calibri" pitchFamily="34" charset="0"/>
              </a:rPr>
              <a:t>Dashboard</a:t>
            </a:r>
          </a:p>
        </p:txBody>
      </p:sp>
      <p:sp>
        <p:nvSpPr>
          <p:cNvPr id="83970" name="Content Placeholder 1"/>
          <p:cNvSpPr>
            <a:spLocks noGrp="1"/>
          </p:cNvSpPr>
          <p:nvPr>
            <p:ph idx="4294967295"/>
          </p:nvPr>
        </p:nvSpPr>
        <p:spPr>
          <a:xfrm>
            <a:off x="4724400" y="1852085"/>
            <a:ext cx="4419600" cy="3975100"/>
          </a:xfrm>
        </p:spPr>
        <p:txBody>
          <a:bodyPr/>
          <a:lstStyle/>
          <a:p>
            <a:r>
              <a:rPr lang="en-US" altLang="en-US" smtClean="0">
                <a:latin typeface="Calibri" pitchFamily="34" charset="0"/>
              </a:rPr>
              <a:t>National benchmarks </a:t>
            </a:r>
          </a:p>
          <a:p>
            <a:r>
              <a:rPr lang="en-US" altLang="en-US" smtClean="0">
                <a:latin typeface="Calibri" pitchFamily="34" charset="0"/>
              </a:rPr>
              <a:t>Risk-adjusted </a:t>
            </a:r>
          </a:p>
          <a:p>
            <a:r>
              <a:rPr lang="en-US" altLang="en-US" smtClean="0">
                <a:latin typeface="Calibri" pitchFamily="34" charset="0"/>
              </a:rPr>
              <a:t>Comparisons </a:t>
            </a:r>
          </a:p>
          <a:p>
            <a:r>
              <a:rPr lang="en-US" altLang="en-US" smtClean="0">
                <a:latin typeface="Calibri" pitchFamily="34" charset="0"/>
              </a:rPr>
              <a:t>Drill Downs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2649">
            <a:off x="573088" y="1551518"/>
            <a:ext cx="3935412" cy="41613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14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6B6BCF"/>
                </a:solidFill>
                <a:latin typeface="Calibri" pitchFamily="34" charset="0"/>
              </a:rPr>
              <a:t>Benchmarking Facilitates QI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899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16"/>
          <p:cNvSpPr txBox="1">
            <a:spLocks noChangeArrowheads="1"/>
          </p:cNvSpPr>
          <p:nvPr/>
        </p:nvSpPr>
        <p:spPr bwMode="auto">
          <a:xfrm>
            <a:off x="76200" y="5935133"/>
            <a:ext cx="3962400" cy="23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Sample excerpt from NCDR ICD quarterly outcomes report</a:t>
            </a:r>
          </a:p>
        </p:txBody>
      </p:sp>
      <p:cxnSp>
        <p:nvCxnSpPr>
          <p:cNvPr id="18" name="Straight Connector 17"/>
          <p:cNvCxnSpPr>
            <a:endCxn id="84997" idx="1"/>
          </p:cNvCxnSpPr>
          <p:nvPr/>
        </p:nvCxnSpPr>
        <p:spPr>
          <a:xfrm flipV="1">
            <a:off x="1295400" y="2747434"/>
            <a:ext cx="533400" cy="167216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7" name="TextBox 18"/>
          <p:cNvSpPr txBox="1">
            <a:spLocks noChangeArrowheads="1"/>
          </p:cNvSpPr>
          <p:nvPr/>
        </p:nvSpPr>
        <p:spPr bwMode="auto">
          <a:xfrm>
            <a:off x="1828801" y="2286000"/>
            <a:ext cx="1992313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A hospital can see where it stands…</a:t>
            </a:r>
          </a:p>
        </p:txBody>
      </p:sp>
      <p:sp>
        <p:nvSpPr>
          <p:cNvPr id="84998" name="TextBox 19"/>
          <p:cNvSpPr txBox="1">
            <a:spLocks noChangeArrowheads="1"/>
          </p:cNvSpPr>
          <p:nvPr/>
        </p:nvSpPr>
        <p:spPr bwMode="auto">
          <a:xfrm>
            <a:off x="4332288" y="2286000"/>
            <a:ext cx="1992312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… with respect to a national average…</a:t>
            </a:r>
          </a:p>
        </p:txBody>
      </p:sp>
      <p:sp>
        <p:nvSpPr>
          <p:cNvPr id="84999" name="TextBox 20"/>
          <p:cNvSpPr txBox="1">
            <a:spLocks noChangeArrowheads="1"/>
          </p:cNvSpPr>
          <p:nvPr/>
        </p:nvSpPr>
        <p:spPr bwMode="auto">
          <a:xfrm>
            <a:off x="6894514" y="2277533"/>
            <a:ext cx="2249487" cy="9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… and against top performers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43200" y="2738968"/>
            <a:ext cx="1589088" cy="168063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4999" idx="1"/>
          </p:cNvCxnSpPr>
          <p:nvPr/>
        </p:nvCxnSpPr>
        <p:spPr>
          <a:xfrm flipV="1">
            <a:off x="4038601" y="2738968"/>
            <a:ext cx="2855913" cy="168063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88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275168"/>
            <a:ext cx="8229600" cy="791633"/>
          </a:xfrm>
        </p:spPr>
        <p:txBody>
          <a:bodyPr/>
          <a:lstStyle/>
          <a:p>
            <a:r>
              <a:rPr lang="en-US" altLang="en-US" b="1" smtClean="0">
                <a:solidFill>
                  <a:srgbClr val="6B6BCF"/>
                </a:solidFill>
                <a:latin typeface="Calibri" pitchFamily="34" charset="0"/>
              </a:rPr>
              <a:t>CathPCI Physician Dashboard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1524001"/>
            <a:ext cx="4038600" cy="4525433"/>
          </a:xfrm>
        </p:spPr>
        <p:txBody>
          <a:bodyPr/>
          <a:lstStyle/>
          <a:p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Hospital metrics reported at the physician level</a:t>
            </a:r>
          </a:p>
          <a:p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Secure &amp; confidential access via ACC.org login</a:t>
            </a:r>
          </a:p>
          <a:p>
            <a:pPr lvl="1"/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Click </a:t>
            </a:r>
            <a:r>
              <a:rPr lang="ja-JP" altLang="en-US" sz="2000" smtClean="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US" altLang="ja-JP" sz="2000" smtClean="0">
                <a:solidFill>
                  <a:srgbClr val="000000"/>
                </a:solidFill>
                <a:latin typeface="Calibri" pitchFamily="34" charset="0"/>
              </a:rPr>
              <a:t>My ACC</a:t>
            </a:r>
            <a:r>
              <a:rPr lang="ja-JP" altLang="en-US" sz="2000" smtClean="0">
                <a:solidFill>
                  <a:srgbClr val="000000"/>
                </a:solidFill>
                <a:latin typeface="Calibri" pitchFamily="34" charset="0"/>
              </a:rPr>
              <a:t>”</a:t>
            </a:r>
            <a:endParaRPr lang="en-US" altLang="ja-JP" sz="2000" smtClean="0">
              <a:solidFill>
                <a:srgbClr val="000000"/>
              </a:solidFill>
              <a:latin typeface="Calibri" pitchFamily="34" charset="0"/>
            </a:endParaRPr>
          </a:p>
          <a:p>
            <a:pPr lvl="1"/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Click </a:t>
            </a:r>
            <a:r>
              <a:rPr lang="ja-JP" altLang="en-US" sz="2000" smtClean="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US" altLang="ja-JP" sz="2000" smtClean="0">
                <a:solidFill>
                  <a:srgbClr val="000000"/>
                </a:solidFill>
                <a:latin typeface="Calibri" pitchFamily="34" charset="0"/>
              </a:rPr>
              <a:t>NCDR Physician Dashboard</a:t>
            </a:r>
            <a:r>
              <a:rPr lang="ja-JP" altLang="en-US" sz="2000" smtClean="0">
                <a:solidFill>
                  <a:srgbClr val="000000"/>
                </a:solidFill>
                <a:latin typeface="Calibri" pitchFamily="34" charset="0"/>
              </a:rPr>
              <a:t>”</a:t>
            </a:r>
            <a:endParaRPr lang="en-US" altLang="ja-JP" sz="200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Use for:</a:t>
            </a:r>
          </a:p>
          <a:p>
            <a:pPr lvl="1">
              <a:buFontTx/>
              <a:buAutoNum type="alphaLcParenR"/>
            </a:pPr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Awareness</a:t>
            </a:r>
          </a:p>
          <a:p>
            <a:pPr lvl="1">
              <a:buFontTx/>
              <a:buAutoNum type="alphaLcParenR"/>
            </a:pPr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Quality improvement</a:t>
            </a:r>
          </a:p>
          <a:p>
            <a:pPr lvl="1">
              <a:buFontTx/>
              <a:buAutoNum type="alphaLcParenR"/>
            </a:pPr>
            <a:r>
              <a:rPr lang="en-US" altLang="en-US" sz="2000" smtClean="0">
                <a:solidFill>
                  <a:srgbClr val="000000"/>
                </a:solidFill>
                <a:latin typeface="Calibri" pitchFamily="34" charset="0"/>
              </a:rPr>
              <a:t>ABIM MOC part IV 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5181600" y="1225551"/>
            <a:ext cx="3200400" cy="2209800"/>
          </a:xfrm>
          <a:prstGeom prst="roundRect">
            <a:avLst>
              <a:gd name="adj" fmla="val 16667"/>
            </a:avLst>
          </a:prstGeom>
          <a:solidFill>
            <a:srgbClr val="B9CDE5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00386B"/>
              </a:solidFill>
              <a:latin typeface="+mn-lt"/>
              <a:ea typeface="+mn-ea"/>
            </a:endParaRPr>
          </a:p>
          <a:p>
            <a:pPr>
              <a:defRPr/>
            </a:pPr>
            <a:endParaRPr lang="en-US" dirty="0">
              <a:solidFill>
                <a:srgbClr val="00386B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sz="2000" dirty="0">
                <a:solidFill>
                  <a:srgbClr val="00386B"/>
                </a:solidFill>
                <a:latin typeface="+mn-lt"/>
                <a:ea typeface="+mn-ea"/>
              </a:rPr>
              <a:t>Metrics include: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86B"/>
                </a:solidFill>
                <a:latin typeface="+mn-lt"/>
                <a:ea typeface="+mn-ea"/>
              </a:rPr>
              <a:t>Volumes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86B"/>
                </a:solidFill>
                <a:latin typeface="+mn-lt"/>
                <a:ea typeface="+mn-ea"/>
              </a:rPr>
              <a:t>Vascular complications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86B"/>
                </a:solidFill>
                <a:latin typeface="+mn-lt"/>
                <a:ea typeface="+mn-ea"/>
              </a:rPr>
              <a:t>Door to balloon time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86B"/>
                </a:solidFill>
                <a:latin typeface="+mn-lt"/>
                <a:ea typeface="+mn-ea"/>
              </a:rPr>
              <a:t>Appropriateness of PCI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>
              <a:solidFill>
                <a:srgbClr val="00386B"/>
              </a:solidFill>
              <a:latin typeface="+mn-lt"/>
              <a:ea typeface="+mn-ea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dirty="0">
              <a:solidFill>
                <a:srgbClr val="00386B"/>
              </a:solidFill>
              <a:latin typeface="+mn-lt"/>
              <a:ea typeface="+mn-ea"/>
            </a:endParaRPr>
          </a:p>
          <a:p>
            <a:pPr>
              <a:defRPr/>
            </a:pPr>
            <a:endParaRPr lang="en-US" dirty="0">
              <a:solidFill>
                <a:srgbClr val="00386B"/>
              </a:solidFill>
              <a:latin typeface="+mn-lt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57601"/>
            <a:ext cx="5105400" cy="25950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7315200" y="4191000"/>
            <a:ext cx="1219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541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0838" y="4999567"/>
            <a:ext cx="1243012" cy="4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64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457200" y="275168"/>
            <a:ext cx="8229600" cy="486833"/>
          </a:xfrm>
        </p:spPr>
        <p:txBody>
          <a:bodyPr/>
          <a:lstStyle/>
          <a:p>
            <a:r>
              <a:rPr lang="en-US" altLang="en-US" b="1" smtClean="0">
                <a:solidFill>
                  <a:srgbClr val="6B6BCF"/>
                </a:solidFill>
                <a:latin typeface="Calibri" pitchFamily="34" charset="0"/>
              </a:rPr>
              <a:t>Physician Dashboard View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0" t="9592" r="23048" b="8107"/>
          <a:stretch>
            <a:fillRect/>
          </a:stretch>
        </p:blipFill>
        <p:spPr>
          <a:xfrm>
            <a:off x="-223838" y="872067"/>
            <a:ext cx="9215438" cy="5909733"/>
          </a:xfrm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53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81" y="621538"/>
            <a:ext cx="7347839" cy="98488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dirty="0" smtClean="0"/>
              <a:t>The Intersection of Clinical Information, Informatics, Health IT and Registries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392" y="2364667"/>
            <a:ext cx="7189216" cy="2185470"/>
          </a:xfrm>
        </p:spPr>
        <p:txBody>
          <a:bodyPr/>
          <a:lstStyle/>
          <a:p>
            <a:r>
              <a:rPr lang="en-US" sz="3200" b="0" dirty="0" smtClean="0"/>
              <a:t>Aspiration – the promise</a:t>
            </a:r>
          </a:p>
          <a:p>
            <a:r>
              <a:rPr lang="en-US" dirty="0"/>
              <a:t>Practical – concepts to </a:t>
            </a:r>
            <a:r>
              <a:rPr lang="en-US" dirty="0" smtClean="0"/>
              <a:t>action (&amp; NCDR successes)</a:t>
            </a:r>
            <a:endParaRPr lang="en-US" dirty="0"/>
          </a:p>
          <a:p>
            <a:r>
              <a:rPr lang="en-US" sz="3200" b="0" dirty="0" smtClean="0"/>
              <a:t>Technical … </a:t>
            </a:r>
            <a:r>
              <a:rPr lang="en-US" sz="3200" b="0" i="1" dirty="0" smtClean="0"/>
              <a:t>and then the magic happens …</a:t>
            </a:r>
            <a:endParaRPr lang="en-US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379323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6200" y="1524001"/>
          <a:ext cx="8915400" cy="150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6B6BCF"/>
                </a:solidFill>
                <a:latin typeface="Calibri" pitchFamily="34" charset="0"/>
              </a:rPr>
              <a:t>Data Quality Program</a:t>
            </a:r>
          </a:p>
        </p:txBody>
      </p:sp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152400" y="2971801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Training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Software Certification</a:t>
            </a:r>
          </a:p>
        </p:txBody>
      </p:sp>
      <p:sp>
        <p:nvSpPr>
          <p:cNvPr id="40969" name="TextBox 96"/>
          <p:cNvSpPr txBox="1">
            <a:spLocks noChangeArrowheads="1"/>
          </p:cNvSpPr>
          <p:nvPr/>
        </p:nvSpPr>
        <p:spPr bwMode="auto">
          <a:xfrm>
            <a:off x="5867400" y="2973917"/>
            <a:ext cx="3124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800" b="1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National Audit Program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800" b="1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State / Regional Audit Program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800" b="1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Self Audit Program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800" b="1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Adjudication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800" b="1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Publications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b="1" dirty="0" smtClean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3733" name="TextBox 105"/>
          <p:cNvSpPr txBox="1">
            <a:spLocks noChangeArrowheads="1"/>
          </p:cNvSpPr>
          <p:nvPr/>
        </p:nvSpPr>
        <p:spPr bwMode="auto">
          <a:xfrm>
            <a:off x="3094038" y="2971801"/>
            <a:ext cx="25447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Clinical Support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Data Quality Report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Data Outlier Program</a:t>
            </a:r>
          </a:p>
        </p:txBody>
      </p:sp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1" y="4140200"/>
            <a:ext cx="35972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9164" y="4241800"/>
            <a:ext cx="379950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Franklin Gothic Book" charset="0"/>
                <a:ea typeface="MS PGothic" charset="0"/>
                <a:cs typeface="MS PGothic" charset="0"/>
              </a:rPr>
              <a:t>March 30-April 1, 2016 in Chicago, IL</a:t>
            </a:r>
          </a:p>
        </p:txBody>
      </p:sp>
    </p:spTree>
    <p:extLst>
      <p:ext uri="{BB962C8B-B14F-4D97-AF65-F5344CB8AC3E}">
        <p14:creationId xmlns:p14="http://schemas.microsoft.com/office/powerpoint/2010/main" val="250731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6B6BCF"/>
                </a:solidFill>
                <a:latin typeface="Calibri" pitchFamily="34" charset="0"/>
              </a:rPr>
              <a:t>Registry Data Quality</a:t>
            </a:r>
          </a:p>
        </p:txBody>
      </p:sp>
      <p:pic>
        <p:nvPicPr>
          <p:cNvPr id="757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1"/>
            <a:ext cx="3429000" cy="216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4" name="TextBox 4"/>
          <p:cNvSpPr txBox="1">
            <a:spLocks noChangeArrowheads="1"/>
          </p:cNvSpPr>
          <p:nvPr/>
        </p:nvSpPr>
        <p:spPr bwMode="auto">
          <a:xfrm>
            <a:off x="6515100" y="3733801"/>
            <a:ext cx="21547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JACC  2012;60:1484-88.</a:t>
            </a:r>
          </a:p>
        </p:txBody>
      </p:sp>
      <p:pic>
        <p:nvPicPr>
          <p:cNvPr id="7578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00200"/>
            <a:ext cx="3243263" cy="291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648200"/>
            <a:ext cx="8534400" cy="12043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2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National Audit Program</a:t>
            </a:r>
            <a:endParaRPr lang="en-US" altLang="en-US" dirty="0" smtClean="0"/>
          </a:p>
        </p:txBody>
      </p:sp>
      <p:sp>
        <p:nvSpPr>
          <p:cNvPr id="181250" name="Content Placeholder 2"/>
          <p:cNvSpPr>
            <a:spLocks noGrp="1"/>
          </p:cNvSpPr>
          <p:nvPr>
            <p:ph idx="1"/>
          </p:nvPr>
        </p:nvSpPr>
        <p:spPr>
          <a:xfrm>
            <a:off x="161380" y="1462956"/>
            <a:ext cx="6186433" cy="4525963"/>
          </a:xfrm>
        </p:spPr>
        <p:txBody>
          <a:bodyPr/>
          <a:lstStyle/>
          <a:p>
            <a:r>
              <a:rPr lang="en-US" altLang="en-US" sz="2400" dirty="0" smtClean="0"/>
              <a:t>Methodology </a:t>
            </a:r>
          </a:p>
          <a:p>
            <a:pPr lvl="1"/>
            <a:r>
              <a:rPr lang="en-US" altLang="en-US" sz="2000" dirty="0" smtClean="0"/>
              <a:t>Prior year data</a:t>
            </a:r>
          </a:p>
          <a:p>
            <a:pPr lvl="1"/>
            <a:r>
              <a:rPr lang="en-US" altLang="en-US" sz="2000" dirty="0" smtClean="0"/>
              <a:t>Subset of data elements</a:t>
            </a:r>
          </a:p>
          <a:p>
            <a:pPr lvl="1"/>
            <a:r>
              <a:rPr lang="en-US" altLang="en-US" sz="2000" dirty="0" smtClean="0"/>
              <a:t>Random and targeted site selection</a:t>
            </a:r>
          </a:p>
          <a:p>
            <a:pPr lvl="1"/>
            <a:r>
              <a:rPr lang="en-US" altLang="en-US" sz="2000" dirty="0" smtClean="0"/>
              <a:t>Remote and onsite review</a:t>
            </a:r>
          </a:p>
          <a:p>
            <a:pPr lvl="1"/>
            <a:r>
              <a:rPr lang="en-US" altLang="en-US" sz="2000" dirty="0" smtClean="0"/>
              <a:t>Blinded data abstraction from medical charts</a:t>
            </a:r>
          </a:p>
          <a:p>
            <a:pPr lvl="1"/>
            <a:r>
              <a:rPr lang="en-US" altLang="en-US" sz="2000" dirty="0" smtClean="0"/>
              <a:t>Inter-rater reliability assessment </a:t>
            </a:r>
          </a:p>
          <a:p>
            <a:pPr lvl="1"/>
            <a:r>
              <a:rPr lang="en-US" altLang="en-US" sz="2000" dirty="0" smtClean="0"/>
              <a:t>Adjudication</a:t>
            </a:r>
          </a:p>
          <a:p>
            <a:r>
              <a:rPr lang="en-US" altLang="en-US" sz="2400" dirty="0" smtClean="0"/>
              <a:t>Scope</a:t>
            </a:r>
          </a:p>
          <a:p>
            <a:pPr lvl="1"/>
            <a:r>
              <a:rPr lang="en-US" altLang="en-US" sz="2000" dirty="0" smtClean="0"/>
              <a:t>6 onsite review (Targeted) + 267 remote reviews</a:t>
            </a:r>
          </a:p>
          <a:p>
            <a:pPr lvl="1"/>
            <a:r>
              <a:rPr lang="en-US" altLang="en-US" sz="2000" dirty="0" smtClean="0"/>
              <a:t>2,850 records</a:t>
            </a:r>
          </a:p>
          <a:p>
            <a:pPr lvl="1"/>
            <a:r>
              <a:rPr lang="en-US" altLang="en-US" sz="2000" dirty="0" smtClean="0"/>
              <a:t>Review hospital medical records</a:t>
            </a:r>
          </a:p>
          <a:p>
            <a:pPr lvl="1"/>
            <a:r>
              <a:rPr lang="en-US" altLang="en-US" sz="2000" dirty="0" smtClean="0"/>
              <a:t>Assessment of submission completeness</a:t>
            </a:r>
          </a:p>
        </p:txBody>
      </p:sp>
      <p:grpSp>
        <p:nvGrpSpPr>
          <p:cNvPr id="77827" name="Group 6"/>
          <p:cNvGrpSpPr>
            <a:grpSpLocks/>
          </p:cNvGrpSpPr>
          <p:nvPr/>
        </p:nvGrpSpPr>
        <p:grpSpPr bwMode="auto">
          <a:xfrm>
            <a:off x="5257800" y="1988768"/>
            <a:ext cx="3605212" cy="3810000"/>
            <a:chOff x="1371600" y="1077913"/>
            <a:chExt cx="6097588" cy="5018087"/>
          </a:xfrm>
        </p:grpSpPr>
        <p:grpSp>
          <p:nvGrpSpPr>
            <p:cNvPr id="77828" name="Group 19"/>
            <p:cNvGrpSpPr>
              <a:grpSpLocks/>
            </p:cNvGrpSpPr>
            <p:nvPr/>
          </p:nvGrpSpPr>
          <p:grpSpPr bwMode="auto">
            <a:xfrm>
              <a:off x="1371600" y="3251200"/>
              <a:ext cx="2147888" cy="1524000"/>
              <a:chOff x="1371600" y="3251200"/>
              <a:chExt cx="2147888" cy="1524000"/>
            </a:xfrm>
          </p:grpSpPr>
          <p:sp>
            <p:nvSpPr>
              <p:cNvPr id="30" name="Down Arrow 29"/>
              <p:cNvSpPr/>
              <p:nvPr/>
            </p:nvSpPr>
            <p:spPr>
              <a:xfrm rot="3840000">
                <a:off x="3024188" y="3479800"/>
                <a:ext cx="457200" cy="533400"/>
              </a:xfrm>
              <a:prstGeom prst="downArrow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perspectiveRelaxedModerately"/>
                <a:lightRig rig="threePt" dir="t"/>
              </a:scene3d>
              <a:sp3d>
                <a:bevelT w="25400" h="25400"/>
                <a:bevelB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7851" name="Group 3"/>
              <p:cNvGrpSpPr>
                <a:grpSpLocks/>
              </p:cNvGrpSpPr>
              <p:nvPr/>
            </p:nvGrpSpPr>
            <p:grpSpPr bwMode="auto">
              <a:xfrm>
                <a:off x="1371600" y="3251200"/>
                <a:ext cx="1652588" cy="1524000"/>
                <a:chOff x="1371600" y="3251200"/>
                <a:chExt cx="1652588" cy="15240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423988" y="3251200"/>
                  <a:ext cx="1600200" cy="1524000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  <a:scene3d>
                  <a:camera prst="perspectiveRelaxedModerately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371600" y="3684737"/>
                  <a:ext cx="1652588" cy="42654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  <a:scene3d>
                    <a:camera prst="perspectiveAbove"/>
                    <a:lightRig rig="threePt" dir="t"/>
                  </a:scene3d>
                </a:bodyPr>
                <a:lstStyle/>
                <a:p>
                  <a:pPr algn="ctr">
                    <a:defRPr/>
                  </a:pPr>
                  <a:r>
                    <a:rPr lang="en-US" sz="1050" b="1" dirty="0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MS PGothic" charset="0"/>
                      <a:cs typeface="Arial" charset="0"/>
                    </a:rPr>
                    <a:t>Confidential Site Reports</a:t>
                  </a:r>
                </a:p>
              </p:txBody>
            </p:sp>
          </p:grpSp>
        </p:grpSp>
        <p:grpSp>
          <p:nvGrpSpPr>
            <p:cNvPr id="77829" name="Group 20"/>
            <p:cNvGrpSpPr>
              <a:grpSpLocks/>
            </p:cNvGrpSpPr>
            <p:nvPr/>
          </p:nvGrpSpPr>
          <p:grpSpPr bwMode="auto">
            <a:xfrm>
              <a:off x="5283200" y="3251200"/>
              <a:ext cx="2185988" cy="1524000"/>
              <a:chOff x="5283302" y="3251200"/>
              <a:chExt cx="2185886" cy="1524000"/>
            </a:xfrm>
          </p:grpSpPr>
          <p:sp>
            <p:nvSpPr>
              <p:cNvPr id="26" name="Down Arrow 25"/>
              <p:cNvSpPr/>
              <p:nvPr/>
            </p:nvSpPr>
            <p:spPr>
              <a:xfrm rot="-3780000">
                <a:off x="5321402" y="3497936"/>
                <a:ext cx="457200" cy="533400"/>
              </a:xfrm>
              <a:prstGeom prst="downArrow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perspectiveRelaxedModerately"/>
                <a:lightRig rig="threePt" dir="t"/>
              </a:scene3d>
              <a:sp3d>
                <a:bevelT w="25400" h="25400"/>
                <a:bevelB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7847" name="Group 17"/>
              <p:cNvGrpSpPr>
                <a:grpSpLocks/>
              </p:cNvGrpSpPr>
              <p:nvPr/>
            </p:nvGrpSpPr>
            <p:grpSpPr bwMode="auto">
              <a:xfrm>
                <a:off x="5792788" y="3251200"/>
                <a:ext cx="1676400" cy="1524000"/>
                <a:chOff x="5792788" y="3251200"/>
                <a:chExt cx="1676400" cy="15240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5843588" y="3251200"/>
                  <a:ext cx="1600200" cy="1524000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  <a:scene3d>
                  <a:camera prst="perspectiveRelaxedModerately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792788" y="3664801"/>
                  <a:ext cx="1676400" cy="44234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  <a:scene3d>
                    <a:camera prst="perspectiveAbove"/>
                    <a:lightRig rig="threePt" dir="t"/>
                  </a:scene3d>
                </a:bodyPr>
                <a:lstStyle/>
                <a:p>
                  <a:pPr algn="ctr">
                    <a:defRPr/>
                  </a:pPr>
                  <a:r>
                    <a:rPr lang="en-US" sz="1100" b="1" dirty="0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MS PGothic" charset="0"/>
                      <a:cs typeface="Arial" charset="0"/>
                    </a:rPr>
                    <a:t>Educational Module</a:t>
                  </a:r>
                </a:p>
              </p:txBody>
            </p:sp>
          </p:grpSp>
        </p:grpSp>
        <p:grpSp>
          <p:nvGrpSpPr>
            <p:cNvPr id="77830" name="Group 21"/>
            <p:cNvGrpSpPr>
              <a:grpSpLocks/>
            </p:cNvGrpSpPr>
            <p:nvPr/>
          </p:nvGrpSpPr>
          <p:grpSpPr bwMode="auto">
            <a:xfrm>
              <a:off x="3621088" y="4165600"/>
              <a:ext cx="1600200" cy="1930400"/>
              <a:chOff x="3621088" y="4165600"/>
              <a:chExt cx="1600200" cy="1930400"/>
            </a:xfrm>
          </p:grpSpPr>
          <p:sp>
            <p:nvSpPr>
              <p:cNvPr id="22" name="Down Arrow 21"/>
              <p:cNvSpPr/>
              <p:nvPr/>
            </p:nvSpPr>
            <p:spPr>
              <a:xfrm>
                <a:off x="4179888" y="4165600"/>
                <a:ext cx="457200" cy="533400"/>
              </a:xfrm>
              <a:prstGeom prst="downArrow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perspectiveRelaxedModerately"/>
                <a:lightRig rig="threePt" dir="t"/>
              </a:scene3d>
              <a:sp3d>
                <a:bevelT w="25400" h="25400"/>
                <a:bevelB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7843" name="Group 10"/>
              <p:cNvGrpSpPr>
                <a:grpSpLocks/>
              </p:cNvGrpSpPr>
              <p:nvPr/>
            </p:nvGrpSpPr>
            <p:grpSpPr bwMode="auto">
              <a:xfrm>
                <a:off x="3621088" y="4572000"/>
                <a:ext cx="1600200" cy="1524000"/>
                <a:chOff x="3621088" y="4572000"/>
                <a:chExt cx="1600200" cy="1524000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3621088" y="4572000"/>
                  <a:ext cx="1600200" cy="1524000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  <a:scene3d>
                  <a:camera prst="perspectiveRelaxedModerately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798887" y="4918501"/>
                  <a:ext cx="1219199" cy="44234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  <a:scene3d>
                    <a:camera prst="perspectiveAbove"/>
                    <a:lightRig rig="threePt" dir="t"/>
                  </a:scene3d>
                </a:bodyPr>
                <a:lstStyle/>
                <a:p>
                  <a:pPr algn="ctr">
                    <a:defRPr/>
                  </a:pPr>
                  <a:r>
                    <a:rPr lang="en-US" sz="1100" b="1" dirty="0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MS PGothic" charset="0"/>
                      <a:cs typeface="Arial" charset="0"/>
                    </a:rPr>
                    <a:t>Overall Report</a:t>
                  </a:r>
                </a:p>
              </p:txBody>
            </p:sp>
          </p:grpSp>
        </p:grpSp>
        <p:grpSp>
          <p:nvGrpSpPr>
            <p:cNvPr id="77831" name="Group 10"/>
            <p:cNvGrpSpPr>
              <a:grpSpLocks/>
            </p:cNvGrpSpPr>
            <p:nvPr/>
          </p:nvGrpSpPr>
          <p:grpSpPr bwMode="auto">
            <a:xfrm>
              <a:off x="3359159" y="1780732"/>
              <a:ext cx="2197059" cy="2258076"/>
              <a:chOff x="3358636" y="1780277"/>
              <a:chExt cx="2198129" cy="2258319"/>
            </a:xfrm>
          </p:grpSpPr>
          <p:grpSp>
            <p:nvGrpSpPr>
              <p:cNvPr id="77838" name="Group 3"/>
              <p:cNvGrpSpPr>
                <a:grpSpLocks/>
              </p:cNvGrpSpPr>
              <p:nvPr/>
            </p:nvGrpSpPr>
            <p:grpSpPr bwMode="auto">
              <a:xfrm>
                <a:off x="3657600" y="2514597"/>
                <a:ext cx="1709704" cy="1523999"/>
                <a:chOff x="3608319" y="2515139"/>
                <a:chExt cx="1709704" cy="1523461"/>
              </a:xfrm>
            </p:grpSpPr>
            <p:sp>
              <p:nvSpPr>
                <p:cNvPr id="20" name="Oval 19"/>
                <p:cNvSpPr/>
                <p:nvPr/>
              </p:nvSpPr>
              <p:spPr bwMode="auto">
                <a:xfrm>
                  <a:off x="3608319" y="2515139"/>
                  <a:ext cx="1600200" cy="1523461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  <a:scene3d>
                  <a:camera prst="perspectiveRelaxedModerately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3636407" y="3350770"/>
                  <a:ext cx="1681616" cy="410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1000" b="1" dirty="0" smtClean="0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ea typeface="MS PGothic" charset="0"/>
                    </a:rPr>
                    <a:t>Adjudication</a:t>
                  </a:r>
                </a:p>
                <a:p>
                  <a:pPr marL="292100" algn="ctr" eaLnBrk="1" hangingPunct="1">
                    <a:defRPr/>
                  </a:pPr>
                  <a:endParaRPr lang="en-US" sz="1000" b="1" dirty="0" smtClean="0">
                    <a:solidFill>
                      <a:schemeClr val="accent5">
                        <a:lumMod val="90000"/>
                        <a:lumOff val="10000"/>
                      </a:schemeClr>
                    </a:solidFill>
                    <a:ea typeface="MS PGothic" charset="0"/>
                  </a:endParaRPr>
                </a:p>
              </p:txBody>
            </p:sp>
          </p:grpSp>
          <p:sp>
            <p:nvSpPr>
              <p:cNvPr id="19" name="Freeform 18"/>
              <p:cNvSpPr/>
              <p:nvPr/>
            </p:nvSpPr>
            <p:spPr>
              <a:xfrm>
                <a:off x="3358636" y="1780277"/>
                <a:ext cx="2198129" cy="1739157"/>
              </a:xfrm>
              <a:custGeom>
                <a:avLst/>
                <a:gdLst>
                  <a:gd name="connsiteX0" fmla="*/ 0 w 1739160"/>
                  <a:gd name="connsiteY0" fmla="*/ 869580 h 1739160"/>
                  <a:gd name="connsiteX1" fmla="*/ 869580 w 1739160"/>
                  <a:gd name="connsiteY1" fmla="*/ 0 h 1739160"/>
                  <a:gd name="connsiteX2" fmla="*/ 1739160 w 1739160"/>
                  <a:gd name="connsiteY2" fmla="*/ 869580 h 1739160"/>
                  <a:gd name="connsiteX3" fmla="*/ 869580 w 1739160"/>
                  <a:gd name="connsiteY3" fmla="*/ 1739160 h 1739160"/>
                  <a:gd name="connsiteX4" fmla="*/ 0 w 1739160"/>
                  <a:gd name="connsiteY4" fmla="*/ 869580 h 173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9160" h="1739160">
                    <a:moveTo>
                      <a:pt x="0" y="869580"/>
                    </a:moveTo>
                    <a:cubicBezTo>
                      <a:pt x="0" y="389324"/>
                      <a:pt x="389324" y="0"/>
                      <a:pt x="869580" y="0"/>
                    </a:cubicBezTo>
                    <a:cubicBezTo>
                      <a:pt x="1349836" y="0"/>
                      <a:pt x="1739160" y="389324"/>
                      <a:pt x="1739160" y="869580"/>
                    </a:cubicBezTo>
                    <a:cubicBezTo>
                      <a:pt x="1739160" y="1349836"/>
                      <a:pt x="1349836" y="1739160"/>
                      <a:pt x="869580" y="1739160"/>
                    </a:cubicBezTo>
                    <a:cubicBezTo>
                      <a:pt x="389324" y="1739160"/>
                      <a:pt x="0" y="1349836"/>
                      <a:pt x="0" y="869580"/>
                    </a:cubicBezTo>
                    <a:close/>
                  </a:path>
                </a:pathLst>
              </a:custGeom>
              <a:scene3d>
                <a:camera prst="perspectiveRelaxedModerately" zoom="92000"/>
                <a:lightRig rig="balanced" dir="t">
                  <a:rot lat="0" lon="0" rev="12700000"/>
                </a:lightRig>
              </a:scene3d>
              <a:sp3d prstMaterial="plastic">
                <a:bevelT w="50800" h="44450"/>
                <a:bevelB w="50800"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65489" tIns="265489" rIns="265489" bIns="265489" spcCol="1270" anchor="ctr"/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050" b="1" dirty="0">
                    <a:solidFill>
                      <a:prstClr val="white"/>
                    </a:solidFill>
                  </a:rPr>
                  <a:t>Independent Auditor</a:t>
                </a:r>
              </a:p>
            </p:txBody>
          </p:sp>
        </p:grpSp>
        <p:grpSp>
          <p:nvGrpSpPr>
            <p:cNvPr id="77832" name="Group 11"/>
            <p:cNvGrpSpPr>
              <a:grpSpLocks/>
            </p:cNvGrpSpPr>
            <p:nvPr/>
          </p:nvGrpSpPr>
          <p:grpSpPr bwMode="auto">
            <a:xfrm>
              <a:off x="1493838" y="1077913"/>
              <a:ext cx="2189162" cy="1522412"/>
              <a:chOff x="1681825" y="771116"/>
              <a:chExt cx="2187812" cy="1521791"/>
            </a:xfrm>
          </p:grpSpPr>
          <p:sp>
            <p:nvSpPr>
              <p:cNvPr id="16" name="Left Arrow 15"/>
              <p:cNvSpPr/>
              <p:nvPr/>
            </p:nvSpPr>
            <p:spPr>
              <a:xfrm rot="12900000">
                <a:off x="3090872" y="1797247"/>
                <a:ext cx="778765" cy="495660"/>
              </a:xfrm>
              <a:prstGeom prst="leftArrow">
                <a:avLst>
                  <a:gd name="adj1" fmla="val 60000"/>
                  <a:gd name="adj2" fmla="val 50000"/>
                </a:avLst>
              </a:prstGeom>
              <a:scene3d>
                <a:camera prst="perspectiveRelaxedModerately" zoom="92000"/>
                <a:lightRig rig="balanced" dir="t">
                  <a:rot lat="0" lon="0" rev="12700000"/>
                </a:lightRig>
              </a:scene3d>
              <a:sp3d z="-54080" prstMaterial="plastic">
                <a:bevelT w="50800" h="31750"/>
                <a:bevelB w="31750" h="12700"/>
              </a:sp3d>
            </p:spPr>
            <p:style>
              <a:lnRef idx="1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1681825" y="771116"/>
                <a:ext cx="1758350" cy="1321762"/>
              </a:xfrm>
              <a:custGeom>
                <a:avLst/>
                <a:gdLst>
                  <a:gd name="connsiteX0" fmla="*/ 0 w 1652202"/>
                  <a:gd name="connsiteY0" fmla="*/ 132176 h 1321762"/>
                  <a:gd name="connsiteX1" fmla="*/ 132176 w 1652202"/>
                  <a:gd name="connsiteY1" fmla="*/ 0 h 1321762"/>
                  <a:gd name="connsiteX2" fmla="*/ 1520026 w 1652202"/>
                  <a:gd name="connsiteY2" fmla="*/ 0 h 1321762"/>
                  <a:gd name="connsiteX3" fmla="*/ 1652202 w 1652202"/>
                  <a:gd name="connsiteY3" fmla="*/ 132176 h 1321762"/>
                  <a:gd name="connsiteX4" fmla="*/ 1652202 w 1652202"/>
                  <a:gd name="connsiteY4" fmla="*/ 1189586 h 1321762"/>
                  <a:gd name="connsiteX5" fmla="*/ 1520026 w 1652202"/>
                  <a:gd name="connsiteY5" fmla="*/ 1321762 h 1321762"/>
                  <a:gd name="connsiteX6" fmla="*/ 132176 w 1652202"/>
                  <a:gd name="connsiteY6" fmla="*/ 1321762 h 1321762"/>
                  <a:gd name="connsiteX7" fmla="*/ 0 w 1652202"/>
                  <a:gd name="connsiteY7" fmla="*/ 1189586 h 1321762"/>
                  <a:gd name="connsiteX8" fmla="*/ 0 w 1652202"/>
                  <a:gd name="connsiteY8" fmla="*/ 132176 h 132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2202" h="1321762">
                    <a:moveTo>
                      <a:pt x="0" y="132176"/>
                    </a:moveTo>
                    <a:cubicBezTo>
                      <a:pt x="0" y="59177"/>
                      <a:pt x="59177" y="0"/>
                      <a:pt x="132176" y="0"/>
                    </a:cubicBezTo>
                    <a:lnTo>
                      <a:pt x="1520026" y="0"/>
                    </a:lnTo>
                    <a:cubicBezTo>
                      <a:pt x="1593025" y="0"/>
                      <a:pt x="1652202" y="59177"/>
                      <a:pt x="1652202" y="132176"/>
                    </a:cubicBezTo>
                    <a:lnTo>
                      <a:pt x="1652202" y="1189586"/>
                    </a:lnTo>
                    <a:cubicBezTo>
                      <a:pt x="1652202" y="1262585"/>
                      <a:pt x="1593025" y="1321762"/>
                      <a:pt x="1520026" y="1321762"/>
                    </a:cubicBezTo>
                    <a:lnTo>
                      <a:pt x="132176" y="1321762"/>
                    </a:lnTo>
                    <a:cubicBezTo>
                      <a:pt x="59177" y="1321762"/>
                      <a:pt x="0" y="1262585"/>
                      <a:pt x="0" y="1189586"/>
                    </a:cubicBezTo>
                    <a:lnTo>
                      <a:pt x="0" y="132176"/>
                    </a:lnTo>
                    <a:close/>
                  </a:path>
                </a:pathLst>
              </a:custGeom>
              <a:scene3d>
                <a:camera prst="perspectiveRelaxedModerately" fov="2700000" zoom="92000">
                  <a:rot lat="19800000" lon="0" rev="0"/>
                </a:camera>
                <a:lightRig rig="balanced" dir="t">
                  <a:rot lat="0" lon="0" rev="12700000"/>
                </a:lightRig>
              </a:scene3d>
              <a:sp3d prstMaterial="plastic">
                <a:bevelT w="50800" h="31750"/>
                <a:bevelB w="44450" h="127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0148" tIns="90148" rIns="90148" bIns="90148" spcCol="1270" anchor="ctr"/>
              <a:lstStyle/>
              <a:p>
                <a:pPr algn="ctr" defTabSz="12001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Data </a:t>
                </a:r>
              </a:p>
              <a:p>
                <a:pPr algn="ctr" defTabSz="12001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Submitted</a:t>
                </a:r>
              </a:p>
            </p:txBody>
          </p:sp>
        </p:grpSp>
        <p:grpSp>
          <p:nvGrpSpPr>
            <p:cNvPr id="77833" name="Group 12"/>
            <p:cNvGrpSpPr>
              <a:grpSpLocks/>
            </p:cNvGrpSpPr>
            <p:nvPr/>
          </p:nvGrpSpPr>
          <p:grpSpPr bwMode="auto">
            <a:xfrm>
              <a:off x="5194300" y="1077913"/>
              <a:ext cx="2274888" cy="1503362"/>
              <a:chOff x="5057747" y="771116"/>
              <a:chExt cx="2274198" cy="1503344"/>
            </a:xfrm>
          </p:grpSpPr>
          <p:sp>
            <p:nvSpPr>
              <p:cNvPr id="14" name="Left Arrow 13"/>
              <p:cNvSpPr/>
              <p:nvPr/>
            </p:nvSpPr>
            <p:spPr>
              <a:xfrm rot="19500000">
                <a:off x="5057747" y="1778800"/>
                <a:ext cx="843090" cy="495660"/>
              </a:xfrm>
              <a:prstGeom prst="leftArrow">
                <a:avLst>
                  <a:gd name="adj1" fmla="val 60000"/>
                  <a:gd name="adj2" fmla="val 50000"/>
                </a:avLst>
              </a:prstGeom>
              <a:scene3d>
                <a:camera prst="perspectiveRelaxedModerately" zoom="92000"/>
                <a:lightRig rig="balanced" dir="t">
                  <a:rot lat="0" lon="0" rev="12700000"/>
                </a:lightRig>
              </a:scene3d>
              <a:sp3d z="-54080" prstMaterial="plastic">
                <a:bevelT w="25400" h="25400"/>
                <a:bevelB w="25400" h="25400"/>
              </a:sp3d>
            </p:spPr>
            <p:style>
              <a:lnRef idx="1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2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Freeform 14"/>
              <p:cNvSpPr/>
              <p:nvPr/>
            </p:nvSpPr>
            <p:spPr>
              <a:xfrm>
                <a:off x="5528982" y="771116"/>
                <a:ext cx="1802963" cy="1321762"/>
              </a:xfrm>
              <a:custGeom>
                <a:avLst/>
                <a:gdLst>
                  <a:gd name="connsiteX0" fmla="*/ 0 w 1652202"/>
                  <a:gd name="connsiteY0" fmla="*/ 132176 h 1321762"/>
                  <a:gd name="connsiteX1" fmla="*/ 132176 w 1652202"/>
                  <a:gd name="connsiteY1" fmla="*/ 0 h 1321762"/>
                  <a:gd name="connsiteX2" fmla="*/ 1520026 w 1652202"/>
                  <a:gd name="connsiteY2" fmla="*/ 0 h 1321762"/>
                  <a:gd name="connsiteX3" fmla="*/ 1652202 w 1652202"/>
                  <a:gd name="connsiteY3" fmla="*/ 132176 h 1321762"/>
                  <a:gd name="connsiteX4" fmla="*/ 1652202 w 1652202"/>
                  <a:gd name="connsiteY4" fmla="*/ 1189586 h 1321762"/>
                  <a:gd name="connsiteX5" fmla="*/ 1520026 w 1652202"/>
                  <a:gd name="connsiteY5" fmla="*/ 1321762 h 1321762"/>
                  <a:gd name="connsiteX6" fmla="*/ 132176 w 1652202"/>
                  <a:gd name="connsiteY6" fmla="*/ 1321762 h 1321762"/>
                  <a:gd name="connsiteX7" fmla="*/ 0 w 1652202"/>
                  <a:gd name="connsiteY7" fmla="*/ 1189586 h 1321762"/>
                  <a:gd name="connsiteX8" fmla="*/ 0 w 1652202"/>
                  <a:gd name="connsiteY8" fmla="*/ 132176 h 132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2202" h="1321762">
                    <a:moveTo>
                      <a:pt x="0" y="132176"/>
                    </a:moveTo>
                    <a:cubicBezTo>
                      <a:pt x="0" y="59177"/>
                      <a:pt x="59177" y="0"/>
                      <a:pt x="132176" y="0"/>
                    </a:cubicBezTo>
                    <a:lnTo>
                      <a:pt x="1520026" y="0"/>
                    </a:lnTo>
                    <a:cubicBezTo>
                      <a:pt x="1593025" y="0"/>
                      <a:pt x="1652202" y="59177"/>
                      <a:pt x="1652202" y="132176"/>
                    </a:cubicBezTo>
                    <a:lnTo>
                      <a:pt x="1652202" y="1189586"/>
                    </a:lnTo>
                    <a:cubicBezTo>
                      <a:pt x="1652202" y="1262585"/>
                      <a:pt x="1593025" y="1321762"/>
                      <a:pt x="1520026" y="1321762"/>
                    </a:cubicBezTo>
                    <a:lnTo>
                      <a:pt x="132176" y="1321762"/>
                    </a:lnTo>
                    <a:cubicBezTo>
                      <a:pt x="59177" y="1321762"/>
                      <a:pt x="0" y="1262585"/>
                      <a:pt x="0" y="1189586"/>
                    </a:cubicBezTo>
                    <a:lnTo>
                      <a:pt x="0" y="132176"/>
                    </a:lnTo>
                    <a:close/>
                  </a:path>
                </a:pathLst>
              </a:custGeom>
              <a:scene3d>
                <a:camera prst="perspectiveRelaxedModerately" zoom="92000"/>
                <a:lightRig rig="balanced" dir="t">
                  <a:rot lat="0" lon="0" rev="12700000"/>
                </a:lightRig>
              </a:scene3d>
              <a:sp3d prstMaterial="plastic">
                <a:bevelT w="25400" h="25400"/>
                <a:bevelB w="25400" h="25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2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0148" tIns="90148" rIns="90148" bIns="90148" spcCol="1270" anchor="ctr"/>
              <a:lstStyle/>
              <a:p>
                <a:pPr algn="ctr" defTabSz="12001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Audit</a:t>
                </a:r>
              </a:p>
              <a:p>
                <a:pPr algn="ctr" defTabSz="12001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58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5325"/>
            <a:ext cx="9144000" cy="95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 smtClean="0"/>
              <a:t>Where Are We Really??</a:t>
            </a:r>
            <a:endParaRPr lang="en-US" sz="4400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651000"/>
            <a:ext cx="3084512" cy="345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" y="1677988"/>
            <a:ext cx="3222625" cy="3408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7337"/>
          <a:stretch/>
        </p:blipFill>
        <p:spPr bwMode="auto">
          <a:xfrm>
            <a:off x="2913887" y="1665288"/>
            <a:ext cx="3145601" cy="34305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246063" y="5130800"/>
            <a:ext cx="24431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1990s-2000</a:t>
            </a:r>
            <a:endParaRPr lang="en-US" altLang="en-US" sz="1800">
              <a:latin typeface="Calibri" pitchFamily="34" charset="0"/>
            </a:endParaRPr>
          </a:p>
        </p:txBody>
      </p:sp>
      <p:sp>
        <p:nvSpPr>
          <p:cNvPr id="58375" name="TextBox 8"/>
          <p:cNvSpPr txBox="1">
            <a:spLocks noChangeArrowheads="1"/>
          </p:cNvSpPr>
          <p:nvPr/>
        </p:nvSpPr>
        <p:spPr bwMode="auto">
          <a:xfrm>
            <a:off x="3222625" y="5105400"/>
            <a:ext cx="2443163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2000-2010</a:t>
            </a:r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6361113" y="5091113"/>
            <a:ext cx="24431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2010-Now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05800" y="0"/>
            <a:ext cx="838200" cy="349250"/>
          </a:xfrm>
        </p:spPr>
        <p:txBody>
          <a:bodyPr/>
          <a:lstStyle/>
          <a:p>
            <a:pPr>
              <a:defRPr/>
            </a:pPr>
            <a:fld id="{23990510-713E-41D7-9D86-5B482B0B4DB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5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967" y="228600"/>
            <a:ext cx="6717235" cy="1143000"/>
          </a:xfrm>
        </p:spPr>
        <p:txBody>
          <a:bodyPr/>
          <a:lstStyle/>
          <a:p>
            <a:r>
              <a:rPr lang="en-US" altLang="en-US" sz="3600" b="1" dirty="0" smtClean="0">
                <a:latin typeface="Calibri" pitchFamily="34" charset="0"/>
              </a:rPr>
              <a:t>Enabling Direct HIT Integration </a:t>
            </a:r>
            <a:endParaRPr lang="en-US" sz="3600" b="1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914401" y="1905000"/>
            <a:ext cx="749397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800" dirty="0" smtClean="0"/>
              <a:t>Overarching Goal: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Registry participation to be more about performance and outcome measurement and </a:t>
            </a:r>
            <a:r>
              <a:rPr lang="en-US" sz="2800" u="sng" dirty="0" smtClean="0"/>
              <a:t>not about data collection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Improve time-to-market for new </a:t>
            </a:r>
            <a:r>
              <a:rPr lang="en-US" sz="2800" dirty="0" smtClean="0"/>
              <a:t>evidence-based data capture needs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Capture data once – REALLY!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Save time and $$$ </a:t>
            </a:r>
          </a:p>
        </p:txBody>
      </p:sp>
      <p:sp>
        <p:nvSpPr>
          <p:cNvPr id="4" name="Oval 3"/>
          <p:cNvSpPr/>
          <p:nvPr/>
        </p:nvSpPr>
        <p:spPr>
          <a:xfrm>
            <a:off x="-381000" y="-228600"/>
            <a:ext cx="2057400" cy="1905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/>
              <a:t>Goals &amp; Objectives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39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19827" y="1326812"/>
            <a:ext cx="2721515" cy="9591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233364" y="228600"/>
            <a:ext cx="7843837" cy="1143000"/>
          </a:xfrm>
        </p:spPr>
        <p:txBody>
          <a:bodyPr/>
          <a:lstStyle/>
          <a:p>
            <a:pPr algn="l"/>
            <a:r>
              <a:rPr lang="en-US" altLang="en-US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Say goodbye to </a:t>
            </a:r>
            <a:r>
              <a:rPr lang="en-US" altLang="en-US" sz="3200" dirty="0" smtClean="0">
                <a:solidFill>
                  <a:schemeClr val="tx2"/>
                </a:solidFill>
              </a:rPr>
              <a:t>“fat finger” </a:t>
            </a:r>
            <a:r>
              <a:rPr lang="en-US" altLang="en-US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</a:t>
            </a:r>
            <a:br>
              <a:rPr lang="en-US" altLang="en-US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Hello “data capture</a:t>
            </a:r>
            <a:r>
              <a:rPr lang="en-US" altLang="en-US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229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4" b="10168"/>
          <a:stretch>
            <a:fillRect/>
          </a:stretch>
        </p:blipFill>
        <p:spPr bwMode="auto">
          <a:xfrm>
            <a:off x="296174" y="4606475"/>
            <a:ext cx="199390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4" y="1763713"/>
            <a:ext cx="1979201" cy="81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215716"/>
              </p:ext>
            </p:extLst>
          </p:nvPr>
        </p:nvGraphicFramePr>
        <p:xfrm>
          <a:off x="6242847" y="2943357"/>
          <a:ext cx="2655630" cy="295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ight Bracket 4"/>
          <p:cNvSpPr/>
          <p:nvPr/>
        </p:nvSpPr>
        <p:spPr>
          <a:xfrm>
            <a:off x="2333625" y="1746251"/>
            <a:ext cx="138112" cy="34290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9" name="Picture 28" descr="http://cvquality.acc.org/~/media/ACC_NCDR_SIG_BLUE_NoTag.ash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1981200"/>
            <a:ext cx="1709737" cy="44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5443537" y="3536951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7713664" y="1904597"/>
            <a:ext cx="827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 err="1"/>
              <a:t>Payors</a:t>
            </a:r>
            <a:endParaRPr lang="en-US" altLang="en-US" dirty="0"/>
          </a:p>
        </p:txBody>
      </p:sp>
      <p:sp>
        <p:nvSpPr>
          <p:cNvPr id="12302" name="TextBox 39"/>
          <p:cNvSpPr txBox="1">
            <a:spLocks noChangeArrowheads="1"/>
          </p:cNvSpPr>
          <p:nvPr/>
        </p:nvSpPr>
        <p:spPr bwMode="auto">
          <a:xfrm>
            <a:off x="6172202" y="1916112"/>
            <a:ext cx="1400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Researchers</a:t>
            </a:r>
          </a:p>
        </p:txBody>
      </p:sp>
      <p:sp>
        <p:nvSpPr>
          <p:cNvPr id="12303" name="TextBox 40"/>
          <p:cNvSpPr txBox="1">
            <a:spLocks noChangeArrowheads="1"/>
          </p:cNvSpPr>
          <p:nvPr/>
        </p:nvSpPr>
        <p:spPr bwMode="auto">
          <a:xfrm>
            <a:off x="6172202" y="1599797"/>
            <a:ext cx="1226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Regulators</a:t>
            </a:r>
          </a:p>
        </p:txBody>
      </p:sp>
      <p:sp>
        <p:nvSpPr>
          <p:cNvPr id="12304" name="TextBox 42"/>
          <p:cNvSpPr txBox="1">
            <a:spLocks noChangeArrowheads="1"/>
          </p:cNvSpPr>
          <p:nvPr/>
        </p:nvSpPr>
        <p:spPr bwMode="auto">
          <a:xfrm>
            <a:off x="6172200" y="1283329"/>
            <a:ext cx="1595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Administrators</a:t>
            </a:r>
          </a:p>
        </p:txBody>
      </p:sp>
      <p:sp>
        <p:nvSpPr>
          <p:cNvPr id="12305" name="TextBox 43"/>
          <p:cNvSpPr txBox="1">
            <a:spLocks noChangeArrowheads="1"/>
          </p:cNvSpPr>
          <p:nvPr/>
        </p:nvSpPr>
        <p:spPr bwMode="auto">
          <a:xfrm>
            <a:off x="7713664" y="1599797"/>
            <a:ext cx="1287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Consumers</a:t>
            </a:r>
          </a:p>
        </p:txBody>
      </p:sp>
      <p:sp>
        <p:nvSpPr>
          <p:cNvPr id="12306" name="TextBox 44"/>
          <p:cNvSpPr txBox="1">
            <a:spLocks noChangeArrowheads="1"/>
          </p:cNvSpPr>
          <p:nvPr/>
        </p:nvSpPr>
        <p:spPr bwMode="auto">
          <a:xfrm>
            <a:off x="7713664" y="1264279"/>
            <a:ext cx="108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Providers</a:t>
            </a:r>
          </a:p>
        </p:txBody>
      </p:sp>
      <p:sp>
        <p:nvSpPr>
          <p:cNvPr id="49" name="Right Bracket 48"/>
          <p:cNvSpPr/>
          <p:nvPr/>
        </p:nvSpPr>
        <p:spPr>
          <a:xfrm>
            <a:off x="2333625" y="1763713"/>
            <a:ext cx="138112" cy="34290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547939" y="3505200"/>
            <a:ext cx="48101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0" name="TextBox 28"/>
          <p:cNvSpPr txBox="1">
            <a:spLocks noChangeArrowheads="1"/>
          </p:cNvSpPr>
          <p:nvPr/>
        </p:nvSpPr>
        <p:spPr bwMode="auto">
          <a:xfrm>
            <a:off x="3121819" y="2555421"/>
            <a:ext cx="232171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u="sng" dirty="0" smtClean="0"/>
              <a:t>Registry Platform</a:t>
            </a:r>
            <a:r>
              <a:rPr lang="en-US" altLang="en-US" sz="1600" dirty="0" smtClean="0"/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Evidence-Based </a:t>
            </a:r>
            <a:r>
              <a:rPr lang="en-US" altLang="en-US" sz="1600" dirty="0"/>
              <a:t>Performance Measures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QI Network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Data </a:t>
            </a:r>
            <a:r>
              <a:rPr lang="en-US" altLang="en-US" sz="1600" dirty="0" smtClean="0"/>
              <a:t>Quality Program</a:t>
            </a:r>
            <a:endParaRPr lang="en-US" altLang="en-US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Retrospective and Prospective Research Infrastructure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Public Reporting</a:t>
            </a:r>
            <a:endParaRPr lang="en-US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720494" y="988258"/>
            <a:ext cx="1585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STAKEHOLDERS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6635" y="2633246"/>
            <a:ext cx="113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DATA USES</a:t>
            </a:r>
          </a:p>
        </p:txBody>
      </p:sp>
      <p:sp>
        <p:nvSpPr>
          <p:cNvPr id="26" name="Right Bracket 25"/>
          <p:cNvSpPr/>
          <p:nvPr/>
        </p:nvSpPr>
        <p:spPr>
          <a:xfrm flipH="1">
            <a:off x="6067426" y="988258"/>
            <a:ext cx="109537" cy="5031543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8139" y="2986216"/>
            <a:ext cx="1995182" cy="973137"/>
            <a:chOff x="338139" y="2986216"/>
            <a:chExt cx="1995182" cy="973137"/>
          </a:xfrm>
        </p:grpSpPr>
        <p:pic>
          <p:nvPicPr>
            <p:cNvPr id="22" name="Picture 2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" y="2986216"/>
              <a:ext cx="1918984" cy="7490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338139" y="3550837"/>
              <a:ext cx="1862137" cy="4085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00386B"/>
                  </a:solidFill>
                </a:rPr>
                <a:t>Data </a:t>
              </a:r>
              <a:r>
                <a:rPr lang="en-US" sz="1400" b="1" dirty="0" smtClean="0">
                  <a:solidFill>
                    <a:srgbClr val="00386B"/>
                  </a:solidFill>
                </a:rPr>
                <a:t> Entry</a:t>
              </a:r>
              <a:endParaRPr lang="en-US" sz="1400" b="1" dirty="0">
                <a:solidFill>
                  <a:srgbClr val="00386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38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3.33333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6111 L -0.00469 0.1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5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19827" y="1326812"/>
            <a:ext cx="2721515" cy="9591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99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3" y="1524002"/>
            <a:ext cx="1703642" cy="70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5440"/>
              </p:ext>
            </p:extLst>
          </p:nvPr>
        </p:nvGraphicFramePr>
        <p:xfrm>
          <a:off x="6242847" y="2943357"/>
          <a:ext cx="2655630" cy="295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ight Bracket 4"/>
          <p:cNvSpPr/>
          <p:nvPr/>
        </p:nvSpPr>
        <p:spPr>
          <a:xfrm>
            <a:off x="2333625" y="1746251"/>
            <a:ext cx="138112" cy="34290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9" name="Picture 28" descr="http://cvquality.acc.org/~/media/ACC_NCDR_SIG_BLUE_NoTag.ash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1981200"/>
            <a:ext cx="1709737" cy="44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5443537" y="3536951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7713664" y="1904597"/>
            <a:ext cx="827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 err="1"/>
              <a:t>Payors</a:t>
            </a:r>
            <a:endParaRPr lang="en-US" altLang="en-US" dirty="0"/>
          </a:p>
        </p:txBody>
      </p:sp>
      <p:sp>
        <p:nvSpPr>
          <p:cNvPr id="12302" name="TextBox 39"/>
          <p:cNvSpPr txBox="1">
            <a:spLocks noChangeArrowheads="1"/>
          </p:cNvSpPr>
          <p:nvPr/>
        </p:nvSpPr>
        <p:spPr bwMode="auto">
          <a:xfrm>
            <a:off x="6172202" y="1916112"/>
            <a:ext cx="1400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Researchers</a:t>
            </a:r>
          </a:p>
        </p:txBody>
      </p:sp>
      <p:sp>
        <p:nvSpPr>
          <p:cNvPr id="12303" name="TextBox 40"/>
          <p:cNvSpPr txBox="1">
            <a:spLocks noChangeArrowheads="1"/>
          </p:cNvSpPr>
          <p:nvPr/>
        </p:nvSpPr>
        <p:spPr bwMode="auto">
          <a:xfrm>
            <a:off x="6172202" y="1599797"/>
            <a:ext cx="1226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Regulators</a:t>
            </a:r>
          </a:p>
        </p:txBody>
      </p:sp>
      <p:sp>
        <p:nvSpPr>
          <p:cNvPr id="12304" name="TextBox 42"/>
          <p:cNvSpPr txBox="1">
            <a:spLocks noChangeArrowheads="1"/>
          </p:cNvSpPr>
          <p:nvPr/>
        </p:nvSpPr>
        <p:spPr bwMode="auto">
          <a:xfrm>
            <a:off x="6172200" y="1283329"/>
            <a:ext cx="1595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Administrators</a:t>
            </a:r>
          </a:p>
        </p:txBody>
      </p:sp>
      <p:sp>
        <p:nvSpPr>
          <p:cNvPr id="12305" name="TextBox 43"/>
          <p:cNvSpPr txBox="1">
            <a:spLocks noChangeArrowheads="1"/>
          </p:cNvSpPr>
          <p:nvPr/>
        </p:nvSpPr>
        <p:spPr bwMode="auto">
          <a:xfrm>
            <a:off x="7713664" y="1599797"/>
            <a:ext cx="1287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Consumers</a:t>
            </a:r>
          </a:p>
        </p:txBody>
      </p:sp>
      <p:sp>
        <p:nvSpPr>
          <p:cNvPr id="12306" name="TextBox 44"/>
          <p:cNvSpPr txBox="1">
            <a:spLocks noChangeArrowheads="1"/>
          </p:cNvSpPr>
          <p:nvPr/>
        </p:nvSpPr>
        <p:spPr bwMode="auto">
          <a:xfrm>
            <a:off x="7713664" y="1264279"/>
            <a:ext cx="108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/>
              <a:t>Providers</a:t>
            </a:r>
          </a:p>
        </p:txBody>
      </p:sp>
      <p:sp>
        <p:nvSpPr>
          <p:cNvPr id="49" name="Right Bracket 48"/>
          <p:cNvSpPr/>
          <p:nvPr/>
        </p:nvSpPr>
        <p:spPr>
          <a:xfrm>
            <a:off x="2333625" y="1763713"/>
            <a:ext cx="138112" cy="34290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566989" y="3321051"/>
            <a:ext cx="48101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0" name="TextBox 28"/>
          <p:cNvSpPr txBox="1">
            <a:spLocks noChangeArrowheads="1"/>
          </p:cNvSpPr>
          <p:nvPr/>
        </p:nvSpPr>
        <p:spPr bwMode="auto">
          <a:xfrm>
            <a:off x="3121819" y="2555421"/>
            <a:ext cx="232171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u="sng" dirty="0" smtClean="0"/>
              <a:t>Registry Platform</a:t>
            </a:r>
            <a:r>
              <a:rPr lang="en-US" altLang="en-US" sz="1600" dirty="0" smtClean="0"/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Evidence-Based </a:t>
            </a:r>
            <a:r>
              <a:rPr lang="en-US" altLang="en-US" sz="1600" dirty="0"/>
              <a:t>Performance Measures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QI Network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Data </a:t>
            </a:r>
            <a:r>
              <a:rPr lang="en-US" altLang="en-US" sz="1600" dirty="0" smtClean="0"/>
              <a:t>Quality Program</a:t>
            </a:r>
            <a:endParaRPr lang="en-US" altLang="en-US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Retrospective and Prospective Research Infrastructure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Public Reporting</a:t>
            </a:r>
            <a:endParaRPr lang="en-US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720494" y="988258"/>
            <a:ext cx="1585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STAKEHOLDERS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6635" y="2633246"/>
            <a:ext cx="113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DATA USES</a:t>
            </a:r>
          </a:p>
        </p:txBody>
      </p:sp>
      <p:sp>
        <p:nvSpPr>
          <p:cNvPr id="26" name="Right Bracket 25"/>
          <p:cNvSpPr/>
          <p:nvPr/>
        </p:nvSpPr>
        <p:spPr>
          <a:xfrm flipH="1">
            <a:off x="6067426" y="988258"/>
            <a:ext cx="109537" cy="5031543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85411" y="2421528"/>
            <a:ext cx="1873731" cy="457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Health Info Exchange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85411" y="3050124"/>
            <a:ext cx="1886333" cy="457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Patient Reported Outcomes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411" y="3678718"/>
            <a:ext cx="1886333" cy="457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Remote Devices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72810" y="4307313"/>
            <a:ext cx="1886333" cy="457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Labs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5438" y="4935909"/>
            <a:ext cx="1886333" cy="457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Cost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5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508000" y="7620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Calibri" pitchFamily="34" charset="0"/>
              </a:rPr>
              <a:t>NCDR In-Patient Data Intake</a:t>
            </a:r>
          </a:p>
        </p:txBody>
      </p:sp>
      <p:grpSp>
        <p:nvGrpSpPr>
          <p:cNvPr id="54275" name="Group 6"/>
          <p:cNvGrpSpPr>
            <a:grpSpLocks/>
          </p:cNvGrpSpPr>
          <p:nvPr/>
        </p:nvGrpSpPr>
        <p:grpSpPr bwMode="auto">
          <a:xfrm>
            <a:off x="228600" y="2335213"/>
            <a:ext cx="8534400" cy="4103687"/>
            <a:chOff x="228600" y="2335409"/>
            <a:chExt cx="8534400" cy="4103687"/>
          </a:xfrm>
        </p:grpSpPr>
        <p:sp>
          <p:nvSpPr>
            <p:cNvPr id="6" name="Can 5"/>
            <p:cNvSpPr/>
            <p:nvPr/>
          </p:nvSpPr>
          <p:spPr>
            <a:xfrm>
              <a:off x="3457575" y="3514921"/>
              <a:ext cx="2409825" cy="1076325"/>
            </a:xfrm>
            <a:prstGeom prst="can">
              <a:avLst>
                <a:gd name="adj" fmla="val 17392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00386B"/>
                  </a:solidFill>
                </a:rPr>
                <a:t>“Non-standardized”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00386B"/>
                  </a:solidFill>
                </a:rPr>
                <a:t>NCDR</a:t>
              </a:r>
            </a:p>
          </p:txBody>
        </p:sp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228600" y="4438846"/>
              <a:ext cx="2057400" cy="5842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solidFill>
                    <a:srgbClr val="00386B"/>
                  </a:solidFill>
                </a:rPr>
                <a:t>Hospitals </a:t>
              </a:r>
              <a:r>
                <a:rPr lang="en-US" altLang="en-US" sz="1600" dirty="0" smtClean="0">
                  <a:solidFill>
                    <a:srgbClr val="00386B"/>
                  </a:solidFill>
                </a:rPr>
                <a:t>using home </a:t>
              </a:r>
              <a:r>
                <a:rPr lang="en-US" altLang="en-US" sz="1600" dirty="0">
                  <a:solidFill>
                    <a:srgbClr val="00386B"/>
                  </a:solidFill>
                </a:rPr>
                <a:t>grown systems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00100" y="3572071"/>
              <a:ext cx="739775" cy="86995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9" name="TextBox 20"/>
            <p:cNvSpPr txBox="1">
              <a:spLocks noChangeArrowheads="1"/>
            </p:cNvSpPr>
            <p:nvPr/>
          </p:nvSpPr>
          <p:spPr bwMode="auto">
            <a:xfrm>
              <a:off x="1600200" y="5854896"/>
              <a:ext cx="1752600" cy="5842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solidFill>
                    <a:srgbClr val="00386B"/>
                  </a:solidFill>
                </a:rPr>
                <a:t>Hospitals </a:t>
              </a:r>
              <a:r>
                <a:rPr lang="en-US" altLang="en-US" sz="1600" dirty="0" smtClean="0">
                  <a:solidFill>
                    <a:srgbClr val="00386B"/>
                  </a:solidFill>
                </a:rPr>
                <a:t>using ACC’s </a:t>
              </a:r>
              <a:r>
                <a:rPr lang="en-US" altLang="en-US" sz="1600" dirty="0">
                  <a:solidFill>
                    <a:srgbClr val="00386B"/>
                  </a:solidFill>
                </a:rPr>
                <a:t>web tool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68513" y="5073846"/>
              <a:ext cx="739775" cy="8699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11" name="TextBox 28"/>
            <p:cNvSpPr txBox="1">
              <a:spLocks noChangeArrowheads="1"/>
            </p:cNvSpPr>
            <p:nvPr/>
          </p:nvSpPr>
          <p:spPr bwMode="auto">
            <a:xfrm>
              <a:off x="6719888" y="5327846"/>
              <a:ext cx="1704975" cy="5842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solidFill>
                    <a:srgbClr val="00386B"/>
                  </a:solidFill>
                </a:rPr>
                <a:t>Hospitals </a:t>
              </a:r>
              <a:r>
                <a:rPr lang="en-US" altLang="en-US" sz="1600" dirty="0" smtClean="0">
                  <a:solidFill>
                    <a:srgbClr val="00386B"/>
                  </a:solidFill>
                </a:rPr>
                <a:t>using software </a:t>
              </a:r>
              <a:r>
                <a:rPr lang="en-US" altLang="en-US" sz="1600" dirty="0">
                  <a:solidFill>
                    <a:srgbClr val="00386B"/>
                  </a:solidFill>
                </a:rPr>
                <a:t>vendors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53288" y="4445196"/>
              <a:ext cx="741362" cy="86995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cxnSp>
          <p:nvCxnSpPr>
            <p:cNvPr id="13" name="Straight Arrow Connector 12"/>
            <p:cNvCxnSpPr>
              <a:stCxn id="8" idx="3"/>
            </p:cNvCxnSpPr>
            <p:nvPr/>
          </p:nvCxnSpPr>
          <p:spPr>
            <a:xfrm flipV="1">
              <a:off x="1539875" y="3995934"/>
              <a:ext cx="1917700" cy="11112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4" name="Straight Arrow Connector 13"/>
            <p:cNvCxnSpPr>
              <a:endCxn id="6" idx="2"/>
            </p:cNvCxnSpPr>
            <p:nvPr/>
          </p:nvCxnSpPr>
          <p:spPr>
            <a:xfrm flipV="1">
              <a:off x="2427288" y="4053084"/>
              <a:ext cx="1030287" cy="1116012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5867400" y="4168971"/>
              <a:ext cx="1371600" cy="86360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7010400" y="2335409"/>
              <a:ext cx="1752600" cy="7620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386B"/>
                  </a:solidFill>
                </a:rPr>
                <a:t>Software Vendors</a:t>
              </a:r>
            </a:p>
          </p:txBody>
        </p:sp>
        <p:cxnSp>
          <p:nvCxnSpPr>
            <p:cNvPr id="17" name="Curved Connector 16"/>
            <p:cNvCxnSpPr>
              <a:stCxn id="6" idx="4"/>
              <a:endCxn id="16" idx="2"/>
            </p:cNvCxnSpPr>
            <p:nvPr/>
          </p:nvCxnSpPr>
          <p:spPr>
            <a:xfrm flipV="1">
              <a:off x="5867400" y="3097409"/>
              <a:ext cx="2019300" cy="955675"/>
            </a:xfrm>
            <a:prstGeom prst="curvedConnector2">
              <a:avLst/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6169025" y="3262509"/>
              <a:ext cx="1371600" cy="5238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solidFill>
                    <a:srgbClr val="00386B"/>
                  </a:solidFill>
                </a:rPr>
                <a:t>ACC certification</a:t>
              </a:r>
            </a:p>
          </p:txBody>
        </p:sp>
        <p:cxnSp>
          <p:nvCxnSpPr>
            <p:cNvPr id="19" name="Curved Connector 18"/>
            <p:cNvCxnSpPr>
              <a:stCxn id="16" idx="3"/>
              <a:endCxn id="12" idx="3"/>
            </p:cNvCxnSpPr>
            <p:nvPr/>
          </p:nvCxnSpPr>
          <p:spPr>
            <a:xfrm flipH="1">
              <a:off x="7994650" y="2716409"/>
              <a:ext cx="768350" cy="2163762"/>
            </a:xfrm>
            <a:prstGeom prst="curvedConnector3">
              <a:avLst>
                <a:gd name="adj1" fmla="val -29727"/>
              </a:avLst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Curved Connector 21"/>
            <p:cNvCxnSpPr/>
            <p:nvPr/>
          </p:nvCxnSpPr>
          <p:spPr>
            <a:xfrm flipH="1">
              <a:off x="1539875" y="3721296"/>
              <a:ext cx="19177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1812925" y="3192659"/>
              <a:ext cx="1371600" cy="5238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solidFill>
                    <a:srgbClr val="00386B"/>
                  </a:solidFill>
                </a:rPr>
                <a:t>ACC certification</a:t>
              </a:r>
            </a:p>
          </p:txBody>
        </p:sp>
      </p:grpSp>
      <p:grpSp>
        <p:nvGrpSpPr>
          <p:cNvPr id="54276" name="Group 1"/>
          <p:cNvGrpSpPr>
            <a:grpSpLocks/>
          </p:cNvGrpSpPr>
          <p:nvPr/>
        </p:nvGrpSpPr>
        <p:grpSpPr bwMode="auto">
          <a:xfrm>
            <a:off x="265113" y="857250"/>
            <a:ext cx="5205412" cy="1006475"/>
            <a:chOff x="264615" y="857842"/>
            <a:chExt cx="5205413" cy="100647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64615" y="1375367"/>
              <a:ext cx="3551238" cy="42863"/>
            </a:xfrm>
            <a:prstGeom prst="straightConnector1">
              <a:avLst/>
            </a:prstGeom>
            <a:ln w="88900">
              <a:tailEnd type="arrow" w="med" len="sm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5428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415" y="995954"/>
              <a:ext cx="577755" cy="868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6" name="Picture 6" descr="http://elpoderdelasideas.com/wp-content/uploads/usps-priority-mail-3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215" y="959442"/>
              <a:ext cx="792163" cy="81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7" name="TextBox 8"/>
            <p:cNvSpPr txBox="1">
              <a:spLocks noChangeArrowheads="1"/>
            </p:cNvSpPr>
            <p:nvPr/>
          </p:nvSpPr>
          <p:spPr bwMode="auto">
            <a:xfrm>
              <a:off x="1325065" y="1211854"/>
              <a:ext cx="717550" cy="306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F79646"/>
                  </a:solidFill>
                  <a:latin typeface="Arial Black" pitchFamily="34" charset="0"/>
                  <a:ea typeface="Arial Narrow" pitchFamily="34" charset="0"/>
                  <a:cs typeface="Aharoni" pitchFamily="2" charset="-79"/>
                </a:rPr>
                <a:t>1998</a:t>
              </a:r>
            </a:p>
          </p:txBody>
        </p:sp>
        <p:pic>
          <p:nvPicPr>
            <p:cNvPr id="54288" name="Picture 8" descr="http://cdn.business2community.com/wp-content/uploads/2011/02/Envelop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840" y="873717"/>
              <a:ext cx="398463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9" name="Picture 4" descr="http://www.wpclipart.com/computer/disks/floppy_disk/3.5_inch_floppy_dis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015" y="857842"/>
              <a:ext cx="331788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90" name="TextBox 14"/>
            <p:cNvSpPr txBox="1">
              <a:spLocks noChangeArrowheads="1"/>
            </p:cNvSpPr>
            <p:nvPr/>
          </p:nvSpPr>
          <p:spPr bwMode="auto">
            <a:xfrm>
              <a:off x="4481015" y="1154704"/>
              <a:ext cx="9890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C0504D"/>
                  </a:solidFill>
                  <a:latin typeface="Calibri" pitchFamily="34" charset="0"/>
                  <a:ea typeface="Arial Narrow" pitchFamily="34" charset="0"/>
                </a:rPr>
                <a:t>Snail Mail</a:t>
              </a:r>
            </a:p>
          </p:txBody>
        </p:sp>
      </p:grpSp>
      <p:grpSp>
        <p:nvGrpSpPr>
          <p:cNvPr id="54277" name="Group 5"/>
          <p:cNvGrpSpPr>
            <a:grpSpLocks/>
          </p:cNvGrpSpPr>
          <p:nvPr/>
        </p:nvGrpSpPr>
        <p:grpSpPr bwMode="auto">
          <a:xfrm>
            <a:off x="341313" y="1989138"/>
            <a:ext cx="6249987" cy="942975"/>
            <a:chOff x="341194" y="1988386"/>
            <a:chExt cx="6250671" cy="942975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341194" y="2456698"/>
              <a:ext cx="3523048" cy="28575"/>
            </a:xfrm>
            <a:prstGeom prst="straightConnector1">
              <a:avLst/>
            </a:prstGeom>
            <a:ln w="88900">
              <a:tailEnd type="arrow" w="med" len="sm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4281" name="TextBox 16"/>
            <p:cNvSpPr txBox="1">
              <a:spLocks noChangeArrowheads="1"/>
            </p:cNvSpPr>
            <p:nvPr/>
          </p:nvSpPr>
          <p:spPr bwMode="auto">
            <a:xfrm>
              <a:off x="1272654" y="2256673"/>
              <a:ext cx="665163" cy="306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F79646"/>
                  </a:solidFill>
                  <a:latin typeface="Arial Black" pitchFamily="34" charset="0"/>
                  <a:ea typeface="Arial Narrow" pitchFamily="34" charset="0"/>
                  <a:cs typeface="Aharoni" pitchFamily="2" charset="-79"/>
                </a:rPr>
                <a:t>2005</a:t>
              </a:r>
            </a:p>
          </p:txBody>
        </p:sp>
        <p:pic>
          <p:nvPicPr>
            <p:cNvPr id="54282" name="Picture 18" descr="http://www.ict4executive.it/upload/images/09_2012/internet-178647-120906155026_big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254" y="1988386"/>
              <a:ext cx="706438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3" name="TextBox 25"/>
            <p:cNvSpPr txBox="1">
              <a:spLocks noChangeArrowheads="1"/>
            </p:cNvSpPr>
            <p:nvPr/>
          </p:nvSpPr>
          <p:spPr bwMode="auto">
            <a:xfrm>
              <a:off x="4302287" y="2142960"/>
              <a:ext cx="22895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C0504D"/>
                  </a:solidFill>
                  <a:latin typeface="Calibri" pitchFamily="34" charset="0"/>
                  <a:ea typeface="Arial Narrow" pitchFamily="34" charset="0"/>
                </a:rPr>
                <a:t>Internet Submissions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C0504D"/>
                  </a:solidFill>
                  <a:latin typeface="Calibri" pitchFamily="34" charset="0"/>
                  <a:ea typeface="Arial Narrow" pitchFamily="34" charset="0"/>
                </a:rPr>
                <a:t>(Proprietary .xml)</a:t>
              </a:r>
            </a:p>
          </p:txBody>
        </p:sp>
      </p:grpSp>
      <p:pic>
        <p:nvPicPr>
          <p:cNvPr id="54278" name="Picture 24" descr="C:\Users\msimanowith\AppData\Local\Microsoft\Windows\Temporary Internet Files\Content.IE5\SVBNQ3NG\xml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2033588"/>
            <a:ext cx="7540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8305800" y="0"/>
            <a:ext cx="838200" cy="349250"/>
          </a:xfrm>
        </p:spPr>
        <p:txBody>
          <a:bodyPr/>
          <a:lstStyle/>
          <a:p>
            <a:pPr>
              <a:defRPr/>
            </a:pPr>
            <a:fld id="{9FCE10A8-8E91-48A6-B483-6998E5577C6D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265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Grp="1"/>
          </p:cNvSpPr>
          <p:nvPr>
            <p:ph type="title" idx="4294967295"/>
          </p:nvPr>
        </p:nvSpPr>
        <p:spPr>
          <a:xfrm>
            <a:off x="150813" y="185738"/>
            <a:ext cx="8229600" cy="855662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NCDR Out-Patient Data Intake</a:t>
            </a:r>
            <a:br>
              <a:rPr lang="en-US" altLang="en-US" b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en-US" b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System Integration Process</a:t>
            </a:r>
          </a:p>
        </p:txBody>
      </p:sp>
      <p:pic>
        <p:nvPicPr>
          <p:cNvPr id="22937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86513"/>
            <a:ext cx="1982788" cy="7461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AutoShape 22"/>
          <p:cNvSpPr>
            <a:spLocks noChangeArrowheads="1"/>
          </p:cNvSpPr>
          <p:nvPr/>
        </p:nvSpPr>
        <p:spPr bwMode="auto">
          <a:xfrm>
            <a:off x="4813074" y="2400300"/>
            <a:ext cx="1422400" cy="677862"/>
          </a:xfrm>
          <a:prstGeom prst="rightArrow">
            <a:avLst>
              <a:gd name="adj1" fmla="val 50000"/>
              <a:gd name="adj2" fmla="val 52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29381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124075"/>
            <a:ext cx="2339975" cy="117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2" name="AutoShape 25"/>
          <p:cNvSpPr>
            <a:spLocks noChangeArrowheads="1"/>
          </p:cNvSpPr>
          <p:nvPr/>
        </p:nvSpPr>
        <p:spPr bwMode="auto">
          <a:xfrm rot="1493244">
            <a:off x="1775152" y="1714161"/>
            <a:ext cx="1422400" cy="677863"/>
          </a:xfrm>
          <a:prstGeom prst="rightArrow">
            <a:avLst>
              <a:gd name="adj1" fmla="val 50000"/>
              <a:gd name="adj2" fmla="val 52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29383" name="AutoShape 26"/>
          <p:cNvSpPr>
            <a:spLocks noChangeArrowheads="1"/>
          </p:cNvSpPr>
          <p:nvPr/>
        </p:nvSpPr>
        <p:spPr bwMode="auto">
          <a:xfrm rot="19400633">
            <a:off x="1818296" y="3963193"/>
            <a:ext cx="1422400" cy="677863"/>
          </a:xfrm>
          <a:prstGeom prst="rightArrow">
            <a:avLst>
              <a:gd name="adj1" fmla="val 50000"/>
              <a:gd name="adj2" fmla="val 52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5310" name="_s1032"/>
          <p:cNvSpPr>
            <a:spLocks noChangeArrowheads="1"/>
          </p:cNvSpPr>
          <p:nvPr/>
        </p:nvSpPr>
        <p:spPr bwMode="auto">
          <a:xfrm>
            <a:off x="3500438" y="3295650"/>
            <a:ext cx="213836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SI software installed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server,  data mapped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PINNACLE Registry elements</a:t>
            </a:r>
          </a:p>
        </p:txBody>
      </p:sp>
      <p:sp>
        <p:nvSpPr>
          <p:cNvPr id="55311" name="_s1031"/>
          <p:cNvSpPr>
            <a:spLocks noChangeArrowheads="1"/>
          </p:cNvSpPr>
          <p:nvPr/>
        </p:nvSpPr>
        <p:spPr bwMode="auto">
          <a:xfrm>
            <a:off x="533400" y="3295650"/>
            <a:ext cx="9382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Data are natively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collected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your EHR</a:t>
            </a:r>
          </a:p>
        </p:txBody>
      </p:sp>
      <p:sp>
        <p:nvSpPr>
          <p:cNvPr id="55312" name="_s1033"/>
          <p:cNvSpPr>
            <a:spLocks noChangeArrowheads="1"/>
          </p:cNvSpPr>
          <p:nvPr/>
        </p:nvSpPr>
        <p:spPr bwMode="auto">
          <a:xfrm>
            <a:off x="6750050" y="3678238"/>
            <a:ext cx="15906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Data extracted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sent to the ACC for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C000"/>
                </a:solidFill>
                <a:ea typeface="MS PGothic" pitchFamily="34" charset="-128"/>
              </a:rPr>
              <a:t>report generation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FFFF99"/>
              </a:solidFill>
              <a:ea typeface="MS PGothic" pitchFamily="34" charset="-128"/>
            </a:endParaRPr>
          </a:p>
        </p:txBody>
      </p:sp>
      <p:sp>
        <p:nvSpPr>
          <p:cNvPr id="229387" name="AutoShape 30"/>
          <p:cNvSpPr>
            <a:spLocks noChangeArrowheads="1"/>
          </p:cNvSpPr>
          <p:nvPr/>
        </p:nvSpPr>
        <p:spPr bwMode="auto">
          <a:xfrm>
            <a:off x="1710229" y="2807381"/>
            <a:ext cx="1422400" cy="677862"/>
          </a:xfrm>
          <a:prstGeom prst="rightArrow">
            <a:avLst>
              <a:gd name="adj1" fmla="val 50000"/>
              <a:gd name="adj2" fmla="val 52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55316" name="Picture 33" descr="MC900434828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7788"/>
            <a:ext cx="1090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7" name="Picture 34" descr="MC900434828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106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8" name="Picture 35" descr="MC900434828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2125"/>
            <a:ext cx="1090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9" name="Picture 36" descr="MC900434828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106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0" name="Picture 40" descr="MC900431564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5625"/>
            <a:ext cx="1905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5892800"/>
            <a:ext cx="2895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8305800" y="0"/>
            <a:ext cx="838200" cy="349250"/>
          </a:xfrm>
        </p:spPr>
        <p:txBody>
          <a:bodyPr/>
          <a:lstStyle/>
          <a:p>
            <a:pPr>
              <a:defRPr/>
            </a:pPr>
            <a:fld id="{9C56231E-0A00-4F68-A124-265F63CD62EC}" type="slidenum">
              <a:rPr lang="en-US" altLang="en-US" sz="1200" smtClean="0">
                <a:solidFill>
                  <a:schemeClr val="bg2"/>
                </a:solidFill>
                <a:latin typeface="Franklin Gothic Book" panose="020B0503020102020204" pitchFamily="34" charset="0"/>
              </a:rPr>
              <a:pPr>
                <a:defRPr/>
              </a:pPr>
              <a:t>28</a:t>
            </a:fld>
            <a:endParaRPr lang="en-US" altLang="en-US" sz="1200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1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235463" y="2252661"/>
            <a:ext cx="2895600" cy="2895600"/>
          </a:xfrm>
          <a:prstGeom prst="ellipse">
            <a:avLst/>
          </a:prstGeom>
          <a:pattFill prst="trellis">
            <a:fgClr>
              <a:schemeClr val="lt1"/>
            </a:fgClr>
            <a:bgClr>
              <a:srgbClr val="00B050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white"/>
              </a:solidFill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Model</a:t>
            </a:r>
          </a:p>
        </p:txBody>
      </p:sp>
      <p:sp>
        <p:nvSpPr>
          <p:cNvPr id="10" name="Oval 9"/>
          <p:cNvSpPr/>
          <p:nvPr/>
        </p:nvSpPr>
        <p:spPr>
          <a:xfrm>
            <a:off x="3464063" y="2557461"/>
            <a:ext cx="2362200" cy="2286000"/>
          </a:xfrm>
          <a:prstGeom prst="ellipse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768863" y="2862261"/>
            <a:ext cx="1676400" cy="1676400"/>
          </a:xfrm>
          <a:prstGeom prst="ellipse">
            <a:avLst/>
          </a:prstGeom>
          <a:pattFill prst="pct10">
            <a:fgClr>
              <a:schemeClr val="lt1"/>
            </a:fgClr>
            <a:bgClr>
              <a:schemeClr val="accent6">
                <a:lumMod val="20000"/>
                <a:lumOff val="8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white"/>
              </a:solidFill>
            </a:endParaRPr>
          </a:p>
        </p:txBody>
      </p:sp>
      <p:sp>
        <p:nvSpPr>
          <p:cNvPr id="4104" name="TextBox 6"/>
          <p:cNvSpPr txBox="1">
            <a:spLocks noChangeArrowheads="1"/>
          </p:cNvSpPr>
          <p:nvPr/>
        </p:nvSpPr>
        <p:spPr bwMode="auto">
          <a:xfrm>
            <a:off x="4222890" y="2906713"/>
            <a:ext cx="671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i="0" smtClean="0">
                <a:solidFill>
                  <a:prstClr val="black"/>
                </a:solidFill>
                <a:ea typeface="+mn-ea"/>
              </a:rPr>
              <a:t>H &amp; P</a:t>
            </a:r>
          </a:p>
        </p:txBody>
      </p:sp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4308613" y="2557464"/>
            <a:ext cx="5581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i="0" smtClean="0">
                <a:solidFill>
                  <a:prstClr val="black"/>
                </a:solidFill>
                <a:ea typeface="+mn-ea"/>
              </a:rPr>
              <a:t>Labs</a:t>
            </a:r>
          </a:p>
        </p:txBody>
      </p:sp>
      <p:sp>
        <p:nvSpPr>
          <p:cNvPr id="4106" name="TextBox 12"/>
          <p:cNvSpPr txBox="1">
            <a:spLocks noChangeArrowheads="1"/>
          </p:cNvSpPr>
          <p:nvPr/>
        </p:nvSpPr>
        <p:spPr bwMode="auto">
          <a:xfrm>
            <a:off x="4133988" y="2252664"/>
            <a:ext cx="11624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i="0" smtClean="0">
                <a:solidFill>
                  <a:prstClr val="black"/>
                </a:solidFill>
                <a:ea typeface="+mn-ea"/>
              </a:rPr>
              <a:t>Medications</a:t>
            </a:r>
          </a:p>
        </p:txBody>
      </p:sp>
      <p:sp>
        <p:nvSpPr>
          <p:cNvPr id="14" name="Oval 13"/>
          <p:cNvSpPr/>
          <p:nvPr/>
        </p:nvSpPr>
        <p:spPr>
          <a:xfrm>
            <a:off x="3006863" y="1688441"/>
            <a:ext cx="3295650" cy="37646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white"/>
              </a:solidFill>
            </a:endParaRPr>
          </a:p>
        </p:txBody>
      </p:sp>
      <p:sp>
        <p:nvSpPr>
          <p:cNvPr id="4108" name="TextBox 14"/>
          <p:cNvSpPr txBox="1">
            <a:spLocks noChangeArrowheads="1"/>
          </p:cNvSpPr>
          <p:nvPr/>
        </p:nvSpPr>
        <p:spPr bwMode="auto">
          <a:xfrm>
            <a:off x="3742141" y="1709928"/>
            <a:ext cx="18822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b="0" i="0" dirty="0" smtClean="0">
                <a:solidFill>
                  <a:prstClr val="black"/>
                </a:solidFill>
                <a:ea typeface="+mn-ea"/>
              </a:rPr>
              <a:t>Common In-Hospital</a:t>
            </a:r>
          </a:p>
          <a:p>
            <a:pPr algn="ctr" eaLnBrk="1" hangingPunct="1">
              <a:defRPr/>
            </a:pPr>
            <a:r>
              <a:rPr lang="en-US" sz="1400" b="0" i="0" dirty="0" smtClean="0">
                <a:solidFill>
                  <a:prstClr val="black"/>
                </a:solidFill>
                <a:ea typeface="+mn-ea"/>
              </a:rPr>
              <a:t>Events</a:t>
            </a:r>
          </a:p>
        </p:txBody>
      </p:sp>
      <p:sp>
        <p:nvSpPr>
          <p:cNvPr id="8" name="Isosceles Triangle 7"/>
          <p:cNvSpPr/>
          <p:nvPr/>
        </p:nvSpPr>
        <p:spPr>
          <a:xfrm rot="14688413">
            <a:off x="5340753" y="1507071"/>
            <a:ext cx="1115075" cy="2492346"/>
          </a:xfrm>
          <a:prstGeom prst="triangle">
            <a:avLst>
              <a:gd name="adj" fmla="val 499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10" name="TextBox 8"/>
          <p:cNvSpPr txBox="1">
            <a:spLocks noChangeArrowheads="1"/>
          </p:cNvSpPr>
          <p:nvPr/>
        </p:nvSpPr>
        <p:spPr bwMode="auto">
          <a:xfrm>
            <a:off x="6280289" y="2255836"/>
            <a:ext cx="604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dirty="0" smtClean="0">
                <a:solidFill>
                  <a:prstClr val="black"/>
                </a:solidFill>
                <a:ea typeface="+mn-ea"/>
              </a:rPr>
              <a:t>ICD</a:t>
            </a:r>
          </a:p>
        </p:txBody>
      </p:sp>
      <p:sp>
        <p:nvSpPr>
          <p:cNvPr id="18" name="Isosceles Triangle 17"/>
          <p:cNvSpPr/>
          <p:nvPr/>
        </p:nvSpPr>
        <p:spPr>
          <a:xfrm rot="18790233">
            <a:off x="4728508" y="3398042"/>
            <a:ext cx="2114551" cy="2795588"/>
          </a:xfrm>
          <a:prstGeom prst="triangle">
            <a:avLst>
              <a:gd name="adj" fmla="val 4992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12" name="TextBox 15"/>
          <p:cNvSpPr txBox="1">
            <a:spLocks noChangeArrowheads="1"/>
          </p:cNvSpPr>
          <p:nvPr/>
        </p:nvSpPr>
        <p:spPr bwMode="auto">
          <a:xfrm>
            <a:off x="6115189" y="5105400"/>
            <a:ext cx="566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PCI</a:t>
            </a:r>
          </a:p>
        </p:txBody>
      </p:sp>
      <p:sp>
        <p:nvSpPr>
          <p:cNvPr id="20" name="Isosceles Triangle 19"/>
          <p:cNvSpPr/>
          <p:nvPr/>
        </p:nvSpPr>
        <p:spPr>
          <a:xfrm rot="2068130">
            <a:off x="3406913" y="3683000"/>
            <a:ext cx="1200150" cy="1838325"/>
          </a:xfrm>
          <a:prstGeom prst="triangle">
            <a:avLst>
              <a:gd name="adj" fmla="val 4992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14" name="TextBox 20"/>
          <p:cNvSpPr txBox="1">
            <a:spLocks noChangeArrowheads="1"/>
          </p:cNvSpPr>
          <p:nvPr/>
        </p:nvSpPr>
        <p:spPr bwMode="auto">
          <a:xfrm>
            <a:off x="3276739" y="4843461"/>
            <a:ext cx="970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DxCath</a:t>
            </a:r>
          </a:p>
        </p:txBody>
      </p:sp>
      <p:sp>
        <p:nvSpPr>
          <p:cNvPr id="22" name="Isosceles Triangle 21"/>
          <p:cNvSpPr/>
          <p:nvPr/>
        </p:nvSpPr>
        <p:spPr>
          <a:xfrm rot="16728884">
            <a:off x="5484158" y="2832894"/>
            <a:ext cx="919163" cy="2035175"/>
          </a:xfrm>
          <a:prstGeom prst="triangle">
            <a:avLst>
              <a:gd name="adj" fmla="val 4992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16" name="TextBox 22"/>
          <p:cNvSpPr txBox="1">
            <a:spLocks noChangeArrowheads="1"/>
          </p:cNvSpPr>
          <p:nvPr/>
        </p:nvSpPr>
        <p:spPr bwMode="auto">
          <a:xfrm>
            <a:off x="6226315" y="3787775"/>
            <a:ext cx="633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dirty="0" smtClean="0">
                <a:solidFill>
                  <a:prstClr val="black"/>
                </a:solidFill>
                <a:ea typeface="+mn-ea"/>
              </a:rPr>
              <a:t>TVT</a:t>
            </a:r>
          </a:p>
        </p:txBody>
      </p:sp>
      <p:sp>
        <p:nvSpPr>
          <p:cNvPr id="24" name="Isosceles Triangle 23"/>
          <p:cNvSpPr/>
          <p:nvPr/>
        </p:nvSpPr>
        <p:spPr>
          <a:xfrm rot="7754019">
            <a:off x="2866372" y="1926431"/>
            <a:ext cx="1531937" cy="1933575"/>
          </a:xfrm>
          <a:prstGeom prst="triangle">
            <a:avLst>
              <a:gd name="adj" fmla="val 499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18" name="TextBox 24"/>
          <p:cNvSpPr txBox="1">
            <a:spLocks noChangeArrowheads="1"/>
          </p:cNvSpPr>
          <p:nvPr/>
        </p:nvSpPr>
        <p:spPr bwMode="auto">
          <a:xfrm>
            <a:off x="2843353" y="2252661"/>
            <a:ext cx="649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CAS</a:t>
            </a:r>
          </a:p>
        </p:txBody>
      </p:sp>
      <p:sp>
        <p:nvSpPr>
          <p:cNvPr id="26" name="Isosceles Triangle 25"/>
          <p:cNvSpPr/>
          <p:nvPr/>
        </p:nvSpPr>
        <p:spPr>
          <a:xfrm rot="6068006">
            <a:off x="2631421" y="2480469"/>
            <a:ext cx="1530351" cy="1935163"/>
          </a:xfrm>
          <a:prstGeom prst="triangle">
            <a:avLst>
              <a:gd name="adj" fmla="val 499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20" name="TextBox 26"/>
          <p:cNvSpPr txBox="1">
            <a:spLocks noChangeArrowheads="1"/>
          </p:cNvSpPr>
          <p:nvPr/>
        </p:nvSpPr>
        <p:spPr bwMode="auto">
          <a:xfrm>
            <a:off x="2827477" y="3059112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PVI</a:t>
            </a:r>
          </a:p>
        </p:txBody>
      </p:sp>
      <p:sp>
        <p:nvSpPr>
          <p:cNvPr id="28" name="Isosceles Triangle 27"/>
          <p:cNvSpPr/>
          <p:nvPr/>
        </p:nvSpPr>
        <p:spPr>
          <a:xfrm rot="15255478">
            <a:off x="5627827" y="2138363"/>
            <a:ext cx="1033463" cy="2290762"/>
          </a:xfrm>
          <a:prstGeom prst="triangle">
            <a:avLst>
              <a:gd name="adj" fmla="val 4906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22" name="TextBox 28"/>
          <p:cNvSpPr txBox="1">
            <a:spLocks noChangeArrowheads="1"/>
          </p:cNvSpPr>
          <p:nvPr/>
        </p:nvSpPr>
        <p:spPr bwMode="auto">
          <a:xfrm>
            <a:off x="6583502" y="2932112"/>
            <a:ext cx="688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AFib</a:t>
            </a:r>
          </a:p>
        </p:txBody>
      </p:sp>
      <p:sp>
        <p:nvSpPr>
          <p:cNvPr id="31" name="Isosceles Triangle 30"/>
          <p:cNvSpPr/>
          <p:nvPr/>
        </p:nvSpPr>
        <p:spPr>
          <a:xfrm rot="3806430">
            <a:off x="2421076" y="2982912"/>
            <a:ext cx="1492251" cy="2724150"/>
          </a:xfrm>
          <a:prstGeom prst="triangle">
            <a:avLst>
              <a:gd name="adj" fmla="val 499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24" name="TextBox 31"/>
          <p:cNvSpPr txBox="1">
            <a:spLocks noChangeArrowheads="1"/>
          </p:cNvSpPr>
          <p:nvPr/>
        </p:nvSpPr>
        <p:spPr bwMode="auto">
          <a:xfrm>
            <a:off x="1954352" y="4344987"/>
            <a:ext cx="11471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IMPACT </a:t>
            </a:r>
          </a:p>
          <a:p>
            <a:pPr eaLnBrk="1" hangingPunct="1">
              <a:defRPr/>
            </a:pPr>
            <a:r>
              <a:rPr lang="en-US" sz="1200" b="0" i="0" smtClean="0">
                <a:solidFill>
                  <a:prstClr val="black"/>
                </a:solidFill>
                <a:ea typeface="+mn-ea"/>
              </a:rPr>
              <a:t>(structural)</a:t>
            </a:r>
          </a:p>
        </p:txBody>
      </p:sp>
      <p:sp>
        <p:nvSpPr>
          <p:cNvPr id="33" name="Isosceles Triangle 32"/>
          <p:cNvSpPr/>
          <p:nvPr/>
        </p:nvSpPr>
        <p:spPr>
          <a:xfrm rot="20453619">
            <a:off x="4492763" y="3929061"/>
            <a:ext cx="1149350" cy="2228851"/>
          </a:xfrm>
          <a:prstGeom prst="triangle">
            <a:avLst>
              <a:gd name="adj" fmla="val 499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0" i="0">
              <a:solidFill>
                <a:prstClr val="black"/>
              </a:solidFill>
            </a:endParaRPr>
          </a:p>
        </p:txBody>
      </p:sp>
      <p:sp>
        <p:nvSpPr>
          <p:cNvPr id="4126" name="TextBox 33"/>
          <p:cNvSpPr txBox="1">
            <a:spLocks noChangeArrowheads="1"/>
          </p:cNvSpPr>
          <p:nvPr/>
        </p:nvSpPr>
        <p:spPr bwMode="auto">
          <a:xfrm>
            <a:off x="4843601" y="5621336"/>
            <a:ext cx="1116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0" i="0" smtClean="0">
                <a:solidFill>
                  <a:prstClr val="black"/>
                </a:solidFill>
                <a:ea typeface="+mn-ea"/>
              </a:rPr>
              <a:t>ACS/MI</a:t>
            </a:r>
          </a:p>
        </p:txBody>
      </p:sp>
      <p:sp>
        <p:nvSpPr>
          <p:cNvPr id="5" name="Oval 4"/>
          <p:cNvSpPr/>
          <p:nvPr/>
        </p:nvSpPr>
        <p:spPr>
          <a:xfrm>
            <a:off x="4133988" y="3243261"/>
            <a:ext cx="99060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i="0" dirty="0">
                <a:solidFill>
                  <a:schemeClr val="tx1"/>
                </a:solidFill>
              </a:rPr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338753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latin typeface="Calibri" pitchFamily="34" charset="0"/>
              </a:rPr>
              <a:t>Everyone wants data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28017964"/>
              </p:ext>
            </p:extLst>
          </p:nvPr>
        </p:nvGraphicFramePr>
        <p:xfrm>
          <a:off x="1981200" y="1371600"/>
          <a:ext cx="5334000" cy="492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4343400" y="3530601"/>
            <a:ext cx="609600" cy="6096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 smtClean="0">
                <a:solidFill>
                  <a:srgbClr val="FFCC99"/>
                </a:solidFill>
              </a:rPr>
              <a:t>Clinician Documentation 2016</a:t>
            </a:r>
            <a:endParaRPr lang="en-US" sz="3600" b="1" dirty="0">
              <a:solidFill>
                <a:srgbClr val="FFCC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12" y="1700212"/>
            <a:ext cx="8336376" cy="4929188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dirty="0" smtClean="0"/>
              <a:t>Mired in ancient paradigms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Authoring of novella encouraged (starts in med school)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Play by play description – fear of malpractice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Demonstration of physician prowess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Justification of actions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dirty="0" smtClean="0"/>
              <a:t>75% is garbage – E&amp;M coding requirements, EHR MU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/>
              <a:t>Fosters cut and </a:t>
            </a:r>
            <a:r>
              <a:rPr lang="en-US" sz="2400" dirty="0" smtClean="0"/>
              <a:t>paste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dirty="0" smtClean="0"/>
              <a:t>Team-based documentation actively discouraged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By regulation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By job description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400" dirty="0" smtClean="0"/>
              <a:t>By HIT (built to enhance the ancient paradigms)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4526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 smtClean="0">
                <a:solidFill>
                  <a:srgbClr val="FFCC99"/>
                </a:solidFill>
              </a:rPr>
              <a:t>Clinician Desired </a:t>
            </a:r>
            <a:r>
              <a:rPr lang="en-US" sz="3600" b="1" dirty="0">
                <a:solidFill>
                  <a:srgbClr val="FFCC99"/>
                </a:solidFill>
              </a:rPr>
              <a:t>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12" y="1584325"/>
            <a:ext cx="8336376" cy="4929188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400" b="1" u="sng" dirty="0" smtClean="0"/>
              <a:t>Best approach</a:t>
            </a:r>
            <a:r>
              <a:rPr lang="en-US" sz="2400" dirty="0" smtClean="0"/>
              <a:t> for the task – defined by usability, efficiency and effectiveness – not regulation!</a:t>
            </a:r>
          </a:p>
          <a:p>
            <a:pPr lvl="1">
              <a:lnSpc>
                <a:spcPct val="95000"/>
              </a:lnSpc>
              <a:spcBef>
                <a:spcPts val="300"/>
              </a:spcBef>
            </a:pPr>
            <a:r>
              <a:rPr lang="en-US" dirty="0" smtClean="0"/>
              <a:t>Meld technical approach to best-practice workflow – even if this means disruptive change</a:t>
            </a:r>
          </a:p>
          <a:p>
            <a:pPr lvl="1">
              <a:lnSpc>
                <a:spcPct val="95000"/>
              </a:lnSpc>
              <a:spcBef>
                <a:spcPts val="300"/>
              </a:spcBef>
            </a:pPr>
            <a:r>
              <a:rPr lang="en-US" dirty="0" smtClean="0"/>
              <a:t>Consistency at the task level (e.g., procedure reporting), rather than the system level (e.g., EHR) – one size does NOT fit all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dirty="0" smtClean="0"/>
              <a:t>Capture </a:t>
            </a:r>
            <a:r>
              <a:rPr lang="en-US" sz="2400" b="1" u="sng" dirty="0" smtClean="0"/>
              <a:t>information as data</a:t>
            </a:r>
            <a:r>
              <a:rPr lang="en-US" sz="2400" dirty="0" smtClean="0"/>
              <a:t> – but only where “data” are actually useful (e.g., conveying clinical / administrative info, risk calculation / stratification, predictive modeling)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b="1" u="sng" dirty="0" smtClean="0"/>
              <a:t>Procedures</a:t>
            </a:r>
            <a:r>
              <a:rPr lang="en-US" sz="2400" dirty="0" smtClean="0"/>
              <a:t> a “natural” for the process of </a:t>
            </a:r>
            <a:r>
              <a:rPr lang="en-US" sz="2400" b="1" u="sng" dirty="0" smtClean="0"/>
              <a:t>structured </a:t>
            </a:r>
            <a:r>
              <a:rPr lang="en-US" sz="2400" b="1" kern="1200" dirty="0">
                <a:solidFill>
                  <a:schemeClr val="dk1"/>
                </a:solidFill>
                <a:sym typeface="Symbol"/>
              </a:rPr>
              <a:t></a:t>
            </a:r>
            <a:r>
              <a:rPr lang="en-US" sz="2400" b="1" u="sng" dirty="0" smtClean="0"/>
              <a:t>reporting</a:t>
            </a:r>
          </a:p>
          <a:p>
            <a:pPr lvl="1">
              <a:lnSpc>
                <a:spcPct val="95000"/>
              </a:lnSpc>
              <a:spcBef>
                <a:spcPts val="300"/>
              </a:spcBef>
            </a:pPr>
            <a:r>
              <a:rPr lang="en-US" dirty="0" smtClean="0"/>
              <a:t>For device implants, this is where it all starts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2638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037" y="360899"/>
            <a:ext cx="7289030" cy="8043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>
                <a:solidFill>
                  <a:srgbClr val="FFCC99"/>
                </a:solidFill>
              </a:rPr>
              <a:t>What is Structured Reporting?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41" y="1584960"/>
            <a:ext cx="8203935" cy="3975399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0" dirty="0" smtClean="0">
                <a:solidFill>
                  <a:schemeClr val="tx1"/>
                </a:solidFill>
              </a:rPr>
              <a:t>Data management integrated into workflow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0" dirty="0" smtClean="0">
                <a:solidFill>
                  <a:schemeClr val="tx1"/>
                </a:solidFill>
              </a:rPr>
              <a:t>Data acquisition by those closest to (handling) the data </a:t>
            </a:r>
            <a:r>
              <a:rPr lang="en-US" sz="28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also improves data quality</a:t>
            </a:r>
            <a:endParaRPr lang="en-US" sz="2800" b="0" dirty="0" smtClean="0">
              <a:solidFill>
                <a:schemeClr val="tx1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0" dirty="0" smtClean="0">
                <a:solidFill>
                  <a:schemeClr val="tx1"/>
                </a:solidFill>
              </a:rPr>
              <a:t>Multiple authors contribute to documents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0" dirty="0" smtClean="0">
                <a:solidFill>
                  <a:schemeClr val="tx1"/>
                </a:solidFill>
              </a:rPr>
              <a:t>Reduced MD time </a:t>
            </a:r>
            <a:r>
              <a:rPr lang="en-US" sz="2800" b="0" dirty="0">
                <a:solidFill>
                  <a:schemeClr val="tx1"/>
                </a:solidFill>
              </a:rPr>
              <a:t>to </a:t>
            </a:r>
            <a:r>
              <a:rPr lang="en-US" sz="2800" b="0" dirty="0" smtClean="0">
                <a:solidFill>
                  <a:schemeClr val="tx1"/>
                </a:solidFill>
              </a:rPr>
              <a:t>report completion,</a:t>
            </a:r>
            <a:r>
              <a:rPr lang="en-US" sz="2800" b="0" dirty="0" smtClean="0"/>
              <a:t> MD focuses on cognitive activities</a:t>
            </a:r>
            <a:endParaRPr lang="en-US" sz="2800" b="0" dirty="0">
              <a:solidFill>
                <a:schemeClr val="tx1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0" dirty="0" smtClean="0">
                <a:solidFill>
                  <a:schemeClr val="tx1"/>
                </a:solidFill>
              </a:rPr>
              <a:t>Improved clinical communication with care team, physicians, patients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0" dirty="0" smtClean="0">
                <a:solidFill>
                  <a:schemeClr val="tx1"/>
                </a:solidFill>
              </a:rPr>
              <a:t>Paradigm: collect </a:t>
            </a:r>
            <a:r>
              <a:rPr lang="en-US" sz="2800" b="0" dirty="0">
                <a:solidFill>
                  <a:schemeClr val="tx1"/>
                </a:solidFill>
              </a:rPr>
              <a:t>once, use many </a:t>
            </a:r>
            <a:r>
              <a:rPr lang="en-US" sz="2800" b="0" dirty="0" smtClean="0">
                <a:solidFill>
                  <a:schemeClr val="tx1"/>
                </a:solidFill>
              </a:rPr>
              <a:t>times (e.g., clinical report, PI analysis, data to registries, distributed analysis </a:t>
            </a:r>
            <a:r>
              <a:rPr lang="en-US" sz="28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device surveillance</a:t>
            </a:r>
            <a:r>
              <a:rPr lang="en-US" sz="2800" b="0" dirty="0" smtClean="0">
                <a:solidFill>
                  <a:schemeClr val="tx1"/>
                </a:solidFill>
              </a:rPr>
              <a:t>)</a:t>
            </a:r>
            <a:endParaRPr lang="en-US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94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967" y="1535534"/>
            <a:ext cx="8937625" cy="6100388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Vocabulary &amp; data interoperability standards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400" u="sng" dirty="0" smtClean="0">
                <a:solidFill>
                  <a:schemeClr val="tx1"/>
                </a:solidFill>
              </a:rPr>
              <a:t>CLINICAL</a:t>
            </a:r>
            <a:r>
              <a:rPr lang="en-US" sz="2400" dirty="0" smtClean="0">
                <a:solidFill>
                  <a:schemeClr val="tx1"/>
                </a:solidFill>
              </a:rPr>
              <a:t> CDEs to registries to SDO</a:t>
            </a:r>
          </a:p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Best-practice workflows </a:t>
            </a:r>
            <a:r>
              <a:rPr lang="en-US" sz="2000" dirty="0" smtClean="0">
                <a:solidFill>
                  <a:schemeClr val="tx1"/>
                </a:solidFill>
              </a:rPr>
              <a:t>(industrial engineering)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From cath order through data </a:t>
            </a:r>
            <a:r>
              <a:rPr lang="en-US" sz="2400" dirty="0" smtClean="0">
                <a:solidFill>
                  <a:schemeClr val="tx1"/>
                </a:solidFill>
              </a:rPr>
              <a:t>use</a:t>
            </a:r>
            <a:endParaRPr lang="en-US" sz="24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New professionalism standards for clinicians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Conversion from dictation </a:t>
            </a: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structured data model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Expected content and format</a:t>
            </a:r>
            <a:endParaRPr lang="en-US" sz="2400" dirty="0">
              <a:solidFill>
                <a:schemeClr val="tx1"/>
              </a:solidFill>
            </a:endParaRPr>
          </a:p>
          <a:p>
            <a:pPr lvl="2" eaLnBrk="1" hangingPunct="1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Procedure </a:t>
            </a:r>
            <a:r>
              <a:rPr lang="en-US" sz="2400" dirty="0">
                <a:solidFill>
                  <a:schemeClr val="tx1"/>
                </a:solidFill>
              </a:rPr>
              <a:t>documentation (technical / procedure log)</a:t>
            </a:r>
          </a:p>
          <a:p>
            <a:pPr lvl="2" eaLnBrk="1" hangingPunct="1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Physician report (structured report)</a:t>
            </a:r>
          </a:p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IT systems (vendors)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Information </a:t>
            </a:r>
            <a:r>
              <a:rPr lang="en-US" sz="2400" dirty="0" smtClean="0">
                <a:solidFill>
                  <a:schemeClr val="tx1"/>
                </a:solidFill>
              </a:rPr>
              <a:t>model, systems </a:t>
            </a:r>
            <a:r>
              <a:rPr lang="en-US" sz="2400" dirty="0">
                <a:solidFill>
                  <a:schemeClr val="tx1"/>
                </a:solidFill>
              </a:rPr>
              <a:t>aligned with clinical model</a:t>
            </a:r>
          </a:p>
          <a:p>
            <a:pPr lvl="1"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9" y="334668"/>
            <a:ext cx="8606312" cy="8043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>
                <a:solidFill>
                  <a:srgbClr val="FFCC99"/>
                </a:solidFill>
              </a:rPr>
              <a:t>What is Needed for </a:t>
            </a:r>
            <a:r>
              <a:rPr lang="en-US" sz="3600" b="1" dirty="0" smtClean="0">
                <a:solidFill>
                  <a:srgbClr val="FFCC99"/>
                </a:solidFill>
              </a:rPr>
              <a:t>SR?</a:t>
            </a:r>
            <a:endParaRPr lang="en-US" sz="3600" b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137" y="5895192"/>
            <a:ext cx="260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FFFF"/>
                </a:solidFill>
                <a:latin typeface="Arial"/>
                <a:ea typeface="ＭＳ Ｐゴシック"/>
                <a:cs typeface="Arial" charset="0"/>
              </a:rPr>
              <a:t>J Am </a:t>
            </a:r>
            <a:r>
              <a:rPr lang="en-US" dirty="0" err="1" smtClean="0">
                <a:solidFill>
                  <a:srgbClr val="CCFFFF"/>
                </a:solidFill>
                <a:latin typeface="Arial"/>
                <a:ea typeface="ＭＳ Ｐゴシック"/>
                <a:cs typeface="Arial" charset="0"/>
              </a:rPr>
              <a:t>Coll</a:t>
            </a:r>
            <a:r>
              <a:rPr lang="en-US" dirty="0" smtClean="0">
                <a:solidFill>
                  <a:srgbClr val="CCFFFF"/>
                </a:solidFill>
                <a:latin typeface="Arial"/>
                <a:ea typeface="ＭＳ Ｐゴシック"/>
                <a:cs typeface="Arial" charset="0"/>
              </a:rPr>
              <a:t> Cardiology  2013;61: 1835</a:t>
            </a:r>
            <a:endParaRPr lang="en-US" dirty="0">
              <a:solidFill>
                <a:srgbClr val="CCFFFF"/>
              </a:solidFill>
              <a:latin typeface="Arial"/>
              <a:ea typeface="ＭＳ Ｐゴシック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721"/>
            <a:ext cx="79248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90" y="3532340"/>
            <a:ext cx="5359235" cy="325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899003"/>
            <a:ext cx="3756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rPr>
              <a:t>CV vocabularies – NCRI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rPr>
              <a:t>Balloted via HL7 CIC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rPr>
              <a:t>Available on NCI-EVS (</a:t>
            </a:r>
            <a:r>
              <a:rPr lang="en-US" sz="2000" b="1" dirty="0" err="1" smtClean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rPr>
              <a:t>caDSR</a:t>
            </a:r>
            <a:r>
              <a:rPr lang="en-US" sz="2000" b="1" dirty="0" smtClean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rPr>
              <a:t>)</a:t>
            </a:r>
            <a:endParaRPr lang="en-US" sz="2000" b="1" dirty="0">
              <a:solidFill>
                <a:prstClr val="white"/>
              </a:solidFill>
              <a:latin typeface="Arial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4" y="0"/>
            <a:ext cx="876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" y="-8087"/>
            <a:ext cx="9122536" cy="687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88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45720" tIns="45720" rIns="45720" bIns="45720" anchor="t"/>
          <a:lstStyle/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Procedure Reports</a:t>
            </a:r>
          </a:p>
        </p:txBody>
      </p:sp>
      <p:sp>
        <p:nvSpPr>
          <p:cNvPr id="573445" name="Text Box 5"/>
          <p:cNvSpPr txBox="1">
            <a:spLocks noChangeArrowheads="1"/>
          </p:cNvSpPr>
          <p:nvPr/>
        </p:nvSpPr>
        <p:spPr bwMode="auto">
          <a:xfrm>
            <a:off x="5243663" y="512024"/>
            <a:ext cx="3365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 W3" pitchFamily="1" charset="-128"/>
                <a:cs typeface="Arial" charset="0"/>
              </a:rPr>
              <a:t>Pre-Procedure</a:t>
            </a:r>
            <a:endParaRPr lang="en-US" sz="3600" b="1" i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ヒラギノ角ゴ Pro W3" pitchFamily="1" charset="-128"/>
              <a:cs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6375" y="1584325"/>
            <a:ext cx="871696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4D4D4D"/>
                </a:solidFill>
                <a:latin typeface="+mn-lt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4D4D4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D4D4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D4D4D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D4D4D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D4D4D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D4D4D"/>
                </a:solidFill>
                <a:latin typeface="+mn-lt"/>
              </a:defRPr>
            </a:lvl9pPr>
          </a:lstStyle>
          <a:p>
            <a:pPr marL="285750" indent="-285750" eaLnBrk="1" hangingPunct="1"/>
            <a:r>
              <a:rPr lang="en-US" sz="2400" b="1" kern="0" dirty="0" smtClean="0">
                <a:solidFill>
                  <a:srgbClr val="000000"/>
                </a:solidFill>
              </a:rPr>
              <a:t>Who</a:t>
            </a:r>
          </a:p>
          <a:p>
            <a:pPr marL="687387" lvl="1" eaLnBrk="1" hangingPunct="1"/>
            <a:r>
              <a:rPr lang="en-US" sz="2400" kern="0" dirty="0">
                <a:solidFill>
                  <a:srgbClr val="000000"/>
                </a:solidFill>
                <a:ea typeface="+mn-ea"/>
                <a:cs typeface="Arial" charset="0"/>
              </a:rPr>
              <a:t>Ordering </a:t>
            </a:r>
            <a:r>
              <a:rPr lang="en-US" sz="2400" kern="0" dirty="0" smtClean="0">
                <a:solidFill>
                  <a:srgbClr val="000000"/>
                </a:solidFill>
                <a:ea typeface="+mn-ea"/>
                <a:cs typeface="Arial" charset="0"/>
              </a:rPr>
              <a:t>physician</a:t>
            </a:r>
          </a:p>
          <a:p>
            <a:pPr marL="687387" lvl="1" eaLnBrk="1" hangingPunct="1"/>
            <a:r>
              <a:rPr lang="en-US" sz="2400" kern="0" dirty="0" smtClean="0">
                <a:solidFill>
                  <a:srgbClr val="000000"/>
                </a:solidFill>
                <a:ea typeface="+mn-ea"/>
                <a:cs typeface="Arial" charset="0"/>
              </a:rPr>
              <a:t>Pre-procedure evaluation by care team</a:t>
            </a:r>
            <a:endParaRPr lang="en-US" sz="2400" kern="0" dirty="0">
              <a:solidFill>
                <a:srgbClr val="000000"/>
              </a:solidFill>
              <a:ea typeface="+mn-ea"/>
              <a:cs typeface="Arial" charset="0"/>
            </a:endParaRPr>
          </a:p>
          <a:p>
            <a:pPr marL="285750" indent="-285750" eaLnBrk="1" hangingPunct="1">
              <a:spcBef>
                <a:spcPts val="1200"/>
              </a:spcBef>
            </a:pPr>
            <a:r>
              <a:rPr lang="en-US" sz="2400" b="1" kern="0" dirty="0" smtClean="0">
                <a:solidFill>
                  <a:srgbClr val="000000"/>
                </a:solidFill>
              </a:rPr>
              <a:t>What information</a:t>
            </a:r>
          </a:p>
          <a:p>
            <a:pPr marL="687387" lvl="1" eaLnBrk="1" hangingPunct="1"/>
            <a:r>
              <a:rPr lang="en-US" sz="2400" kern="0" dirty="0" smtClean="0">
                <a:solidFill>
                  <a:srgbClr val="000000"/>
                </a:solidFill>
                <a:ea typeface="+mn-ea"/>
                <a:cs typeface="Arial" charset="0"/>
              </a:rPr>
              <a:t>Patient demographics, requested procedure, scheduling logistics, procedure indications, clinical history</a:t>
            </a:r>
          </a:p>
          <a:p>
            <a:pPr marL="285750" indent="-285750" eaLnBrk="1" hangingPunct="1">
              <a:spcBef>
                <a:spcPts val="1200"/>
              </a:spcBef>
            </a:pPr>
            <a:r>
              <a:rPr lang="en-US" sz="2400" b="1" kern="0" dirty="0">
                <a:solidFill>
                  <a:srgbClr val="000000"/>
                </a:solidFill>
              </a:rPr>
              <a:t>What information as data</a:t>
            </a:r>
          </a:p>
          <a:p>
            <a:pPr marL="687387" lvl="1" eaLnBrk="1" hangingPunct="1"/>
            <a:r>
              <a:rPr lang="en-US" sz="2400" kern="0" dirty="0" smtClean="0">
                <a:solidFill>
                  <a:srgbClr val="000000"/>
                </a:solidFill>
                <a:ea typeface="+mn-ea"/>
                <a:cs typeface="Arial" charset="0"/>
              </a:rPr>
              <a:t>Demographics, ICD-9 indications, structured history</a:t>
            </a:r>
            <a:endParaRPr lang="en-US" sz="2400" kern="0" dirty="0">
              <a:solidFill>
                <a:srgbClr val="000000"/>
              </a:solidFill>
              <a:ea typeface="+mn-ea"/>
              <a:cs typeface="Arial" charset="0"/>
            </a:endParaRPr>
          </a:p>
          <a:p>
            <a:pPr marL="285750" indent="-285750" eaLnBrk="1" hangingPunct="1">
              <a:spcBef>
                <a:spcPts val="1200"/>
              </a:spcBef>
            </a:pPr>
            <a:r>
              <a:rPr lang="en-US" sz="2400" b="1" kern="0" dirty="0" smtClean="0">
                <a:solidFill>
                  <a:srgbClr val="000000"/>
                </a:solidFill>
              </a:rPr>
              <a:t>Output</a:t>
            </a:r>
            <a:endParaRPr lang="en-US" sz="2400" b="1" kern="0" dirty="0">
              <a:solidFill>
                <a:srgbClr val="000000"/>
              </a:solidFill>
            </a:endParaRPr>
          </a:p>
          <a:p>
            <a:pPr marL="687387" lvl="1" eaLnBrk="1" hangingPunct="1"/>
            <a:r>
              <a:rPr lang="en-US" sz="2400" kern="0" dirty="0" smtClean="0">
                <a:solidFill>
                  <a:srgbClr val="000000"/>
                </a:solidFill>
                <a:ea typeface="+mn-ea"/>
                <a:cs typeface="Arial" charset="0"/>
              </a:rPr>
              <a:t>Structured H&amp;P (data for risk modeling, quality measurement, and registry submission)</a:t>
            </a:r>
            <a:endParaRPr lang="en-US" sz="2400" kern="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0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04" y="12182"/>
            <a:ext cx="9200408" cy="68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69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45720" tIns="45720" rIns="45720" bIns="45720" anchor="t"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Procedure Reports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31"/>
          <a:stretch/>
        </p:blipFill>
        <p:spPr bwMode="auto">
          <a:xfrm>
            <a:off x="0" y="1535114"/>
            <a:ext cx="9144000" cy="369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39117" r="9631"/>
          <a:stretch/>
        </p:blipFill>
        <p:spPr bwMode="auto">
          <a:xfrm>
            <a:off x="0" y="3007476"/>
            <a:ext cx="9144000" cy="385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97668" y="410273"/>
            <a:ext cx="7237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 W3" pitchFamily="1" charset="-128"/>
                <a:cs typeface="Arial" charset="0"/>
              </a:rPr>
              <a:t>The Front Page – The Summary </a:t>
            </a:r>
            <a:endParaRPr lang="en-US" sz="3600" b="1" i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ヒラギノ角ゴ Pro W3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312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solidFill>
                  <a:srgbClr val="6B6BCF"/>
                </a:solidFill>
                <a:latin typeface="Calibri" pitchFamily="34" charset="0"/>
              </a:rPr>
              <a:t>State Agencies – </a:t>
            </a:r>
            <a:br>
              <a:rPr lang="en-US" altLang="en-US" sz="3600" b="1" smtClean="0">
                <a:solidFill>
                  <a:srgbClr val="6B6BCF"/>
                </a:solidFill>
                <a:latin typeface="Calibri" pitchFamily="34" charset="0"/>
              </a:rPr>
            </a:br>
            <a:r>
              <a:rPr lang="en-US" altLang="en-US" sz="3600" b="1" smtClean="0">
                <a:solidFill>
                  <a:srgbClr val="6B6BCF"/>
                </a:solidFill>
                <a:latin typeface="Calibri" pitchFamily="34" charset="0"/>
              </a:rPr>
              <a:t>MA, NY, PA, CA, TX, . .  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fld id="{C541D2AA-2B3D-45EA-B045-66141F179CDA}" type="slidenum">
              <a:rPr lang="en-US" altLang="en-US" sz="1200">
                <a:solidFill>
                  <a:srgbClr val="8990A2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90A2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6995" r="4716" b="8192"/>
          <a:stretch>
            <a:fillRect/>
          </a:stretch>
        </p:blipFill>
        <p:spPr bwMode="auto">
          <a:xfrm>
            <a:off x="825501" y="1655234"/>
            <a:ext cx="2759075" cy="368935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621617"/>
            <a:ext cx="2179638" cy="284268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5494338" y="1680633"/>
            <a:ext cx="2506662" cy="3981451"/>
            <a:chOff x="5943600" y="1479553"/>
            <a:chExt cx="2506718" cy="3981450"/>
          </a:xfrm>
        </p:grpSpPr>
        <p:pic>
          <p:nvPicPr>
            <p:cNvPr id="3584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1" r="5679" b="1414"/>
            <a:stretch>
              <a:fillRect/>
            </a:stretch>
          </p:blipFill>
          <p:spPr bwMode="auto">
            <a:xfrm>
              <a:off x="5943600" y="1479553"/>
              <a:ext cx="2506718" cy="398145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556388" y="3062819"/>
              <a:ext cx="1208115" cy="22860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584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2338917"/>
            <a:ext cx="2344737" cy="2743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3704167"/>
            <a:ext cx="2133600" cy="27559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r="2646"/>
          <a:stretch/>
        </p:blipFill>
        <p:spPr bwMode="auto">
          <a:xfrm>
            <a:off x="0" y="937859"/>
            <a:ext cx="9144000" cy="593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220685" y="1698171"/>
            <a:ext cx="6843941" cy="2009663"/>
            <a:chOff x="2220685" y="1698171"/>
            <a:chExt cx="6843941" cy="2009663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899276" y="2103663"/>
              <a:ext cx="216535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l" eaLnBrk="1" hangingPunct="1"/>
              <a:r>
                <a:rPr lang="en-US" dirty="0" smtClean="0">
                  <a:solidFill>
                    <a:srgbClr val="000000"/>
                  </a:solidFill>
                  <a:sym typeface="Wingdings" pitchFamily="2" charset="2"/>
                </a:rPr>
                <a:t>Data input via tree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2220685" y="2462438"/>
              <a:ext cx="4642078" cy="12453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" charset="-128"/>
                <a:cs typeface="Arial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194426" y="1698171"/>
              <a:ext cx="668338" cy="418192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" charset="-128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3673" y="1975076"/>
            <a:ext cx="3745577" cy="3785644"/>
            <a:chOff x="173673" y="1975076"/>
            <a:chExt cx="3745577" cy="3785644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173673" y="2768601"/>
              <a:ext cx="374557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algn="r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l" eaLnBrk="1" hangingPunct="1"/>
              <a:r>
                <a:rPr lang="en-US" dirty="0" smtClean="0">
                  <a:solidFill>
                    <a:srgbClr val="000000"/>
                  </a:solidFill>
                  <a:sym typeface="Wingdings" pitchFamily="2" charset="2"/>
                </a:rPr>
                <a:t>Data by staff, from </a:t>
              </a:r>
              <a:r>
                <a:rPr lang="en-US" dirty="0" err="1" smtClean="0">
                  <a:solidFill>
                    <a:srgbClr val="000000"/>
                  </a:solidFill>
                  <a:sym typeface="Wingdings" pitchFamily="2" charset="2"/>
                </a:rPr>
                <a:t>hemo</a:t>
              </a:r>
              <a:r>
                <a:rPr lang="en-US" dirty="0" smtClean="0">
                  <a:solidFill>
                    <a:srgbClr val="000000"/>
                  </a:solidFill>
                  <a:sym typeface="Wingdings" pitchFamily="2" charset="2"/>
                </a:rPr>
                <a:t> system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722312" y="1975076"/>
              <a:ext cx="374967" cy="623888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" charset="-128"/>
                <a:cs typeface="Arial" charset="0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672404" y="3222853"/>
              <a:ext cx="237391" cy="969962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" charset="-128"/>
                <a:cs typeface="Arial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528755" y="3222852"/>
              <a:ext cx="287298" cy="2537868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" charset="-128"/>
                <a:cs typeface="Arial" charset="0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898576" y="3222854"/>
              <a:ext cx="2419390" cy="48498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" charset="-128"/>
                <a:cs typeface="Arial" charset="0"/>
              </a:endParaRPr>
            </a:p>
          </p:txBody>
        </p: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209632" y="4539456"/>
            <a:ext cx="15446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algn="r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algn="r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algn="r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algn="r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Limited text 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27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45720" tIns="45720" rIns="45720" bIns="45720" anchor="t"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Procedure Reports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7965" y="410273"/>
            <a:ext cx="61734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 W3" pitchFamily="1" charset="-128"/>
                <a:cs typeface="Arial" charset="0"/>
              </a:rPr>
              <a:t>Pages 3+ – Everything Else</a:t>
            </a:r>
            <a:endParaRPr lang="en-US" sz="3600" b="1" i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ヒラギノ角ゴ Pro W3" pitchFamily="1" charset="-128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3382" y="1522589"/>
            <a:ext cx="516665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Patient demographics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Healthcare facility information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Operators, staff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Referring care provider information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History and physical (categorical)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Previous procedures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High risk allergies (e.g., contrast)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Laboratory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ICD diagnoses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AUC indications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Procedures performed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Logistics (e.g., time in, time out)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Baseline data (e.g. height, weight,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eGFR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Vascular access details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Hemodynamic support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… and the rest of the details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96148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a1.s6img.com/cdn/box_002/post_12/344784_3963403_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1"/>
            <a:ext cx="5486400" cy="375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to EHR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2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C:\Users\msimanowith\AppData\Local\Microsoft\Windows\Temporary Internet Files\Content.IE5\SVBNQ3NG\5500714140_5ff438aa98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9538"/>
            <a:ext cx="8890000" cy="66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290895" y="2926391"/>
            <a:ext cx="25026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cs typeface="Arial" pitchFamily="34" charset="0"/>
              </a:rPr>
              <a:t>CathPCI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2987949" y="3051497"/>
            <a:ext cx="120738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cs typeface="Arial" pitchFamily="34" charset="0"/>
              </a:rPr>
              <a:t>ICD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4442795" y="3092438"/>
            <a:ext cx="24193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cs typeface="Arial" pitchFamily="34" charset="0"/>
              </a:rPr>
              <a:t>ACTION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6368059" y="3108360"/>
            <a:ext cx="24220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cs typeface="Arial" pitchFamily="34" charset="0"/>
              </a:rPr>
              <a:t>IMPACT</a:t>
            </a:r>
          </a:p>
        </p:txBody>
      </p:sp>
      <p:sp>
        <p:nvSpPr>
          <p:cNvPr id="5" name="&quot;No&quot; Symbol 4"/>
          <p:cNvSpPr/>
          <p:nvPr/>
        </p:nvSpPr>
        <p:spPr>
          <a:xfrm>
            <a:off x="1845691" y="750888"/>
            <a:ext cx="5452618" cy="5635625"/>
          </a:xfrm>
          <a:prstGeom prst="noSmoking">
            <a:avLst>
              <a:gd name="adj" fmla="val 556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4520" name="Slide Number Placeholder 3"/>
          <p:cNvSpPr txBox="1">
            <a:spLocks/>
          </p:cNvSpPr>
          <p:nvPr/>
        </p:nvSpPr>
        <p:spPr bwMode="auto">
          <a:xfrm>
            <a:off x="8305800" y="0"/>
            <a:ext cx="838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BADEC8-477C-4644-B40C-C08627BE932C}" type="slidenum">
              <a:rPr lang="en-US" altLang="en-US" sz="1200"/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8490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3352800" y="3147441"/>
            <a:ext cx="5648325" cy="399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Why?…</a:t>
            </a:r>
          </a:p>
        </p:txBody>
      </p:sp>
      <p:sp>
        <p:nvSpPr>
          <p:cNvPr id="65539" name="Title 1"/>
          <p:cNvSpPr>
            <a:spLocks noGrp="1"/>
          </p:cNvSpPr>
          <p:nvPr>
            <p:ph type="title"/>
          </p:nvPr>
        </p:nvSpPr>
        <p:spPr>
          <a:xfrm>
            <a:off x="3314700" y="-92583"/>
            <a:ext cx="5600700" cy="93345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rgbClr val="002060"/>
                </a:solidFill>
                <a:latin typeface="Calibri" pitchFamily="34" charset="0"/>
              </a:rPr>
              <a:t>Strategic Objectives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04446995"/>
              </p:ext>
            </p:extLst>
          </p:nvPr>
        </p:nvGraphicFramePr>
        <p:xfrm>
          <a:off x="-707136" y="763905"/>
          <a:ext cx="5105400" cy="309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3409950" y="678942"/>
            <a:ext cx="5734050" cy="230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Harmonize existing registry dictionaries into a single agnostic specification 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Utilize a single data transmission format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Adopt (and steward) </a:t>
            </a:r>
            <a:r>
              <a:rPr lang="en-US" sz="2400" dirty="0">
                <a:latin typeface="Calibri" pitchFamily="34" charset="0"/>
              </a:rPr>
              <a:t>standard terminologies and coding systems</a:t>
            </a:r>
            <a:endParaRPr lang="en-US" altLang="en-U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Incorporate within EHR certification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endParaRPr lang="en-US" altLang="en-U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endParaRPr lang="en-US" altLang="en-U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Registry participation should be about measurement and quality improvement </a:t>
            </a:r>
            <a:r>
              <a:rPr lang="en-US" altLang="en-US" sz="2400" dirty="0" smtClean="0">
                <a:latin typeface="Calibri" pitchFamily="34" charset="0"/>
              </a:rPr>
              <a:t>- NOT </a:t>
            </a:r>
            <a:r>
              <a:rPr lang="en-US" altLang="en-US" sz="2400" dirty="0">
                <a:latin typeface="Calibri" pitchFamily="34" charset="0"/>
              </a:rPr>
              <a:t>about data collection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Capture data once – Use often – REALLY!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Minimize labor and technology costs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charset="0"/>
              <a:buAutoNum type="arabicPeriod"/>
            </a:pPr>
            <a:r>
              <a:rPr lang="en-US" altLang="en-US" sz="2400" dirty="0">
                <a:latin typeface="Calibri" pitchFamily="34" charset="0"/>
              </a:rPr>
              <a:t>Reduce analysis latency while maintaining/improving accuracy</a:t>
            </a:r>
          </a:p>
          <a:p>
            <a:pPr eaLnBrk="1" hangingPunct="1">
              <a:spcBef>
                <a:spcPct val="0"/>
              </a:spcBef>
              <a:buFont typeface="Arial" charset="0"/>
              <a:buAutoNum type="arabicPeriod"/>
            </a:pPr>
            <a:endParaRPr lang="en-US" altLang="en-US" sz="2400" dirty="0">
              <a:latin typeface="Calibri" pitchFamily="34" charset="0"/>
            </a:endParaRPr>
          </a:p>
        </p:txBody>
      </p:sp>
      <p:sp>
        <p:nvSpPr>
          <p:cNvPr id="7" name="Left Bracket 6"/>
          <p:cNvSpPr/>
          <p:nvPr/>
        </p:nvSpPr>
        <p:spPr>
          <a:xfrm>
            <a:off x="483489" y="2383155"/>
            <a:ext cx="152400" cy="16383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 flipH="1">
            <a:off x="3026664" y="2192655"/>
            <a:ext cx="161925" cy="16764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121664" y="4818278"/>
            <a:ext cx="847726" cy="1270101"/>
          </a:xfrm>
          <a:custGeom>
            <a:avLst/>
            <a:gdLst>
              <a:gd name="connsiteX0" fmla="*/ 838200 w 1676400"/>
              <a:gd name="connsiteY0" fmla="*/ 0 h 1676400"/>
              <a:gd name="connsiteX1" fmla="*/ 1123950 w 1676400"/>
              <a:gd name="connsiteY1" fmla="*/ 266700 h 1676400"/>
              <a:gd name="connsiteX2" fmla="*/ 1101494 w 1676400"/>
              <a:gd name="connsiteY2" fmla="*/ 370512 h 1676400"/>
              <a:gd name="connsiteX3" fmla="*/ 1095395 w 1676400"/>
              <a:gd name="connsiteY3" fmla="*/ 381000 h 1676400"/>
              <a:gd name="connsiteX4" fmla="*/ 1676400 w 1676400"/>
              <a:gd name="connsiteY4" fmla="*/ 381000 h 1676400"/>
              <a:gd name="connsiteX5" fmla="*/ 1676400 w 1676400"/>
              <a:gd name="connsiteY5" fmla="*/ 794166 h 1676400"/>
              <a:gd name="connsiteX6" fmla="*/ 1654277 w 1676400"/>
              <a:gd name="connsiteY6" fmla="*/ 782959 h 1676400"/>
              <a:gd name="connsiteX7" fmla="*/ 1543050 w 1676400"/>
              <a:gd name="connsiteY7" fmla="*/ 762000 h 1676400"/>
              <a:gd name="connsiteX8" fmla="*/ 1257300 w 1676400"/>
              <a:gd name="connsiteY8" fmla="*/ 1028700 h 1676400"/>
              <a:gd name="connsiteX9" fmla="*/ 1543050 w 1676400"/>
              <a:gd name="connsiteY9" fmla="*/ 1295400 h 1676400"/>
              <a:gd name="connsiteX10" fmla="*/ 1654277 w 1676400"/>
              <a:gd name="connsiteY10" fmla="*/ 1274441 h 1676400"/>
              <a:gd name="connsiteX11" fmla="*/ 1676400 w 1676400"/>
              <a:gd name="connsiteY11" fmla="*/ 1263234 h 1676400"/>
              <a:gd name="connsiteX12" fmla="*/ 1676400 w 1676400"/>
              <a:gd name="connsiteY12" fmla="*/ 1676400 h 1676400"/>
              <a:gd name="connsiteX13" fmla="*/ 215904 w 1676400"/>
              <a:gd name="connsiteY13" fmla="*/ 1676400 h 1676400"/>
              <a:gd name="connsiteX14" fmla="*/ 0 w 1676400"/>
              <a:gd name="connsiteY14" fmla="*/ 1460496 h 1676400"/>
              <a:gd name="connsiteX15" fmla="*/ 0 w 1676400"/>
              <a:gd name="connsiteY15" fmla="*/ 381000 h 1676400"/>
              <a:gd name="connsiteX16" fmla="*/ 581005 w 1676400"/>
              <a:gd name="connsiteY16" fmla="*/ 381000 h 1676400"/>
              <a:gd name="connsiteX17" fmla="*/ 574906 w 1676400"/>
              <a:gd name="connsiteY17" fmla="*/ 370512 h 1676400"/>
              <a:gd name="connsiteX18" fmla="*/ 552450 w 1676400"/>
              <a:gd name="connsiteY18" fmla="*/ 266700 h 1676400"/>
              <a:gd name="connsiteX19" fmla="*/ 838200 w 1676400"/>
              <a:gd name="connsiteY19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76400" h="1676400">
                <a:moveTo>
                  <a:pt x="838200" y="0"/>
                </a:moveTo>
                <a:cubicBezTo>
                  <a:pt x="996015" y="0"/>
                  <a:pt x="1123950" y="119406"/>
                  <a:pt x="1123950" y="266700"/>
                </a:cubicBezTo>
                <a:cubicBezTo>
                  <a:pt x="1123950" y="303524"/>
                  <a:pt x="1115954" y="338604"/>
                  <a:pt x="1101494" y="370512"/>
                </a:cubicBezTo>
                <a:lnTo>
                  <a:pt x="1095395" y="381000"/>
                </a:lnTo>
                <a:lnTo>
                  <a:pt x="1676400" y="381000"/>
                </a:lnTo>
                <a:lnTo>
                  <a:pt x="1676400" y="794166"/>
                </a:lnTo>
                <a:lnTo>
                  <a:pt x="1654277" y="782959"/>
                </a:lnTo>
                <a:cubicBezTo>
                  <a:pt x="1620090" y="769463"/>
                  <a:pt x="1582504" y="762000"/>
                  <a:pt x="1543050" y="762000"/>
                </a:cubicBezTo>
                <a:cubicBezTo>
                  <a:pt x="1385235" y="762000"/>
                  <a:pt x="1257300" y="881406"/>
                  <a:pt x="1257300" y="1028700"/>
                </a:cubicBezTo>
                <a:cubicBezTo>
                  <a:pt x="1257300" y="1175994"/>
                  <a:pt x="1385235" y="1295400"/>
                  <a:pt x="1543050" y="1295400"/>
                </a:cubicBezTo>
                <a:cubicBezTo>
                  <a:pt x="1582504" y="1295400"/>
                  <a:pt x="1620090" y="1287937"/>
                  <a:pt x="1654277" y="1274441"/>
                </a:cubicBezTo>
                <a:lnTo>
                  <a:pt x="1676400" y="1263234"/>
                </a:lnTo>
                <a:lnTo>
                  <a:pt x="1676400" y="1676400"/>
                </a:lnTo>
                <a:lnTo>
                  <a:pt x="215904" y="1676400"/>
                </a:lnTo>
                <a:cubicBezTo>
                  <a:pt x="96664" y="1676400"/>
                  <a:pt x="0" y="1579736"/>
                  <a:pt x="0" y="1460496"/>
                </a:cubicBezTo>
                <a:lnTo>
                  <a:pt x="0" y="381000"/>
                </a:lnTo>
                <a:lnTo>
                  <a:pt x="581005" y="381000"/>
                </a:lnTo>
                <a:lnTo>
                  <a:pt x="574906" y="370512"/>
                </a:lnTo>
                <a:cubicBezTo>
                  <a:pt x="560446" y="338604"/>
                  <a:pt x="552450" y="303524"/>
                  <a:pt x="552450" y="266700"/>
                </a:cubicBezTo>
                <a:cubicBezTo>
                  <a:pt x="552450" y="119406"/>
                  <a:pt x="680385" y="0"/>
                  <a:pt x="838200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isometricTopUp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LOINC</a:t>
            </a:r>
          </a:p>
        </p:txBody>
      </p:sp>
      <p:sp>
        <p:nvSpPr>
          <p:cNvPr id="10" name="Freeform 9"/>
          <p:cNvSpPr/>
          <p:nvPr/>
        </p:nvSpPr>
        <p:spPr>
          <a:xfrm>
            <a:off x="1769364" y="4573904"/>
            <a:ext cx="1095375" cy="1143001"/>
          </a:xfrm>
          <a:custGeom>
            <a:avLst/>
            <a:gdLst>
              <a:gd name="connsiteX0" fmla="*/ 419100 w 2514600"/>
              <a:gd name="connsiteY0" fmla="*/ 0 h 1295400"/>
              <a:gd name="connsiteX1" fmla="*/ 1055992 w 2514600"/>
              <a:gd name="connsiteY1" fmla="*/ 0 h 1295400"/>
              <a:gd name="connsiteX2" fmla="*/ 1047750 w 2514600"/>
              <a:gd name="connsiteY2" fmla="*/ 38100 h 1295400"/>
              <a:gd name="connsiteX3" fmla="*/ 1333500 w 2514600"/>
              <a:gd name="connsiteY3" fmla="*/ 304800 h 1295400"/>
              <a:gd name="connsiteX4" fmla="*/ 1619250 w 2514600"/>
              <a:gd name="connsiteY4" fmla="*/ 38100 h 1295400"/>
              <a:gd name="connsiteX5" fmla="*/ 1611009 w 2514600"/>
              <a:gd name="connsiteY5" fmla="*/ 0 h 1295400"/>
              <a:gd name="connsiteX6" fmla="*/ 2095500 w 2514600"/>
              <a:gd name="connsiteY6" fmla="*/ 0 h 1295400"/>
              <a:gd name="connsiteX7" fmla="*/ 2095500 w 2514600"/>
              <a:gd name="connsiteY7" fmla="*/ 413166 h 1295400"/>
              <a:gd name="connsiteX8" fmla="*/ 2117624 w 2514600"/>
              <a:gd name="connsiteY8" fmla="*/ 401959 h 1295400"/>
              <a:gd name="connsiteX9" fmla="*/ 2228850 w 2514600"/>
              <a:gd name="connsiteY9" fmla="*/ 381000 h 1295400"/>
              <a:gd name="connsiteX10" fmla="*/ 2514600 w 2514600"/>
              <a:gd name="connsiteY10" fmla="*/ 647700 h 1295400"/>
              <a:gd name="connsiteX11" fmla="*/ 2228850 w 2514600"/>
              <a:gd name="connsiteY11" fmla="*/ 914400 h 1295400"/>
              <a:gd name="connsiteX12" fmla="*/ 2117624 w 2514600"/>
              <a:gd name="connsiteY12" fmla="*/ 893441 h 1295400"/>
              <a:gd name="connsiteX13" fmla="*/ 2095500 w 2514600"/>
              <a:gd name="connsiteY13" fmla="*/ 882234 h 1295400"/>
              <a:gd name="connsiteX14" fmla="*/ 2095500 w 2514600"/>
              <a:gd name="connsiteY14" fmla="*/ 1295400 h 1295400"/>
              <a:gd name="connsiteX15" fmla="*/ 419100 w 2514600"/>
              <a:gd name="connsiteY15" fmla="*/ 1295400 h 1295400"/>
              <a:gd name="connsiteX16" fmla="*/ 419100 w 2514600"/>
              <a:gd name="connsiteY16" fmla="*/ 882234 h 1295400"/>
              <a:gd name="connsiteX17" fmla="*/ 396977 w 2514600"/>
              <a:gd name="connsiteY17" fmla="*/ 893441 h 1295400"/>
              <a:gd name="connsiteX18" fmla="*/ 285750 w 2514600"/>
              <a:gd name="connsiteY18" fmla="*/ 914400 h 1295400"/>
              <a:gd name="connsiteX19" fmla="*/ 0 w 2514600"/>
              <a:gd name="connsiteY19" fmla="*/ 647700 h 1295400"/>
              <a:gd name="connsiteX20" fmla="*/ 285750 w 2514600"/>
              <a:gd name="connsiteY20" fmla="*/ 381000 h 1295400"/>
              <a:gd name="connsiteX21" fmla="*/ 396977 w 2514600"/>
              <a:gd name="connsiteY21" fmla="*/ 401959 h 1295400"/>
              <a:gd name="connsiteX22" fmla="*/ 419100 w 2514600"/>
              <a:gd name="connsiteY22" fmla="*/ 413166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14600" h="1295400">
                <a:moveTo>
                  <a:pt x="419100" y="0"/>
                </a:moveTo>
                <a:lnTo>
                  <a:pt x="1055992" y="0"/>
                </a:lnTo>
                <a:lnTo>
                  <a:pt x="1047750" y="38100"/>
                </a:lnTo>
                <a:cubicBezTo>
                  <a:pt x="1047750" y="185394"/>
                  <a:pt x="1175685" y="304800"/>
                  <a:pt x="1333500" y="304800"/>
                </a:cubicBezTo>
                <a:cubicBezTo>
                  <a:pt x="1491315" y="304800"/>
                  <a:pt x="1619250" y="185394"/>
                  <a:pt x="1619250" y="38100"/>
                </a:cubicBezTo>
                <a:lnTo>
                  <a:pt x="1611009" y="0"/>
                </a:lnTo>
                <a:lnTo>
                  <a:pt x="2095500" y="0"/>
                </a:lnTo>
                <a:lnTo>
                  <a:pt x="2095500" y="413166"/>
                </a:lnTo>
                <a:lnTo>
                  <a:pt x="2117624" y="401959"/>
                </a:lnTo>
                <a:cubicBezTo>
                  <a:pt x="2151810" y="388463"/>
                  <a:pt x="2189396" y="381000"/>
                  <a:pt x="2228850" y="381000"/>
                </a:cubicBezTo>
                <a:cubicBezTo>
                  <a:pt x="2386665" y="381000"/>
                  <a:pt x="2514600" y="500406"/>
                  <a:pt x="2514600" y="647700"/>
                </a:cubicBezTo>
                <a:cubicBezTo>
                  <a:pt x="2514600" y="794994"/>
                  <a:pt x="2386665" y="914400"/>
                  <a:pt x="2228850" y="914400"/>
                </a:cubicBezTo>
                <a:cubicBezTo>
                  <a:pt x="2189396" y="914400"/>
                  <a:pt x="2151810" y="906937"/>
                  <a:pt x="2117624" y="893441"/>
                </a:cubicBezTo>
                <a:lnTo>
                  <a:pt x="2095500" y="882234"/>
                </a:lnTo>
                <a:lnTo>
                  <a:pt x="2095500" y="1295400"/>
                </a:lnTo>
                <a:lnTo>
                  <a:pt x="419100" y="1295400"/>
                </a:lnTo>
                <a:lnTo>
                  <a:pt x="419100" y="882234"/>
                </a:lnTo>
                <a:lnTo>
                  <a:pt x="396977" y="893441"/>
                </a:lnTo>
                <a:cubicBezTo>
                  <a:pt x="362790" y="906937"/>
                  <a:pt x="325204" y="914400"/>
                  <a:pt x="285750" y="914400"/>
                </a:cubicBezTo>
                <a:cubicBezTo>
                  <a:pt x="127935" y="914400"/>
                  <a:pt x="0" y="794994"/>
                  <a:pt x="0" y="647700"/>
                </a:cubicBezTo>
                <a:cubicBezTo>
                  <a:pt x="0" y="500406"/>
                  <a:pt x="127935" y="381000"/>
                  <a:pt x="285750" y="381000"/>
                </a:cubicBezTo>
                <a:cubicBezTo>
                  <a:pt x="325204" y="381000"/>
                  <a:pt x="362790" y="388463"/>
                  <a:pt x="396977" y="401959"/>
                </a:cubicBezTo>
                <a:lnTo>
                  <a:pt x="419100" y="41316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scene3d>
            <a:camera prst="isometricTopUp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SNOMED</a:t>
            </a:r>
          </a:p>
        </p:txBody>
      </p:sp>
      <p:sp>
        <p:nvSpPr>
          <p:cNvPr id="11" name="Freeform 10"/>
          <p:cNvSpPr/>
          <p:nvPr/>
        </p:nvSpPr>
        <p:spPr>
          <a:xfrm>
            <a:off x="1674114" y="3888105"/>
            <a:ext cx="1123950" cy="1098448"/>
          </a:xfrm>
          <a:custGeom>
            <a:avLst/>
            <a:gdLst>
              <a:gd name="connsiteX0" fmla="*/ 419100 w 2095500"/>
              <a:gd name="connsiteY0" fmla="*/ 0 h 1676400"/>
              <a:gd name="connsiteX1" fmla="*/ 1879596 w 2095500"/>
              <a:gd name="connsiteY1" fmla="*/ 0 h 1676400"/>
              <a:gd name="connsiteX2" fmla="*/ 2095500 w 2095500"/>
              <a:gd name="connsiteY2" fmla="*/ 215904 h 1676400"/>
              <a:gd name="connsiteX3" fmla="*/ 2095500 w 2095500"/>
              <a:gd name="connsiteY3" fmla="*/ 1295400 h 1676400"/>
              <a:gd name="connsiteX4" fmla="*/ 1514495 w 2095500"/>
              <a:gd name="connsiteY4" fmla="*/ 1295400 h 1676400"/>
              <a:gd name="connsiteX5" fmla="*/ 1520595 w 2095500"/>
              <a:gd name="connsiteY5" fmla="*/ 1305889 h 1676400"/>
              <a:gd name="connsiteX6" fmla="*/ 1543050 w 2095500"/>
              <a:gd name="connsiteY6" fmla="*/ 1409700 h 1676400"/>
              <a:gd name="connsiteX7" fmla="*/ 1257300 w 2095500"/>
              <a:gd name="connsiteY7" fmla="*/ 1676400 h 1676400"/>
              <a:gd name="connsiteX8" fmla="*/ 971550 w 2095500"/>
              <a:gd name="connsiteY8" fmla="*/ 1409700 h 1676400"/>
              <a:gd name="connsiteX9" fmla="*/ 994006 w 2095500"/>
              <a:gd name="connsiteY9" fmla="*/ 1305889 h 1676400"/>
              <a:gd name="connsiteX10" fmla="*/ 1000106 w 2095500"/>
              <a:gd name="connsiteY10" fmla="*/ 1295400 h 1676400"/>
              <a:gd name="connsiteX11" fmla="*/ 419100 w 2095500"/>
              <a:gd name="connsiteY11" fmla="*/ 1295400 h 1676400"/>
              <a:gd name="connsiteX12" fmla="*/ 419100 w 2095500"/>
              <a:gd name="connsiteY12" fmla="*/ 958434 h 1676400"/>
              <a:gd name="connsiteX13" fmla="*/ 396976 w 2095500"/>
              <a:gd name="connsiteY13" fmla="*/ 969641 h 1676400"/>
              <a:gd name="connsiteX14" fmla="*/ 285750 w 2095500"/>
              <a:gd name="connsiteY14" fmla="*/ 990600 h 1676400"/>
              <a:gd name="connsiteX15" fmla="*/ 0 w 2095500"/>
              <a:gd name="connsiteY15" fmla="*/ 723900 h 1676400"/>
              <a:gd name="connsiteX16" fmla="*/ 285750 w 2095500"/>
              <a:gd name="connsiteY16" fmla="*/ 457200 h 1676400"/>
              <a:gd name="connsiteX17" fmla="*/ 396976 w 2095500"/>
              <a:gd name="connsiteY17" fmla="*/ 478159 h 1676400"/>
              <a:gd name="connsiteX18" fmla="*/ 419100 w 2095500"/>
              <a:gd name="connsiteY18" fmla="*/ 48936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95500" h="1676400">
                <a:moveTo>
                  <a:pt x="419100" y="0"/>
                </a:moveTo>
                <a:lnTo>
                  <a:pt x="1879596" y="0"/>
                </a:lnTo>
                <a:cubicBezTo>
                  <a:pt x="1998836" y="0"/>
                  <a:pt x="2095500" y="96664"/>
                  <a:pt x="2095500" y="215904"/>
                </a:cubicBezTo>
                <a:lnTo>
                  <a:pt x="2095500" y="1295400"/>
                </a:lnTo>
                <a:lnTo>
                  <a:pt x="1514495" y="1295400"/>
                </a:lnTo>
                <a:lnTo>
                  <a:pt x="1520595" y="1305889"/>
                </a:lnTo>
                <a:cubicBezTo>
                  <a:pt x="1535054" y="1337796"/>
                  <a:pt x="1543050" y="1372877"/>
                  <a:pt x="1543050" y="1409700"/>
                </a:cubicBezTo>
                <a:cubicBezTo>
                  <a:pt x="1543050" y="1556994"/>
                  <a:pt x="1415115" y="1676400"/>
                  <a:pt x="1257300" y="1676400"/>
                </a:cubicBezTo>
                <a:cubicBezTo>
                  <a:pt x="1099485" y="1676400"/>
                  <a:pt x="971550" y="1556994"/>
                  <a:pt x="971550" y="1409700"/>
                </a:cubicBezTo>
                <a:cubicBezTo>
                  <a:pt x="971550" y="1372877"/>
                  <a:pt x="979546" y="1337796"/>
                  <a:pt x="994006" y="1305889"/>
                </a:cubicBezTo>
                <a:lnTo>
                  <a:pt x="1000106" y="1295400"/>
                </a:lnTo>
                <a:lnTo>
                  <a:pt x="419100" y="1295400"/>
                </a:lnTo>
                <a:lnTo>
                  <a:pt x="419100" y="958434"/>
                </a:lnTo>
                <a:lnTo>
                  <a:pt x="396976" y="969641"/>
                </a:lnTo>
                <a:cubicBezTo>
                  <a:pt x="362790" y="983137"/>
                  <a:pt x="325204" y="990600"/>
                  <a:pt x="285750" y="990600"/>
                </a:cubicBezTo>
                <a:cubicBezTo>
                  <a:pt x="127935" y="990600"/>
                  <a:pt x="0" y="871194"/>
                  <a:pt x="0" y="723900"/>
                </a:cubicBezTo>
                <a:cubicBezTo>
                  <a:pt x="0" y="576606"/>
                  <a:pt x="127935" y="457200"/>
                  <a:pt x="285750" y="457200"/>
                </a:cubicBezTo>
                <a:cubicBezTo>
                  <a:pt x="325204" y="457200"/>
                  <a:pt x="362790" y="464663"/>
                  <a:pt x="396976" y="478159"/>
                </a:cubicBezTo>
                <a:lnTo>
                  <a:pt x="419100" y="48936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scene3d>
            <a:camera prst="isometricTopUp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ICD 9</a:t>
            </a:r>
          </a:p>
        </p:txBody>
      </p:sp>
      <p:sp>
        <p:nvSpPr>
          <p:cNvPr id="12" name="Freeform 11"/>
          <p:cNvSpPr/>
          <p:nvPr/>
        </p:nvSpPr>
        <p:spPr>
          <a:xfrm>
            <a:off x="1064513" y="3821429"/>
            <a:ext cx="1057275" cy="1685823"/>
          </a:xfrm>
          <a:custGeom>
            <a:avLst/>
            <a:gdLst>
              <a:gd name="connsiteX0" fmla="*/ 0 w 1676400"/>
              <a:gd name="connsiteY0" fmla="*/ 0 h 1600200"/>
              <a:gd name="connsiteX1" fmla="*/ 1676400 w 1676400"/>
              <a:gd name="connsiteY1" fmla="*/ 0 h 1600200"/>
              <a:gd name="connsiteX2" fmla="*/ 1676400 w 1676400"/>
              <a:gd name="connsiteY2" fmla="*/ 489366 h 1600200"/>
              <a:gd name="connsiteX3" fmla="*/ 1654277 w 1676400"/>
              <a:gd name="connsiteY3" fmla="*/ 478159 h 1600200"/>
              <a:gd name="connsiteX4" fmla="*/ 1543050 w 1676400"/>
              <a:gd name="connsiteY4" fmla="*/ 457200 h 1600200"/>
              <a:gd name="connsiteX5" fmla="*/ 1257300 w 1676400"/>
              <a:gd name="connsiteY5" fmla="*/ 723900 h 1600200"/>
              <a:gd name="connsiteX6" fmla="*/ 1543050 w 1676400"/>
              <a:gd name="connsiteY6" fmla="*/ 990600 h 1600200"/>
              <a:gd name="connsiteX7" fmla="*/ 1654277 w 1676400"/>
              <a:gd name="connsiteY7" fmla="*/ 969641 h 1600200"/>
              <a:gd name="connsiteX8" fmla="*/ 1676400 w 1676400"/>
              <a:gd name="connsiteY8" fmla="*/ 958434 h 1600200"/>
              <a:gd name="connsiteX9" fmla="*/ 1676400 w 1676400"/>
              <a:gd name="connsiteY9" fmla="*/ 1295400 h 1600200"/>
              <a:gd name="connsiteX10" fmla="*/ 1215085 w 1676400"/>
              <a:gd name="connsiteY10" fmla="*/ 1295400 h 1600200"/>
              <a:gd name="connsiteX11" fmla="*/ 1219200 w 1676400"/>
              <a:gd name="connsiteY11" fmla="*/ 1333500 h 1600200"/>
              <a:gd name="connsiteX12" fmla="*/ 933450 w 1676400"/>
              <a:gd name="connsiteY12" fmla="*/ 1600200 h 1600200"/>
              <a:gd name="connsiteX13" fmla="*/ 647700 w 1676400"/>
              <a:gd name="connsiteY13" fmla="*/ 1333500 h 1600200"/>
              <a:gd name="connsiteX14" fmla="*/ 651815 w 1676400"/>
              <a:gd name="connsiteY14" fmla="*/ 1295400 h 1600200"/>
              <a:gd name="connsiteX15" fmla="*/ 0 w 1676400"/>
              <a:gd name="connsiteY15" fmla="*/ 1295400 h 1600200"/>
              <a:gd name="connsiteX16" fmla="*/ 0 w 1676400"/>
              <a:gd name="connsiteY16" fmla="*/ 974270 h 1600200"/>
              <a:gd name="connsiteX17" fmla="*/ 37662 w 1676400"/>
              <a:gd name="connsiteY17" fmla="*/ 985182 h 1600200"/>
              <a:gd name="connsiteX18" fmla="*/ 95250 w 1676400"/>
              <a:gd name="connsiteY18" fmla="*/ 990600 h 1600200"/>
              <a:gd name="connsiteX19" fmla="*/ 381000 w 1676400"/>
              <a:gd name="connsiteY19" fmla="*/ 723900 h 1600200"/>
              <a:gd name="connsiteX20" fmla="*/ 95250 w 1676400"/>
              <a:gd name="connsiteY20" fmla="*/ 457200 h 1600200"/>
              <a:gd name="connsiteX21" fmla="*/ 37662 w 1676400"/>
              <a:gd name="connsiteY21" fmla="*/ 462618 h 1600200"/>
              <a:gd name="connsiteX22" fmla="*/ 0 w 1676400"/>
              <a:gd name="connsiteY22" fmla="*/ 47353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76400" h="1600200">
                <a:moveTo>
                  <a:pt x="0" y="0"/>
                </a:moveTo>
                <a:lnTo>
                  <a:pt x="1676400" y="0"/>
                </a:lnTo>
                <a:lnTo>
                  <a:pt x="1676400" y="489366"/>
                </a:lnTo>
                <a:lnTo>
                  <a:pt x="1654277" y="478159"/>
                </a:lnTo>
                <a:cubicBezTo>
                  <a:pt x="1620090" y="464663"/>
                  <a:pt x="1582504" y="457200"/>
                  <a:pt x="1543050" y="457200"/>
                </a:cubicBezTo>
                <a:cubicBezTo>
                  <a:pt x="1385235" y="457200"/>
                  <a:pt x="1257300" y="576606"/>
                  <a:pt x="1257300" y="723900"/>
                </a:cubicBezTo>
                <a:cubicBezTo>
                  <a:pt x="1257300" y="871194"/>
                  <a:pt x="1385235" y="990600"/>
                  <a:pt x="1543050" y="990600"/>
                </a:cubicBezTo>
                <a:cubicBezTo>
                  <a:pt x="1582504" y="990600"/>
                  <a:pt x="1620090" y="983137"/>
                  <a:pt x="1654277" y="969641"/>
                </a:cubicBezTo>
                <a:lnTo>
                  <a:pt x="1676400" y="958434"/>
                </a:lnTo>
                <a:lnTo>
                  <a:pt x="1676400" y="1295400"/>
                </a:lnTo>
                <a:lnTo>
                  <a:pt x="1215085" y="1295400"/>
                </a:lnTo>
                <a:lnTo>
                  <a:pt x="1219200" y="1333500"/>
                </a:lnTo>
                <a:cubicBezTo>
                  <a:pt x="1219200" y="1480794"/>
                  <a:pt x="1091265" y="1600200"/>
                  <a:pt x="933450" y="1600200"/>
                </a:cubicBezTo>
                <a:cubicBezTo>
                  <a:pt x="775635" y="1600200"/>
                  <a:pt x="647700" y="1480794"/>
                  <a:pt x="647700" y="1333500"/>
                </a:cubicBezTo>
                <a:lnTo>
                  <a:pt x="651815" y="1295400"/>
                </a:lnTo>
                <a:lnTo>
                  <a:pt x="0" y="1295400"/>
                </a:lnTo>
                <a:lnTo>
                  <a:pt x="0" y="974270"/>
                </a:lnTo>
                <a:lnTo>
                  <a:pt x="37662" y="985182"/>
                </a:lnTo>
                <a:cubicBezTo>
                  <a:pt x="56263" y="988734"/>
                  <a:pt x="75523" y="990600"/>
                  <a:pt x="95250" y="990600"/>
                </a:cubicBezTo>
                <a:cubicBezTo>
                  <a:pt x="253065" y="990600"/>
                  <a:pt x="381000" y="871194"/>
                  <a:pt x="381000" y="723900"/>
                </a:cubicBezTo>
                <a:cubicBezTo>
                  <a:pt x="381000" y="576606"/>
                  <a:pt x="253065" y="457200"/>
                  <a:pt x="95250" y="457200"/>
                </a:cubicBezTo>
                <a:cubicBezTo>
                  <a:pt x="75523" y="457200"/>
                  <a:pt x="56263" y="459066"/>
                  <a:pt x="37662" y="462618"/>
                </a:cubicBezTo>
                <a:lnTo>
                  <a:pt x="0" y="4735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scene3d>
            <a:camera prst="isometricTopUp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HL7</a:t>
            </a:r>
          </a:p>
        </p:txBody>
      </p:sp>
      <p:sp>
        <p:nvSpPr>
          <p:cNvPr id="13" name="Freeform 12"/>
          <p:cNvSpPr/>
          <p:nvPr/>
        </p:nvSpPr>
        <p:spPr>
          <a:xfrm>
            <a:off x="435865" y="4421504"/>
            <a:ext cx="1104900" cy="1133476"/>
          </a:xfrm>
          <a:custGeom>
            <a:avLst/>
            <a:gdLst>
              <a:gd name="connsiteX0" fmla="*/ 215904 w 2057400"/>
              <a:gd name="connsiteY0" fmla="*/ 0 h 1295400"/>
              <a:gd name="connsiteX1" fmla="*/ 1676400 w 2057400"/>
              <a:gd name="connsiteY1" fmla="*/ 0 h 1295400"/>
              <a:gd name="connsiteX2" fmla="*/ 1676400 w 2057400"/>
              <a:gd name="connsiteY2" fmla="*/ 473530 h 1295400"/>
              <a:gd name="connsiteX3" fmla="*/ 1714062 w 2057400"/>
              <a:gd name="connsiteY3" fmla="*/ 462619 h 1295400"/>
              <a:gd name="connsiteX4" fmla="*/ 1771650 w 2057400"/>
              <a:gd name="connsiteY4" fmla="*/ 457200 h 1295400"/>
              <a:gd name="connsiteX5" fmla="*/ 2057400 w 2057400"/>
              <a:gd name="connsiteY5" fmla="*/ 723900 h 1295400"/>
              <a:gd name="connsiteX6" fmla="*/ 1771650 w 2057400"/>
              <a:gd name="connsiteY6" fmla="*/ 990600 h 1295400"/>
              <a:gd name="connsiteX7" fmla="*/ 1714062 w 2057400"/>
              <a:gd name="connsiteY7" fmla="*/ 985182 h 1295400"/>
              <a:gd name="connsiteX8" fmla="*/ 1676400 w 2057400"/>
              <a:gd name="connsiteY8" fmla="*/ 974270 h 1295400"/>
              <a:gd name="connsiteX9" fmla="*/ 1676400 w 2057400"/>
              <a:gd name="connsiteY9" fmla="*/ 1295400 h 1295400"/>
              <a:gd name="connsiteX10" fmla="*/ 1104342 w 2057400"/>
              <a:gd name="connsiteY10" fmla="*/ 1295400 h 1295400"/>
              <a:gd name="connsiteX11" fmla="*/ 1118144 w 2057400"/>
              <a:gd name="connsiteY11" fmla="*/ 1253899 h 1295400"/>
              <a:gd name="connsiteX12" fmla="*/ 1123950 w 2057400"/>
              <a:gd name="connsiteY12" fmla="*/ 1200150 h 1295400"/>
              <a:gd name="connsiteX13" fmla="*/ 838200 w 2057400"/>
              <a:gd name="connsiteY13" fmla="*/ 933450 h 1295400"/>
              <a:gd name="connsiteX14" fmla="*/ 552450 w 2057400"/>
              <a:gd name="connsiteY14" fmla="*/ 1200150 h 1295400"/>
              <a:gd name="connsiteX15" fmla="*/ 558255 w 2057400"/>
              <a:gd name="connsiteY15" fmla="*/ 1253899 h 1295400"/>
              <a:gd name="connsiteX16" fmla="*/ 572058 w 2057400"/>
              <a:gd name="connsiteY16" fmla="*/ 1295400 h 1295400"/>
              <a:gd name="connsiteX17" fmla="*/ 0 w 2057400"/>
              <a:gd name="connsiteY17" fmla="*/ 1295400 h 1295400"/>
              <a:gd name="connsiteX18" fmla="*/ 0 w 2057400"/>
              <a:gd name="connsiteY18" fmla="*/ 215904 h 1295400"/>
              <a:gd name="connsiteX19" fmla="*/ 215904 w 2057400"/>
              <a:gd name="connsiteY19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57400" h="1295400">
                <a:moveTo>
                  <a:pt x="215904" y="0"/>
                </a:moveTo>
                <a:lnTo>
                  <a:pt x="1676400" y="0"/>
                </a:lnTo>
                <a:lnTo>
                  <a:pt x="1676400" y="473530"/>
                </a:lnTo>
                <a:lnTo>
                  <a:pt x="1714062" y="462619"/>
                </a:lnTo>
                <a:cubicBezTo>
                  <a:pt x="1732663" y="459066"/>
                  <a:pt x="1751923" y="457200"/>
                  <a:pt x="1771650" y="457200"/>
                </a:cubicBezTo>
                <a:cubicBezTo>
                  <a:pt x="1929465" y="457200"/>
                  <a:pt x="2057400" y="576606"/>
                  <a:pt x="2057400" y="723900"/>
                </a:cubicBezTo>
                <a:cubicBezTo>
                  <a:pt x="2057400" y="871194"/>
                  <a:pt x="1929465" y="990600"/>
                  <a:pt x="1771650" y="990600"/>
                </a:cubicBezTo>
                <a:cubicBezTo>
                  <a:pt x="1751923" y="990600"/>
                  <a:pt x="1732663" y="988734"/>
                  <a:pt x="1714062" y="985182"/>
                </a:cubicBezTo>
                <a:lnTo>
                  <a:pt x="1676400" y="974270"/>
                </a:lnTo>
                <a:lnTo>
                  <a:pt x="1676400" y="1295400"/>
                </a:lnTo>
                <a:lnTo>
                  <a:pt x="1104342" y="1295400"/>
                </a:lnTo>
                <a:lnTo>
                  <a:pt x="1118144" y="1253899"/>
                </a:lnTo>
                <a:cubicBezTo>
                  <a:pt x="1121951" y="1236538"/>
                  <a:pt x="1123950" y="1218562"/>
                  <a:pt x="1123950" y="1200150"/>
                </a:cubicBezTo>
                <a:cubicBezTo>
                  <a:pt x="1123950" y="1052856"/>
                  <a:pt x="996015" y="933450"/>
                  <a:pt x="838200" y="933450"/>
                </a:cubicBezTo>
                <a:cubicBezTo>
                  <a:pt x="680385" y="933450"/>
                  <a:pt x="552450" y="1052856"/>
                  <a:pt x="552450" y="1200150"/>
                </a:cubicBezTo>
                <a:cubicBezTo>
                  <a:pt x="552450" y="1218562"/>
                  <a:pt x="554449" y="1236538"/>
                  <a:pt x="558255" y="1253899"/>
                </a:cubicBezTo>
                <a:lnTo>
                  <a:pt x="572058" y="1295400"/>
                </a:lnTo>
                <a:lnTo>
                  <a:pt x="0" y="1295400"/>
                </a:lnTo>
                <a:lnTo>
                  <a:pt x="0" y="215904"/>
                </a:lnTo>
                <a:cubicBezTo>
                  <a:pt x="0" y="96664"/>
                  <a:pt x="96664" y="0"/>
                  <a:pt x="21590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scene3d>
            <a:camera prst="isometricTopUp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prstClr val="white"/>
                </a:solidFill>
              </a:rPr>
              <a:t>RXNorm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9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Benefits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069344"/>
              </p:ext>
            </p:extLst>
          </p:nvPr>
        </p:nvGraphicFramePr>
        <p:xfrm>
          <a:off x="533400" y="13716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40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Challenges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956474"/>
              </p:ext>
            </p:extLst>
          </p:nvPr>
        </p:nvGraphicFramePr>
        <p:xfrm>
          <a:off x="762000" y="1397000"/>
          <a:ext cx="7696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281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grass isn’t always greener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Data quality will rely on standardized clinical documentation</a:t>
            </a:r>
          </a:p>
          <a:p>
            <a:r>
              <a:rPr lang="en-US" sz="2800" dirty="0" smtClean="0"/>
              <a:t>“Bottom up” clinical / quality metrics-based standards</a:t>
            </a:r>
          </a:p>
          <a:p>
            <a:r>
              <a:rPr lang="en-US" sz="2800" dirty="0" smtClean="0"/>
              <a:t>New documentation and professionalism standards for clinicians</a:t>
            </a:r>
            <a:endParaRPr lang="en-US" sz="2800" dirty="0"/>
          </a:p>
        </p:txBody>
      </p:sp>
      <p:pic>
        <p:nvPicPr>
          <p:cNvPr id="1026" name="Picture 2" descr="http://www.jeffreyplatts.com/wp-content/uploads/2010/04/iStock_000011126842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924300" cy="277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8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gali.st/wp-content/uploads/2012/07/Most-Complic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62678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224570"/>
            <a:ext cx="64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interconnected future of NCDR depends on standards (and resources, and governance, and informatics, and vendors, and …)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2139950"/>
            <a:ext cx="77819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1460" y="1401323"/>
            <a:ext cx="6101080" cy="5221981"/>
            <a:chOff x="1524000" y="1722967"/>
            <a:chExt cx="5740400" cy="4754033"/>
          </a:xfrm>
        </p:grpSpPr>
        <p:pic>
          <p:nvPicPr>
            <p:cNvPr id="798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722967"/>
              <a:ext cx="5740400" cy="4754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3181350" y="5302251"/>
              <a:ext cx="781050" cy="717549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705350" y="5309616"/>
              <a:ext cx="781050" cy="713317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974592" y="2004992"/>
              <a:ext cx="779463" cy="802216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962150" y="4636009"/>
              <a:ext cx="781050" cy="715433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179764" y="3350685"/>
              <a:ext cx="1316037" cy="1297516"/>
            </a:xfrm>
            <a:prstGeom prst="roundRect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9879" name="Rectangle 11"/>
          <p:cNvSpPr>
            <a:spLocks noChangeArrowheads="1"/>
          </p:cNvSpPr>
          <p:nvPr/>
        </p:nvSpPr>
        <p:spPr bwMode="auto">
          <a:xfrm>
            <a:off x="347664" y="177801"/>
            <a:ext cx="85677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6B6BCF"/>
                </a:solidFill>
                <a:latin typeface="Arial" pitchFamily="34" charset="0"/>
              </a:rPr>
              <a:t>Strengthening Our National System</a:t>
            </a:r>
          </a:p>
          <a:p>
            <a:pPr algn="ctr" eaLnBrk="1" hangingPunct="1"/>
            <a:r>
              <a:rPr lang="en-US" altLang="en-US" sz="3200" b="1" dirty="0">
                <a:solidFill>
                  <a:srgbClr val="6B6BCF"/>
                </a:solidFill>
                <a:latin typeface="Arial" pitchFamily="34" charset="0"/>
              </a:rPr>
              <a:t> for Medical </a:t>
            </a:r>
            <a:r>
              <a:rPr lang="en-US" altLang="en-US" sz="3200" b="1" dirty="0" smtClean="0">
                <a:solidFill>
                  <a:srgbClr val="6B6BCF"/>
                </a:solidFill>
                <a:latin typeface="Arial" pitchFamily="34" charset="0"/>
              </a:rPr>
              <a:t>Devices (FDA)</a:t>
            </a:r>
            <a:endParaRPr lang="en-US" altLang="en-US" sz="3200" b="1" dirty="0">
              <a:solidFill>
                <a:srgbClr val="6B6BCF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64" y="5964052"/>
            <a:ext cx="2441449" cy="70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3587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6B6BCF"/>
                </a:solidFill>
                <a:latin typeface="Calibri" pitchFamily="34" charset="0"/>
              </a:rPr>
              <a:t>QCDR and MACRA (CMS)</a:t>
            </a:r>
          </a:p>
        </p:txBody>
      </p:sp>
      <p:pic>
        <p:nvPicPr>
          <p:cNvPr id="3338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3810000"/>
            <a:ext cx="6750050" cy="21103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11301"/>
            <a:ext cx="5981700" cy="21314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180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49154" name="Content Placeholder 3" descr="Screenshot 2015-12-08 07.03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55" b="-3555"/>
          <a:stretch>
            <a:fillRect/>
          </a:stretch>
        </p:blipFill>
        <p:spPr>
          <a:xfrm>
            <a:off x="152400" y="-25399"/>
            <a:ext cx="8763000" cy="4525433"/>
          </a:xfrm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5562600" y="3632200"/>
            <a:ext cx="25405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1"/>
              <a:t>JACC December 2015</a:t>
            </a: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76200" y="4298952"/>
            <a:ext cx="8991600" cy="193899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“Involvement in the </a:t>
            </a:r>
            <a:r>
              <a:rPr lang="en-US" altLang="en-US" b="1">
                <a:latin typeface="Calibri" pitchFamily="34" charset="0"/>
              </a:rPr>
              <a:t>NCDR</a:t>
            </a:r>
            <a:r>
              <a:rPr lang="en-US" altLang="en-US">
                <a:latin typeface="Calibri" pitchFamily="34" charset="0"/>
              </a:rPr>
              <a:t> such as </a:t>
            </a:r>
            <a:r>
              <a:rPr lang="en-US" altLang="en-US" b="1">
                <a:latin typeface="Calibri" pitchFamily="34" charset="0"/>
              </a:rPr>
              <a:t>PINNACLE</a:t>
            </a:r>
            <a:r>
              <a:rPr lang="en-US" altLang="en-US">
                <a:latin typeface="Calibri" pitchFamily="34" charset="0"/>
              </a:rPr>
              <a:t> allows clinicians to submit </a:t>
            </a:r>
            <a:r>
              <a:rPr lang="en-US" altLang="en-US" b="1">
                <a:latin typeface="Calibri" pitchFamily="34" charset="0"/>
              </a:rPr>
              <a:t>Physician Quality Reporting System </a:t>
            </a:r>
            <a:r>
              <a:rPr lang="en-US" altLang="en-US">
                <a:latin typeface="Calibri" pitchFamily="34" charset="0"/>
              </a:rPr>
              <a:t>to CMS. Additional NCDR-related practice improvement programs are being developed to leverage NCDR registries to make it easier for the 21,881 unique providers to successfully engage MACRA.” </a:t>
            </a:r>
          </a:p>
        </p:txBody>
      </p:sp>
    </p:spTree>
    <p:extLst>
      <p:ext uri="{BB962C8B-B14F-4D97-AF65-F5344CB8AC3E}">
        <p14:creationId xmlns:p14="http://schemas.microsoft.com/office/powerpoint/2010/main" val="35249863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S1402_Strategic_Plan_SLIDE_PRESENT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2201" y="1938634"/>
            <a:ext cx="19143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86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charset="0"/>
                <a:ea typeface="MS PGothic" charset="0"/>
                <a:cs typeface="MS PGothic" charset="0"/>
              </a:rPr>
              <a:t>NCDR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3012" y="1938634"/>
            <a:ext cx="19143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86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charset="0"/>
                <a:ea typeface="MS PGothic" charset="0"/>
                <a:cs typeface="MS PGothic" charset="0"/>
              </a:rPr>
              <a:t>NCDR</a:t>
            </a:r>
            <a:endParaRPr lang="en-US" sz="3200" dirty="0">
              <a:latin typeface="Franklin Gothic Book" charset="0"/>
              <a:ea typeface="MS PGothic" charset="0"/>
              <a:cs typeface="MS P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4847" y="5786121"/>
            <a:ext cx="19143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86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charset="0"/>
                <a:ea typeface="MS PGothic" charset="0"/>
                <a:cs typeface="MS PGothic" charset="0"/>
              </a:rPr>
              <a:t>NCDR</a:t>
            </a:r>
            <a:endParaRPr lang="en-US" dirty="0">
              <a:latin typeface="Franklin Gothic Book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7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114800" y="1752600"/>
            <a:ext cx="4572000" cy="43180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 dirty="0" smtClean="0">
                <a:solidFill>
                  <a:srgbClr val="002E5A"/>
                </a:solidFill>
              </a:rPr>
              <a:t>Nearly 20 years of experience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 dirty="0" smtClean="0">
                <a:solidFill>
                  <a:srgbClr val="002E5A"/>
                </a:solidFill>
              </a:rPr>
              <a:t>Largest outcomes-based cardiovascular patient data repository in the world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 dirty="0" smtClean="0">
                <a:solidFill>
                  <a:srgbClr val="002E5A"/>
                </a:solidFill>
              </a:rPr>
              <a:t>Ten registries </a:t>
            </a:r>
          </a:p>
          <a:p>
            <a:pPr eaLnBrk="1" hangingPunct="1">
              <a:spcAft>
                <a:spcPts val="1200"/>
              </a:spcAft>
            </a:pPr>
            <a:endParaRPr lang="en-US" altLang="en-US" dirty="0" smtClean="0"/>
          </a:p>
        </p:txBody>
      </p:sp>
      <p:pic>
        <p:nvPicPr>
          <p:cNvPr id="6147" name="Picture 1" descr="6_Scene-2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1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2E5A"/>
                </a:solidFill>
              </a:rPr>
              <a:t>National Cardiovascular Data Registry</a:t>
            </a:r>
          </a:p>
        </p:txBody>
      </p:sp>
    </p:spTree>
    <p:extLst>
      <p:ext uri="{BB962C8B-B14F-4D97-AF65-F5344CB8AC3E}">
        <p14:creationId xmlns:p14="http://schemas.microsoft.com/office/powerpoint/2010/main" val="36139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CC theme for PPT">
  <a:themeElements>
    <a:clrScheme name="ACC">
      <a:dk1>
        <a:srgbClr val="00386B"/>
      </a:dk1>
      <a:lt1>
        <a:sysClr val="window" lastClr="FFFFFF"/>
      </a:lt1>
      <a:dk2>
        <a:srgbClr val="00386B"/>
      </a:dk2>
      <a:lt2>
        <a:srgbClr val="EEECE1"/>
      </a:lt2>
      <a:accent1>
        <a:srgbClr val="C6D9F0"/>
      </a:accent1>
      <a:accent2>
        <a:srgbClr val="8DB3E2"/>
      </a:accent2>
      <a:accent3>
        <a:srgbClr val="548DD4"/>
      </a:accent3>
      <a:accent4>
        <a:srgbClr val="17365D"/>
      </a:accent4>
      <a:accent5>
        <a:srgbClr val="0F243E"/>
      </a:accent5>
      <a:accent6>
        <a:srgbClr val="7F7F7F"/>
      </a:accent6>
      <a:hlink>
        <a:srgbClr val="006ED2"/>
      </a:hlink>
      <a:folHlink>
        <a:srgbClr val="A5A5A5"/>
      </a:folHlink>
    </a:clrScheme>
    <a:fontScheme name="Custom 2">
      <a:majorFont>
        <a:latin typeface="Garam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tient medical records design template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tient medical records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Patient medical records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ient medical records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ient medical records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ient medical records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ient medical records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ient medical records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ient medical records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CRI Slide Template - with NEW LOGO">
  <a:themeElements>
    <a:clrScheme name="">
      <a:dk1>
        <a:srgbClr val="000000"/>
      </a:dk1>
      <a:lt1>
        <a:srgbClr val="FFFFFF"/>
      </a:lt1>
      <a:dk2>
        <a:srgbClr val="00009C"/>
      </a:dk2>
      <a:lt2>
        <a:srgbClr val="FFBA3E"/>
      </a:lt2>
      <a:accent1>
        <a:srgbClr val="3365FB"/>
      </a:accent1>
      <a:accent2>
        <a:srgbClr val="6B6BCE"/>
      </a:accent2>
      <a:accent3>
        <a:srgbClr val="AAAACB"/>
      </a:accent3>
      <a:accent4>
        <a:srgbClr val="DADADA"/>
      </a:accent4>
      <a:accent5>
        <a:srgbClr val="ADB8FD"/>
      </a:accent5>
      <a:accent6>
        <a:srgbClr val="6060BA"/>
      </a:accent6>
      <a:hlink>
        <a:srgbClr val="00B7A5"/>
      </a:hlink>
      <a:folHlink>
        <a:srgbClr val="F8E6C6"/>
      </a:folHlink>
    </a:clrScheme>
    <a:fontScheme name="DCRI Slide Template - with NEW LOG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CRI Slide Template - with NEW 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CRI Slide Template - with NEW LOG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CRI Slide Template - with NEW LOG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CRI Slide Template - with NEW LOG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CRI Slide Template - with NEW LOG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CRI Slide Template - with NEW LOG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CRI Slide Template - with NEW LOG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egistryLifecycle_Kall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80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2417</Words>
  <Application>Microsoft Macintosh PowerPoint</Application>
  <PresentationFormat>On-screen Show (4:3)</PresentationFormat>
  <Paragraphs>525</Paragraphs>
  <Slides>49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ACC theme for PPT</vt:lpstr>
      <vt:lpstr>Patient medical records design template</vt:lpstr>
      <vt:lpstr>1_DCRI Slide Template - with NEW LOGO</vt:lpstr>
      <vt:lpstr>RegistryLifecycle_Kallas</vt:lpstr>
      <vt:lpstr>ACC Registry Programs in the Current Healthcare Environment</vt:lpstr>
      <vt:lpstr>The Intersection of Clinical Information, Informatics, Health IT and Registries</vt:lpstr>
      <vt:lpstr>Everyone wants data</vt:lpstr>
      <vt:lpstr>State Agencies –  MA, NY, PA, CA, TX, . .  </vt:lpstr>
      <vt:lpstr>PowerPoint Presentation</vt:lpstr>
      <vt:lpstr>QCDR and MACRA (CMS)</vt:lpstr>
      <vt:lpstr>PowerPoint Presentation</vt:lpstr>
      <vt:lpstr>PowerPoint Presentation</vt:lpstr>
      <vt:lpstr>National Cardiovascular Data Registry</vt:lpstr>
      <vt:lpstr>Data are collected once and used for many purposes</vt:lpstr>
      <vt:lpstr>PowerPoint Presentation</vt:lpstr>
      <vt:lpstr>PowerPoint Presentation</vt:lpstr>
      <vt:lpstr>NCDR Global</vt:lpstr>
      <vt:lpstr>PowerPoint Presentation</vt:lpstr>
      <vt:lpstr>PowerPoint Presentation</vt:lpstr>
      <vt:lpstr>Dashboard</vt:lpstr>
      <vt:lpstr>Benchmarking Facilitates QI</vt:lpstr>
      <vt:lpstr>CathPCI Physician Dashboard</vt:lpstr>
      <vt:lpstr>Physician Dashboard View</vt:lpstr>
      <vt:lpstr>Data Quality Program</vt:lpstr>
      <vt:lpstr>Registry Data Quality</vt:lpstr>
      <vt:lpstr>National Audit Program</vt:lpstr>
      <vt:lpstr>PowerPoint Presentation</vt:lpstr>
      <vt:lpstr>Enabling Direct HIT Integration </vt:lpstr>
      <vt:lpstr>Say goodbye to “fat finger” data collection Hello “data capture”</vt:lpstr>
      <vt:lpstr>PowerPoint Presentation</vt:lpstr>
      <vt:lpstr>NCDR In-Patient Data Intake</vt:lpstr>
      <vt:lpstr>NCDR Out-Patient Data Intake  System Integration Process</vt:lpstr>
      <vt:lpstr>Data Model</vt:lpstr>
      <vt:lpstr>Clinician Documentation 2016</vt:lpstr>
      <vt:lpstr>Clinician Desired State</vt:lpstr>
      <vt:lpstr>What is Structured Reporting?</vt:lpstr>
      <vt:lpstr>What is Needed for SR?</vt:lpstr>
      <vt:lpstr>PowerPoint Presentation</vt:lpstr>
      <vt:lpstr>PowerPoint Presentation</vt:lpstr>
      <vt:lpstr>PowerPoint Presentation</vt:lpstr>
      <vt:lpstr>Procedure Reports</vt:lpstr>
      <vt:lpstr>PowerPoint Presentation</vt:lpstr>
      <vt:lpstr>Procedure Reports</vt:lpstr>
      <vt:lpstr>PowerPoint Presentation</vt:lpstr>
      <vt:lpstr>Procedure Reports</vt:lpstr>
      <vt:lpstr>Journey to EHR Integration</vt:lpstr>
      <vt:lpstr>PowerPoint Presentation</vt:lpstr>
      <vt:lpstr>Strategic Objectives</vt:lpstr>
      <vt:lpstr>Expected Benefits</vt:lpstr>
      <vt:lpstr>Potential Challenges</vt:lpstr>
      <vt:lpstr>The grass isn’t always greener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Registries in the Current Healthcare Environment</dc:title>
  <dc:creator>Christina Koutras</dc:creator>
  <cp:lastModifiedBy>LK HL</cp:lastModifiedBy>
  <cp:revision>23</cp:revision>
  <dcterms:created xsi:type="dcterms:W3CDTF">2013-10-15T18:42:33Z</dcterms:created>
  <dcterms:modified xsi:type="dcterms:W3CDTF">2016-07-25T17:49:58Z</dcterms:modified>
</cp:coreProperties>
</file>