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4"/>
  </p:sldMasterIdLst>
  <p:notesMasterIdLst>
    <p:notesMasterId r:id="rId12"/>
  </p:notesMasterIdLst>
  <p:sldIdLst>
    <p:sldId id="615" r:id="rId5"/>
    <p:sldId id="611" r:id="rId6"/>
    <p:sldId id="616" r:id="rId7"/>
    <p:sldId id="618" r:id="rId8"/>
    <p:sldId id="617" r:id="rId9"/>
    <p:sldId id="620" r:id="rId10"/>
    <p:sldId id="61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Dennis" initials="KD" lastIdx="7" clrIdx="0"/>
  <p:cmAuthor id="1" name="EIE Desktop Technologies" initials="EDT" lastIdx="20" clrIdx="1"/>
  <p:cmAuthor id="2" name="Keisha Bratton" initials="kab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ACD"/>
    <a:srgbClr val="96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85010" autoAdjust="0"/>
  </p:normalViewPr>
  <p:slideViewPr>
    <p:cSldViewPr>
      <p:cViewPr varScale="1">
        <p:scale>
          <a:sx n="72" d="100"/>
          <a:sy n="72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D62742-02F7-4308-8061-23B96E85FDA9}" type="datetimeFigureOut">
              <a:rPr lang="en-US"/>
              <a:pPr>
                <a:defRPr/>
              </a:pPr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2272D-E6F9-4D21-955D-E37BABF0B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2272D-E6F9-4D21-955D-E37BABF0BD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83EC-D6A1-4B6F-9C9B-CF5766D3D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DBBE-3475-49BE-AD86-901C1CCAF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D4C8-D938-49CE-ABE1-302CEDD6E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7FDF-B862-4B4E-8542-02545591A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4846-6C89-4487-A38E-77F02743BF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088-6318-4277-BC56-A7B86890F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3505-E185-47F7-B97B-2BBFCEFE1E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B00C-C4E1-4FC6-B243-33DE480BD2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13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EE2A83EC-D6A1-4B6F-9C9B-CF5766D3D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284913"/>
            <a:ext cx="4311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1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VETERANS HEALTH 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Georgia"/>
          <a:ea typeface="ＭＳ Ｐゴシック" charset="0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Georgia" charset="0"/>
          <a:cs typeface="Georgi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orgia" charset="0"/>
          <a:cs typeface="Georgi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Georgia" charset="0"/>
          <a:cs typeface="Georgi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VHA Registry Perspectives and Strategies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Jonathan R. Nebeker MS MD</a:t>
            </a:r>
          </a:p>
          <a:p>
            <a:r>
              <a:rPr lang="en-US" sz="2000" dirty="0" smtClean="0"/>
              <a:t>Deputy CMIO, VHA</a:t>
            </a:r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Mandated &amp; High Priority Registries</a:t>
            </a:r>
          </a:p>
          <a:p>
            <a:r>
              <a:rPr lang="en-US" dirty="0" smtClean="0"/>
              <a:t>Dialysis</a:t>
            </a:r>
          </a:p>
          <a:p>
            <a:r>
              <a:rPr lang="en-US" dirty="0" smtClean="0"/>
              <a:t>Embedded Fragment</a:t>
            </a:r>
          </a:p>
          <a:p>
            <a:r>
              <a:rPr lang="en-US" dirty="0" smtClean="0"/>
              <a:t>Amputee</a:t>
            </a:r>
          </a:p>
          <a:p>
            <a:r>
              <a:rPr lang="en-US" dirty="0" smtClean="0"/>
              <a:t>Hearing</a:t>
            </a:r>
          </a:p>
          <a:p>
            <a:r>
              <a:rPr lang="en-US" dirty="0" smtClean="0"/>
              <a:t>Transplant</a:t>
            </a:r>
          </a:p>
          <a:p>
            <a:r>
              <a:rPr lang="en-US" dirty="0" smtClean="0"/>
              <a:t>Multiple Sclerosis</a:t>
            </a:r>
          </a:p>
          <a:p>
            <a:r>
              <a:rPr lang="en-US" dirty="0" smtClean="0"/>
              <a:t>Airborne Hazards</a:t>
            </a:r>
          </a:p>
          <a:p>
            <a:r>
              <a:rPr lang="en-US" dirty="0" smtClean="0"/>
              <a:t>Open Burn Pit</a:t>
            </a:r>
          </a:p>
          <a:p>
            <a:r>
              <a:rPr lang="en-US" dirty="0" smtClean="0"/>
              <a:t>Oncology</a:t>
            </a:r>
          </a:p>
          <a:p>
            <a:r>
              <a:rPr lang="en-US" dirty="0" smtClean="0"/>
              <a:t>Brain Injury</a:t>
            </a:r>
          </a:p>
          <a:p>
            <a:r>
              <a:rPr lang="en-US" dirty="0" smtClean="0"/>
              <a:t>Clinical Case</a:t>
            </a:r>
          </a:p>
          <a:p>
            <a:pPr marL="0" indent="0">
              <a:buNone/>
            </a:pPr>
            <a:r>
              <a:rPr lang="en-US" sz="1800" dirty="0" smtClean="0"/>
              <a:t>Many other internal and external registries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Issues</a:t>
            </a:r>
          </a:p>
          <a:p>
            <a:r>
              <a:rPr lang="en-US" dirty="0" smtClean="0"/>
              <a:t>Because of inflexibility of EHR GUI and database, VA uses multiple stand-alone new and antiquated solutions.</a:t>
            </a:r>
          </a:p>
          <a:p>
            <a:r>
              <a:rPr lang="en-US" dirty="0" smtClean="0"/>
              <a:t>Most data collection and analysis is completely separate from clinical workflows.</a:t>
            </a:r>
          </a:p>
          <a:p>
            <a:pPr lvl="1"/>
            <a:r>
              <a:rPr lang="en-US" dirty="0" smtClean="0"/>
              <a:t>Notable exception is CART-CL</a:t>
            </a:r>
          </a:p>
          <a:p>
            <a:r>
              <a:rPr lang="en-US" dirty="0" smtClean="0"/>
              <a:t>Information representation is all over the place, including codified data that uses national standards</a:t>
            </a:r>
          </a:p>
          <a:p>
            <a:r>
              <a:rPr lang="en-US" dirty="0" smtClean="0"/>
              <a:t>(Re)creating separate tech and data models for many registries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Healthcare System Perspective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simplify workflows and IT</a:t>
            </a:r>
          </a:p>
          <a:p>
            <a:r>
              <a:rPr lang="en-US" dirty="0"/>
              <a:t>F</a:t>
            </a:r>
            <a:r>
              <a:rPr lang="en-US" dirty="0" smtClean="0"/>
              <a:t>ocus on quality of system and health of individual not on “registry for that”</a:t>
            </a:r>
          </a:p>
          <a:p>
            <a:endParaRPr lang="en-US" dirty="0" smtClean="0"/>
          </a:p>
          <a:p>
            <a:r>
              <a:rPr lang="en-US" dirty="0" smtClean="0"/>
              <a:t>Conceptual simplicity: Registries = Cohort management</a:t>
            </a:r>
          </a:p>
          <a:p>
            <a:pPr lvl="1"/>
            <a:r>
              <a:rPr lang="en-US" dirty="0" smtClean="0"/>
              <a:t>Cohort defined for purpose</a:t>
            </a:r>
          </a:p>
          <a:p>
            <a:pPr lvl="1"/>
            <a:r>
              <a:rPr lang="en-US" dirty="0" smtClean="0"/>
              <a:t>Supports analysis and intervention</a:t>
            </a:r>
          </a:p>
          <a:p>
            <a:pPr lvl="1"/>
            <a:r>
              <a:rPr lang="en-US" dirty="0"/>
              <a:t>Supports i</a:t>
            </a:r>
            <a:r>
              <a:rPr lang="en-US" dirty="0" smtClean="0"/>
              <a:t>ndividual and population health management</a:t>
            </a:r>
          </a:p>
          <a:p>
            <a:pPr lvl="1"/>
            <a:r>
              <a:rPr lang="en-US" dirty="0" smtClean="0"/>
              <a:t>Allows separation of some data from legally discoverable record and clinical workflows</a:t>
            </a:r>
          </a:p>
          <a:p>
            <a:endParaRPr lang="en-US" dirty="0" smtClean="0"/>
          </a:p>
          <a:p>
            <a:r>
              <a:rPr lang="en-US" dirty="0" smtClean="0"/>
              <a:t>Technical simplicity</a:t>
            </a:r>
          </a:p>
          <a:p>
            <a:pPr lvl="1"/>
            <a:r>
              <a:rPr lang="en-US" dirty="0" smtClean="0"/>
              <a:t>Minimize technical platforms and data interchanges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5D4C8-D938-49CE-ABE1-302CEDD6E5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  <a:p>
            <a:pPr lvl="1"/>
            <a:r>
              <a:rPr lang="en-US" dirty="0"/>
              <a:t>No double data collection</a:t>
            </a:r>
          </a:p>
          <a:p>
            <a:pPr lvl="1"/>
            <a:r>
              <a:rPr lang="en-US" dirty="0" smtClean="0"/>
              <a:t>Support analytical workflows</a:t>
            </a:r>
          </a:p>
          <a:p>
            <a:pPr lvl="2"/>
            <a:r>
              <a:rPr lang="en-US" dirty="0" smtClean="0"/>
              <a:t>More than dashboards’ roll up and drill down</a:t>
            </a:r>
          </a:p>
          <a:p>
            <a:pPr lvl="2"/>
            <a:r>
              <a:rPr lang="en-US" dirty="0" smtClean="0"/>
              <a:t>Understand what is happening to cohort and why</a:t>
            </a:r>
          </a:p>
          <a:p>
            <a:pPr lvl="1"/>
            <a:r>
              <a:rPr lang="en-US" dirty="0" smtClean="0"/>
              <a:t>Support clinical workflows</a:t>
            </a:r>
          </a:p>
          <a:p>
            <a:pPr lvl="2"/>
            <a:r>
              <a:rPr lang="en-US" dirty="0" smtClean="0"/>
              <a:t>Provide decision </a:t>
            </a:r>
            <a:r>
              <a:rPr lang="en-US" dirty="0"/>
              <a:t>support products </a:t>
            </a:r>
            <a:r>
              <a:rPr lang="en-US" dirty="0" smtClean="0"/>
              <a:t>from registry data to </a:t>
            </a:r>
            <a:r>
              <a:rPr lang="en-US" dirty="0"/>
              <a:t>clinical workflow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Move seamlessly to intervene in cohort or individual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BBDBBE-3475-49BE-AD86-901C1CCAFF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Dashboards to Analytical and Intervention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BBDBBE-3475-49BE-AD86-901C1CCAFF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Content Placeholder 3" descr="Epinom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" b="401"/>
          <a:stretch>
            <a:fillRect/>
          </a:stretch>
        </p:blipFill>
        <p:spPr bwMode="auto">
          <a:xfrm>
            <a:off x="324961" y="1683787"/>
            <a:ext cx="85344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5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BBDBBE-3475-49BE-AD86-901C1CCAFF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5938519" y="990600"/>
            <a:ext cx="1268213" cy="346075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Pt </a:t>
            </a:r>
            <a:r>
              <a:rPr lang="en-US" dirty="0"/>
              <a:t>v</a:t>
            </a:r>
            <a:r>
              <a:rPr lang="en-US" dirty="0" smtClean="0"/>
              <a:t>iew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7206733" y="990600"/>
            <a:ext cx="1175267" cy="346075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 view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38520" y="1330325"/>
            <a:ext cx="690880" cy="269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2900" y="1330324"/>
            <a:ext cx="762000" cy="269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EHR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18400" y="1330323"/>
            <a:ext cx="863600" cy="269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Regtry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38520" y="635803"/>
            <a:ext cx="2443480" cy="2981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38520" y="265428"/>
            <a:ext cx="2443480" cy="2981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220787" y="52103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eHMP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724"/>
            <a:ext cx="8708927" cy="45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4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Strategies that HSPC will help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double data collection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analytical workflows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clinical workflows</a:t>
            </a:r>
          </a:p>
          <a:p>
            <a:r>
              <a:rPr lang="en-US" dirty="0" smtClean="0"/>
              <a:t>Data integrity and interoperability</a:t>
            </a:r>
            <a:endParaRPr lang="en-US" dirty="0"/>
          </a:p>
          <a:p>
            <a:pPr lvl="1"/>
            <a:r>
              <a:rPr lang="en-US" dirty="0"/>
              <a:t>Master Data Management: Appropriate data is same for clinical and registry functions</a:t>
            </a:r>
          </a:p>
          <a:p>
            <a:pPr lvl="1"/>
            <a:r>
              <a:rPr lang="en-US" dirty="0"/>
              <a:t>Standards must provide high level of semantic integrity to allow </a:t>
            </a:r>
            <a:r>
              <a:rPr lang="en-US" dirty="0" smtClean="0"/>
              <a:t>reuse</a:t>
            </a:r>
          </a:p>
          <a:p>
            <a:r>
              <a:rPr lang="en-US" dirty="0" smtClean="0"/>
              <a:t>General solution </a:t>
            </a:r>
            <a:r>
              <a:rPr lang="en-US" dirty="0"/>
              <a:t>agnostic </a:t>
            </a:r>
            <a:r>
              <a:rPr lang="en-US" dirty="0" smtClean="0"/>
              <a:t>to EHR or registry</a:t>
            </a:r>
          </a:p>
          <a:p>
            <a:pPr lvl="1"/>
            <a:r>
              <a:rPr lang="en-US" dirty="0" smtClean="0"/>
              <a:t>Support transition to new EHR (not focus of today) via </a:t>
            </a:r>
            <a:r>
              <a:rPr lang="en-US" dirty="0" err="1" smtClean="0"/>
              <a:t>eHMP</a:t>
            </a:r>
            <a:r>
              <a:rPr lang="en-US" dirty="0" smtClean="0"/>
              <a:t> an HSP</a:t>
            </a:r>
            <a:endParaRPr lang="en-US" dirty="0"/>
          </a:p>
          <a:p>
            <a:r>
              <a:rPr lang="en-US" dirty="0" smtClean="0"/>
              <a:t>Data exchange</a:t>
            </a:r>
          </a:p>
          <a:p>
            <a:pPr lvl="1"/>
            <a:r>
              <a:rPr lang="en-US" dirty="0" smtClean="0"/>
              <a:t>Document-based exchange is cumbersome, gets into “document for that”</a:t>
            </a:r>
          </a:p>
          <a:p>
            <a:pPr lvl="1"/>
            <a:r>
              <a:rPr lang="en-US" dirty="0" smtClean="0"/>
              <a:t>Need more modern web-based exchange. Looking to HSPC for practical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BBDBBE-3475-49BE-AD86-901C1CCAFF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59154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FFFFFE"/>
    </a:dk2>
    <a:lt2>
      <a:srgbClr val="FFFFFE"/>
    </a:lt2>
    <a:accent1>
      <a:srgbClr val="0083BE"/>
    </a:accent1>
    <a:accent2>
      <a:srgbClr val="78BE20"/>
    </a:accent2>
    <a:accent3>
      <a:srgbClr val="C4262E"/>
    </a:accent3>
    <a:accent4>
      <a:srgbClr val="FF7F32"/>
    </a:accent4>
    <a:accent5>
      <a:srgbClr val="F3CF45"/>
    </a:accent5>
    <a:accent6>
      <a:srgbClr val="FFFFFE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52D02126CB3A48AE720E770BBE9B48" ma:contentTypeVersion="0" ma:contentTypeDescription="Create a new document." ma:contentTypeScope="" ma:versionID="e403b0d4e30a522ccd34ac034013cc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154FE8-0484-429A-A791-084467972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76BD80-6EFF-48A7-AD14-14F893207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A4C734-6CB2-43F2-A855-AD59A046325C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VHA</Template>
  <TotalTime>93</TotalTime>
  <Words>352</Words>
  <Application>Microsoft Macintosh PowerPoint</Application>
  <PresentationFormat>On-screen Show (4:3)</PresentationFormat>
  <Paragraphs>74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PPT_VHA_Template</vt:lpstr>
      <vt:lpstr>VHA Registry Perspectives and Strategies</vt:lpstr>
      <vt:lpstr>VA Perspective</vt:lpstr>
      <vt:lpstr>Healthcare System Perspective</vt:lpstr>
      <vt:lpstr>VA Strategies</vt:lpstr>
      <vt:lpstr>Beyond Dashboards to Analytical and Intervention Workflows</vt:lpstr>
      <vt:lpstr>eHMP</vt:lpstr>
      <vt:lpstr>VA Strategies that HSPC will help with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Registry strategy</dc:title>
  <dc:creator>Jonathan R. Nebeker</dc:creator>
  <cp:lastModifiedBy>LK HL</cp:lastModifiedBy>
  <cp:revision>10</cp:revision>
  <dcterms:created xsi:type="dcterms:W3CDTF">2016-07-25T00:26:52Z</dcterms:created>
  <dcterms:modified xsi:type="dcterms:W3CDTF">2016-07-25T17:58:16Z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0x010100FE52D02126CB3A48AE720E770BBE9B48</vt:lpwstr>
  </property>
</Properties>
</file>