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wdp" ContentType="image/vnd.ms-photo"/>
  <Default Extension="rels" ContentType="application/vnd.openxmlformats-package.relationships+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5"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4"/>
  </p:sldMasterIdLst>
  <p:notesMasterIdLst>
    <p:notesMasterId r:id="rId12"/>
  </p:notesMasterIdLst>
  <p:handoutMasterIdLst>
    <p:handoutMasterId r:id="rId13"/>
  </p:handoutMasterIdLst>
  <p:sldIdLst>
    <p:sldId id="556" r:id="rId5"/>
    <p:sldId id="536" r:id="rId6"/>
    <p:sldId id="557" r:id="rId7"/>
    <p:sldId id="558" r:id="rId8"/>
    <p:sldId id="559" r:id="rId9"/>
    <p:sldId id="560" r:id="rId10"/>
    <p:sldId id="525" r:id="rId11"/>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lex Billioux" initials="ACB" lastIdx="11" clrIdx="0"/>
  <p:cmAuthor id="7" name="Inokuchi, Derek J" initials="IDJ" lastIdx="1" clrIdx="7"/>
  <p:cmAuthor id="1" name="Priscilla Wang" initials="PW" lastIdx="0" clrIdx="1"/>
  <p:cmAuthor id="8" name="ASHLEY SPENCE" initials="AS" lastIdx="25" clrIdx="8"/>
  <p:cmAuthor id="2" name="James Sharp" initials="JPS" lastIdx="15" clrIdx="2"/>
  <p:cmAuthor id="9" name="MOLLY MACHARRIS" initials="MM" lastIdx="7" clrIdx="9">
    <p:extLst/>
  </p:cmAuthor>
  <p:cmAuthor id="3" name="Kathleen Dziak" initials="KD" lastIdx="4" clrIdx="3">
    <p:extLst/>
  </p:cmAuthor>
  <p:cmAuthor id="10" name="Kevin Shackelford" initials="" lastIdx="0" clrIdx="10"/>
  <p:cmAuthor id="4" name="Corey Henderson" initials="CH" lastIdx="11" clrIdx="4">
    <p:extLst/>
  </p:cmAuthor>
  <p:cmAuthor id="11" name="Anastasia Robben" initials="AR" lastIdx="2" clrIdx="11">
    <p:extLst/>
  </p:cmAuthor>
  <p:cmAuthor id="5" name="Fontaine, Sara" initials="SF" lastIdx="11" clrIdx="5"/>
  <p:cmAuthor id="6" name="James Sharp" initials="JS" lastIdx="7" clrIdx="6">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7375E"/>
    <a:srgbClr val="43671B"/>
    <a:srgbClr val="DDF0F5"/>
    <a:srgbClr val="DCECF4"/>
    <a:srgbClr val="527824"/>
    <a:srgbClr val="43A0DC"/>
    <a:srgbClr val="EAC41F"/>
    <a:srgbClr val="6C6E89"/>
    <a:srgbClr val="BCF0FA"/>
    <a:srgbClr val="BDE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784" autoAdjust="0"/>
    <p:restoredTop sz="76130" autoAdjust="0"/>
  </p:normalViewPr>
  <p:slideViewPr>
    <p:cSldViewPr>
      <p:cViewPr varScale="1">
        <p:scale>
          <a:sx n="64" d="100"/>
          <a:sy n="64" d="100"/>
        </p:scale>
        <p:origin x="-1000" y="-96"/>
      </p:cViewPr>
      <p:guideLst>
        <p:guide orient="horz" pos="2160"/>
        <p:guide pos="2880"/>
      </p:guideLst>
    </p:cSldViewPr>
  </p:slideViewPr>
  <p:outlineViewPr>
    <p:cViewPr>
      <p:scale>
        <a:sx n="33" d="100"/>
        <a:sy n="33" d="100"/>
      </p:scale>
      <p:origin x="0" y="0"/>
    </p:cViewPr>
  </p:outlineViewPr>
  <p:notesTextViewPr>
    <p:cViewPr>
      <p:scale>
        <a:sx n="150" d="100"/>
        <a:sy n="150" d="100"/>
      </p:scale>
      <p:origin x="0" y="0"/>
    </p:cViewPr>
  </p:notesTextViewPr>
  <p:sorterViewPr>
    <p:cViewPr>
      <p:scale>
        <a:sx n="100" d="100"/>
        <a:sy n="100" d="100"/>
      </p:scale>
      <p:origin x="0" y="0"/>
    </p:cViewPr>
  </p:sorterViewPr>
  <p:notesViewPr>
    <p:cSldViewPr>
      <p:cViewPr varScale="1">
        <p:scale>
          <a:sx n="53" d="100"/>
          <a:sy n="53" d="100"/>
        </p:scale>
        <p:origin x="2820" y="36"/>
      </p:cViewPr>
      <p:guideLst/>
    </p:cSldViewPr>
  </p:notes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7.xml"/><Relationship Id="rId12" Type="http://schemas.openxmlformats.org/officeDocument/2006/relationships/notesMaster" Target="notesMasters/notesMaster1.xml"/><Relationship Id="rId13" Type="http://schemas.openxmlformats.org/officeDocument/2006/relationships/handoutMaster" Target="handoutMasters/handoutMaster1.xml"/><Relationship Id="rId14" Type="http://schemas.openxmlformats.org/officeDocument/2006/relationships/printerSettings" Target="printerSettings/printerSettings1.bin"/><Relationship Id="rId15" Type="http://schemas.openxmlformats.org/officeDocument/2006/relationships/commentAuthors" Target="commentAuthors.xml"/><Relationship Id="rId16" Type="http://schemas.openxmlformats.org/officeDocument/2006/relationships/presProps" Target="presProps.xml"/><Relationship Id="rId17" Type="http://schemas.openxmlformats.org/officeDocument/2006/relationships/viewProps" Target="viewProps.xml"/><Relationship Id="rId18" Type="http://schemas.openxmlformats.org/officeDocument/2006/relationships/theme" Target="theme/theme1.xml"/><Relationship Id="rId19" Type="http://schemas.openxmlformats.org/officeDocument/2006/relationships/tableStyles" Target="tableStyles.xml"/><Relationship Id="rId1" Type="http://schemas.openxmlformats.org/officeDocument/2006/relationships/customXml" Target="../customXml/item1.xml"/><Relationship Id="rId2" Type="http://schemas.openxmlformats.org/officeDocument/2006/relationships/customXml" Target="../customXml/item2.xml"/><Relationship Id="rId3" Type="http://schemas.openxmlformats.org/officeDocument/2006/relationships/customXml" Target="../customXml/item3.xml"/><Relationship Id="rId4" Type="http://schemas.openxmlformats.org/officeDocument/2006/relationships/slideMaster" Target="slideMasters/slideMaster1.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 Id="rId9" Type="http://schemas.openxmlformats.org/officeDocument/2006/relationships/slide" Target="slides/slide5.xml"/><Relationship Id="rId10" Type="http://schemas.openxmlformats.org/officeDocument/2006/relationships/slide" Target="slides/slide6.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dirty="0">
              <a:latin typeface="Segoe UI Normal" charset="0"/>
            </a:endParaRPr>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E8D8F742-5DB5-429A-9C61-5E4194156261}" type="datetimeFigureOut">
              <a:rPr lang="en-US" smtClean="0">
                <a:latin typeface="Segoe UI Normal" charset="0"/>
              </a:rPr>
              <a:t>7/25/16</a:t>
            </a:fld>
            <a:endParaRPr lang="en-US" dirty="0">
              <a:latin typeface="Segoe UI Normal" charset="0"/>
            </a:endParaRPr>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dirty="0">
              <a:latin typeface="Segoe UI Normal" charset="0"/>
            </a:endParaRPr>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49F032E1-9564-4A07-9AE1-546328D5C57A}" type="slidenum">
              <a:rPr lang="en-US" smtClean="0">
                <a:latin typeface="Segoe UI Normal" charset="0"/>
              </a:rPr>
              <a:t>‹#›</a:t>
            </a:fld>
            <a:endParaRPr lang="en-US" dirty="0">
              <a:latin typeface="Segoe UI Normal" charset="0"/>
            </a:endParaRPr>
          </a:p>
        </p:txBody>
      </p:sp>
    </p:spTree>
    <p:extLst>
      <p:ext uri="{BB962C8B-B14F-4D97-AF65-F5344CB8AC3E}">
        <p14:creationId xmlns:p14="http://schemas.microsoft.com/office/powerpoint/2010/main" val="174920803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b="0" i="0">
                <a:latin typeface="Segoe UI Normal" charset="0"/>
              </a:defRPr>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b="0" i="0">
                <a:latin typeface="Segoe UI Normal" charset="0"/>
              </a:defRPr>
            </a:lvl1pPr>
          </a:lstStyle>
          <a:p>
            <a:fld id="{DA590F48-B3E8-4CFB-BB03-5448113FC02C}" type="datetimeFigureOut">
              <a:rPr lang="en-US" smtClean="0"/>
              <a:pPr/>
              <a:t>7/25/16</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b="0" i="0">
                <a:latin typeface="Segoe UI Normal" charset="0"/>
              </a:defRPr>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b="0" i="0">
                <a:latin typeface="Segoe UI Normal" charset="0"/>
              </a:defRPr>
            </a:lvl1pPr>
          </a:lstStyle>
          <a:p>
            <a:fld id="{13CD7CF5-435C-45C9-B660-0EB849AFC5EA}" type="slidenum">
              <a:rPr lang="en-US" smtClean="0"/>
              <a:pPr/>
              <a:t>‹#›</a:t>
            </a:fld>
            <a:endParaRPr lang="en-US" dirty="0"/>
          </a:p>
        </p:txBody>
      </p:sp>
    </p:spTree>
    <p:extLst>
      <p:ext uri="{BB962C8B-B14F-4D97-AF65-F5344CB8AC3E}">
        <p14:creationId xmlns:p14="http://schemas.microsoft.com/office/powerpoint/2010/main" val="1672482385"/>
      </p:ext>
    </p:extLst>
  </p:cSld>
  <p:clrMap bg1="lt1" tx1="dk1" bg2="lt2" tx2="dk2" accent1="accent1" accent2="accent2" accent3="accent3" accent4="accent4" accent5="accent5" accent6="accent6" hlink="hlink" folHlink="folHlink"/>
  <p:notesStyle>
    <a:lvl1pPr marL="0" algn="l" defTabSz="914400" rtl="0" eaLnBrk="1" latinLnBrk="0" hangingPunct="1">
      <a:defRPr sz="1200" b="0" i="0" kern="1200">
        <a:solidFill>
          <a:schemeClr val="tx1"/>
        </a:solidFill>
        <a:latin typeface="Segoe UI Normal" charset="0"/>
        <a:ea typeface="+mn-ea"/>
        <a:cs typeface="+mn-cs"/>
      </a:defRPr>
    </a:lvl1pPr>
    <a:lvl2pPr marL="457200" algn="l" defTabSz="914400" rtl="0" eaLnBrk="1" latinLnBrk="0" hangingPunct="1">
      <a:defRPr sz="1200" b="0" i="0" kern="1200">
        <a:solidFill>
          <a:schemeClr val="tx1"/>
        </a:solidFill>
        <a:latin typeface="Segoe UI Normal" charset="0"/>
        <a:ea typeface="+mn-ea"/>
        <a:cs typeface="+mn-cs"/>
      </a:defRPr>
    </a:lvl2pPr>
    <a:lvl3pPr marL="914400" algn="l" defTabSz="914400" rtl="0" eaLnBrk="1" latinLnBrk="0" hangingPunct="1">
      <a:defRPr sz="1200" b="0" i="0" kern="1200">
        <a:solidFill>
          <a:schemeClr val="tx1"/>
        </a:solidFill>
        <a:latin typeface="Segoe UI Normal" charset="0"/>
        <a:ea typeface="+mn-ea"/>
        <a:cs typeface="+mn-cs"/>
      </a:defRPr>
    </a:lvl3pPr>
    <a:lvl4pPr marL="1371600" algn="l" defTabSz="914400" rtl="0" eaLnBrk="1" latinLnBrk="0" hangingPunct="1">
      <a:defRPr sz="1200" b="0" i="0" kern="1200">
        <a:solidFill>
          <a:schemeClr val="tx1"/>
        </a:solidFill>
        <a:latin typeface="Segoe UI Normal" charset="0"/>
        <a:ea typeface="+mn-ea"/>
        <a:cs typeface="+mn-cs"/>
      </a:defRPr>
    </a:lvl4pPr>
    <a:lvl5pPr marL="1828800" algn="l" defTabSz="914400" rtl="0" eaLnBrk="1" latinLnBrk="0" hangingPunct="1">
      <a:defRPr sz="1200" b="0" i="0" kern="1200">
        <a:solidFill>
          <a:schemeClr val="tx1"/>
        </a:solidFill>
        <a:latin typeface="Segoe UI Norm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000" kern="1200" dirty="0">
              <a:solidFill>
                <a:schemeClr val="tx1"/>
              </a:solidFill>
              <a:effectLst/>
              <a:ea typeface="+mn-ea"/>
              <a:cs typeface="+mn-cs"/>
            </a:endParaRPr>
          </a:p>
        </p:txBody>
      </p:sp>
      <p:sp>
        <p:nvSpPr>
          <p:cNvPr id="4" name="Slide Number Placeholder 3"/>
          <p:cNvSpPr>
            <a:spLocks noGrp="1"/>
          </p:cNvSpPr>
          <p:nvPr>
            <p:ph type="sldNum" sz="quarter" idx="10"/>
          </p:nvPr>
        </p:nvSpPr>
        <p:spPr/>
        <p:txBody>
          <a:bodyPr/>
          <a:lstStyle/>
          <a:p>
            <a:fld id="{13CD7CF5-435C-45C9-B660-0EB849AFC5EA}" type="slidenum">
              <a:rPr lang="en-US" smtClean="0"/>
              <a:t>1</a:t>
            </a:fld>
            <a:endParaRPr lang="en-US"/>
          </a:p>
        </p:txBody>
      </p:sp>
    </p:spTree>
    <p:extLst>
      <p:ext uri="{BB962C8B-B14F-4D97-AF65-F5344CB8AC3E}">
        <p14:creationId xmlns:p14="http://schemas.microsoft.com/office/powerpoint/2010/main" val="41071681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3CD7CF5-435C-45C9-B660-0EB849AFC5EA}" type="slidenum">
              <a:rPr lang="en-US" smtClean="0"/>
              <a:pPr/>
              <a:t>3</a:t>
            </a:fld>
            <a:endParaRPr lang="en-US" dirty="0"/>
          </a:p>
        </p:txBody>
      </p:sp>
    </p:spTree>
    <p:extLst>
      <p:ext uri="{BB962C8B-B14F-4D97-AF65-F5344CB8AC3E}">
        <p14:creationId xmlns:p14="http://schemas.microsoft.com/office/powerpoint/2010/main" val="24590163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3CD7CF5-435C-45C9-B660-0EB849AFC5EA}" type="slidenum">
              <a:rPr lang="en-US" smtClean="0"/>
              <a:pPr/>
              <a:t>4</a:t>
            </a:fld>
            <a:endParaRPr lang="en-US" dirty="0"/>
          </a:p>
        </p:txBody>
      </p:sp>
    </p:spTree>
    <p:extLst>
      <p:ext uri="{BB962C8B-B14F-4D97-AF65-F5344CB8AC3E}">
        <p14:creationId xmlns:p14="http://schemas.microsoft.com/office/powerpoint/2010/main" val="85419273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3CD7CF5-435C-45C9-B660-0EB849AFC5EA}" type="slidenum">
              <a:rPr lang="en-US" smtClean="0"/>
              <a:pPr/>
              <a:t>6</a:t>
            </a:fld>
            <a:endParaRPr lang="en-US" dirty="0"/>
          </a:p>
        </p:txBody>
      </p:sp>
    </p:spTree>
    <p:extLst>
      <p:ext uri="{BB962C8B-B14F-4D97-AF65-F5344CB8AC3E}">
        <p14:creationId xmlns:p14="http://schemas.microsoft.com/office/powerpoint/2010/main" val="10952691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a:lvl1pPr>
          </a:lstStyle>
          <a:p>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6" name="Slide Number Placeholder 5"/>
          <p:cNvSpPr>
            <a:spLocks noGrp="1"/>
          </p:cNvSpPr>
          <p:nvPr>
            <p:ph type="sldNum" sz="quarter" idx="12"/>
          </p:nvPr>
        </p:nvSpPr>
        <p:spPr/>
        <p:txBody>
          <a:bodyPr/>
          <a:lstStyle/>
          <a:p>
            <a:fld id="{AD859515-6042-4DBC-99E0-9F999718C03D}" type="slidenum">
              <a:rPr lang="en-US" smtClean="0"/>
              <a:t>‹#›</a:t>
            </a:fld>
            <a:endParaRPr lang="en-US"/>
          </a:p>
        </p:txBody>
      </p:sp>
    </p:spTree>
    <p:extLst>
      <p:ext uri="{BB962C8B-B14F-4D97-AF65-F5344CB8AC3E}">
        <p14:creationId xmlns:p14="http://schemas.microsoft.com/office/powerpoint/2010/main" val="19128499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lvl1pPr>
              <a:defRPr b="0" i="0">
                <a:latin typeface="Segoe UI Normal" charset="0"/>
              </a:defRPr>
            </a:lvl1pPr>
          </a:lstStyle>
          <a:p>
            <a:endParaRPr lang="en-US" dirty="0"/>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a:defRPr b="0" i="0">
                <a:latin typeface="Segoe UI Normal" charset="0"/>
              </a:defRPr>
            </a:lvl1pPr>
          </a:lstStyle>
          <a:p>
            <a:endParaRPr lang="en-US" dirty="0"/>
          </a:p>
        </p:txBody>
      </p:sp>
      <p:sp>
        <p:nvSpPr>
          <p:cNvPr id="7" name="Slide Number Placeholder 6"/>
          <p:cNvSpPr>
            <a:spLocks noGrp="1"/>
          </p:cNvSpPr>
          <p:nvPr>
            <p:ph type="sldNum" sz="quarter" idx="12"/>
          </p:nvPr>
        </p:nvSpPr>
        <p:spPr/>
        <p:txBody>
          <a:bodyPr/>
          <a:lstStyle/>
          <a:p>
            <a:fld id="{AD859515-6042-4DBC-99E0-9F999718C03D}" type="slidenum">
              <a:rPr lang="en-US" smtClean="0"/>
              <a:t>‹#›</a:t>
            </a:fld>
            <a:endParaRPr lang="en-US"/>
          </a:p>
        </p:txBody>
      </p:sp>
    </p:spTree>
    <p:extLst>
      <p:ext uri="{BB962C8B-B14F-4D97-AF65-F5344CB8AC3E}">
        <p14:creationId xmlns:p14="http://schemas.microsoft.com/office/powerpoint/2010/main" val="23850416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lvl1pPr>
              <a:defRPr b="0" i="0">
                <a:latin typeface="Segoe UI Normal" charset="0"/>
              </a:defRPr>
            </a:lvl1pPr>
          </a:lstStyle>
          <a:p>
            <a:endParaRPr lang="en-US" dirty="0"/>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a:defRPr b="0" i="0">
                <a:latin typeface="Segoe UI Normal" charset="0"/>
              </a:defRPr>
            </a:lvl1pPr>
          </a:lstStyle>
          <a:p>
            <a:endParaRPr lang="en-US" dirty="0"/>
          </a:p>
        </p:txBody>
      </p:sp>
      <p:sp>
        <p:nvSpPr>
          <p:cNvPr id="7" name="Slide Number Placeholder 6"/>
          <p:cNvSpPr>
            <a:spLocks noGrp="1"/>
          </p:cNvSpPr>
          <p:nvPr>
            <p:ph type="sldNum" sz="quarter" idx="12"/>
          </p:nvPr>
        </p:nvSpPr>
        <p:spPr/>
        <p:txBody>
          <a:bodyPr/>
          <a:lstStyle/>
          <a:p>
            <a:fld id="{AD859515-6042-4DBC-99E0-9F999718C03D}" type="slidenum">
              <a:rPr lang="en-US" smtClean="0"/>
              <a:t>‹#›</a:t>
            </a:fld>
            <a:endParaRPr lang="en-US"/>
          </a:p>
        </p:txBody>
      </p:sp>
    </p:spTree>
    <p:extLst>
      <p:ext uri="{BB962C8B-B14F-4D97-AF65-F5344CB8AC3E}">
        <p14:creationId xmlns:p14="http://schemas.microsoft.com/office/powerpoint/2010/main" val="169113216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b="0" i="0">
                <a:latin typeface="Segoe UI Normal" charset="0"/>
              </a:defRPr>
            </a:lvl1pPr>
          </a:lstStyle>
          <a:p>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b="0" i="0">
                <a:latin typeface="Segoe UI Normal" charset="0"/>
              </a:defRPr>
            </a:lvl1pPr>
          </a:lstStyle>
          <a:p>
            <a:endParaRPr lang="en-US" dirty="0"/>
          </a:p>
        </p:txBody>
      </p:sp>
      <p:sp>
        <p:nvSpPr>
          <p:cNvPr id="6" name="Slide Number Placeholder 5"/>
          <p:cNvSpPr>
            <a:spLocks noGrp="1"/>
          </p:cNvSpPr>
          <p:nvPr>
            <p:ph type="sldNum" sz="quarter" idx="12"/>
          </p:nvPr>
        </p:nvSpPr>
        <p:spPr/>
        <p:txBody>
          <a:bodyPr/>
          <a:lstStyle/>
          <a:p>
            <a:fld id="{AD859515-6042-4DBC-99E0-9F999718C03D}" type="slidenum">
              <a:rPr lang="en-US" smtClean="0"/>
              <a:t>‹#›</a:t>
            </a:fld>
            <a:endParaRPr lang="en-US"/>
          </a:p>
        </p:txBody>
      </p:sp>
    </p:spTree>
    <p:extLst>
      <p:ext uri="{BB962C8B-B14F-4D97-AF65-F5344CB8AC3E}">
        <p14:creationId xmlns:p14="http://schemas.microsoft.com/office/powerpoint/2010/main" val="128891622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b="0" i="0">
                <a:latin typeface="Segoe UI Normal" charset="0"/>
              </a:defRPr>
            </a:lvl1pPr>
          </a:lstStyle>
          <a:p>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b="0" i="0">
                <a:latin typeface="Segoe UI Normal" charset="0"/>
              </a:defRPr>
            </a:lvl1pPr>
          </a:lstStyle>
          <a:p>
            <a:endParaRPr lang="en-US" dirty="0"/>
          </a:p>
        </p:txBody>
      </p:sp>
      <p:sp>
        <p:nvSpPr>
          <p:cNvPr id="6" name="Slide Number Placeholder 5"/>
          <p:cNvSpPr>
            <a:spLocks noGrp="1"/>
          </p:cNvSpPr>
          <p:nvPr>
            <p:ph type="sldNum" sz="quarter" idx="12"/>
          </p:nvPr>
        </p:nvSpPr>
        <p:spPr/>
        <p:txBody>
          <a:bodyPr/>
          <a:lstStyle/>
          <a:p>
            <a:fld id="{AD859515-6042-4DBC-99E0-9F999718C03D}" type="slidenum">
              <a:rPr lang="en-US" smtClean="0"/>
              <a:t>‹#›</a:t>
            </a:fld>
            <a:endParaRPr lang="en-US"/>
          </a:p>
        </p:txBody>
      </p:sp>
    </p:spTree>
    <p:extLst>
      <p:ext uri="{BB962C8B-B14F-4D97-AF65-F5344CB8AC3E}">
        <p14:creationId xmlns:p14="http://schemas.microsoft.com/office/powerpoint/2010/main" val="2242480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cSld name="2_CMS title1">
    <p:bg>
      <p:bgPr>
        <a:solidFill>
          <a:schemeClr val="bg1"/>
        </a:solidFill>
        <a:effectLst/>
      </p:bgPr>
    </p:bg>
    <p:spTree>
      <p:nvGrpSpPr>
        <p:cNvPr id="1" name=""/>
        <p:cNvGrpSpPr/>
        <p:nvPr/>
      </p:nvGrpSpPr>
      <p:grpSpPr>
        <a:xfrm>
          <a:off x="0" y="0"/>
          <a:ext cx="0" cy="0"/>
          <a:chOff x="0" y="0"/>
          <a:chExt cx="0" cy="0"/>
        </a:xfrm>
      </p:grpSpPr>
      <p:sp>
        <p:nvSpPr>
          <p:cNvPr id="13" name="TextBox 12"/>
          <p:cNvSpPr txBox="1"/>
          <p:nvPr/>
        </p:nvSpPr>
        <p:spPr>
          <a:xfrm>
            <a:off x="-1668146" y="4928188"/>
            <a:ext cx="184666" cy="369332"/>
          </a:xfrm>
          <a:prstGeom prst="rect">
            <a:avLst/>
          </a:prstGeom>
          <a:noFill/>
        </p:spPr>
        <p:txBody>
          <a:bodyPr wrap="none" rtlCol="0">
            <a:spAutoFit/>
          </a:bodyPr>
          <a:lstStyle/>
          <a:p>
            <a:endParaRPr lang="en-US" b="0" i="0" dirty="0">
              <a:latin typeface="Segoe UI Normal" charset="0"/>
            </a:endParaRPr>
          </a:p>
        </p:txBody>
      </p:sp>
      <p:sp>
        <p:nvSpPr>
          <p:cNvPr id="12" name="Title 7"/>
          <p:cNvSpPr>
            <a:spLocks noGrp="1"/>
          </p:cNvSpPr>
          <p:nvPr>
            <p:ph type="title"/>
          </p:nvPr>
        </p:nvSpPr>
        <p:spPr>
          <a:xfrm>
            <a:off x="0" y="1371600"/>
            <a:ext cx="9144000" cy="1066800"/>
          </a:xfrm>
        </p:spPr>
        <p:txBody>
          <a:bodyPr/>
          <a:lstStyle/>
          <a:p>
            <a:r>
              <a:rPr lang="en-US" dirty="0"/>
              <a:t>Click to edit Master title style</a:t>
            </a:r>
          </a:p>
        </p:txBody>
      </p:sp>
      <p:sp>
        <p:nvSpPr>
          <p:cNvPr id="8" name="Text Placeholder 2"/>
          <p:cNvSpPr>
            <a:spLocks noGrp="1"/>
          </p:cNvSpPr>
          <p:nvPr>
            <p:ph type="body" sz="quarter" idx="10" hasCustomPrompt="1"/>
          </p:nvPr>
        </p:nvSpPr>
        <p:spPr>
          <a:xfrm>
            <a:off x="5943600" y="3048000"/>
            <a:ext cx="2971800" cy="914400"/>
          </a:xfrm>
        </p:spPr>
        <p:txBody>
          <a:bodyPr>
            <a:normAutofit/>
          </a:bodyPr>
          <a:lstStyle>
            <a:lvl1pPr marL="0" indent="0" algn="l">
              <a:buNone/>
              <a:defRPr sz="2400" b="1" i="1">
                <a:solidFill>
                  <a:srgbClr val="084A9C"/>
                </a:solidFill>
              </a:defRPr>
            </a:lvl1pPr>
          </a:lstStyle>
          <a:p>
            <a:pPr algn="l"/>
            <a:r>
              <a:rPr lang="en-US" sz="2400" b="1" i="1" dirty="0">
                <a:solidFill>
                  <a:srgbClr val="084A9C"/>
                </a:solidFill>
              </a:rPr>
              <a:t>Subtitle</a:t>
            </a:r>
          </a:p>
          <a:p>
            <a:pPr algn="l"/>
            <a:endParaRPr lang="en-US" sz="2800" b="0" i="1" dirty="0">
              <a:solidFill>
                <a:srgbClr val="084A9C"/>
              </a:solidFill>
            </a:endParaRPr>
          </a:p>
        </p:txBody>
      </p:sp>
      <p:sp>
        <p:nvSpPr>
          <p:cNvPr id="9" name="Text Placeholder 2"/>
          <p:cNvSpPr>
            <a:spLocks noGrp="1"/>
          </p:cNvSpPr>
          <p:nvPr>
            <p:ph type="body" sz="quarter" idx="11" hasCustomPrompt="1"/>
          </p:nvPr>
        </p:nvSpPr>
        <p:spPr>
          <a:xfrm>
            <a:off x="5943600" y="4267200"/>
            <a:ext cx="2971800" cy="838200"/>
          </a:xfrm>
        </p:spPr>
        <p:txBody>
          <a:bodyPr>
            <a:normAutofit/>
          </a:bodyPr>
          <a:lstStyle>
            <a:lvl1pPr marL="0" indent="0" algn="l">
              <a:buNone/>
              <a:defRPr sz="2400" b="1" i="1">
                <a:solidFill>
                  <a:srgbClr val="084A9C"/>
                </a:solidFill>
              </a:defRPr>
            </a:lvl1pPr>
          </a:lstStyle>
          <a:p>
            <a:pPr algn="l"/>
            <a:r>
              <a:rPr lang="en-US" sz="2400" b="0" i="1" dirty="0">
                <a:solidFill>
                  <a:srgbClr val="084A9C"/>
                </a:solidFill>
              </a:rPr>
              <a:t>Presenter/Date</a:t>
            </a:r>
            <a:endParaRPr lang="en-US" sz="2800" b="0" i="1" dirty="0">
              <a:solidFill>
                <a:srgbClr val="084A9C"/>
              </a:solidFill>
            </a:endParaRPr>
          </a:p>
        </p:txBody>
      </p:sp>
      <p:sp>
        <p:nvSpPr>
          <p:cNvPr id="14" name="TextBox 13"/>
          <p:cNvSpPr txBox="1"/>
          <p:nvPr userDrawn="1"/>
        </p:nvSpPr>
        <p:spPr>
          <a:xfrm>
            <a:off x="-1668146" y="4928188"/>
            <a:ext cx="184666" cy="369332"/>
          </a:xfrm>
          <a:prstGeom prst="rect">
            <a:avLst/>
          </a:prstGeom>
          <a:noFill/>
        </p:spPr>
        <p:txBody>
          <a:bodyPr wrap="none" rtlCol="0">
            <a:spAutoFit/>
          </a:bodyPr>
          <a:lstStyle/>
          <a:p>
            <a:endParaRPr lang="en-US" b="0" i="0" dirty="0">
              <a:latin typeface="Segoe UI Normal" charset="0"/>
            </a:endParaRPr>
          </a:p>
        </p:txBody>
      </p:sp>
      <p:pic>
        <p:nvPicPr>
          <p:cNvPr id="15" name="Picture 14" descr="The Centers for Medicare and Medicaid logo."/>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52400" y="228600"/>
            <a:ext cx="2652325" cy="914400"/>
          </a:xfrm>
          <a:prstGeom prst="rect">
            <a:avLst/>
          </a:prstGeom>
        </p:spPr>
      </p:pic>
      <p:sp>
        <p:nvSpPr>
          <p:cNvPr id="10" name="Slide Number Placeholder 6"/>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022FF3C-310F-4809-A5BE-BC5BA8AA108D}" type="slidenum">
              <a:rPr lang="en-US" smtClean="0"/>
              <a:t>‹#›</a:t>
            </a:fld>
            <a:endParaRPr lang="en-US"/>
          </a:p>
        </p:txBody>
      </p:sp>
    </p:spTree>
    <p:extLst>
      <p:ext uri="{BB962C8B-B14F-4D97-AF65-F5344CB8AC3E}">
        <p14:creationId xmlns:p14="http://schemas.microsoft.com/office/powerpoint/2010/main" val="16631274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p:txBody>
          <a:bodyPr/>
          <a:lstStyle/>
          <a:p>
            <a:fld id="{AD859515-6042-4DBC-99E0-9F999718C03D}" type="slidenum">
              <a:rPr lang="en-US" smtClean="0"/>
              <a:t>‹#›</a:t>
            </a:fld>
            <a:endParaRPr lang="en-US"/>
          </a:p>
        </p:txBody>
      </p:sp>
      <p:sp>
        <p:nvSpPr>
          <p:cNvPr id="7" name="Title 6"/>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0318124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 Centered Typ">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1"/>
            <a:ext cx="8229600" cy="380999"/>
          </a:xfrm>
        </p:spPr>
        <p:txBody>
          <a:bodyPr/>
          <a:lstStyle>
            <a:lvl1pPr marL="0" indent="0" algn="ctr">
              <a:buNone/>
              <a:defRPr b="1">
                <a:solidFill>
                  <a:srgbClr val="17375E"/>
                </a:solidFill>
              </a:defRPr>
            </a:lvl1pPr>
          </a:lstStyle>
          <a:p>
            <a:pPr lvl="0"/>
            <a:r>
              <a:rPr lang="en-US" dirty="0"/>
              <a:t>Click to edit Master text styles</a:t>
            </a:r>
          </a:p>
          <a:p>
            <a:pPr lvl="1"/>
            <a:r>
              <a:rPr lang="en-US" dirty="0"/>
              <a:t>Second level</a:t>
            </a:r>
          </a:p>
        </p:txBody>
      </p:sp>
      <p:sp>
        <p:nvSpPr>
          <p:cNvPr id="6" name="Slide Number Placeholder 5"/>
          <p:cNvSpPr>
            <a:spLocks noGrp="1"/>
          </p:cNvSpPr>
          <p:nvPr>
            <p:ph type="sldNum" sz="quarter" idx="12"/>
          </p:nvPr>
        </p:nvSpPr>
        <p:spPr/>
        <p:txBody>
          <a:bodyPr/>
          <a:lstStyle/>
          <a:p>
            <a:fld id="{AD859515-6042-4DBC-99E0-9F999718C03D}" type="slidenum">
              <a:rPr lang="en-US" smtClean="0"/>
              <a:t>‹#›</a:t>
            </a:fld>
            <a:endParaRPr lang="en-US"/>
          </a:p>
        </p:txBody>
      </p:sp>
      <p:sp>
        <p:nvSpPr>
          <p:cNvPr id="7" name="Title 6"/>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052084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Slide Number Placeholder 4"/>
          <p:cNvSpPr>
            <a:spLocks noGrp="1"/>
          </p:cNvSpPr>
          <p:nvPr>
            <p:ph type="sldNum" sz="quarter" idx="12"/>
          </p:nvPr>
        </p:nvSpPr>
        <p:spPr/>
        <p:txBody>
          <a:bodyPr/>
          <a:lstStyle/>
          <a:p>
            <a:fld id="{AD859515-6042-4DBC-99E0-9F999718C03D}" type="slidenum">
              <a:rPr lang="en-US" smtClean="0"/>
              <a:t>‹#›</a:t>
            </a:fld>
            <a:endParaRPr lang="en-US"/>
          </a:p>
        </p:txBody>
      </p:sp>
    </p:spTree>
    <p:extLst>
      <p:ext uri="{BB962C8B-B14F-4D97-AF65-F5344CB8AC3E}">
        <p14:creationId xmlns:p14="http://schemas.microsoft.com/office/powerpoint/2010/main" val="10352511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and Content - Green Checkbox">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1"/>
            <a:ext cx="8229600" cy="3124199"/>
          </a:xfrm>
          <a:solidFill>
            <a:srgbClr val="92D050"/>
          </a:solidFill>
        </p:spPr>
        <p:txBody>
          <a:bodyPr/>
          <a:lstStyle>
            <a:lvl1pPr marL="285750" indent="-285750" algn="l">
              <a:spcBef>
                <a:spcPts val="600"/>
              </a:spcBef>
              <a:buFont typeface="Wingdings" charset="2"/>
              <a:buChar char="ü"/>
              <a:defRPr b="1">
                <a:solidFill>
                  <a:srgbClr val="17375E"/>
                </a:solidFill>
              </a:defRPr>
            </a:lvl1pPr>
            <a:lvl2pPr>
              <a:defRPr>
                <a:solidFill>
                  <a:srgbClr val="17375E"/>
                </a:solidFill>
              </a:defRPr>
            </a:lvl2pPr>
          </a:lstStyle>
          <a:p>
            <a:pPr lvl="0"/>
            <a:r>
              <a:rPr lang="en-US" dirty="0"/>
              <a:t>Click to edit Master text styles</a:t>
            </a:r>
          </a:p>
          <a:p>
            <a:pPr lvl="1"/>
            <a:r>
              <a:rPr lang="en-US" dirty="0"/>
              <a:t>Second level</a:t>
            </a:r>
          </a:p>
        </p:txBody>
      </p:sp>
      <p:sp>
        <p:nvSpPr>
          <p:cNvPr id="6" name="Slide Number Placeholder 5"/>
          <p:cNvSpPr>
            <a:spLocks noGrp="1"/>
          </p:cNvSpPr>
          <p:nvPr>
            <p:ph type="sldNum" sz="quarter" idx="12"/>
          </p:nvPr>
        </p:nvSpPr>
        <p:spPr/>
        <p:txBody>
          <a:bodyPr/>
          <a:lstStyle/>
          <a:p>
            <a:fld id="{AD859515-6042-4DBC-99E0-9F999718C03D}" type="slidenum">
              <a:rPr lang="en-US" smtClean="0"/>
              <a:t>‹#›</a:t>
            </a:fld>
            <a:endParaRPr lang="en-US"/>
          </a:p>
        </p:txBody>
      </p:sp>
      <p:sp>
        <p:nvSpPr>
          <p:cNvPr id="7" name="Title 6"/>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6797134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lvl1pPr>
              <a:defRPr b="0" i="0">
                <a:latin typeface="Segoe UI Normal" charset="0"/>
              </a:defRPr>
            </a:lvl1pPr>
          </a:lstStyle>
          <a:p>
            <a:endParaRPr lang="en-US" dirty="0"/>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lvl1pPr>
              <a:defRPr b="0" i="0">
                <a:latin typeface="Segoe UI Normal" charset="0"/>
              </a:defRPr>
            </a:lvl1pPr>
          </a:lstStyle>
          <a:p>
            <a:endParaRPr lang="en-US" dirty="0"/>
          </a:p>
        </p:txBody>
      </p:sp>
      <p:sp>
        <p:nvSpPr>
          <p:cNvPr id="4" name="Slide Number Placeholder 3"/>
          <p:cNvSpPr>
            <a:spLocks noGrp="1"/>
          </p:cNvSpPr>
          <p:nvPr>
            <p:ph type="sldNum" sz="quarter" idx="12"/>
          </p:nvPr>
        </p:nvSpPr>
        <p:spPr/>
        <p:txBody>
          <a:bodyPr/>
          <a:lstStyle/>
          <a:p>
            <a:fld id="{AD859515-6042-4DBC-99E0-9F999718C03D}" type="slidenum">
              <a:rPr lang="en-US" smtClean="0"/>
              <a:t>‹#›</a:t>
            </a:fld>
            <a:endParaRPr lang="en-US"/>
          </a:p>
        </p:txBody>
      </p:sp>
    </p:spTree>
    <p:extLst>
      <p:ext uri="{BB962C8B-B14F-4D97-AF65-F5344CB8AC3E}">
        <p14:creationId xmlns:p14="http://schemas.microsoft.com/office/powerpoint/2010/main" val="32157229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12" name="Rectangle 11"/>
          <p:cNvSpPr/>
          <p:nvPr userDrawn="1"/>
        </p:nvSpPr>
        <p:spPr>
          <a:xfrm>
            <a:off x="8312151" y="1536701"/>
            <a:ext cx="831850" cy="2971799"/>
          </a:xfrm>
          <a:prstGeom prst="rect">
            <a:avLst/>
          </a:prstGeom>
          <a:solidFill>
            <a:srgbClr val="DDF0F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Segoe UI Normal" charset="0"/>
            </a:endParaRPr>
          </a:p>
        </p:txBody>
      </p:sp>
      <p:sp>
        <p:nvSpPr>
          <p:cNvPr id="11" name="Rectangle 10"/>
          <p:cNvSpPr/>
          <p:nvPr userDrawn="1"/>
        </p:nvSpPr>
        <p:spPr>
          <a:xfrm>
            <a:off x="8470899" y="1536701"/>
            <a:ext cx="520701" cy="2971799"/>
          </a:xfrm>
          <a:prstGeom prst="rect">
            <a:avLst/>
          </a:prstGeom>
          <a:solidFill>
            <a:srgbClr val="17375E">
              <a:alpha val="63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Segoe UI Normal" charset="0"/>
            </a:endParaRPr>
          </a:p>
        </p:txBody>
      </p:sp>
      <p:sp>
        <p:nvSpPr>
          <p:cNvPr id="2" name="Title 1"/>
          <p:cNvSpPr>
            <a:spLocks noGrp="1"/>
          </p:cNvSpPr>
          <p:nvPr>
            <p:ph type="title"/>
          </p:nvPr>
        </p:nvSpPr>
        <p:spPr>
          <a:xfrm>
            <a:off x="1219200" y="1536701"/>
            <a:ext cx="7092950" cy="2971799"/>
          </a:xfrm>
          <a:solidFill>
            <a:srgbClr val="DDF0F5"/>
          </a:solidFill>
        </p:spPr>
        <p:txBody>
          <a:bodyPr rIns="1097280" anchor="ctr"/>
          <a:lstStyle>
            <a:lvl1pPr marL="292100" indent="0" algn="l">
              <a:lnSpc>
                <a:spcPct val="90000"/>
              </a:lnSpc>
              <a:tabLst/>
              <a:defRPr sz="4000" b="1" cap="all"/>
            </a:lvl1pPr>
          </a:lstStyle>
          <a:p>
            <a:r>
              <a:rPr lang="en-US" dirty="0"/>
              <a:t>Click to edit Master title style</a:t>
            </a:r>
          </a:p>
        </p:txBody>
      </p:sp>
      <p:sp>
        <p:nvSpPr>
          <p:cNvPr id="6" name="Slide Number Placeholder 5"/>
          <p:cNvSpPr>
            <a:spLocks noGrp="1"/>
          </p:cNvSpPr>
          <p:nvPr>
            <p:ph type="sldNum" sz="quarter" idx="12"/>
          </p:nvPr>
        </p:nvSpPr>
        <p:spPr/>
        <p:txBody>
          <a:bodyPr/>
          <a:lstStyle/>
          <a:p>
            <a:fld id="{AD859515-6042-4DBC-99E0-9F999718C03D}" type="slidenum">
              <a:rPr lang="en-US" smtClean="0"/>
              <a:t>‹#›</a:t>
            </a:fld>
            <a:endParaRPr lang="en-US"/>
          </a:p>
        </p:txBody>
      </p:sp>
      <p:sp>
        <p:nvSpPr>
          <p:cNvPr id="7" name="Rectangle 6"/>
          <p:cNvSpPr/>
          <p:nvPr userDrawn="1"/>
        </p:nvSpPr>
        <p:spPr>
          <a:xfrm>
            <a:off x="0" y="1536701"/>
            <a:ext cx="1142998" cy="2971799"/>
          </a:xfrm>
          <a:prstGeom prst="rect">
            <a:avLst/>
          </a:prstGeom>
          <a:solidFill>
            <a:srgbClr val="17375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0" i="0" dirty="0">
              <a:latin typeface="Segoe UI Normal" charset="0"/>
            </a:endParaRPr>
          </a:p>
        </p:txBody>
      </p:sp>
      <p:sp>
        <p:nvSpPr>
          <p:cNvPr id="8" name="Rectangle 7"/>
          <p:cNvSpPr/>
          <p:nvPr userDrawn="1"/>
        </p:nvSpPr>
        <p:spPr>
          <a:xfrm>
            <a:off x="1066800" y="1536701"/>
            <a:ext cx="152400" cy="2971799"/>
          </a:xfrm>
          <a:prstGeom prst="rect">
            <a:avLst/>
          </a:prstGeom>
          <a:solidFill>
            <a:srgbClr val="EBC40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0" i="0" dirty="0">
              <a:latin typeface="Segoe UI Normal" charset="0"/>
            </a:endParaRPr>
          </a:p>
        </p:txBody>
      </p:sp>
      <p:sp>
        <p:nvSpPr>
          <p:cNvPr id="9" name="Rectangle 8"/>
          <p:cNvSpPr/>
          <p:nvPr userDrawn="1"/>
        </p:nvSpPr>
        <p:spPr>
          <a:xfrm>
            <a:off x="8915400" y="1536701"/>
            <a:ext cx="76200" cy="2971799"/>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Segoe UI Normal" charset="0"/>
            </a:endParaRPr>
          </a:p>
        </p:txBody>
      </p:sp>
      <p:sp>
        <p:nvSpPr>
          <p:cNvPr id="10" name="Rectangle 9"/>
          <p:cNvSpPr/>
          <p:nvPr userDrawn="1"/>
        </p:nvSpPr>
        <p:spPr>
          <a:xfrm>
            <a:off x="8470899" y="1536701"/>
            <a:ext cx="520701" cy="2971799"/>
          </a:xfrm>
          <a:prstGeom prst="rect">
            <a:avLst/>
          </a:prstGeom>
          <a:solidFill>
            <a:srgbClr val="92D050">
              <a:alpha val="3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Segoe UI Normal" charset="0"/>
            </a:endParaRPr>
          </a:p>
        </p:txBody>
      </p:sp>
    </p:spTree>
    <p:extLst>
      <p:ext uri="{BB962C8B-B14F-4D97-AF65-F5344CB8AC3E}">
        <p14:creationId xmlns:p14="http://schemas.microsoft.com/office/powerpoint/2010/main" val="2397457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normAutofit/>
          </a:bodyPr>
          <a:lstStyle>
            <a:lvl1pPr>
              <a:defRPr sz="20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48200" y="1600200"/>
            <a:ext cx="4038600" cy="4525963"/>
          </a:xfrm>
        </p:spPr>
        <p:txBody>
          <a:bodyPr>
            <a:normAutofit/>
          </a:bodyPr>
          <a:lstStyle>
            <a:lvl1pPr>
              <a:defRPr sz="20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457200" y="6356350"/>
            <a:ext cx="2133600" cy="365125"/>
          </a:xfrm>
          <a:prstGeom prst="rect">
            <a:avLst/>
          </a:prstGeom>
        </p:spPr>
        <p:txBody>
          <a:bodyPr/>
          <a:lstStyle>
            <a:lvl1pPr>
              <a:defRPr b="0" i="0">
                <a:latin typeface="Segoe UI Normal" charset="0"/>
              </a:defRPr>
            </a:lvl1pPr>
          </a:lstStyle>
          <a:p>
            <a:endParaRPr lang="en-US" dirty="0"/>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a:defRPr b="0" i="0">
                <a:latin typeface="Segoe UI Normal" charset="0"/>
              </a:defRPr>
            </a:lvl1pPr>
          </a:lstStyle>
          <a:p>
            <a:endParaRPr lang="en-US" dirty="0"/>
          </a:p>
        </p:txBody>
      </p:sp>
      <p:sp>
        <p:nvSpPr>
          <p:cNvPr id="7" name="Slide Number Placeholder 6"/>
          <p:cNvSpPr>
            <a:spLocks noGrp="1"/>
          </p:cNvSpPr>
          <p:nvPr>
            <p:ph type="sldNum" sz="quarter" idx="12"/>
          </p:nvPr>
        </p:nvSpPr>
        <p:spPr/>
        <p:txBody>
          <a:bodyPr/>
          <a:lstStyle/>
          <a:p>
            <a:fld id="{AD859515-6042-4DBC-99E0-9F999718C03D}" type="slidenum">
              <a:rPr lang="en-US" smtClean="0"/>
              <a:t>‹#›</a:t>
            </a:fld>
            <a:endParaRPr lang="en-US"/>
          </a:p>
        </p:txBody>
      </p:sp>
    </p:spTree>
    <p:extLst>
      <p:ext uri="{BB962C8B-B14F-4D97-AF65-F5344CB8AC3E}">
        <p14:creationId xmlns:p14="http://schemas.microsoft.com/office/powerpoint/2010/main" val="16523833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457200" y="6356350"/>
            <a:ext cx="2133600" cy="365125"/>
          </a:xfrm>
          <a:prstGeom prst="rect">
            <a:avLst/>
          </a:prstGeom>
        </p:spPr>
        <p:txBody>
          <a:bodyPr/>
          <a:lstStyle>
            <a:lvl1pPr>
              <a:defRPr b="0" i="0">
                <a:latin typeface="Segoe UI Normal" charset="0"/>
              </a:defRPr>
            </a:lvl1pPr>
          </a:lstStyle>
          <a:p>
            <a:endParaRPr lang="en-US" dirty="0"/>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lvl1pPr>
              <a:defRPr b="0" i="0">
                <a:latin typeface="Segoe UI Normal" charset="0"/>
              </a:defRPr>
            </a:lvl1pPr>
          </a:lstStyle>
          <a:p>
            <a:endParaRPr lang="en-US" dirty="0"/>
          </a:p>
        </p:txBody>
      </p:sp>
      <p:sp>
        <p:nvSpPr>
          <p:cNvPr id="9" name="Slide Number Placeholder 8"/>
          <p:cNvSpPr>
            <a:spLocks noGrp="1"/>
          </p:cNvSpPr>
          <p:nvPr>
            <p:ph type="sldNum" sz="quarter" idx="12"/>
          </p:nvPr>
        </p:nvSpPr>
        <p:spPr/>
        <p:txBody>
          <a:bodyPr/>
          <a:lstStyle/>
          <a:p>
            <a:fld id="{AD859515-6042-4DBC-99E0-9F999718C03D}" type="slidenum">
              <a:rPr lang="en-US" smtClean="0"/>
              <a:t>‹#›</a:t>
            </a:fld>
            <a:endParaRPr lang="en-US"/>
          </a:p>
        </p:txBody>
      </p:sp>
    </p:spTree>
    <p:extLst>
      <p:ext uri="{BB962C8B-B14F-4D97-AF65-F5344CB8AC3E}">
        <p14:creationId xmlns:p14="http://schemas.microsoft.com/office/powerpoint/2010/main" val="391719476"/>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a:solidFill>
            <a:srgbClr val="DDF0F5">
              <a:alpha val="81961"/>
            </a:srgbClr>
          </a:solidFill>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1600201"/>
            <a:ext cx="8229600" cy="1905000"/>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b="0" i="0">
                <a:solidFill>
                  <a:schemeClr val="tx1">
                    <a:tint val="75000"/>
                  </a:schemeClr>
                </a:solidFill>
                <a:latin typeface="Segoe UI Normal" charset="0"/>
              </a:defRPr>
            </a:lvl1pPr>
          </a:lstStyle>
          <a:p>
            <a:fld id="{AD859515-6042-4DBC-99E0-9F999718C03D}" type="slidenum">
              <a:rPr lang="en-US" smtClean="0"/>
              <a:pPr/>
              <a:t>‹#›</a:t>
            </a:fld>
            <a:endParaRPr lang="en-US" dirty="0"/>
          </a:p>
        </p:txBody>
      </p:sp>
    </p:spTree>
    <p:extLst>
      <p:ext uri="{BB962C8B-B14F-4D97-AF65-F5344CB8AC3E}">
        <p14:creationId xmlns:p14="http://schemas.microsoft.com/office/powerpoint/2010/main" val="7400480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1" r:id="rId3"/>
    <p:sldLayoutId id="2147483654" r:id="rId4"/>
    <p:sldLayoutId id="2147483662" r:id="rId5"/>
    <p:sldLayoutId id="2147483655" r:id="rId6"/>
    <p:sldLayoutId id="2147483651" r:id="rId7"/>
    <p:sldLayoutId id="2147483652" r:id="rId8"/>
    <p:sldLayoutId id="2147483653" r:id="rId9"/>
    <p:sldLayoutId id="2147483656" r:id="rId10"/>
    <p:sldLayoutId id="2147483657" r:id="rId11"/>
    <p:sldLayoutId id="2147483658" r:id="rId12"/>
    <p:sldLayoutId id="2147483659" r:id="rId13"/>
    <p:sldLayoutId id="2147483660" r:id="rId14"/>
  </p:sldLayoutIdLst>
  <p:hf hdr="0" ftr="0" dt="0"/>
  <p:txStyles>
    <p:titleStyle>
      <a:lvl1pPr algn="ctr" defTabSz="914400" rtl="0" eaLnBrk="1" latinLnBrk="0" hangingPunct="1">
        <a:spcBef>
          <a:spcPct val="0"/>
        </a:spcBef>
        <a:buNone/>
        <a:defRPr sz="2400" kern="1200">
          <a:solidFill>
            <a:srgbClr val="17375E"/>
          </a:solidFill>
          <a:latin typeface="Aharoni" charset="0"/>
          <a:ea typeface="Aharoni" charset="0"/>
          <a:cs typeface="Aharoni" charset="0"/>
        </a:defRPr>
      </a:lvl1pPr>
    </p:titleStyle>
    <p:bodyStyle>
      <a:lvl1pPr marL="342900" indent="-342900" algn="l" defTabSz="914400" rtl="0" eaLnBrk="1" latinLnBrk="0" hangingPunct="1">
        <a:spcBef>
          <a:spcPct val="20000"/>
        </a:spcBef>
        <a:buFont typeface="Arial" panose="020B0604020202020204" pitchFamily="34" charset="0"/>
        <a:buChar char="•"/>
        <a:defRPr sz="1800" b="0" i="0" kern="1200">
          <a:solidFill>
            <a:schemeClr val="tx1"/>
          </a:solidFill>
          <a:latin typeface="Segoe UI" charset="0"/>
          <a:ea typeface="Segoe UI" charset="0"/>
          <a:cs typeface="Segoe UI" charset="0"/>
        </a:defRPr>
      </a:lvl1pPr>
      <a:lvl2pPr marL="742950" indent="-285750" algn="l" defTabSz="914400" rtl="0" eaLnBrk="1" latinLnBrk="0" hangingPunct="1">
        <a:spcBef>
          <a:spcPct val="20000"/>
        </a:spcBef>
        <a:buFont typeface="Arial" panose="020B0604020202020204" pitchFamily="34" charset="0"/>
        <a:buChar char="–"/>
        <a:defRPr sz="1800" b="0" i="0" kern="1200">
          <a:solidFill>
            <a:schemeClr val="tx1"/>
          </a:solidFill>
          <a:latin typeface="Segoe UI" charset="0"/>
          <a:ea typeface="Segoe UI" charset="0"/>
          <a:cs typeface="Segoe UI" charset="0"/>
        </a:defRPr>
      </a:lvl2pPr>
      <a:lvl3pPr marL="1143000" indent="-228600" algn="l" defTabSz="914400" rtl="0" eaLnBrk="1" latinLnBrk="0" hangingPunct="1">
        <a:spcBef>
          <a:spcPct val="20000"/>
        </a:spcBef>
        <a:buFont typeface="Arial" panose="020B0604020202020204" pitchFamily="34" charset="0"/>
        <a:buChar char="•"/>
        <a:defRPr sz="1800" b="0" i="0" kern="1200">
          <a:solidFill>
            <a:schemeClr val="tx1"/>
          </a:solidFill>
          <a:latin typeface="Segoe UI" charset="0"/>
          <a:ea typeface="Segoe UI" charset="0"/>
          <a:cs typeface="Segoe UI" charset="0"/>
        </a:defRPr>
      </a:lvl3pPr>
      <a:lvl4pPr marL="1600200" indent="-228600" algn="l" defTabSz="914400" rtl="0" eaLnBrk="1" latinLnBrk="0" hangingPunct="1">
        <a:spcBef>
          <a:spcPct val="20000"/>
        </a:spcBef>
        <a:buFont typeface="Arial" panose="020B0604020202020204" pitchFamily="34" charset="0"/>
        <a:buChar char="–"/>
        <a:defRPr sz="1800" b="0" i="0" kern="1200">
          <a:solidFill>
            <a:schemeClr val="tx1"/>
          </a:solidFill>
          <a:latin typeface="Segoe UI" charset="0"/>
          <a:ea typeface="Segoe UI" charset="0"/>
          <a:cs typeface="Segoe UI" charset="0"/>
        </a:defRPr>
      </a:lvl4pPr>
      <a:lvl5pPr marL="2057400" indent="-228600" algn="l" defTabSz="914400" rtl="0" eaLnBrk="1" latinLnBrk="0" hangingPunct="1">
        <a:spcBef>
          <a:spcPct val="20000"/>
        </a:spcBef>
        <a:buFont typeface="Arial" panose="020B0604020202020204" pitchFamily="34" charset="0"/>
        <a:buChar char="»"/>
        <a:defRPr sz="1800" b="0" i="0" kern="1200">
          <a:solidFill>
            <a:schemeClr val="tx1"/>
          </a:solidFill>
          <a:latin typeface="Segoe UI" charset="0"/>
          <a:ea typeface="Segoe UI" charset="0"/>
          <a:cs typeface="Segoe UI"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4" Type="http://schemas.openxmlformats.org/officeDocument/2006/relationships/image" Target="../media/image1.png"/><Relationship Id="rId5" Type="http://schemas.openxmlformats.org/officeDocument/2006/relationships/image" Target="../media/image3.png"/><Relationship Id="rId1" Type="http://schemas.openxmlformats.org/officeDocument/2006/relationships/slideLayout" Target="../slideLayouts/slideLayout14.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4" Type="http://schemas.microsoft.com/office/2007/relationships/hdphoto" Target="../media/hdphoto1.wdp"/><Relationship Id="rId5" Type="http://schemas.openxmlformats.org/officeDocument/2006/relationships/image" Target="../media/image5.png"/><Relationship Id="rId1" Type="http://schemas.openxmlformats.org/officeDocument/2006/relationships/slideLayout" Target="../slideLayouts/slideLayout4.xml"/><Relationship Id="rId2" Type="http://schemas.openxmlformats.org/officeDocument/2006/relationships/notesSlide" Target="../notesSlides/notesSlid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3.xml"/><Relationship Id="rId3" Type="http://schemas.openxmlformats.org/officeDocument/2006/relationships/image" Target="../media/image5.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hyperlink" Target="http://go.cms.gov/QualityPaymentProgra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MACRA-LAN-PPT.jpg"/>
          <p:cNvPicPr>
            <a:picLocks noChangeAspect="1"/>
          </p:cNvPicPr>
          <p:nvPr/>
        </p:nvPicPr>
        <p:blipFill rotWithShape="1">
          <a:blip r:embed="rId3" cstate="print">
            <a:extLst>
              <a:ext uri="{28A0092B-C50C-407E-A947-70E740481C1C}">
                <a14:useLocalDpi xmlns:a14="http://schemas.microsoft.com/office/drawing/2010/main" val="0"/>
              </a:ext>
            </a:extLst>
          </a:blip>
          <a:srcRect l="7175" t="250" r="3058"/>
          <a:stretch/>
        </p:blipFill>
        <p:spPr>
          <a:xfrm>
            <a:off x="-12022" y="0"/>
            <a:ext cx="9171432" cy="6858000"/>
          </a:xfrm>
          <a:prstGeom prst="rect">
            <a:avLst/>
          </a:prstGeom>
        </p:spPr>
      </p:pic>
      <p:sp>
        <p:nvSpPr>
          <p:cNvPr id="2" name="Rectangle 1"/>
          <p:cNvSpPr/>
          <p:nvPr/>
        </p:nvSpPr>
        <p:spPr>
          <a:xfrm>
            <a:off x="5791200" y="5334000"/>
            <a:ext cx="3368210" cy="1524000"/>
          </a:xfrm>
          <a:prstGeom prst="rect">
            <a:avLst/>
          </a:prstGeom>
          <a:gradFill>
            <a:gsLst>
              <a:gs pos="0">
                <a:schemeClr val="bg1">
                  <a:alpha val="0"/>
                </a:schemeClr>
              </a:gs>
              <a:gs pos="43000">
                <a:schemeClr val="bg1">
                  <a:alpha val="60000"/>
                </a:schemeClr>
              </a:gs>
              <a:gs pos="72000">
                <a:schemeClr val="bg1"/>
              </a:gs>
              <a:gs pos="100000">
                <a:schemeClr val="bg1">
                  <a:alpha val="4000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Segoe UI Normal" charset="0"/>
            </a:endParaRPr>
          </a:p>
        </p:txBody>
      </p:sp>
      <p:pic>
        <p:nvPicPr>
          <p:cNvPr id="6" name="Picture 5" descr="The Centers for Medicare and Medicaid logo."/>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7481316" y="5889523"/>
            <a:ext cx="1343209" cy="463077"/>
          </a:xfrm>
          <a:prstGeom prst="rect">
            <a:avLst/>
          </a:prstGeom>
        </p:spPr>
      </p:pic>
      <p:sp>
        <p:nvSpPr>
          <p:cNvPr id="7" name="Title 4"/>
          <p:cNvSpPr txBox="1">
            <a:spLocks/>
          </p:cNvSpPr>
          <p:nvPr/>
        </p:nvSpPr>
        <p:spPr>
          <a:xfrm>
            <a:off x="1524000" y="1"/>
            <a:ext cx="7659721" cy="838200"/>
          </a:xfrm>
          <a:prstGeom prst="rect">
            <a:avLst/>
          </a:prstGeom>
          <a:solidFill>
            <a:schemeClr val="bg1">
              <a:alpha val="86000"/>
            </a:schemeClr>
          </a:solidFill>
        </p:spPr>
        <p:txBody>
          <a:bodyPr vert="horz" lIns="91440" tIns="45720" rIns="91440" bIns="45720" rtlCol="0" anchor="ctr">
            <a:normAutofit/>
          </a:bodyPr>
          <a:lstStyle>
            <a:lvl1pPr algn="ctr" defTabSz="914400" rtl="0" eaLnBrk="1" latinLnBrk="0" hangingPunct="1">
              <a:spcBef>
                <a:spcPct val="0"/>
              </a:spcBef>
              <a:buNone/>
              <a:defRPr sz="2400" kern="1200">
                <a:solidFill>
                  <a:srgbClr val="17375E"/>
                </a:solidFill>
                <a:latin typeface="Aharoni" charset="0"/>
                <a:ea typeface="Aharoni" charset="0"/>
                <a:cs typeface="Aharoni" charset="0"/>
              </a:defRPr>
            </a:lvl1pPr>
          </a:lstStyle>
          <a:p>
            <a:pPr algn="l"/>
            <a:r>
              <a:rPr lang="en-US" sz="1600" dirty="0"/>
              <a:t>The Medicare Access </a:t>
            </a:r>
            <a:r>
              <a:rPr lang="en-US" sz="1600" b="1" dirty="0">
                <a:latin typeface="Segoe UI Semibold" charset="0"/>
                <a:ea typeface="Segoe UI Semibold" charset="0"/>
                <a:cs typeface="Segoe UI Semibold" charset="0"/>
              </a:rPr>
              <a:t>&amp;</a:t>
            </a:r>
            <a:r>
              <a:rPr lang="en-US" sz="1600" dirty="0"/>
              <a:t> Chip Reauthorization Act of 2015</a:t>
            </a:r>
          </a:p>
        </p:txBody>
      </p:sp>
      <p:pic>
        <p:nvPicPr>
          <p:cNvPr id="11" name="Picture 10"/>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248400" y="5543866"/>
            <a:ext cx="990600" cy="1050015"/>
          </a:xfrm>
          <a:prstGeom prst="rect">
            <a:avLst/>
          </a:prstGeom>
        </p:spPr>
      </p:pic>
      <p:sp>
        <p:nvSpPr>
          <p:cNvPr id="13" name="Rectangle 12"/>
          <p:cNvSpPr/>
          <p:nvPr/>
        </p:nvSpPr>
        <p:spPr>
          <a:xfrm>
            <a:off x="-12023" y="0"/>
            <a:ext cx="1155023" cy="838200"/>
          </a:xfrm>
          <a:prstGeom prst="rect">
            <a:avLst/>
          </a:prstGeom>
          <a:solidFill>
            <a:srgbClr val="F2F3E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Segoe UI Normal" charset="0"/>
            </a:endParaRPr>
          </a:p>
        </p:txBody>
      </p:sp>
      <p:sp>
        <p:nvSpPr>
          <p:cNvPr id="14" name="Rectangle 13"/>
          <p:cNvSpPr/>
          <p:nvPr/>
        </p:nvSpPr>
        <p:spPr>
          <a:xfrm>
            <a:off x="0" y="838201"/>
            <a:ext cx="1143000" cy="2971799"/>
          </a:xfrm>
          <a:prstGeom prst="rect">
            <a:avLst/>
          </a:prstGeom>
          <a:solidFill>
            <a:srgbClr val="17375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Segoe UI Normal" charset="0"/>
            </a:endParaRPr>
          </a:p>
        </p:txBody>
      </p:sp>
      <p:sp>
        <p:nvSpPr>
          <p:cNvPr id="4" name="TextBox 3"/>
          <p:cNvSpPr txBox="1"/>
          <p:nvPr/>
        </p:nvSpPr>
        <p:spPr>
          <a:xfrm>
            <a:off x="-12023" y="838200"/>
            <a:ext cx="8165423" cy="2971800"/>
          </a:xfrm>
          <a:prstGeom prst="rect">
            <a:avLst/>
          </a:prstGeom>
          <a:solidFill>
            <a:srgbClr val="17375E">
              <a:alpha val="87000"/>
            </a:srgbClr>
          </a:solidFill>
        </p:spPr>
        <p:txBody>
          <a:bodyPr wrap="square" rtlCol="0" anchor="ctr">
            <a:noAutofit/>
          </a:bodyPr>
          <a:lstStyle/>
          <a:p>
            <a:pPr marL="1493838">
              <a:lnSpc>
                <a:spcPct val="90000"/>
              </a:lnSpc>
            </a:pPr>
            <a:r>
              <a:rPr lang="en-US" dirty="0">
                <a:solidFill>
                  <a:schemeClr val="bg1"/>
                </a:solidFill>
                <a:latin typeface="Aharoni" charset="0"/>
                <a:ea typeface="Aharoni" charset="0"/>
                <a:cs typeface="Aharoni" charset="0"/>
              </a:rPr>
              <a:t>THE MERIT-BASED INCENTIVE PAYMENT SYSTEM (MIPS)</a:t>
            </a:r>
          </a:p>
          <a:p>
            <a:pPr marL="1493838">
              <a:lnSpc>
                <a:spcPct val="90000"/>
              </a:lnSpc>
            </a:pPr>
            <a:r>
              <a:rPr lang="en-US" sz="4400" dirty="0">
                <a:solidFill>
                  <a:schemeClr val="bg1"/>
                </a:solidFill>
                <a:latin typeface="Aharoni" charset="0"/>
                <a:ea typeface="Aharoni" charset="0"/>
                <a:cs typeface="Aharoni" charset="0"/>
              </a:rPr>
              <a:t>Qualified Clinical Data Registries (QCDR) and Qualified Registries </a:t>
            </a:r>
          </a:p>
        </p:txBody>
      </p:sp>
      <p:sp>
        <p:nvSpPr>
          <p:cNvPr id="10" name="Rectangle 9"/>
          <p:cNvSpPr/>
          <p:nvPr/>
        </p:nvSpPr>
        <p:spPr>
          <a:xfrm>
            <a:off x="8140700" y="838201"/>
            <a:ext cx="1043020" cy="2971799"/>
          </a:xfrm>
          <a:prstGeom prst="rect">
            <a:avLst/>
          </a:prstGeom>
          <a:solidFill>
            <a:srgbClr val="DDF0F5">
              <a:alpha val="72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Segoe UI Normal" charset="0"/>
            </a:endParaRPr>
          </a:p>
        </p:txBody>
      </p:sp>
      <p:sp>
        <p:nvSpPr>
          <p:cNvPr id="8" name="Rectangle 7"/>
          <p:cNvSpPr/>
          <p:nvPr/>
        </p:nvSpPr>
        <p:spPr>
          <a:xfrm>
            <a:off x="1066800" y="838201"/>
            <a:ext cx="76200" cy="2971799"/>
          </a:xfrm>
          <a:prstGeom prst="rect">
            <a:avLst/>
          </a:prstGeom>
          <a:solidFill>
            <a:srgbClr val="EBC40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Segoe UI Normal" charset="0"/>
            </a:endParaRPr>
          </a:p>
        </p:txBody>
      </p:sp>
      <p:sp>
        <p:nvSpPr>
          <p:cNvPr id="5" name="Slide Number Placeholder 4"/>
          <p:cNvSpPr>
            <a:spLocks noGrp="1"/>
          </p:cNvSpPr>
          <p:nvPr>
            <p:ph type="sldNum" sz="quarter" idx="4"/>
          </p:nvPr>
        </p:nvSpPr>
        <p:spPr/>
        <p:txBody>
          <a:bodyPr/>
          <a:lstStyle/>
          <a:p>
            <a:fld id="{7022FF3C-310F-4809-A5BE-BC5BA8AA108D}" type="slidenum">
              <a:rPr lang="en-US" smtClean="0"/>
              <a:t>1</a:t>
            </a:fld>
            <a:endParaRPr lang="en-US"/>
          </a:p>
        </p:txBody>
      </p:sp>
      <p:sp>
        <p:nvSpPr>
          <p:cNvPr id="15" name="Rectangle 14"/>
          <p:cNvSpPr/>
          <p:nvPr/>
        </p:nvSpPr>
        <p:spPr>
          <a:xfrm>
            <a:off x="8140700" y="838201"/>
            <a:ext cx="76200" cy="2971799"/>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Segoe UI Normal" charset="0"/>
            </a:endParaRPr>
          </a:p>
        </p:txBody>
      </p:sp>
      <p:sp>
        <p:nvSpPr>
          <p:cNvPr id="16" name="Rectangle 15"/>
          <p:cNvSpPr/>
          <p:nvPr/>
        </p:nvSpPr>
        <p:spPr>
          <a:xfrm>
            <a:off x="7619999" y="838201"/>
            <a:ext cx="520701" cy="2971799"/>
          </a:xfrm>
          <a:prstGeom prst="rect">
            <a:avLst/>
          </a:prstGeom>
          <a:solidFill>
            <a:srgbClr val="92D050">
              <a:alpha val="3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Segoe UI Normal" charset="0"/>
            </a:endParaRPr>
          </a:p>
        </p:txBody>
      </p:sp>
      <p:sp>
        <p:nvSpPr>
          <p:cNvPr id="17" name="Title 1"/>
          <p:cNvSpPr txBox="1">
            <a:spLocks/>
          </p:cNvSpPr>
          <p:nvPr/>
        </p:nvSpPr>
        <p:spPr>
          <a:xfrm>
            <a:off x="1338451" y="3842938"/>
            <a:ext cx="6470485" cy="1961556"/>
          </a:xfrm>
          <a:prstGeom prst="rect">
            <a:avLst/>
          </a:prstGeom>
          <a:solidFill>
            <a:schemeClr val="accent5">
              <a:lumMod val="60000"/>
              <a:lumOff val="40000"/>
              <a:alpha val="82000"/>
            </a:schemeClr>
          </a:solidFill>
          <a:effectLst/>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US" sz="1800" dirty="0">
              <a:solidFill>
                <a:schemeClr val="tx2"/>
              </a:solidFill>
            </a:endParaRPr>
          </a:p>
          <a:p>
            <a:endParaRPr lang="en-US" sz="1800" dirty="0">
              <a:solidFill>
                <a:schemeClr val="tx2"/>
              </a:solidFill>
            </a:endParaRPr>
          </a:p>
          <a:p>
            <a:r>
              <a:rPr lang="en-US" sz="2000" b="1" dirty="0">
                <a:latin typeface="+mn-lt"/>
              </a:rPr>
              <a:t>Daniel Green MD</a:t>
            </a:r>
          </a:p>
          <a:p>
            <a:r>
              <a:rPr lang="en-US" sz="2000" b="1" dirty="0">
                <a:latin typeface="+mn-lt"/>
              </a:rPr>
              <a:t>Medical Officer</a:t>
            </a:r>
          </a:p>
          <a:p>
            <a:pPr>
              <a:spcBef>
                <a:spcPts val="0"/>
              </a:spcBef>
              <a:spcAft>
                <a:spcPts val="200"/>
              </a:spcAft>
            </a:pPr>
            <a:r>
              <a:rPr lang="en-US" sz="2000" b="1" dirty="0">
                <a:latin typeface="+mn-lt"/>
                <a:ea typeface="Segoe UI" panose="020B0502040204020203" pitchFamily="34" charset="0"/>
                <a:cs typeface="Segoe UI" panose="020B0502040204020203" pitchFamily="34" charset="0"/>
              </a:rPr>
              <a:t>Centers for Medicare &amp; Medicaid Services</a:t>
            </a:r>
          </a:p>
          <a:p>
            <a:pPr>
              <a:spcBef>
                <a:spcPts val="0"/>
              </a:spcBef>
              <a:spcAft>
                <a:spcPts val="200"/>
              </a:spcAft>
            </a:pPr>
            <a:r>
              <a:rPr lang="en-US" sz="2000" b="1" dirty="0">
                <a:latin typeface="+mn-lt"/>
                <a:ea typeface="Segoe UI" panose="020B0502040204020203" pitchFamily="34" charset="0"/>
                <a:cs typeface="Segoe UI" panose="020B0502040204020203" pitchFamily="34" charset="0"/>
              </a:rPr>
              <a:t>Center for Clinical Standards and Quality</a:t>
            </a:r>
          </a:p>
          <a:p>
            <a:endParaRPr lang="en-US" sz="1800" dirty="0">
              <a:solidFill>
                <a:schemeClr val="tx2"/>
              </a:solidFill>
            </a:endParaRPr>
          </a:p>
          <a:p>
            <a:endParaRPr lang="en-US" sz="3000" dirty="0">
              <a:solidFill>
                <a:schemeClr val="tx2">
                  <a:lumMod val="75000"/>
                </a:schemeClr>
              </a:solidFill>
              <a:latin typeface="Aharoni" panose="02010803020104030203" pitchFamily="2" charset="-79"/>
              <a:ea typeface="Segoe UI" panose="020B0502040204020203" pitchFamily="34" charset="0"/>
              <a:cs typeface="Aharoni" panose="02010803020104030203" pitchFamily="2" charset="-79"/>
            </a:endParaRPr>
          </a:p>
        </p:txBody>
      </p:sp>
    </p:spTree>
    <p:extLst>
      <p:ext uri="{BB962C8B-B14F-4D97-AF65-F5344CB8AC3E}">
        <p14:creationId xmlns:p14="http://schemas.microsoft.com/office/powerpoint/2010/main" val="13001614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AD859515-6042-4DBC-99E0-9F999718C03D}" type="slidenum">
              <a:rPr lang="en-US" smtClean="0"/>
              <a:t>2</a:t>
            </a:fld>
            <a:endParaRPr lang="en-US"/>
          </a:p>
        </p:txBody>
      </p:sp>
      <p:sp>
        <p:nvSpPr>
          <p:cNvPr id="5" name="Content Placeholder 4"/>
          <p:cNvSpPr txBox="1">
            <a:spLocks noGrp="1"/>
          </p:cNvSpPr>
          <p:nvPr>
            <p:ph idx="1"/>
          </p:nvPr>
        </p:nvSpPr>
        <p:spPr>
          <a:xfrm>
            <a:off x="1485900" y="2171701"/>
            <a:ext cx="6172200" cy="2308324"/>
          </a:xfrm>
          <a:prstGeom prst="rect">
            <a:avLst/>
          </a:prstGeom>
          <a:noFill/>
        </p:spPr>
        <p:txBody>
          <a:bodyPr wrap="square" rtlCol="0">
            <a:spAutoFit/>
          </a:bodyPr>
          <a:lstStyle/>
          <a:p>
            <a:pPr marL="0" indent="0" algn="ctr">
              <a:buNone/>
            </a:pPr>
            <a:r>
              <a:rPr lang="en-US" i="1" dirty="0"/>
              <a:t>INFORMATION NOT RELEASABLE TO THE PUBLIC UNLESS AUTHORIZED BY LAW: This information has not been publicly disclosed and may be privileged and confidential. It is for internal government use only and must not be disseminated, distributed, or copied to persons not authorized to receive the information. Unauthorized disclosure may result in prosecution to the full extent of the law.</a:t>
            </a:r>
            <a:endParaRPr lang="en-US" dirty="0"/>
          </a:p>
        </p:txBody>
      </p:sp>
    </p:spTree>
    <p:extLst>
      <p:ext uri="{BB962C8B-B14F-4D97-AF65-F5344CB8AC3E}">
        <p14:creationId xmlns:p14="http://schemas.microsoft.com/office/powerpoint/2010/main" val="28930821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1800" dirty="0">
                <a:latin typeface="Aharoni" panose="02010803020104030203" pitchFamily="2" charset="-79"/>
                <a:ea typeface="Segoe UI" panose="020B0502040204020203" pitchFamily="34" charset="0"/>
                <a:cs typeface="Aharoni" panose="02010803020104030203" pitchFamily="2" charset="-79"/>
              </a:rPr>
              <a:t>PROPOSED RULE</a:t>
            </a:r>
            <a:r>
              <a:rPr lang="en-US" dirty="0">
                <a:latin typeface="Aharoni" panose="02010803020104030203" pitchFamily="2" charset="-79"/>
                <a:ea typeface="Segoe UI" panose="020B0502040204020203" pitchFamily="34" charset="0"/>
                <a:cs typeface="Aharoni" panose="02010803020104030203" pitchFamily="2" charset="-79"/>
              </a:rPr>
              <a:t/>
            </a:r>
            <a:br>
              <a:rPr lang="en-US" dirty="0">
                <a:latin typeface="Aharoni" panose="02010803020104030203" pitchFamily="2" charset="-79"/>
                <a:ea typeface="Segoe UI" panose="020B0502040204020203" pitchFamily="34" charset="0"/>
                <a:cs typeface="Aharoni" panose="02010803020104030203" pitchFamily="2" charset="-79"/>
              </a:rPr>
            </a:br>
            <a:r>
              <a:rPr lang="en-US" dirty="0">
                <a:latin typeface="Aharoni" panose="02010803020104030203" pitchFamily="2" charset="-79"/>
                <a:ea typeface="Segoe UI" panose="020B0502040204020203" pitchFamily="34" charset="0"/>
                <a:cs typeface="Aharoni" panose="02010803020104030203" pitchFamily="2" charset="-79"/>
              </a:rPr>
              <a:t>MIPS Data Submission Options</a:t>
            </a:r>
            <a:br>
              <a:rPr lang="en-US" dirty="0">
                <a:latin typeface="Aharoni" panose="02010803020104030203" pitchFamily="2" charset="-79"/>
                <a:ea typeface="Segoe UI" panose="020B0502040204020203" pitchFamily="34" charset="0"/>
                <a:cs typeface="Aharoni" panose="02010803020104030203" pitchFamily="2" charset="-79"/>
              </a:rPr>
            </a:br>
            <a:r>
              <a:rPr lang="en-US" dirty="0">
                <a:latin typeface="Aharoni" panose="02010803020104030203" pitchFamily="2" charset="-79"/>
                <a:ea typeface="Segoe UI" panose="020B0502040204020203" pitchFamily="34" charset="0"/>
                <a:cs typeface="Aharoni" panose="02010803020104030203" pitchFamily="2" charset="-79"/>
              </a:rPr>
              <a:t>Quality and Resource Use </a:t>
            </a:r>
            <a:endParaRPr lang="en-US" dirty="0"/>
          </a:p>
        </p:txBody>
      </p:sp>
      <p:sp>
        <p:nvSpPr>
          <p:cNvPr id="4" name="Slide Number Placeholder 3"/>
          <p:cNvSpPr>
            <a:spLocks noGrp="1"/>
          </p:cNvSpPr>
          <p:nvPr>
            <p:ph type="sldNum" sz="quarter" idx="12"/>
          </p:nvPr>
        </p:nvSpPr>
        <p:spPr/>
        <p:txBody>
          <a:bodyPr/>
          <a:lstStyle/>
          <a:p>
            <a:fld id="{AD859515-6042-4DBC-99E0-9F999718C03D}" type="slidenum">
              <a:rPr lang="en-US" smtClean="0"/>
              <a:t>3</a:t>
            </a:fld>
            <a:endParaRPr lang="en-US"/>
          </a:p>
        </p:txBody>
      </p:sp>
      <p:sp>
        <p:nvSpPr>
          <p:cNvPr id="5" name="5-Point Star 4"/>
          <p:cNvSpPr/>
          <p:nvPr/>
        </p:nvSpPr>
        <p:spPr>
          <a:xfrm>
            <a:off x="721065" y="3242624"/>
            <a:ext cx="905590" cy="917095"/>
          </a:xfrm>
          <a:prstGeom prst="star5">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Segoe UI Normal" charset="0"/>
            </a:endParaRPr>
          </a:p>
        </p:txBody>
      </p:sp>
      <p:sp>
        <p:nvSpPr>
          <p:cNvPr id="7" name="Title 1"/>
          <p:cNvSpPr txBox="1">
            <a:spLocks/>
          </p:cNvSpPr>
          <p:nvPr/>
        </p:nvSpPr>
        <p:spPr>
          <a:xfrm>
            <a:off x="516964" y="4114800"/>
            <a:ext cx="1313791" cy="457200"/>
          </a:xfrm>
          <a:prstGeom prst="rect">
            <a:avLst/>
          </a:prstGeom>
          <a:noFill/>
          <a:effectLst/>
        </p:spPr>
        <p:txBody>
          <a:bodyPr vert="horz" lIns="274320" tIns="91440" rIns="274320" bIns="9144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1400" b="1" dirty="0">
                <a:solidFill>
                  <a:schemeClr val="tx2">
                    <a:lumMod val="75000"/>
                  </a:schemeClr>
                </a:solidFill>
                <a:latin typeface="Segoe UI" panose="020B0502040204020203" pitchFamily="34" charset="0"/>
                <a:ea typeface="Segoe UI" panose="020B0502040204020203" pitchFamily="34" charset="0"/>
                <a:cs typeface="Segoe UI" panose="020B0502040204020203" pitchFamily="34" charset="0"/>
              </a:rPr>
              <a:t>Quality</a:t>
            </a:r>
          </a:p>
        </p:txBody>
      </p:sp>
      <p:sp>
        <p:nvSpPr>
          <p:cNvPr id="8" name="Title 1"/>
          <p:cNvSpPr txBox="1">
            <a:spLocks/>
          </p:cNvSpPr>
          <p:nvPr/>
        </p:nvSpPr>
        <p:spPr>
          <a:xfrm>
            <a:off x="254318" y="5943600"/>
            <a:ext cx="1839082" cy="398502"/>
          </a:xfrm>
          <a:prstGeom prst="rect">
            <a:avLst/>
          </a:prstGeom>
          <a:noFill/>
          <a:effectLst/>
        </p:spPr>
        <p:txBody>
          <a:bodyPr vert="horz" lIns="274320" tIns="91440" rIns="274320" bIns="9144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1400" b="1" dirty="0">
                <a:solidFill>
                  <a:schemeClr val="tx2">
                    <a:lumMod val="75000"/>
                  </a:schemeClr>
                </a:solidFill>
                <a:latin typeface="Segoe UI" panose="020B0502040204020203" pitchFamily="34" charset="0"/>
                <a:ea typeface="Segoe UI" panose="020B0502040204020203" pitchFamily="34" charset="0"/>
                <a:cs typeface="Segoe UI" panose="020B0502040204020203" pitchFamily="34" charset="0"/>
              </a:rPr>
              <a:t>Resource use</a:t>
            </a:r>
          </a:p>
        </p:txBody>
      </p:sp>
      <p:grpSp>
        <p:nvGrpSpPr>
          <p:cNvPr id="9" name="Group 8"/>
          <p:cNvGrpSpPr/>
          <p:nvPr/>
        </p:nvGrpSpPr>
        <p:grpSpPr>
          <a:xfrm>
            <a:off x="747051" y="5387658"/>
            <a:ext cx="857956" cy="606049"/>
            <a:chOff x="3352800" y="3370576"/>
            <a:chExt cx="1179781" cy="768304"/>
          </a:xfrm>
        </p:grpSpPr>
        <p:sp>
          <p:nvSpPr>
            <p:cNvPr id="10" name="Rectangle 9"/>
            <p:cNvSpPr/>
            <p:nvPr/>
          </p:nvSpPr>
          <p:spPr>
            <a:xfrm>
              <a:off x="3352800" y="3370576"/>
              <a:ext cx="1179781" cy="768304"/>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Segoe UI Normal" charset="0"/>
              </a:endParaRPr>
            </a:p>
          </p:txBody>
        </p:sp>
        <p:pic>
          <p:nvPicPr>
            <p:cNvPr id="11" name="Picture 4" descr="Cross, Plus, Symbol, Sign, Addition, Health, Medicine"/>
            <p:cNvPicPr>
              <a:picLocks noChangeAspect="1" noChangeArrowheads="1"/>
            </p:cNvPicPr>
            <p:nvPr/>
          </p:nvPicPr>
          <p:blipFill>
            <a:blip r:embed="rId3" cstate="print">
              <a:extLst>
                <a:ext uri="{BEBA8EAE-BF5A-486C-A8C5-ECC9F3942E4B}">
                  <a14:imgProps xmlns:a14="http://schemas.microsoft.com/office/drawing/2010/main">
                    <a14:imgLayer r:embed="rId4">
                      <a14:imgEffect>
                        <a14:backgroundRemoval t="10000" b="90000" l="10000" r="90000"/>
                      </a14:imgEffect>
                    </a14:imgLayer>
                  </a14:imgProps>
                </a:ext>
                <a:ext uri="{28A0092B-C50C-407E-A947-70E740481C1C}">
                  <a14:useLocalDpi xmlns:a14="http://schemas.microsoft.com/office/drawing/2010/main" val="0"/>
                </a:ext>
              </a:extLst>
            </a:blip>
            <a:srcRect/>
            <a:stretch>
              <a:fillRect/>
            </a:stretch>
          </p:blipFill>
          <p:spPr bwMode="auto">
            <a:xfrm>
              <a:off x="3710585" y="3515906"/>
              <a:ext cx="464210" cy="477644"/>
            </a:xfrm>
            <a:prstGeom prst="rect">
              <a:avLst/>
            </a:prstGeom>
            <a:noFill/>
            <a:extLst>
              <a:ext uri="{909E8E84-426E-40dd-AFC4-6F175D3DCCD1}">
                <a14:hiddenFill xmlns:a14="http://schemas.microsoft.com/office/drawing/2010/main">
                  <a:solidFill>
                    <a:srgbClr val="FFFFFF"/>
                  </a:solidFill>
                </a14:hiddenFill>
              </a:ext>
            </a:extLst>
          </p:spPr>
        </p:pic>
      </p:grpSp>
      <p:sp>
        <p:nvSpPr>
          <p:cNvPr id="12" name="TextBox 11"/>
          <p:cNvSpPr txBox="1"/>
          <p:nvPr/>
        </p:nvSpPr>
        <p:spPr>
          <a:xfrm>
            <a:off x="4951954" y="1524000"/>
            <a:ext cx="3202491" cy="353943"/>
          </a:xfrm>
          <a:prstGeom prst="rect">
            <a:avLst/>
          </a:prstGeom>
          <a:noFill/>
        </p:spPr>
        <p:txBody>
          <a:bodyPr wrap="square" rtlCol="0">
            <a:spAutoFit/>
          </a:bodyPr>
          <a:lstStyle/>
          <a:p>
            <a:pPr algn="ctr"/>
            <a:r>
              <a:rPr lang="en-US" sz="1700" b="1" dirty="0">
                <a:solidFill>
                  <a:srgbClr val="17375E"/>
                </a:solidFill>
                <a:latin typeface="Segoe UI Normal" charset="0"/>
                <a:cs typeface="Segoe UI Normal" charset="0"/>
              </a:rPr>
              <a:t>Group Reporting</a:t>
            </a:r>
          </a:p>
        </p:txBody>
      </p:sp>
      <p:graphicFrame>
        <p:nvGraphicFramePr>
          <p:cNvPr id="13" name="Table 12"/>
          <p:cNvGraphicFramePr>
            <a:graphicFrameLocks noGrp="1"/>
          </p:cNvGraphicFramePr>
          <p:nvPr>
            <p:extLst>
              <p:ext uri="{D42A27DB-BD31-4B8C-83A1-F6EECF244321}">
                <p14:modId xmlns:p14="http://schemas.microsoft.com/office/powerpoint/2010/main" val="616616521"/>
              </p:ext>
            </p:extLst>
          </p:nvPr>
        </p:nvGraphicFramePr>
        <p:xfrm>
          <a:off x="2093400" y="3232250"/>
          <a:ext cx="6245763" cy="2987039"/>
        </p:xfrm>
        <a:graphic>
          <a:graphicData uri="http://schemas.openxmlformats.org/drawingml/2006/table">
            <a:tbl>
              <a:tblPr firstRow="1" firstCol="1" bandRow="1">
                <a:tableStyleId>{5C22544A-7EE6-4342-B048-85BDC9FD1C3A}</a:tableStyleId>
              </a:tblPr>
              <a:tblGrid>
                <a:gridCol w="3012000">
                  <a:extLst>
                    <a:ext uri="{9D8B030D-6E8A-4147-A177-3AD203B41FA5}">
                      <a16:colId xmlns:a16="http://schemas.microsoft.com/office/drawing/2014/main" xmlns="" val="20000"/>
                    </a:ext>
                  </a:extLst>
                </a:gridCol>
                <a:gridCol w="3233763">
                  <a:extLst>
                    <a:ext uri="{9D8B030D-6E8A-4147-A177-3AD203B41FA5}">
                      <a16:colId xmlns:a16="http://schemas.microsoft.com/office/drawing/2014/main" xmlns="" val="20001"/>
                    </a:ext>
                  </a:extLst>
                </a:gridCol>
              </a:tblGrid>
              <a:tr h="2096343">
                <a:tc>
                  <a:txBody>
                    <a:bodyPr/>
                    <a:lstStyle/>
                    <a:p>
                      <a:pPr marL="285750" marR="0" indent="-285750">
                        <a:spcBef>
                          <a:spcPts val="0"/>
                        </a:spcBef>
                        <a:spcAft>
                          <a:spcPts val="0"/>
                        </a:spcAft>
                        <a:buFont typeface="Wingdings" panose="05000000000000000000" pitchFamily="2" charset="2"/>
                        <a:buChar char="ü"/>
                      </a:pPr>
                      <a:r>
                        <a:rPr lang="en-US" sz="1600" b="1" dirty="0">
                          <a:solidFill>
                            <a:srgbClr val="17375E"/>
                          </a:solidFill>
                          <a:effectLst/>
                          <a:latin typeface="Segoe UI" panose="020B0502040204020203" pitchFamily="34" charset="0"/>
                          <a:cs typeface="Segoe UI" panose="020B0502040204020203" pitchFamily="34" charset="0"/>
                        </a:rPr>
                        <a:t>QCDR</a:t>
                      </a:r>
                    </a:p>
                    <a:p>
                      <a:pPr marL="285750" marR="0" indent="-285750">
                        <a:spcBef>
                          <a:spcPts val="0"/>
                        </a:spcBef>
                        <a:spcAft>
                          <a:spcPts val="0"/>
                        </a:spcAft>
                        <a:buFont typeface="Wingdings" panose="05000000000000000000" pitchFamily="2" charset="2"/>
                        <a:buChar char="ü"/>
                      </a:pPr>
                      <a:r>
                        <a:rPr lang="en-US" sz="1600" b="1" dirty="0">
                          <a:solidFill>
                            <a:srgbClr val="17375E"/>
                          </a:solidFill>
                          <a:effectLst/>
                          <a:latin typeface="Segoe UI" panose="020B0502040204020203" pitchFamily="34" charset="0"/>
                          <a:cs typeface="Segoe UI" panose="020B0502040204020203" pitchFamily="34" charset="0"/>
                        </a:rPr>
                        <a:t>Qualified Registry</a:t>
                      </a:r>
                    </a:p>
                    <a:p>
                      <a:pPr marL="285750" marR="0" indent="-285750">
                        <a:spcBef>
                          <a:spcPts val="0"/>
                        </a:spcBef>
                        <a:spcAft>
                          <a:spcPts val="0"/>
                        </a:spcAft>
                        <a:buFont typeface="Wingdings" panose="05000000000000000000" pitchFamily="2" charset="2"/>
                        <a:buChar char="ü"/>
                      </a:pPr>
                      <a:r>
                        <a:rPr lang="en-US" sz="1600" b="0" dirty="0">
                          <a:solidFill>
                            <a:srgbClr val="17375E"/>
                          </a:solidFill>
                          <a:effectLst/>
                          <a:latin typeface="Segoe UI" panose="020B0502040204020203" pitchFamily="34" charset="0"/>
                          <a:cs typeface="Segoe UI" panose="020B0502040204020203" pitchFamily="34" charset="0"/>
                        </a:rPr>
                        <a:t>EHR </a:t>
                      </a:r>
                    </a:p>
                    <a:p>
                      <a:pPr marL="285750" marR="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lang="en-US" sz="1600" b="0" dirty="0">
                          <a:solidFill>
                            <a:srgbClr val="17375E"/>
                          </a:solidFill>
                          <a:effectLst/>
                          <a:latin typeface="Segoe UI" panose="020B0502040204020203" pitchFamily="34" charset="0"/>
                          <a:cs typeface="Segoe UI" panose="020B0502040204020203" pitchFamily="34" charset="0"/>
                        </a:rPr>
                        <a:t>Administrative Claims (No submission required)</a:t>
                      </a:r>
                    </a:p>
                    <a:p>
                      <a:pPr marL="285750" marR="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lang="en-US" sz="1600" b="0" dirty="0">
                          <a:solidFill>
                            <a:srgbClr val="17375E"/>
                          </a:solidFill>
                          <a:effectLst/>
                          <a:latin typeface="Segoe UI" panose="020B0502040204020203" pitchFamily="34" charset="0"/>
                          <a:cs typeface="Segoe UI" panose="020B0502040204020203" pitchFamily="34" charset="0"/>
                        </a:rPr>
                        <a:t>Claims</a:t>
                      </a:r>
                    </a:p>
                  </a:txBody>
                  <a:tcPr marL="68580" marR="68580" marT="91440" marB="182880">
                    <a:solidFill>
                      <a:srgbClr val="92D050"/>
                    </a:solidFill>
                  </a:tcPr>
                </a:tc>
                <a:tc>
                  <a:txBody>
                    <a:bodyPr/>
                    <a:lstStyle/>
                    <a:p>
                      <a:pPr marL="285750" marR="0" indent="-285750">
                        <a:spcBef>
                          <a:spcPts val="0"/>
                        </a:spcBef>
                        <a:spcAft>
                          <a:spcPts val="0"/>
                        </a:spcAft>
                        <a:buFont typeface="Wingdings" panose="05000000000000000000" pitchFamily="2" charset="2"/>
                        <a:buChar char="ü"/>
                      </a:pPr>
                      <a:r>
                        <a:rPr lang="en-US" sz="1600" b="1" dirty="0">
                          <a:solidFill>
                            <a:srgbClr val="17375E"/>
                          </a:solidFill>
                          <a:effectLst/>
                          <a:latin typeface="Segoe UI" panose="020B0502040204020203" pitchFamily="34" charset="0"/>
                          <a:cs typeface="Segoe UI" panose="020B0502040204020203" pitchFamily="34" charset="0"/>
                        </a:rPr>
                        <a:t>QCDR</a:t>
                      </a:r>
                    </a:p>
                    <a:p>
                      <a:pPr marL="285750" marR="0" indent="-285750">
                        <a:spcBef>
                          <a:spcPts val="0"/>
                        </a:spcBef>
                        <a:spcAft>
                          <a:spcPts val="0"/>
                        </a:spcAft>
                        <a:buFont typeface="Wingdings" panose="05000000000000000000" pitchFamily="2" charset="2"/>
                        <a:buChar char="ü"/>
                      </a:pPr>
                      <a:r>
                        <a:rPr lang="en-US" sz="1600" b="1" dirty="0">
                          <a:solidFill>
                            <a:srgbClr val="17375E"/>
                          </a:solidFill>
                          <a:effectLst/>
                          <a:latin typeface="Segoe UI" panose="020B0502040204020203" pitchFamily="34" charset="0"/>
                          <a:cs typeface="Segoe UI" panose="020B0502040204020203" pitchFamily="34" charset="0"/>
                        </a:rPr>
                        <a:t>Qualified Registry</a:t>
                      </a:r>
                    </a:p>
                    <a:p>
                      <a:pPr marL="285750" marR="0" indent="-285750">
                        <a:spcBef>
                          <a:spcPts val="0"/>
                        </a:spcBef>
                        <a:spcAft>
                          <a:spcPts val="0"/>
                        </a:spcAft>
                        <a:buFont typeface="Wingdings" panose="05000000000000000000" pitchFamily="2" charset="2"/>
                        <a:buChar char="ü"/>
                      </a:pPr>
                      <a:r>
                        <a:rPr lang="en-US" sz="1600" b="0" dirty="0">
                          <a:solidFill>
                            <a:srgbClr val="17375E"/>
                          </a:solidFill>
                          <a:effectLst/>
                          <a:latin typeface="Segoe UI" panose="020B0502040204020203" pitchFamily="34" charset="0"/>
                          <a:cs typeface="Segoe UI" panose="020B0502040204020203" pitchFamily="34" charset="0"/>
                        </a:rPr>
                        <a:t>EHR </a:t>
                      </a:r>
                    </a:p>
                    <a:p>
                      <a:pPr marL="285750" marR="0" indent="-285750">
                        <a:spcBef>
                          <a:spcPts val="0"/>
                        </a:spcBef>
                        <a:spcAft>
                          <a:spcPts val="0"/>
                        </a:spcAft>
                        <a:buFont typeface="Wingdings" panose="05000000000000000000" pitchFamily="2" charset="2"/>
                        <a:buChar char="ü"/>
                      </a:pPr>
                      <a:r>
                        <a:rPr lang="en-US" sz="1600" b="0" dirty="0">
                          <a:solidFill>
                            <a:srgbClr val="17375E"/>
                          </a:solidFill>
                          <a:effectLst/>
                          <a:latin typeface="Segoe UI" panose="020B0502040204020203" pitchFamily="34" charset="0"/>
                          <a:cs typeface="Segoe UI" panose="020B0502040204020203" pitchFamily="34" charset="0"/>
                        </a:rPr>
                        <a:t>Administrative Claims (No submission required)</a:t>
                      </a:r>
                    </a:p>
                    <a:p>
                      <a:pPr marL="285750" marR="0" indent="-285750">
                        <a:spcBef>
                          <a:spcPts val="0"/>
                        </a:spcBef>
                        <a:spcAft>
                          <a:spcPts val="0"/>
                        </a:spcAft>
                        <a:buFont typeface="Wingdings" panose="05000000000000000000" pitchFamily="2" charset="2"/>
                        <a:buChar char="ü"/>
                      </a:pPr>
                      <a:r>
                        <a:rPr lang="en-US" sz="1600" b="0" dirty="0">
                          <a:solidFill>
                            <a:srgbClr val="17375E"/>
                          </a:solidFill>
                          <a:effectLst/>
                          <a:latin typeface="Segoe UI" panose="020B0502040204020203" pitchFamily="34" charset="0"/>
                          <a:cs typeface="Segoe UI" panose="020B0502040204020203" pitchFamily="34" charset="0"/>
                        </a:rPr>
                        <a:t>CMS Web Interface </a:t>
                      </a:r>
                      <a:br>
                        <a:rPr lang="en-US" sz="1600" b="0" dirty="0">
                          <a:solidFill>
                            <a:srgbClr val="17375E"/>
                          </a:solidFill>
                          <a:effectLst/>
                          <a:latin typeface="Segoe UI" panose="020B0502040204020203" pitchFamily="34" charset="0"/>
                          <a:cs typeface="Segoe UI" panose="020B0502040204020203" pitchFamily="34" charset="0"/>
                        </a:rPr>
                      </a:br>
                      <a:r>
                        <a:rPr lang="en-US" sz="1600" b="0" dirty="0">
                          <a:solidFill>
                            <a:srgbClr val="17375E"/>
                          </a:solidFill>
                          <a:effectLst/>
                          <a:latin typeface="Segoe UI" panose="020B0502040204020203" pitchFamily="34" charset="0"/>
                          <a:cs typeface="Segoe UI" panose="020B0502040204020203" pitchFamily="34" charset="0"/>
                        </a:rPr>
                        <a:t>(groups of 25 or more)</a:t>
                      </a:r>
                    </a:p>
                    <a:p>
                      <a:pPr marL="285750" marR="0" indent="-285750">
                        <a:spcBef>
                          <a:spcPts val="0"/>
                        </a:spcBef>
                        <a:spcAft>
                          <a:spcPts val="0"/>
                        </a:spcAft>
                        <a:buFont typeface="Wingdings" panose="05000000000000000000" pitchFamily="2" charset="2"/>
                        <a:buChar char="ü"/>
                      </a:pPr>
                      <a:r>
                        <a:rPr lang="en-US" sz="1600" b="0" dirty="0">
                          <a:solidFill>
                            <a:srgbClr val="17375E"/>
                          </a:solidFill>
                          <a:effectLst/>
                          <a:latin typeface="Segoe UI" panose="020B0502040204020203" pitchFamily="34" charset="0"/>
                          <a:cs typeface="Segoe UI" panose="020B0502040204020203" pitchFamily="34" charset="0"/>
                        </a:rPr>
                        <a:t>CAHPS for MIPS Survey</a:t>
                      </a:r>
                    </a:p>
                  </a:txBody>
                  <a:tcPr marL="68580" marR="68580" marT="91440" marB="182880">
                    <a:solidFill>
                      <a:srgbClr val="92D050"/>
                    </a:solidFill>
                  </a:tcPr>
                </a:tc>
                <a:extLst>
                  <a:ext uri="{0D108BD9-81ED-4DB2-BD59-A6C34878D82A}">
                    <a16:rowId xmlns:a16="http://schemas.microsoft.com/office/drawing/2014/main" xmlns="" val="10000"/>
                  </a:ext>
                </a:extLst>
              </a:tr>
              <a:tr h="762000">
                <a:tc>
                  <a:txBody>
                    <a:bodyPr/>
                    <a:lstStyle/>
                    <a:p>
                      <a:pPr marL="285750" marR="0" indent="-285750">
                        <a:spcBef>
                          <a:spcPts val="0"/>
                        </a:spcBef>
                        <a:spcAft>
                          <a:spcPts val="0"/>
                        </a:spcAft>
                        <a:buFont typeface="Wingdings" panose="05000000000000000000" pitchFamily="2" charset="2"/>
                        <a:buChar char="ü"/>
                      </a:pPr>
                      <a:r>
                        <a:rPr lang="en-US" sz="1600" b="0" dirty="0">
                          <a:solidFill>
                            <a:srgbClr val="17375E"/>
                          </a:solidFill>
                          <a:effectLst/>
                          <a:latin typeface="Segoe UI" panose="020B0502040204020203" pitchFamily="34" charset="0"/>
                          <a:cs typeface="Segoe UI" panose="020B0502040204020203" pitchFamily="34" charset="0"/>
                        </a:rPr>
                        <a:t>Administrative  Claims </a:t>
                      </a:r>
                      <a:br>
                        <a:rPr lang="en-US" sz="1600" b="0" dirty="0">
                          <a:solidFill>
                            <a:srgbClr val="17375E"/>
                          </a:solidFill>
                          <a:effectLst/>
                          <a:latin typeface="Segoe UI" panose="020B0502040204020203" pitchFamily="34" charset="0"/>
                          <a:cs typeface="Segoe UI" panose="020B0502040204020203" pitchFamily="34" charset="0"/>
                        </a:rPr>
                      </a:br>
                      <a:r>
                        <a:rPr lang="en-US" sz="1600" b="0" dirty="0">
                          <a:solidFill>
                            <a:srgbClr val="17375E"/>
                          </a:solidFill>
                          <a:effectLst/>
                          <a:latin typeface="Segoe UI" panose="020B0502040204020203" pitchFamily="34" charset="0"/>
                          <a:cs typeface="Segoe UI" panose="020B0502040204020203" pitchFamily="34" charset="0"/>
                        </a:rPr>
                        <a:t>(No submission required)</a:t>
                      </a:r>
                      <a:endParaRPr lang="en-US" sz="1600" b="0" i="0" dirty="0">
                        <a:solidFill>
                          <a:srgbClr val="17375E"/>
                        </a:solidFill>
                        <a:effectLst/>
                        <a:latin typeface="Segoe UI" panose="020B0502040204020203" pitchFamily="34" charset="0"/>
                        <a:ea typeface="Segoe UI Normal" charset="0"/>
                        <a:cs typeface="Segoe UI" panose="020B0502040204020203" pitchFamily="34" charset="0"/>
                      </a:endParaRPr>
                    </a:p>
                  </a:txBody>
                  <a:tcPr marL="68580" marR="68580" marT="91440" marB="0">
                    <a:solidFill>
                      <a:srgbClr val="92D050"/>
                    </a:solidFill>
                  </a:tcPr>
                </a:tc>
                <a:tc>
                  <a:txBody>
                    <a:bodyPr/>
                    <a:lstStyle/>
                    <a:p>
                      <a:pPr marL="285750" marR="0" indent="-285750">
                        <a:spcBef>
                          <a:spcPts val="0"/>
                        </a:spcBef>
                        <a:spcAft>
                          <a:spcPts val="0"/>
                        </a:spcAft>
                        <a:buFont typeface="Wingdings" panose="05000000000000000000" pitchFamily="2" charset="2"/>
                        <a:buChar char="ü"/>
                      </a:pPr>
                      <a:r>
                        <a:rPr lang="en-US" sz="1600" b="0" dirty="0">
                          <a:solidFill>
                            <a:srgbClr val="17375E"/>
                          </a:solidFill>
                          <a:effectLst/>
                          <a:latin typeface="Segoe UI" panose="020B0502040204020203" pitchFamily="34" charset="0"/>
                          <a:cs typeface="Segoe UI" panose="020B0502040204020203" pitchFamily="34" charset="0"/>
                        </a:rPr>
                        <a:t>Administrative Claims </a:t>
                      </a:r>
                      <a:br>
                        <a:rPr lang="en-US" sz="1600" b="0" dirty="0">
                          <a:solidFill>
                            <a:srgbClr val="17375E"/>
                          </a:solidFill>
                          <a:effectLst/>
                          <a:latin typeface="Segoe UI" panose="020B0502040204020203" pitchFamily="34" charset="0"/>
                          <a:cs typeface="Segoe UI" panose="020B0502040204020203" pitchFamily="34" charset="0"/>
                        </a:rPr>
                      </a:br>
                      <a:r>
                        <a:rPr lang="en-US" sz="1600" b="0" dirty="0">
                          <a:solidFill>
                            <a:srgbClr val="17375E"/>
                          </a:solidFill>
                          <a:effectLst/>
                          <a:latin typeface="Segoe UI" panose="020B0502040204020203" pitchFamily="34" charset="0"/>
                          <a:cs typeface="Segoe UI" panose="020B0502040204020203" pitchFamily="34" charset="0"/>
                        </a:rPr>
                        <a:t>(No submission required)</a:t>
                      </a:r>
                    </a:p>
                  </a:txBody>
                  <a:tcPr marL="68580" marR="68580" marT="91440" marB="0">
                    <a:solidFill>
                      <a:srgbClr val="92D050"/>
                    </a:solidFill>
                  </a:tcPr>
                </a:tc>
                <a:extLst>
                  <a:ext uri="{0D108BD9-81ED-4DB2-BD59-A6C34878D82A}">
                    <a16:rowId xmlns:a16="http://schemas.microsoft.com/office/drawing/2014/main" xmlns="" val="10001"/>
                  </a:ext>
                </a:extLst>
              </a:tr>
            </a:tbl>
          </a:graphicData>
        </a:graphic>
      </p:graphicFrame>
      <p:sp>
        <p:nvSpPr>
          <p:cNvPr id="14" name="TextBox 13"/>
          <p:cNvSpPr txBox="1"/>
          <p:nvPr/>
        </p:nvSpPr>
        <p:spPr>
          <a:xfrm>
            <a:off x="1979030" y="1536370"/>
            <a:ext cx="3202491" cy="353943"/>
          </a:xfrm>
          <a:prstGeom prst="rect">
            <a:avLst/>
          </a:prstGeom>
          <a:noFill/>
        </p:spPr>
        <p:txBody>
          <a:bodyPr wrap="square" rtlCol="0">
            <a:spAutoFit/>
          </a:bodyPr>
          <a:lstStyle/>
          <a:p>
            <a:pPr algn="ctr"/>
            <a:r>
              <a:rPr lang="en-US" sz="1700" b="1" dirty="0">
                <a:solidFill>
                  <a:srgbClr val="17375E"/>
                </a:solidFill>
                <a:latin typeface="Segoe UI Normal" charset="0"/>
                <a:cs typeface="Segoe UI Normal" charset="0"/>
              </a:rPr>
              <a:t>Individual Reporting</a:t>
            </a:r>
          </a:p>
        </p:txBody>
      </p:sp>
      <p:pic>
        <p:nvPicPr>
          <p:cNvPr id="16" name="Picture 15"/>
          <p:cNvPicPr>
            <a:picLocks noChangeAspect="1"/>
          </p:cNvPicPr>
          <p:nvPr/>
        </p:nvPicPr>
        <p:blipFill rotWithShape="1">
          <a:blip r:embed="rId5" cstate="print">
            <a:extLst>
              <a:ext uri="{28A0092B-C50C-407E-A947-70E740481C1C}">
                <a14:useLocalDpi xmlns:a14="http://schemas.microsoft.com/office/drawing/2010/main" val="0"/>
              </a:ext>
            </a:extLst>
          </a:blip>
          <a:srcRect l="20705" r="58591"/>
          <a:stretch/>
        </p:blipFill>
        <p:spPr>
          <a:xfrm>
            <a:off x="3393256" y="1828800"/>
            <a:ext cx="374037" cy="1234963"/>
          </a:xfrm>
          <a:prstGeom prst="rect">
            <a:avLst/>
          </a:prstGeom>
        </p:spPr>
      </p:pic>
      <p:grpSp>
        <p:nvGrpSpPr>
          <p:cNvPr id="22" name="Group 21"/>
          <p:cNvGrpSpPr/>
          <p:nvPr/>
        </p:nvGrpSpPr>
        <p:grpSpPr>
          <a:xfrm>
            <a:off x="5867400" y="1828800"/>
            <a:ext cx="1539370" cy="1387616"/>
            <a:chOff x="5867400" y="1944436"/>
            <a:chExt cx="1539370" cy="1387616"/>
          </a:xfrm>
        </p:grpSpPr>
        <p:pic>
          <p:nvPicPr>
            <p:cNvPr id="18" name="Picture 17"/>
            <p:cNvPicPr>
              <a:picLocks noChangeAspect="1"/>
            </p:cNvPicPr>
            <p:nvPr/>
          </p:nvPicPr>
          <p:blipFill rotWithShape="1">
            <a:blip r:embed="rId5" cstate="print">
              <a:extLst>
                <a:ext uri="{28A0092B-C50C-407E-A947-70E740481C1C}">
                  <a14:useLocalDpi xmlns:a14="http://schemas.microsoft.com/office/drawing/2010/main" val="0"/>
                </a:ext>
              </a:extLst>
            </a:blip>
            <a:srcRect l="20705" r="58591"/>
            <a:stretch/>
          </p:blipFill>
          <p:spPr>
            <a:xfrm>
              <a:off x="6140213" y="2097089"/>
              <a:ext cx="374037" cy="1234963"/>
            </a:xfrm>
            <a:prstGeom prst="rect">
              <a:avLst/>
            </a:prstGeom>
          </p:spPr>
        </p:pic>
        <p:pic>
          <p:nvPicPr>
            <p:cNvPr id="20" name="Picture 19"/>
            <p:cNvPicPr>
              <a:picLocks noChangeAspect="1"/>
            </p:cNvPicPr>
            <p:nvPr/>
          </p:nvPicPr>
          <p:blipFill rotWithShape="1">
            <a:blip r:embed="rId5" cstate="print">
              <a:extLst>
                <a:ext uri="{28A0092B-C50C-407E-A947-70E740481C1C}">
                  <a14:useLocalDpi xmlns:a14="http://schemas.microsoft.com/office/drawing/2010/main" val="0"/>
                </a:ext>
              </a:extLst>
            </a:blip>
            <a:srcRect l="20705" r="58591"/>
            <a:stretch/>
          </p:blipFill>
          <p:spPr>
            <a:xfrm>
              <a:off x="6714957" y="2066445"/>
              <a:ext cx="374037" cy="1234963"/>
            </a:xfrm>
            <a:prstGeom prst="rect">
              <a:avLst/>
            </a:prstGeom>
          </p:spPr>
        </p:pic>
        <p:grpSp>
          <p:nvGrpSpPr>
            <p:cNvPr id="15" name="Group 14"/>
            <p:cNvGrpSpPr/>
            <p:nvPr/>
          </p:nvGrpSpPr>
          <p:grpSpPr>
            <a:xfrm>
              <a:off x="5867400" y="1944436"/>
              <a:ext cx="1539370" cy="1255964"/>
              <a:chOff x="5867400" y="1990324"/>
              <a:chExt cx="1539370" cy="1255964"/>
            </a:xfrm>
          </p:grpSpPr>
          <p:pic>
            <p:nvPicPr>
              <p:cNvPr id="17" name="Picture 16"/>
              <p:cNvPicPr>
                <a:picLocks noChangeAspect="1"/>
              </p:cNvPicPr>
              <p:nvPr/>
            </p:nvPicPr>
            <p:blipFill rotWithShape="1">
              <a:blip r:embed="rId5" cstate="print">
                <a:extLst>
                  <a:ext uri="{28A0092B-C50C-407E-A947-70E740481C1C}">
                    <a14:useLocalDpi xmlns:a14="http://schemas.microsoft.com/office/drawing/2010/main" val="0"/>
                  </a:ext>
                </a:extLst>
              </a:blip>
              <a:srcRect l="20705" r="58591"/>
              <a:stretch/>
            </p:blipFill>
            <p:spPr>
              <a:xfrm>
                <a:off x="5867400" y="2002694"/>
                <a:ext cx="374037" cy="1234963"/>
              </a:xfrm>
              <a:prstGeom prst="rect">
                <a:avLst/>
              </a:prstGeom>
            </p:spPr>
          </p:pic>
          <p:pic>
            <p:nvPicPr>
              <p:cNvPr id="19" name="Picture 18"/>
              <p:cNvPicPr>
                <a:picLocks noChangeAspect="1"/>
              </p:cNvPicPr>
              <p:nvPr/>
            </p:nvPicPr>
            <p:blipFill rotWithShape="1">
              <a:blip r:embed="rId5" cstate="print">
                <a:extLst>
                  <a:ext uri="{28A0092B-C50C-407E-A947-70E740481C1C}">
                    <a14:useLocalDpi xmlns:a14="http://schemas.microsoft.com/office/drawing/2010/main" val="0"/>
                  </a:ext>
                </a:extLst>
              </a:blip>
              <a:srcRect l="20705" r="58591"/>
              <a:stretch/>
            </p:blipFill>
            <p:spPr>
              <a:xfrm>
                <a:off x="6441601" y="2011325"/>
                <a:ext cx="374037" cy="1234963"/>
              </a:xfrm>
              <a:prstGeom prst="rect">
                <a:avLst/>
              </a:prstGeom>
            </p:spPr>
          </p:pic>
          <p:pic>
            <p:nvPicPr>
              <p:cNvPr id="21" name="Picture 20"/>
              <p:cNvPicPr>
                <a:picLocks noChangeAspect="1"/>
              </p:cNvPicPr>
              <p:nvPr/>
            </p:nvPicPr>
            <p:blipFill rotWithShape="1">
              <a:blip r:embed="rId5" cstate="print">
                <a:extLst>
                  <a:ext uri="{28A0092B-C50C-407E-A947-70E740481C1C}">
                    <a14:useLocalDpi xmlns:a14="http://schemas.microsoft.com/office/drawing/2010/main" val="0"/>
                  </a:ext>
                </a:extLst>
              </a:blip>
              <a:srcRect l="20705" r="58591"/>
              <a:stretch/>
            </p:blipFill>
            <p:spPr>
              <a:xfrm>
                <a:off x="7032733" y="1990324"/>
                <a:ext cx="374037" cy="1234963"/>
              </a:xfrm>
              <a:prstGeom prst="rect">
                <a:avLst/>
              </a:prstGeom>
            </p:spPr>
          </p:pic>
        </p:grpSp>
      </p:grpSp>
    </p:spTree>
    <p:extLst>
      <p:ext uri="{BB962C8B-B14F-4D97-AF65-F5344CB8AC3E}">
        <p14:creationId xmlns:p14="http://schemas.microsoft.com/office/powerpoint/2010/main" val="28374161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sz="1800" dirty="0">
                <a:latin typeface="Aharoni" panose="02010803020104030203" pitchFamily="2" charset="-79"/>
                <a:ea typeface="Segoe UI" panose="020B0502040204020203" pitchFamily="34" charset="0"/>
                <a:cs typeface="Aharoni" panose="02010803020104030203" pitchFamily="2" charset="-79"/>
              </a:rPr>
              <a:t>PROPOSED RULE</a:t>
            </a:r>
            <a:r>
              <a:rPr lang="en-US" dirty="0">
                <a:latin typeface="Aharoni" panose="02010803020104030203" pitchFamily="2" charset="-79"/>
                <a:ea typeface="Segoe UI" panose="020B0502040204020203" pitchFamily="34" charset="0"/>
                <a:cs typeface="Aharoni" panose="02010803020104030203" pitchFamily="2" charset="-79"/>
              </a:rPr>
              <a:t/>
            </a:r>
            <a:br>
              <a:rPr lang="en-US" dirty="0">
                <a:latin typeface="Aharoni" panose="02010803020104030203" pitchFamily="2" charset="-79"/>
                <a:ea typeface="Segoe UI" panose="020B0502040204020203" pitchFamily="34" charset="0"/>
                <a:cs typeface="Aharoni" panose="02010803020104030203" pitchFamily="2" charset="-79"/>
              </a:rPr>
            </a:br>
            <a:r>
              <a:rPr lang="en-US" dirty="0">
                <a:latin typeface="Aharoni" panose="02010803020104030203" pitchFamily="2" charset="-79"/>
                <a:ea typeface="Segoe UI" panose="020B0502040204020203" pitchFamily="34" charset="0"/>
                <a:cs typeface="Aharoni" panose="02010803020104030203" pitchFamily="2" charset="-79"/>
              </a:rPr>
              <a:t>MIPS Data Submission Options</a:t>
            </a:r>
            <a:br>
              <a:rPr lang="en-US" dirty="0">
                <a:latin typeface="Aharoni" panose="02010803020104030203" pitchFamily="2" charset="-79"/>
                <a:ea typeface="Segoe UI" panose="020B0502040204020203" pitchFamily="34" charset="0"/>
                <a:cs typeface="Aharoni" panose="02010803020104030203" pitchFamily="2" charset="-79"/>
              </a:rPr>
            </a:br>
            <a:r>
              <a:rPr lang="en-US" dirty="0">
                <a:latin typeface="Aharoni" panose="02010803020104030203" pitchFamily="2" charset="-79"/>
                <a:ea typeface="Segoe UI" panose="020B0502040204020203" pitchFamily="34" charset="0"/>
                <a:cs typeface="Aharoni" panose="02010803020104030203" pitchFamily="2" charset="-79"/>
              </a:rPr>
              <a:t>Advancing Care Information and CPIA</a:t>
            </a:r>
            <a:endParaRPr lang="en-US" dirty="0"/>
          </a:p>
        </p:txBody>
      </p:sp>
      <p:sp>
        <p:nvSpPr>
          <p:cNvPr id="4" name="Slide Number Placeholder 3"/>
          <p:cNvSpPr>
            <a:spLocks noGrp="1"/>
          </p:cNvSpPr>
          <p:nvPr>
            <p:ph type="sldNum" sz="quarter" idx="12"/>
          </p:nvPr>
        </p:nvSpPr>
        <p:spPr/>
        <p:txBody>
          <a:bodyPr/>
          <a:lstStyle/>
          <a:p>
            <a:fld id="{AD859515-6042-4DBC-99E0-9F999718C03D}" type="slidenum">
              <a:rPr lang="en-US" smtClean="0"/>
              <a:t>4</a:t>
            </a:fld>
            <a:endParaRPr lang="en-US"/>
          </a:p>
        </p:txBody>
      </p:sp>
      <p:graphicFrame>
        <p:nvGraphicFramePr>
          <p:cNvPr id="2" name="Table 1"/>
          <p:cNvGraphicFramePr>
            <a:graphicFrameLocks noGrp="1"/>
          </p:cNvGraphicFramePr>
          <p:nvPr>
            <p:extLst>
              <p:ext uri="{D42A27DB-BD31-4B8C-83A1-F6EECF244321}">
                <p14:modId xmlns:p14="http://schemas.microsoft.com/office/powerpoint/2010/main" val="257823288"/>
              </p:ext>
            </p:extLst>
          </p:nvPr>
        </p:nvGraphicFramePr>
        <p:xfrm>
          <a:off x="2093400" y="3261360"/>
          <a:ext cx="6245763" cy="3291840"/>
        </p:xfrm>
        <a:graphic>
          <a:graphicData uri="http://schemas.openxmlformats.org/drawingml/2006/table">
            <a:tbl>
              <a:tblPr firstRow="1" firstCol="1" bandRow="1">
                <a:tableStyleId>{5C22544A-7EE6-4342-B048-85BDC9FD1C3A}</a:tableStyleId>
              </a:tblPr>
              <a:tblGrid>
                <a:gridCol w="3088200">
                  <a:extLst>
                    <a:ext uri="{9D8B030D-6E8A-4147-A177-3AD203B41FA5}">
                      <a16:colId xmlns:a16="http://schemas.microsoft.com/office/drawing/2014/main" xmlns="" val="20000"/>
                    </a:ext>
                  </a:extLst>
                </a:gridCol>
                <a:gridCol w="3157563">
                  <a:extLst>
                    <a:ext uri="{9D8B030D-6E8A-4147-A177-3AD203B41FA5}">
                      <a16:colId xmlns:a16="http://schemas.microsoft.com/office/drawing/2014/main" xmlns="" val="20001"/>
                    </a:ext>
                  </a:extLst>
                </a:gridCol>
              </a:tblGrid>
              <a:tr h="1181139">
                <a:tc>
                  <a:txBody>
                    <a:bodyPr/>
                    <a:lstStyle/>
                    <a:p>
                      <a:pPr marL="285750" marR="0" indent="-285750">
                        <a:spcBef>
                          <a:spcPts val="0"/>
                        </a:spcBef>
                        <a:spcAft>
                          <a:spcPts val="0"/>
                        </a:spcAft>
                        <a:buFont typeface="Wingdings" panose="05000000000000000000" pitchFamily="2" charset="2"/>
                        <a:buChar char="ü"/>
                      </a:pPr>
                      <a:r>
                        <a:rPr lang="en-US" sz="1600" b="0" baseline="0" dirty="0">
                          <a:solidFill>
                            <a:srgbClr val="17375E"/>
                          </a:solidFill>
                          <a:effectLst/>
                          <a:latin typeface="Segoe UI" panose="020B0502040204020203" pitchFamily="34" charset="0"/>
                          <a:cs typeface="Segoe UI" panose="020B0502040204020203" pitchFamily="34" charset="0"/>
                        </a:rPr>
                        <a:t>Attestation</a:t>
                      </a:r>
                      <a:endParaRPr lang="en-US" sz="1600" b="0" dirty="0">
                        <a:solidFill>
                          <a:srgbClr val="17375E"/>
                        </a:solidFill>
                        <a:effectLst/>
                        <a:latin typeface="Segoe UI" panose="020B0502040204020203" pitchFamily="34" charset="0"/>
                        <a:cs typeface="Segoe UI" panose="020B0502040204020203" pitchFamily="34" charset="0"/>
                      </a:endParaRPr>
                    </a:p>
                    <a:p>
                      <a:pPr marL="285750" marR="0" indent="-285750">
                        <a:spcBef>
                          <a:spcPts val="0"/>
                        </a:spcBef>
                        <a:spcAft>
                          <a:spcPts val="0"/>
                        </a:spcAft>
                        <a:buFont typeface="Wingdings" panose="05000000000000000000" pitchFamily="2" charset="2"/>
                        <a:buChar char="ü"/>
                      </a:pPr>
                      <a:r>
                        <a:rPr lang="en-US" sz="1600" b="1" dirty="0">
                          <a:solidFill>
                            <a:srgbClr val="17375E"/>
                          </a:solidFill>
                          <a:effectLst/>
                          <a:latin typeface="Segoe UI" panose="020B0502040204020203" pitchFamily="34" charset="0"/>
                          <a:cs typeface="Segoe UI" panose="020B0502040204020203" pitchFamily="34" charset="0"/>
                        </a:rPr>
                        <a:t>QCDR</a:t>
                      </a:r>
                    </a:p>
                    <a:p>
                      <a:pPr marL="285750" marR="0" indent="-285750">
                        <a:spcBef>
                          <a:spcPts val="0"/>
                        </a:spcBef>
                        <a:spcAft>
                          <a:spcPts val="0"/>
                        </a:spcAft>
                        <a:buFont typeface="Wingdings" panose="05000000000000000000" pitchFamily="2" charset="2"/>
                        <a:buChar char="ü"/>
                      </a:pPr>
                      <a:r>
                        <a:rPr lang="en-US" sz="1600" b="1" dirty="0">
                          <a:solidFill>
                            <a:srgbClr val="17375E"/>
                          </a:solidFill>
                          <a:effectLst/>
                          <a:latin typeface="Segoe UI" panose="020B0502040204020203" pitchFamily="34" charset="0"/>
                          <a:cs typeface="Segoe UI" panose="020B0502040204020203" pitchFamily="34" charset="0"/>
                        </a:rPr>
                        <a:t>Qualified Registry</a:t>
                      </a:r>
                    </a:p>
                    <a:p>
                      <a:pPr marL="285750" marR="0" indent="-285750">
                        <a:spcBef>
                          <a:spcPts val="0"/>
                        </a:spcBef>
                        <a:spcAft>
                          <a:spcPts val="0"/>
                        </a:spcAft>
                        <a:buFont typeface="Wingdings" panose="05000000000000000000" pitchFamily="2" charset="2"/>
                        <a:buChar char="ü"/>
                      </a:pPr>
                      <a:r>
                        <a:rPr lang="en-US" sz="1600" b="0" dirty="0">
                          <a:solidFill>
                            <a:srgbClr val="17375E"/>
                          </a:solidFill>
                          <a:effectLst/>
                          <a:latin typeface="Segoe UI" panose="020B0502040204020203" pitchFamily="34" charset="0"/>
                          <a:cs typeface="Segoe UI" panose="020B0502040204020203" pitchFamily="34" charset="0"/>
                        </a:rPr>
                        <a:t>EHR Vendor</a:t>
                      </a:r>
                      <a:endParaRPr lang="en-US" sz="1600" b="0" i="0" dirty="0">
                        <a:solidFill>
                          <a:srgbClr val="17375E"/>
                        </a:solidFill>
                        <a:effectLst/>
                        <a:latin typeface="Segoe UI" panose="020B0502040204020203" pitchFamily="34" charset="0"/>
                        <a:ea typeface="Segoe UI Normal" charset="0"/>
                        <a:cs typeface="Segoe UI" panose="020B0502040204020203" pitchFamily="34" charset="0"/>
                      </a:endParaRPr>
                    </a:p>
                  </a:txBody>
                  <a:tcPr marL="68580" marR="68580" marT="91440" marB="0">
                    <a:solidFill>
                      <a:srgbClr val="92D050"/>
                    </a:solidFill>
                  </a:tcPr>
                </a:tc>
                <a:tc>
                  <a:txBody>
                    <a:bodyPr/>
                    <a:lstStyle/>
                    <a:p>
                      <a:pPr marL="285750" marR="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lang="en-US" sz="1600" b="0" baseline="0" dirty="0">
                          <a:solidFill>
                            <a:srgbClr val="17375E"/>
                          </a:solidFill>
                          <a:effectLst/>
                          <a:latin typeface="Segoe UI" panose="020B0502040204020203" pitchFamily="34" charset="0"/>
                          <a:cs typeface="Segoe UI" panose="020B0502040204020203" pitchFamily="34" charset="0"/>
                        </a:rPr>
                        <a:t>Attestation</a:t>
                      </a:r>
                      <a:endParaRPr lang="en-US" sz="1600" b="0" dirty="0">
                        <a:solidFill>
                          <a:srgbClr val="17375E"/>
                        </a:solidFill>
                        <a:effectLst/>
                        <a:latin typeface="Segoe UI" panose="020B0502040204020203" pitchFamily="34" charset="0"/>
                        <a:cs typeface="Segoe UI" panose="020B0502040204020203" pitchFamily="34" charset="0"/>
                      </a:endParaRPr>
                    </a:p>
                    <a:p>
                      <a:pPr marL="285750" marR="0" indent="-285750">
                        <a:spcBef>
                          <a:spcPts val="0"/>
                        </a:spcBef>
                        <a:spcAft>
                          <a:spcPts val="0"/>
                        </a:spcAft>
                        <a:buFont typeface="Wingdings" panose="05000000000000000000" pitchFamily="2" charset="2"/>
                        <a:buChar char="ü"/>
                      </a:pPr>
                      <a:r>
                        <a:rPr lang="en-US" sz="1600" b="1" dirty="0">
                          <a:solidFill>
                            <a:srgbClr val="17375E"/>
                          </a:solidFill>
                          <a:effectLst/>
                          <a:latin typeface="Segoe UI" panose="020B0502040204020203" pitchFamily="34" charset="0"/>
                          <a:cs typeface="Segoe UI" panose="020B0502040204020203" pitchFamily="34" charset="0"/>
                        </a:rPr>
                        <a:t>QCDR</a:t>
                      </a:r>
                    </a:p>
                    <a:p>
                      <a:pPr marL="285750" marR="0" indent="-285750">
                        <a:spcBef>
                          <a:spcPts val="0"/>
                        </a:spcBef>
                        <a:spcAft>
                          <a:spcPts val="0"/>
                        </a:spcAft>
                        <a:buFont typeface="Wingdings" panose="05000000000000000000" pitchFamily="2" charset="2"/>
                        <a:buChar char="ü"/>
                      </a:pPr>
                      <a:r>
                        <a:rPr lang="en-US" sz="1600" b="1" dirty="0">
                          <a:solidFill>
                            <a:srgbClr val="17375E"/>
                          </a:solidFill>
                          <a:effectLst/>
                          <a:latin typeface="Segoe UI" panose="020B0502040204020203" pitchFamily="34" charset="0"/>
                          <a:cs typeface="Segoe UI" panose="020B0502040204020203" pitchFamily="34" charset="0"/>
                        </a:rPr>
                        <a:t>Qualified Registry</a:t>
                      </a:r>
                    </a:p>
                    <a:p>
                      <a:pPr marL="285750" marR="0" indent="-285750">
                        <a:spcBef>
                          <a:spcPts val="0"/>
                        </a:spcBef>
                        <a:spcAft>
                          <a:spcPts val="0"/>
                        </a:spcAft>
                        <a:buFont typeface="Wingdings" panose="05000000000000000000" pitchFamily="2" charset="2"/>
                        <a:buChar char="ü"/>
                      </a:pPr>
                      <a:r>
                        <a:rPr lang="en-US" sz="1600" b="0" dirty="0">
                          <a:solidFill>
                            <a:srgbClr val="17375E"/>
                          </a:solidFill>
                          <a:effectLst/>
                          <a:latin typeface="Segoe UI" panose="020B0502040204020203" pitchFamily="34" charset="0"/>
                          <a:cs typeface="Segoe UI" panose="020B0502040204020203" pitchFamily="34" charset="0"/>
                        </a:rPr>
                        <a:t>EHR Vendor</a:t>
                      </a:r>
                      <a:endParaRPr lang="en-US" sz="1600" b="0" baseline="0" dirty="0">
                        <a:solidFill>
                          <a:srgbClr val="17375E"/>
                        </a:solidFill>
                        <a:effectLst/>
                        <a:latin typeface="Segoe UI" panose="020B0502040204020203" pitchFamily="34" charset="0"/>
                        <a:cs typeface="Segoe UI" panose="020B0502040204020203" pitchFamily="34" charset="0"/>
                      </a:endParaRPr>
                    </a:p>
                    <a:p>
                      <a:pPr marL="285750" marR="0" indent="-285750">
                        <a:spcBef>
                          <a:spcPts val="0"/>
                        </a:spcBef>
                        <a:spcAft>
                          <a:spcPts val="0"/>
                        </a:spcAft>
                        <a:buFont typeface="Wingdings" panose="05000000000000000000" pitchFamily="2" charset="2"/>
                        <a:buChar char="ü"/>
                      </a:pPr>
                      <a:r>
                        <a:rPr lang="en-US" sz="1600" b="0" kern="1200" dirty="0">
                          <a:solidFill>
                            <a:srgbClr val="17375E"/>
                          </a:solidFill>
                          <a:effectLst/>
                          <a:latin typeface="Segoe UI" panose="020B0502040204020203" pitchFamily="34" charset="0"/>
                          <a:ea typeface="+mn-ea"/>
                          <a:cs typeface="Segoe UI" panose="020B0502040204020203" pitchFamily="34" charset="0"/>
                        </a:rPr>
                        <a:t>CMS Web Interface </a:t>
                      </a:r>
                      <a:br>
                        <a:rPr lang="en-US" sz="1600" b="0" kern="1200" dirty="0">
                          <a:solidFill>
                            <a:srgbClr val="17375E"/>
                          </a:solidFill>
                          <a:effectLst/>
                          <a:latin typeface="Segoe UI" panose="020B0502040204020203" pitchFamily="34" charset="0"/>
                          <a:ea typeface="+mn-ea"/>
                          <a:cs typeface="Segoe UI" panose="020B0502040204020203" pitchFamily="34" charset="0"/>
                        </a:rPr>
                      </a:br>
                      <a:r>
                        <a:rPr lang="en-US" sz="1600" b="0" kern="1200" dirty="0">
                          <a:solidFill>
                            <a:srgbClr val="17375E"/>
                          </a:solidFill>
                          <a:effectLst/>
                          <a:latin typeface="Segoe UI" panose="020B0502040204020203" pitchFamily="34" charset="0"/>
                          <a:ea typeface="+mn-ea"/>
                          <a:cs typeface="Segoe UI" panose="020B0502040204020203" pitchFamily="34" charset="0"/>
                        </a:rPr>
                        <a:t>(groups of 25 or more)</a:t>
                      </a:r>
                      <a:endParaRPr lang="en-US" sz="1600" b="0" i="0" dirty="0">
                        <a:solidFill>
                          <a:srgbClr val="17375E"/>
                        </a:solidFill>
                        <a:effectLst/>
                        <a:latin typeface="Segoe UI" panose="020B0502040204020203" pitchFamily="34" charset="0"/>
                        <a:ea typeface="Segoe UI Normal" charset="0"/>
                        <a:cs typeface="Segoe UI" panose="020B0502040204020203" pitchFamily="34" charset="0"/>
                      </a:endParaRPr>
                    </a:p>
                  </a:txBody>
                  <a:tcPr marL="68580" marR="68580" marT="91440" marB="91440">
                    <a:solidFill>
                      <a:srgbClr val="92D050"/>
                    </a:solidFill>
                  </a:tcPr>
                </a:tc>
                <a:extLst>
                  <a:ext uri="{0D108BD9-81ED-4DB2-BD59-A6C34878D82A}">
                    <a16:rowId xmlns:a16="http://schemas.microsoft.com/office/drawing/2014/main" xmlns="" val="10000"/>
                  </a:ext>
                </a:extLst>
              </a:tr>
              <a:tr h="1302981">
                <a:tc>
                  <a:txBody>
                    <a:bodyPr/>
                    <a:lstStyle/>
                    <a:p>
                      <a:pPr marL="285750" marR="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lang="en-US" sz="1600" b="0" baseline="0" dirty="0">
                          <a:solidFill>
                            <a:srgbClr val="17375E"/>
                          </a:solidFill>
                          <a:effectLst/>
                          <a:latin typeface="Segoe UI" panose="020B0502040204020203" pitchFamily="34" charset="0"/>
                          <a:cs typeface="Segoe UI" panose="020B0502040204020203" pitchFamily="34" charset="0"/>
                        </a:rPr>
                        <a:t>Attestation</a:t>
                      </a:r>
                      <a:endParaRPr lang="en-US" sz="1600" b="0" dirty="0">
                        <a:solidFill>
                          <a:srgbClr val="17375E"/>
                        </a:solidFill>
                        <a:effectLst/>
                        <a:latin typeface="Segoe UI" panose="020B0502040204020203" pitchFamily="34" charset="0"/>
                        <a:cs typeface="Segoe UI" panose="020B0502040204020203" pitchFamily="34" charset="0"/>
                      </a:endParaRPr>
                    </a:p>
                    <a:p>
                      <a:pPr marL="285750" marR="0" indent="-285750">
                        <a:spcBef>
                          <a:spcPts val="0"/>
                        </a:spcBef>
                        <a:spcAft>
                          <a:spcPts val="0"/>
                        </a:spcAft>
                        <a:buFont typeface="Wingdings" panose="05000000000000000000" pitchFamily="2" charset="2"/>
                        <a:buChar char="ü"/>
                      </a:pPr>
                      <a:r>
                        <a:rPr lang="en-US" sz="1600" b="1" dirty="0">
                          <a:solidFill>
                            <a:srgbClr val="17375E"/>
                          </a:solidFill>
                          <a:effectLst/>
                          <a:latin typeface="Segoe UI" panose="020B0502040204020203" pitchFamily="34" charset="0"/>
                          <a:cs typeface="Segoe UI" panose="020B0502040204020203" pitchFamily="34" charset="0"/>
                        </a:rPr>
                        <a:t>QCDR</a:t>
                      </a:r>
                    </a:p>
                    <a:p>
                      <a:pPr marL="285750" marR="0" indent="-285750">
                        <a:spcBef>
                          <a:spcPts val="0"/>
                        </a:spcBef>
                        <a:spcAft>
                          <a:spcPts val="0"/>
                        </a:spcAft>
                        <a:buFont typeface="Wingdings" panose="05000000000000000000" pitchFamily="2" charset="2"/>
                        <a:buChar char="ü"/>
                      </a:pPr>
                      <a:r>
                        <a:rPr lang="en-US" sz="1600" b="1" dirty="0">
                          <a:solidFill>
                            <a:srgbClr val="17375E"/>
                          </a:solidFill>
                          <a:effectLst/>
                          <a:latin typeface="Segoe UI" panose="020B0502040204020203" pitchFamily="34" charset="0"/>
                          <a:cs typeface="Segoe UI" panose="020B0502040204020203" pitchFamily="34" charset="0"/>
                        </a:rPr>
                        <a:t>Qualified Registry</a:t>
                      </a:r>
                    </a:p>
                    <a:p>
                      <a:pPr marL="285750" marR="0" indent="-285750">
                        <a:spcBef>
                          <a:spcPts val="0"/>
                        </a:spcBef>
                        <a:spcAft>
                          <a:spcPts val="0"/>
                        </a:spcAft>
                        <a:buFont typeface="Wingdings" panose="05000000000000000000" pitchFamily="2" charset="2"/>
                        <a:buChar char="ü"/>
                      </a:pPr>
                      <a:r>
                        <a:rPr lang="en-US" sz="1600" b="0" dirty="0">
                          <a:solidFill>
                            <a:srgbClr val="17375E"/>
                          </a:solidFill>
                          <a:effectLst/>
                          <a:latin typeface="Segoe UI" panose="020B0502040204020203" pitchFamily="34" charset="0"/>
                          <a:cs typeface="Segoe UI" panose="020B0502040204020203" pitchFamily="34" charset="0"/>
                        </a:rPr>
                        <a:t>EHR </a:t>
                      </a:r>
                      <a:endParaRPr lang="en-US" sz="1600" b="0" baseline="0" dirty="0">
                        <a:solidFill>
                          <a:srgbClr val="17375E"/>
                        </a:solidFill>
                        <a:effectLst/>
                        <a:latin typeface="Segoe UI" panose="020B0502040204020203" pitchFamily="34" charset="0"/>
                        <a:cs typeface="Segoe UI" panose="020B0502040204020203" pitchFamily="34" charset="0"/>
                      </a:endParaRPr>
                    </a:p>
                    <a:p>
                      <a:pPr marL="285750" marR="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lang="en-US" sz="1600" b="0" kern="1200" dirty="0">
                          <a:solidFill>
                            <a:srgbClr val="17375E"/>
                          </a:solidFill>
                          <a:effectLst/>
                          <a:latin typeface="Segoe UI" panose="020B0502040204020203" pitchFamily="34" charset="0"/>
                          <a:ea typeface="+mn-ea"/>
                          <a:cs typeface="Segoe UI" panose="020B0502040204020203" pitchFamily="34" charset="0"/>
                        </a:rPr>
                        <a:t>Administrative  Claims (No submission required)</a:t>
                      </a:r>
                    </a:p>
                  </a:txBody>
                  <a:tcPr marL="68580" marR="68580" marT="91440" marB="91440">
                    <a:solidFill>
                      <a:srgbClr val="92D050"/>
                    </a:solidFill>
                  </a:tcPr>
                </a:tc>
                <a:tc>
                  <a:txBody>
                    <a:bodyPr/>
                    <a:lstStyle/>
                    <a:p>
                      <a:pPr marL="285750" marR="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lang="en-US" sz="1600" b="0" baseline="0" dirty="0">
                          <a:solidFill>
                            <a:srgbClr val="17375E"/>
                          </a:solidFill>
                          <a:effectLst/>
                          <a:latin typeface="Segoe UI" panose="020B0502040204020203" pitchFamily="34" charset="0"/>
                          <a:cs typeface="Segoe UI" panose="020B0502040204020203" pitchFamily="34" charset="0"/>
                        </a:rPr>
                        <a:t>Attestation</a:t>
                      </a:r>
                      <a:endParaRPr lang="en-US" sz="1600" b="0" dirty="0">
                        <a:solidFill>
                          <a:srgbClr val="17375E"/>
                        </a:solidFill>
                        <a:effectLst/>
                        <a:latin typeface="Segoe UI" panose="020B0502040204020203" pitchFamily="34" charset="0"/>
                        <a:cs typeface="Segoe UI" panose="020B0502040204020203" pitchFamily="34" charset="0"/>
                      </a:endParaRPr>
                    </a:p>
                    <a:p>
                      <a:pPr marL="285750" marR="0" indent="-285750">
                        <a:spcBef>
                          <a:spcPts val="0"/>
                        </a:spcBef>
                        <a:spcAft>
                          <a:spcPts val="0"/>
                        </a:spcAft>
                        <a:buFont typeface="Wingdings" panose="05000000000000000000" pitchFamily="2" charset="2"/>
                        <a:buChar char="ü"/>
                      </a:pPr>
                      <a:r>
                        <a:rPr lang="en-US" sz="1600" b="1" dirty="0">
                          <a:solidFill>
                            <a:srgbClr val="17375E"/>
                          </a:solidFill>
                          <a:effectLst/>
                          <a:latin typeface="Segoe UI" panose="020B0502040204020203" pitchFamily="34" charset="0"/>
                          <a:cs typeface="Segoe UI" panose="020B0502040204020203" pitchFamily="34" charset="0"/>
                        </a:rPr>
                        <a:t>QCDR</a:t>
                      </a:r>
                    </a:p>
                    <a:p>
                      <a:pPr marL="285750" marR="0" indent="-285750">
                        <a:spcBef>
                          <a:spcPts val="0"/>
                        </a:spcBef>
                        <a:spcAft>
                          <a:spcPts val="0"/>
                        </a:spcAft>
                        <a:buFont typeface="Wingdings" panose="05000000000000000000" pitchFamily="2" charset="2"/>
                        <a:buChar char="ü"/>
                      </a:pPr>
                      <a:r>
                        <a:rPr lang="en-US" sz="1600" b="1" dirty="0">
                          <a:solidFill>
                            <a:srgbClr val="17375E"/>
                          </a:solidFill>
                          <a:effectLst/>
                          <a:latin typeface="Segoe UI" panose="020B0502040204020203" pitchFamily="34" charset="0"/>
                          <a:cs typeface="Segoe UI" panose="020B0502040204020203" pitchFamily="34" charset="0"/>
                        </a:rPr>
                        <a:t>Qualified Registry</a:t>
                      </a:r>
                    </a:p>
                    <a:p>
                      <a:pPr marL="285750" marR="0" indent="-285750">
                        <a:spcBef>
                          <a:spcPts val="0"/>
                        </a:spcBef>
                        <a:spcAft>
                          <a:spcPts val="0"/>
                        </a:spcAft>
                        <a:buFont typeface="Wingdings" panose="05000000000000000000" pitchFamily="2" charset="2"/>
                        <a:buChar char="ü"/>
                      </a:pPr>
                      <a:r>
                        <a:rPr lang="en-US" sz="1600" b="0" dirty="0">
                          <a:solidFill>
                            <a:srgbClr val="17375E"/>
                          </a:solidFill>
                          <a:effectLst/>
                          <a:latin typeface="Segoe UI" panose="020B0502040204020203" pitchFamily="34" charset="0"/>
                          <a:cs typeface="Segoe UI" panose="020B0502040204020203" pitchFamily="34" charset="0"/>
                        </a:rPr>
                        <a:t>EHR </a:t>
                      </a:r>
                    </a:p>
                    <a:p>
                      <a:pPr marL="285750" marR="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lang="en-US" sz="1600" b="0" kern="1200" dirty="0">
                          <a:solidFill>
                            <a:srgbClr val="17375E"/>
                          </a:solidFill>
                          <a:effectLst/>
                          <a:latin typeface="Segoe UI" panose="020B0502040204020203" pitchFamily="34" charset="0"/>
                          <a:ea typeface="+mn-ea"/>
                          <a:cs typeface="Segoe UI" panose="020B0502040204020203" pitchFamily="34" charset="0"/>
                        </a:rPr>
                        <a:t>CMS Web Interface </a:t>
                      </a:r>
                      <a:br>
                        <a:rPr lang="en-US" sz="1600" b="0" kern="1200" dirty="0">
                          <a:solidFill>
                            <a:srgbClr val="17375E"/>
                          </a:solidFill>
                          <a:effectLst/>
                          <a:latin typeface="Segoe UI" panose="020B0502040204020203" pitchFamily="34" charset="0"/>
                          <a:ea typeface="+mn-ea"/>
                          <a:cs typeface="Segoe UI" panose="020B0502040204020203" pitchFamily="34" charset="0"/>
                        </a:rPr>
                      </a:br>
                      <a:r>
                        <a:rPr lang="en-US" sz="1600" b="0" kern="1200" dirty="0">
                          <a:solidFill>
                            <a:srgbClr val="17375E"/>
                          </a:solidFill>
                          <a:effectLst/>
                          <a:latin typeface="Segoe UI" panose="020B0502040204020203" pitchFamily="34" charset="0"/>
                          <a:ea typeface="+mn-ea"/>
                          <a:cs typeface="Segoe UI" panose="020B0502040204020203" pitchFamily="34" charset="0"/>
                        </a:rPr>
                        <a:t>(groups of 25 or more)</a:t>
                      </a:r>
                      <a:endParaRPr lang="en-US" sz="1600" b="0" i="0" dirty="0">
                        <a:solidFill>
                          <a:srgbClr val="17375E"/>
                        </a:solidFill>
                        <a:effectLst/>
                        <a:latin typeface="Segoe UI" panose="020B0502040204020203" pitchFamily="34" charset="0"/>
                        <a:ea typeface="Segoe UI Normal" charset="0"/>
                        <a:cs typeface="Segoe UI" panose="020B0502040204020203" pitchFamily="34" charset="0"/>
                      </a:endParaRPr>
                    </a:p>
                  </a:txBody>
                  <a:tcPr marL="68580" marR="68580" marT="91440" marB="0">
                    <a:solidFill>
                      <a:srgbClr val="92D050"/>
                    </a:solidFill>
                  </a:tcPr>
                </a:tc>
                <a:extLst>
                  <a:ext uri="{0D108BD9-81ED-4DB2-BD59-A6C34878D82A}">
                    <a16:rowId xmlns:a16="http://schemas.microsoft.com/office/drawing/2014/main" xmlns="" val="10001"/>
                  </a:ext>
                </a:extLst>
              </a:tr>
            </a:tbl>
          </a:graphicData>
        </a:graphic>
      </p:graphicFrame>
      <p:sp>
        <p:nvSpPr>
          <p:cNvPr id="22" name="TextBox 21"/>
          <p:cNvSpPr txBox="1"/>
          <p:nvPr/>
        </p:nvSpPr>
        <p:spPr>
          <a:xfrm>
            <a:off x="705616" y="3158536"/>
            <a:ext cx="1124702" cy="1323439"/>
          </a:xfrm>
          <a:prstGeom prst="rect">
            <a:avLst/>
          </a:prstGeom>
          <a:noFill/>
        </p:spPr>
        <p:txBody>
          <a:bodyPr wrap="square" rtlCol="0">
            <a:spAutoFit/>
          </a:bodyPr>
          <a:lstStyle/>
          <a:p>
            <a:pPr algn="ctr"/>
            <a:r>
              <a:rPr lang="en-US" sz="8000" b="1" dirty="0">
                <a:solidFill>
                  <a:srgbClr val="002060"/>
                </a:solidFill>
                <a:latin typeface="Wingdings" panose="05000000000000000000" pitchFamily="2" charset="2"/>
              </a:rPr>
              <a:t>:</a:t>
            </a:r>
          </a:p>
        </p:txBody>
      </p:sp>
      <p:sp>
        <p:nvSpPr>
          <p:cNvPr id="23" name="Title 1"/>
          <p:cNvSpPr txBox="1">
            <a:spLocks/>
          </p:cNvSpPr>
          <p:nvPr/>
        </p:nvSpPr>
        <p:spPr>
          <a:xfrm>
            <a:off x="364353" y="4267200"/>
            <a:ext cx="1729048" cy="485413"/>
          </a:xfrm>
          <a:prstGeom prst="rect">
            <a:avLst/>
          </a:prstGeom>
          <a:noFill/>
          <a:effectLst/>
        </p:spPr>
        <p:txBody>
          <a:bodyPr vert="horz" lIns="274320" tIns="91440" rIns="274320" bIns="9144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nSpc>
                <a:spcPct val="90000"/>
              </a:lnSpc>
            </a:pPr>
            <a:r>
              <a:rPr lang="en-US" sz="1400" b="1" dirty="0">
                <a:solidFill>
                  <a:schemeClr val="tx2">
                    <a:lumMod val="75000"/>
                  </a:schemeClr>
                </a:solidFill>
                <a:latin typeface="Segoe UI" panose="020B0502040204020203" pitchFamily="34" charset="0"/>
                <a:ea typeface="Segoe UI" panose="020B0502040204020203" pitchFamily="34" charset="0"/>
                <a:cs typeface="Segoe UI" panose="020B0502040204020203" pitchFamily="34" charset="0"/>
              </a:rPr>
              <a:t>Advancing</a:t>
            </a:r>
            <a:br>
              <a:rPr lang="en-US" sz="1400" b="1" dirty="0">
                <a:solidFill>
                  <a:schemeClr val="tx2">
                    <a:lumMod val="75000"/>
                  </a:schemeClr>
                </a:solidFill>
                <a:latin typeface="Segoe UI" panose="020B0502040204020203" pitchFamily="34" charset="0"/>
                <a:ea typeface="Segoe UI" panose="020B0502040204020203" pitchFamily="34" charset="0"/>
                <a:cs typeface="Segoe UI" panose="020B0502040204020203" pitchFamily="34" charset="0"/>
              </a:rPr>
            </a:br>
            <a:r>
              <a:rPr lang="en-US" sz="1400" b="1" dirty="0">
                <a:solidFill>
                  <a:schemeClr val="tx2">
                    <a:lumMod val="75000"/>
                  </a:schemeClr>
                </a:solidFill>
                <a:latin typeface="Segoe UI" panose="020B0502040204020203" pitchFamily="34" charset="0"/>
                <a:ea typeface="Segoe UI" panose="020B0502040204020203" pitchFamily="34" charset="0"/>
                <a:cs typeface="Segoe UI" panose="020B0502040204020203" pitchFamily="34" charset="0"/>
              </a:rPr>
              <a:t>care</a:t>
            </a:r>
            <a:br>
              <a:rPr lang="en-US" sz="1400" b="1" dirty="0">
                <a:solidFill>
                  <a:schemeClr val="tx2">
                    <a:lumMod val="75000"/>
                  </a:schemeClr>
                </a:solidFill>
                <a:latin typeface="Segoe UI" panose="020B0502040204020203" pitchFamily="34" charset="0"/>
                <a:ea typeface="Segoe UI" panose="020B0502040204020203" pitchFamily="34" charset="0"/>
                <a:cs typeface="Segoe UI" panose="020B0502040204020203" pitchFamily="34" charset="0"/>
              </a:rPr>
            </a:br>
            <a:r>
              <a:rPr lang="en-US" sz="1400" b="1" dirty="0">
                <a:solidFill>
                  <a:schemeClr val="tx2">
                    <a:lumMod val="75000"/>
                  </a:schemeClr>
                </a:solidFill>
                <a:latin typeface="Segoe UI" panose="020B0502040204020203" pitchFamily="34" charset="0"/>
                <a:ea typeface="Segoe UI" panose="020B0502040204020203" pitchFamily="34" charset="0"/>
                <a:cs typeface="Segoe UI" panose="020B0502040204020203" pitchFamily="34" charset="0"/>
              </a:rPr>
              <a:t>information</a:t>
            </a:r>
          </a:p>
        </p:txBody>
      </p:sp>
      <p:sp>
        <p:nvSpPr>
          <p:cNvPr id="25" name="Title 1"/>
          <p:cNvSpPr txBox="1">
            <a:spLocks/>
          </p:cNvSpPr>
          <p:nvPr/>
        </p:nvSpPr>
        <p:spPr>
          <a:xfrm>
            <a:off x="364353" y="5715000"/>
            <a:ext cx="1785892" cy="572324"/>
          </a:xfrm>
          <a:prstGeom prst="rect">
            <a:avLst/>
          </a:prstGeom>
          <a:noFill/>
          <a:effectLst/>
        </p:spPr>
        <p:txBody>
          <a:bodyPr vert="horz" lIns="274320" tIns="91440" rIns="274320" bIns="9144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1400" b="1" dirty="0">
                <a:solidFill>
                  <a:schemeClr val="tx2">
                    <a:lumMod val="75000"/>
                  </a:schemeClr>
                </a:solidFill>
                <a:latin typeface="Segoe UI" panose="020B0502040204020203" pitchFamily="34" charset="0"/>
                <a:ea typeface="Segoe UI" panose="020B0502040204020203" pitchFamily="34" charset="0"/>
                <a:cs typeface="Segoe UI" panose="020B0502040204020203" pitchFamily="34" charset="0"/>
              </a:rPr>
              <a:t>CPIA</a:t>
            </a:r>
          </a:p>
        </p:txBody>
      </p:sp>
      <p:sp>
        <p:nvSpPr>
          <p:cNvPr id="26" name="TextBox 25"/>
          <p:cNvSpPr txBox="1"/>
          <p:nvPr/>
        </p:nvSpPr>
        <p:spPr>
          <a:xfrm>
            <a:off x="685800" y="4756428"/>
            <a:ext cx="1143000" cy="1415772"/>
          </a:xfrm>
          <a:prstGeom prst="rect">
            <a:avLst/>
          </a:prstGeom>
          <a:noFill/>
        </p:spPr>
        <p:txBody>
          <a:bodyPr wrap="square" rtlCol="0">
            <a:spAutoFit/>
          </a:bodyPr>
          <a:lstStyle/>
          <a:p>
            <a:pPr algn="ctr"/>
            <a:r>
              <a:rPr lang="en-US" sz="8600" b="1" dirty="0">
                <a:solidFill>
                  <a:srgbClr val="002060"/>
                </a:solidFill>
                <a:latin typeface="Wingdings 2" panose="05020102010507070707" pitchFamily="18" charset="2"/>
              </a:rPr>
              <a:t>2</a:t>
            </a:r>
          </a:p>
        </p:txBody>
      </p:sp>
      <p:sp>
        <p:nvSpPr>
          <p:cNvPr id="27" name="TextBox 26"/>
          <p:cNvSpPr txBox="1"/>
          <p:nvPr/>
        </p:nvSpPr>
        <p:spPr>
          <a:xfrm>
            <a:off x="888317" y="4992424"/>
            <a:ext cx="737965" cy="861774"/>
          </a:xfrm>
          <a:prstGeom prst="rect">
            <a:avLst/>
          </a:prstGeom>
          <a:noFill/>
        </p:spPr>
        <p:txBody>
          <a:bodyPr wrap="square" rtlCol="0">
            <a:spAutoFit/>
          </a:bodyPr>
          <a:lstStyle/>
          <a:p>
            <a:pPr algn="ctr"/>
            <a:r>
              <a:rPr lang="en-US" sz="5000" b="1" dirty="0">
                <a:solidFill>
                  <a:srgbClr val="002060"/>
                </a:solidFill>
                <a:latin typeface="Webdings" panose="05030102010509060703" pitchFamily="18" charset="2"/>
              </a:rPr>
              <a:t>a</a:t>
            </a:r>
          </a:p>
        </p:txBody>
      </p:sp>
      <p:sp>
        <p:nvSpPr>
          <p:cNvPr id="24" name="TextBox 23"/>
          <p:cNvSpPr txBox="1"/>
          <p:nvPr/>
        </p:nvSpPr>
        <p:spPr>
          <a:xfrm>
            <a:off x="4951954" y="1524000"/>
            <a:ext cx="3202491" cy="353943"/>
          </a:xfrm>
          <a:prstGeom prst="rect">
            <a:avLst/>
          </a:prstGeom>
          <a:noFill/>
        </p:spPr>
        <p:txBody>
          <a:bodyPr wrap="square" rtlCol="0">
            <a:spAutoFit/>
          </a:bodyPr>
          <a:lstStyle/>
          <a:p>
            <a:pPr algn="ctr"/>
            <a:r>
              <a:rPr lang="en-US" sz="1700" b="1" dirty="0">
                <a:solidFill>
                  <a:srgbClr val="17375E"/>
                </a:solidFill>
                <a:latin typeface="Segoe UI Normal" charset="0"/>
                <a:cs typeface="Segoe UI Normal" charset="0"/>
              </a:rPr>
              <a:t>Group Reporting</a:t>
            </a:r>
          </a:p>
        </p:txBody>
      </p:sp>
      <p:sp>
        <p:nvSpPr>
          <p:cNvPr id="28" name="TextBox 27"/>
          <p:cNvSpPr txBox="1"/>
          <p:nvPr/>
        </p:nvSpPr>
        <p:spPr>
          <a:xfrm>
            <a:off x="1979030" y="1536370"/>
            <a:ext cx="3202491" cy="353943"/>
          </a:xfrm>
          <a:prstGeom prst="rect">
            <a:avLst/>
          </a:prstGeom>
          <a:noFill/>
        </p:spPr>
        <p:txBody>
          <a:bodyPr wrap="square" rtlCol="0">
            <a:spAutoFit/>
          </a:bodyPr>
          <a:lstStyle/>
          <a:p>
            <a:pPr algn="ctr"/>
            <a:r>
              <a:rPr lang="en-US" sz="1700" b="1" dirty="0">
                <a:solidFill>
                  <a:srgbClr val="17375E"/>
                </a:solidFill>
                <a:latin typeface="Segoe UI Normal" charset="0"/>
                <a:cs typeface="Segoe UI Normal" charset="0"/>
              </a:rPr>
              <a:t>Individual Reporting</a:t>
            </a:r>
          </a:p>
        </p:txBody>
      </p:sp>
      <p:pic>
        <p:nvPicPr>
          <p:cNvPr id="29" name="Picture 28"/>
          <p:cNvPicPr>
            <a:picLocks noChangeAspect="1"/>
          </p:cNvPicPr>
          <p:nvPr/>
        </p:nvPicPr>
        <p:blipFill rotWithShape="1">
          <a:blip r:embed="rId3" cstate="print">
            <a:extLst>
              <a:ext uri="{28A0092B-C50C-407E-A947-70E740481C1C}">
                <a14:useLocalDpi xmlns:a14="http://schemas.microsoft.com/office/drawing/2010/main" val="0"/>
              </a:ext>
            </a:extLst>
          </a:blip>
          <a:srcRect l="20705" r="58591"/>
          <a:stretch/>
        </p:blipFill>
        <p:spPr>
          <a:xfrm>
            <a:off x="3393256" y="1828800"/>
            <a:ext cx="374037" cy="1234963"/>
          </a:xfrm>
          <a:prstGeom prst="rect">
            <a:avLst/>
          </a:prstGeom>
        </p:spPr>
      </p:pic>
      <p:grpSp>
        <p:nvGrpSpPr>
          <p:cNvPr id="30" name="Group 29"/>
          <p:cNvGrpSpPr/>
          <p:nvPr/>
        </p:nvGrpSpPr>
        <p:grpSpPr>
          <a:xfrm>
            <a:off x="5867400" y="1828800"/>
            <a:ext cx="1539370" cy="1387616"/>
            <a:chOff x="5867400" y="1944436"/>
            <a:chExt cx="1539370" cy="1387616"/>
          </a:xfrm>
        </p:grpSpPr>
        <p:pic>
          <p:nvPicPr>
            <p:cNvPr id="31" name="Picture 30"/>
            <p:cNvPicPr>
              <a:picLocks noChangeAspect="1"/>
            </p:cNvPicPr>
            <p:nvPr/>
          </p:nvPicPr>
          <p:blipFill rotWithShape="1">
            <a:blip r:embed="rId3" cstate="print">
              <a:extLst>
                <a:ext uri="{28A0092B-C50C-407E-A947-70E740481C1C}">
                  <a14:useLocalDpi xmlns:a14="http://schemas.microsoft.com/office/drawing/2010/main" val="0"/>
                </a:ext>
              </a:extLst>
            </a:blip>
            <a:srcRect l="20705" r="58591"/>
            <a:stretch/>
          </p:blipFill>
          <p:spPr>
            <a:xfrm>
              <a:off x="6140213" y="2097089"/>
              <a:ext cx="374037" cy="1234963"/>
            </a:xfrm>
            <a:prstGeom prst="rect">
              <a:avLst/>
            </a:prstGeom>
          </p:spPr>
        </p:pic>
        <p:pic>
          <p:nvPicPr>
            <p:cNvPr id="32" name="Picture 31"/>
            <p:cNvPicPr>
              <a:picLocks noChangeAspect="1"/>
            </p:cNvPicPr>
            <p:nvPr/>
          </p:nvPicPr>
          <p:blipFill rotWithShape="1">
            <a:blip r:embed="rId3" cstate="print">
              <a:extLst>
                <a:ext uri="{28A0092B-C50C-407E-A947-70E740481C1C}">
                  <a14:useLocalDpi xmlns:a14="http://schemas.microsoft.com/office/drawing/2010/main" val="0"/>
                </a:ext>
              </a:extLst>
            </a:blip>
            <a:srcRect l="20705" r="58591"/>
            <a:stretch/>
          </p:blipFill>
          <p:spPr>
            <a:xfrm>
              <a:off x="6714957" y="2066445"/>
              <a:ext cx="374037" cy="1234963"/>
            </a:xfrm>
            <a:prstGeom prst="rect">
              <a:avLst/>
            </a:prstGeom>
          </p:spPr>
        </p:pic>
        <p:grpSp>
          <p:nvGrpSpPr>
            <p:cNvPr id="33" name="Group 32"/>
            <p:cNvGrpSpPr/>
            <p:nvPr/>
          </p:nvGrpSpPr>
          <p:grpSpPr>
            <a:xfrm>
              <a:off x="5867400" y="1944436"/>
              <a:ext cx="1539370" cy="1255964"/>
              <a:chOff x="5867400" y="1990324"/>
              <a:chExt cx="1539370" cy="1255964"/>
            </a:xfrm>
          </p:grpSpPr>
          <p:pic>
            <p:nvPicPr>
              <p:cNvPr id="34" name="Picture 33"/>
              <p:cNvPicPr>
                <a:picLocks noChangeAspect="1"/>
              </p:cNvPicPr>
              <p:nvPr/>
            </p:nvPicPr>
            <p:blipFill rotWithShape="1">
              <a:blip r:embed="rId3" cstate="print">
                <a:extLst>
                  <a:ext uri="{28A0092B-C50C-407E-A947-70E740481C1C}">
                    <a14:useLocalDpi xmlns:a14="http://schemas.microsoft.com/office/drawing/2010/main" val="0"/>
                  </a:ext>
                </a:extLst>
              </a:blip>
              <a:srcRect l="20705" r="58591"/>
              <a:stretch/>
            </p:blipFill>
            <p:spPr>
              <a:xfrm>
                <a:off x="5867400" y="2002694"/>
                <a:ext cx="374037" cy="1234963"/>
              </a:xfrm>
              <a:prstGeom prst="rect">
                <a:avLst/>
              </a:prstGeom>
            </p:spPr>
          </p:pic>
          <p:pic>
            <p:nvPicPr>
              <p:cNvPr id="35" name="Picture 34"/>
              <p:cNvPicPr>
                <a:picLocks noChangeAspect="1"/>
              </p:cNvPicPr>
              <p:nvPr/>
            </p:nvPicPr>
            <p:blipFill rotWithShape="1">
              <a:blip r:embed="rId3" cstate="print">
                <a:extLst>
                  <a:ext uri="{28A0092B-C50C-407E-A947-70E740481C1C}">
                    <a14:useLocalDpi xmlns:a14="http://schemas.microsoft.com/office/drawing/2010/main" val="0"/>
                  </a:ext>
                </a:extLst>
              </a:blip>
              <a:srcRect l="20705" r="58591"/>
              <a:stretch/>
            </p:blipFill>
            <p:spPr>
              <a:xfrm>
                <a:off x="6441601" y="2011325"/>
                <a:ext cx="374037" cy="1234963"/>
              </a:xfrm>
              <a:prstGeom prst="rect">
                <a:avLst/>
              </a:prstGeom>
            </p:spPr>
          </p:pic>
          <p:pic>
            <p:nvPicPr>
              <p:cNvPr id="36" name="Picture 35"/>
              <p:cNvPicPr>
                <a:picLocks noChangeAspect="1"/>
              </p:cNvPicPr>
              <p:nvPr/>
            </p:nvPicPr>
            <p:blipFill rotWithShape="1">
              <a:blip r:embed="rId3" cstate="print">
                <a:extLst>
                  <a:ext uri="{28A0092B-C50C-407E-A947-70E740481C1C}">
                    <a14:useLocalDpi xmlns:a14="http://schemas.microsoft.com/office/drawing/2010/main" val="0"/>
                  </a:ext>
                </a:extLst>
              </a:blip>
              <a:srcRect l="20705" r="58591"/>
              <a:stretch/>
            </p:blipFill>
            <p:spPr>
              <a:xfrm>
                <a:off x="7032733" y="1990324"/>
                <a:ext cx="374037" cy="1234963"/>
              </a:xfrm>
              <a:prstGeom prst="rect">
                <a:avLst/>
              </a:prstGeom>
            </p:spPr>
          </p:pic>
        </p:grpSp>
      </p:grpSp>
    </p:spTree>
    <p:extLst>
      <p:ext uri="{BB962C8B-B14F-4D97-AF65-F5344CB8AC3E}">
        <p14:creationId xmlns:p14="http://schemas.microsoft.com/office/powerpoint/2010/main" val="11628430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000" dirty="0">
                <a:latin typeface="Aharoni" panose="02010803020104030203" pitchFamily="2" charset="-79"/>
                <a:ea typeface="Segoe UI" panose="020B0502040204020203" pitchFamily="34" charset="0"/>
                <a:cs typeface="Aharoni" panose="02010803020104030203" pitchFamily="2" charset="-79"/>
              </a:rPr>
              <a:t>Benefits of QCDRs and Qualified Registries </a:t>
            </a:r>
            <a:endParaRPr lang="en-US" sz="2800" dirty="0"/>
          </a:p>
        </p:txBody>
      </p:sp>
      <p:sp>
        <p:nvSpPr>
          <p:cNvPr id="4" name="Slide Number Placeholder 3"/>
          <p:cNvSpPr>
            <a:spLocks noGrp="1"/>
          </p:cNvSpPr>
          <p:nvPr>
            <p:ph type="sldNum" sz="quarter" idx="12"/>
          </p:nvPr>
        </p:nvSpPr>
        <p:spPr/>
        <p:txBody>
          <a:bodyPr/>
          <a:lstStyle/>
          <a:p>
            <a:fld id="{AD859515-6042-4DBC-99E0-9F999718C03D}" type="slidenum">
              <a:rPr lang="en-US" smtClean="0"/>
              <a:t>5</a:t>
            </a:fld>
            <a:endParaRPr lang="en-US"/>
          </a:p>
        </p:txBody>
      </p:sp>
      <p:graphicFrame>
        <p:nvGraphicFramePr>
          <p:cNvPr id="11" name="Table 10"/>
          <p:cNvGraphicFramePr>
            <a:graphicFrameLocks noGrp="1"/>
          </p:cNvGraphicFramePr>
          <p:nvPr>
            <p:extLst>
              <p:ext uri="{D42A27DB-BD31-4B8C-83A1-F6EECF244321}">
                <p14:modId xmlns:p14="http://schemas.microsoft.com/office/powerpoint/2010/main" val="2815768791"/>
              </p:ext>
            </p:extLst>
          </p:nvPr>
        </p:nvGraphicFramePr>
        <p:xfrm>
          <a:off x="608881" y="1465617"/>
          <a:ext cx="7926238" cy="5545238"/>
        </p:xfrm>
        <a:graphic>
          <a:graphicData uri="http://schemas.openxmlformats.org/drawingml/2006/table">
            <a:tbl>
              <a:tblPr firstRow="1" bandRow="1">
                <a:tableStyleId>{7DF18680-E054-41AD-8BC1-D1AEF772440D}</a:tableStyleId>
              </a:tblPr>
              <a:tblGrid>
                <a:gridCol w="1677119">
                  <a:extLst>
                    <a:ext uri="{9D8B030D-6E8A-4147-A177-3AD203B41FA5}">
                      <a16:colId xmlns:a16="http://schemas.microsoft.com/office/drawing/2014/main" xmlns="" val="20000"/>
                    </a:ext>
                  </a:extLst>
                </a:gridCol>
                <a:gridCol w="3048719">
                  <a:extLst>
                    <a:ext uri="{9D8B030D-6E8A-4147-A177-3AD203B41FA5}">
                      <a16:colId xmlns:a16="http://schemas.microsoft.com/office/drawing/2014/main" xmlns="" val="20001"/>
                    </a:ext>
                  </a:extLst>
                </a:gridCol>
                <a:gridCol w="3200400">
                  <a:extLst>
                    <a:ext uri="{9D8B030D-6E8A-4147-A177-3AD203B41FA5}">
                      <a16:colId xmlns:a16="http://schemas.microsoft.com/office/drawing/2014/main" xmlns="" val="20002"/>
                    </a:ext>
                  </a:extLst>
                </a:gridCol>
              </a:tblGrid>
              <a:tr h="451362">
                <a:tc>
                  <a:txBody>
                    <a:bodyPr/>
                    <a:lstStyle/>
                    <a:p>
                      <a:pPr marL="0" marR="0" algn="ctr">
                        <a:lnSpc>
                          <a:spcPct val="107000"/>
                        </a:lnSpc>
                        <a:spcBef>
                          <a:spcPts val="0"/>
                        </a:spcBef>
                        <a:spcAft>
                          <a:spcPts val="800"/>
                        </a:spcAft>
                      </a:pPr>
                      <a:r>
                        <a:rPr lang="en-US" sz="1800" dirty="0">
                          <a:effectLst/>
                        </a:rPr>
                        <a:t>Benefits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35786" marR="35786" marT="17893" marB="17893" anchor="b"/>
                </a:tc>
                <a:tc>
                  <a:txBody>
                    <a:bodyPr/>
                    <a:lstStyle/>
                    <a:p>
                      <a:pPr marL="0" marR="0" algn="ctr">
                        <a:lnSpc>
                          <a:spcPct val="107000"/>
                        </a:lnSpc>
                        <a:spcBef>
                          <a:spcPts val="0"/>
                        </a:spcBef>
                        <a:spcAft>
                          <a:spcPts val="800"/>
                        </a:spcAft>
                      </a:pPr>
                      <a:r>
                        <a:rPr lang="en-US" sz="1800" dirty="0">
                          <a:effectLst/>
                        </a:rPr>
                        <a:t>QCDRs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35786" marR="35786" marT="17893" marB="17893" anchor="b"/>
                </a:tc>
                <a:tc>
                  <a:txBody>
                    <a:bodyPr/>
                    <a:lstStyle/>
                    <a:p>
                      <a:pPr marL="0" marR="0" algn="ctr">
                        <a:lnSpc>
                          <a:spcPct val="107000"/>
                        </a:lnSpc>
                        <a:spcBef>
                          <a:spcPts val="0"/>
                        </a:spcBef>
                        <a:spcAft>
                          <a:spcPts val="800"/>
                        </a:spcAft>
                      </a:pPr>
                      <a:r>
                        <a:rPr lang="en-US" sz="1800" dirty="0">
                          <a:effectLst/>
                        </a:rPr>
                        <a:t>Qualified Registry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35786" marR="35786" marT="17893" marB="17893" anchor="b"/>
                </a:tc>
                <a:extLst>
                  <a:ext uri="{0D108BD9-81ED-4DB2-BD59-A6C34878D82A}">
                    <a16:rowId xmlns:a16="http://schemas.microsoft.com/office/drawing/2014/main" xmlns="" val="10000"/>
                  </a:ext>
                </a:extLst>
              </a:tr>
              <a:tr h="896629">
                <a:tc>
                  <a:txBody>
                    <a:bodyPr/>
                    <a:lstStyle/>
                    <a:p>
                      <a:pPr marL="0" marR="0" algn="r">
                        <a:lnSpc>
                          <a:spcPct val="107000"/>
                        </a:lnSpc>
                        <a:spcBef>
                          <a:spcPts val="0"/>
                        </a:spcBef>
                        <a:spcAft>
                          <a:spcPts val="800"/>
                        </a:spcAft>
                      </a:pPr>
                      <a:r>
                        <a:rPr lang="en-US" sz="1600" b="1" dirty="0" smtClean="0">
                          <a:effectLst/>
                        </a:rPr>
                        <a:t>Reporting</a:t>
                      </a:r>
                      <a:r>
                        <a:rPr lang="en-US" sz="1600" b="1" baseline="0" dirty="0" smtClean="0">
                          <a:effectLst/>
                        </a:rPr>
                        <a:t> burden</a:t>
                      </a:r>
                      <a:endParaRPr lang="en-US"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35786" marR="35786" marT="17893" marB="17893"/>
                </a:tc>
                <a:tc>
                  <a:txBody>
                    <a:bodyPr/>
                    <a:lstStyle/>
                    <a:p>
                      <a:pPr marL="0" marR="0">
                        <a:lnSpc>
                          <a:spcPct val="107000"/>
                        </a:lnSpc>
                        <a:spcBef>
                          <a:spcPts val="0"/>
                        </a:spcBef>
                        <a:spcAft>
                          <a:spcPts val="800"/>
                        </a:spcAft>
                      </a:pPr>
                      <a:r>
                        <a:rPr lang="en-US" sz="1600" dirty="0" smtClean="0">
                          <a:effectLst/>
                        </a:rPr>
                        <a:t>Reduction on burden on reporting staff </a:t>
                      </a:r>
                    </a:p>
                  </a:txBody>
                  <a:tcPr marL="35786" marR="35786" marT="17893" marB="17893"/>
                </a:tc>
                <a:tc>
                  <a:txBody>
                    <a:bodyPr/>
                    <a:lstStyle/>
                    <a:p>
                      <a:pPr marL="0" marR="0" indent="0" algn="l" defTabSz="914400" rtl="0" eaLnBrk="1" fontAlgn="auto" latinLnBrk="0" hangingPunct="1">
                        <a:lnSpc>
                          <a:spcPct val="107000"/>
                        </a:lnSpc>
                        <a:spcBef>
                          <a:spcPts val="0"/>
                        </a:spcBef>
                        <a:spcAft>
                          <a:spcPts val="800"/>
                        </a:spcAft>
                        <a:buClrTx/>
                        <a:buSzTx/>
                        <a:buFontTx/>
                        <a:buNone/>
                        <a:tabLst/>
                        <a:defRPr/>
                      </a:pPr>
                      <a:r>
                        <a:rPr lang="en-US" sz="1600" dirty="0" smtClean="0">
                          <a:effectLst/>
                        </a:rPr>
                        <a:t>Reduction on burden on reporting staff </a:t>
                      </a:r>
                    </a:p>
                    <a:p>
                      <a:pPr marL="0" marR="0">
                        <a:lnSpc>
                          <a:spcPct val="107000"/>
                        </a:lnSpc>
                        <a:spcBef>
                          <a:spcPts val="0"/>
                        </a:spcBef>
                        <a:spcAft>
                          <a:spcPts val="800"/>
                        </a:spcAft>
                      </a:pP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5786" marR="35786" marT="17893" marB="17893"/>
                </a:tc>
                <a:extLst>
                  <a:ext uri="{0D108BD9-81ED-4DB2-BD59-A6C34878D82A}">
                    <a16:rowId xmlns:a16="http://schemas.microsoft.com/office/drawing/2014/main" xmlns="" val="10001"/>
                  </a:ext>
                </a:extLst>
              </a:tr>
              <a:tr h="1535925">
                <a:tc>
                  <a:txBody>
                    <a:bodyPr/>
                    <a:lstStyle/>
                    <a:p>
                      <a:pPr marL="0" marR="0" algn="r">
                        <a:lnSpc>
                          <a:spcPct val="107000"/>
                        </a:lnSpc>
                        <a:spcBef>
                          <a:spcPts val="0"/>
                        </a:spcBef>
                        <a:spcAft>
                          <a:spcPts val="800"/>
                        </a:spcAft>
                      </a:pPr>
                      <a:r>
                        <a:rPr lang="en-US" sz="1600" b="1" dirty="0" smtClean="0">
                          <a:effectLst/>
                          <a:latin typeface="Calibri" panose="020F0502020204030204" pitchFamily="34" charset="0"/>
                          <a:ea typeface="Calibri" panose="020F0502020204030204" pitchFamily="34" charset="0"/>
                          <a:cs typeface="Times New Roman" panose="02020603050405020304" pitchFamily="18" charset="0"/>
                        </a:rPr>
                        <a:t>Quality</a:t>
                      </a:r>
                      <a:endParaRPr lang="en-US"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35786" marR="35786" marT="17893" marB="17893"/>
                </a:tc>
                <a:tc>
                  <a:txBody>
                    <a:bodyPr/>
                    <a:lstStyle/>
                    <a:p>
                      <a:pPr marL="0" marR="0">
                        <a:lnSpc>
                          <a:spcPct val="107000"/>
                        </a:lnSpc>
                        <a:spcBef>
                          <a:spcPts val="0"/>
                        </a:spcBef>
                        <a:spcAft>
                          <a:spcPts val="800"/>
                        </a:spcAft>
                      </a:pPr>
                      <a:r>
                        <a:rPr lang="en-US" sz="1600" dirty="0" smtClean="0">
                          <a:effectLst/>
                          <a:latin typeface="Calibri" panose="020F0502020204030204" pitchFamily="34" charset="0"/>
                          <a:ea typeface="Calibri" panose="020F0502020204030204" pitchFamily="34" charset="0"/>
                          <a:cs typeface="Times New Roman" panose="02020603050405020304" pitchFamily="18" charset="0"/>
                        </a:rPr>
                        <a:t>“in business to improve quality”</a:t>
                      </a:r>
                    </a:p>
                    <a:p>
                      <a:pPr marL="0" marR="0">
                        <a:lnSpc>
                          <a:spcPct val="107000"/>
                        </a:lnSpc>
                        <a:spcBef>
                          <a:spcPts val="0"/>
                        </a:spcBef>
                        <a:spcAft>
                          <a:spcPts val="800"/>
                        </a:spcAft>
                      </a:pPr>
                      <a:r>
                        <a:rPr lang="en-US" sz="1600" dirty="0" smtClean="0">
                          <a:effectLst/>
                          <a:latin typeface="Calibri" panose="020F0502020204030204" pitchFamily="34" charset="0"/>
                          <a:ea typeface="Calibri" panose="020F0502020204030204" pitchFamily="34" charset="0"/>
                          <a:cs typeface="Times New Roman" panose="02020603050405020304" pitchFamily="18" charset="0"/>
                        </a:rPr>
                        <a:t>May provide benchmarking and risk adjustment</a:t>
                      </a:r>
                      <a:r>
                        <a:rPr lang="en-US" sz="1600" baseline="0" dirty="0" smtClean="0">
                          <a:effectLst/>
                          <a:latin typeface="Calibri" panose="020F0502020204030204" pitchFamily="34" charset="0"/>
                          <a:ea typeface="Calibri" panose="020F0502020204030204" pitchFamily="34" charset="0"/>
                          <a:cs typeface="Times New Roman" panose="02020603050405020304" pitchFamily="18" charset="0"/>
                        </a:rPr>
                        <a:t> for measures</a:t>
                      </a:r>
                    </a:p>
                    <a:p>
                      <a:pPr marL="0" marR="0">
                        <a:lnSpc>
                          <a:spcPct val="107000"/>
                        </a:lnSpc>
                        <a:spcBef>
                          <a:spcPts val="0"/>
                        </a:spcBef>
                        <a:spcAft>
                          <a:spcPts val="800"/>
                        </a:spcAft>
                      </a:pPr>
                      <a:r>
                        <a:rPr lang="en-US" sz="1600" baseline="0" dirty="0" smtClean="0">
                          <a:effectLst/>
                          <a:latin typeface="Calibri" panose="020F0502020204030204" pitchFamily="34" charset="0"/>
                          <a:ea typeface="Calibri" panose="020F0502020204030204" pitchFamily="34" charset="0"/>
                          <a:cs typeface="Times New Roman" panose="02020603050405020304" pitchFamily="18" charset="0"/>
                        </a:rPr>
                        <a:t>May offer comparisons w/other QCDR participants</a:t>
                      </a:r>
                    </a:p>
                    <a:p>
                      <a:pPr marL="0" marR="0">
                        <a:lnSpc>
                          <a:spcPct val="107000"/>
                        </a:lnSpc>
                        <a:spcBef>
                          <a:spcPts val="0"/>
                        </a:spcBef>
                        <a:spcAft>
                          <a:spcPts val="800"/>
                        </a:spcAft>
                      </a:pPr>
                      <a:r>
                        <a:rPr lang="en-US" sz="1600" baseline="0" dirty="0" smtClean="0">
                          <a:effectLst/>
                          <a:latin typeface="Calibri" panose="020F0502020204030204" pitchFamily="34" charset="0"/>
                          <a:ea typeface="Calibri" panose="020F0502020204030204" pitchFamily="34" charset="0"/>
                          <a:cs typeface="Times New Roman" panose="02020603050405020304" pitchFamily="18" charset="0"/>
                        </a:rPr>
                        <a:t>Possible “other” services/reporting to other hospitals or plans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5786" marR="35786" marT="17893" marB="17893"/>
                </a:tc>
                <a:tc>
                  <a:txBody>
                    <a:bodyPr/>
                    <a:lstStyle/>
                    <a:p>
                      <a:pPr marL="0" marR="0">
                        <a:lnSpc>
                          <a:spcPct val="107000"/>
                        </a:lnSpc>
                        <a:spcBef>
                          <a:spcPts val="0"/>
                        </a:spcBef>
                        <a:spcAft>
                          <a:spcPts val="800"/>
                        </a:spcAft>
                      </a:pPr>
                      <a:r>
                        <a:rPr lang="en-US" sz="1600" dirty="0" smtClean="0">
                          <a:effectLst/>
                        </a:rPr>
                        <a:t>Main purpose is data submission. </a:t>
                      </a:r>
                    </a:p>
                    <a:p>
                      <a:pPr marL="0" marR="0">
                        <a:lnSpc>
                          <a:spcPct val="107000"/>
                        </a:lnSpc>
                        <a:spcBef>
                          <a:spcPts val="0"/>
                        </a:spcBef>
                        <a:spcAft>
                          <a:spcPts val="800"/>
                        </a:spcAft>
                      </a:pPr>
                      <a:r>
                        <a:rPr lang="en-US" sz="1600" dirty="0" smtClean="0">
                          <a:effectLst/>
                        </a:rPr>
                        <a:t>May</a:t>
                      </a:r>
                      <a:r>
                        <a:rPr lang="en-US" sz="1600" baseline="0" dirty="0" smtClean="0">
                          <a:effectLst/>
                        </a:rPr>
                        <a:t> be able to apply risk adjustment for measures w/RA methodologies</a:t>
                      </a:r>
                      <a:endParaRPr lang="en-US" sz="1600" dirty="0" smtClean="0">
                        <a:effectLst/>
                      </a:endParaRPr>
                    </a:p>
                    <a:p>
                      <a:pPr marL="0" marR="0" indent="0" algn="l" defTabSz="914400" rtl="0" eaLnBrk="1" fontAlgn="auto" latinLnBrk="0" hangingPunct="1">
                        <a:lnSpc>
                          <a:spcPct val="107000"/>
                        </a:lnSpc>
                        <a:spcBef>
                          <a:spcPts val="0"/>
                        </a:spcBef>
                        <a:spcAft>
                          <a:spcPts val="800"/>
                        </a:spcAft>
                        <a:buClrTx/>
                        <a:buSzTx/>
                        <a:buFontTx/>
                        <a:buNone/>
                        <a:tabLst/>
                        <a:defRPr/>
                      </a:pPr>
                      <a:r>
                        <a:rPr lang="en-US" sz="1600" baseline="0" dirty="0" smtClean="0">
                          <a:effectLst/>
                          <a:latin typeface="Calibri" panose="020F0502020204030204" pitchFamily="34" charset="0"/>
                          <a:ea typeface="Calibri" panose="020F0502020204030204" pitchFamily="34" charset="0"/>
                          <a:cs typeface="Times New Roman" panose="02020603050405020304" pitchFamily="18" charset="0"/>
                        </a:rPr>
                        <a:t>Possible “other” services/reporting to other hospitals or plans</a:t>
                      </a:r>
                      <a:endParaRPr lang="en-US" sz="1600" dirty="0" smtClean="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5786" marR="35786" marT="17893" marB="17893"/>
                </a:tc>
                <a:extLst>
                  <a:ext uri="{0D108BD9-81ED-4DB2-BD59-A6C34878D82A}">
                    <a16:rowId xmlns:a16="http://schemas.microsoft.com/office/drawing/2014/main" xmlns="" val="10002"/>
                  </a:ext>
                </a:extLst>
              </a:tr>
              <a:tr h="2006816">
                <a:tc>
                  <a:txBody>
                    <a:bodyPr/>
                    <a:lstStyle/>
                    <a:p>
                      <a:pPr marL="0" marR="0" algn="r">
                        <a:lnSpc>
                          <a:spcPct val="107000"/>
                        </a:lnSpc>
                        <a:spcBef>
                          <a:spcPts val="0"/>
                        </a:spcBef>
                        <a:spcAft>
                          <a:spcPts val="800"/>
                        </a:spcAft>
                      </a:pPr>
                      <a:r>
                        <a:rPr lang="en-US" sz="1600" b="1" dirty="0">
                          <a:effectLst/>
                        </a:rPr>
                        <a:t>Submission Management </a:t>
                      </a:r>
                      <a:endParaRPr lang="en-US"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35786" marR="35786" marT="17893" marB="17893"/>
                </a:tc>
                <a:tc>
                  <a:txBody>
                    <a:bodyPr/>
                    <a:lstStyle/>
                    <a:p>
                      <a:pPr marL="285750" marR="0" indent="-285750">
                        <a:lnSpc>
                          <a:spcPct val="107000"/>
                        </a:lnSpc>
                        <a:spcBef>
                          <a:spcPts val="0"/>
                        </a:spcBef>
                        <a:spcAft>
                          <a:spcPts val="800"/>
                        </a:spcAft>
                        <a:buFont typeface="Arial" panose="020B0604020202020204" pitchFamily="34" charset="0"/>
                        <a:buChar char="•"/>
                      </a:pPr>
                      <a:r>
                        <a:rPr lang="en-US" sz="1600" dirty="0">
                          <a:effectLst/>
                        </a:rPr>
                        <a:t>Entity manages the </a:t>
                      </a:r>
                      <a:r>
                        <a:rPr lang="en-US" sz="1600" dirty="0" smtClean="0">
                          <a:effectLst/>
                        </a:rPr>
                        <a:t>submission</a:t>
                      </a:r>
                    </a:p>
                    <a:p>
                      <a:pPr marL="285750" marR="0" indent="-285750" algn="l" defTabSz="914400" rtl="0" eaLnBrk="1" fontAlgn="auto" latinLnBrk="0" hangingPunct="1">
                        <a:lnSpc>
                          <a:spcPct val="107000"/>
                        </a:lnSpc>
                        <a:spcBef>
                          <a:spcPts val="0"/>
                        </a:spcBef>
                        <a:spcAft>
                          <a:spcPts val="800"/>
                        </a:spcAft>
                        <a:buClrTx/>
                        <a:buSzTx/>
                        <a:buFont typeface="Arial" panose="020B0604020202020204" pitchFamily="34" charset="0"/>
                        <a:buChar char="•"/>
                        <a:tabLst/>
                        <a:defRPr/>
                      </a:pPr>
                      <a:r>
                        <a:rPr lang="en-US" sz="1600" dirty="0" smtClean="0">
                          <a:effectLst/>
                        </a:rPr>
                        <a:t>Able to participate in test submissions allowing them to have minimal issues during the submission period</a:t>
                      </a:r>
                      <a:endParaRPr lang="en-US" sz="1600" dirty="0" smtClean="0">
                        <a:effectLst/>
                        <a:latin typeface="Calibri" panose="020F0502020204030204" pitchFamily="34" charset="0"/>
                        <a:ea typeface="Calibri" panose="020F0502020204030204" pitchFamily="34" charset="0"/>
                        <a:cs typeface="Times New Roman" panose="02020603050405020304" pitchFamily="18" charset="0"/>
                      </a:endParaRPr>
                    </a:p>
                  </a:txBody>
                  <a:tcPr marL="35786" marR="35786" marT="17893" marB="17893"/>
                </a:tc>
                <a:tc>
                  <a:txBody>
                    <a:bodyPr/>
                    <a:lstStyle/>
                    <a:p>
                      <a:pPr marL="285750" marR="0" indent="-285750">
                        <a:lnSpc>
                          <a:spcPct val="107000"/>
                        </a:lnSpc>
                        <a:spcBef>
                          <a:spcPts val="0"/>
                        </a:spcBef>
                        <a:spcAft>
                          <a:spcPts val="800"/>
                        </a:spcAft>
                        <a:buFont typeface="Arial" panose="020B0604020202020204" pitchFamily="34" charset="0"/>
                        <a:buChar char="•"/>
                      </a:pPr>
                      <a:r>
                        <a:rPr lang="en-US" sz="1600" dirty="0" smtClean="0">
                          <a:effectLst/>
                        </a:rPr>
                        <a:t>Entity manages the submission</a:t>
                      </a:r>
                    </a:p>
                    <a:p>
                      <a:pPr marL="285750" marR="0" indent="-285750" algn="l" defTabSz="914400" rtl="0" eaLnBrk="1" fontAlgn="auto" latinLnBrk="0" hangingPunct="1">
                        <a:lnSpc>
                          <a:spcPct val="107000"/>
                        </a:lnSpc>
                        <a:spcBef>
                          <a:spcPts val="0"/>
                        </a:spcBef>
                        <a:spcAft>
                          <a:spcPts val="800"/>
                        </a:spcAft>
                        <a:buClrTx/>
                        <a:buSzTx/>
                        <a:buFont typeface="Arial" panose="020B0604020202020204" pitchFamily="34" charset="0"/>
                        <a:buChar char="•"/>
                        <a:tabLst/>
                        <a:defRPr/>
                      </a:pPr>
                      <a:r>
                        <a:rPr lang="en-US" sz="1600" dirty="0" smtClean="0">
                          <a:effectLst/>
                        </a:rPr>
                        <a:t>Able to participate in test submissions allowing them to have minimal issues during the submission period</a:t>
                      </a:r>
                      <a:endParaRPr lang="en-US" sz="1600" dirty="0" smtClean="0">
                        <a:effectLst/>
                        <a:latin typeface="Calibri" panose="020F0502020204030204" pitchFamily="34" charset="0"/>
                        <a:ea typeface="Calibri" panose="020F0502020204030204" pitchFamily="34" charset="0"/>
                        <a:cs typeface="Times New Roman" panose="02020603050405020304" pitchFamily="18" charset="0"/>
                      </a:endParaRPr>
                    </a:p>
                  </a:txBody>
                  <a:tcPr marL="35786" marR="35786" marT="17893" marB="17893"/>
                </a:tc>
                <a:extLst>
                  <a:ext uri="{0D108BD9-81ED-4DB2-BD59-A6C34878D82A}">
                    <a16:rowId xmlns:a16="http://schemas.microsoft.com/office/drawing/2014/main" xmlns="" val="10003"/>
                  </a:ext>
                </a:extLst>
              </a:tr>
            </a:tbl>
          </a:graphicData>
        </a:graphic>
      </p:graphicFrame>
    </p:spTree>
    <p:extLst>
      <p:ext uri="{BB962C8B-B14F-4D97-AF65-F5344CB8AC3E}">
        <p14:creationId xmlns:p14="http://schemas.microsoft.com/office/powerpoint/2010/main" val="11055973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000" dirty="0">
                <a:latin typeface="Aharoni" panose="02010803020104030203" pitchFamily="2" charset="-79"/>
                <a:ea typeface="Segoe UI" panose="020B0502040204020203" pitchFamily="34" charset="0"/>
                <a:cs typeface="Aharoni" panose="02010803020104030203" pitchFamily="2" charset="-79"/>
              </a:rPr>
              <a:t>Benefits of QCDRs and Qualified Registries </a:t>
            </a:r>
            <a:r>
              <a:rPr lang="en-US" sz="2000" dirty="0" smtClean="0">
                <a:latin typeface="Aharoni" panose="02010803020104030203" pitchFamily="2" charset="-79"/>
                <a:ea typeface="Segoe UI" panose="020B0502040204020203" pitchFamily="34" charset="0"/>
                <a:cs typeface="Aharoni" panose="02010803020104030203" pitchFamily="2" charset="-79"/>
              </a:rPr>
              <a:t> (cont’d)</a:t>
            </a:r>
            <a:endParaRPr lang="en-US" sz="2800" dirty="0"/>
          </a:p>
        </p:txBody>
      </p:sp>
      <p:sp>
        <p:nvSpPr>
          <p:cNvPr id="4" name="Slide Number Placeholder 3"/>
          <p:cNvSpPr>
            <a:spLocks noGrp="1"/>
          </p:cNvSpPr>
          <p:nvPr>
            <p:ph type="sldNum" sz="quarter" idx="12"/>
          </p:nvPr>
        </p:nvSpPr>
        <p:spPr/>
        <p:txBody>
          <a:bodyPr/>
          <a:lstStyle/>
          <a:p>
            <a:fld id="{AD859515-6042-4DBC-99E0-9F999718C03D}" type="slidenum">
              <a:rPr lang="en-US" smtClean="0"/>
              <a:t>6</a:t>
            </a:fld>
            <a:endParaRPr lang="en-US"/>
          </a:p>
        </p:txBody>
      </p:sp>
      <p:graphicFrame>
        <p:nvGraphicFramePr>
          <p:cNvPr id="11" name="Table 10"/>
          <p:cNvGraphicFramePr>
            <a:graphicFrameLocks noGrp="1"/>
          </p:cNvGraphicFramePr>
          <p:nvPr>
            <p:extLst>
              <p:ext uri="{D42A27DB-BD31-4B8C-83A1-F6EECF244321}">
                <p14:modId xmlns:p14="http://schemas.microsoft.com/office/powerpoint/2010/main" val="2368167532"/>
              </p:ext>
            </p:extLst>
          </p:nvPr>
        </p:nvGraphicFramePr>
        <p:xfrm>
          <a:off x="608881" y="1475328"/>
          <a:ext cx="7926238" cy="5177563"/>
        </p:xfrm>
        <a:graphic>
          <a:graphicData uri="http://schemas.openxmlformats.org/drawingml/2006/table">
            <a:tbl>
              <a:tblPr firstRow="1" bandRow="1">
                <a:tableStyleId>{7DF18680-E054-41AD-8BC1-D1AEF772440D}</a:tableStyleId>
              </a:tblPr>
              <a:tblGrid>
                <a:gridCol w="1622638">
                  <a:extLst>
                    <a:ext uri="{9D8B030D-6E8A-4147-A177-3AD203B41FA5}">
                      <a16:colId xmlns:a16="http://schemas.microsoft.com/office/drawing/2014/main" xmlns="" val="20000"/>
                    </a:ext>
                  </a:extLst>
                </a:gridCol>
                <a:gridCol w="3103200">
                  <a:extLst>
                    <a:ext uri="{9D8B030D-6E8A-4147-A177-3AD203B41FA5}">
                      <a16:colId xmlns:a16="http://schemas.microsoft.com/office/drawing/2014/main" xmlns="" val="20001"/>
                    </a:ext>
                  </a:extLst>
                </a:gridCol>
                <a:gridCol w="3200400">
                  <a:extLst>
                    <a:ext uri="{9D8B030D-6E8A-4147-A177-3AD203B41FA5}">
                      <a16:colId xmlns:a16="http://schemas.microsoft.com/office/drawing/2014/main" xmlns="" val="20002"/>
                    </a:ext>
                  </a:extLst>
                </a:gridCol>
              </a:tblGrid>
              <a:tr h="411162">
                <a:tc>
                  <a:txBody>
                    <a:bodyPr/>
                    <a:lstStyle/>
                    <a:p>
                      <a:pPr marL="0" marR="0" algn="ctr">
                        <a:lnSpc>
                          <a:spcPct val="107000"/>
                        </a:lnSpc>
                        <a:spcBef>
                          <a:spcPts val="0"/>
                        </a:spcBef>
                        <a:spcAft>
                          <a:spcPts val="800"/>
                        </a:spcAft>
                      </a:pPr>
                      <a:r>
                        <a:rPr lang="en-US" sz="1800" dirty="0">
                          <a:effectLst/>
                        </a:rPr>
                        <a:t>Benefits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35786" marR="35786" marT="17893" marB="17893" anchor="b"/>
                </a:tc>
                <a:tc>
                  <a:txBody>
                    <a:bodyPr/>
                    <a:lstStyle/>
                    <a:p>
                      <a:pPr marL="0" marR="0" algn="ctr">
                        <a:lnSpc>
                          <a:spcPct val="107000"/>
                        </a:lnSpc>
                        <a:spcBef>
                          <a:spcPts val="0"/>
                        </a:spcBef>
                        <a:spcAft>
                          <a:spcPts val="800"/>
                        </a:spcAft>
                      </a:pPr>
                      <a:r>
                        <a:rPr lang="en-US" sz="1800" dirty="0">
                          <a:effectLst/>
                        </a:rPr>
                        <a:t>QCDRs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35786" marR="35786" marT="17893" marB="17893" anchor="b"/>
                </a:tc>
                <a:tc>
                  <a:txBody>
                    <a:bodyPr/>
                    <a:lstStyle/>
                    <a:p>
                      <a:pPr marL="0" marR="0" algn="ctr">
                        <a:lnSpc>
                          <a:spcPct val="107000"/>
                        </a:lnSpc>
                        <a:spcBef>
                          <a:spcPts val="0"/>
                        </a:spcBef>
                        <a:spcAft>
                          <a:spcPts val="800"/>
                        </a:spcAft>
                      </a:pPr>
                      <a:r>
                        <a:rPr lang="en-US" sz="1800" dirty="0">
                          <a:effectLst/>
                        </a:rPr>
                        <a:t>Qualified Registry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35786" marR="35786" marT="17893" marB="17893" anchor="b"/>
                </a:tc>
                <a:extLst>
                  <a:ext uri="{0D108BD9-81ED-4DB2-BD59-A6C34878D82A}">
                    <a16:rowId xmlns:a16="http://schemas.microsoft.com/office/drawing/2014/main" xmlns="" val="10000"/>
                  </a:ext>
                </a:extLst>
              </a:tr>
              <a:tr h="2375578">
                <a:tc>
                  <a:txBody>
                    <a:bodyPr/>
                    <a:lstStyle/>
                    <a:p>
                      <a:pPr marL="0" marR="0" algn="r">
                        <a:lnSpc>
                          <a:spcPct val="107000"/>
                        </a:lnSpc>
                        <a:spcBef>
                          <a:spcPts val="0"/>
                        </a:spcBef>
                        <a:spcAft>
                          <a:spcPts val="800"/>
                        </a:spcAft>
                      </a:pPr>
                      <a:r>
                        <a:rPr lang="en-US" sz="1400" b="1" dirty="0">
                          <a:effectLst/>
                        </a:rPr>
                        <a:t>Measures &amp; Reporting </a:t>
                      </a:r>
                      <a:endParaRPr lang="en-US"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35786" marR="35786" marT="17893" marB="17893"/>
                </a:tc>
                <a:tc>
                  <a:txBody>
                    <a:bodyPr/>
                    <a:lstStyle/>
                    <a:p>
                      <a:pPr marL="342900" marR="0" lvl="0" indent="-342900">
                        <a:lnSpc>
                          <a:spcPct val="107000"/>
                        </a:lnSpc>
                        <a:spcBef>
                          <a:spcPts val="0"/>
                        </a:spcBef>
                        <a:spcAft>
                          <a:spcPts val="0"/>
                        </a:spcAft>
                        <a:buFont typeface="Symbol" panose="05050102010706020507" pitchFamily="18" charset="2"/>
                        <a:buChar char=""/>
                      </a:pPr>
                      <a:r>
                        <a:rPr lang="en-US" sz="1400" dirty="0">
                          <a:solidFill>
                            <a:schemeClr val="tx1"/>
                          </a:solidFill>
                          <a:effectLst/>
                        </a:rPr>
                        <a:t>Report one set of data to fulfill Medicare quality reporting program and specialty organizations requirements</a:t>
                      </a:r>
                    </a:p>
                    <a:p>
                      <a:pPr marL="342900" marR="0" lvl="0" indent="-342900">
                        <a:lnSpc>
                          <a:spcPct val="107000"/>
                        </a:lnSpc>
                        <a:spcBef>
                          <a:spcPts val="0"/>
                        </a:spcBef>
                        <a:spcAft>
                          <a:spcPts val="800"/>
                        </a:spcAft>
                        <a:buFont typeface="Symbol" panose="05050102010706020507" pitchFamily="18" charset="2"/>
                        <a:buChar char=""/>
                      </a:pPr>
                      <a:r>
                        <a:rPr lang="en-US" sz="1400" dirty="0">
                          <a:solidFill>
                            <a:schemeClr val="tx1"/>
                          </a:solidFill>
                          <a:effectLst/>
                        </a:rPr>
                        <a:t>The ability to report on non-PQRS measures developed by the QCDR that may be more applicable to the care you provider</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5786" marR="35786" marT="17893" marB="17893"/>
                </a:tc>
                <a:tc>
                  <a:txBody>
                    <a:bodyPr/>
                    <a:lstStyle/>
                    <a:p>
                      <a:pPr marL="285750" marR="0" indent="-285750">
                        <a:lnSpc>
                          <a:spcPct val="107000"/>
                        </a:lnSpc>
                        <a:spcBef>
                          <a:spcPts val="0"/>
                        </a:spcBef>
                        <a:spcAft>
                          <a:spcPts val="800"/>
                        </a:spcAft>
                        <a:buFont typeface="Arial" panose="020B0604020202020204" pitchFamily="34" charset="0"/>
                        <a:buChar char="•"/>
                      </a:pPr>
                      <a:r>
                        <a:rPr lang="en-US" sz="1400" dirty="0">
                          <a:solidFill>
                            <a:schemeClr val="tx1"/>
                          </a:solidFill>
                          <a:effectLst/>
                        </a:rPr>
                        <a:t>Report one set of data to fulfill Medicare quality reporting program and specialty organizations </a:t>
                      </a:r>
                    </a:p>
                    <a:p>
                      <a:pPr marL="285750" marR="0" indent="-285750">
                        <a:lnSpc>
                          <a:spcPct val="107000"/>
                        </a:lnSpc>
                        <a:spcBef>
                          <a:spcPts val="0"/>
                        </a:spcBef>
                        <a:spcAft>
                          <a:spcPts val="800"/>
                        </a:spcAft>
                        <a:buFont typeface="Arial" panose="020B0604020202020204" pitchFamily="34" charset="0"/>
                        <a:buChar char="•"/>
                      </a:pPr>
                      <a:r>
                        <a:rPr lang="en-US" sz="1400" dirty="0">
                          <a:solidFill>
                            <a:schemeClr val="tx1"/>
                          </a:solidFill>
                          <a:effectLst/>
                        </a:rPr>
                        <a:t>Ability</a:t>
                      </a:r>
                      <a:r>
                        <a:rPr lang="en-US" sz="1400" baseline="0" dirty="0">
                          <a:solidFill>
                            <a:schemeClr val="tx1"/>
                          </a:solidFill>
                          <a:effectLst/>
                        </a:rPr>
                        <a:t> to report on behalf of 198 individual measures or 26 measures groups. </a:t>
                      </a:r>
                      <a:endParaRPr lang="en-US" sz="1400" dirty="0">
                        <a:solidFill>
                          <a:schemeClr val="tx1"/>
                        </a:solidFill>
                        <a:effectLst/>
                      </a:endParaRPr>
                    </a:p>
                    <a:p>
                      <a:pPr marL="0" marR="0">
                        <a:lnSpc>
                          <a:spcPct val="107000"/>
                        </a:lnSpc>
                        <a:spcBef>
                          <a:spcPts val="0"/>
                        </a:spcBef>
                        <a:spcAft>
                          <a:spcPts val="800"/>
                        </a:spcAft>
                      </a:pP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5786" marR="35786" marT="17893" marB="17893"/>
                </a:tc>
                <a:extLst>
                  <a:ext uri="{0D108BD9-81ED-4DB2-BD59-A6C34878D82A}">
                    <a16:rowId xmlns:a16="http://schemas.microsoft.com/office/drawing/2014/main" xmlns="" val="10004"/>
                  </a:ext>
                </a:extLst>
              </a:tr>
              <a:tr h="883666">
                <a:tc>
                  <a:txBody>
                    <a:bodyPr/>
                    <a:lstStyle/>
                    <a:p>
                      <a:pPr marL="0" marR="0" lvl="0" indent="0" algn="r" defTabSz="914400" rtl="0" eaLnBrk="1" fontAlgn="auto" latinLnBrk="0" hangingPunct="1">
                        <a:lnSpc>
                          <a:spcPct val="107000"/>
                        </a:lnSpc>
                        <a:spcBef>
                          <a:spcPts val="0"/>
                        </a:spcBef>
                        <a:spcAft>
                          <a:spcPts val="800"/>
                        </a:spcAft>
                        <a:buClrTx/>
                        <a:buSzTx/>
                        <a:buFontTx/>
                        <a:buNone/>
                        <a:tabLst/>
                        <a:defRPr/>
                      </a:pPr>
                      <a:r>
                        <a:rPr kumimoji="0" lang="en-US" sz="1400" b="1" i="0" u="none" strike="noStrike" kern="1200" cap="none" spc="0" normalizeH="0" baseline="0" noProof="0" dirty="0" smtClean="0">
                          <a:ln>
                            <a:noFill/>
                          </a:ln>
                          <a:solidFill>
                            <a:prstClr val="black"/>
                          </a:solidFill>
                          <a:effectLst/>
                          <a:uLnTx/>
                          <a:uFillTx/>
                          <a:latin typeface="+mn-lt"/>
                          <a:ea typeface="+mn-ea"/>
                          <a:cs typeface="+mn-cs"/>
                        </a:rPr>
                        <a:t>Feedback</a:t>
                      </a:r>
                      <a:endParaRPr kumimoji="0" lang="en-US" sz="1400" b="1" i="0" u="none" strike="noStrike" kern="1200" cap="none" spc="0" normalizeH="0" baseline="0" noProof="0" dirty="0" smtClean="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p>
                      <a:endParaRPr lang="en-US" dirty="0"/>
                    </a:p>
                  </a:txBody>
                  <a:tcPr marL="35786" marR="35786" marT="17893" marB="17893"/>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mn-lt"/>
                          <a:ea typeface="+mn-ea"/>
                          <a:cs typeface="+mn-cs"/>
                        </a:rPr>
                        <a:t>Provide feedback to their participants four times a year</a:t>
                      </a:r>
                    </a:p>
                    <a:p>
                      <a:endParaRPr lang="en-US" dirty="0">
                        <a:solidFill>
                          <a:schemeClr val="tx1"/>
                        </a:solidFill>
                      </a:endParaRPr>
                    </a:p>
                  </a:txBody>
                  <a:tcPr marL="35786" marR="35786" marT="17893" marB="17893"/>
                </a:tc>
                <a:tc>
                  <a:txBody>
                    <a:bodyPr/>
                    <a:lstStyle/>
                    <a:p>
                      <a:r>
                        <a:rPr lang="en-US" sz="1400" dirty="0" smtClean="0">
                          <a:solidFill>
                            <a:schemeClr val="tx1"/>
                          </a:solidFill>
                        </a:rPr>
                        <a:t>Provide feedback to their participants twice</a:t>
                      </a:r>
                      <a:r>
                        <a:rPr lang="en-US" sz="1400" baseline="0" dirty="0" smtClean="0">
                          <a:solidFill>
                            <a:schemeClr val="tx1"/>
                          </a:solidFill>
                        </a:rPr>
                        <a:t> a </a:t>
                      </a:r>
                      <a:r>
                        <a:rPr lang="en-US" sz="1400" dirty="0" smtClean="0">
                          <a:solidFill>
                            <a:schemeClr val="tx1"/>
                          </a:solidFill>
                        </a:rPr>
                        <a:t>year</a:t>
                      </a:r>
                      <a:endParaRPr lang="en-US" sz="1400" dirty="0">
                        <a:solidFill>
                          <a:schemeClr val="tx1"/>
                        </a:solidFill>
                      </a:endParaRPr>
                    </a:p>
                  </a:txBody>
                  <a:tcPr marL="35786" marR="35786" marT="17893" marB="17893"/>
                </a:tc>
                <a:extLst>
                  <a:ext uri="{0D108BD9-81ED-4DB2-BD59-A6C34878D82A}">
                    <a16:rowId xmlns:a16="http://schemas.microsoft.com/office/drawing/2014/main" xmlns="" val="10005"/>
                  </a:ext>
                </a:extLst>
              </a:tr>
              <a:tr h="1210616">
                <a:tc>
                  <a:txBody>
                    <a:bodyPr/>
                    <a:lstStyle/>
                    <a:p>
                      <a:pPr marL="0" marR="0" algn="r">
                        <a:lnSpc>
                          <a:spcPct val="107000"/>
                        </a:lnSpc>
                        <a:spcBef>
                          <a:spcPts val="0"/>
                        </a:spcBef>
                        <a:spcAft>
                          <a:spcPts val="800"/>
                        </a:spcAft>
                      </a:pPr>
                      <a:r>
                        <a:rPr lang="en-US" sz="1400" b="1" dirty="0">
                          <a:effectLst/>
                        </a:rPr>
                        <a:t>Security Requirements</a:t>
                      </a:r>
                      <a:endParaRPr lang="en-US"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35786" marR="35786" marT="17893" marB="17893"/>
                </a:tc>
                <a:tc>
                  <a:txBody>
                    <a:bodyPr/>
                    <a:lstStyle/>
                    <a:p>
                      <a:pPr marL="0" marR="0" indent="0" algn="l" defTabSz="914400" rtl="0" eaLnBrk="1" fontAlgn="auto" latinLnBrk="0" hangingPunct="1">
                        <a:lnSpc>
                          <a:spcPct val="107000"/>
                        </a:lnSpc>
                        <a:spcBef>
                          <a:spcPts val="0"/>
                        </a:spcBef>
                        <a:spcAft>
                          <a:spcPts val="800"/>
                        </a:spcAft>
                        <a:buClrTx/>
                        <a:buSzTx/>
                        <a:buFontTx/>
                        <a:buNone/>
                        <a:tabLst/>
                        <a:defRPr/>
                      </a:pPr>
                      <a:r>
                        <a:rPr lang="en-US" sz="1400" dirty="0">
                          <a:solidFill>
                            <a:schemeClr val="tx1"/>
                          </a:solidFill>
                          <a:effectLst/>
                        </a:rPr>
                        <a:t>Office staff will not have to sign up for an Enterprise Identity Management (EIDM) account since the vendor does the </a:t>
                      </a:r>
                      <a:r>
                        <a:rPr lang="en-US" sz="1400" dirty="0" smtClean="0">
                          <a:solidFill>
                            <a:schemeClr val="tx1"/>
                          </a:solidFill>
                          <a:effectLst/>
                        </a:rPr>
                        <a:t>submission</a:t>
                      </a:r>
                    </a:p>
                    <a:p>
                      <a:pPr marL="0" marR="0" indent="0" algn="l" defTabSz="914400" rtl="0" eaLnBrk="1" fontAlgn="auto" latinLnBrk="0" hangingPunct="1">
                        <a:lnSpc>
                          <a:spcPct val="107000"/>
                        </a:lnSpc>
                        <a:spcBef>
                          <a:spcPts val="0"/>
                        </a:spcBef>
                        <a:spcAft>
                          <a:spcPts val="800"/>
                        </a:spcAft>
                        <a:buClrTx/>
                        <a:buSzTx/>
                        <a:buFontTx/>
                        <a:buNone/>
                        <a:tabLst/>
                        <a:defRPr/>
                      </a:pPr>
                      <a:r>
                        <a:rPr lang="en-US" sz="140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Participants</a:t>
                      </a:r>
                      <a:r>
                        <a:rPr lang="en-US" sz="1400" baseline="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must enter into a BAA w/QCDR</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5786" marR="35786" marT="17893" marB="17893"/>
                </a:tc>
                <a:tc>
                  <a:txBody>
                    <a:bodyPr/>
                    <a:lstStyle/>
                    <a:p>
                      <a:pPr marL="0" marR="0">
                        <a:lnSpc>
                          <a:spcPct val="107000"/>
                        </a:lnSpc>
                        <a:spcBef>
                          <a:spcPts val="0"/>
                        </a:spcBef>
                        <a:spcAft>
                          <a:spcPts val="800"/>
                        </a:spcAft>
                      </a:pPr>
                      <a:r>
                        <a:rPr lang="en-US" sz="1400" dirty="0">
                          <a:solidFill>
                            <a:schemeClr val="tx1"/>
                          </a:solidFill>
                          <a:effectLst/>
                        </a:rPr>
                        <a:t>Office staff will not have to sign up for an Enterprise Identity Management (EIDM) account since the vendor does the </a:t>
                      </a:r>
                      <a:r>
                        <a:rPr lang="en-US" sz="1400" dirty="0" smtClean="0">
                          <a:solidFill>
                            <a:schemeClr val="tx1"/>
                          </a:solidFill>
                          <a:effectLst/>
                        </a:rPr>
                        <a:t>submission</a:t>
                      </a:r>
                    </a:p>
                    <a:p>
                      <a:pPr marL="0" marR="0" indent="0" algn="l" defTabSz="914400" rtl="0" eaLnBrk="1" fontAlgn="auto" latinLnBrk="0" hangingPunct="1">
                        <a:lnSpc>
                          <a:spcPct val="107000"/>
                        </a:lnSpc>
                        <a:spcBef>
                          <a:spcPts val="0"/>
                        </a:spcBef>
                        <a:spcAft>
                          <a:spcPts val="800"/>
                        </a:spcAft>
                        <a:buClrTx/>
                        <a:buSzTx/>
                        <a:buFontTx/>
                        <a:buNone/>
                        <a:tabLst/>
                        <a:defRPr/>
                      </a:pPr>
                      <a:r>
                        <a:rPr lang="en-US" sz="140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Participants</a:t>
                      </a:r>
                      <a:r>
                        <a:rPr lang="en-US" sz="1400" baseline="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must enter into a BAA w/registry</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5786" marR="35786" marT="17893" marB="17893"/>
                </a:tc>
              </a:tr>
            </a:tbl>
          </a:graphicData>
        </a:graphic>
      </p:graphicFrame>
    </p:spTree>
    <p:extLst>
      <p:ext uri="{BB962C8B-B14F-4D97-AF65-F5344CB8AC3E}">
        <p14:creationId xmlns:p14="http://schemas.microsoft.com/office/powerpoint/2010/main" val="4812180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304800" y="5771298"/>
            <a:ext cx="8610600" cy="923330"/>
          </a:xfrm>
          <a:prstGeom prst="rect">
            <a:avLst/>
          </a:prstGeom>
        </p:spPr>
        <p:txBody>
          <a:bodyPr wrap="square">
            <a:spAutoFit/>
          </a:bodyPr>
          <a:lstStyle/>
          <a:p>
            <a:pPr algn="ctr"/>
            <a:r>
              <a:rPr lang="en-US" dirty="0">
                <a:solidFill>
                  <a:srgbClr val="17375E"/>
                </a:solidFill>
                <a:latin typeface="Segoe UI Normal" charset="0"/>
              </a:rPr>
              <a:t>More Ways to Learn To learn more about the Quality Payment Programs including MIPS program information, watch the </a:t>
            </a:r>
            <a:r>
              <a:rPr lang="en-US" dirty="0">
                <a:solidFill>
                  <a:srgbClr val="17375E"/>
                </a:solidFill>
                <a:latin typeface="Segoe UI Normal" charset="0"/>
                <a:hlinkClick r:id="rId2"/>
              </a:rPr>
              <a:t>http://go.cms.gov/QualityPaymentProgram</a:t>
            </a:r>
            <a:r>
              <a:rPr lang="en-US" dirty="0">
                <a:solidFill>
                  <a:srgbClr val="17375E"/>
                </a:solidFill>
                <a:latin typeface="Segoe UI Normal" charset="0"/>
              </a:rPr>
              <a:t>  to learn of Open Door Forums, webinars, and more. </a:t>
            </a:r>
          </a:p>
        </p:txBody>
      </p:sp>
      <p:sp>
        <p:nvSpPr>
          <p:cNvPr id="2" name="Title 1"/>
          <p:cNvSpPr>
            <a:spLocks noGrp="1"/>
          </p:cNvSpPr>
          <p:nvPr>
            <p:ph type="title"/>
          </p:nvPr>
        </p:nvSpPr>
        <p:spPr/>
        <p:txBody>
          <a:bodyPr/>
          <a:lstStyle/>
          <a:p>
            <a:r>
              <a:rPr lang="en-US" dirty="0"/>
              <a:t>Thank You</a:t>
            </a:r>
            <a:r>
              <a:rPr lang="en-US" sz="5800" dirty="0"/>
              <a:t>!</a:t>
            </a:r>
          </a:p>
        </p:txBody>
      </p:sp>
    </p:spTree>
    <p:extLst>
      <p:ext uri="{BB962C8B-B14F-4D97-AF65-F5344CB8AC3E}">
        <p14:creationId xmlns:p14="http://schemas.microsoft.com/office/powerpoint/2010/main" val="139963819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rget_x0020_Audiences xmlns="66d3e80d-d688-476e-afb5-cf37320534dc"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292B5F2202FCCE43BCD8C96BA0917FA8" ma:contentTypeVersion="1" ma:contentTypeDescription="Create a new document." ma:contentTypeScope="" ma:versionID="435372d909a9c248120373d2d07eaf1e">
  <xsd:schema xmlns:xsd="http://www.w3.org/2001/XMLSchema" xmlns:xs="http://www.w3.org/2001/XMLSchema" xmlns:p="http://schemas.microsoft.com/office/2006/metadata/properties" xmlns:ns2="66d3e80d-d688-476e-afb5-cf37320534dc" targetNamespace="http://schemas.microsoft.com/office/2006/metadata/properties" ma:root="true" ma:fieldsID="89e5972aae228c9a045921a45779a0dc" ns2:_="">
    <xsd:import namespace="66d3e80d-d688-476e-afb5-cf37320534dc"/>
    <xsd:element name="properties">
      <xsd:complexType>
        <xsd:sequence>
          <xsd:element name="documentManagement">
            <xsd:complexType>
              <xsd:all>
                <xsd:element ref="ns2:Target_x0020_Audienc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6d3e80d-d688-476e-afb5-cf37320534dc" elementFormDefault="qualified">
    <xsd:import namespace="http://schemas.microsoft.com/office/2006/documentManagement/types"/>
    <xsd:import namespace="http://schemas.microsoft.com/office/infopath/2007/PartnerControls"/>
    <xsd:element name="Target_x0020_Audiences" ma:index="8" nillable="true" ma:displayName="Target Audiences" ma:internalName="Target_x0020_Audiences">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FCA09B9-1AAD-414A-A898-A99408503A7E}">
  <ds:schemaRefs>
    <ds:schemaRef ds:uri="http://schemas.openxmlformats.org/package/2006/metadata/core-properties"/>
    <ds:schemaRef ds:uri="http://purl.org/dc/dcmitype/"/>
    <ds:schemaRef ds:uri="http://schemas.microsoft.com/office/infopath/2007/PartnerControls"/>
    <ds:schemaRef ds:uri="http://purl.org/dc/elements/1.1/"/>
    <ds:schemaRef ds:uri="http://schemas.microsoft.com/office/2006/metadata/properties"/>
    <ds:schemaRef ds:uri="http://schemas.microsoft.com/office/2006/documentManagement/types"/>
    <ds:schemaRef ds:uri="http://purl.org/dc/terms/"/>
    <ds:schemaRef ds:uri="66d3e80d-d688-476e-afb5-cf37320534dc"/>
    <ds:schemaRef ds:uri="http://www.w3.org/XML/1998/namespace"/>
  </ds:schemaRefs>
</ds:datastoreItem>
</file>

<file path=customXml/itemProps2.xml><?xml version="1.0" encoding="utf-8"?>
<ds:datastoreItem xmlns:ds="http://schemas.openxmlformats.org/officeDocument/2006/customXml" ds:itemID="{5A30F042-0F09-401D-90B0-F0388A145229}">
  <ds:schemaRefs>
    <ds:schemaRef ds:uri="http://schemas.microsoft.com/sharepoint/v3/contenttype/forms"/>
  </ds:schemaRefs>
</ds:datastoreItem>
</file>

<file path=customXml/itemProps3.xml><?xml version="1.0" encoding="utf-8"?>
<ds:datastoreItem xmlns:ds="http://schemas.openxmlformats.org/officeDocument/2006/customXml" ds:itemID="{17C943A8-2425-4F0F-8E1A-F7E6FF0CD3C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6d3e80d-d688-476e-afb5-cf37320534d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10717</TotalTime>
  <Words>546</Words>
  <Application>Microsoft Macintosh PowerPoint</Application>
  <PresentationFormat>On-screen Show (4:3)</PresentationFormat>
  <Paragraphs>104</Paragraphs>
  <Slides>7</Slides>
  <Notes>4</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PowerPoint Presentation</vt:lpstr>
      <vt:lpstr>PowerPoint Presentation</vt:lpstr>
      <vt:lpstr>PROPOSED RULE MIPS Data Submission Options Quality and Resource Use </vt:lpstr>
      <vt:lpstr>PROPOSED RULE MIPS Data Submission Options Advancing Care Information and CPIA</vt:lpstr>
      <vt:lpstr>Benefits of QCDRs and Qualified Registries </vt:lpstr>
      <vt:lpstr>Benefits of QCDRs and Qualified Registries  (cont’d)</vt:lpstr>
      <vt:lpstr>Thank You!</vt:lpstr>
    </vt:vector>
  </TitlesOfParts>
  <Company>DHHS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MEDICARE ACCESS AND CHIP AUTHORIZATION ACT  OF 2015</dc:title>
  <dc:creator>Priscilla Wang</dc:creator>
  <cp:lastModifiedBy>LK HL</cp:lastModifiedBy>
  <cp:revision>736</cp:revision>
  <cp:lastPrinted>2016-07-20T17:11:11Z</cp:lastPrinted>
  <dcterms:created xsi:type="dcterms:W3CDTF">2015-10-06T21:04:45Z</dcterms:created>
  <dcterms:modified xsi:type="dcterms:W3CDTF">2016-07-25T17:57:24Z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ContentTypeId">
    <vt:lpwstr>0x010100292B5F2202FCCE43BCD8C96BA0917FA8</vt:lpwstr>
  </property>
  <property fmtid="{D5CDD505-2E9C-101B-9397-08002B2CF9AE}" pid="4" name="_AdHocReviewCycleID">
    <vt:i4>1540704634</vt:i4>
  </property>
  <property fmtid="{D5CDD505-2E9C-101B-9397-08002B2CF9AE}" pid="5" name="_EmailSubject">
    <vt:lpwstr>slides</vt:lpwstr>
  </property>
  <property fmtid="{D5CDD505-2E9C-101B-9397-08002B2CF9AE}" pid="6" name="_AuthorEmail">
    <vt:lpwstr>Daniel.Green@cms.hhs.gov</vt:lpwstr>
  </property>
  <property fmtid="{D5CDD505-2E9C-101B-9397-08002B2CF9AE}" pid="7" name="_AuthorEmailDisplayName">
    <vt:lpwstr>Green, Daniel (CMS/CCSQ)</vt:lpwstr>
  </property>
  <property fmtid="{D5CDD505-2E9C-101B-9397-08002B2CF9AE}" pid="8" name="_PreviousAdHocReviewCycleID">
    <vt:i4>1548064845</vt:i4>
  </property>
</Properties>
</file>