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7" r:id="rId2"/>
    <p:sldId id="278" r:id="rId3"/>
    <p:sldId id="27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438"/>
    <a:srgbClr val="AA912D"/>
    <a:srgbClr val="7E102B"/>
    <a:srgbClr val="600D22"/>
    <a:srgbClr val="8FAD26"/>
    <a:srgbClr val="F42257"/>
    <a:srgbClr val="FF5E35"/>
    <a:srgbClr val="E6C53E"/>
    <a:srgbClr val="755C3B"/>
    <a:srgbClr val="FCF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-1904" y="-112"/>
      </p:cViewPr>
      <p:guideLst>
        <p:guide orient="horz" pos="21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B0A8A-28C9-A44B-AD80-5EF2B379203B}" type="datetimeFigureOut">
              <a:rPr lang="en-US" smtClean="0"/>
              <a:t>8/21/14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730B1-78B3-A349-AC81-B0ECFB60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8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09800"/>
            <a:ext cx="6400800" cy="1371600"/>
          </a:xfrm>
        </p:spPr>
        <p:txBody>
          <a:bodyPr anchor="ctr"/>
          <a:lstStyle>
            <a:lvl1pPr algn="ctr">
              <a:lnSpc>
                <a:spcPct val="100000"/>
              </a:lnSpc>
              <a:defRPr sz="36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553200" cy="1143000"/>
          </a:xfrm>
        </p:spPr>
        <p:txBody>
          <a:bodyPr lIns="91440" tIns="45720"/>
          <a:lstStyle>
            <a:lvl1pPr marL="0" indent="0" algn="ctr">
              <a:lnSpc>
                <a:spcPct val="100000"/>
              </a:lnSpc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564F80-E811-4EA3-B8F2-D3EA1856B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002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8483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762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695700"/>
            <a:ext cx="762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8001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2057400"/>
            <a:ext cx="7620000" cy="3124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3733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733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762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9pPr>
    </p:titleStyle>
    <p:bodyStyle>
      <a:lvl1pPr marL="4572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accent2"/>
        </a:buClr>
        <a:buSzPct val="85000"/>
        <a:buFont typeface="Times" pitchFamily="1" charset="0"/>
        <a:defRPr sz="2400">
          <a:solidFill>
            <a:schemeClr val="folHlink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2pPr>
      <a:lvl3pPr marL="13716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3pPr>
      <a:lvl4pPr marL="18288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4pPr>
      <a:lvl5pPr marL="22860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5pPr>
      <a:lvl6pPr marL="27432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6pPr>
      <a:lvl7pPr marL="32004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7pPr>
      <a:lvl8pPr marL="36576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8pPr>
      <a:lvl9pPr marL="41148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 bwMode="auto">
          <a:xfrm>
            <a:off x="0" y="137160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0" y="423069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71674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75" name="Document 74"/>
          <p:cNvSpPr/>
          <p:nvPr/>
        </p:nvSpPr>
        <p:spPr>
          <a:xfrm>
            <a:off x="4661263" y="32152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3" name="Document 72"/>
          <p:cNvSpPr/>
          <p:nvPr/>
        </p:nvSpPr>
        <p:spPr>
          <a:xfrm>
            <a:off x="4508863" y="33676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2" name="Document 61"/>
          <p:cNvSpPr/>
          <p:nvPr/>
        </p:nvSpPr>
        <p:spPr>
          <a:xfrm>
            <a:off x="5791200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9" name="Document 58"/>
          <p:cNvSpPr/>
          <p:nvPr/>
        </p:nvSpPr>
        <p:spPr>
          <a:xfrm>
            <a:off x="5638800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314608" y="314696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463081" y="498764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885945" y="2681863"/>
            <a:ext cx="0" cy="4522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590545" y="690748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15253" y="39586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CEMs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7084" y="3429000"/>
            <a:ext cx="258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Proposed FHIR profiles</a:t>
            </a:r>
            <a:endParaRPr lang="en-US" dirty="0">
              <a:latin typeface="Helvetica"/>
              <a:cs typeface="Helvetica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125053" y="1310263"/>
            <a:ext cx="294547" cy="5383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4800" y="13268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Manually analyze, </a:t>
            </a:r>
            <a:r>
              <a:rPr lang="en-US" dirty="0">
                <a:latin typeface="Helvetica"/>
                <a:cs typeface="Helvetica"/>
              </a:rPr>
              <a:t>e</a:t>
            </a:r>
            <a:r>
              <a:rPr lang="en-US" dirty="0" smtClean="0">
                <a:latin typeface="Helvetica"/>
                <a:cs typeface="Helvetica"/>
              </a:rPr>
              <a:t>xtract features</a:t>
            </a:r>
          </a:p>
        </p:txBody>
      </p:sp>
      <p:sp>
        <p:nvSpPr>
          <p:cNvPr id="51" name="Document 50"/>
          <p:cNvSpPr/>
          <p:nvPr/>
        </p:nvSpPr>
        <p:spPr>
          <a:xfrm>
            <a:off x="4533247" y="2016251"/>
            <a:ext cx="648353" cy="589412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2028" y="2057400"/>
            <a:ext cx="326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Helvetica"/>
                <a:cs typeface="Helvetica"/>
              </a:rPr>
              <a:t>x</a:t>
            </a:r>
            <a:r>
              <a:rPr lang="en-US" dirty="0" err="1" smtClean="0">
                <a:latin typeface="Helvetica"/>
                <a:cs typeface="Helvetica"/>
              </a:rPr>
              <a:t>ls</a:t>
            </a:r>
            <a:r>
              <a:rPr lang="en-US" dirty="0" smtClean="0">
                <a:latin typeface="Helvetica"/>
                <a:cs typeface="Helvetica"/>
              </a:rPr>
              <a:t> representing “HSPC DCM”</a:t>
            </a:r>
            <a:endParaRPr lang="en-US" dirty="0">
              <a:latin typeface="Helvetica"/>
              <a:cs typeface="Helvetica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5257800" y="1310263"/>
            <a:ext cx="391254" cy="5383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Document 54"/>
          <p:cNvSpPr/>
          <p:nvPr/>
        </p:nvSpPr>
        <p:spPr>
          <a:xfrm>
            <a:off x="5486400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885969" y="395863"/>
            <a:ext cx="1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FHIR resources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3064" y="2701948"/>
            <a:ext cx="3251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Manual/automated generation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2" name="Document 71"/>
          <p:cNvSpPr/>
          <p:nvPr/>
        </p:nvSpPr>
        <p:spPr>
          <a:xfrm>
            <a:off x="4356463" y="35200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885945" y="4200915"/>
            <a:ext cx="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12902" y="4953000"/>
            <a:ext cx="3212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HSPC-standard FHIR profiles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11993" y="4212718"/>
            <a:ext cx="1813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Review process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2" name="Document 81"/>
          <p:cNvSpPr/>
          <p:nvPr/>
        </p:nvSpPr>
        <p:spPr>
          <a:xfrm>
            <a:off x="4657345" y="47343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1" name="Document 90"/>
          <p:cNvSpPr/>
          <p:nvPr/>
        </p:nvSpPr>
        <p:spPr>
          <a:xfrm>
            <a:off x="4504945" y="48867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2" name="Document 91"/>
          <p:cNvSpPr/>
          <p:nvPr/>
        </p:nvSpPr>
        <p:spPr>
          <a:xfrm>
            <a:off x="4352545" y="50391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9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 bwMode="auto">
          <a:xfrm>
            <a:off x="0" y="137160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0" y="423069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716740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75" name="Document 74"/>
          <p:cNvSpPr/>
          <p:nvPr/>
        </p:nvSpPr>
        <p:spPr>
          <a:xfrm>
            <a:off x="4661263" y="32152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3" name="Document 72"/>
          <p:cNvSpPr/>
          <p:nvPr/>
        </p:nvSpPr>
        <p:spPr>
          <a:xfrm>
            <a:off x="4508863" y="33676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2" name="Document 61"/>
          <p:cNvSpPr/>
          <p:nvPr/>
        </p:nvSpPr>
        <p:spPr>
          <a:xfrm>
            <a:off x="5791200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9" name="Document 58"/>
          <p:cNvSpPr/>
          <p:nvPr/>
        </p:nvSpPr>
        <p:spPr>
          <a:xfrm>
            <a:off x="5638800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314608" y="314696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463081" y="498764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885945" y="2681863"/>
            <a:ext cx="0" cy="4522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590545" y="690748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15253" y="39586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CEMs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7084" y="3429000"/>
            <a:ext cx="258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Proposed FHIR profiles</a:t>
            </a:r>
            <a:endParaRPr lang="en-US" dirty="0">
              <a:latin typeface="Helvetica"/>
              <a:cs typeface="Helvetica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125053" y="1310263"/>
            <a:ext cx="294547" cy="5383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04800" y="132687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Manually analyze, </a:t>
            </a:r>
            <a:r>
              <a:rPr lang="en-US" dirty="0">
                <a:latin typeface="Helvetica"/>
                <a:cs typeface="Helvetica"/>
              </a:rPr>
              <a:t>e</a:t>
            </a:r>
            <a:r>
              <a:rPr lang="en-US" dirty="0" smtClean="0">
                <a:latin typeface="Helvetica"/>
                <a:cs typeface="Helvetica"/>
              </a:rPr>
              <a:t>xtract features</a:t>
            </a:r>
          </a:p>
        </p:txBody>
      </p:sp>
      <p:sp>
        <p:nvSpPr>
          <p:cNvPr id="51" name="Document 50"/>
          <p:cNvSpPr/>
          <p:nvPr/>
        </p:nvSpPr>
        <p:spPr>
          <a:xfrm>
            <a:off x="4533247" y="2016251"/>
            <a:ext cx="648353" cy="589412"/>
          </a:xfrm>
          <a:prstGeom prst="flowChart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2028" y="2057400"/>
            <a:ext cx="326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Helvetica"/>
                <a:cs typeface="Helvetica"/>
              </a:rPr>
              <a:t>x</a:t>
            </a:r>
            <a:r>
              <a:rPr lang="en-US" dirty="0" err="1" smtClean="0">
                <a:latin typeface="Helvetica"/>
                <a:cs typeface="Helvetica"/>
              </a:rPr>
              <a:t>ls</a:t>
            </a:r>
            <a:r>
              <a:rPr lang="en-US" dirty="0" smtClean="0">
                <a:latin typeface="Helvetica"/>
                <a:cs typeface="Helvetica"/>
              </a:rPr>
              <a:t> representing “HSPC DCM”</a:t>
            </a:r>
            <a:endParaRPr lang="en-US" dirty="0">
              <a:latin typeface="Helvetica"/>
              <a:cs typeface="Helvetica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5257800" y="1310263"/>
            <a:ext cx="391254" cy="5383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Document 54"/>
          <p:cNvSpPr/>
          <p:nvPr/>
        </p:nvSpPr>
        <p:spPr>
          <a:xfrm>
            <a:off x="5486400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885969" y="395863"/>
            <a:ext cx="1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FHIR resources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14400" y="2701948"/>
            <a:ext cx="2824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Helvetica"/>
                <a:cs typeface="Helvetica"/>
              </a:rPr>
              <a:t>A</a:t>
            </a:r>
            <a:r>
              <a:rPr lang="en-US" b="1" i="1" dirty="0" smtClean="0">
                <a:solidFill>
                  <a:srgbClr val="FF0000"/>
                </a:solidFill>
                <a:latin typeface="Helvetica"/>
                <a:cs typeface="Helvetica"/>
              </a:rPr>
              <a:t>utomated generation?</a:t>
            </a:r>
            <a:endParaRPr lang="en-US" b="1" i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72" name="Document 71"/>
          <p:cNvSpPr/>
          <p:nvPr/>
        </p:nvSpPr>
        <p:spPr>
          <a:xfrm>
            <a:off x="4356463" y="352006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885945" y="4200915"/>
            <a:ext cx="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12902" y="4953000"/>
            <a:ext cx="3212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HSPC-standard FHIR profiles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11993" y="4212718"/>
            <a:ext cx="1813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Review process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2" name="Document 81"/>
          <p:cNvSpPr/>
          <p:nvPr/>
        </p:nvSpPr>
        <p:spPr>
          <a:xfrm>
            <a:off x="4657345" y="47343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1" name="Document 90"/>
          <p:cNvSpPr/>
          <p:nvPr/>
        </p:nvSpPr>
        <p:spPr>
          <a:xfrm>
            <a:off x="4504945" y="48867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2" name="Document 91"/>
          <p:cNvSpPr/>
          <p:nvPr/>
        </p:nvSpPr>
        <p:spPr>
          <a:xfrm>
            <a:off x="4352545" y="5039115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5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0" y="1143427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0" y="4231098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717148"/>
            <a:ext cx="9144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75" name="Document 74"/>
          <p:cNvSpPr/>
          <p:nvPr/>
        </p:nvSpPr>
        <p:spPr>
          <a:xfrm>
            <a:off x="4661263" y="3215671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3" name="Document 72"/>
          <p:cNvSpPr/>
          <p:nvPr/>
        </p:nvSpPr>
        <p:spPr>
          <a:xfrm>
            <a:off x="4508863" y="3368071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4267200" y="278340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415673" y="462408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885945" y="2682271"/>
            <a:ext cx="0" cy="45225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543137" y="654392"/>
            <a:ext cx="827947" cy="386375"/>
          </a:xfrm>
          <a:prstGeom prst="ellipse">
            <a:avLst/>
          </a:prstGeom>
          <a:gradFill flip="none" rotWithShape="1">
            <a:gsLst>
              <a:gs pos="25000">
                <a:srgbClr val="D3FF36"/>
              </a:gs>
              <a:gs pos="100000">
                <a:srgbClr val="8FAD26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28800" y="35950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CEMs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27084" y="3429408"/>
            <a:ext cx="258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Proposed FHIR profiles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72866" y="2702356"/>
            <a:ext cx="2456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/>
                <a:cs typeface="Helvetica"/>
              </a:rPr>
              <a:t>A</a:t>
            </a:r>
            <a:r>
              <a:rPr lang="en-US" dirty="0" smtClean="0">
                <a:latin typeface="Helvetica"/>
                <a:cs typeface="Helvetica"/>
              </a:rPr>
              <a:t>utomated generation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2" name="Document 71"/>
          <p:cNvSpPr/>
          <p:nvPr/>
        </p:nvSpPr>
        <p:spPr>
          <a:xfrm>
            <a:off x="4356463" y="3520471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4885945" y="4201323"/>
            <a:ext cx="0" cy="457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12902" y="4953408"/>
            <a:ext cx="3212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HSPC-standard FHIR profiles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11993" y="4213126"/>
            <a:ext cx="1813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Review process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2" name="Document 81"/>
          <p:cNvSpPr/>
          <p:nvPr/>
        </p:nvSpPr>
        <p:spPr>
          <a:xfrm>
            <a:off x="4657345" y="473472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1" name="Document 90"/>
          <p:cNvSpPr/>
          <p:nvPr/>
        </p:nvSpPr>
        <p:spPr>
          <a:xfrm>
            <a:off x="4504945" y="488712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2" name="Document 91"/>
          <p:cNvSpPr/>
          <p:nvPr/>
        </p:nvSpPr>
        <p:spPr>
          <a:xfrm>
            <a:off x="4352545" y="503952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866546" y="1143427"/>
            <a:ext cx="10254" cy="38594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112863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Automated generation</a:t>
            </a:r>
          </a:p>
        </p:txBody>
      </p:sp>
      <p:sp>
        <p:nvSpPr>
          <p:cNvPr id="36" name="Document 35"/>
          <p:cNvSpPr/>
          <p:nvPr/>
        </p:nvSpPr>
        <p:spPr>
          <a:xfrm>
            <a:off x="4648200" y="168672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7" name="Document 36"/>
          <p:cNvSpPr/>
          <p:nvPr/>
        </p:nvSpPr>
        <p:spPr>
          <a:xfrm>
            <a:off x="4495800" y="183912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2" name="Document 41"/>
          <p:cNvSpPr/>
          <p:nvPr/>
        </p:nvSpPr>
        <p:spPr>
          <a:xfrm>
            <a:off x="4343400" y="1991523"/>
            <a:ext cx="748937" cy="680852"/>
          </a:xfrm>
          <a:prstGeom prst="flowChartDocumen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100000">
                <a:srgbClr val="FFFFFF"/>
              </a:gs>
              <a:gs pos="27000">
                <a:schemeClr val="accent5">
                  <a:lumMod val="7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295400" y="1850791"/>
            <a:ext cx="186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CIMI archetypes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0851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ermountain">
  <a:themeElements>
    <a:clrScheme name="Wavelength">
      <a:dk1>
        <a:srgbClr val="000000"/>
      </a:dk1>
      <a:lt1>
        <a:srgbClr val="80FF03"/>
      </a:lt1>
      <a:dk2>
        <a:srgbClr val="0051F0"/>
      </a:dk2>
      <a:lt2>
        <a:srgbClr val="368300"/>
      </a:lt2>
      <a:accent1>
        <a:srgbClr val="ADDBFF"/>
      </a:accent1>
      <a:accent2>
        <a:srgbClr val="4A94FF"/>
      </a:accent2>
      <a:accent3>
        <a:srgbClr val="80FF03"/>
      </a:accent3>
      <a:accent4>
        <a:srgbClr val="0051F0"/>
      </a:accent4>
      <a:accent5>
        <a:srgbClr val="FDECB3"/>
      </a:accent5>
      <a:accent6>
        <a:srgbClr val="E78A5C"/>
      </a:accent6>
      <a:hlink>
        <a:srgbClr val="80FF03"/>
      </a:hlink>
      <a:folHlink>
        <a:srgbClr val="368300"/>
      </a:folHlink>
    </a:clrScheme>
    <a:fontScheme name="Custom 1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F246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Intermountain.thmx</Template>
  <TotalTime>2030</TotalTime>
  <Words>153</Words>
  <Application>Microsoft Macintosh PowerPoint</Application>
  <PresentationFormat>On-screen Show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Intermountain</vt:lpstr>
      <vt:lpstr>PowerPoint Presentation</vt:lpstr>
      <vt:lpstr>PowerPoint Presentation</vt:lpstr>
      <vt:lpstr>PowerPoint Presentation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Oniki</dc:creator>
  <cp:lastModifiedBy>Tom Oniki</cp:lastModifiedBy>
  <cp:revision>87</cp:revision>
  <dcterms:created xsi:type="dcterms:W3CDTF">2013-07-31T21:23:23Z</dcterms:created>
  <dcterms:modified xsi:type="dcterms:W3CDTF">2014-08-21T17:23:51Z</dcterms:modified>
</cp:coreProperties>
</file>