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9" r:id="rId3"/>
    <p:sldMasterId id="2147483735" r:id="rId4"/>
    <p:sldMasterId id="2147483747" r:id="rId5"/>
  </p:sldMasterIdLst>
  <p:notesMasterIdLst>
    <p:notesMasterId r:id="rId30"/>
  </p:notesMasterIdLst>
  <p:sldIdLst>
    <p:sldId id="256" r:id="rId6"/>
    <p:sldId id="298" r:id="rId7"/>
    <p:sldId id="324" r:id="rId8"/>
    <p:sldId id="312" r:id="rId9"/>
    <p:sldId id="307" r:id="rId10"/>
    <p:sldId id="326" r:id="rId11"/>
    <p:sldId id="327" r:id="rId12"/>
    <p:sldId id="313" r:id="rId13"/>
    <p:sldId id="308" r:id="rId14"/>
    <p:sldId id="310" r:id="rId15"/>
    <p:sldId id="311" r:id="rId16"/>
    <p:sldId id="328" r:id="rId17"/>
    <p:sldId id="316" r:id="rId18"/>
    <p:sldId id="317" r:id="rId19"/>
    <p:sldId id="318" r:id="rId20"/>
    <p:sldId id="314" r:id="rId21"/>
    <p:sldId id="319" r:id="rId22"/>
    <p:sldId id="320" r:id="rId23"/>
    <p:sldId id="321" r:id="rId24"/>
    <p:sldId id="302" r:id="rId25"/>
    <p:sldId id="322" r:id="rId26"/>
    <p:sldId id="323" r:id="rId27"/>
    <p:sldId id="325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8F885-E6AB-4485-A21B-2BD1F3197A47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32600-A2C3-47C2-9C75-5A3D94237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8AD2F-C430-4FF0-BD7A-64035FF2247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0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2600-A2C3-47C2-9C75-5A3D942371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2600-A2C3-47C2-9C75-5A3D942371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2600-A2C3-47C2-9C75-5A3D942371E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30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32600-A2C3-47C2-9C75-5A3D942371E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3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568"/>
              </a:spcBef>
              <a:defRPr/>
            </a:pPr>
            <a:r>
              <a:rPr lang="en-US" altLang="en-US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This slide shows how Informatics tools and concepts can be integrated into a factory-like process to develop Interoperability Specifications and Implementation Guides to support a run-time environment. </a:t>
            </a:r>
          </a:p>
          <a:p>
            <a:pPr>
              <a:lnSpc>
                <a:spcPct val="114000"/>
              </a:lnSpc>
              <a:spcBef>
                <a:spcPts val="568"/>
              </a:spcBef>
              <a:defRPr/>
            </a:pPr>
            <a:r>
              <a:rPr lang="en-US" altLang="en-US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    </a:t>
            </a:r>
            <a:r>
              <a:rPr lang="en-US" altLang="en-US" b="1" u="sng" dirty="0" err="1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I</a:t>
            </a:r>
            <a:r>
              <a:rPr lang="en-US" altLang="en-US" dirty="0" err="1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nformatic</a:t>
            </a:r>
            <a:r>
              <a:rPr lang="en-US" altLang="en-US" b="1" u="sng" dirty="0" err="1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S</a:t>
            </a:r>
            <a:r>
              <a:rPr lang="en-US" altLang="en-US" b="1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  </a:t>
            </a:r>
            <a:r>
              <a:rPr lang="en-US" altLang="en-US" b="1" u="sng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A</a:t>
            </a:r>
            <a:r>
              <a:rPr lang="en-US" altLang="en-US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rchitecture</a:t>
            </a:r>
            <a:r>
              <a:rPr lang="en-US" altLang="en-US" b="1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  </a:t>
            </a:r>
            <a:r>
              <a:rPr lang="en-US" altLang="en-US" b="1" u="sng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Ac</a:t>
            </a:r>
            <a:r>
              <a:rPr lang="en-US" altLang="en-US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celeration (</a:t>
            </a:r>
            <a:r>
              <a:rPr lang="en-US" altLang="en-US" b="1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ISAAC) </a:t>
            </a:r>
            <a:r>
              <a:rPr lang="en-US" dirty="0" smtClean="0">
                <a:latin typeface="Arial Narrow" panose="020B0606020202030204" pitchFamily="34" charset="0"/>
              </a:rPr>
              <a:t>Lightweight Expression of Granular Objects (</a:t>
            </a:r>
            <a:r>
              <a:rPr lang="en-US" b="1" dirty="0" smtClean="0">
                <a:latin typeface="Arial Narrow" panose="020B0606020202030204" pitchFamily="34" charset="0"/>
              </a:rPr>
              <a:t>LEGOs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r>
              <a:rPr lang="en-US" altLang="en-US" b="1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 </a:t>
            </a:r>
            <a:r>
              <a:rPr lang="en-US" altLang="en-US" dirty="0" smtClean="0">
                <a:latin typeface="Arial Narrow" panose="020B0606020202030204" pitchFamily="34" charset="0"/>
                <a:ea typeface="ＭＳ Ｐゴシック" pitchFamily="34" charset="-128"/>
                <a:cs typeface="Georgia" pitchFamily="18" charset="0"/>
              </a:rPr>
              <a:t>for Semantic Interoperability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162175" indent="-162175">
              <a:lnSpc>
                <a:spcPct val="114000"/>
              </a:lnSpc>
              <a:spcBef>
                <a:spcPts val="568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 Narrow" panose="020B0606020202030204" pitchFamily="34" charset="0"/>
              </a:rPr>
              <a:t>EHRS-FM functions can organize Information Exchange Requirements (</a:t>
            </a:r>
            <a:r>
              <a:rPr lang="en-US" b="1" dirty="0" smtClean="0">
                <a:latin typeface="Arial Narrow" panose="020B0606020202030204" pitchFamily="34" charset="0"/>
              </a:rPr>
              <a:t>IERs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</a:p>
          <a:p>
            <a:pPr marL="162175" indent="-162175" algn="just">
              <a:lnSpc>
                <a:spcPct val="114000"/>
              </a:lnSpc>
              <a:spcBef>
                <a:spcPts val="568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 Narrow" panose="020B0606020202030204" pitchFamily="34" charset="0"/>
              </a:rPr>
              <a:t>IHTSDO/ISAAC Open-Tooling Framework (</a:t>
            </a:r>
            <a:r>
              <a:rPr lang="en-US" b="1" dirty="0" smtClean="0">
                <a:latin typeface="Arial Narrow" panose="020B0606020202030204" pitchFamily="34" charset="0"/>
              </a:rPr>
              <a:t>OTF</a:t>
            </a:r>
            <a:r>
              <a:rPr lang="en-US" dirty="0" smtClean="0">
                <a:latin typeface="Arial Narrow" panose="020B0606020202030204" pitchFamily="34" charset="0"/>
              </a:rPr>
              <a:t>) eclipse-plugin for SNOMED CT, with extended EL++ classification can transform FHIM classes or Detailed Clinical Models (</a:t>
            </a:r>
            <a:r>
              <a:rPr lang="en-US" b="1" dirty="0" smtClean="0">
                <a:latin typeface="Arial Narrow" panose="020B0606020202030204" pitchFamily="34" charset="0"/>
              </a:rPr>
              <a:t>DCMs aka CIMI Archetypes</a:t>
            </a:r>
            <a:r>
              <a:rPr lang="en-US" dirty="0" smtClean="0">
                <a:latin typeface="Arial Narrow" panose="020B0606020202030204" pitchFamily="34" charset="0"/>
              </a:rPr>
              <a:t>), using highly-reusable </a:t>
            </a:r>
            <a:r>
              <a:rPr lang="en-US" b="1" dirty="0" smtClean="0">
                <a:latin typeface="Arial Narrow" panose="020B0606020202030204" pitchFamily="34" charset="0"/>
              </a:rPr>
              <a:t>SOLOR</a:t>
            </a:r>
            <a:r>
              <a:rPr lang="en-US" dirty="0" smtClean="0">
                <a:latin typeface="Arial Narrow" panose="020B0606020202030204" pitchFamily="34" charset="0"/>
              </a:rPr>
              <a:t> (</a:t>
            </a:r>
            <a:r>
              <a:rPr lang="en-US" u="sng" dirty="0" smtClean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latin typeface="Arial Narrow" panose="020B0606020202030204" pitchFamily="34" charset="0"/>
              </a:rPr>
              <a:t>N</a:t>
            </a:r>
            <a:r>
              <a:rPr lang="en-US" u="sng" dirty="0" smtClean="0">
                <a:latin typeface="Arial Narrow" panose="020B0606020202030204" pitchFamily="34" charset="0"/>
              </a:rPr>
              <a:t>O</a:t>
            </a:r>
            <a:r>
              <a:rPr lang="en-US" dirty="0" smtClean="0">
                <a:latin typeface="Arial Narrow" panose="020B0606020202030204" pitchFamily="34" charset="0"/>
              </a:rPr>
              <a:t>MED, </a:t>
            </a:r>
            <a:r>
              <a:rPr lang="en-US" u="sng" dirty="0" smtClean="0">
                <a:latin typeface="Arial Narrow" panose="020B0606020202030204" pitchFamily="34" charset="0"/>
              </a:rPr>
              <a:t>LO</a:t>
            </a:r>
            <a:r>
              <a:rPr lang="en-US" dirty="0" smtClean="0">
                <a:latin typeface="Arial Narrow" panose="020B0606020202030204" pitchFamily="34" charset="0"/>
              </a:rPr>
              <a:t>INC, </a:t>
            </a:r>
            <a:r>
              <a:rPr lang="en-US" u="sng" dirty="0" err="1" smtClean="0">
                <a:latin typeface="Arial Narrow" panose="020B0606020202030204" pitchFamily="34" charset="0"/>
              </a:rPr>
              <a:t>R</a:t>
            </a:r>
            <a:r>
              <a:rPr lang="en-US" dirty="0" err="1" smtClean="0">
                <a:latin typeface="Arial Narrow" panose="020B0606020202030204" pitchFamily="34" charset="0"/>
              </a:rPr>
              <a:t>Xnorm</a:t>
            </a:r>
            <a:r>
              <a:rPr lang="en-US" dirty="0" smtClean="0">
                <a:latin typeface="Arial Narrow" panose="020B0606020202030204" pitchFamily="34" charset="0"/>
              </a:rPr>
              <a:t>) pre-or-post coordinated terminology value-sets into Lightweight Expression of Granular Objects (</a:t>
            </a:r>
            <a:r>
              <a:rPr lang="en-US" b="1" dirty="0" smtClean="0">
                <a:latin typeface="Arial Narrow" panose="020B0606020202030204" pitchFamily="34" charset="0"/>
              </a:rPr>
              <a:t>LEGOs</a:t>
            </a:r>
            <a:r>
              <a:rPr lang="en-US" dirty="0" smtClean="0">
                <a:latin typeface="Arial Narrow" panose="020B0606020202030204" pitchFamily="34" charset="0"/>
              </a:rPr>
              <a:t>), defining a bottom-up Informatics architecture for the construction of IER Interoperability Specifications. </a:t>
            </a:r>
          </a:p>
          <a:p>
            <a:pPr marL="162175" indent="-162175" algn="just">
              <a:lnSpc>
                <a:spcPct val="114000"/>
              </a:lnSpc>
              <a:spcBef>
                <a:spcPts val="568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 Narrow" panose="020B0606020202030204" pitchFamily="34" charset="0"/>
              </a:rPr>
              <a:t>Based on the IHTSDO Observables Model, LEGO self-contained units of knowledge transform patient data into a normalized SCS; where, the SCSs are the foundation for the large-scale exchange of computable medical information in support of analytics and decision support applications that can enhance the quality, safety, efficacy of patient care. </a:t>
            </a:r>
          </a:p>
          <a:p>
            <a:pPr marL="162175" indent="-162175" algn="just">
              <a:lnSpc>
                <a:spcPct val="114000"/>
              </a:lnSpc>
              <a:spcBef>
                <a:spcPts val="568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 Narrow" panose="020B0606020202030204" pitchFamily="34" charset="0"/>
              </a:rPr>
              <a:t>IHTSDO/ISAAC workbench can combine LEGO pieces into complex Structured Content Specifications (</a:t>
            </a:r>
            <a:r>
              <a:rPr lang="en-US" b="1" dirty="0" smtClean="0">
                <a:latin typeface="Arial Narrow" panose="020B0606020202030204" pitchFamily="34" charset="0"/>
              </a:rPr>
              <a:t>SCS</a:t>
            </a:r>
            <a:r>
              <a:rPr lang="en-US" dirty="0" smtClean="0">
                <a:latin typeface="Arial Narrow" panose="020B0606020202030204" pitchFamily="34" charset="0"/>
              </a:rPr>
              <a:t>); where, </a:t>
            </a:r>
          </a:p>
          <a:p>
            <a:pPr marL="162175" indent="-162175" algn="just">
              <a:lnSpc>
                <a:spcPct val="114000"/>
              </a:lnSpc>
              <a:spcBef>
                <a:spcPts val="568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Arial Narrow" panose="020B0606020202030204" pitchFamily="34" charset="0"/>
              </a:rPr>
              <a:t>MDHT</a:t>
            </a:r>
            <a:r>
              <a:rPr lang="en-US" dirty="0" smtClean="0">
                <a:latin typeface="Arial Narrow" panose="020B0606020202030204" pitchFamily="34" charset="0"/>
              </a:rPr>
              <a:t> (Model Driven Health Tool) can transform these SCSs to FHIR profiles for </a:t>
            </a:r>
            <a:r>
              <a:rPr lang="en-US" dirty="0" err="1" smtClean="0">
                <a:latin typeface="Arial Narrow" panose="020B0606020202030204" pitchFamily="34" charset="0"/>
              </a:rPr>
              <a:t>DoD</a:t>
            </a:r>
            <a:r>
              <a:rPr lang="en-US" dirty="0" smtClean="0">
                <a:latin typeface="Arial Narrow" panose="020B0606020202030204" pitchFamily="34" charset="0"/>
              </a:rPr>
              <a:t>-VA Data Management Services (</a:t>
            </a:r>
            <a:r>
              <a:rPr lang="en-US" b="1" dirty="0" smtClean="0">
                <a:latin typeface="Arial Narrow" panose="020B0606020202030204" pitchFamily="34" charset="0"/>
              </a:rPr>
              <a:t>DMS</a:t>
            </a:r>
            <a:r>
              <a:rPr lang="en-US" dirty="0" smtClean="0">
                <a:latin typeface="Arial Narrow" panose="020B0606020202030204" pitchFamily="34" charset="0"/>
              </a:rPr>
              <a:t>), NIEM messages, CDA/CCDA documents.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378560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11026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243491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675957" indent="-216233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3699F4-2955-41CB-AD9C-A1C9055464AB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6E52D8C1-8C29-4901-866B-F98D1450FC1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5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2949A33B-22AE-4741-A8DF-36F8FF99C72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1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2D55DAC8-75B3-410E-B99A-8CA0B4E51EF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5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14BB6873-8EF3-4D0B-83F2-D0B7A8214F7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5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BCD5C5D4-F2A8-4B85-A41F-D92CB5EF0A2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45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7C035CD2-922B-44BC-B010-BC068AB6C00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71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446B4485-EDF1-459F-93DA-3084F26A43A8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03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75B289C0-A604-4DEA-8B44-2ED79B2CBB9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2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F34D931D-F87B-4E9C-A06C-C44A380E44A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29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19507AC4-3B53-4F4C-A587-618E39F366F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2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70167E49-9459-489A-92FE-F10A7596D88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93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9158F5A2-BF5A-42AC-9C0D-F2F2C5BF5A0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30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cov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80" y="3178162"/>
            <a:ext cx="7772400" cy="730127"/>
          </a:xfrm>
        </p:spPr>
        <p:txBody>
          <a:bodyPr>
            <a:normAutofit/>
          </a:bodyPr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696" y="4004454"/>
            <a:ext cx="7753584" cy="914813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6801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650"/>
            <a:ext cx="8229600" cy="4190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5F60-5EE7-4F13-BEEA-E3D872FA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8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72586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C0B60-8111-4F0B-BCA5-300C89020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744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233A-624B-4FFC-9064-11EFD0C9A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1675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64A6B-C516-4B5B-A677-4AD2F0BEA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494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E294-2DD5-44A5-A970-21C20CBC1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212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97295"/>
            <a:ext cx="5111750" cy="41288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97296"/>
            <a:ext cx="3008313" cy="4128866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4F32-61B0-480A-A63C-82D2333E3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341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91824"/>
            <a:ext cx="5486400" cy="27240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82602"/>
            <a:ext cx="5486400" cy="61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5673-DEAF-4118-B1B7-5A625C574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184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B19C-2261-4E4C-8C02-AE088F38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3916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534" y="2760397"/>
            <a:ext cx="6798733" cy="11258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533" y="3886200"/>
            <a:ext cx="6798733" cy="142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063" y="5308600"/>
            <a:ext cx="6797675" cy="804863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4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400">
                <a:solidFill>
                  <a:schemeClr val="bg1"/>
                </a:solidFill>
              </a:defRPr>
            </a:lvl4pPr>
            <a:lvl5pPr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039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1332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1461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9077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955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1701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5264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25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93AC2D-32F6-46B5-8EA2-FD495DE26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8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0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0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30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8869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8197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44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5896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552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82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93AC2D-32F6-46B5-8EA2-FD495DE26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1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4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58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8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2532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6EB3D-E68C-48EF-9C7E-77B29C20E8CE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 flipV="1">
            <a:off x="0" y="0"/>
            <a:ext cx="9144000" cy="806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7525" y="6429375"/>
            <a:ext cx="94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F66C75B6-E684-437A-A6AD-976B3EF5241C}" type="slidenum">
              <a:rPr lang="en-US">
                <a:solidFill>
                  <a:srgbClr val="FFFF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42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572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9144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3716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8288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7975" indent="-307975" algn="l" defTabSz="8207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5525" indent="-204788" algn="l" defTabSz="8207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6688" indent="-206375" algn="l" defTabSz="82073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462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ackground interior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13" y="6249988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Georgia" pitchFamily="18" charset="0"/>
                <a:ea typeface="ＭＳ Ｐゴシック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84138C6-6107-40D3-8B7A-5EE7E7BDA0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30" name="Picture 4" descr="Department of Veterans Affairs, Veterans Health Administration, Office of Health Informati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4953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58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Georgia"/>
          <a:ea typeface="ＭＳ Ｐゴシック" charset="0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charset="0"/>
          <a:ea typeface="ＭＳ Ｐゴシック" charset="0"/>
          <a:cs typeface="Georgi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Georgia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Georgia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Georgia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Georgia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17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66EB3D-E68C-48EF-9C7E-77B29C20E8CE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93AC2D-32F6-46B5-8EA2-FD495DE2676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161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21, 2014</a:t>
            </a:r>
          </a:p>
          <a:p>
            <a:endParaRPr lang="en-US" dirty="0"/>
          </a:p>
          <a:p>
            <a:r>
              <a:rPr lang="en-US" dirty="0" smtClean="0"/>
              <a:t>Stanley M. Huff, MD</a:t>
            </a:r>
          </a:p>
          <a:p>
            <a:r>
              <a:rPr lang="en-US" dirty="0" smtClean="0"/>
              <a:t>Chief Medical Informatics officer</a:t>
            </a:r>
          </a:p>
          <a:p>
            <a:r>
              <a:rPr lang="en-US" dirty="0" smtClean="0"/>
              <a:t>Intermountain Healthcare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HSPC Relationships to other Organizations and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3600" b="1" dirty="0" smtClean="0"/>
              <a:t>Current Process</a:t>
            </a:r>
            <a:endParaRPr lang="en-US" sz="3600" b="1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  <a:latin typeface="Arial" charset="0"/>
              </a:rPr>
              <a:t>  # </a:t>
            </a:r>
            <a:fld id="{A0CBC77E-7FDE-471E-B145-BB819388FE74}" type="slidenum">
              <a:rPr lang="en-US" sz="1200" smtClean="0">
                <a:solidFill>
                  <a:srgbClr val="FFFF00"/>
                </a:solidFill>
                <a:latin typeface="Arial" charset="0"/>
              </a:rPr>
              <a:pPr/>
              <a:t>10</a:t>
            </a:fld>
            <a:endParaRPr lang="en-US" sz="12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295400" y="3645126"/>
            <a:ext cx="1633781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A"/>
                </a:solidFill>
              </a:rPr>
              <a:t>Intermountain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A"/>
                </a:solidFill>
              </a:rPr>
              <a:t>CEMs</a:t>
            </a:r>
            <a:endParaRPr lang="en-US" sz="2000" dirty="0">
              <a:solidFill>
                <a:srgbClr val="00000A"/>
              </a:solidFill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304800" y="1535113"/>
            <a:ext cx="1658937" cy="708025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Terminologies</a:t>
            </a: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>
            <a:off x="1274090" y="2257199"/>
            <a:ext cx="935710" cy="1387927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6247726" y="3352800"/>
            <a:ext cx="250459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HSPC approved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HL7 FHIR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Profiles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6169" y="3436937"/>
            <a:ext cx="1541463" cy="11350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Translator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(or manual)</a:t>
            </a:r>
            <a:endParaRPr lang="en-US" sz="2000" b="1" dirty="0">
              <a:solidFill>
                <a:srgbClr val="00000A"/>
              </a:solidFill>
              <a:cs typeface="Arial" pitchFamily="34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929182" y="4030663"/>
            <a:ext cx="1076988" cy="22225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5547632" y="3999069"/>
            <a:ext cx="853168" cy="5399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877551" y="1524000"/>
            <a:ext cx="1237839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FHIR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Resources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560090" y="2286000"/>
            <a:ext cx="935710" cy="1205051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3600" b="1" dirty="0" smtClean="0"/>
              <a:t>Future</a:t>
            </a:r>
            <a:r>
              <a:rPr lang="en-US" sz="3600" b="1" dirty="0" smtClean="0"/>
              <a:t> Process</a:t>
            </a:r>
            <a:endParaRPr lang="en-US" sz="3600" b="1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  <a:latin typeface="Arial" charset="0"/>
              </a:rPr>
              <a:t>  # </a:t>
            </a:r>
            <a:fld id="{A0CBC77E-7FDE-471E-B145-BB819388FE74}" type="slidenum">
              <a:rPr lang="en-US" sz="1200" smtClean="0">
                <a:solidFill>
                  <a:srgbClr val="FFFF00"/>
                </a:solidFill>
                <a:latin typeface="Arial" charset="0"/>
              </a:rPr>
              <a:pPr/>
              <a:t>11</a:t>
            </a:fld>
            <a:endParaRPr lang="en-US" sz="12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636037" y="3645126"/>
            <a:ext cx="952505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CIMI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Models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304800" y="1535113"/>
            <a:ext cx="1658937" cy="708025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Terminologies</a:t>
            </a: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>
            <a:off x="1274090" y="2257199"/>
            <a:ext cx="935710" cy="1387927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6247726" y="3352800"/>
            <a:ext cx="250459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HSPC approved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HL7 FHIR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Profiles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6169" y="3436937"/>
            <a:ext cx="1541463" cy="11350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Translator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(or manual)</a:t>
            </a:r>
            <a:endParaRPr lang="en-US" sz="2000" b="1" dirty="0">
              <a:solidFill>
                <a:srgbClr val="00000A"/>
              </a:solidFill>
              <a:cs typeface="Arial" pitchFamily="34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588542" y="4041775"/>
            <a:ext cx="1417628" cy="11113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5547632" y="3999069"/>
            <a:ext cx="853168" cy="5399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843888" y="1524000"/>
            <a:ext cx="1305165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HL7 FHIR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Resources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560090" y="2286000"/>
            <a:ext cx="935710" cy="1205051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34756" y="5578457"/>
            <a:ext cx="1633781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A"/>
                </a:solidFill>
              </a:rPr>
              <a:t>Intermountain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A"/>
                </a:solidFill>
              </a:rPr>
              <a:t>CEMs</a:t>
            </a:r>
            <a:endParaRPr lang="en-US" sz="2000" dirty="0">
              <a:solidFill>
                <a:srgbClr val="00000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240873" y="5583428"/>
            <a:ext cx="1351653" cy="707886"/>
          </a:xfrm>
          <a:prstGeom prst="rect">
            <a:avLst/>
          </a:prstGeom>
          <a:solidFill>
            <a:srgbClr val="D32DC7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openEHR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Archetypes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1451646" y="4353011"/>
            <a:ext cx="660643" cy="1133387"/>
          </a:xfrm>
          <a:prstGeom prst="line">
            <a:avLst/>
          </a:prstGeom>
          <a:noFill/>
          <a:ln w="101600">
            <a:solidFill>
              <a:srgbClr val="FFC00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2268536" y="4353011"/>
            <a:ext cx="1291553" cy="1175350"/>
          </a:xfrm>
          <a:prstGeom prst="line">
            <a:avLst/>
          </a:prstGeom>
          <a:noFill/>
          <a:ln w="101600">
            <a:solidFill>
              <a:srgbClr val="D32DC7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3600" b="1" dirty="0" smtClean="0"/>
              <a:t>Even more Future</a:t>
            </a:r>
            <a:r>
              <a:rPr lang="en-US" sz="3600" b="1" dirty="0" smtClean="0"/>
              <a:t> Process</a:t>
            </a:r>
            <a:endParaRPr lang="en-US" sz="3600" b="1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  <a:latin typeface="Arial" charset="0"/>
              </a:rPr>
              <a:t>  # </a:t>
            </a:r>
            <a:fld id="{A0CBC77E-7FDE-471E-B145-BB819388FE74}" type="slidenum">
              <a:rPr lang="en-US" sz="1200" smtClean="0">
                <a:solidFill>
                  <a:srgbClr val="FFFF00"/>
                </a:solidFill>
                <a:latin typeface="Arial" charset="0"/>
              </a:rPr>
              <a:pPr/>
              <a:t>12</a:t>
            </a:fld>
            <a:endParaRPr lang="en-US" sz="12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636037" y="4181264"/>
            <a:ext cx="952505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CIMI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Models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304800" y="2071251"/>
            <a:ext cx="1658937" cy="708025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Terminologies</a:t>
            </a: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>
            <a:off x="1274090" y="2793337"/>
            <a:ext cx="935710" cy="1387927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6247726" y="3888938"/>
            <a:ext cx="250459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HSPC approved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HL7 FHIR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Profiles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6169" y="3973075"/>
            <a:ext cx="1541463" cy="11350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Translator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(or manual)</a:t>
            </a:r>
            <a:endParaRPr lang="en-US" sz="2000" b="1" dirty="0">
              <a:solidFill>
                <a:srgbClr val="00000A"/>
              </a:solidFill>
              <a:cs typeface="Arial" pitchFamily="34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588542" y="4577913"/>
            <a:ext cx="1417628" cy="11113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5547632" y="4535207"/>
            <a:ext cx="853168" cy="5399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843888" y="2060138"/>
            <a:ext cx="1305165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HL7 FHIR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Resources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560090" y="2822138"/>
            <a:ext cx="935710" cy="1205051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openEHR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56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3600" b="1" dirty="0" smtClean="0"/>
              <a:t>Possible openEHR Strategy 1</a:t>
            </a:r>
            <a:endParaRPr lang="en-US" sz="3600" b="1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  <a:latin typeface="Arial" charset="0"/>
              </a:rPr>
              <a:t>  # </a:t>
            </a:r>
            <a:fld id="{A0CBC77E-7FDE-471E-B145-BB819388FE74}" type="slidenum">
              <a:rPr lang="en-US" sz="1200" smtClean="0">
                <a:solidFill>
                  <a:srgbClr val="FFFF00"/>
                </a:solidFill>
                <a:latin typeface="Arial" charset="0"/>
              </a:rPr>
              <a:pPr/>
              <a:t>14</a:t>
            </a:fld>
            <a:endParaRPr lang="en-US" sz="12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636037" y="3645126"/>
            <a:ext cx="952505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CIMI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Models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304800" y="1535113"/>
            <a:ext cx="1658937" cy="708025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Terminologies</a:t>
            </a: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>
            <a:off x="1274090" y="2257199"/>
            <a:ext cx="935710" cy="1387927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6247726" y="3352800"/>
            <a:ext cx="250459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HSPC approved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HL7 FHIR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Profiles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6169" y="3436937"/>
            <a:ext cx="1541463" cy="11350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Translator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(or manual)</a:t>
            </a:r>
            <a:endParaRPr lang="en-US" sz="2000" b="1" dirty="0">
              <a:solidFill>
                <a:srgbClr val="00000A"/>
              </a:solidFill>
              <a:cs typeface="Arial" pitchFamily="34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588542" y="4041775"/>
            <a:ext cx="1417628" cy="11113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5547632" y="3999069"/>
            <a:ext cx="853168" cy="5399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843888" y="1524000"/>
            <a:ext cx="1305165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HL7 FHIR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Resources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560090" y="2286000"/>
            <a:ext cx="935710" cy="1205051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60636" y="5528361"/>
            <a:ext cx="1351653" cy="707886"/>
          </a:xfrm>
          <a:prstGeom prst="rect">
            <a:avLst/>
          </a:prstGeom>
          <a:solidFill>
            <a:srgbClr val="D32DC7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openEHR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Archetypes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1436462" y="4353011"/>
            <a:ext cx="675827" cy="1175349"/>
          </a:xfrm>
          <a:prstGeom prst="line">
            <a:avLst/>
          </a:prstGeom>
          <a:noFill/>
          <a:ln w="101600">
            <a:solidFill>
              <a:srgbClr val="D32DC7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3600" b="1" dirty="0" smtClean="0"/>
              <a:t>Possible openEHR Strategy 2</a:t>
            </a:r>
            <a:endParaRPr lang="en-US" sz="3600" b="1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  <a:latin typeface="Arial" charset="0"/>
              </a:rPr>
              <a:t>  # </a:t>
            </a:r>
            <a:fld id="{A0CBC77E-7FDE-471E-B145-BB819388FE74}" type="slidenum">
              <a:rPr lang="en-US" sz="1200" smtClean="0">
                <a:solidFill>
                  <a:srgbClr val="FFFF00"/>
                </a:solidFill>
                <a:latin typeface="Arial" charset="0"/>
              </a:rPr>
              <a:pPr/>
              <a:t>15</a:t>
            </a:fld>
            <a:endParaRPr lang="en-US" sz="12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304800" y="1995051"/>
            <a:ext cx="1658937" cy="708025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Terminologies</a:t>
            </a: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>
            <a:off x="1134267" y="2703076"/>
            <a:ext cx="1009305" cy="1455807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6247726" y="3812738"/>
            <a:ext cx="250459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HSPC approved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HL7 FHIR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Profiles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6169" y="3896875"/>
            <a:ext cx="1541463" cy="11350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Translator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(or manual)</a:t>
            </a:r>
            <a:endParaRPr lang="en-US" sz="2000" b="1" dirty="0">
              <a:solidFill>
                <a:srgbClr val="00000A"/>
              </a:solidFill>
              <a:cs typeface="Arial" pitchFamily="34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843888" y="4501713"/>
            <a:ext cx="1162282" cy="11113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5547632" y="4459007"/>
            <a:ext cx="853168" cy="5399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843888" y="1983938"/>
            <a:ext cx="1305165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HL7 FHIR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Resources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560090" y="2745938"/>
            <a:ext cx="935710" cy="1205051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467747" y="4158883"/>
            <a:ext cx="1351653" cy="707886"/>
          </a:xfrm>
          <a:prstGeom prst="rect">
            <a:avLst/>
          </a:prstGeom>
          <a:solidFill>
            <a:srgbClr val="D32DC7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openEHR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Archetypes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HSPC, Isaac, and SOLOR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4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3600" b="1" dirty="0" smtClean="0"/>
              <a:t>Possible Isaac/SOLOR Strategy 1</a:t>
            </a:r>
            <a:endParaRPr lang="en-US" sz="3600" b="1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  <a:latin typeface="Arial" charset="0"/>
              </a:rPr>
              <a:t>  # </a:t>
            </a:r>
            <a:fld id="{A0CBC77E-7FDE-471E-B145-BB819388FE74}" type="slidenum">
              <a:rPr lang="en-US" sz="1200" smtClean="0">
                <a:solidFill>
                  <a:srgbClr val="FFFF00"/>
                </a:solidFill>
                <a:latin typeface="Arial" charset="0"/>
              </a:rPr>
              <a:pPr/>
              <a:t>17</a:t>
            </a:fld>
            <a:endParaRPr lang="en-US" sz="12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636037" y="3645126"/>
            <a:ext cx="952505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CIMI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Models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838200" y="6236247"/>
            <a:ext cx="1189934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SOLOR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6247726" y="3352800"/>
            <a:ext cx="250459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HSPC approved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HL7 FHIR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Profiles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6169" y="3436937"/>
            <a:ext cx="1541463" cy="11350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Translator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(or manual)</a:t>
            </a:r>
            <a:endParaRPr lang="en-US" sz="2000" b="1" dirty="0">
              <a:solidFill>
                <a:srgbClr val="00000A"/>
              </a:solidFill>
              <a:cs typeface="Arial" pitchFamily="34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588542" y="4041775"/>
            <a:ext cx="1417628" cy="11113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5547632" y="3999069"/>
            <a:ext cx="853168" cy="5399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843888" y="1524000"/>
            <a:ext cx="1305165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HL7 FHIR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Resources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560090" y="2286000"/>
            <a:ext cx="935710" cy="1205051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44797" y="5528361"/>
            <a:ext cx="1183337" cy="707886"/>
          </a:xfrm>
          <a:prstGeom prst="rect">
            <a:avLst/>
          </a:prstGeom>
          <a:solidFill>
            <a:srgbClr val="D32DC7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Isaac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(LEGOS)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1436462" y="4353011"/>
            <a:ext cx="675827" cy="1175349"/>
          </a:xfrm>
          <a:prstGeom prst="line">
            <a:avLst/>
          </a:prstGeom>
          <a:noFill/>
          <a:ln w="101600">
            <a:solidFill>
              <a:srgbClr val="D32DC7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3600" b="1" dirty="0" smtClean="0"/>
              <a:t>Possible </a:t>
            </a:r>
            <a:r>
              <a:rPr lang="en-US" sz="3600" b="1" dirty="0"/>
              <a:t>Isaac/SOLOR</a:t>
            </a:r>
            <a:r>
              <a:rPr lang="en-US" sz="3600" b="1" dirty="0" smtClean="0"/>
              <a:t> Strategy 2</a:t>
            </a:r>
            <a:endParaRPr lang="en-US" sz="3600" b="1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  <a:latin typeface="Arial" charset="0"/>
              </a:rPr>
              <a:t>  # </a:t>
            </a:r>
            <a:fld id="{A0CBC77E-7FDE-471E-B145-BB819388FE74}" type="slidenum">
              <a:rPr lang="en-US" sz="1200" smtClean="0">
                <a:solidFill>
                  <a:srgbClr val="FFFF00"/>
                </a:solidFill>
                <a:latin typeface="Arial" charset="0"/>
              </a:rPr>
              <a:pPr/>
              <a:t>18</a:t>
            </a:fld>
            <a:endParaRPr lang="en-US" sz="12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1551906" y="3953321"/>
            <a:ext cx="1183337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SOLOR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6247726" y="3812738"/>
            <a:ext cx="250459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HSPC approved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HL7 FHIR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Profiles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6169" y="3896875"/>
            <a:ext cx="1541463" cy="11350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Translator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(or manual)</a:t>
            </a:r>
            <a:endParaRPr lang="en-US" sz="2000" b="1" dirty="0">
              <a:solidFill>
                <a:srgbClr val="00000A"/>
              </a:solidFill>
              <a:cs typeface="Arial" pitchFamily="34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843888" y="4501713"/>
            <a:ext cx="1162282" cy="11113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5547632" y="4459007"/>
            <a:ext cx="853168" cy="5399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843888" y="1983938"/>
            <a:ext cx="1305165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HL7 FHIR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Resources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560090" y="2745938"/>
            <a:ext cx="935710" cy="1205051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551907" y="4397514"/>
            <a:ext cx="1183337" cy="707886"/>
          </a:xfrm>
          <a:prstGeom prst="rect">
            <a:avLst/>
          </a:prstGeom>
          <a:solidFill>
            <a:srgbClr val="D32DC7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Isaac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(LEGOS)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DoD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3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HSPC and SMART</a:t>
            </a:r>
          </a:p>
          <a:p>
            <a:r>
              <a:rPr lang="en-US" dirty="0" smtClean="0"/>
              <a:t>HSPC and Center for Medical Interoperability</a:t>
            </a:r>
            <a:endParaRPr lang="en-US" dirty="0" smtClean="0"/>
          </a:p>
          <a:p>
            <a:r>
              <a:rPr lang="en-US" dirty="0" smtClean="0"/>
              <a:t>HSPC and CIMI</a:t>
            </a:r>
          </a:p>
          <a:p>
            <a:r>
              <a:rPr lang="en-US" dirty="0" smtClean="0"/>
              <a:t>HSPC and openEHR</a:t>
            </a:r>
          </a:p>
          <a:p>
            <a:r>
              <a:rPr lang="en-US" dirty="0" smtClean="0"/>
              <a:t>HSPC and Isaac and SOLOR (Keith Campbell)</a:t>
            </a:r>
          </a:p>
          <a:p>
            <a:r>
              <a:rPr lang="en-US" dirty="0" smtClean="0"/>
              <a:t>HSPC and DoD (Stephen Hufnagel)</a:t>
            </a:r>
          </a:p>
          <a:p>
            <a:r>
              <a:rPr lang="en-US" dirty="0" smtClean="0"/>
              <a:t>HSPC and S&amp;I Framework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7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92175" y="93663"/>
            <a:ext cx="7470775" cy="8556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en-US" sz="2800" b="1" smtClean="0">
                <a:latin typeface="Georgia" pitchFamily="18" charset="0"/>
                <a:ea typeface="ＭＳ Ｐゴシック" pitchFamily="34" charset="-128"/>
                <a:cs typeface="Georgia" pitchFamily="18" charset="0"/>
              </a:rPr>
              <a:t>Interoperability-Specification Factory</a:t>
            </a:r>
            <a:br>
              <a:rPr lang="en-US" altLang="en-US" sz="2800" b="1" smtClean="0">
                <a:latin typeface="Georgia" pitchFamily="18" charset="0"/>
                <a:ea typeface="ＭＳ Ｐゴシック" pitchFamily="34" charset="-128"/>
                <a:cs typeface="Georgia" pitchFamily="18" charset="0"/>
              </a:rPr>
            </a:br>
            <a:r>
              <a:rPr lang="en-US" altLang="en-US" sz="2000" smtClean="0">
                <a:latin typeface="Georgia" pitchFamily="18" charset="0"/>
                <a:ea typeface="ＭＳ Ｐゴシック" pitchFamily="34" charset="-128"/>
                <a:cs typeface="Georgia" pitchFamily="18" charset="0"/>
              </a:rPr>
              <a:t>EHRS-FM, FHIM-LEGO-based FHIR-CDA/CCDA-NIEM</a:t>
            </a:r>
          </a:p>
        </p:txBody>
      </p:sp>
      <p:pic>
        <p:nvPicPr>
          <p:cNvPr id="13315" name="Picture 13" descr="HL7 Internationa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3200"/>
            <a:ext cx="6826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5738"/>
            <a:ext cx="7969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009650" y="-68263"/>
            <a:ext cx="721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Georgia" pitchFamily="18" charset="0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orgia" pitchFamily="18" charset="0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Georgia" pitchFamily="18" charset="0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Draft Working-Document; NOT-Approved for Official-Use </a:t>
            </a:r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588"/>
            <a:ext cx="912812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463"/>
            <a:ext cx="915828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0"/>
            <a:ext cx="9128125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2812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661400" y="6651625"/>
            <a:ext cx="490538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Georgia" pitchFamily="18" charset="0"/>
                <a:cs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ea typeface="Georgia" pitchFamily="18" charset="0"/>
                <a:cs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Calibri" pitchFamily="34" charset="0"/>
                <a:ea typeface="Georgia" pitchFamily="18" charset="0"/>
                <a:cs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>
                <a:solidFill>
                  <a:schemeClr val="tx1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521175-E5DF-475E-9C16-13B6CFE2099A}" type="slidenum">
              <a:rPr lang="en-US" altLang="en-US" smtClean="0">
                <a:solidFill>
                  <a:prstClr val="black"/>
                </a:solidFill>
                <a:latin typeface="Georgia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mtClean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71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S&amp;I Framework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7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</a:t>
            </a:r>
            <a:r>
              <a:rPr lang="en-US" dirty="0" smtClean="0"/>
              <a:t>S&amp;I Framework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CIMI models as logical models for S&amp;I wherever logical models are needed</a:t>
            </a:r>
            <a:endParaRPr lang="en-US" dirty="0" smtClean="0"/>
          </a:p>
          <a:p>
            <a:r>
              <a:rPr lang="en-US" dirty="0" smtClean="0"/>
              <a:t>Create language specific models using translators</a:t>
            </a:r>
            <a:endParaRPr lang="en-US" dirty="0" smtClean="0"/>
          </a:p>
          <a:p>
            <a:r>
              <a:rPr lang="en-US" dirty="0" smtClean="0"/>
              <a:t>Use HL7 FHIR services (which use HSPC developed FHIR profiles)</a:t>
            </a:r>
          </a:p>
          <a:p>
            <a:r>
              <a:rPr lang="en-US" dirty="0" smtClean="0"/>
              <a:t>EHR Integration – use SMART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23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3600" b="1" dirty="0" smtClean="0"/>
              <a:t>S&amp;I Framework </a:t>
            </a:r>
            <a:r>
              <a:rPr lang="en-US" sz="3600" b="1" dirty="0" smtClean="0"/>
              <a:t>Process</a:t>
            </a:r>
            <a:endParaRPr lang="en-US" sz="3600" b="1" dirty="0" smtClean="0"/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>
                <a:solidFill>
                  <a:srgbClr val="FFFF00"/>
                </a:solidFill>
                <a:latin typeface="Arial" charset="0"/>
              </a:rPr>
              <a:t>  # </a:t>
            </a:r>
            <a:fld id="{A0CBC77E-7FDE-471E-B145-BB819388FE74}" type="slidenum">
              <a:rPr lang="en-US" sz="1200" smtClean="0">
                <a:solidFill>
                  <a:srgbClr val="FFFF00"/>
                </a:solidFill>
                <a:latin typeface="Arial" charset="0"/>
              </a:rPr>
              <a:pPr/>
              <a:t>23</a:t>
            </a:fld>
            <a:endParaRPr lang="en-US" sz="120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 bwMode="auto">
          <a:xfrm>
            <a:off x="1636037" y="4181264"/>
            <a:ext cx="952505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CIMI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Models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304800" y="2071251"/>
            <a:ext cx="1658937" cy="708025"/>
          </a:xfrm>
          <a:prstGeom prst="rect">
            <a:avLst/>
          </a:prstGeom>
          <a:solidFill>
            <a:srgbClr val="00B05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Terminologies</a:t>
            </a:r>
          </a:p>
        </p:txBody>
      </p:sp>
      <p:sp>
        <p:nvSpPr>
          <p:cNvPr id="64" name="Line 5"/>
          <p:cNvSpPr>
            <a:spLocks noChangeShapeType="1"/>
          </p:cNvSpPr>
          <p:nvPr/>
        </p:nvSpPr>
        <p:spPr bwMode="auto">
          <a:xfrm>
            <a:off x="1274090" y="2793337"/>
            <a:ext cx="935710" cy="1387927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6247726" y="4267200"/>
            <a:ext cx="250459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HSPC approved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HL7 FHIR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Profiles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0" name="Oval 4"/>
          <p:cNvSpPr>
            <a:spLocks noChangeArrowheads="1"/>
          </p:cNvSpPr>
          <p:nvPr/>
        </p:nvSpPr>
        <p:spPr bwMode="auto">
          <a:xfrm>
            <a:off x="4006169" y="3973075"/>
            <a:ext cx="1541463" cy="11350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Translator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000A"/>
                </a:solidFill>
                <a:cs typeface="Arial" pitchFamily="34" charset="0"/>
              </a:rPr>
              <a:t>(or manual)</a:t>
            </a:r>
            <a:endParaRPr lang="en-US" sz="2000" b="1" dirty="0">
              <a:solidFill>
                <a:srgbClr val="00000A"/>
              </a:solidFill>
              <a:cs typeface="Arial" pitchFamily="34" charset="0"/>
            </a:endParaRPr>
          </a:p>
        </p:txBody>
      </p:sp>
      <p:sp>
        <p:nvSpPr>
          <p:cNvPr id="92" name="Line 5"/>
          <p:cNvSpPr>
            <a:spLocks noChangeShapeType="1"/>
          </p:cNvSpPr>
          <p:nvPr/>
        </p:nvSpPr>
        <p:spPr bwMode="auto">
          <a:xfrm>
            <a:off x="2588542" y="4577913"/>
            <a:ext cx="1417628" cy="11113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5547632" y="4535207"/>
            <a:ext cx="853168" cy="378324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>
            <a:off x="2843888" y="2060138"/>
            <a:ext cx="1305165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HL7 FHIR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Resources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560090" y="2822138"/>
            <a:ext cx="935710" cy="1205051"/>
          </a:xfrm>
          <a:prstGeom prst="line">
            <a:avLst/>
          </a:prstGeom>
          <a:noFill/>
          <a:ln w="101600">
            <a:solidFill>
              <a:srgbClr val="0070C0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6400800" y="3048000"/>
            <a:ext cx="1635256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C-CDA</a:t>
            </a:r>
          </a:p>
          <a:p>
            <a:pPr algn="ctr" defTabSz="8207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FFFF00"/>
                </a:solidFill>
                <a:cs typeface="Arial" pitchFamily="34" charset="0"/>
              </a:rPr>
              <a:t>Templates</a:t>
            </a:r>
            <a:endParaRPr lang="en-US" sz="26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5547632" y="3657599"/>
            <a:ext cx="853168" cy="789294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is just my (Stan Huff’s) current best thoughts on how the different initiatives fit together</a:t>
            </a:r>
          </a:p>
          <a:p>
            <a:r>
              <a:rPr lang="en-US" sz="3200" dirty="0" smtClean="0"/>
              <a:t>Everything is open for discussion and correction</a:t>
            </a:r>
          </a:p>
          <a:p>
            <a:r>
              <a:rPr lang="en-US" sz="3200" dirty="0" smtClean="0"/>
              <a:t>This presentation is biased toward modeling topics (because that is where I live!)</a:t>
            </a:r>
          </a:p>
        </p:txBody>
      </p:sp>
    </p:spTree>
    <p:extLst>
      <p:ext uri="{BB962C8B-B14F-4D97-AF65-F5344CB8AC3E}">
        <p14:creationId xmlns:p14="http://schemas.microsoft.com/office/powerpoint/2010/main" val="343278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SMART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9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Entirely different groups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plans to </a:t>
            </a:r>
            <a:r>
              <a:rPr lang="en-US" dirty="0" smtClean="0"/>
              <a:t>merge</a:t>
            </a:r>
          </a:p>
          <a:p>
            <a:pPr lvl="1"/>
            <a:r>
              <a:rPr lang="en-US" dirty="0" smtClean="0"/>
              <a:t>Hold separate meetings</a:t>
            </a:r>
            <a:endParaRPr lang="en-US" dirty="0" smtClean="0"/>
          </a:p>
          <a:p>
            <a:r>
              <a:rPr lang="en-US" dirty="0" smtClean="0"/>
              <a:t>Highly aligned goals and values: </a:t>
            </a:r>
            <a:r>
              <a:rPr lang="en-US" dirty="0" smtClean="0"/>
              <a:t>open, standards based services</a:t>
            </a:r>
            <a:endParaRPr lang="en-US" dirty="0" smtClean="0"/>
          </a:p>
          <a:p>
            <a:r>
              <a:rPr lang="en-US" dirty="0" smtClean="0"/>
              <a:t>Mutual </a:t>
            </a:r>
            <a:r>
              <a:rPr lang="en-US" dirty="0" smtClean="0"/>
              <a:t>respect</a:t>
            </a:r>
          </a:p>
          <a:p>
            <a:pPr lvl="1"/>
            <a:r>
              <a:rPr lang="en-US" dirty="0" smtClean="0"/>
              <a:t>Invite and encourage participation in each other’s meetings</a:t>
            </a:r>
            <a:endParaRPr lang="en-US" dirty="0" smtClean="0"/>
          </a:p>
          <a:p>
            <a:r>
              <a:rPr lang="en-US" dirty="0" smtClean="0"/>
              <a:t>HSPC has decided to use SMART technology as the initial strategy for integration of applications into </a:t>
            </a:r>
            <a:r>
              <a:rPr lang="en-US" dirty="0" smtClean="0"/>
              <a:t>EHRs</a:t>
            </a:r>
          </a:p>
          <a:p>
            <a:r>
              <a:rPr lang="en-US" dirty="0" smtClean="0"/>
              <a:t>The success of SMART is in the best interests of HSPC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0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Center for Medical Interoperability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4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</a:t>
            </a:r>
            <a:r>
              <a:rPr lang="en-US" dirty="0" smtClean="0"/>
              <a:t>C4MI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To </a:t>
            </a:r>
            <a:r>
              <a:rPr lang="en-US" dirty="0"/>
              <a:t>be determined!</a:t>
            </a:r>
          </a:p>
          <a:p>
            <a:r>
              <a:rPr lang="en-US" dirty="0"/>
              <a:t>Goals </a:t>
            </a:r>
            <a:r>
              <a:rPr lang="en-US" dirty="0" smtClean="0"/>
              <a:t>of the two organizations are </a:t>
            </a:r>
            <a:r>
              <a:rPr lang="en-US" dirty="0"/>
              <a:t>perfectly aligned</a:t>
            </a:r>
          </a:p>
          <a:p>
            <a:r>
              <a:rPr lang="en-US" dirty="0"/>
              <a:t>Possible C4MI activities</a:t>
            </a:r>
          </a:p>
          <a:p>
            <a:pPr lvl="1"/>
            <a:r>
              <a:rPr lang="en-US" dirty="0"/>
              <a:t>Certifier of apps and services</a:t>
            </a:r>
          </a:p>
          <a:p>
            <a:pPr lvl="1"/>
            <a:r>
              <a:rPr lang="en-US" dirty="0"/>
              <a:t>Builder and keeper of reference implementations</a:t>
            </a:r>
          </a:p>
          <a:p>
            <a:pPr lvl="1"/>
            <a:r>
              <a:rPr lang="en-US" dirty="0"/>
              <a:t>Provide the vendor independent “healthcare app store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Public relations and promotion of HSPC as a solution</a:t>
            </a:r>
          </a:p>
          <a:p>
            <a:pPr lvl="1"/>
            <a:r>
              <a:rPr lang="en-US" dirty="0" smtClean="0"/>
              <a:t>Creation and distribution of “How to” articles and implementation guides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7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HSPC and CIMI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3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39534" cy="697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9116" y="136478"/>
            <a:ext cx="6905768" cy="6005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CIMI View of the World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F0ACF-F933-4789-B93F-D7F72DEB14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931584" y="65455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F85A843C-B59B-408E-9009-A283F36F26E9}" type="slidenum">
              <a:rPr lang="en-US" sz="10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ent">
  <a:themeElements>
    <a:clrScheme name="">
      <a:dk1>
        <a:srgbClr val="000000"/>
      </a:dk1>
      <a:lt1>
        <a:srgbClr val="FFFF00"/>
      </a:lt1>
      <a:dk2>
        <a:srgbClr val="00000A"/>
      </a:dk2>
      <a:lt2>
        <a:srgbClr val="FFFFFF"/>
      </a:lt2>
      <a:accent1>
        <a:srgbClr val="FF8100"/>
      </a:accent1>
      <a:accent2>
        <a:srgbClr val="4F4F4F"/>
      </a:accent2>
      <a:accent3>
        <a:srgbClr val="AAAAAA"/>
      </a:accent3>
      <a:accent4>
        <a:srgbClr val="DADA00"/>
      </a:accent4>
      <a:accent5>
        <a:srgbClr val="FFC1AA"/>
      </a:accent5>
      <a:accent6>
        <a:srgbClr val="474747"/>
      </a:accent6>
      <a:hlink>
        <a:srgbClr val="A1A100"/>
      </a:hlink>
      <a:folHlink>
        <a:srgbClr val="00C200"/>
      </a:folHlink>
    </a:clrScheme>
    <a:fontScheme name="Bre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T_VHA_Template">
  <a:themeElements>
    <a:clrScheme name="Custom 5">
      <a:dk1>
        <a:sysClr val="windowText" lastClr="000000"/>
      </a:dk1>
      <a:lt1>
        <a:sysClr val="window" lastClr="FFFFFF"/>
      </a:lt1>
      <a:dk2>
        <a:srgbClr val="FFFFFE"/>
      </a:dk2>
      <a:lt2>
        <a:srgbClr val="FFFFFE"/>
      </a:lt2>
      <a:accent1>
        <a:srgbClr val="0083BE"/>
      </a:accent1>
      <a:accent2>
        <a:srgbClr val="78BE20"/>
      </a:accent2>
      <a:accent3>
        <a:srgbClr val="C4262E"/>
      </a:accent3>
      <a:accent4>
        <a:srgbClr val="FF7F32"/>
      </a:accent4>
      <a:accent5>
        <a:srgbClr val="F3CF4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1617</TotalTime>
  <Words>740</Words>
  <Application>Microsoft Office PowerPoint</Application>
  <PresentationFormat>On-screen Show (4:3)</PresentationFormat>
  <Paragraphs>180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Civic</vt:lpstr>
      <vt:lpstr>Brent</vt:lpstr>
      <vt:lpstr>PPT_VHA_Template</vt:lpstr>
      <vt:lpstr>2_Civic</vt:lpstr>
      <vt:lpstr>1_Civic</vt:lpstr>
      <vt:lpstr>HSPC Relationships to other Organizations and Activities</vt:lpstr>
      <vt:lpstr>Agenda</vt:lpstr>
      <vt:lpstr>Context and Disclaimer</vt:lpstr>
      <vt:lpstr>HSPC and SMART</vt:lpstr>
      <vt:lpstr>HSPC and SMART</vt:lpstr>
      <vt:lpstr>HSPC and Center for Medical Interoperability</vt:lpstr>
      <vt:lpstr>HSPC and C4MI</vt:lpstr>
      <vt:lpstr>HSPC and CIMI</vt:lpstr>
      <vt:lpstr>PowerPoint Presentation</vt:lpstr>
      <vt:lpstr>Current Process</vt:lpstr>
      <vt:lpstr>Future Process</vt:lpstr>
      <vt:lpstr>Even more Future Process</vt:lpstr>
      <vt:lpstr>HSPC and openEHR</vt:lpstr>
      <vt:lpstr>Possible openEHR Strategy 1</vt:lpstr>
      <vt:lpstr>Possible openEHR Strategy 2</vt:lpstr>
      <vt:lpstr>HSPC, Isaac, and SOLOR</vt:lpstr>
      <vt:lpstr>Possible Isaac/SOLOR Strategy 1</vt:lpstr>
      <vt:lpstr>Possible Isaac/SOLOR Strategy 2</vt:lpstr>
      <vt:lpstr>HSPC and DoD</vt:lpstr>
      <vt:lpstr>Interoperability-Specification Factory EHRS-FM, FHIM-LEGO-based FHIR-CDA/CCDA-NIEM</vt:lpstr>
      <vt:lpstr>HSPC and S&amp;I Framework Activities</vt:lpstr>
      <vt:lpstr>HSPC and S&amp;I Framework Projects</vt:lpstr>
      <vt:lpstr>S&amp;I Framework Process</vt:lpstr>
      <vt:lpstr>Questions and Discussion</vt:lpstr>
    </vt:vector>
  </TitlesOfParts>
  <Company>Intermountain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Services Platform: Goals and Vision</dc:title>
  <dc:creator>Stanley M. Huff</dc:creator>
  <cp:lastModifiedBy>Stanley M. Huff</cp:lastModifiedBy>
  <cp:revision>53</cp:revision>
  <dcterms:created xsi:type="dcterms:W3CDTF">2014-01-22T02:08:02Z</dcterms:created>
  <dcterms:modified xsi:type="dcterms:W3CDTF">2014-08-21T06:26:05Z</dcterms:modified>
</cp:coreProperties>
</file>