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88" r:id="rId3"/>
    <p:sldId id="298" r:id="rId4"/>
    <p:sldId id="300" r:id="rId5"/>
    <p:sldId id="301" r:id="rId6"/>
    <p:sldId id="302" r:id="rId7"/>
    <p:sldId id="303" r:id="rId8"/>
    <p:sldId id="304" r:id="rId9"/>
    <p:sldId id="305" r:id="rId10"/>
    <p:sldId id="308" r:id="rId11"/>
    <p:sldId id="306" r:id="rId12"/>
    <p:sldId id="307" r:id="rId13"/>
    <p:sldId id="296" r:id="rId14"/>
    <p:sldId id="291" r:id="rId15"/>
    <p:sldId id="29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8F885-E6AB-4485-A21B-2BD1F3197A47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32600-A2C3-47C2-9C75-5A3D94237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44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32600-A2C3-47C2-9C75-5A3D942371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3581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A66EB3D-E68C-48EF-9C7E-77B29C20E8CE}" type="datetimeFigureOut">
              <a:rPr lang="en-US" smtClean="0"/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93AC2D-32F6-46B5-8EA2-FD495DE2676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21, </a:t>
            </a:r>
            <a:r>
              <a:rPr lang="en-US" dirty="0" smtClean="0"/>
              <a:t>2014</a:t>
            </a:r>
          </a:p>
          <a:p>
            <a:endParaRPr lang="en-US" dirty="0"/>
          </a:p>
          <a:p>
            <a:r>
              <a:rPr lang="en-US" dirty="0" smtClean="0"/>
              <a:t>Stanley M. Huff, MD</a:t>
            </a:r>
          </a:p>
          <a:p>
            <a:r>
              <a:rPr lang="en-US" dirty="0" smtClean="0"/>
              <a:t>Chief Medical Informatics officer</a:t>
            </a:r>
          </a:p>
          <a:p>
            <a:r>
              <a:rPr lang="en-US" dirty="0" smtClean="0"/>
              <a:t>Intermountain Healthcare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HSPC </a:t>
            </a:r>
            <a:r>
              <a:rPr lang="en-US" dirty="0" smtClean="0"/>
              <a:t>Meeting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16887" cy="1524000"/>
          </a:xfrm>
        </p:spPr>
        <p:txBody>
          <a:bodyPr/>
          <a:lstStyle/>
          <a:p>
            <a:r>
              <a:rPr lang="en-US" dirty="0" smtClean="0"/>
              <a:t>Outcomes from July 7-8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208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the best way to represent explicit detailed clinical model information in FHIR</a:t>
            </a:r>
          </a:p>
          <a:p>
            <a:pPr lvl="1"/>
            <a:r>
              <a:rPr lang="en-US" dirty="0" smtClean="0"/>
              <a:t>Modeling decision</a:t>
            </a:r>
            <a:endParaRPr lang="en-US" dirty="0" smtClean="0"/>
          </a:p>
          <a:p>
            <a:pPr lvl="2"/>
            <a:r>
              <a:rPr lang="en-US" dirty="0" smtClean="0"/>
              <a:t>Create FHIR profiles to the level of structural difference</a:t>
            </a:r>
          </a:p>
          <a:p>
            <a:pPr lvl="3"/>
            <a:r>
              <a:rPr lang="en-US" dirty="0" smtClean="0"/>
              <a:t>Lab Results Example: numeric, coded, ordinal, textual, titer</a:t>
            </a:r>
          </a:p>
          <a:p>
            <a:pPr lvl="2"/>
            <a:r>
              <a:rPr lang="en-US" dirty="0"/>
              <a:t>A</a:t>
            </a:r>
            <a:r>
              <a:rPr lang="en-US" dirty="0" smtClean="0"/>
              <a:t>dditional essential information in a knowledge resource</a:t>
            </a:r>
          </a:p>
          <a:p>
            <a:pPr lvl="3"/>
            <a:r>
              <a:rPr lang="en-US" dirty="0" smtClean="0"/>
              <a:t>Hematocrit, white count, glucose, BP, temperature, HR, etc.</a:t>
            </a:r>
          </a:p>
          <a:p>
            <a:r>
              <a:rPr lang="en-US" dirty="0" smtClean="0"/>
              <a:t>Binding </a:t>
            </a:r>
            <a:r>
              <a:rPr lang="en-US" dirty="0" smtClean="0"/>
              <a:t>terminology to models</a:t>
            </a:r>
          </a:p>
          <a:p>
            <a:pPr lvl="1"/>
            <a:r>
              <a:rPr lang="en-US" dirty="0" smtClean="0"/>
              <a:t>The HL7 FHIR Value </a:t>
            </a:r>
            <a:r>
              <a:rPr lang="en-US" dirty="0" smtClean="0"/>
              <a:t>Set </a:t>
            </a:r>
            <a:r>
              <a:rPr lang="en-US" dirty="0" smtClean="0"/>
              <a:t>resource</a:t>
            </a:r>
            <a:r>
              <a:rPr lang="en-US" dirty="0"/>
              <a:t> </a:t>
            </a:r>
            <a:r>
              <a:rPr lang="en-US" dirty="0" smtClean="0"/>
              <a:t>appears to meet all of our current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770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as much detail as possible about strategies for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Context </a:t>
            </a:r>
            <a:r>
              <a:rPr lang="en-US" dirty="0" smtClean="0"/>
              <a:t>passing</a:t>
            </a:r>
          </a:p>
          <a:p>
            <a:r>
              <a:rPr lang="en-US" dirty="0" smtClean="0"/>
              <a:t>Conclusion: OAuth2 use as described and constrained by the SMART team appears to meet our needs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01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368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Goals </a:t>
            </a:r>
            <a:r>
              <a:rPr lang="en-US" dirty="0" smtClean="0"/>
              <a:t>for </a:t>
            </a:r>
            <a:r>
              <a:rPr lang="en-US" dirty="0"/>
              <a:t>T</a:t>
            </a:r>
            <a:r>
              <a:rPr lang="en-US" dirty="0" smtClean="0"/>
              <a:t>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Advance the technical specifications for interoperable services</a:t>
            </a:r>
          </a:p>
          <a:p>
            <a:pPr lvl="0"/>
            <a:r>
              <a:rPr lang="en-US" dirty="0"/>
              <a:t>Based on use cases and market experience, enhance and prioritize the list of services that we will focus on first</a:t>
            </a:r>
          </a:p>
          <a:p>
            <a:pPr lvl="0"/>
            <a:r>
              <a:rPr lang="en-US" dirty="0"/>
              <a:t>Share information on the formation of HSPC as a business entity</a:t>
            </a:r>
          </a:p>
          <a:p>
            <a:pPr lvl="0"/>
            <a:r>
              <a:rPr lang="en-US" dirty="0"/>
              <a:t>Review and update the HSPC business plan</a:t>
            </a:r>
          </a:p>
          <a:p>
            <a:pPr lvl="0"/>
            <a:r>
              <a:rPr lang="en-US" dirty="0"/>
              <a:t>Make a plan for what HSPC would like to demonstrate at HIMSS 2015</a:t>
            </a:r>
          </a:p>
        </p:txBody>
      </p:sp>
    </p:spTree>
    <p:extLst>
      <p:ext uri="{BB962C8B-B14F-4D97-AF65-F5344CB8AC3E}">
        <p14:creationId xmlns:p14="http://schemas.microsoft.com/office/powerpoint/2010/main" val="4111060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Goals for </a:t>
            </a:r>
            <a:r>
              <a:rPr lang="en-US" dirty="0"/>
              <a:t>T</a:t>
            </a:r>
            <a:r>
              <a:rPr lang="en-US" dirty="0" smtClean="0"/>
              <a:t>his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Determine as much detail as possible about strategies for</a:t>
            </a:r>
          </a:p>
          <a:p>
            <a:pPr lvl="1"/>
            <a:r>
              <a:rPr lang="en-US" dirty="0" smtClean="0"/>
              <a:t>Authorization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1"/>
            <a:r>
              <a:rPr lang="en-US" dirty="0" smtClean="0"/>
              <a:t>Context passing</a:t>
            </a:r>
          </a:p>
        </p:txBody>
      </p:sp>
    </p:spTree>
    <p:extLst>
      <p:ext uri="{BB962C8B-B14F-4D97-AF65-F5344CB8AC3E}">
        <p14:creationId xmlns:p14="http://schemas.microsoft.com/office/powerpoint/2010/main" val="3319789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2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Healthcare Services Platform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Short Version: Create a new marketplace for </a:t>
            </a:r>
            <a:r>
              <a:rPr lang="en-US" sz="2400" b="1" u="sng" dirty="0" smtClean="0"/>
              <a:t>plug-n-play interoperable</a:t>
            </a:r>
            <a:r>
              <a:rPr lang="en-US" sz="2400" dirty="0" smtClean="0"/>
              <a:t> healthcare applications</a:t>
            </a:r>
          </a:p>
          <a:p>
            <a:r>
              <a:rPr lang="en-US" sz="2400" dirty="0" smtClean="0"/>
              <a:t>Long Version: Enable </a:t>
            </a:r>
            <a:r>
              <a:rPr lang="en-US" sz="2400" dirty="0"/>
              <a:t>the acceleration of application development through an open, standards based, services oriented architecture platform and business framework that supports a new marketplace for interoperable healthcare </a:t>
            </a:r>
            <a:r>
              <a:rPr lang="en-US" sz="2400" dirty="0" smtClean="0"/>
              <a:t>applications</a:t>
            </a:r>
          </a:p>
          <a:p>
            <a:r>
              <a:rPr lang="en-US" sz="2400" dirty="0" smtClean="0"/>
              <a:t>Why?</a:t>
            </a:r>
          </a:p>
          <a:p>
            <a:pPr lvl="1"/>
            <a:r>
              <a:rPr lang="en-US" sz="2800" b="1" dirty="0" smtClean="0">
                <a:solidFill>
                  <a:srgbClr val="FF0000"/>
                </a:solidFill>
              </a:rPr>
              <a:t>To improve the quality and decrease the cost of health care.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0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HSPC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Initiated by Intermountain and Harris</a:t>
            </a:r>
          </a:p>
          <a:p>
            <a:r>
              <a:rPr lang="en-US" dirty="0" smtClean="0"/>
              <a:t>Meetings</a:t>
            </a:r>
          </a:p>
          <a:p>
            <a:pPr lvl="1"/>
            <a:r>
              <a:rPr lang="en-US" dirty="0" smtClean="0"/>
              <a:t>May 2013 Salt Lake City</a:t>
            </a:r>
          </a:p>
          <a:p>
            <a:pPr lvl="1"/>
            <a:r>
              <a:rPr lang="en-US" dirty="0" smtClean="0"/>
              <a:t>August 2013 in Phoenix</a:t>
            </a:r>
          </a:p>
          <a:p>
            <a:pPr lvl="1"/>
            <a:r>
              <a:rPr lang="en-US" dirty="0" smtClean="0"/>
              <a:t>January 2014 Salt Lake City </a:t>
            </a:r>
          </a:p>
          <a:p>
            <a:pPr lvl="1"/>
            <a:r>
              <a:rPr lang="en-US" dirty="0" smtClean="0"/>
              <a:t>May 2014 in Phoenix</a:t>
            </a:r>
          </a:p>
          <a:p>
            <a:pPr lvl="1"/>
            <a:r>
              <a:rPr lang="en-US" dirty="0" smtClean="0"/>
              <a:t>July 2014 Salt Lake (Technical modeling meeting) </a:t>
            </a:r>
          </a:p>
          <a:p>
            <a:pPr lvl="1"/>
            <a:r>
              <a:rPr lang="en-US" dirty="0" smtClean="0"/>
              <a:t>August 21-22 2014, Washington DC, hosted by </a:t>
            </a:r>
            <a:r>
              <a:rPr lang="en-US" dirty="0" smtClean="0"/>
              <a:t>IBM and VA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HSPC incorporation document was signed August 19, 2014 and the document is in the process of being officially filed in Delaware</a:t>
            </a:r>
          </a:p>
          <a:p>
            <a:r>
              <a:rPr lang="en-US" dirty="0"/>
              <a:t>For more information about HSPC contact : Craig Parker, Oscar Diaz, Stan Huff</a:t>
            </a:r>
          </a:p>
        </p:txBody>
      </p:sp>
    </p:spTree>
    <p:extLst>
      <p:ext uri="{BB962C8B-B14F-4D97-AF65-F5344CB8AC3E}">
        <p14:creationId xmlns:p14="http://schemas.microsoft.com/office/powerpoint/2010/main" val="13422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Essential</a:t>
            </a:r>
            <a:r>
              <a:rPr lang="en-US" dirty="0" smtClean="0"/>
              <a:t> 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sz="2800" dirty="0" smtClean="0"/>
              <a:t>Select the </a:t>
            </a:r>
            <a:r>
              <a:rPr lang="en-US" sz="2800" dirty="0"/>
              <a:t>standards for interoperable services</a:t>
            </a:r>
            <a:endParaRPr lang="en-US" sz="2400" dirty="0"/>
          </a:p>
          <a:p>
            <a:pPr lvl="1"/>
            <a:r>
              <a:rPr lang="en-US" sz="2400" dirty="0"/>
              <a:t>Standards for models, terminology, security, </a:t>
            </a:r>
            <a:r>
              <a:rPr lang="en-US" sz="2400" dirty="0" smtClean="0"/>
              <a:t>authorization, context sharing, transport </a:t>
            </a:r>
            <a:r>
              <a:rPr lang="en-US" sz="2400" dirty="0"/>
              <a:t>protocols, etc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Modeling: SNOMED, LOINC, RxNorm – FHIR Profiles – do it together</a:t>
            </a:r>
            <a:endParaRPr lang="en-US" sz="2000" dirty="0"/>
          </a:p>
          <a:p>
            <a:pPr lvl="1"/>
            <a:r>
              <a:rPr lang="en-US" sz="2400" dirty="0"/>
              <a:t>Publish the models, and development </a:t>
            </a:r>
            <a:r>
              <a:rPr lang="en-US" sz="2400" dirty="0" smtClean="0"/>
              <a:t>instructions openly, licensed free-for-use</a:t>
            </a:r>
            <a:endParaRPr lang="en-US" sz="2000" dirty="0"/>
          </a:p>
          <a:p>
            <a:pPr lvl="0"/>
            <a:r>
              <a:rPr lang="en-US" sz="2800" dirty="0"/>
              <a:t>Provide testing, conformance evaluation, and certification </a:t>
            </a:r>
            <a:r>
              <a:rPr lang="en-US" sz="2800" dirty="0" smtClean="0"/>
              <a:t>of software</a:t>
            </a:r>
            <a:endParaRPr lang="en-US" sz="2400" dirty="0"/>
          </a:p>
          <a:p>
            <a:pPr lvl="1"/>
            <a:r>
              <a:rPr lang="en-US" sz="2500" dirty="0"/>
              <a:t>Gold Standard Reference Architecture and its </a:t>
            </a:r>
            <a:r>
              <a:rPr lang="en-US" sz="2500" dirty="0" smtClean="0"/>
              <a:t>Implementation</a:t>
            </a:r>
          </a:p>
          <a:p>
            <a:pPr lvl="1"/>
            <a:r>
              <a:rPr lang="en-US" sz="2500" dirty="0" smtClean="0"/>
              <a:t>We will work with an established company to provide this service</a:t>
            </a:r>
          </a:p>
          <a:p>
            <a:pPr lvl="1"/>
            <a:r>
              <a:rPr lang="en-US" sz="2500" dirty="0" smtClean="0"/>
              <a:t>Fees that off set the cost of certification will be charged to those who certify their software</a:t>
            </a:r>
          </a:p>
          <a:p>
            <a:r>
              <a:rPr lang="en-US" sz="3000" dirty="0" smtClean="0"/>
              <a:t>Commitment from vendors to support the standard services against their database and infrastructure</a:t>
            </a:r>
          </a:p>
          <a:p>
            <a:pPr lvl="1"/>
            <a:r>
              <a:rPr lang="en-US" sz="2500" dirty="0" smtClean="0"/>
              <a:t>Everyone does not have to do every service</a:t>
            </a:r>
          </a:p>
          <a:p>
            <a:pPr lvl="1"/>
            <a:r>
              <a:rPr lang="en-US" sz="2500" dirty="0" smtClean="0"/>
              <a:t>There must be a core set of services that establish useful applications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6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Other </a:t>
            </a:r>
            <a:r>
              <a:rPr lang="en-US" dirty="0" smtClean="0"/>
              <a:t>Functions of the Consortium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2800" dirty="0" smtClean="0"/>
              <a:t>Participation in “other” functions is optional for a given member</a:t>
            </a:r>
          </a:p>
          <a:p>
            <a:pPr lvl="1"/>
            <a:r>
              <a:rPr lang="en-US" sz="2300" dirty="0" smtClean="0"/>
              <a:t>Enable development </a:t>
            </a:r>
            <a:r>
              <a:rPr lang="en-US" sz="2300" dirty="0"/>
              <a:t>“sandboxes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Could be provided by companies or universities</a:t>
            </a:r>
          </a:p>
          <a:p>
            <a:pPr lvl="2"/>
            <a:r>
              <a:rPr lang="en-US" sz="1700" dirty="0" smtClean="0"/>
              <a:t>Could be open source or for-profit </a:t>
            </a:r>
            <a:endParaRPr lang="en-US" sz="1700" dirty="0"/>
          </a:p>
          <a:p>
            <a:pPr lvl="1"/>
            <a:r>
              <a:rPr lang="en-US" sz="2300" dirty="0"/>
              <a:t>Set up an actual “App Store</a:t>
            </a:r>
            <a:r>
              <a:rPr lang="en-US" sz="2300" dirty="0" smtClean="0"/>
              <a:t>”</a:t>
            </a:r>
          </a:p>
          <a:p>
            <a:pPr lvl="2"/>
            <a:r>
              <a:rPr lang="en-US" sz="1700" dirty="0" smtClean="0"/>
              <a:t>Many companies already have their own app stores</a:t>
            </a:r>
          </a:p>
          <a:p>
            <a:pPr lvl="2"/>
            <a:r>
              <a:rPr lang="en-US" sz="1700" dirty="0" smtClean="0"/>
              <a:t>Vendor certification that a given application can be safely used in their system</a:t>
            </a:r>
          </a:p>
          <a:p>
            <a:pPr lvl="2"/>
            <a:r>
              <a:rPr lang="en-US" sz="1700" dirty="0"/>
              <a:t>Accommodate small contributors that won’t have their own app </a:t>
            </a:r>
            <a:r>
              <a:rPr lang="en-US" sz="1700" dirty="0" smtClean="0"/>
              <a:t>store</a:t>
            </a:r>
            <a:endParaRPr lang="en-US" sz="1700" dirty="0"/>
          </a:p>
          <a:p>
            <a:pPr lvl="1"/>
            <a:r>
              <a:rPr lang="en-US" sz="2300" dirty="0" smtClean="0"/>
              <a:t>Create </a:t>
            </a:r>
            <a:r>
              <a:rPr lang="en-US" sz="2300" dirty="0"/>
              <a:t>a business framework </a:t>
            </a:r>
            <a:r>
              <a:rPr lang="en-US" sz="2300" dirty="0" smtClean="0"/>
              <a:t>to support collaborative development</a:t>
            </a:r>
          </a:p>
          <a:p>
            <a:pPr lvl="2"/>
            <a:r>
              <a:rPr lang="en-US" sz="1700" dirty="0"/>
              <a:t>Pre-agree on IP, ownership, co-investment, allocation of revenue</a:t>
            </a:r>
          </a:p>
          <a:p>
            <a:pPr lvl="2"/>
            <a:r>
              <a:rPr lang="en-US" sz="1700" dirty="0"/>
              <a:t>Try to avoid unique contracts for each development project</a:t>
            </a:r>
          </a:p>
          <a:p>
            <a:pPr lvl="1"/>
            <a:r>
              <a:rPr lang="en-US" sz="2300" dirty="0" smtClean="0"/>
              <a:t>Provide a way for people to invest (Venture capital)</a:t>
            </a:r>
            <a:endParaRPr lang="en-US" sz="19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9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7375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dirty="0"/>
              <a:t>N</a:t>
            </a:r>
            <a:r>
              <a:rPr lang="en-US" dirty="0" smtClean="0"/>
              <a:t>ot-for-profit entity</a:t>
            </a:r>
          </a:p>
          <a:p>
            <a:pPr lvl="1"/>
            <a:r>
              <a:rPr lang="en-US" dirty="0" smtClean="0"/>
              <a:t>There could be an associated for-profit entity</a:t>
            </a:r>
            <a:endParaRPr lang="en-US" dirty="0"/>
          </a:p>
          <a:p>
            <a:pPr lvl="0"/>
            <a:r>
              <a:rPr lang="en-US" dirty="0" smtClean="0"/>
              <a:t>Simple majority of providers on the Board of Directors</a:t>
            </a:r>
          </a:p>
          <a:p>
            <a:pPr lvl="0"/>
            <a:r>
              <a:rPr lang="en-US" dirty="0" smtClean="0"/>
              <a:t>All </a:t>
            </a:r>
            <a:r>
              <a:rPr lang="en-US" dirty="0"/>
              <a:t>organizations will have equal influence and </a:t>
            </a:r>
            <a:r>
              <a:rPr lang="en-US" dirty="0" smtClean="0"/>
              <a:t>opportunity</a:t>
            </a:r>
          </a:p>
          <a:p>
            <a:pPr lvl="1"/>
            <a:r>
              <a:rPr lang="en-US" dirty="0" smtClean="0"/>
              <a:t>Intermountain and Harris will not be “special”</a:t>
            </a:r>
          </a:p>
          <a:p>
            <a:pPr lvl="0"/>
            <a:r>
              <a:rPr lang="en-US" dirty="0"/>
              <a:t>Start small, be effective, and then </a:t>
            </a:r>
            <a:r>
              <a:rPr lang="en-US" dirty="0" smtClean="0"/>
              <a:t>grow</a:t>
            </a:r>
          </a:p>
          <a:p>
            <a:pPr lvl="1"/>
            <a:r>
              <a:rPr lang="en-US" dirty="0" smtClean="0"/>
              <a:t>We want to allow everyone that is interested to participate</a:t>
            </a:r>
            <a:endParaRPr lang="en-US" dirty="0"/>
          </a:p>
          <a:p>
            <a:pPr lvl="0"/>
            <a:r>
              <a:rPr lang="en-US" dirty="0" smtClean="0"/>
              <a:t>Allow diverse strategies and participants</a:t>
            </a:r>
          </a:p>
          <a:p>
            <a:pPr lvl="1"/>
            <a:r>
              <a:rPr lang="en-US" dirty="0" smtClean="0"/>
              <a:t>Open source and for-profit</a:t>
            </a:r>
          </a:p>
          <a:p>
            <a:pPr lvl="1"/>
            <a:r>
              <a:rPr lang="en-US" dirty="0" smtClean="0"/>
              <a:t>One person business up to multi-national corporations</a:t>
            </a:r>
          </a:p>
          <a:p>
            <a:pPr lvl="1"/>
            <a:r>
              <a:rPr lang="en-US" dirty="0" smtClean="0"/>
              <a:t>Healthcare providers and healthcare software developers</a:t>
            </a:r>
          </a:p>
          <a:p>
            <a:pPr lvl="1"/>
            <a:r>
              <a:rPr lang="en-US" dirty="0" smtClean="0"/>
              <a:t>Students and professional software engineers</a:t>
            </a:r>
            <a:endParaRPr lang="en-US" dirty="0"/>
          </a:p>
          <a:p>
            <a:pPr lvl="0"/>
            <a:r>
              <a:rPr lang="en-US" dirty="0" smtClean="0"/>
              <a:t>Initially, </a:t>
            </a:r>
            <a:r>
              <a:rPr lang="en-US" dirty="0"/>
              <a:t>focus on the minimum set of standards and technology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ncrease options </a:t>
            </a:r>
            <a:r>
              <a:rPr lang="en-US" dirty="0"/>
              <a:t>as we gain experience and </a:t>
            </a:r>
            <a:r>
              <a:rPr lang="en-US" dirty="0" smtClean="0"/>
              <a:t>success</a:t>
            </a:r>
          </a:p>
          <a:p>
            <a:pPr lvl="0"/>
            <a:r>
              <a:rPr lang="en-US" dirty="0" smtClean="0"/>
              <a:t>HSPC is </a:t>
            </a:r>
            <a:r>
              <a:rPr lang="en-US" b="1" i="1" u="sng" dirty="0" smtClean="0"/>
              <a:t>not</a:t>
            </a:r>
            <a:r>
              <a:rPr lang="en-US" dirty="0" smtClean="0"/>
              <a:t> producing software (mostly)</a:t>
            </a:r>
          </a:p>
          <a:p>
            <a:pPr lvl="1"/>
            <a:r>
              <a:rPr lang="en-US" dirty="0" smtClean="0"/>
              <a:t>HSPC members or groups of members produce software</a:t>
            </a:r>
          </a:p>
          <a:p>
            <a:pPr lvl="1"/>
            <a:r>
              <a:rPr lang="en-US" dirty="0" smtClean="0"/>
              <a:t>HSPC may need to provide a reference implementation for purposes of certification</a:t>
            </a:r>
          </a:p>
          <a:p>
            <a:pPr lvl="0"/>
            <a:r>
              <a:rPr lang="en-US" dirty="0" smtClean="0"/>
              <a:t>No “central planning” by HSPC of app development</a:t>
            </a:r>
          </a:p>
          <a:p>
            <a:pPr lvl="1"/>
            <a:r>
              <a:rPr lang="en-US" dirty="0" smtClean="0"/>
              <a:t>Participants decide what they want to build and invest their own resources</a:t>
            </a:r>
          </a:p>
          <a:p>
            <a:pPr lvl="1"/>
            <a:r>
              <a:rPr lang="en-US" dirty="0" smtClean="0"/>
              <a:t>We </a:t>
            </a:r>
            <a:r>
              <a:rPr lang="en-US" b="1" i="1" u="sng" dirty="0" smtClean="0"/>
              <a:t>DO</a:t>
            </a:r>
            <a:r>
              <a:rPr lang="en-US" dirty="0" smtClean="0"/>
              <a:t> need to agree about the minimum set of services that will enable a marketplace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36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4000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359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Relevant Core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existing standards whenever possible</a:t>
            </a:r>
          </a:p>
          <a:p>
            <a:r>
              <a:rPr lang="en-US" dirty="0" smtClean="0"/>
              <a:t>We need comprehensive and unambiguous models of clinical data (hematocrit, white count, temperature, blood pressure, adverse reactions, health issues (problems), prescriptions, substance administration, etc.)</a:t>
            </a:r>
          </a:p>
          <a:p>
            <a:pPr lvl="1"/>
            <a:r>
              <a:rPr lang="en-US" dirty="0" smtClean="0"/>
              <a:t>The models are the basis for querying and retrieving data </a:t>
            </a:r>
            <a:r>
              <a:rPr lang="en-US" dirty="0" smtClean="0"/>
              <a:t>and for </a:t>
            </a:r>
            <a:r>
              <a:rPr lang="en-US" dirty="0" smtClean="0"/>
              <a:t>storing data through services</a:t>
            </a:r>
          </a:p>
          <a:p>
            <a:r>
              <a:rPr lang="en-US" dirty="0"/>
              <a:t>We need a single set of consistent models for HSPC based interoperability</a:t>
            </a:r>
          </a:p>
          <a:p>
            <a:pPr lvl="1"/>
            <a:r>
              <a:rPr lang="en-US" dirty="0"/>
              <a:t>It would be even better if there was one common set of FHIR profiles industry wide</a:t>
            </a:r>
          </a:p>
          <a:p>
            <a:r>
              <a:rPr lang="en-US" dirty="0" smtClean="0"/>
              <a:t>We want to create needed FHIR profiles from existing content</a:t>
            </a:r>
          </a:p>
        </p:txBody>
      </p:sp>
    </p:spTree>
    <p:extLst>
      <p:ext uri="{BB962C8B-B14F-4D97-AF65-F5344CB8AC3E}">
        <p14:creationId xmlns:p14="http://schemas.microsoft.com/office/powerpoint/2010/main" val="7344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HSPC Technology Assumptions (already decided)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Services – FHIR</a:t>
            </a:r>
          </a:p>
          <a:p>
            <a:pPr lvl="1"/>
            <a:r>
              <a:rPr lang="en-US" dirty="0" smtClean="0"/>
              <a:t>Generate FHIR profiles from existing model content</a:t>
            </a:r>
          </a:p>
          <a:p>
            <a:r>
              <a:rPr lang="en-US" dirty="0" smtClean="0"/>
              <a:t>Data modeling </a:t>
            </a:r>
          </a:p>
          <a:p>
            <a:pPr lvl="1"/>
            <a:r>
              <a:rPr lang="en-US" dirty="0" smtClean="0"/>
              <a:t>Clinical Element Models (now)</a:t>
            </a:r>
          </a:p>
          <a:p>
            <a:pPr lvl="1"/>
            <a:r>
              <a:rPr lang="en-US" dirty="0" smtClean="0"/>
              <a:t>CIMI models as soon as they are available</a:t>
            </a:r>
          </a:p>
          <a:p>
            <a:r>
              <a:rPr lang="en-US" dirty="0" smtClean="0"/>
              <a:t>Terminology</a:t>
            </a:r>
          </a:p>
          <a:p>
            <a:pPr lvl="1"/>
            <a:r>
              <a:rPr lang="en-US" dirty="0" smtClean="0"/>
              <a:t>LOINC, SNOMED CT, RxNorm, HL7 tables</a:t>
            </a:r>
          </a:p>
          <a:p>
            <a:r>
              <a:rPr lang="en-US" dirty="0" smtClean="0"/>
              <a:t>EHR Integration – SMART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2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1493</TotalTime>
  <Words>927</Words>
  <Application>Microsoft Office PowerPoint</Application>
  <PresentationFormat>On-screen Show (4:3)</PresentationFormat>
  <Paragraphs>114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Civic</vt:lpstr>
      <vt:lpstr>HSPC Meeting Introduction</vt:lpstr>
      <vt:lpstr>Healthcare Services Platform Consortium</vt:lpstr>
      <vt:lpstr>HSPC History</vt:lpstr>
      <vt:lpstr>Essential Functions of the Consortium</vt:lpstr>
      <vt:lpstr>Other Functions of the Consortium</vt:lpstr>
      <vt:lpstr>Principles</vt:lpstr>
      <vt:lpstr>PowerPoint Presentation</vt:lpstr>
      <vt:lpstr>Relevant Core Assumptions</vt:lpstr>
      <vt:lpstr>HSPC Technology Assumptions (already decided)</vt:lpstr>
      <vt:lpstr>Outcomes from July 7-8 Meeting</vt:lpstr>
      <vt:lpstr>FHIR</vt:lpstr>
      <vt:lpstr>SMART Discussion</vt:lpstr>
      <vt:lpstr>Goals for this meeting</vt:lpstr>
      <vt:lpstr>Major Goals for This Meeting</vt:lpstr>
      <vt:lpstr>SMART Goals for This Meeting</vt:lpstr>
      <vt:lpstr>Questions and Discussion</vt:lpstr>
    </vt:vector>
  </TitlesOfParts>
  <Company>Intermountain Healthcare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Services Platform: Goals and Vision</dc:title>
  <dc:creator>Stanley M. Huff</dc:creator>
  <cp:lastModifiedBy>Stanley M. Huff</cp:lastModifiedBy>
  <cp:revision>45</cp:revision>
  <dcterms:created xsi:type="dcterms:W3CDTF">2014-01-22T02:08:02Z</dcterms:created>
  <dcterms:modified xsi:type="dcterms:W3CDTF">2014-08-21T04:46:06Z</dcterms:modified>
</cp:coreProperties>
</file>