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handoutMasterIdLst>
    <p:handoutMasterId r:id="rId23"/>
  </p:handoutMasterIdLst>
  <p:sldIdLst>
    <p:sldId id="256" r:id="rId2"/>
    <p:sldId id="279" r:id="rId3"/>
    <p:sldId id="280" r:id="rId4"/>
    <p:sldId id="261" r:id="rId5"/>
    <p:sldId id="281" r:id="rId6"/>
    <p:sldId id="267" r:id="rId7"/>
    <p:sldId id="282" r:id="rId8"/>
    <p:sldId id="283" r:id="rId9"/>
    <p:sldId id="284" r:id="rId10"/>
    <p:sldId id="285" r:id="rId11"/>
    <p:sldId id="286" r:id="rId12"/>
    <p:sldId id="295" r:id="rId13"/>
    <p:sldId id="289" r:id="rId14"/>
    <p:sldId id="287" r:id="rId15"/>
    <p:sldId id="290" r:id="rId16"/>
    <p:sldId id="291" r:id="rId17"/>
    <p:sldId id="292" r:id="rId18"/>
    <p:sldId id="288" r:id="rId19"/>
    <p:sldId id="293" r:id="rId20"/>
    <p:sldId id="29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3014558-ACE8-8644-B6C5-DB75567CA2EA}">
          <p14:sldIdLst>
            <p14:sldId id="256"/>
            <p14:sldId id="279"/>
            <p14:sldId id="280"/>
            <p14:sldId id="261"/>
            <p14:sldId id="281"/>
            <p14:sldId id="267"/>
            <p14:sldId id="282"/>
            <p14:sldId id="283"/>
            <p14:sldId id="284"/>
            <p14:sldId id="285"/>
            <p14:sldId id="286"/>
            <p14:sldId id="295"/>
            <p14:sldId id="289"/>
            <p14:sldId id="287"/>
            <p14:sldId id="290"/>
            <p14:sldId id="291"/>
            <p14:sldId id="292"/>
            <p14:sldId id="288"/>
            <p14:sldId id="293"/>
            <p14:sldId id="29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68" autoAdjust="0"/>
    <p:restoredTop sz="94648" autoAdjust="0"/>
  </p:normalViewPr>
  <p:slideViewPr>
    <p:cSldViewPr snapToGrid="0" snapToObjects="1">
      <p:cViewPr>
        <p:scale>
          <a:sx n="147" d="100"/>
          <a:sy n="147" d="100"/>
        </p:scale>
        <p:origin x="-144" y="-192"/>
      </p:cViewPr>
      <p:guideLst>
        <p:guide orient="horz" pos="2160"/>
        <p:guide pos="2880"/>
      </p:guideLst>
    </p:cSldViewPr>
  </p:slideViewPr>
  <p:outlineViewPr>
    <p:cViewPr>
      <p:scale>
        <a:sx n="33" d="100"/>
        <a:sy n="33" d="100"/>
      </p:scale>
      <p:origin x="0" y="1504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C03D519-050B-B340-BA60-2E9EE6007ADE}" type="datetime1">
              <a:rPr lang="en-US" smtClean="0"/>
              <a:t>8/21/14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F0B13B-A61C-8D4A-8AFE-9252525C7558}" type="slidenum">
              <a:rPr lang="en-US" smtClean="0"/>
              <a:t>‹#›</a:t>
            </a:fld>
            <a:endParaRPr lang="en-US"/>
          </a:p>
        </p:txBody>
      </p:sp>
    </p:spTree>
    <p:extLst>
      <p:ext uri="{BB962C8B-B14F-4D97-AF65-F5344CB8AC3E}">
        <p14:creationId xmlns:p14="http://schemas.microsoft.com/office/powerpoint/2010/main" val="13117001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67CCA8-D31E-CA41-BA00-B05DA80DF08F}" type="datetime1">
              <a:rPr lang="en-US" smtClean="0"/>
              <a:t>8/21/14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989ADD-E61F-8741-B1AB-DB08D7DCB449}" type="slidenum">
              <a:rPr lang="en-US" smtClean="0"/>
              <a:t>‹#›</a:t>
            </a:fld>
            <a:endParaRPr lang="en-US"/>
          </a:p>
        </p:txBody>
      </p:sp>
    </p:spTree>
    <p:extLst>
      <p:ext uri="{BB962C8B-B14F-4D97-AF65-F5344CB8AC3E}">
        <p14:creationId xmlns:p14="http://schemas.microsoft.com/office/powerpoint/2010/main" val="402105513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Disease Management: Makes explicit</a:t>
            </a:r>
            <a:r>
              <a:rPr lang="en-US" baseline="0" dirty="0" smtClean="0"/>
              <a:t> associations among interventions, conditions, and goals to ensure that interventions are appropriately planned. This approach also allows reconciliation of medications and other interventions to ensure that interventions of the right intensity are working to achieve goals of care.</a:t>
            </a:r>
          </a:p>
          <a:p>
            <a:endParaRPr lang="en-US" baseline="0" dirty="0" smtClean="0"/>
          </a:p>
          <a:p>
            <a:r>
              <a:rPr lang="en-US" baseline="0" dirty="0" smtClean="0"/>
              <a:t>Patient-Tailored Goals: There are two innovations here. The first is explicit statement of clinical goals in the context of disease management. These goals are not reference ranges for values but tailored to patient’s clinical status. The second innovation is explicit statement of patient’s goals for function, comfort and dignity. Explicit exposure and prioritization of these goals helps the clinical team further tailor clinical goals and care plan to achieve outcomes that matter to patients.</a:t>
            </a:r>
          </a:p>
          <a:p>
            <a:endParaRPr lang="en-US" baseline="0" dirty="0" smtClean="0"/>
          </a:p>
          <a:p>
            <a:r>
              <a:rPr lang="en-US" baseline="0" dirty="0" smtClean="0"/>
              <a:t>Explicit Activity Management: Each significant intervention is represented as a resourced activity on the care plan. This granular activity tracking allows measurement of productivity in terms of goal realization (the true measure of productivity) instead of effort. It also allows analytical systems to determine which sets of interventions are likely to have the most favorable outcomes. This information can be fed back to point-of-care computerized decision support.</a:t>
            </a:r>
            <a:endParaRPr lang="en-US" dirty="0"/>
          </a:p>
        </p:txBody>
      </p:sp>
      <p:sp>
        <p:nvSpPr>
          <p:cNvPr id="4" name="Slide Number Placeholder 3"/>
          <p:cNvSpPr>
            <a:spLocks noGrp="1"/>
          </p:cNvSpPr>
          <p:nvPr>
            <p:ph type="sldNum" sz="quarter" idx="10"/>
          </p:nvPr>
        </p:nvSpPr>
        <p:spPr/>
        <p:txBody>
          <a:bodyPr/>
          <a:lstStyle/>
          <a:p>
            <a:fld id="{5B989ADD-E61F-8741-B1AB-DB08D7DCB449}" type="slidenum">
              <a:rPr lang="en-US" smtClean="0"/>
              <a:t>6</a:t>
            </a:fld>
            <a:endParaRPr lang="en-US"/>
          </a:p>
        </p:txBody>
      </p:sp>
    </p:spTree>
    <p:extLst>
      <p:ext uri="{BB962C8B-B14F-4D97-AF65-F5344CB8AC3E}">
        <p14:creationId xmlns:p14="http://schemas.microsoft.com/office/powerpoint/2010/main" val="4108668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1000">
              <a:schemeClr val="bg2">
                <a:lumMod val="50000"/>
              </a:schemeClr>
            </a:gs>
            <a:gs pos="100000">
              <a:schemeClr val="bg2">
                <a:lumMod val="60000"/>
                <a:lumOff val="40000"/>
              </a:schemeClr>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noFill/>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B90D23-CC09-DA4F-B2DE-D27C8B60D1BE}" type="datetime1">
              <a:rPr lang="en-US" smtClean="0"/>
              <a:t>8/21/14</a:t>
            </a:fld>
            <a:endParaRPr lang="en-US"/>
          </a:p>
        </p:txBody>
      </p:sp>
      <p:sp>
        <p:nvSpPr>
          <p:cNvPr id="5" name="Footer Placeholder 4"/>
          <p:cNvSpPr>
            <a:spLocks noGrp="1"/>
          </p:cNvSpPr>
          <p:nvPr>
            <p:ph type="ftr" sz="quarter" idx="11"/>
          </p:nvPr>
        </p:nvSpPr>
        <p:spPr/>
        <p:txBody>
          <a:bodyPr/>
          <a:lstStyle/>
          <a:p>
            <a:r>
              <a:rPr lang="en-US" smtClean="0"/>
              <a:t>Patient-centric, Team-based, Quality-driven</a:t>
            </a:r>
            <a:endParaRPr lang="en-US"/>
          </a:p>
        </p:txBody>
      </p:sp>
      <p:sp>
        <p:nvSpPr>
          <p:cNvPr id="6" name="Slide Number Placeholder 5"/>
          <p:cNvSpPr>
            <a:spLocks noGrp="1"/>
          </p:cNvSpPr>
          <p:nvPr>
            <p:ph type="sldNum" sz="quarter" idx="12"/>
          </p:nvPr>
        </p:nvSpPr>
        <p:spPr/>
        <p:txBody>
          <a:bodyPr/>
          <a:lstStyle/>
          <a:p>
            <a:fld id="{3E4629E1-5A1D-C54C-8005-EFBF0AF9EB1C}" type="slidenum">
              <a:rPr lang="en-US" smtClean="0"/>
              <a:t>‹#›</a:t>
            </a:fld>
            <a:endParaRPr lang="en-US"/>
          </a:p>
        </p:txBody>
      </p:sp>
    </p:spTree>
    <p:extLst>
      <p:ext uri="{BB962C8B-B14F-4D97-AF65-F5344CB8AC3E}">
        <p14:creationId xmlns:p14="http://schemas.microsoft.com/office/powerpoint/2010/main" val="1365114251"/>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392F92-581A-1043-9398-403CDE36FED6}" type="datetime1">
              <a:rPr lang="en-US" smtClean="0"/>
              <a:t>8/21/14</a:t>
            </a:fld>
            <a:endParaRPr lang="en-US"/>
          </a:p>
        </p:txBody>
      </p:sp>
      <p:sp>
        <p:nvSpPr>
          <p:cNvPr id="5" name="Footer Placeholder 4"/>
          <p:cNvSpPr>
            <a:spLocks noGrp="1"/>
          </p:cNvSpPr>
          <p:nvPr>
            <p:ph type="ftr" sz="quarter" idx="11"/>
          </p:nvPr>
        </p:nvSpPr>
        <p:spPr/>
        <p:txBody>
          <a:bodyPr/>
          <a:lstStyle/>
          <a:p>
            <a:r>
              <a:rPr lang="en-US" smtClean="0"/>
              <a:t>Patient-centric, Team-based, Quality-driven</a:t>
            </a:r>
            <a:endParaRPr lang="en-US"/>
          </a:p>
        </p:txBody>
      </p:sp>
      <p:sp>
        <p:nvSpPr>
          <p:cNvPr id="6" name="Slide Number Placeholder 5"/>
          <p:cNvSpPr>
            <a:spLocks noGrp="1"/>
          </p:cNvSpPr>
          <p:nvPr>
            <p:ph type="sldNum" sz="quarter" idx="12"/>
          </p:nvPr>
        </p:nvSpPr>
        <p:spPr/>
        <p:txBody>
          <a:bodyPr/>
          <a:lstStyle/>
          <a:p>
            <a:fld id="{3E4629E1-5A1D-C54C-8005-EFBF0AF9EB1C}" type="slidenum">
              <a:rPr lang="en-US" smtClean="0"/>
              <a:t>‹#›</a:t>
            </a:fld>
            <a:endParaRPr lang="en-US"/>
          </a:p>
        </p:txBody>
      </p:sp>
    </p:spTree>
    <p:extLst>
      <p:ext uri="{BB962C8B-B14F-4D97-AF65-F5344CB8AC3E}">
        <p14:creationId xmlns:p14="http://schemas.microsoft.com/office/powerpoint/2010/main" val="3077890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F7717F-2163-5643-A328-350D49D521AF}" type="datetime1">
              <a:rPr lang="en-US" smtClean="0"/>
              <a:t>8/21/14</a:t>
            </a:fld>
            <a:endParaRPr lang="en-US"/>
          </a:p>
        </p:txBody>
      </p:sp>
      <p:sp>
        <p:nvSpPr>
          <p:cNvPr id="5" name="Footer Placeholder 4"/>
          <p:cNvSpPr>
            <a:spLocks noGrp="1"/>
          </p:cNvSpPr>
          <p:nvPr>
            <p:ph type="ftr" sz="quarter" idx="11"/>
          </p:nvPr>
        </p:nvSpPr>
        <p:spPr/>
        <p:txBody>
          <a:bodyPr/>
          <a:lstStyle/>
          <a:p>
            <a:r>
              <a:rPr lang="en-US" smtClean="0"/>
              <a:t>Patient-centric, Team-based, Quality-driven</a:t>
            </a:r>
            <a:endParaRPr lang="en-US"/>
          </a:p>
        </p:txBody>
      </p:sp>
      <p:sp>
        <p:nvSpPr>
          <p:cNvPr id="6" name="Slide Number Placeholder 5"/>
          <p:cNvSpPr>
            <a:spLocks noGrp="1"/>
          </p:cNvSpPr>
          <p:nvPr>
            <p:ph type="sldNum" sz="quarter" idx="12"/>
          </p:nvPr>
        </p:nvSpPr>
        <p:spPr/>
        <p:txBody>
          <a:bodyPr/>
          <a:lstStyle/>
          <a:p>
            <a:fld id="{3E4629E1-5A1D-C54C-8005-EFBF0AF9EB1C}" type="slidenum">
              <a:rPr lang="en-US" smtClean="0"/>
              <a:t>‹#›</a:t>
            </a:fld>
            <a:endParaRPr lang="en-US"/>
          </a:p>
        </p:txBody>
      </p:sp>
    </p:spTree>
    <p:extLst>
      <p:ext uri="{BB962C8B-B14F-4D97-AF65-F5344CB8AC3E}">
        <p14:creationId xmlns:p14="http://schemas.microsoft.com/office/powerpoint/2010/main" val="4172797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387E1B-3F33-CB45-BBE4-A16D9D89250E}" type="datetime1">
              <a:rPr lang="en-US" smtClean="0"/>
              <a:t>8/21/14</a:t>
            </a:fld>
            <a:endParaRPr lang="en-US"/>
          </a:p>
        </p:txBody>
      </p:sp>
      <p:sp>
        <p:nvSpPr>
          <p:cNvPr id="5" name="Footer Placeholder 4"/>
          <p:cNvSpPr>
            <a:spLocks noGrp="1"/>
          </p:cNvSpPr>
          <p:nvPr>
            <p:ph type="ftr" sz="quarter" idx="11"/>
          </p:nvPr>
        </p:nvSpPr>
        <p:spPr/>
        <p:txBody>
          <a:bodyPr/>
          <a:lstStyle/>
          <a:p>
            <a:r>
              <a:rPr lang="en-US" smtClean="0"/>
              <a:t>Patient-centric, Team-based, Quality-driven</a:t>
            </a:r>
            <a:endParaRPr lang="en-US"/>
          </a:p>
        </p:txBody>
      </p:sp>
      <p:sp>
        <p:nvSpPr>
          <p:cNvPr id="6" name="Slide Number Placeholder 5"/>
          <p:cNvSpPr>
            <a:spLocks noGrp="1"/>
          </p:cNvSpPr>
          <p:nvPr>
            <p:ph type="sldNum" sz="quarter" idx="12"/>
          </p:nvPr>
        </p:nvSpPr>
        <p:spPr/>
        <p:txBody>
          <a:bodyPr/>
          <a:lstStyle/>
          <a:p>
            <a:fld id="{3E4629E1-5A1D-C54C-8005-EFBF0AF9EB1C}" type="slidenum">
              <a:rPr lang="en-US" smtClean="0"/>
              <a:t>‹#›</a:t>
            </a:fld>
            <a:endParaRPr lang="en-US"/>
          </a:p>
        </p:txBody>
      </p:sp>
    </p:spTree>
    <p:extLst>
      <p:ext uri="{BB962C8B-B14F-4D97-AF65-F5344CB8AC3E}">
        <p14:creationId xmlns:p14="http://schemas.microsoft.com/office/powerpoint/2010/main" val="3360189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E2185B-EFB6-644E-8668-21A3D67C938B}" type="datetime1">
              <a:rPr lang="en-US" smtClean="0"/>
              <a:t>8/21/14</a:t>
            </a:fld>
            <a:endParaRPr lang="en-US"/>
          </a:p>
        </p:txBody>
      </p:sp>
      <p:sp>
        <p:nvSpPr>
          <p:cNvPr id="5" name="Footer Placeholder 4"/>
          <p:cNvSpPr>
            <a:spLocks noGrp="1"/>
          </p:cNvSpPr>
          <p:nvPr>
            <p:ph type="ftr" sz="quarter" idx="11"/>
          </p:nvPr>
        </p:nvSpPr>
        <p:spPr/>
        <p:txBody>
          <a:bodyPr/>
          <a:lstStyle/>
          <a:p>
            <a:r>
              <a:rPr lang="en-US" smtClean="0"/>
              <a:t>Patient-centric, Team-based, Quality-driven</a:t>
            </a:r>
            <a:endParaRPr lang="en-US"/>
          </a:p>
        </p:txBody>
      </p:sp>
      <p:sp>
        <p:nvSpPr>
          <p:cNvPr id="6" name="Slide Number Placeholder 5"/>
          <p:cNvSpPr>
            <a:spLocks noGrp="1"/>
          </p:cNvSpPr>
          <p:nvPr>
            <p:ph type="sldNum" sz="quarter" idx="12"/>
          </p:nvPr>
        </p:nvSpPr>
        <p:spPr/>
        <p:txBody>
          <a:bodyPr/>
          <a:lstStyle/>
          <a:p>
            <a:fld id="{3E4629E1-5A1D-C54C-8005-EFBF0AF9EB1C}" type="slidenum">
              <a:rPr lang="en-US" smtClean="0"/>
              <a:t>‹#›</a:t>
            </a:fld>
            <a:endParaRPr lang="en-US"/>
          </a:p>
        </p:txBody>
      </p:sp>
    </p:spTree>
    <p:extLst>
      <p:ext uri="{BB962C8B-B14F-4D97-AF65-F5344CB8AC3E}">
        <p14:creationId xmlns:p14="http://schemas.microsoft.com/office/powerpoint/2010/main" val="2034102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F79A7B-B227-5B4E-A108-18C9690C87D4}" type="datetime1">
              <a:rPr lang="en-US" smtClean="0"/>
              <a:t>8/21/14</a:t>
            </a:fld>
            <a:endParaRPr lang="en-US"/>
          </a:p>
        </p:txBody>
      </p:sp>
      <p:sp>
        <p:nvSpPr>
          <p:cNvPr id="6" name="Footer Placeholder 5"/>
          <p:cNvSpPr>
            <a:spLocks noGrp="1"/>
          </p:cNvSpPr>
          <p:nvPr>
            <p:ph type="ftr" sz="quarter" idx="11"/>
          </p:nvPr>
        </p:nvSpPr>
        <p:spPr/>
        <p:txBody>
          <a:bodyPr/>
          <a:lstStyle/>
          <a:p>
            <a:r>
              <a:rPr lang="en-US" smtClean="0"/>
              <a:t>Patient-centric, Team-based, Quality-driven</a:t>
            </a:r>
            <a:endParaRPr lang="en-US"/>
          </a:p>
        </p:txBody>
      </p:sp>
      <p:sp>
        <p:nvSpPr>
          <p:cNvPr id="7" name="Slide Number Placeholder 6"/>
          <p:cNvSpPr>
            <a:spLocks noGrp="1"/>
          </p:cNvSpPr>
          <p:nvPr>
            <p:ph type="sldNum" sz="quarter" idx="12"/>
          </p:nvPr>
        </p:nvSpPr>
        <p:spPr/>
        <p:txBody>
          <a:bodyPr/>
          <a:lstStyle/>
          <a:p>
            <a:fld id="{3E4629E1-5A1D-C54C-8005-EFBF0AF9EB1C}" type="slidenum">
              <a:rPr lang="en-US" smtClean="0"/>
              <a:t>‹#›</a:t>
            </a:fld>
            <a:endParaRPr lang="en-US"/>
          </a:p>
        </p:txBody>
      </p:sp>
    </p:spTree>
    <p:extLst>
      <p:ext uri="{BB962C8B-B14F-4D97-AF65-F5344CB8AC3E}">
        <p14:creationId xmlns:p14="http://schemas.microsoft.com/office/powerpoint/2010/main" val="476549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34190C-0E36-CF48-9078-A7791E7E4A7B}" type="datetime1">
              <a:rPr lang="en-US" smtClean="0"/>
              <a:t>8/21/14</a:t>
            </a:fld>
            <a:endParaRPr lang="en-US"/>
          </a:p>
        </p:txBody>
      </p:sp>
      <p:sp>
        <p:nvSpPr>
          <p:cNvPr id="8" name="Footer Placeholder 7"/>
          <p:cNvSpPr>
            <a:spLocks noGrp="1"/>
          </p:cNvSpPr>
          <p:nvPr>
            <p:ph type="ftr" sz="quarter" idx="11"/>
          </p:nvPr>
        </p:nvSpPr>
        <p:spPr/>
        <p:txBody>
          <a:bodyPr/>
          <a:lstStyle/>
          <a:p>
            <a:r>
              <a:rPr lang="en-US" smtClean="0"/>
              <a:t>Patient-centric, Team-based, Quality-driven</a:t>
            </a:r>
            <a:endParaRPr lang="en-US"/>
          </a:p>
        </p:txBody>
      </p:sp>
      <p:sp>
        <p:nvSpPr>
          <p:cNvPr id="9" name="Slide Number Placeholder 8"/>
          <p:cNvSpPr>
            <a:spLocks noGrp="1"/>
          </p:cNvSpPr>
          <p:nvPr>
            <p:ph type="sldNum" sz="quarter" idx="12"/>
          </p:nvPr>
        </p:nvSpPr>
        <p:spPr/>
        <p:txBody>
          <a:bodyPr/>
          <a:lstStyle/>
          <a:p>
            <a:fld id="{3E4629E1-5A1D-C54C-8005-EFBF0AF9EB1C}" type="slidenum">
              <a:rPr lang="en-US" smtClean="0"/>
              <a:t>‹#›</a:t>
            </a:fld>
            <a:endParaRPr lang="en-US"/>
          </a:p>
        </p:txBody>
      </p:sp>
    </p:spTree>
    <p:extLst>
      <p:ext uri="{BB962C8B-B14F-4D97-AF65-F5344CB8AC3E}">
        <p14:creationId xmlns:p14="http://schemas.microsoft.com/office/powerpoint/2010/main" val="2576625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FFCD4F-F4D3-AF47-ABCD-A213B5744063}" type="datetime1">
              <a:rPr lang="en-US" smtClean="0"/>
              <a:t>8/21/14</a:t>
            </a:fld>
            <a:endParaRPr lang="en-US"/>
          </a:p>
        </p:txBody>
      </p:sp>
      <p:sp>
        <p:nvSpPr>
          <p:cNvPr id="4" name="Footer Placeholder 3"/>
          <p:cNvSpPr>
            <a:spLocks noGrp="1"/>
          </p:cNvSpPr>
          <p:nvPr>
            <p:ph type="ftr" sz="quarter" idx="11"/>
          </p:nvPr>
        </p:nvSpPr>
        <p:spPr/>
        <p:txBody>
          <a:bodyPr/>
          <a:lstStyle/>
          <a:p>
            <a:r>
              <a:rPr lang="en-US" smtClean="0"/>
              <a:t>Patient-centric, Team-based, Quality-driven</a:t>
            </a:r>
            <a:endParaRPr lang="en-US"/>
          </a:p>
        </p:txBody>
      </p:sp>
      <p:sp>
        <p:nvSpPr>
          <p:cNvPr id="5" name="Slide Number Placeholder 4"/>
          <p:cNvSpPr>
            <a:spLocks noGrp="1"/>
          </p:cNvSpPr>
          <p:nvPr>
            <p:ph type="sldNum" sz="quarter" idx="12"/>
          </p:nvPr>
        </p:nvSpPr>
        <p:spPr/>
        <p:txBody>
          <a:bodyPr/>
          <a:lstStyle/>
          <a:p>
            <a:fld id="{3E4629E1-5A1D-C54C-8005-EFBF0AF9EB1C}" type="slidenum">
              <a:rPr lang="en-US" smtClean="0"/>
              <a:t>‹#›</a:t>
            </a:fld>
            <a:endParaRPr lang="en-US"/>
          </a:p>
        </p:txBody>
      </p:sp>
    </p:spTree>
    <p:extLst>
      <p:ext uri="{BB962C8B-B14F-4D97-AF65-F5344CB8AC3E}">
        <p14:creationId xmlns:p14="http://schemas.microsoft.com/office/powerpoint/2010/main" val="1940214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B059F1-8D92-7F49-A039-87FE4908F165}" type="datetime1">
              <a:rPr lang="en-US" smtClean="0"/>
              <a:t>8/21/14</a:t>
            </a:fld>
            <a:endParaRPr lang="en-US"/>
          </a:p>
        </p:txBody>
      </p:sp>
      <p:sp>
        <p:nvSpPr>
          <p:cNvPr id="3" name="Footer Placeholder 2"/>
          <p:cNvSpPr>
            <a:spLocks noGrp="1"/>
          </p:cNvSpPr>
          <p:nvPr>
            <p:ph type="ftr" sz="quarter" idx="11"/>
          </p:nvPr>
        </p:nvSpPr>
        <p:spPr/>
        <p:txBody>
          <a:bodyPr/>
          <a:lstStyle/>
          <a:p>
            <a:r>
              <a:rPr lang="en-US" smtClean="0"/>
              <a:t>Patient-centric, Team-based, Quality-driven</a:t>
            </a:r>
            <a:endParaRPr lang="en-US"/>
          </a:p>
        </p:txBody>
      </p:sp>
      <p:sp>
        <p:nvSpPr>
          <p:cNvPr id="4" name="Slide Number Placeholder 3"/>
          <p:cNvSpPr>
            <a:spLocks noGrp="1"/>
          </p:cNvSpPr>
          <p:nvPr>
            <p:ph type="sldNum" sz="quarter" idx="12"/>
          </p:nvPr>
        </p:nvSpPr>
        <p:spPr/>
        <p:txBody>
          <a:bodyPr/>
          <a:lstStyle/>
          <a:p>
            <a:fld id="{3E4629E1-5A1D-C54C-8005-EFBF0AF9EB1C}" type="slidenum">
              <a:rPr lang="en-US" smtClean="0"/>
              <a:t>‹#›</a:t>
            </a:fld>
            <a:endParaRPr lang="en-US"/>
          </a:p>
        </p:txBody>
      </p:sp>
    </p:spTree>
    <p:extLst>
      <p:ext uri="{BB962C8B-B14F-4D97-AF65-F5344CB8AC3E}">
        <p14:creationId xmlns:p14="http://schemas.microsoft.com/office/powerpoint/2010/main" val="3343278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A24B11-9DFA-EC43-AF37-B8464155D318}" type="datetime1">
              <a:rPr lang="en-US" smtClean="0"/>
              <a:t>8/21/14</a:t>
            </a:fld>
            <a:endParaRPr lang="en-US"/>
          </a:p>
        </p:txBody>
      </p:sp>
      <p:sp>
        <p:nvSpPr>
          <p:cNvPr id="6" name="Footer Placeholder 5"/>
          <p:cNvSpPr>
            <a:spLocks noGrp="1"/>
          </p:cNvSpPr>
          <p:nvPr>
            <p:ph type="ftr" sz="quarter" idx="11"/>
          </p:nvPr>
        </p:nvSpPr>
        <p:spPr/>
        <p:txBody>
          <a:bodyPr/>
          <a:lstStyle/>
          <a:p>
            <a:r>
              <a:rPr lang="en-US" smtClean="0"/>
              <a:t>Patient-centric, Team-based, Quality-driven</a:t>
            </a:r>
            <a:endParaRPr lang="en-US"/>
          </a:p>
        </p:txBody>
      </p:sp>
      <p:sp>
        <p:nvSpPr>
          <p:cNvPr id="7" name="Slide Number Placeholder 6"/>
          <p:cNvSpPr>
            <a:spLocks noGrp="1"/>
          </p:cNvSpPr>
          <p:nvPr>
            <p:ph type="sldNum" sz="quarter" idx="12"/>
          </p:nvPr>
        </p:nvSpPr>
        <p:spPr/>
        <p:txBody>
          <a:bodyPr/>
          <a:lstStyle/>
          <a:p>
            <a:fld id="{3E4629E1-5A1D-C54C-8005-EFBF0AF9EB1C}" type="slidenum">
              <a:rPr lang="en-US" smtClean="0"/>
              <a:t>‹#›</a:t>
            </a:fld>
            <a:endParaRPr lang="en-US"/>
          </a:p>
        </p:txBody>
      </p:sp>
    </p:spTree>
    <p:extLst>
      <p:ext uri="{BB962C8B-B14F-4D97-AF65-F5344CB8AC3E}">
        <p14:creationId xmlns:p14="http://schemas.microsoft.com/office/powerpoint/2010/main" val="1785110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5CBA8-6F19-8446-B61F-47BBD69A7345}" type="datetime1">
              <a:rPr lang="en-US" smtClean="0"/>
              <a:t>8/21/14</a:t>
            </a:fld>
            <a:endParaRPr lang="en-US"/>
          </a:p>
        </p:txBody>
      </p:sp>
      <p:sp>
        <p:nvSpPr>
          <p:cNvPr id="6" name="Footer Placeholder 5"/>
          <p:cNvSpPr>
            <a:spLocks noGrp="1"/>
          </p:cNvSpPr>
          <p:nvPr>
            <p:ph type="ftr" sz="quarter" idx="11"/>
          </p:nvPr>
        </p:nvSpPr>
        <p:spPr/>
        <p:txBody>
          <a:bodyPr/>
          <a:lstStyle/>
          <a:p>
            <a:r>
              <a:rPr lang="en-US" smtClean="0"/>
              <a:t>Patient-centric, Team-based, Quality-driven</a:t>
            </a:r>
            <a:endParaRPr lang="en-US"/>
          </a:p>
        </p:txBody>
      </p:sp>
      <p:sp>
        <p:nvSpPr>
          <p:cNvPr id="7" name="Slide Number Placeholder 6"/>
          <p:cNvSpPr>
            <a:spLocks noGrp="1"/>
          </p:cNvSpPr>
          <p:nvPr>
            <p:ph type="sldNum" sz="quarter" idx="12"/>
          </p:nvPr>
        </p:nvSpPr>
        <p:spPr/>
        <p:txBody>
          <a:bodyPr/>
          <a:lstStyle/>
          <a:p>
            <a:fld id="{3E4629E1-5A1D-C54C-8005-EFBF0AF9EB1C}" type="slidenum">
              <a:rPr lang="en-US" smtClean="0"/>
              <a:t>‹#›</a:t>
            </a:fld>
            <a:endParaRPr lang="en-US"/>
          </a:p>
        </p:txBody>
      </p:sp>
    </p:spTree>
    <p:extLst>
      <p:ext uri="{BB962C8B-B14F-4D97-AF65-F5344CB8AC3E}">
        <p14:creationId xmlns:p14="http://schemas.microsoft.com/office/powerpoint/2010/main" val="669494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74638"/>
            <a:ext cx="9144000" cy="1143000"/>
          </a:xfrm>
          <a:prstGeom prst="rect">
            <a:avLst/>
          </a:prstGeom>
          <a:gradFill flip="none" rotWithShape="1">
            <a:gsLst>
              <a:gs pos="0">
                <a:schemeClr val="bg2">
                  <a:lumMod val="50000"/>
                </a:schemeClr>
              </a:gs>
              <a:gs pos="100000">
                <a:schemeClr val="bg2">
                  <a:lumMod val="75000"/>
                </a:schemeClr>
              </a:gs>
            </a:gsLst>
            <a:lin ang="5400000" scaled="0"/>
            <a:tileRect/>
          </a:gradFill>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DF26B-035B-BD4A-B695-FADE42240AB8}" type="datetime1">
              <a:rPr lang="en-US" smtClean="0"/>
              <a:t>8/21/14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Patient-centric, Team-based, Quality-driven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4629E1-5A1D-C54C-8005-EFBF0AF9EB1C}" type="slidenum">
              <a:rPr lang="en-US" smtClean="0"/>
              <a:t>‹#›</a:t>
            </a:fld>
            <a:endParaRPr lang="en-US"/>
          </a:p>
        </p:txBody>
      </p:sp>
    </p:spTree>
    <p:extLst>
      <p:ext uri="{BB962C8B-B14F-4D97-AF65-F5344CB8AC3E}">
        <p14:creationId xmlns:p14="http://schemas.microsoft.com/office/powerpoint/2010/main" val="3457963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Driving use case for HSPC and implications for terminology and services</a:t>
            </a:r>
            <a:endParaRPr lang="en-US" dirty="0"/>
          </a:p>
        </p:txBody>
      </p:sp>
      <p:sp>
        <p:nvSpPr>
          <p:cNvPr id="3" name="Subtitle 2"/>
          <p:cNvSpPr>
            <a:spLocks noGrp="1"/>
          </p:cNvSpPr>
          <p:nvPr>
            <p:ph type="subTitle" idx="1"/>
          </p:nvPr>
        </p:nvSpPr>
        <p:spPr/>
        <p:txBody>
          <a:bodyPr/>
          <a:lstStyle/>
          <a:p>
            <a:r>
              <a:rPr lang="en-US" dirty="0" smtClean="0"/>
              <a:t>Jonathan Nebeker</a:t>
            </a:r>
          </a:p>
          <a:p>
            <a:r>
              <a:rPr lang="en-US" dirty="0" smtClean="0"/>
              <a:t>Craig Parker</a:t>
            </a:r>
          </a:p>
          <a:p>
            <a:r>
              <a:rPr lang="en-US" dirty="0" smtClean="0"/>
              <a:t>Marc </a:t>
            </a:r>
            <a:r>
              <a:rPr lang="en-US" dirty="0" err="1" smtClean="0"/>
              <a:t>Overhage</a:t>
            </a:r>
            <a:endParaRPr lang="en-US" dirty="0"/>
          </a:p>
        </p:txBody>
      </p:sp>
    </p:spTree>
    <p:extLst>
      <p:ext uri="{BB962C8B-B14F-4D97-AF65-F5344CB8AC3E}">
        <p14:creationId xmlns:p14="http://schemas.microsoft.com/office/powerpoint/2010/main" val="25167988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Interoperable</a:t>
            </a:r>
            <a:endParaRPr lang="en-US" dirty="0"/>
          </a:p>
        </p:txBody>
      </p:sp>
      <p:sp>
        <p:nvSpPr>
          <p:cNvPr id="3" name="Content Placeholder 2"/>
          <p:cNvSpPr>
            <a:spLocks noGrp="1"/>
          </p:cNvSpPr>
          <p:nvPr>
            <p:ph idx="1"/>
          </p:nvPr>
        </p:nvSpPr>
        <p:spPr/>
        <p:txBody>
          <a:bodyPr/>
          <a:lstStyle/>
          <a:p>
            <a:r>
              <a:rPr lang="en-US" dirty="0" smtClean="0"/>
              <a:t>Understands roles, resources, goals, business processes</a:t>
            </a:r>
          </a:p>
          <a:p>
            <a:pPr lvl="1"/>
            <a:endParaRPr lang="en-US" dirty="0"/>
          </a:p>
        </p:txBody>
      </p:sp>
      <p:sp>
        <p:nvSpPr>
          <p:cNvPr id="4" name="Footer Placeholder 3"/>
          <p:cNvSpPr>
            <a:spLocks noGrp="1"/>
          </p:cNvSpPr>
          <p:nvPr>
            <p:ph type="ftr" sz="quarter" idx="11"/>
          </p:nvPr>
        </p:nvSpPr>
        <p:spPr/>
        <p:txBody>
          <a:bodyPr/>
          <a:lstStyle/>
          <a:p>
            <a:r>
              <a:rPr lang="en-US" smtClean="0"/>
              <a:t>Patient-centric, Team-based, Quality-driven</a:t>
            </a:r>
            <a:endParaRPr lang="en-US"/>
          </a:p>
        </p:txBody>
      </p:sp>
      <p:sp>
        <p:nvSpPr>
          <p:cNvPr id="5" name="Slide Number Placeholder 4"/>
          <p:cNvSpPr>
            <a:spLocks noGrp="1"/>
          </p:cNvSpPr>
          <p:nvPr>
            <p:ph type="sldNum" sz="quarter" idx="12"/>
          </p:nvPr>
        </p:nvSpPr>
        <p:spPr/>
        <p:txBody>
          <a:bodyPr/>
          <a:lstStyle/>
          <a:p>
            <a:fld id="{3E4629E1-5A1D-C54C-8005-EFBF0AF9EB1C}" type="slidenum">
              <a:rPr lang="en-US" smtClean="0"/>
              <a:t>10</a:t>
            </a:fld>
            <a:endParaRPr lang="en-US"/>
          </a:p>
        </p:txBody>
      </p:sp>
    </p:spTree>
    <p:extLst>
      <p:ext uri="{BB962C8B-B14F-4D97-AF65-F5344CB8AC3E}">
        <p14:creationId xmlns:p14="http://schemas.microsoft.com/office/powerpoint/2010/main" val="48318812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Implications for Terminology</a:t>
            </a:r>
            <a:endParaRPr lang="en-US" dirty="0"/>
          </a:p>
        </p:txBody>
      </p:sp>
      <p:sp>
        <p:nvSpPr>
          <p:cNvPr id="7" name="Text Placeholder 6"/>
          <p:cNvSpPr>
            <a:spLocks noGrp="1"/>
          </p:cNvSpPr>
          <p:nvPr>
            <p:ph type="body" idx="1"/>
          </p:nvPr>
        </p:nvSpPr>
        <p:spPr/>
        <p:txBody>
          <a:bodyPr/>
          <a:lstStyle/>
          <a:p>
            <a:r>
              <a:rPr lang="en-US" dirty="0" smtClean="0"/>
              <a:t>Craig Parker, Intermountain Healthcare</a:t>
            </a:r>
            <a:endParaRPr lang="en-US" dirty="0"/>
          </a:p>
        </p:txBody>
      </p:sp>
      <p:sp>
        <p:nvSpPr>
          <p:cNvPr id="4" name="Footer Placeholder 3"/>
          <p:cNvSpPr>
            <a:spLocks noGrp="1"/>
          </p:cNvSpPr>
          <p:nvPr>
            <p:ph type="ftr" sz="quarter" idx="11"/>
          </p:nvPr>
        </p:nvSpPr>
        <p:spPr/>
        <p:txBody>
          <a:bodyPr/>
          <a:lstStyle/>
          <a:p>
            <a:r>
              <a:rPr lang="en-US" smtClean="0"/>
              <a:t>Patient-centric, Team-based, Quality-driven</a:t>
            </a:r>
            <a:endParaRPr lang="en-US"/>
          </a:p>
        </p:txBody>
      </p:sp>
      <p:sp>
        <p:nvSpPr>
          <p:cNvPr id="5" name="Slide Number Placeholder 4"/>
          <p:cNvSpPr>
            <a:spLocks noGrp="1"/>
          </p:cNvSpPr>
          <p:nvPr>
            <p:ph type="sldNum" sz="quarter" idx="12"/>
          </p:nvPr>
        </p:nvSpPr>
        <p:spPr/>
        <p:txBody>
          <a:bodyPr/>
          <a:lstStyle/>
          <a:p>
            <a:fld id="{3E4629E1-5A1D-C54C-8005-EFBF0AF9EB1C}" type="slidenum">
              <a:rPr lang="en-US" smtClean="0"/>
              <a:t>11</a:t>
            </a:fld>
            <a:endParaRPr lang="en-US"/>
          </a:p>
        </p:txBody>
      </p:sp>
    </p:spTree>
    <p:extLst>
      <p:ext uri="{BB962C8B-B14F-4D97-AF65-F5344CB8AC3E}">
        <p14:creationId xmlns:p14="http://schemas.microsoft.com/office/powerpoint/2010/main" val="237093233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792288" y="5145087"/>
            <a:ext cx="5486400" cy="804862"/>
          </a:xfrm>
        </p:spPr>
        <p:txBody>
          <a:bodyPr>
            <a:noAutofit/>
          </a:bodyPr>
          <a:lstStyle/>
          <a:p>
            <a:r>
              <a:rPr lang="en-US" sz="1800" dirty="0" smtClean="0"/>
              <a:t>‘Am I taking care of you? I have a thesis to write!” My parent are at their house; you visited last—’ ‘No, no, explain it like you are five.’</a:t>
            </a:r>
            <a:endParaRPr lang="en-US" sz="1800" dirty="0"/>
          </a:p>
        </p:txBody>
      </p:sp>
      <p:sp>
        <p:nvSpPr>
          <p:cNvPr id="5" name="Footer Placeholder 4"/>
          <p:cNvSpPr>
            <a:spLocks noGrp="1"/>
          </p:cNvSpPr>
          <p:nvPr>
            <p:ph type="ftr" sz="quarter" idx="11"/>
          </p:nvPr>
        </p:nvSpPr>
        <p:spPr/>
        <p:txBody>
          <a:bodyPr/>
          <a:lstStyle/>
          <a:p>
            <a:r>
              <a:rPr lang="en-US" smtClean="0"/>
              <a:t>Patient-centric, Team-based, Quality-driven</a:t>
            </a:r>
            <a:endParaRPr lang="en-US"/>
          </a:p>
        </p:txBody>
      </p:sp>
      <p:sp>
        <p:nvSpPr>
          <p:cNvPr id="6" name="Slide Number Placeholder 5"/>
          <p:cNvSpPr>
            <a:spLocks noGrp="1"/>
          </p:cNvSpPr>
          <p:nvPr>
            <p:ph type="sldNum" sz="quarter" idx="12"/>
          </p:nvPr>
        </p:nvSpPr>
        <p:spPr/>
        <p:txBody>
          <a:bodyPr/>
          <a:lstStyle/>
          <a:p>
            <a:fld id="{3E4629E1-5A1D-C54C-8005-EFBF0AF9EB1C}" type="slidenum">
              <a:rPr lang="en-US" smtClean="0"/>
              <a:t>12</a:t>
            </a:fld>
            <a:endParaRPr lang="en-US"/>
          </a:p>
        </p:txBody>
      </p:sp>
      <p:pic>
        <p:nvPicPr>
          <p:cNvPr id="9" name="Picture 8" descr="like_im_fiv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9786" y="1048189"/>
            <a:ext cx="2628900" cy="4069080"/>
          </a:xfrm>
          <a:prstGeom prst="rect">
            <a:avLst/>
          </a:prstGeom>
        </p:spPr>
      </p:pic>
      <p:sp>
        <p:nvSpPr>
          <p:cNvPr id="10" name="Title 9"/>
          <p:cNvSpPr>
            <a:spLocks noGrp="1"/>
          </p:cNvSpPr>
          <p:nvPr>
            <p:ph type="title"/>
          </p:nvPr>
        </p:nvSpPr>
        <p:spPr>
          <a:xfrm>
            <a:off x="1828800" y="481451"/>
            <a:ext cx="5486400" cy="566738"/>
          </a:xfrm>
        </p:spPr>
        <p:txBody>
          <a:bodyPr/>
          <a:lstStyle/>
          <a:p>
            <a:r>
              <a:rPr lang="en-US" dirty="0" err="1"/>
              <a:t>x</a:t>
            </a:r>
            <a:r>
              <a:rPr lang="en-US" dirty="0" err="1" smtClean="0"/>
              <a:t>kcd.com</a:t>
            </a:r>
            <a:r>
              <a:rPr lang="en-US" dirty="0" smtClean="0"/>
              <a:t>/1364</a:t>
            </a:r>
            <a:endParaRPr lang="en-US" dirty="0"/>
          </a:p>
        </p:txBody>
      </p:sp>
    </p:spTree>
    <p:extLst>
      <p:ext uri="{BB962C8B-B14F-4D97-AF65-F5344CB8AC3E}">
        <p14:creationId xmlns:p14="http://schemas.microsoft.com/office/powerpoint/2010/main" val="2613461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Quality Driven</a:t>
            </a:r>
            <a:endParaRPr lang="en-US" dirty="0"/>
          </a:p>
        </p:txBody>
      </p:sp>
      <p:sp>
        <p:nvSpPr>
          <p:cNvPr id="7" name="Content Placeholder 6"/>
          <p:cNvSpPr>
            <a:spLocks noGrp="1"/>
          </p:cNvSpPr>
          <p:nvPr>
            <p:ph idx="1"/>
          </p:nvPr>
        </p:nvSpPr>
        <p:spPr/>
        <p:txBody>
          <a:bodyPr/>
          <a:lstStyle/>
          <a:p>
            <a:r>
              <a:rPr lang="en-US" dirty="0" smtClean="0"/>
              <a:t>Data Models and Terminology need to be created with quality measurement in mind</a:t>
            </a:r>
          </a:p>
          <a:p>
            <a:r>
              <a:rPr lang="en-US" dirty="0" smtClean="0"/>
              <a:t>Clinical Data Models</a:t>
            </a:r>
          </a:p>
          <a:p>
            <a:r>
              <a:rPr lang="en-US" dirty="0" smtClean="0"/>
              <a:t>Quality Data Models</a:t>
            </a:r>
          </a:p>
          <a:p>
            <a:pPr lvl="1"/>
            <a:endParaRPr lang="en-US" dirty="0"/>
          </a:p>
        </p:txBody>
      </p:sp>
      <p:sp>
        <p:nvSpPr>
          <p:cNvPr id="4" name="Footer Placeholder 3"/>
          <p:cNvSpPr>
            <a:spLocks noGrp="1"/>
          </p:cNvSpPr>
          <p:nvPr>
            <p:ph type="ftr" sz="quarter" idx="11"/>
          </p:nvPr>
        </p:nvSpPr>
        <p:spPr/>
        <p:txBody>
          <a:bodyPr/>
          <a:lstStyle/>
          <a:p>
            <a:r>
              <a:rPr lang="en-US" smtClean="0"/>
              <a:t>Patient-centric, Team-based, Quality-driven</a:t>
            </a:r>
            <a:endParaRPr lang="en-US"/>
          </a:p>
        </p:txBody>
      </p:sp>
      <p:sp>
        <p:nvSpPr>
          <p:cNvPr id="5" name="Slide Number Placeholder 4"/>
          <p:cNvSpPr>
            <a:spLocks noGrp="1"/>
          </p:cNvSpPr>
          <p:nvPr>
            <p:ph type="sldNum" sz="quarter" idx="12"/>
          </p:nvPr>
        </p:nvSpPr>
        <p:spPr/>
        <p:txBody>
          <a:bodyPr/>
          <a:lstStyle/>
          <a:p>
            <a:fld id="{3E4629E1-5A1D-C54C-8005-EFBF0AF9EB1C}" type="slidenum">
              <a:rPr lang="en-US" smtClean="0"/>
              <a:t>13</a:t>
            </a:fld>
            <a:endParaRPr lang="en-US"/>
          </a:p>
        </p:txBody>
      </p:sp>
    </p:spTree>
    <p:extLst>
      <p:ext uri="{BB962C8B-B14F-4D97-AF65-F5344CB8AC3E}">
        <p14:creationId xmlns:p14="http://schemas.microsoft.com/office/powerpoint/2010/main" val="261817653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Clinical Data Models</a:t>
            </a:r>
            <a:endParaRPr lang="en-US" dirty="0"/>
          </a:p>
        </p:txBody>
      </p:sp>
      <p:sp>
        <p:nvSpPr>
          <p:cNvPr id="7" name="Content Placeholder 6"/>
          <p:cNvSpPr>
            <a:spLocks noGrp="1"/>
          </p:cNvSpPr>
          <p:nvPr>
            <p:ph idx="1"/>
          </p:nvPr>
        </p:nvSpPr>
        <p:spPr/>
        <p:txBody>
          <a:bodyPr/>
          <a:lstStyle/>
          <a:p>
            <a:r>
              <a:rPr lang="en-US" dirty="0" smtClean="0"/>
              <a:t>Clinical Data Models</a:t>
            </a:r>
          </a:p>
          <a:p>
            <a:pPr lvl="1"/>
            <a:r>
              <a:rPr lang="en-US" dirty="0" smtClean="0"/>
              <a:t>Used for primary capture of data</a:t>
            </a:r>
          </a:p>
          <a:p>
            <a:pPr lvl="1"/>
            <a:r>
              <a:rPr lang="en-US" dirty="0" smtClean="0"/>
              <a:t>Rely on standard clinical terminologies</a:t>
            </a:r>
          </a:p>
          <a:p>
            <a:pPr lvl="1"/>
            <a:r>
              <a:rPr lang="en-US" dirty="0" smtClean="0"/>
              <a:t>Granularity needs to be appropriate for quality assessment</a:t>
            </a:r>
          </a:p>
          <a:p>
            <a:pPr lvl="2"/>
            <a:r>
              <a:rPr lang="en-US" dirty="0" err="1" smtClean="0"/>
              <a:t>Precoordination</a:t>
            </a:r>
            <a:r>
              <a:rPr lang="en-US" dirty="0" smtClean="0"/>
              <a:t>, Categorization</a:t>
            </a:r>
          </a:p>
          <a:p>
            <a:pPr lvl="1"/>
            <a:r>
              <a:rPr lang="en-US" dirty="0" smtClean="0"/>
              <a:t> Associated information needed for quality assessments</a:t>
            </a:r>
          </a:p>
          <a:p>
            <a:pPr lvl="2"/>
            <a:r>
              <a:rPr lang="en-US" dirty="0" smtClean="0"/>
              <a:t>Setting, Participants, Timing, Payer, </a:t>
            </a:r>
          </a:p>
          <a:p>
            <a:pPr lvl="2"/>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Patient-centric, Team-based, Quality-driven</a:t>
            </a:r>
            <a:endParaRPr lang="en-US"/>
          </a:p>
        </p:txBody>
      </p:sp>
      <p:sp>
        <p:nvSpPr>
          <p:cNvPr id="5" name="Slide Number Placeholder 4"/>
          <p:cNvSpPr>
            <a:spLocks noGrp="1"/>
          </p:cNvSpPr>
          <p:nvPr>
            <p:ph type="sldNum" sz="quarter" idx="12"/>
          </p:nvPr>
        </p:nvSpPr>
        <p:spPr/>
        <p:txBody>
          <a:bodyPr/>
          <a:lstStyle/>
          <a:p>
            <a:fld id="{3E4629E1-5A1D-C54C-8005-EFBF0AF9EB1C}" type="slidenum">
              <a:rPr lang="en-US" smtClean="0"/>
              <a:t>14</a:t>
            </a:fld>
            <a:endParaRPr lang="en-US"/>
          </a:p>
        </p:txBody>
      </p:sp>
    </p:spTree>
    <p:extLst>
      <p:ext uri="{BB962C8B-B14F-4D97-AF65-F5344CB8AC3E}">
        <p14:creationId xmlns:p14="http://schemas.microsoft.com/office/powerpoint/2010/main" val="228479056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Quality Driven</a:t>
            </a:r>
            <a:endParaRPr lang="en-US" dirty="0"/>
          </a:p>
        </p:txBody>
      </p:sp>
      <p:sp>
        <p:nvSpPr>
          <p:cNvPr id="7" name="Content Placeholder 6"/>
          <p:cNvSpPr>
            <a:spLocks noGrp="1"/>
          </p:cNvSpPr>
          <p:nvPr>
            <p:ph idx="1"/>
          </p:nvPr>
        </p:nvSpPr>
        <p:spPr/>
        <p:txBody>
          <a:bodyPr/>
          <a:lstStyle/>
          <a:p>
            <a:r>
              <a:rPr lang="en-US" dirty="0" smtClean="0"/>
              <a:t>Quality Data Models</a:t>
            </a:r>
          </a:p>
          <a:p>
            <a:pPr lvl="1"/>
            <a:r>
              <a:rPr lang="en-US" dirty="0" err="1" smtClean="0"/>
              <a:t>Isosemantic</a:t>
            </a:r>
            <a:r>
              <a:rPr lang="en-US" dirty="0" smtClean="0"/>
              <a:t> with clinical models</a:t>
            </a:r>
          </a:p>
          <a:p>
            <a:pPr lvl="1"/>
            <a:r>
              <a:rPr lang="en-US" dirty="0" smtClean="0"/>
              <a:t>Optimized for quality assessment</a:t>
            </a:r>
          </a:p>
          <a:p>
            <a:pPr lvl="1"/>
            <a:r>
              <a:rPr lang="en-US" dirty="0" smtClean="0"/>
              <a:t>Terminology oriented towards quality</a:t>
            </a:r>
          </a:p>
          <a:p>
            <a:pPr lvl="2"/>
            <a:r>
              <a:rPr lang="en-US" dirty="0" smtClean="0"/>
              <a:t>Adequately controlled hypertension</a:t>
            </a:r>
          </a:p>
          <a:p>
            <a:pPr lvl="2"/>
            <a:r>
              <a:rPr lang="en-US" dirty="0" smtClean="0"/>
              <a:t>At risk for diabetes</a:t>
            </a:r>
          </a:p>
          <a:p>
            <a:pPr lvl="2"/>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Patient-centric, Team-based, Quality-driven</a:t>
            </a:r>
            <a:endParaRPr lang="en-US"/>
          </a:p>
        </p:txBody>
      </p:sp>
      <p:sp>
        <p:nvSpPr>
          <p:cNvPr id="5" name="Slide Number Placeholder 4"/>
          <p:cNvSpPr>
            <a:spLocks noGrp="1"/>
          </p:cNvSpPr>
          <p:nvPr>
            <p:ph type="sldNum" sz="quarter" idx="12"/>
          </p:nvPr>
        </p:nvSpPr>
        <p:spPr/>
        <p:txBody>
          <a:bodyPr/>
          <a:lstStyle/>
          <a:p>
            <a:fld id="{3E4629E1-5A1D-C54C-8005-EFBF0AF9EB1C}" type="slidenum">
              <a:rPr lang="en-US" smtClean="0"/>
              <a:t>15</a:t>
            </a:fld>
            <a:endParaRPr lang="en-US"/>
          </a:p>
        </p:txBody>
      </p:sp>
    </p:spTree>
    <p:extLst>
      <p:ext uri="{BB962C8B-B14F-4D97-AF65-F5344CB8AC3E}">
        <p14:creationId xmlns:p14="http://schemas.microsoft.com/office/powerpoint/2010/main" val="307554738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Based</a:t>
            </a:r>
            <a:endParaRPr lang="en-US" dirty="0"/>
          </a:p>
        </p:txBody>
      </p:sp>
      <p:sp>
        <p:nvSpPr>
          <p:cNvPr id="3" name="Content Placeholder 2"/>
          <p:cNvSpPr>
            <a:spLocks noGrp="1"/>
          </p:cNvSpPr>
          <p:nvPr>
            <p:ph idx="1"/>
          </p:nvPr>
        </p:nvSpPr>
        <p:spPr/>
        <p:txBody>
          <a:bodyPr>
            <a:normAutofit lnSpcReduction="10000"/>
          </a:bodyPr>
          <a:lstStyle/>
          <a:p>
            <a:r>
              <a:rPr lang="en-US" dirty="0" smtClean="0"/>
              <a:t>Terminology and Data Models to support a robust team model</a:t>
            </a:r>
          </a:p>
          <a:p>
            <a:pPr lvl="1"/>
            <a:r>
              <a:rPr lang="en-US" dirty="0" smtClean="0"/>
              <a:t>Definition of Roles</a:t>
            </a:r>
          </a:p>
          <a:p>
            <a:pPr lvl="1"/>
            <a:r>
              <a:rPr lang="en-US" dirty="0" smtClean="0"/>
              <a:t>Relationships between Roles</a:t>
            </a:r>
          </a:p>
          <a:p>
            <a:pPr lvl="2"/>
            <a:r>
              <a:rPr lang="en-US" dirty="0" smtClean="0"/>
              <a:t>Who can do something on behalf of someone else?</a:t>
            </a:r>
          </a:p>
          <a:p>
            <a:pPr lvl="1"/>
            <a:r>
              <a:rPr lang="en-US" dirty="0" smtClean="0"/>
              <a:t>Relationships between Roles and Activities</a:t>
            </a:r>
          </a:p>
          <a:p>
            <a:pPr lvl="2"/>
            <a:r>
              <a:rPr lang="en-US" dirty="0" smtClean="0"/>
              <a:t>Who can place and order?</a:t>
            </a:r>
          </a:p>
          <a:p>
            <a:pPr lvl="2"/>
            <a:r>
              <a:rPr lang="en-US" dirty="0" smtClean="0"/>
              <a:t>Who can administer a medication?</a:t>
            </a:r>
          </a:p>
          <a:p>
            <a:pPr lvl="1"/>
            <a:r>
              <a:rPr lang="en-US" dirty="0" smtClean="0"/>
              <a:t>Configurable based on organization, regulation, etc.</a:t>
            </a:r>
            <a:endParaRPr lang="en-US" dirty="0"/>
          </a:p>
        </p:txBody>
      </p:sp>
      <p:sp>
        <p:nvSpPr>
          <p:cNvPr id="4" name="Footer Placeholder 3"/>
          <p:cNvSpPr>
            <a:spLocks noGrp="1"/>
          </p:cNvSpPr>
          <p:nvPr>
            <p:ph type="ftr" sz="quarter" idx="11"/>
          </p:nvPr>
        </p:nvSpPr>
        <p:spPr/>
        <p:txBody>
          <a:bodyPr/>
          <a:lstStyle/>
          <a:p>
            <a:r>
              <a:rPr lang="en-US" smtClean="0"/>
              <a:t>Patient-centric, Team-based, Quality-driven</a:t>
            </a:r>
            <a:endParaRPr lang="en-US"/>
          </a:p>
        </p:txBody>
      </p:sp>
      <p:sp>
        <p:nvSpPr>
          <p:cNvPr id="5" name="Slide Number Placeholder 4"/>
          <p:cNvSpPr>
            <a:spLocks noGrp="1"/>
          </p:cNvSpPr>
          <p:nvPr>
            <p:ph type="sldNum" sz="quarter" idx="12"/>
          </p:nvPr>
        </p:nvSpPr>
        <p:spPr/>
        <p:txBody>
          <a:bodyPr/>
          <a:lstStyle/>
          <a:p>
            <a:fld id="{3E4629E1-5A1D-C54C-8005-EFBF0AF9EB1C}" type="slidenum">
              <a:rPr lang="en-US" smtClean="0"/>
              <a:t>16</a:t>
            </a:fld>
            <a:endParaRPr lang="en-US"/>
          </a:p>
        </p:txBody>
      </p:sp>
    </p:spTree>
    <p:extLst>
      <p:ext uri="{BB962C8B-B14F-4D97-AF65-F5344CB8AC3E}">
        <p14:creationId xmlns:p14="http://schemas.microsoft.com/office/powerpoint/2010/main" val="2776007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Centric</a:t>
            </a:r>
            <a:endParaRPr lang="en-US" dirty="0"/>
          </a:p>
        </p:txBody>
      </p:sp>
      <p:sp>
        <p:nvSpPr>
          <p:cNvPr id="3" name="Content Placeholder 2"/>
          <p:cNvSpPr>
            <a:spLocks noGrp="1"/>
          </p:cNvSpPr>
          <p:nvPr>
            <p:ph idx="1"/>
          </p:nvPr>
        </p:nvSpPr>
        <p:spPr/>
        <p:txBody>
          <a:bodyPr/>
          <a:lstStyle/>
          <a:p>
            <a:r>
              <a:rPr lang="en-US" dirty="0" smtClean="0"/>
              <a:t>Patient oriented representations of concepts</a:t>
            </a:r>
          </a:p>
          <a:p>
            <a:pPr lvl="1"/>
            <a:r>
              <a:rPr lang="en-US" dirty="0" smtClean="0"/>
              <a:t>“Heart attack”</a:t>
            </a:r>
          </a:p>
          <a:p>
            <a:r>
              <a:rPr lang="en-US" dirty="0" smtClean="0"/>
              <a:t>Concepts for patient goals</a:t>
            </a:r>
          </a:p>
          <a:p>
            <a:pPr lvl="1"/>
            <a:r>
              <a:rPr lang="en-US" dirty="0" smtClean="0"/>
              <a:t>“Having more energy”</a:t>
            </a:r>
          </a:p>
          <a:p>
            <a:r>
              <a:rPr lang="en-US" dirty="0" smtClean="0"/>
              <a:t>Lifecycle for goals (provider and patient)</a:t>
            </a:r>
          </a:p>
          <a:p>
            <a:r>
              <a:rPr lang="en-US" dirty="0" smtClean="0"/>
              <a:t>Models and Terminology for </a:t>
            </a:r>
            <a:r>
              <a:rPr lang="en-US" smtClean="0"/>
              <a:t>Care Plans</a:t>
            </a:r>
          </a:p>
        </p:txBody>
      </p:sp>
      <p:sp>
        <p:nvSpPr>
          <p:cNvPr id="4" name="Footer Placeholder 3"/>
          <p:cNvSpPr>
            <a:spLocks noGrp="1"/>
          </p:cNvSpPr>
          <p:nvPr>
            <p:ph type="ftr" sz="quarter" idx="11"/>
          </p:nvPr>
        </p:nvSpPr>
        <p:spPr/>
        <p:txBody>
          <a:bodyPr/>
          <a:lstStyle/>
          <a:p>
            <a:r>
              <a:rPr lang="en-US" smtClean="0"/>
              <a:t>Patient-centric, Team-based, Quality-driven</a:t>
            </a:r>
            <a:endParaRPr lang="en-US"/>
          </a:p>
        </p:txBody>
      </p:sp>
      <p:sp>
        <p:nvSpPr>
          <p:cNvPr id="5" name="Slide Number Placeholder 4"/>
          <p:cNvSpPr>
            <a:spLocks noGrp="1"/>
          </p:cNvSpPr>
          <p:nvPr>
            <p:ph type="sldNum" sz="quarter" idx="12"/>
          </p:nvPr>
        </p:nvSpPr>
        <p:spPr/>
        <p:txBody>
          <a:bodyPr/>
          <a:lstStyle/>
          <a:p>
            <a:fld id="{3E4629E1-5A1D-C54C-8005-EFBF0AF9EB1C}" type="slidenum">
              <a:rPr lang="en-US" smtClean="0"/>
              <a:t>17</a:t>
            </a:fld>
            <a:endParaRPr lang="en-US"/>
          </a:p>
        </p:txBody>
      </p:sp>
    </p:spTree>
    <p:extLst>
      <p:ext uri="{BB962C8B-B14F-4D97-AF65-F5344CB8AC3E}">
        <p14:creationId xmlns:p14="http://schemas.microsoft.com/office/powerpoint/2010/main" val="672149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Implications for Services</a:t>
            </a:r>
            <a:endParaRPr lang="en-US" dirty="0"/>
          </a:p>
        </p:txBody>
      </p:sp>
      <p:sp>
        <p:nvSpPr>
          <p:cNvPr id="7" name="Text Placeholder 6"/>
          <p:cNvSpPr>
            <a:spLocks noGrp="1"/>
          </p:cNvSpPr>
          <p:nvPr>
            <p:ph type="body" idx="1"/>
          </p:nvPr>
        </p:nvSpPr>
        <p:spPr/>
        <p:txBody>
          <a:bodyPr/>
          <a:lstStyle/>
          <a:p>
            <a:r>
              <a:rPr lang="en-US" dirty="0" smtClean="0"/>
              <a:t>Marc </a:t>
            </a:r>
            <a:r>
              <a:rPr lang="en-US" dirty="0" err="1" smtClean="0"/>
              <a:t>Overhage</a:t>
            </a:r>
            <a:r>
              <a:rPr lang="en-US" dirty="0" smtClean="0"/>
              <a:t>, Siemens</a:t>
            </a:r>
            <a:endParaRPr lang="en-US" dirty="0"/>
          </a:p>
        </p:txBody>
      </p:sp>
      <p:sp>
        <p:nvSpPr>
          <p:cNvPr id="4" name="Footer Placeholder 3"/>
          <p:cNvSpPr>
            <a:spLocks noGrp="1"/>
          </p:cNvSpPr>
          <p:nvPr>
            <p:ph type="ftr" sz="quarter" idx="11"/>
          </p:nvPr>
        </p:nvSpPr>
        <p:spPr/>
        <p:txBody>
          <a:bodyPr/>
          <a:lstStyle/>
          <a:p>
            <a:r>
              <a:rPr lang="en-US" smtClean="0"/>
              <a:t>Patient-centric, Team-based, Quality-driven</a:t>
            </a:r>
            <a:endParaRPr lang="en-US"/>
          </a:p>
        </p:txBody>
      </p:sp>
      <p:sp>
        <p:nvSpPr>
          <p:cNvPr id="5" name="Slide Number Placeholder 4"/>
          <p:cNvSpPr>
            <a:spLocks noGrp="1"/>
          </p:cNvSpPr>
          <p:nvPr>
            <p:ph type="sldNum" sz="quarter" idx="12"/>
          </p:nvPr>
        </p:nvSpPr>
        <p:spPr/>
        <p:txBody>
          <a:bodyPr/>
          <a:lstStyle/>
          <a:p>
            <a:fld id="{3E4629E1-5A1D-C54C-8005-EFBF0AF9EB1C}" type="slidenum">
              <a:rPr lang="en-US" smtClean="0"/>
              <a:t>18</a:t>
            </a:fld>
            <a:endParaRPr lang="en-US"/>
          </a:p>
        </p:txBody>
      </p:sp>
    </p:spTree>
    <p:extLst>
      <p:ext uri="{BB962C8B-B14F-4D97-AF65-F5344CB8AC3E}">
        <p14:creationId xmlns:p14="http://schemas.microsoft.com/office/powerpoint/2010/main" val="27828815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General Issues</a:t>
            </a:r>
            <a:endParaRPr lang="en-US" dirty="0"/>
          </a:p>
        </p:txBody>
      </p:sp>
      <p:sp>
        <p:nvSpPr>
          <p:cNvPr id="7" name="Content Placeholder 6"/>
          <p:cNvSpPr>
            <a:spLocks noGrp="1"/>
          </p:cNvSpPr>
          <p:nvPr>
            <p:ph idx="1"/>
          </p:nvPr>
        </p:nvSpPr>
        <p:spPr/>
        <p:txBody>
          <a:bodyPr/>
          <a:lstStyle/>
          <a:p>
            <a:r>
              <a:rPr lang="en-US" dirty="0" smtClean="0"/>
              <a:t>Authorization/Authentication</a:t>
            </a:r>
          </a:p>
          <a:p>
            <a:r>
              <a:rPr lang="en-US" dirty="0" smtClean="0"/>
              <a:t>R/R vs CRUD</a:t>
            </a:r>
          </a:p>
          <a:p>
            <a:pPr lvl="1"/>
            <a:r>
              <a:rPr lang="en-US" dirty="0" smtClean="0"/>
              <a:t>Request to Create/Update/Delete</a:t>
            </a:r>
          </a:p>
          <a:p>
            <a:pPr lvl="1"/>
            <a:r>
              <a:rPr lang="en-US" dirty="0" smtClean="0"/>
              <a:t>Read</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Patient-centric, Team-based, Quality-driven</a:t>
            </a:r>
            <a:endParaRPr lang="en-US"/>
          </a:p>
        </p:txBody>
      </p:sp>
      <p:sp>
        <p:nvSpPr>
          <p:cNvPr id="5" name="Slide Number Placeholder 4"/>
          <p:cNvSpPr>
            <a:spLocks noGrp="1"/>
          </p:cNvSpPr>
          <p:nvPr>
            <p:ph type="sldNum" sz="quarter" idx="12"/>
          </p:nvPr>
        </p:nvSpPr>
        <p:spPr/>
        <p:txBody>
          <a:bodyPr/>
          <a:lstStyle/>
          <a:p>
            <a:fld id="{3E4629E1-5A1D-C54C-8005-EFBF0AF9EB1C}" type="slidenum">
              <a:rPr lang="en-US" smtClean="0"/>
              <a:t>19</a:t>
            </a:fld>
            <a:endParaRPr lang="en-US"/>
          </a:p>
        </p:txBody>
      </p:sp>
    </p:spTree>
    <p:extLst>
      <p:ext uri="{BB962C8B-B14F-4D97-AF65-F5344CB8AC3E}">
        <p14:creationId xmlns:p14="http://schemas.microsoft.com/office/powerpoint/2010/main" val="2918704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What healthcare problem are we trying to solve?</a:t>
            </a:r>
          </a:p>
          <a:p>
            <a:pPr lvl="1"/>
            <a:r>
              <a:rPr lang="en-US" dirty="0" smtClean="0"/>
              <a:t>Propose a driving use case, not for applications</a:t>
            </a:r>
          </a:p>
          <a:p>
            <a:pPr lvl="1"/>
            <a:r>
              <a:rPr lang="en-US" dirty="0" smtClean="0"/>
              <a:t>If we focus on technology/tooling, we are dead.</a:t>
            </a:r>
          </a:p>
          <a:p>
            <a:endParaRPr lang="en-US" dirty="0"/>
          </a:p>
          <a:p>
            <a:r>
              <a:rPr lang="en-US" dirty="0" smtClean="0"/>
              <a:t>How does this inform terminology work?</a:t>
            </a:r>
          </a:p>
          <a:p>
            <a:endParaRPr lang="en-US" dirty="0"/>
          </a:p>
          <a:p>
            <a:r>
              <a:rPr lang="en-US" dirty="0" smtClean="0"/>
              <a:t>How does this inform technology (services)?</a:t>
            </a:r>
            <a:endParaRPr lang="en-US" dirty="0"/>
          </a:p>
        </p:txBody>
      </p:sp>
      <p:sp>
        <p:nvSpPr>
          <p:cNvPr id="4" name="Footer Placeholder 3"/>
          <p:cNvSpPr>
            <a:spLocks noGrp="1"/>
          </p:cNvSpPr>
          <p:nvPr>
            <p:ph type="ftr" sz="quarter" idx="11"/>
          </p:nvPr>
        </p:nvSpPr>
        <p:spPr/>
        <p:txBody>
          <a:bodyPr/>
          <a:lstStyle/>
          <a:p>
            <a:r>
              <a:rPr lang="en-US" smtClean="0"/>
              <a:t>Patient-centric, Team-based, Quality-driven</a:t>
            </a:r>
            <a:endParaRPr lang="en-US"/>
          </a:p>
        </p:txBody>
      </p:sp>
      <p:sp>
        <p:nvSpPr>
          <p:cNvPr id="5" name="Slide Number Placeholder 4"/>
          <p:cNvSpPr>
            <a:spLocks noGrp="1"/>
          </p:cNvSpPr>
          <p:nvPr>
            <p:ph type="sldNum" sz="quarter" idx="12"/>
          </p:nvPr>
        </p:nvSpPr>
        <p:spPr/>
        <p:txBody>
          <a:bodyPr/>
          <a:lstStyle/>
          <a:p>
            <a:fld id="{3E4629E1-5A1D-C54C-8005-EFBF0AF9EB1C}" type="slidenum">
              <a:rPr lang="en-US" smtClean="0"/>
              <a:t>2</a:t>
            </a:fld>
            <a:endParaRPr lang="en-US"/>
          </a:p>
        </p:txBody>
      </p:sp>
    </p:spTree>
    <p:extLst>
      <p:ext uri="{BB962C8B-B14F-4D97-AF65-F5344CB8AC3E}">
        <p14:creationId xmlns:p14="http://schemas.microsoft.com/office/powerpoint/2010/main" val="276204690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 Minimal Notional Service Set</a:t>
            </a:r>
            <a:endParaRPr lang="en-US" dirty="0"/>
          </a:p>
        </p:txBody>
      </p:sp>
      <p:sp>
        <p:nvSpPr>
          <p:cNvPr id="7" name="Content Placeholder 6"/>
          <p:cNvSpPr>
            <a:spLocks noGrp="1"/>
          </p:cNvSpPr>
          <p:nvPr>
            <p:ph idx="1"/>
          </p:nvPr>
        </p:nvSpPr>
        <p:spPr/>
        <p:txBody>
          <a:bodyPr>
            <a:normAutofit fontScale="70000" lnSpcReduction="20000"/>
          </a:bodyPr>
          <a:lstStyle/>
          <a:p>
            <a:r>
              <a:rPr lang="en-US" smtClean="0"/>
              <a:t>Terminology services</a:t>
            </a:r>
          </a:p>
          <a:p>
            <a:r>
              <a:rPr lang="en-US" dirty="0" smtClean="0"/>
              <a:t>patient lookup/matching</a:t>
            </a:r>
            <a:endParaRPr lang="en-US" dirty="0"/>
          </a:p>
          <a:p>
            <a:r>
              <a:rPr lang="en-US" dirty="0" smtClean="0"/>
              <a:t>provider look-up/matching </a:t>
            </a:r>
            <a:r>
              <a:rPr lang="en-US" dirty="0"/>
              <a:t>including role </a:t>
            </a:r>
            <a:r>
              <a:rPr lang="en-US" dirty="0" smtClean="0"/>
              <a:t>they may play</a:t>
            </a:r>
            <a:endParaRPr lang="en-US" dirty="0"/>
          </a:p>
          <a:p>
            <a:r>
              <a:rPr lang="en-US" dirty="0" smtClean="0"/>
              <a:t>R/R care team members including roles</a:t>
            </a:r>
          </a:p>
          <a:p>
            <a:r>
              <a:rPr lang="en-US" dirty="0" smtClean="0"/>
              <a:t>post an asynchronous message </a:t>
            </a:r>
            <a:r>
              <a:rPr lang="en-US" dirty="0"/>
              <a:t>with patient </a:t>
            </a:r>
            <a:r>
              <a:rPr lang="en-US" dirty="0" smtClean="0"/>
              <a:t>linkage</a:t>
            </a:r>
            <a:endParaRPr lang="en-US" dirty="0"/>
          </a:p>
          <a:p>
            <a:r>
              <a:rPr lang="en-US" dirty="0" smtClean="0"/>
              <a:t>Initiate a secure </a:t>
            </a:r>
            <a:r>
              <a:rPr lang="en-US" dirty="0"/>
              <a:t>synchronous </a:t>
            </a:r>
            <a:r>
              <a:rPr lang="en-US" dirty="0" smtClean="0"/>
              <a:t>messaging </a:t>
            </a:r>
            <a:r>
              <a:rPr lang="en-US" dirty="0"/>
              <a:t>(video/audio/chat</a:t>
            </a:r>
            <a:r>
              <a:rPr lang="en-US" dirty="0" smtClean="0"/>
              <a:t>) session</a:t>
            </a:r>
            <a:endParaRPr lang="en-US" dirty="0"/>
          </a:p>
          <a:p>
            <a:r>
              <a:rPr lang="en-US" dirty="0" smtClean="0"/>
              <a:t>R/R </a:t>
            </a:r>
            <a:r>
              <a:rPr lang="en-US" dirty="0"/>
              <a:t>a goal including </a:t>
            </a:r>
            <a:r>
              <a:rPr lang="en-US" dirty="0" smtClean="0"/>
              <a:t>status/stage/responsible</a:t>
            </a:r>
          </a:p>
          <a:p>
            <a:r>
              <a:rPr lang="en-US" dirty="0" smtClean="0"/>
              <a:t>R/R an observation</a:t>
            </a:r>
          </a:p>
          <a:p>
            <a:r>
              <a:rPr lang="en-US" dirty="0" smtClean="0"/>
              <a:t>R/R a problem list</a:t>
            </a:r>
            <a:endParaRPr lang="en-US" dirty="0"/>
          </a:p>
          <a:p>
            <a:r>
              <a:rPr lang="en-US" dirty="0" smtClean="0"/>
              <a:t>R/R a plan to meet the goal (BIG) including responsible role</a:t>
            </a:r>
          </a:p>
          <a:p>
            <a:r>
              <a:rPr lang="en-US" dirty="0" smtClean="0"/>
              <a:t>R/R an </a:t>
            </a:r>
            <a:r>
              <a:rPr lang="en-US" dirty="0"/>
              <a:t>appointment</a:t>
            </a:r>
          </a:p>
          <a:p>
            <a:r>
              <a:rPr lang="en-US" dirty="0" smtClean="0"/>
              <a:t>R/R </a:t>
            </a:r>
            <a:r>
              <a:rPr lang="en-US" dirty="0"/>
              <a:t>an order (all classes)</a:t>
            </a:r>
          </a:p>
          <a:p>
            <a:r>
              <a:rPr lang="en-US" dirty="0" smtClean="0"/>
              <a:t>R/R a patient contact action</a:t>
            </a:r>
            <a:endParaRPr lang="en-US" dirty="0"/>
          </a:p>
        </p:txBody>
      </p:sp>
      <p:sp>
        <p:nvSpPr>
          <p:cNvPr id="4" name="Footer Placeholder 3"/>
          <p:cNvSpPr>
            <a:spLocks noGrp="1"/>
          </p:cNvSpPr>
          <p:nvPr>
            <p:ph type="ftr" sz="quarter" idx="11"/>
          </p:nvPr>
        </p:nvSpPr>
        <p:spPr/>
        <p:txBody>
          <a:bodyPr/>
          <a:lstStyle/>
          <a:p>
            <a:r>
              <a:rPr lang="en-US" smtClean="0"/>
              <a:t>Patient-centric, Team-based, Quality-driven</a:t>
            </a:r>
            <a:endParaRPr lang="en-US"/>
          </a:p>
        </p:txBody>
      </p:sp>
      <p:sp>
        <p:nvSpPr>
          <p:cNvPr id="5" name="Slide Number Placeholder 4"/>
          <p:cNvSpPr>
            <a:spLocks noGrp="1"/>
          </p:cNvSpPr>
          <p:nvPr>
            <p:ph type="sldNum" sz="quarter" idx="12"/>
          </p:nvPr>
        </p:nvSpPr>
        <p:spPr/>
        <p:txBody>
          <a:bodyPr/>
          <a:lstStyle/>
          <a:p>
            <a:fld id="{3E4629E1-5A1D-C54C-8005-EFBF0AF9EB1C}" type="slidenum">
              <a:rPr lang="en-US" smtClean="0"/>
              <a:t>20</a:t>
            </a:fld>
            <a:endParaRPr lang="en-US"/>
          </a:p>
        </p:txBody>
      </p:sp>
    </p:spTree>
    <p:extLst>
      <p:ext uri="{BB962C8B-B14F-4D97-AF65-F5344CB8AC3E}">
        <p14:creationId xmlns:p14="http://schemas.microsoft.com/office/powerpoint/2010/main" val="2856450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Healthcare Provider Problem</a:t>
            </a:r>
            <a:endParaRPr lang="en-US" dirty="0"/>
          </a:p>
        </p:txBody>
      </p:sp>
      <p:sp>
        <p:nvSpPr>
          <p:cNvPr id="3" name="Content Placeholder 2"/>
          <p:cNvSpPr>
            <a:spLocks noGrp="1"/>
          </p:cNvSpPr>
          <p:nvPr>
            <p:ph idx="1"/>
          </p:nvPr>
        </p:nvSpPr>
        <p:spPr/>
        <p:txBody>
          <a:bodyPr/>
          <a:lstStyle/>
          <a:p>
            <a:r>
              <a:rPr lang="en-US" dirty="0" smtClean="0"/>
              <a:t>Context of Triple Aim of many providers</a:t>
            </a:r>
          </a:p>
          <a:p>
            <a:pPr lvl="1"/>
            <a:r>
              <a:rPr lang="en-US" dirty="0" smtClean="0"/>
              <a:t>Individual health, Population Health, Efficiency</a:t>
            </a:r>
          </a:p>
          <a:p>
            <a:r>
              <a:rPr lang="en-US" dirty="0" smtClean="0"/>
              <a:t>Get there through new models of care</a:t>
            </a:r>
          </a:p>
          <a:p>
            <a:pPr lvl="1"/>
            <a:r>
              <a:rPr lang="en-US" dirty="0" smtClean="0"/>
              <a:t>Patient centric, Team based, Quality driven</a:t>
            </a:r>
          </a:p>
          <a:p>
            <a:pPr lvl="1"/>
            <a:r>
              <a:rPr lang="en-US" dirty="0" smtClean="0"/>
              <a:t>Needs to happen across EHRs</a:t>
            </a:r>
          </a:p>
          <a:p>
            <a:r>
              <a:rPr lang="en-US" dirty="0" smtClean="0"/>
              <a:t>Problem</a:t>
            </a:r>
          </a:p>
          <a:p>
            <a:pPr lvl="1"/>
            <a:r>
              <a:rPr lang="en-US" dirty="0" smtClean="0"/>
              <a:t>Current EHRs provide poor support for </a:t>
            </a:r>
            <a:r>
              <a:rPr lang="en-US" dirty="0"/>
              <a:t>C</a:t>
            </a:r>
            <a:r>
              <a:rPr lang="en-US" dirty="0" smtClean="0"/>
              <a:t>are Coordination and for handoffs between EHRs</a:t>
            </a:r>
          </a:p>
        </p:txBody>
      </p:sp>
      <p:sp>
        <p:nvSpPr>
          <p:cNvPr id="4" name="Footer Placeholder 3"/>
          <p:cNvSpPr>
            <a:spLocks noGrp="1"/>
          </p:cNvSpPr>
          <p:nvPr>
            <p:ph type="ftr" sz="quarter" idx="11"/>
          </p:nvPr>
        </p:nvSpPr>
        <p:spPr/>
        <p:txBody>
          <a:bodyPr/>
          <a:lstStyle/>
          <a:p>
            <a:r>
              <a:rPr lang="en-US" smtClean="0"/>
              <a:t>Patient-centric, Team-based, Quality-driven</a:t>
            </a:r>
            <a:endParaRPr lang="en-US"/>
          </a:p>
        </p:txBody>
      </p:sp>
      <p:sp>
        <p:nvSpPr>
          <p:cNvPr id="5" name="Slide Number Placeholder 4"/>
          <p:cNvSpPr>
            <a:spLocks noGrp="1"/>
          </p:cNvSpPr>
          <p:nvPr>
            <p:ph type="sldNum" sz="quarter" idx="12"/>
          </p:nvPr>
        </p:nvSpPr>
        <p:spPr/>
        <p:txBody>
          <a:bodyPr/>
          <a:lstStyle/>
          <a:p>
            <a:fld id="{3E4629E1-5A1D-C54C-8005-EFBF0AF9EB1C}" type="slidenum">
              <a:rPr lang="en-US" smtClean="0"/>
              <a:t>3</a:t>
            </a:fld>
            <a:endParaRPr lang="en-US"/>
          </a:p>
        </p:txBody>
      </p:sp>
    </p:spTree>
    <p:extLst>
      <p:ext uri="{BB962C8B-B14F-4D97-AF65-F5344CB8AC3E}">
        <p14:creationId xmlns:p14="http://schemas.microsoft.com/office/powerpoint/2010/main" val="320967971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Patient-centric, Team-based, Quality-driven</a:t>
            </a:r>
            <a:endParaRPr lang="en-US" dirty="0"/>
          </a:p>
        </p:txBody>
      </p:sp>
      <p:sp>
        <p:nvSpPr>
          <p:cNvPr id="5" name="Slide Number Placeholder 4"/>
          <p:cNvSpPr>
            <a:spLocks noGrp="1"/>
          </p:cNvSpPr>
          <p:nvPr>
            <p:ph type="sldNum" sz="quarter" idx="12"/>
          </p:nvPr>
        </p:nvSpPr>
        <p:spPr/>
        <p:txBody>
          <a:bodyPr/>
          <a:lstStyle/>
          <a:p>
            <a:fld id="{3E4629E1-5A1D-C54C-8005-EFBF0AF9EB1C}" type="slidenum">
              <a:rPr lang="en-US" smtClean="0"/>
              <a:t>4</a:t>
            </a:fld>
            <a:endParaRPr lang="en-US"/>
          </a:p>
        </p:txBody>
      </p:sp>
      <p:grpSp>
        <p:nvGrpSpPr>
          <p:cNvPr id="178" name="Group 177"/>
          <p:cNvGrpSpPr/>
          <p:nvPr/>
        </p:nvGrpSpPr>
        <p:grpSpPr>
          <a:xfrm>
            <a:off x="2507161" y="2829596"/>
            <a:ext cx="6282574" cy="3808993"/>
            <a:chOff x="2309009" y="2597100"/>
            <a:chExt cx="6480726" cy="4041490"/>
          </a:xfrm>
        </p:grpSpPr>
        <p:sp>
          <p:nvSpPr>
            <p:cNvPr id="37" name="Rounded Rectangle 36"/>
            <p:cNvSpPr/>
            <p:nvPr/>
          </p:nvSpPr>
          <p:spPr>
            <a:xfrm>
              <a:off x="2309009" y="2597100"/>
              <a:ext cx="6480726" cy="4041490"/>
            </a:xfrm>
            <a:prstGeom prst="roundRect">
              <a:avLst>
                <a:gd name="adj" fmla="val 8796"/>
              </a:avLst>
            </a:prstGeom>
            <a:solidFill>
              <a:schemeClr val="bg2">
                <a:lumMod val="60000"/>
                <a:lumOff val="40000"/>
              </a:scheme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4473921" y="2753887"/>
              <a:ext cx="2161240" cy="398261"/>
            </a:xfrm>
            <a:prstGeom prst="rect">
              <a:avLst/>
            </a:prstGeom>
            <a:noFill/>
          </p:spPr>
          <p:txBody>
            <a:bodyPr wrap="none" rtlCol="0">
              <a:spAutoFit/>
            </a:bodyPr>
            <a:lstStyle/>
            <a:p>
              <a:pPr algn="ctr"/>
              <a:r>
                <a:rPr lang="en-US" sz="2400" b="1" dirty="0" smtClean="0"/>
                <a:t>Care Coordination</a:t>
              </a:r>
              <a:endParaRPr lang="en-US" sz="2400" b="1" dirty="0"/>
            </a:p>
          </p:txBody>
        </p:sp>
        <p:grpSp>
          <p:nvGrpSpPr>
            <p:cNvPr id="83" name="Group 82"/>
            <p:cNvGrpSpPr/>
            <p:nvPr/>
          </p:nvGrpSpPr>
          <p:grpSpPr>
            <a:xfrm>
              <a:off x="2580314" y="2762559"/>
              <a:ext cx="1915317" cy="1235011"/>
              <a:chOff x="9371322" y="2816878"/>
              <a:chExt cx="2616253" cy="1647535"/>
            </a:xfrm>
          </p:grpSpPr>
          <p:sp>
            <p:nvSpPr>
              <p:cNvPr id="39" name="Rectangle 38"/>
              <p:cNvSpPr/>
              <p:nvPr/>
            </p:nvSpPr>
            <p:spPr>
              <a:xfrm>
                <a:off x="9371322" y="3150739"/>
                <a:ext cx="689093" cy="13113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L-Shape 41"/>
              <p:cNvSpPr/>
              <p:nvPr/>
            </p:nvSpPr>
            <p:spPr>
              <a:xfrm>
                <a:off x="10249578" y="3486876"/>
                <a:ext cx="824210" cy="975239"/>
              </a:xfrm>
              <a:prstGeom prst="corner">
                <a:avLst>
                  <a:gd name="adj1" fmla="val 81143"/>
                  <a:gd name="adj2" fmla="val 5163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9474279" y="3267229"/>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9666731" y="3267229"/>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9859183" y="3267229"/>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9475854" y="3595332"/>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9668306" y="3595332"/>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9860758" y="3595332"/>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9477429" y="3923435"/>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9669881" y="3923435"/>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9862333" y="3923435"/>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9479004" y="4251538"/>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9671456" y="4251538"/>
                <a:ext cx="80104" cy="210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9863908" y="4251538"/>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10325415" y="3595332"/>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10517867" y="3595332"/>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0330466" y="3923435"/>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10522918" y="3923435"/>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10715370" y="3923435"/>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10907822" y="3923435"/>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0329720" y="4251538"/>
                <a:ext cx="80849" cy="210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10522173" y="4251538"/>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10714625" y="4251538"/>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0907077" y="4251538"/>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11245237" y="3486876"/>
                <a:ext cx="689093" cy="97753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1349769" y="3597629"/>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a:xfrm>
                <a:off x="11542221" y="3597629"/>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11734673" y="3597629"/>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11351344" y="3925732"/>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11543796" y="3925732"/>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11736248" y="3925732"/>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75"/>
              <p:cNvSpPr/>
              <p:nvPr/>
            </p:nvSpPr>
            <p:spPr>
              <a:xfrm>
                <a:off x="11352919" y="4253835"/>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11545371" y="4253835"/>
                <a:ext cx="80104" cy="210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11737823" y="4253835"/>
                <a:ext cx="80104" cy="1757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TextBox 79"/>
              <p:cNvSpPr txBox="1"/>
              <p:nvPr/>
            </p:nvSpPr>
            <p:spPr>
              <a:xfrm>
                <a:off x="9502963" y="2816878"/>
                <a:ext cx="433758" cy="369332"/>
              </a:xfrm>
              <a:prstGeom prst="rect">
                <a:avLst/>
              </a:prstGeom>
              <a:noFill/>
            </p:spPr>
            <p:txBody>
              <a:bodyPr wrap="none" rtlCol="0">
                <a:spAutoFit/>
              </a:bodyPr>
              <a:lstStyle/>
              <a:p>
                <a:pPr algn="ctr"/>
                <a:r>
                  <a:rPr lang="en-US" b="1" dirty="0" smtClean="0">
                    <a:solidFill>
                      <a:schemeClr val="accent1">
                        <a:lumMod val="60000"/>
                        <a:lumOff val="40000"/>
                      </a:schemeClr>
                    </a:solidFill>
                    <a:effectLst>
                      <a:outerShdw blurRad="50800" dist="38100" dir="2700000" algn="tl" rotWithShape="0">
                        <a:srgbClr val="000000">
                          <a:alpha val="43000"/>
                        </a:srgbClr>
                      </a:outerShdw>
                    </a:effectLst>
                  </a:rPr>
                  <a:t>KP</a:t>
                </a:r>
                <a:endParaRPr lang="en-US" b="1" dirty="0">
                  <a:solidFill>
                    <a:schemeClr val="accent1">
                      <a:lumMod val="60000"/>
                      <a:lumOff val="40000"/>
                    </a:schemeClr>
                  </a:solidFill>
                  <a:effectLst>
                    <a:outerShdw blurRad="50800" dist="38100" dir="2700000" algn="tl" rotWithShape="0">
                      <a:srgbClr val="000000">
                        <a:alpha val="43000"/>
                      </a:srgbClr>
                    </a:outerShdw>
                  </a:effectLst>
                </a:endParaRPr>
              </a:p>
            </p:txBody>
          </p:sp>
          <p:sp>
            <p:nvSpPr>
              <p:cNvPr id="81" name="TextBox 80"/>
              <p:cNvSpPr txBox="1"/>
              <p:nvPr/>
            </p:nvSpPr>
            <p:spPr>
              <a:xfrm>
                <a:off x="10235899" y="3153944"/>
                <a:ext cx="466794" cy="369332"/>
              </a:xfrm>
              <a:prstGeom prst="rect">
                <a:avLst/>
              </a:prstGeom>
              <a:noFill/>
            </p:spPr>
            <p:txBody>
              <a:bodyPr wrap="none" rtlCol="0">
                <a:spAutoFit/>
              </a:bodyPr>
              <a:lstStyle/>
              <a:p>
                <a:pPr algn="ctr"/>
                <a:r>
                  <a:rPr lang="en-US" b="1" dirty="0" smtClean="0">
                    <a:solidFill>
                      <a:schemeClr val="accent1">
                        <a:lumMod val="60000"/>
                        <a:lumOff val="40000"/>
                      </a:schemeClr>
                    </a:solidFill>
                    <a:effectLst>
                      <a:outerShdw blurRad="50800" dist="38100" dir="2700000" algn="tl" rotWithShape="0">
                        <a:srgbClr val="000000">
                          <a:alpha val="43000"/>
                        </a:srgbClr>
                      </a:outerShdw>
                    </a:effectLst>
                  </a:rPr>
                  <a:t>VA</a:t>
                </a:r>
                <a:endParaRPr lang="en-US" b="1" dirty="0">
                  <a:solidFill>
                    <a:schemeClr val="accent1">
                      <a:lumMod val="60000"/>
                      <a:lumOff val="40000"/>
                    </a:schemeClr>
                  </a:solidFill>
                  <a:effectLst>
                    <a:outerShdw blurRad="50800" dist="38100" dir="2700000" algn="tl" rotWithShape="0">
                      <a:srgbClr val="000000">
                        <a:alpha val="43000"/>
                      </a:srgbClr>
                    </a:outerShdw>
                  </a:effectLst>
                </a:endParaRPr>
              </a:p>
            </p:txBody>
          </p:sp>
          <p:sp>
            <p:nvSpPr>
              <p:cNvPr id="82" name="TextBox 81"/>
              <p:cNvSpPr txBox="1"/>
              <p:nvPr/>
            </p:nvSpPr>
            <p:spPr>
              <a:xfrm>
                <a:off x="11168296" y="3158679"/>
                <a:ext cx="819279" cy="492698"/>
              </a:xfrm>
              <a:prstGeom prst="rect">
                <a:avLst/>
              </a:prstGeom>
              <a:noFill/>
            </p:spPr>
            <p:txBody>
              <a:bodyPr wrap="none" rtlCol="0">
                <a:spAutoFit/>
              </a:bodyPr>
              <a:lstStyle/>
              <a:p>
                <a:pPr algn="ctr"/>
                <a:r>
                  <a:rPr lang="en-US" b="1" dirty="0" smtClean="0">
                    <a:solidFill>
                      <a:schemeClr val="accent1">
                        <a:lumMod val="60000"/>
                        <a:lumOff val="40000"/>
                      </a:schemeClr>
                    </a:solidFill>
                    <a:effectLst>
                      <a:outerShdw blurRad="50800" dist="38100" dir="2700000" algn="tl" rotWithShape="0">
                        <a:srgbClr val="000000">
                          <a:alpha val="43000"/>
                        </a:srgbClr>
                      </a:outerShdw>
                    </a:effectLst>
                  </a:rPr>
                  <a:t>DoD</a:t>
                </a:r>
                <a:endParaRPr lang="en-US" b="1" dirty="0">
                  <a:solidFill>
                    <a:schemeClr val="accent1">
                      <a:lumMod val="60000"/>
                      <a:lumOff val="40000"/>
                    </a:schemeClr>
                  </a:solidFill>
                  <a:effectLst>
                    <a:outerShdw blurRad="50800" dist="38100" dir="2700000" algn="tl" rotWithShape="0">
                      <a:srgbClr val="000000">
                        <a:alpha val="43000"/>
                      </a:srgbClr>
                    </a:outerShdw>
                  </a:effectLst>
                </a:endParaRPr>
              </a:p>
            </p:txBody>
          </p:sp>
        </p:grpSp>
        <p:grpSp>
          <p:nvGrpSpPr>
            <p:cNvPr id="169" name="Group 168"/>
            <p:cNvGrpSpPr/>
            <p:nvPr/>
          </p:nvGrpSpPr>
          <p:grpSpPr>
            <a:xfrm>
              <a:off x="6678087" y="3025053"/>
              <a:ext cx="1768243" cy="882882"/>
              <a:chOff x="1133121" y="2167531"/>
              <a:chExt cx="2049751" cy="1023439"/>
            </a:xfrm>
          </p:grpSpPr>
          <p:grpSp>
            <p:nvGrpSpPr>
              <p:cNvPr id="105" name="Group 104"/>
              <p:cNvGrpSpPr/>
              <p:nvPr/>
            </p:nvGrpSpPr>
            <p:grpSpPr>
              <a:xfrm>
                <a:off x="1133121" y="2167531"/>
                <a:ext cx="1592551" cy="566239"/>
                <a:chOff x="876884" y="1788862"/>
                <a:chExt cx="3471426" cy="1234282"/>
              </a:xfrm>
            </p:grpSpPr>
            <p:grpSp>
              <p:nvGrpSpPr>
                <p:cNvPr id="85" name="Group 84"/>
                <p:cNvGrpSpPr/>
                <p:nvPr/>
              </p:nvGrpSpPr>
              <p:grpSpPr>
                <a:xfrm>
                  <a:off x="1726165" y="1798683"/>
                  <a:ext cx="728606" cy="1217147"/>
                  <a:chOff x="3702964" y="4008988"/>
                  <a:chExt cx="728606" cy="1217147"/>
                </a:xfrm>
              </p:grpSpPr>
              <p:grpSp>
                <p:nvGrpSpPr>
                  <p:cNvPr id="86" name="Group 85"/>
                  <p:cNvGrpSpPr/>
                  <p:nvPr/>
                </p:nvGrpSpPr>
                <p:grpSpPr>
                  <a:xfrm>
                    <a:off x="3702964" y="4008988"/>
                    <a:ext cx="728606" cy="1217147"/>
                    <a:chOff x="10658459" y="1198118"/>
                    <a:chExt cx="728606" cy="1217147"/>
                  </a:xfrm>
                </p:grpSpPr>
                <p:sp>
                  <p:nvSpPr>
                    <p:cNvPr id="90" name="Oval 89"/>
                    <p:cNvSpPr/>
                    <p:nvPr/>
                  </p:nvSpPr>
                  <p:spPr>
                    <a:xfrm>
                      <a:off x="10783363" y="1198118"/>
                      <a:ext cx="478798" cy="439039"/>
                    </a:xfrm>
                    <a:prstGeom prst="ellipse">
                      <a:avLst/>
                    </a:prstGeom>
                    <a:gradFill>
                      <a:gsLst>
                        <a:gs pos="0">
                          <a:schemeClr val="accent3">
                            <a:lumMod val="75000"/>
                          </a:schemeClr>
                        </a:gs>
                        <a:gs pos="100000">
                          <a:schemeClr val="accent3">
                            <a:lumMod val="60000"/>
                            <a:lumOff val="40000"/>
                          </a:schemeClr>
                        </a:gs>
                      </a:gsLst>
                    </a:gra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Snip Same Side Corner Rectangle 90"/>
                    <p:cNvSpPr/>
                    <p:nvPr/>
                  </p:nvSpPr>
                  <p:spPr>
                    <a:xfrm>
                      <a:off x="10658459" y="1748985"/>
                      <a:ext cx="728606" cy="666280"/>
                    </a:xfrm>
                    <a:prstGeom prst="snip2SameRect">
                      <a:avLst/>
                    </a:prstGeom>
                    <a:gradFill>
                      <a:gsLst>
                        <a:gs pos="0">
                          <a:schemeClr val="accent3">
                            <a:lumMod val="75000"/>
                          </a:schemeClr>
                        </a:gs>
                        <a:gs pos="100000">
                          <a:schemeClr val="accent3">
                            <a:lumMod val="60000"/>
                            <a:lumOff val="40000"/>
                          </a:schemeClr>
                        </a:gs>
                      </a:gsLst>
                    </a:gra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87" name="Curved Connector 86"/>
                  <p:cNvCxnSpPr/>
                  <p:nvPr/>
                </p:nvCxnSpPr>
                <p:spPr>
                  <a:xfrm rot="16200000" flipH="1">
                    <a:off x="3780601" y="4667008"/>
                    <a:ext cx="359451" cy="145143"/>
                  </a:xfrm>
                  <a:prstGeom prst="curvedConnector3">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88" name="Curved Connector 87"/>
                  <p:cNvCxnSpPr/>
                  <p:nvPr/>
                </p:nvCxnSpPr>
                <p:spPr>
                  <a:xfrm rot="5400000">
                    <a:off x="3964586" y="4659199"/>
                    <a:ext cx="359452" cy="160764"/>
                  </a:xfrm>
                  <a:prstGeom prst="curvedConnector3">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89" name="Oval 88"/>
                  <p:cNvSpPr/>
                  <p:nvPr/>
                </p:nvSpPr>
                <p:spPr>
                  <a:xfrm>
                    <a:off x="3991429" y="4919305"/>
                    <a:ext cx="114041" cy="114041"/>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2" name="Group 91"/>
                <p:cNvGrpSpPr/>
                <p:nvPr/>
              </p:nvGrpSpPr>
              <p:grpSpPr>
                <a:xfrm>
                  <a:off x="876884" y="1804235"/>
                  <a:ext cx="728606" cy="1217147"/>
                  <a:chOff x="3702964" y="4008988"/>
                  <a:chExt cx="728606" cy="1217147"/>
                </a:xfrm>
              </p:grpSpPr>
              <p:grpSp>
                <p:nvGrpSpPr>
                  <p:cNvPr id="93" name="Group 92"/>
                  <p:cNvGrpSpPr/>
                  <p:nvPr/>
                </p:nvGrpSpPr>
                <p:grpSpPr>
                  <a:xfrm>
                    <a:off x="3702964" y="4008988"/>
                    <a:ext cx="728606" cy="1217147"/>
                    <a:chOff x="10658459" y="1198118"/>
                    <a:chExt cx="728606" cy="1217147"/>
                  </a:xfrm>
                </p:grpSpPr>
                <p:sp>
                  <p:nvSpPr>
                    <p:cNvPr id="97" name="Oval 96"/>
                    <p:cNvSpPr/>
                    <p:nvPr/>
                  </p:nvSpPr>
                  <p:spPr>
                    <a:xfrm>
                      <a:off x="10783363" y="1198118"/>
                      <a:ext cx="478798" cy="439039"/>
                    </a:xfrm>
                    <a:prstGeom prst="ellipse">
                      <a:avLst/>
                    </a:prstGeom>
                    <a:gradFill>
                      <a:gsLst>
                        <a:gs pos="0">
                          <a:schemeClr val="accent3">
                            <a:lumMod val="75000"/>
                          </a:schemeClr>
                        </a:gs>
                        <a:gs pos="100000">
                          <a:schemeClr val="accent3">
                            <a:lumMod val="60000"/>
                            <a:lumOff val="40000"/>
                          </a:schemeClr>
                        </a:gs>
                      </a:gsLst>
                    </a:gra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Snip Same Side Corner Rectangle 97"/>
                    <p:cNvSpPr/>
                    <p:nvPr/>
                  </p:nvSpPr>
                  <p:spPr>
                    <a:xfrm>
                      <a:off x="10658459" y="1748985"/>
                      <a:ext cx="728606" cy="666280"/>
                    </a:xfrm>
                    <a:prstGeom prst="snip2SameRect">
                      <a:avLst/>
                    </a:prstGeom>
                    <a:gradFill>
                      <a:gsLst>
                        <a:gs pos="0">
                          <a:schemeClr val="accent3">
                            <a:lumMod val="75000"/>
                          </a:schemeClr>
                        </a:gs>
                        <a:gs pos="100000">
                          <a:schemeClr val="accent3">
                            <a:lumMod val="60000"/>
                            <a:lumOff val="40000"/>
                          </a:schemeClr>
                        </a:gs>
                      </a:gsLst>
                    </a:gra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94" name="Curved Connector 93"/>
                  <p:cNvCxnSpPr/>
                  <p:nvPr/>
                </p:nvCxnSpPr>
                <p:spPr>
                  <a:xfrm rot="16200000" flipH="1">
                    <a:off x="3780601" y="4667008"/>
                    <a:ext cx="359451" cy="145143"/>
                  </a:xfrm>
                  <a:prstGeom prst="curvedConnector3">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95" name="Curved Connector 94"/>
                  <p:cNvCxnSpPr/>
                  <p:nvPr/>
                </p:nvCxnSpPr>
                <p:spPr>
                  <a:xfrm rot="5400000">
                    <a:off x="3964586" y="4659199"/>
                    <a:ext cx="359452" cy="160764"/>
                  </a:xfrm>
                  <a:prstGeom prst="curvedConnector3">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96" name="Oval 95"/>
                  <p:cNvSpPr/>
                  <p:nvPr/>
                </p:nvSpPr>
                <p:spPr>
                  <a:xfrm>
                    <a:off x="3991429" y="4919305"/>
                    <a:ext cx="114041" cy="114041"/>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9" name="Group 98"/>
                <p:cNvGrpSpPr/>
                <p:nvPr/>
              </p:nvGrpSpPr>
              <p:grpSpPr>
                <a:xfrm>
                  <a:off x="2777611" y="1805997"/>
                  <a:ext cx="728606" cy="1217147"/>
                  <a:chOff x="10658459" y="1198118"/>
                  <a:chExt cx="728606" cy="1217147"/>
                </a:xfrm>
              </p:grpSpPr>
              <p:sp>
                <p:nvSpPr>
                  <p:cNvPr id="100" name="Oval 99"/>
                  <p:cNvSpPr/>
                  <p:nvPr/>
                </p:nvSpPr>
                <p:spPr>
                  <a:xfrm>
                    <a:off x="10783363" y="1198118"/>
                    <a:ext cx="478798" cy="43903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Snip Same Side Corner Rectangle 100"/>
                  <p:cNvSpPr/>
                  <p:nvPr/>
                </p:nvSpPr>
                <p:spPr>
                  <a:xfrm>
                    <a:off x="10658459" y="1748985"/>
                    <a:ext cx="728606" cy="666280"/>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2" name="Group 101"/>
                <p:cNvGrpSpPr/>
                <p:nvPr/>
              </p:nvGrpSpPr>
              <p:grpSpPr>
                <a:xfrm>
                  <a:off x="3619704" y="1788862"/>
                  <a:ext cx="728606" cy="1217147"/>
                  <a:chOff x="10658459" y="1198118"/>
                  <a:chExt cx="728606" cy="1217147"/>
                </a:xfrm>
              </p:grpSpPr>
              <p:sp>
                <p:nvSpPr>
                  <p:cNvPr id="103" name="Oval 102"/>
                  <p:cNvSpPr/>
                  <p:nvPr/>
                </p:nvSpPr>
                <p:spPr>
                  <a:xfrm>
                    <a:off x="10783363" y="1198118"/>
                    <a:ext cx="478798" cy="43903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Snip Same Side Corner Rectangle 103"/>
                  <p:cNvSpPr/>
                  <p:nvPr/>
                </p:nvSpPr>
                <p:spPr>
                  <a:xfrm>
                    <a:off x="10658459" y="1748985"/>
                    <a:ext cx="728606" cy="666280"/>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106" name="Group 105"/>
              <p:cNvGrpSpPr/>
              <p:nvPr/>
            </p:nvGrpSpPr>
            <p:grpSpPr>
              <a:xfrm>
                <a:off x="1285521" y="2319931"/>
                <a:ext cx="1592551" cy="566239"/>
                <a:chOff x="876884" y="1788862"/>
                <a:chExt cx="3471426" cy="1234282"/>
              </a:xfrm>
            </p:grpSpPr>
            <p:grpSp>
              <p:nvGrpSpPr>
                <p:cNvPr id="107" name="Group 106"/>
                <p:cNvGrpSpPr/>
                <p:nvPr/>
              </p:nvGrpSpPr>
              <p:grpSpPr>
                <a:xfrm>
                  <a:off x="1726165" y="1798683"/>
                  <a:ext cx="728606" cy="1217147"/>
                  <a:chOff x="3702964" y="4008988"/>
                  <a:chExt cx="728606" cy="1217147"/>
                </a:xfrm>
              </p:grpSpPr>
              <p:grpSp>
                <p:nvGrpSpPr>
                  <p:cNvPr id="121" name="Group 120"/>
                  <p:cNvGrpSpPr/>
                  <p:nvPr/>
                </p:nvGrpSpPr>
                <p:grpSpPr>
                  <a:xfrm>
                    <a:off x="3702964" y="4008988"/>
                    <a:ext cx="728606" cy="1217147"/>
                    <a:chOff x="10658459" y="1198118"/>
                    <a:chExt cx="728606" cy="1217147"/>
                  </a:xfrm>
                </p:grpSpPr>
                <p:sp>
                  <p:nvSpPr>
                    <p:cNvPr id="125" name="Oval 124"/>
                    <p:cNvSpPr/>
                    <p:nvPr/>
                  </p:nvSpPr>
                  <p:spPr>
                    <a:xfrm>
                      <a:off x="10783363" y="1198118"/>
                      <a:ext cx="478798" cy="439039"/>
                    </a:xfrm>
                    <a:prstGeom prst="ellipse">
                      <a:avLst/>
                    </a:prstGeom>
                    <a:gradFill>
                      <a:gsLst>
                        <a:gs pos="0">
                          <a:schemeClr val="accent3">
                            <a:lumMod val="75000"/>
                          </a:schemeClr>
                        </a:gs>
                        <a:gs pos="100000">
                          <a:schemeClr val="accent3">
                            <a:lumMod val="60000"/>
                            <a:lumOff val="40000"/>
                          </a:schemeClr>
                        </a:gs>
                      </a:gsLst>
                    </a:gra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Snip Same Side Corner Rectangle 125"/>
                    <p:cNvSpPr/>
                    <p:nvPr/>
                  </p:nvSpPr>
                  <p:spPr>
                    <a:xfrm>
                      <a:off x="10658459" y="1748985"/>
                      <a:ext cx="728606" cy="666280"/>
                    </a:xfrm>
                    <a:prstGeom prst="snip2SameRect">
                      <a:avLst/>
                    </a:prstGeom>
                    <a:gradFill>
                      <a:gsLst>
                        <a:gs pos="0">
                          <a:schemeClr val="accent3">
                            <a:lumMod val="75000"/>
                          </a:schemeClr>
                        </a:gs>
                        <a:gs pos="100000">
                          <a:schemeClr val="accent3">
                            <a:lumMod val="60000"/>
                            <a:lumOff val="40000"/>
                          </a:schemeClr>
                        </a:gs>
                      </a:gsLst>
                    </a:gra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22" name="Curved Connector 121"/>
                  <p:cNvCxnSpPr/>
                  <p:nvPr/>
                </p:nvCxnSpPr>
                <p:spPr>
                  <a:xfrm rot="16200000" flipH="1">
                    <a:off x="3780601" y="4667008"/>
                    <a:ext cx="359451" cy="145143"/>
                  </a:xfrm>
                  <a:prstGeom prst="curvedConnector3">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23" name="Curved Connector 122"/>
                  <p:cNvCxnSpPr/>
                  <p:nvPr/>
                </p:nvCxnSpPr>
                <p:spPr>
                  <a:xfrm rot="5400000">
                    <a:off x="3964586" y="4659199"/>
                    <a:ext cx="359452" cy="160764"/>
                  </a:xfrm>
                  <a:prstGeom prst="curvedConnector3">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24" name="Oval 123"/>
                  <p:cNvSpPr/>
                  <p:nvPr/>
                </p:nvSpPr>
                <p:spPr>
                  <a:xfrm>
                    <a:off x="3991429" y="4919305"/>
                    <a:ext cx="114041" cy="114041"/>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8" name="Group 107"/>
                <p:cNvGrpSpPr/>
                <p:nvPr/>
              </p:nvGrpSpPr>
              <p:grpSpPr>
                <a:xfrm>
                  <a:off x="876884" y="1804235"/>
                  <a:ext cx="728606" cy="1217147"/>
                  <a:chOff x="3702964" y="4008988"/>
                  <a:chExt cx="728606" cy="1217147"/>
                </a:xfrm>
              </p:grpSpPr>
              <p:grpSp>
                <p:nvGrpSpPr>
                  <p:cNvPr id="115" name="Group 114"/>
                  <p:cNvGrpSpPr/>
                  <p:nvPr/>
                </p:nvGrpSpPr>
                <p:grpSpPr>
                  <a:xfrm>
                    <a:off x="3702964" y="4008988"/>
                    <a:ext cx="728606" cy="1217147"/>
                    <a:chOff x="10658459" y="1198118"/>
                    <a:chExt cx="728606" cy="1217147"/>
                  </a:xfrm>
                </p:grpSpPr>
                <p:sp>
                  <p:nvSpPr>
                    <p:cNvPr id="119" name="Oval 118"/>
                    <p:cNvSpPr/>
                    <p:nvPr/>
                  </p:nvSpPr>
                  <p:spPr>
                    <a:xfrm>
                      <a:off x="10783363" y="1198118"/>
                      <a:ext cx="478798" cy="439039"/>
                    </a:xfrm>
                    <a:prstGeom prst="ellipse">
                      <a:avLst/>
                    </a:prstGeom>
                    <a:gradFill>
                      <a:gsLst>
                        <a:gs pos="0">
                          <a:schemeClr val="accent3">
                            <a:lumMod val="75000"/>
                          </a:schemeClr>
                        </a:gs>
                        <a:gs pos="100000">
                          <a:schemeClr val="accent3">
                            <a:lumMod val="60000"/>
                            <a:lumOff val="40000"/>
                          </a:schemeClr>
                        </a:gs>
                      </a:gsLst>
                    </a:gra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Snip Same Side Corner Rectangle 119"/>
                    <p:cNvSpPr/>
                    <p:nvPr/>
                  </p:nvSpPr>
                  <p:spPr>
                    <a:xfrm>
                      <a:off x="10658459" y="1748985"/>
                      <a:ext cx="728606" cy="666280"/>
                    </a:xfrm>
                    <a:prstGeom prst="snip2SameRect">
                      <a:avLst/>
                    </a:prstGeom>
                    <a:gradFill>
                      <a:gsLst>
                        <a:gs pos="0">
                          <a:schemeClr val="accent3">
                            <a:lumMod val="75000"/>
                          </a:schemeClr>
                        </a:gs>
                        <a:gs pos="100000">
                          <a:schemeClr val="accent3">
                            <a:lumMod val="60000"/>
                            <a:lumOff val="40000"/>
                          </a:schemeClr>
                        </a:gs>
                      </a:gsLst>
                    </a:gra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16" name="Curved Connector 115"/>
                  <p:cNvCxnSpPr/>
                  <p:nvPr/>
                </p:nvCxnSpPr>
                <p:spPr>
                  <a:xfrm rot="16200000" flipH="1">
                    <a:off x="3780601" y="4667008"/>
                    <a:ext cx="359451" cy="145143"/>
                  </a:xfrm>
                  <a:prstGeom prst="curvedConnector3">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17" name="Curved Connector 116"/>
                  <p:cNvCxnSpPr/>
                  <p:nvPr/>
                </p:nvCxnSpPr>
                <p:spPr>
                  <a:xfrm rot="5400000">
                    <a:off x="3964586" y="4659199"/>
                    <a:ext cx="359452" cy="160764"/>
                  </a:xfrm>
                  <a:prstGeom prst="curvedConnector3">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18" name="Oval 117"/>
                  <p:cNvSpPr/>
                  <p:nvPr/>
                </p:nvSpPr>
                <p:spPr>
                  <a:xfrm>
                    <a:off x="3991429" y="4919305"/>
                    <a:ext cx="114041" cy="114041"/>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9" name="Group 108"/>
                <p:cNvGrpSpPr/>
                <p:nvPr/>
              </p:nvGrpSpPr>
              <p:grpSpPr>
                <a:xfrm>
                  <a:off x="2777611" y="1805997"/>
                  <a:ext cx="728606" cy="1217147"/>
                  <a:chOff x="10658459" y="1198118"/>
                  <a:chExt cx="728606" cy="1217147"/>
                </a:xfrm>
              </p:grpSpPr>
              <p:sp>
                <p:nvSpPr>
                  <p:cNvPr id="113" name="Oval 112"/>
                  <p:cNvSpPr/>
                  <p:nvPr/>
                </p:nvSpPr>
                <p:spPr>
                  <a:xfrm>
                    <a:off x="10783363" y="1198118"/>
                    <a:ext cx="478798" cy="43903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Snip Same Side Corner Rectangle 113"/>
                  <p:cNvSpPr/>
                  <p:nvPr/>
                </p:nvSpPr>
                <p:spPr>
                  <a:xfrm>
                    <a:off x="10658459" y="1748985"/>
                    <a:ext cx="728606" cy="666280"/>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0" name="Group 109"/>
                <p:cNvGrpSpPr/>
                <p:nvPr/>
              </p:nvGrpSpPr>
              <p:grpSpPr>
                <a:xfrm>
                  <a:off x="3619704" y="1788862"/>
                  <a:ext cx="728606" cy="1217147"/>
                  <a:chOff x="10658459" y="1198118"/>
                  <a:chExt cx="728606" cy="1217147"/>
                </a:xfrm>
              </p:grpSpPr>
              <p:sp>
                <p:nvSpPr>
                  <p:cNvPr id="111" name="Oval 110"/>
                  <p:cNvSpPr/>
                  <p:nvPr/>
                </p:nvSpPr>
                <p:spPr>
                  <a:xfrm>
                    <a:off x="10783363" y="1198118"/>
                    <a:ext cx="478798" cy="43903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Snip Same Side Corner Rectangle 111"/>
                  <p:cNvSpPr/>
                  <p:nvPr/>
                </p:nvSpPr>
                <p:spPr>
                  <a:xfrm>
                    <a:off x="10658459" y="1748985"/>
                    <a:ext cx="728606" cy="666280"/>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127" name="Group 126"/>
              <p:cNvGrpSpPr/>
              <p:nvPr/>
            </p:nvGrpSpPr>
            <p:grpSpPr>
              <a:xfrm>
                <a:off x="1437921" y="2472331"/>
                <a:ext cx="1592551" cy="566239"/>
                <a:chOff x="876884" y="1788862"/>
                <a:chExt cx="3471426" cy="1234282"/>
              </a:xfrm>
            </p:grpSpPr>
            <p:grpSp>
              <p:nvGrpSpPr>
                <p:cNvPr id="128" name="Group 127"/>
                <p:cNvGrpSpPr/>
                <p:nvPr/>
              </p:nvGrpSpPr>
              <p:grpSpPr>
                <a:xfrm>
                  <a:off x="1726165" y="1798683"/>
                  <a:ext cx="728606" cy="1217147"/>
                  <a:chOff x="3702964" y="4008988"/>
                  <a:chExt cx="728606" cy="1217147"/>
                </a:xfrm>
              </p:grpSpPr>
              <p:grpSp>
                <p:nvGrpSpPr>
                  <p:cNvPr id="142" name="Group 141"/>
                  <p:cNvGrpSpPr/>
                  <p:nvPr/>
                </p:nvGrpSpPr>
                <p:grpSpPr>
                  <a:xfrm>
                    <a:off x="3702964" y="4008988"/>
                    <a:ext cx="728606" cy="1217147"/>
                    <a:chOff x="10658459" y="1198118"/>
                    <a:chExt cx="728606" cy="1217147"/>
                  </a:xfrm>
                </p:grpSpPr>
                <p:sp>
                  <p:nvSpPr>
                    <p:cNvPr id="146" name="Oval 145"/>
                    <p:cNvSpPr/>
                    <p:nvPr/>
                  </p:nvSpPr>
                  <p:spPr>
                    <a:xfrm>
                      <a:off x="10783363" y="1198118"/>
                      <a:ext cx="478798" cy="439039"/>
                    </a:xfrm>
                    <a:prstGeom prst="ellipse">
                      <a:avLst/>
                    </a:prstGeom>
                    <a:gradFill>
                      <a:gsLst>
                        <a:gs pos="0">
                          <a:schemeClr val="accent3">
                            <a:lumMod val="75000"/>
                          </a:schemeClr>
                        </a:gs>
                        <a:gs pos="100000">
                          <a:schemeClr val="accent3">
                            <a:lumMod val="60000"/>
                            <a:lumOff val="40000"/>
                          </a:schemeClr>
                        </a:gs>
                      </a:gsLst>
                    </a:gra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Snip Same Side Corner Rectangle 146"/>
                    <p:cNvSpPr/>
                    <p:nvPr/>
                  </p:nvSpPr>
                  <p:spPr>
                    <a:xfrm>
                      <a:off x="10658459" y="1748985"/>
                      <a:ext cx="728606" cy="666280"/>
                    </a:xfrm>
                    <a:prstGeom prst="snip2SameRect">
                      <a:avLst/>
                    </a:prstGeom>
                    <a:gradFill>
                      <a:gsLst>
                        <a:gs pos="0">
                          <a:schemeClr val="accent3">
                            <a:lumMod val="75000"/>
                          </a:schemeClr>
                        </a:gs>
                        <a:gs pos="100000">
                          <a:schemeClr val="accent3">
                            <a:lumMod val="60000"/>
                            <a:lumOff val="40000"/>
                          </a:schemeClr>
                        </a:gs>
                      </a:gsLst>
                    </a:gra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43" name="Curved Connector 142"/>
                  <p:cNvCxnSpPr/>
                  <p:nvPr/>
                </p:nvCxnSpPr>
                <p:spPr>
                  <a:xfrm rot="16200000" flipH="1">
                    <a:off x="3780601" y="4667008"/>
                    <a:ext cx="359451" cy="145143"/>
                  </a:xfrm>
                  <a:prstGeom prst="curvedConnector3">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44" name="Curved Connector 143"/>
                  <p:cNvCxnSpPr/>
                  <p:nvPr/>
                </p:nvCxnSpPr>
                <p:spPr>
                  <a:xfrm rot="5400000">
                    <a:off x="3964586" y="4659199"/>
                    <a:ext cx="359452" cy="160764"/>
                  </a:xfrm>
                  <a:prstGeom prst="curvedConnector3">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45" name="Oval 144"/>
                  <p:cNvSpPr/>
                  <p:nvPr/>
                </p:nvSpPr>
                <p:spPr>
                  <a:xfrm>
                    <a:off x="3991429" y="4919305"/>
                    <a:ext cx="114041" cy="114041"/>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29" name="Group 128"/>
                <p:cNvGrpSpPr/>
                <p:nvPr/>
              </p:nvGrpSpPr>
              <p:grpSpPr>
                <a:xfrm>
                  <a:off x="876884" y="1804235"/>
                  <a:ext cx="728606" cy="1217147"/>
                  <a:chOff x="3702964" y="4008988"/>
                  <a:chExt cx="728606" cy="1217147"/>
                </a:xfrm>
              </p:grpSpPr>
              <p:grpSp>
                <p:nvGrpSpPr>
                  <p:cNvPr id="136" name="Group 135"/>
                  <p:cNvGrpSpPr/>
                  <p:nvPr/>
                </p:nvGrpSpPr>
                <p:grpSpPr>
                  <a:xfrm>
                    <a:off x="3702964" y="4008988"/>
                    <a:ext cx="728606" cy="1217147"/>
                    <a:chOff x="10658459" y="1198118"/>
                    <a:chExt cx="728606" cy="1217147"/>
                  </a:xfrm>
                </p:grpSpPr>
                <p:sp>
                  <p:nvSpPr>
                    <p:cNvPr id="140" name="Oval 139"/>
                    <p:cNvSpPr/>
                    <p:nvPr/>
                  </p:nvSpPr>
                  <p:spPr>
                    <a:xfrm>
                      <a:off x="10783363" y="1198118"/>
                      <a:ext cx="478798" cy="439039"/>
                    </a:xfrm>
                    <a:prstGeom prst="ellipse">
                      <a:avLst/>
                    </a:prstGeom>
                    <a:gradFill>
                      <a:gsLst>
                        <a:gs pos="0">
                          <a:schemeClr val="accent3">
                            <a:lumMod val="75000"/>
                          </a:schemeClr>
                        </a:gs>
                        <a:gs pos="100000">
                          <a:schemeClr val="accent3">
                            <a:lumMod val="60000"/>
                            <a:lumOff val="40000"/>
                          </a:schemeClr>
                        </a:gs>
                      </a:gsLst>
                    </a:gra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Snip Same Side Corner Rectangle 140"/>
                    <p:cNvSpPr/>
                    <p:nvPr/>
                  </p:nvSpPr>
                  <p:spPr>
                    <a:xfrm>
                      <a:off x="10658459" y="1748985"/>
                      <a:ext cx="728606" cy="666280"/>
                    </a:xfrm>
                    <a:prstGeom prst="snip2SameRect">
                      <a:avLst/>
                    </a:prstGeom>
                    <a:gradFill>
                      <a:gsLst>
                        <a:gs pos="0">
                          <a:schemeClr val="accent3">
                            <a:lumMod val="75000"/>
                          </a:schemeClr>
                        </a:gs>
                        <a:gs pos="100000">
                          <a:schemeClr val="accent3">
                            <a:lumMod val="60000"/>
                            <a:lumOff val="40000"/>
                          </a:schemeClr>
                        </a:gs>
                      </a:gsLst>
                    </a:gra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37" name="Curved Connector 136"/>
                  <p:cNvCxnSpPr/>
                  <p:nvPr/>
                </p:nvCxnSpPr>
                <p:spPr>
                  <a:xfrm rot="16200000" flipH="1">
                    <a:off x="3780601" y="4667008"/>
                    <a:ext cx="359451" cy="145143"/>
                  </a:xfrm>
                  <a:prstGeom prst="curvedConnector3">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38" name="Curved Connector 137"/>
                  <p:cNvCxnSpPr/>
                  <p:nvPr/>
                </p:nvCxnSpPr>
                <p:spPr>
                  <a:xfrm rot="5400000">
                    <a:off x="3964586" y="4659199"/>
                    <a:ext cx="359452" cy="160764"/>
                  </a:xfrm>
                  <a:prstGeom prst="curvedConnector3">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39" name="Oval 138"/>
                  <p:cNvSpPr/>
                  <p:nvPr/>
                </p:nvSpPr>
                <p:spPr>
                  <a:xfrm>
                    <a:off x="3991429" y="4919305"/>
                    <a:ext cx="114041" cy="114041"/>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0" name="Group 129"/>
                <p:cNvGrpSpPr/>
                <p:nvPr/>
              </p:nvGrpSpPr>
              <p:grpSpPr>
                <a:xfrm>
                  <a:off x="2777611" y="1805997"/>
                  <a:ext cx="728606" cy="1217147"/>
                  <a:chOff x="10658459" y="1198118"/>
                  <a:chExt cx="728606" cy="1217147"/>
                </a:xfrm>
              </p:grpSpPr>
              <p:sp>
                <p:nvSpPr>
                  <p:cNvPr id="134" name="Oval 133"/>
                  <p:cNvSpPr/>
                  <p:nvPr/>
                </p:nvSpPr>
                <p:spPr>
                  <a:xfrm>
                    <a:off x="10783363" y="1198118"/>
                    <a:ext cx="478798" cy="43903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Snip Same Side Corner Rectangle 134"/>
                  <p:cNvSpPr/>
                  <p:nvPr/>
                </p:nvSpPr>
                <p:spPr>
                  <a:xfrm>
                    <a:off x="10658459" y="1748985"/>
                    <a:ext cx="728606" cy="666280"/>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1" name="Group 130"/>
                <p:cNvGrpSpPr/>
                <p:nvPr/>
              </p:nvGrpSpPr>
              <p:grpSpPr>
                <a:xfrm>
                  <a:off x="3619704" y="1788862"/>
                  <a:ext cx="728606" cy="1217147"/>
                  <a:chOff x="10658459" y="1198118"/>
                  <a:chExt cx="728606" cy="1217147"/>
                </a:xfrm>
              </p:grpSpPr>
              <p:sp>
                <p:nvSpPr>
                  <p:cNvPr id="132" name="Oval 131"/>
                  <p:cNvSpPr/>
                  <p:nvPr/>
                </p:nvSpPr>
                <p:spPr>
                  <a:xfrm>
                    <a:off x="10783363" y="1198118"/>
                    <a:ext cx="478798" cy="43903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Snip Same Side Corner Rectangle 132"/>
                  <p:cNvSpPr/>
                  <p:nvPr/>
                </p:nvSpPr>
                <p:spPr>
                  <a:xfrm>
                    <a:off x="10658459" y="1748985"/>
                    <a:ext cx="728606" cy="666280"/>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148" name="Group 147"/>
              <p:cNvGrpSpPr/>
              <p:nvPr/>
            </p:nvGrpSpPr>
            <p:grpSpPr>
              <a:xfrm>
                <a:off x="1590321" y="2624731"/>
                <a:ext cx="1592551" cy="566239"/>
                <a:chOff x="876884" y="1788862"/>
                <a:chExt cx="3471426" cy="1234282"/>
              </a:xfrm>
            </p:grpSpPr>
            <p:grpSp>
              <p:nvGrpSpPr>
                <p:cNvPr id="149" name="Group 148"/>
                <p:cNvGrpSpPr/>
                <p:nvPr/>
              </p:nvGrpSpPr>
              <p:grpSpPr>
                <a:xfrm>
                  <a:off x="1726165" y="1798683"/>
                  <a:ext cx="728606" cy="1217147"/>
                  <a:chOff x="3702964" y="4008988"/>
                  <a:chExt cx="728606" cy="1217147"/>
                </a:xfrm>
              </p:grpSpPr>
              <p:grpSp>
                <p:nvGrpSpPr>
                  <p:cNvPr id="163" name="Group 162"/>
                  <p:cNvGrpSpPr/>
                  <p:nvPr/>
                </p:nvGrpSpPr>
                <p:grpSpPr>
                  <a:xfrm>
                    <a:off x="3702964" y="4008988"/>
                    <a:ext cx="728606" cy="1217147"/>
                    <a:chOff x="10658459" y="1198118"/>
                    <a:chExt cx="728606" cy="1217147"/>
                  </a:xfrm>
                </p:grpSpPr>
                <p:sp>
                  <p:nvSpPr>
                    <p:cNvPr id="167" name="Oval 166"/>
                    <p:cNvSpPr/>
                    <p:nvPr/>
                  </p:nvSpPr>
                  <p:spPr>
                    <a:xfrm>
                      <a:off x="10783363" y="1198118"/>
                      <a:ext cx="478798" cy="439039"/>
                    </a:xfrm>
                    <a:prstGeom prst="ellipse">
                      <a:avLst/>
                    </a:prstGeom>
                    <a:gradFill>
                      <a:gsLst>
                        <a:gs pos="0">
                          <a:schemeClr val="accent3">
                            <a:lumMod val="75000"/>
                          </a:schemeClr>
                        </a:gs>
                        <a:gs pos="100000">
                          <a:schemeClr val="accent3">
                            <a:lumMod val="60000"/>
                            <a:lumOff val="40000"/>
                          </a:schemeClr>
                        </a:gs>
                      </a:gsLst>
                    </a:gra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8" name="Snip Same Side Corner Rectangle 167"/>
                    <p:cNvSpPr/>
                    <p:nvPr/>
                  </p:nvSpPr>
                  <p:spPr>
                    <a:xfrm>
                      <a:off x="10658459" y="1748985"/>
                      <a:ext cx="728606" cy="666280"/>
                    </a:xfrm>
                    <a:prstGeom prst="snip2SameRect">
                      <a:avLst/>
                    </a:prstGeom>
                    <a:gradFill>
                      <a:gsLst>
                        <a:gs pos="0">
                          <a:schemeClr val="accent3">
                            <a:lumMod val="75000"/>
                          </a:schemeClr>
                        </a:gs>
                        <a:gs pos="100000">
                          <a:schemeClr val="accent3">
                            <a:lumMod val="60000"/>
                            <a:lumOff val="40000"/>
                          </a:schemeClr>
                        </a:gs>
                      </a:gsLst>
                    </a:gra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64" name="Curved Connector 163"/>
                  <p:cNvCxnSpPr/>
                  <p:nvPr/>
                </p:nvCxnSpPr>
                <p:spPr>
                  <a:xfrm rot="16200000" flipH="1">
                    <a:off x="3780601" y="4667008"/>
                    <a:ext cx="359451" cy="145143"/>
                  </a:xfrm>
                  <a:prstGeom prst="curvedConnector3">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65" name="Curved Connector 164"/>
                  <p:cNvCxnSpPr/>
                  <p:nvPr/>
                </p:nvCxnSpPr>
                <p:spPr>
                  <a:xfrm rot="5400000">
                    <a:off x="3964586" y="4659199"/>
                    <a:ext cx="359452" cy="160764"/>
                  </a:xfrm>
                  <a:prstGeom prst="curvedConnector3">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66" name="Oval 165"/>
                  <p:cNvSpPr/>
                  <p:nvPr/>
                </p:nvSpPr>
                <p:spPr>
                  <a:xfrm>
                    <a:off x="3991429" y="4919305"/>
                    <a:ext cx="114041" cy="114041"/>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0" name="Group 149"/>
                <p:cNvGrpSpPr/>
                <p:nvPr/>
              </p:nvGrpSpPr>
              <p:grpSpPr>
                <a:xfrm>
                  <a:off x="876884" y="1804235"/>
                  <a:ext cx="728606" cy="1217147"/>
                  <a:chOff x="3702964" y="4008988"/>
                  <a:chExt cx="728606" cy="1217147"/>
                </a:xfrm>
              </p:grpSpPr>
              <p:grpSp>
                <p:nvGrpSpPr>
                  <p:cNvPr id="157" name="Group 156"/>
                  <p:cNvGrpSpPr/>
                  <p:nvPr/>
                </p:nvGrpSpPr>
                <p:grpSpPr>
                  <a:xfrm>
                    <a:off x="3702964" y="4008988"/>
                    <a:ext cx="728606" cy="1217147"/>
                    <a:chOff x="10658459" y="1198118"/>
                    <a:chExt cx="728606" cy="1217147"/>
                  </a:xfrm>
                </p:grpSpPr>
                <p:sp>
                  <p:nvSpPr>
                    <p:cNvPr id="161" name="Oval 160"/>
                    <p:cNvSpPr/>
                    <p:nvPr/>
                  </p:nvSpPr>
                  <p:spPr>
                    <a:xfrm>
                      <a:off x="10783363" y="1198118"/>
                      <a:ext cx="478798" cy="439039"/>
                    </a:xfrm>
                    <a:prstGeom prst="ellipse">
                      <a:avLst/>
                    </a:prstGeom>
                    <a:gradFill>
                      <a:gsLst>
                        <a:gs pos="0">
                          <a:schemeClr val="accent3">
                            <a:lumMod val="75000"/>
                          </a:schemeClr>
                        </a:gs>
                        <a:gs pos="100000">
                          <a:schemeClr val="accent3">
                            <a:lumMod val="60000"/>
                            <a:lumOff val="40000"/>
                          </a:schemeClr>
                        </a:gs>
                      </a:gsLst>
                    </a:gra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2" name="Snip Same Side Corner Rectangle 161"/>
                    <p:cNvSpPr/>
                    <p:nvPr/>
                  </p:nvSpPr>
                  <p:spPr>
                    <a:xfrm>
                      <a:off x="10658459" y="1748985"/>
                      <a:ext cx="728606" cy="666280"/>
                    </a:xfrm>
                    <a:prstGeom prst="snip2SameRect">
                      <a:avLst/>
                    </a:prstGeom>
                    <a:gradFill>
                      <a:gsLst>
                        <a:gs pos="0">
                          <a:schemeClr val="accent3">
                            <a:lumMod val="75000"/>
                          </a:schemeClr>
                        </a:gs>
                        <a:gs pos="100000">
                          <a:schemeClr val="accent3">
                            <a:lumMod val="60000"/>
                            <a:lumOff val="40000"/>
                          </a:schemeClr>
                        </a:gs>
                      </a:gsLst>
                    </a:gra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58" name="Curved Connector 157"/>
                  <p:cNvCxnSpPr/>
                  <p:nvPr/>
                </p:nvCxnSpPr>
                <p:spPr>
                  <a:xfrm rot="16200000" flipH="1">
                    <a:off x="3780601" y="4667008"/>
                    <a:ext cx="359451" cy="145143"/>
                  </a:xfrm>
                  <a:prstGeom prst="curvedConnector3">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59" name="Curved Connector 158"/>
                  <p:cNvCxnSpPr/>
                  <p:nvPr/>
                </p:nvCxnSpPr>
                <p:spPr>
                  <a:xfrm rot="5400000">
                    <a:off x="3964586" y="4659199"/>
                    <a:ext cx="359452" cy="160764"/>
                  </a:xfrm>
                  <a:prstGeom prst="curvedConnector3">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60" name="Oval 159"/>
                  <p:cNvSpPr/>
                  <p:nvPr/>
                </p:nvSpPr>
                <p:spPr>
                  <a:xfrm>
                    <a:off x="3991429" y="4919305"/>
                    <a:ext cx="114041" cy="114041"/>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1" name="Group 150"/>
                <p:cNvGrpSpPr/>
                <p:nvPr/>
              </p:nvGrpSpPr>
              <p:grpSpPr>
                <a:xfrm>
                  <a:off x="2777611" y="1805997"/>
                  <a:ext cx="728606" cy="1217147"/>
                  <a:chOff x="10658459" y="1198118"/>
                  <a:chExt cx="728606" cy="1217147"/>
                </a:xfrm>
              </p:grpSpPr>
              <p:sp>
                <p:nvSpPr>
                  <p:cNvPr id="155" name="Oval 154"/>
                  <p:cNvSpPr/>
                  <p:nvPr/>
                </p:nvSpPr>
                <p:spPr>
                  <a:xfrm>
                    <a:off x="10783363" y="1198118"/>
                    <a:ext cx="478798" cy="43903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 name="Snip Same Side Corner Rectangle 155"/>
                  <p:cNvSpPr/>
                  <p:nvPr/>
                </p:nvSpPr>
                <p:spPr>
                  <a:xfrm>
                    <a:off x="10658459" y="1748985"/>
                    <a:ext cx="728606" cy="666280"/>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2" name="Group 151"/>
                <p:cNvGrpSpPr/>
                <p:nvPr/>
              </p:nvGrpSpPr>
              <p:grpSpPr>
                <a:xfrm>
                  <a:off x="3619704" y="1788862"/>
                  <a:ext cx="728606" cy="1217147"/>
                  <a:chOff x="10658459" y="1198118"/>
                  <a:chExt cx="728606" cy="1217147"/>
                </a:xfrm>
              </p:grpSpPr>
              <p:sp>
                <p:nvSpPr>
                  <p:cNvPr id="153" name="Oval 152"/>
                  <p:cNvSpPr/>
                  <p:nvPr/>
                </p:nvSpPr>
                <p:spPr>
                  <a:xfrm>
                    <a:off x="10783363" y="1198118"/>
                    <a:ext cx="478798" cy="43903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Snip Same Side Corner Rectangle 153"/>
                  <p:cNvSpPr/>
                  <p:nvPr/>
                </p:nvSpPr>
                <p:spPr>
                  <a:xfrm>
                    <a:off x="10658459" y="1748985"/>
                    <a:ext cx="728606" cy="666280"/>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grpSp>
      <p:sp>
        <p:nvSpPr>
          <p:cNvPr id="2" name="Title 1"/>
          <p:cNvSpPr>
            <a:spLocks noGrp="1"/>
          </p:cNvSpPr>
          <p:nvPr>
            <p:ph type="title"/>
          </p:nvPr>
        </p:nvSpPr>
        <p:spPr/>
        <p:txBody>
          <a:bodyPr/>
          <a:lstStyle/>
          <a:p>
            <a:r>
              <a:rPr lang="en-US" dirty="0" smtClean="0"/>
              <a:t>Care Coordination</a:t>
            </a:r>
            <a:endParaRPr lang="en-US" dirty="0"/>
          </a:p>
        </p:txBody>
      </p:sp>
      <p:grpSp>
        <p:nvGrpSpPr>
          <p:cNvPr id="175" name="Group 174"/>
          <p:cNvGrpSpPr/>
          <p:nvPr/>
        </p:nvGrpSpPr>
        <p:grpSpPr>
          <a:xfrm>
            <a:off x="2652889" y="4351008"/>
            <a:ext cx="5927039" cy="2125873"/>
            <a:chOff x="2507161" y="4151880"/>
            <a:chExt cx="6072767" cy="2325001"/>
          </a:xfrm>
        </p:grpSpPr>
        <p:sp>
          <p:nvSpPr>
            <p:cNvPr id="35" name="Rounded Rectangle 34"/>
            <p:cNvSpPr/>
            <p:nvPr/>
          </p:nvSpPr>
          <p:spPr>
            <a:xfrm>
              <a:off x="2507161" y="4151880"/>
              <a:ext cx="6072767" cy="2325001"/>
            </a:xfrm>
            <a:prstGeom prst="roundRect">
              <a:avLst/>
            </a:prstGeom>
            <a:solidFill>
              <a:schemeClr val="bg2">
                <a:lumMod val="40000"/>
                <a:lumOff val="60000"/>
              </a:scheme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7"/>
            <p:cNvGrpSpPr/>
            <p:nvPr/>
          </p:nvGrpSpPr>
          <p:grpSpPr>
            <a:xfrm>
              <a:off x="5994918" y="4960137"/>
              <a:ext cx="628541" cy="1049987"/>
              <a:chOff x="6457154" y="4008988"/>
              <a:chExt cx="728606" cy="1217147"/>
            </a:xfrm>
          </p:grpSpPr>
          <p:grpSp>
            <p:nvGrpSpPr>
              <p:cNvPr id="9" name="Group 8"/>
              <p:cNvGrpSpPr/>
              <p:nvPr/>
            </p:nvGrpSpPr>
            <p:grpSpPr>
              <a:xfrm>
                <a:off x="6457154" y="4008988"/>
                <a:ext cx="728606" cy="1217147"/>
                <a:chOff x="13412649" y="1198118"/>
                <a:chExt cx="728606" cy="1217147"/>
              </a:xfrm>
            </p:grpSpPr>
            <p:sp>
              <p:nvSpPr>
                <p:cNvPr id="10" name="Oval 9"/>
                <p:cNvSpPr/>
                <p:nvPr/>
              </p:nvSpPr>
              <p:spPr>
                <a:xfrm>
                  <a:off x="13537553" y="1198118"/>
                  <a:ext cx="478798" cy="439038"/>
                </a:xfrm>
                <a:prstGeom prst="ellipse">
                  <a:avLst/>
                </a:prstGeom>
                <a:gradFill>
                  <a:gsLst>
                    <a:gs pos="0">
                      <a:schemeClr val="accent3">
                        <a:lumMod val="75000"/>
                      </a:schemeClr>
                    </a:gs>
                    <a:gs pos="100000">
                      <a:schemeClr val="accent3">
                        <a:lumMod val="60000"/>
                        <a:lumOff val="40000"/>
                      </a:schemeClr>
                    </a:gs>
                  </a:gsLst>
                </a:gra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Snip Same Side Corner Rectangle 10"/>
                <p:cNvSpPr/>
                <p:nvPr/>
              </p:nvSpPr>
              <p:spPr>
                <a:xfrm>
                  <a:off x="13412649" y="1748985"/>
                  <a:ext cx="728606" cy="666280"/>
                </a:xfrm>
                <a:prstGeom prst="snip2SameRect">
                  <a:avLst/>
                </a:prstGeom>
                <a:gradFill>
                  <a:gsLst>
                    <a:gs pos="0">
                      <a:schemeClr val="accent3">
                        <a:lumMod val="75000"/>
                      </a:schemeClr>
                    </a:gs>
                    <a:gs pos="100000">
                      <a:schemeClr val="accent3">
                        <a:lumMod val="60000"/>
                        <a:lumOff val="40000"/>
                      </a:schemeClr>
                    </a:gs>
                  </a:gsLst>
                </a:gra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3" name="Curved Connector 12"/>
              <p:cNvCxnSpPr/>
              <p:nvPr/>
            </p:nvCxnSpPr>
            <p:spPr>
              <a:xfrm rot="16200000" flipH="1">
                <a:off x="6534791" y="4667008"/>
                <a:ext cx="359451" cy="145143"/>
              </a:xfrm>
              <a:prstGeom prst="curvedConnector3">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4" name="Curved Connector 13"/>
              <p:cNvCxnSpPr/>
              <p:nvPr/>
            </p:nvCxnSpPr>
            <p:spPr>
              <a:xfrm rot="5400000">
                <a:off x="6718775" y="4659199"/>
                <a:ext cx="359452" cy="160764"/>
              </a:xfrm>
              <a:prstGeom prst="curvedConnector3">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6745619" y="4919305"/>
                <a:ext cx="114041" cy="114041"/>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5262275" y="4964926"/>
              <a:ext cx="628541" cy="1049987"/>
              <a:chOff x="6457154" y="4008988"/>
              <a:chExt cx="728606" cy="1217147"/>
            </a:xfrm>
          </p:grpSpPr>
          <p:grpSp>
            <p:nvGrpSpPr>
              <p:cNvPr id="20" name="Group 19"/>
              <p:cNvGrpSpPr/>
              <p:nvPr/>
            </p:nvGrpSpPr>
            <p:grpSpPr>
              <a:xfrm>
                <a:off x="6457154" y="4008988"/>
                <a:ext cx="728606" cy="1217147"/>
                <a:chOff x="13412649" y="1198118"/>
                <a:chExt cx="728606" cy="1217147"/>
              </a:xfrm>
            </p:grpSpPr>
            <p:sp>
              <p:nvSpPr>
                <p:cNvPr id="24" name="Oval 23"/>
                <p:cNvSpPr/>
                <p:nvPr/>
              </p:nvSpPr>
              <p:spPr>
                <a:xfrm>
                  <a:off x="13537553" y="1198118"/>
                  <a:ext cx="478798" cy="439038"/>
                </a:xfrm>
                <a:prstGeom prst="ellipse">
                  <a:avLst/>
                </a:prstGeom>
                <a:gradFill>
                  <a:gsLst>
                    <a:gs pos="0">
                      <a:schemeClr val="accent3">
                        <a:lumMod val="75000"/>
                      </a:schemeClr>
                    </a:gs>
                    <a:gs pos="100000">
                      <a:schemeClr val="accent3">
                        <a:lumMod val="60000"/>
                        <a:lumOff val="40000"/>
                      </a:schemeClr>
                    </a:gs>
                  </a:gsLst>
                </a:gra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Snip Same Side Corner Rectangle 24"/>
                <p:cNvSpPr/>
                <p:nvPr/>
              </p:nvSpPr>
              <p:spPr>
                <a:xfrm>
                  <a:off x="13412649" y="1748985"/>
                  <a:ext cx="728606" cy="666280"/>
                </a:xfrm>
                <a:prstGeom prst="snip2SameRect">
                  <a:avLst/>
                </a:prstGeom>
                <a:gradFill>
                  <a:gsLst>
                    <a:gs pos="0">
                      <a:schemeClr val="accent3">
                        <a:lumMod val="75000"/>
                      </a:schemeClr>
                    </a:gs>
                    <a:gs pos="100000">
                      <a:schemeClr val="accent3">
                        <a:lumMod val="60000"/>
                        <a:lumOff val="40000"/>
                      </a:schemeClr>
                    </a:gs>
                  </a:gsLst>
                </a:gra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21" name="Curved Connector 20"/>
              <p:cNvCxnSpPr/>
              <p:nvPr/>
            </p:nvCxnSpPr>
            <p:spPr>
              <a:xfrm rot="16200000" flipH="1">
                <a:off x="6534791" y="4667008"/>
                <a:ext cx="359451" cy="145143"/>
              </a:xfrm>
              <a:prstGeom prst="curvedConnector3">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2" name="Curved Connector 21"/>
              <p:cNvCxnSpPr/>
              <p:nvPr/>
            </p:nvCxnSpPr>
            <p:spPr>
              <a:xfrm rot="5400000">
                <a:off x="6718775" y="4659199"/>
                <a:ext cx="359452" cy="160764"/>
              </a:xfrm>
              <a:prstGeom prst="curvedConnector3">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6745619" y="4919305"/>
                <a:ext cx="114041" cy="114041"/>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6901961" y="4966446"/>
              <a:ext cx="628541" cy="1049987"/>
              <a:chOff x="13412649" y="1198118"/>
              <a:chExt cx="728606" cy="1217147"/>
            </a:xfrm>
          </p:grpSpPr>
          <p:sp>
            <p:nvSpPr>
              <p:cNvPr id="27" name="Oval 26"/>
              <p:cNvSpPr/>
              <p:nvPr/>
            </p:nvSpPr>
            <p:spPr>
              <a:xfrm>
                <a:off x="13537553" y="1198118"/>
                <a:ext cx="478798" cy="43903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Snip Same Side Corner Rectangle 27"/>
              <p:cNvSpPr/>
              <p:nvPr/>
            </p:nvSpPr>
            <p:spPr>
              <a:xfrm>
                <a:off x="13412649" y="1748985"/>
                <a:ext cx="728606" cy="666280"/>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0" name="Group 29"/>
            <p:cNvGrpSpPr/>
            <p:nvPr/>
          </p:nvGrpSpPr>
          <p:grpSpPr>
            <a:xfrm>
              <a:off x="7628403" y="4951665"/>
              <a:ext cx="628541" cy="1049987"/>
              <a:chOff x="13412649" y="1198118"/>
              <a:chExt cx="728606" cy="1217147"/>
            </a:xfrm>
          </p:grpSpPr>
          <p:sp>
            <p:nvSpPr>
              <p:cNvPr id="31" name="Oval 30"/>
              <p:cNvSpPr/>
              <p:nvPr/>
            </p:nvSpPr>
            <p:spPr>
              <a:xfrm>
                <a:off x="13537553" y="1198118"/>
                <a:ext cx="478798" cy="43903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Snip Same Side Corner Rectangle 31"/>
              <p:cNvSpPr/>
              <p:nvPr/>
            </p:nvSpPr>
            <p:spPr>
              <a:xfrm>
                <a:off x="13412649" y="1748985"/>
                <a:ext cx="728606" cy="666280"/>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6" name="TextBox 35"/>
            <p:cNvSpPr txBox="1"/>
            <p:nvPr/>
          </p:nvSpPr>
          <p:spPr>
            <a:xfrm>
              <a:off x="5783066" y="4351009"/>
              <a:ext cx="2223338" cy="398261"/>
            </a:xfrm>
            <a:prstGeom prst="rect">
              <a:avLst/>
            </a:prstGeom>
            <a:noFill/>
          </p:spPr>
          <p:txBody>
            <a:bodyPr wrap="none" rtlCol="0">
              <a:spAutoFit/>
            </a:bodyPr>
            <a:lstStyle/>
            <a:p>
              <a:pPr algn="ctr"/>
              <a:r>
                <a:rPr lang="en-US" sz="2400" b="1" dirty="0" smtClean="0"/>
                <a:t>Care Management</a:t>
              </a:r>
              <a:endParaRPr lang="en-US" sz="2400" b="1" dirty="0"/>
            </a:p>
          </p:txBody>
        </p:sp>
      </p:grpSp>
      <p:sp>
        <p:nvSpPr>
          <p:cNvPr id="84" name="U-Turn Arrow 83"/>
          <p:cNvSpPr/>
          <p:nvPr/>
        </p:nvSpPr>
        <p:spPr>
          <a:xfrm flipH="1">
            <a:off x="4678718" y="3537128"/>
            <a:ext cx="1692413" cy="764036"/>
          </a:xfrm>
          <a:prstGeom prst="uturnArrow">
            <a:avLst>
              <a:gd name="adj1" fmla="val 27481"/>
              <a:gd name="adj2" fmla="val 25000"/>
              <a:gd name="adj3" fmla="val 22916"/>
              <a:gd name="adj4" fmla="val 43750"/>
              <a:gd name="adj5" fmla="val 100000"/>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72" name="TextBox 171"/>
          <p:cNvSpPr txBox="1"/>
          <p:nvPr/>
        </p:nvSpPr>
        <p:spPr>
          <a:xfrm>
            <a:off x="134658" y="4616987"/>
            <a:ext cx="2215721" cy="1569660"/>
          </a:xfrm>
          <a:prstGeom prst="rect">
            <a:avLst/>
          </a:prstGeom>
          <a:noFill/>
        </p:spPr>
        <p:txBody>
          <a:bodyPr wrap="none" rtlCol="0">
            <a:spAutoFit/>
          </a:bodyPr>
          <a:lstStyle/>
          <a:p>
            <a:r>
              <a:rPr lang="en-US" sz="2400" b="1" dirty="0" smtClean="0"/>
              <a:t>Patient Centric</a:t>
            </a:r>
          </a:p>
          <a:p>
            <a:r>
              <a:rPr lang="en-US" sz="2400" dirty="0" smtClean="0"/>
              <a:t>• Disease goals</a:t>
            </a:r>
          </a:p>
          <a:p>
            <a:r>
              <a:rPr lang="en-US" sz="2400" dirty="0" smtClean="0"/>
              <a:t>• Patient’s goals</a:t>
            </a:r>
          </a:p>
          <a:p>
            <a:r>
              <a:rPr lang="en-US" sz="2400" dirty="0" smtClean="0"/>
              <a:t>• Plan</a:t>
            </a:r>
          </a:p>
        </p:txBody>
      </p:sp>
      <p:sp>
        <p:nvSpPr>
          <p:cNvPr id="173" name="TextBox 172"/>
          <p:cNvSpPr txBox="1"/>
          <p:nvPr/>
        </p:nvSpPr>
        <p:spPr>
          <a:xfrm>
            <a:off x="134658" y="3287992"/>
            <a:ext cx="2392752" cy="1200328"/>
          </a:xfrm>
          <a:prstGeom prst="rect">
            <a:avLst/>
          </a:prstGeom>
          <a:noFill/>
        </p:spPr>
        <p:txBody>
          <a:bodyPr wrap="none" rtlCol="0">
            <a:spAutoFit/>
          </a:bodyPr>
          <a:lstStyle/>
          <a:p>
            <a:r>
              <a:rPr lang="en-US" sz="2400" b="1" dirty="0" smtClean="0"/>
              <a:t>Team Based</a:t>
            </a:r>
          </a:p>
          <a:p>
            <a:r>
              <a:rPr lang="en-US" sz="2400" dirty="0" smtClean="0"/>
              <a:t>• One plan</a:t>
            </a:r>
          </a:p>
          <a:p>
            <a:r>
              <a:rPr lang="en-US" sz="2400" dirty="0" smtClean="0"/>
              <a:t>• Communication</a:t>
            </a:r>
          </a:p>
        </p:txBody>
      </p:sp>
      <p:sp>
        <p:nvSpPr>
          <p:cNvPr id="174" name="TextBox 173"/>
          <p:cNvSpPr txBox="1"/>
          <p:nvPr/>
        </p:nvSpPr>
        <p:spPr>
          <a:xfrm>
            <a:off x="134658" y="1394591"/>
            <a:ext cx="8441584" cy="1569660"/>
          </a:xfrm>
          <a:prstGeom prst="rect">
            <a:avLst/>
          </a:prstGeom>
          <a:noFill/>
        </p:spPr>
        <p:txBody>
          <a:bodyPr wrap="none" rtlCol="0">
            <a:spAutoFit/>
          </a:bodyPr>
          <a:lstStyle/>
          <a:p>
            <a:r>
              <a:rPr lang="en-US" sz="2400" b="1" dirty="0" smtClean="0"/>
              <a:t>Quality driven</a:t>
            </a:r>
          </a:p>
          <a:p>
            <a:r>
              <a:rPr lang="en-US" sz="2400" dirty="0"/>
              <a:t>• Analyze activities and outcomes and drive process improvement</a:t>
            </a:r>
          </a:p>
          <a:p>
            <a:r>
              <a:rPr lang="en-US" sz="2400" dirty="0" smtClean="0"/>
              <a:t>• Coordinate with other providers in VA, DoD, and community.</a:t>
            </a:r>
            <a:endParaRPr lang="en-US" sz="2400" dirty="0"/>
          </a:p>
          <a:p>
            <a:r>
              <a:rPr lang="en-US" sz="2400" dirty="0" smtClean="0"/>
              <a:t>• Pop Health</a:t>
            </a:r>
          </a:p>
        </p:txBody>
      </p:sp>
      <p:grpSp>
        <p:nvGrpSpPr>
          <p:cNvPr id="176" name="Group 175"/>
          <p:cNvGrpSpPr/>
          <p:nvPr/>
        </p:nvGrpSpPr>
        <p:grpSpPr>
          <a:xfrm>
            <a:off x="2863597" y="4488320"/>
            <a:ext cx="1922978" cy="1789987"/>
            <a:chOff x="6470455" y="4488320"/>
            <a:chExt cx="1922978" cy="1789987"/>
          </a:xfrm>
        </p:grpSpPr>
        <p:sp>
          <p:nvSpPr>
            <p:cNvPr id="34" name="Rounded Rectangle 33"/>
            <p:cNvSpPr/>
            <p:nvPr/>
          </p:nvSpPr>
          <p:spPr>
            <a:xfrm>
              <a:off x="6470455" y="4488320"/>
              <a:ext cx="1922978" cy="1789987"/>
            </a:xfrm>
            <a:prstGeom prst="roundRect">
              <a:avLst/>
            </a:prstGeom>
            <a:solidFill>
              <a:schemeClr val="bg2">
                <a:lumMod val="20000"/>
                <a:lumOff val="80000"/>
              </a:scheme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5"/>
            <p:cNvGrpSpPr/>
            <p:nvPr/>
          </p:nvGrpSpPr>
          <p:grpSpPr>
            <a:xfrm>
              <a:off x="6971893" y="4951665"/>
              <a:ext cx="628541" cy="1049987"/>
              <a:chOff x="10658459" y="1198118"/>
              <a:chExt cx="728606" cy="1217147"/>
            </a:xfrm>
          </p:grpSpPr>
          <p:sp>
            <p:nvSpPr>
              <p:cNvPr id="7" name="Oval 6"/>
              <p:cNvSpPr/>
              <p:nvPr/>
            </p:nvSpPr>
            <p:spPr>
              <a:xfrm>
                <a:off x="10783363" y="1198118"/>
                <a:ext cx="478798" cy="43903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nip Same Side Corner Rectangle 7"/>
              <p:cNvSpPr/>
              <p:nvPr/>
            </p:nvSpPr>
            <p:spPr>
              <a:xfrm>
                <a:off x="10658459" y="1748985"/>
                <a:ext cx="728606" cy="666280"/>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3" name="TextBox 32"/>
            <p:cNvSpPr txBox="1"/>
            <p:nvPr/>
          </p:nvSpPr>
          <p:spPr>
            <a:xfrm>
              <a:off x="6594403" y="4516026"/>
              <a:ext cx="1675082" cy="398261"/>
            </a:xfrm>
            <a:prstGeom prst="rect">
              <a:avLst/>
            </a:prstGeom>
            <a:noFill/>
          </p:spPr>
          <p:txBody>
            <a:bodyPr wrap="none" rtlCol="0">
              <a:spAutoFit/>
            </a:bodyPr>
            <a:lstStyle/>
            <a:p>
              <a:pPr algn="ctr"/>
              <a:r>
                <a:rPr lang="en-US" sz="2400" b="1" dirty="0" smtClean="0"/>
                <a:t>Care Planning</a:t>
              </a:r>
              <a:endParaRPr lang="en-US" sz="2400" b="1" dirty="0"/>
            </a:p>
          </p:txBody>
        </p:sp>
      </p:grpSp>
    </p:spTree>
    <p:extLst>
      <p:ext uri="{BB962C8B-B14F-4D97-AF65-F5344CB8AC3E}">
        <p14:creationId xmlns:p14="http://schemas.microsoft.com/office/powerpoint/2010/main" val="18262449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5"/>
                                        </p:tgtEl>
                                        <p:attrNameLst>
                                          <p:attrName>style.visibility</p:attrName>
                                        </p:attrNameLst>
                                      </p:cBhvr>
                                      <p:to>
                                        <p:strVal val="visible"/>
                                      </p:to>
                                    </p:set>
                                    <p:animEffect transition="in" filter="dissolve">
                                      <p:cBhvr>
                                        <p:cTn id="7" dur="500"/>
                                        <p:tgtEl>
                                          <p:spTgt spid="17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73"/>
                                        </p:tgtEl>
                                        <p:attrNameLst>
                                          <p:attrName>style.visibility</p:attrName>
                                        </p:attrNameLst>
                                      </p:cBhvr>
                                      <p:to>
                                        <p:strVal val="visible"/>
                                      </p:to>
                                    </p:set>
                                    <p:animEffect transition="in" filter="dissolve">
                                      <p:cBhvr>
                                        <p:cTn id="10" dur="500"/>
                                        <p:tgtEl>
                                          <p:spTgt spid="173"/>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74"/>
                                        </p:tgtEl>
                                        <p:attrNameLst>
                                          <p:attrName>style.visibility</p:attrName>
                                        </p:attrNameLst>
                                      </p:cBhvr>
                                      <p:to>
                                        <p:strVal val="visible"/>
                                      </p:to>
                                    </p:set>
                                    <p:animEffect transition="in" filter="dissolve">
                                      <p:cBhvr>
                                        <p:cTn id="15" dur="500"/>
                                        <p:tgtEl>
                                          <p:spTgt spid="174"/>
                                        </p:tgtEl>
                                      </p:cBhvr>
                                    </p:animEffect>
                                  </p:childTnLst>
                                </p:cTn>
                              </p:par>
                              <p:par>
                                <p:cTn id="16" presetID="9" presetClass="entr" presetSubtype="0" fill="hold" nodeType="withEffect">
                                  <p:stCondLst>
                                    <p:cond delay="0"/>
                                  </p:stCondLst>
                                  <p:childTnLst>
                                    <p:set>
                                      <p:cBhvr>
                                        <p:cTn id="17" dur="1" fill="hold">
                                          <p:stCondLst>
                                            <p:cond delay="0"/>
                                          </p:stCondLst>
                                        </p:cTn>
                                        <p:tgtEl>
                                          <p:spTgt spid="178"/>
                                        </p:tgtEl>
                                        <p:attrNameLst>
                                          <p:attrName>style.visibility</p:attrName>
                                        </p:attrNameLst>
                                      </p:cBhvr>
                                      <p:to>
                                        <p:strVal val="visible"/>
                                      </p:to>
                                    </p:set>
                                    <p:animEffect transition="in" filter="dissolve">
                                      <p:cBhvr>
                                        <p:cTn id="18" dur="500"/>
                                        <p:tgtEl>
                                          <p:spTgt spid="178"/>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84"/>
                                        </p:tgtEl>
                                        <p:attrNameLst>
                                          <p:attrName>style.visibility</p:attrName>
                                        </p:attrNameLst>
                                      </p:cBhvr>
                                      <p:to>
                                        <p:strVal val="visible"/>
                                      </p:to>
                                    </p:set>
                                    <p:animEffect transition="in" filter="dissolve">
                                      <p:cBhvr>
                                        <p:cTn id="21"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173" grpId="0"/>
      <p:bldP spid="17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Driving Use Case</a:t>
            </a:r>
            <a:endParaRPr lang="en-US" dirty="0"/>
          </a:p>
        </p:txBody>
      </p:sp>
      <p:sp>
        <p:nvSpPr>
          <p:cNvPr id="5" name="Content Placeholder 4"/>
          <p:cNvSpPr>
            <a:spLocks noGrp="1"/>
          </p:cNvSpPr>
          <p:nvPr>
            <p:ph idx="1"/>
          </p:nvPr>
        </p:nvSpPr>
        <p:spPr/>
        <p:txBody>
          <a:bodyPr/>
          <a:lstStyle/>
          <a:p>
            <a:r>
              <a:rPr lang="en-US" dirty="0" smtClean="0"/>
              <a:t>Create a single plan of care used </a:t>
            </a:r>
            <a:r>
              <a:rPr lang="en-US" dirty="0"/>
              <a:t>by all team members</a:t>
            </a:r>
            <a:r>
              <a:rPr lang="en-US" dirty="0" smtClean="0"/>
              <a:t>, tailored to patient goals, feeding Lean-style management, </a:t>
            </a:r>
            <a:r>
              <a:rPr lang="en-US" dirty="0"/>
              <a:t>consumable by other </a:t>
            </a:r>
            <a:r>
              <a:rPr lang="en-US" dirty="0" smtClean="0"/>
              <a:t>EHRs.</a:t>
            </a:r>
          </a:p>
          <a:p>
            <a:endParaRPr lang="en-US" dirty="0" smtClean="0"/>
          </a:p>
          <a:p>
            <a:r>
              <a:rPr lang="en-US" dirty="0" smtClean="0"/>
              <a:t>Patient-centric, team-based, quality-driven</a:t>
            </a:r>
            <a:r>
              <a:rPr lang="en-US" dirty="0"/>
              <a:t> </a:t>
            </a:r>
            <a:r>
              <a:rPr lang="en-US" dirty="0" smtClean="0"/>
              <a:t>care</a:t>
            </a:r>
          </a:p>
          <a:p>
            <a:r>
              <a:rPr lang="en-US" dirty="0" smtClean="0"/>
              <a:t>Interoperable systems</a:t>
            </a:r>
          </a:p>
        </p:txBody>
      </p:sp>
      <p:sp>
        <p:nvSpPr>
          <p:cNvPr id="3" name="Footer Placeholder 2"/>
          <p:cNvSpPr>
            <a:spLocks noGrp="1"/>
          </p:cNvSpPr>
          <p:nvPr>
            <p:ph type="ftr" sz="quarter" idx="11"/>
          </p:nvPr>
        </p:nvSpPr>
        <p:spPr/>
        <p:txBody>
          <a:bodyPr/>
          <a:lstStyle/>
          <a:p>
            <a:r>
              <a:rPr lang="en-US" smtClean="0"/>
              <a:t>Patient-centric, Team-based, Quality-driven</a:t>
            </a:r>
            <a:endParaRPr lang="en-US"/>
          </a:p>
        </p:txBody>
      </p:sp>
      <p:sp>
        <p:nvSpPr>
          <p:cNvPr id="4" name="Slide Number Placeholder 3"/>
          <p:cNvSpPr>
            <a:spLocks noGrp="1"/>
          </p:cNvSpPr>
          <p:nvPr>
            <p:ph type="sldNum" sz="quarter" idx="12"/>
          </p:nvPr>
        </p:nvSpPr>
        <p:spPr/>
        <p:txBody>
          <a:bodyPr/>
          <a:lstStyle/>
          <a:p>
            <a:fld id="{3E4629E1-5A1D-C54C-8005-EFBF0AF9EB1C}" type="slidenum">
              <a:rPr lang="en-US" smtClean="0"/>
              <a:t>5</a:t>
            </a:fld>
            <a:endParaRPr lang="en-US"/>
          </a:p>
        </p:txBody>
      </p:sp>
    </p:spTree>
    <p:extLst>
      <p:ext uri="{BB962C8B-B14F-4D97-AF65-F5344CB8AC3E}">
        <p14:creationId xmlns:p14="http://schemas.microsoft.com/office/powerpoint/2010/main" val="16314808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Illustrative User Interface</a:t>
            </a:r>
            <a:endParaRPr lang="en-US" dirty="0"/>
          </a:p>
        </p:txBody>
      </p:sp>
      <p:sp>
        <p:nvSpPr>
          <p:cNvPr id="4" name="Footer Placeholder 3"/>
          <p:cNvSpPr>
            <a:spLocks noGrp="1"/>
          </p:cNvSpPr>
          <p:nvPr>
            <p:ph type="ftr" sz="quarter" idx="11"/>
          </p:nvPr>
        </p:nvSpPr>
        <p:spPr/>
        <p:txBody>
          <a:bodyPr/>
          <a:lstStyle/>
          <a:p>
            <a:r>
              <a:rPr lang="en-US" smtClean="0"/>
              <a:t>Patient-centric, Team-based, Quality-driven</a:t>
            </a:r>
            <a:endParaRPr lang="en-US"/>
          </a:p>
        </p:txBody>
      </p:sp>
      <p:sp>
        <p:nvSpPr>
          <p:cNvPr id="5" name="Slide Number Placeholder 4"/>
          <p:cNvSpPr>
            <a:spLocks noGrp="1"/>
          </p:cNvSpPr>
          <p:nvPr>
            <p:ph type="sldNum" sz="quarter" idx="12"/>
          </p:nvPr>
        </p:nvSpPr>
        <p:spPr/>
        <p:txBody>
          <a:bodyPr/>
          <a:lstStyle/>
          <a:p>
            <a:fld id="{3E4629E1-5A1D-C54C-8005-EFBF0AF9EB1C}" type="slidenum">
              <a:rPr lang="en-US" smtClean="0"/>
              <a:t>6</a:t>
            </a:fld>
            <a:endParaRPr lang="en-US"/>
          </a:p>
        </p:txBody>
      </p:sp>
      <p:pic>
        <p:nvPicPr>
          <p:cNvPr id="6" name="Picture 5" descr="Care Plan Task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125" y="3550931"/>
            <a:ext cx="8442620" cy="3307069"/>
          </a:xfrm>
          <a:prstGeom prst="rect">
            <a:avLst/>
          </a:prstGeom>
        </p:spPr>
      </p:pic>
      <p:pic>
        <p:nvPicPr>
          <p:cNvPr id="7" name="Picture 6" descr="Care Plan Relationships.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9125" y="1420551"/>
            <a:ext cx="8442620" cy="2130380"/>
          </a:xfrm>
          <a:prstGeom prst="rect">
            <a:avLst/>
          </a:prstGeom>
        </p:spPr>
      </p:pic>
      <p:grpSp>
        <p:nvGrpSpPr>
          <p:cNvPr id="10" name="Group 9"/>
          <p:cNvGrpSpPr/>
          <p:nvPr/>
        </p:nvGrpSpPr>
        <p:grpSpPr>
          <a:xfrm>
            <a:off x="322255" y="1381485"/>
            <a:ext cx="6617429" cy="3245514"/>
            <a:chOff x="322255" y="1381485"/>
            <a:chExt cx="6617429" cy="3245514"/>
          </a:xfrm>
        </p:grpSpPr>
        <p:sp>
          <p:nvSpPr>
            <p:cNvPr id="8" name="Rounded Rectangle 7"/>
            <p:cNvSpPr/>
            <p:nvPr/>
          </p:nvSpPr>
          <p:spPr>
            <a:xfrm>
              <a:off x="322255" y="1381485"/>
              <a:ext cx="6617429" cy="2168296"/>
            </a:xfrm>
            <a:prstGeom prst="roundRect">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711911" y="3549781"/>
              <a:ext cx="3843320" cy="1077218"/>
            </a:xfrm>
            <a:prstGeom prst="rect">
              <a:avLst/>
            </a:prstGeom>
            <a:solidFill>
              <a:schemeClr val="bg1">
                <a:alpha val="50000"/>
              </a:schemeClr>
            </a:solidFill>
          </p:spPr>
          <p:txBody>
            <a:bodyPr wrap="none" rtlCol="0">
              <a:spAutoFit/>
            </a:bodyPr>
            <a:lstStyle/>
            <a:p>
              <a:pPr algn="ctr"/>
              <a:r>
                <a:rPr lang="en-US" sz="3200" b="1" dirty="0" smtClean="0">
                  <a:solidFill>
                    <a:srgbClr val="FF0000"/>
                  </a:solidFill>
                </a:rPr>
                <a:t>Disease management</a:t>
              </a:r>
            </a:p>
            <a:p>
              <a:pPr algn="ctr"/>
              <a:r>
                <a:rPr lang="en-US" sz="3200" b="1" dirty="0" smtClean="0">
                  <a:solidFill>
                    <a:srgbClr val="FF0000"/>
                  </a:solidFill>
                </a:rPr>
                <a:t>Care Reconciliation</a:t>
              </a:r>
              <a:endParaRPr lang="en-US" sz="3200" b="1" dirty="0">
                <a:solidFill>
                  <a:srgbClr val="FF0000"/>
                </a:solidFill>
              </a:endParaRPr>
            </a:p>
          </p:txBody>
        </p:sp>
      </p:grpSp>
      <p:grpSp>
        <p:nvGrpSpPr>
          <p:cNvPr id="11" name="Group 10"/>
          <p:cNvGrpSpPr/>
          <p:nvPr/>
        </p:nvGrpSpPr>
        <p:grpSpPr>
          <a:xfrm>
            <a:off x="6019800" y="1381485"/>
            <a:ext cx="2996545" cy="3245514"/>
            <a:chOff x="322255" y="1381485"/>
            <a:chExt cx="6617429" cy="3245514"/>
          </a:xfrm>
        </p:grpSpPr>
        <p:sp>
          <p:nvSpPr>
            <p:cNvPr id="12" name="Rounded Rectangle 11"/>
            <p:cNvSpPr/>
            <p:nvPr/>
          </p:nvSpPr>
          <p:spPr>
            <a:xfrm>
              <a:off x="322255" y="1381485"/>
              <a:ext cx="6617429" cy="2168296"/>
            </a:xfrm>
            <a:prstGeom prst="roundRect">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385942" y="3549781"/>
              <a:ext cx="6495274" cy="1077218"/>
            </a:xfrm>
            <a:prstGeom prst="rect">
              <a:avLst/>
            </a:prstGeom>
            <a:solidFill>
              <a:schemeClr val="bg1">
                <a:alpha val="50000"/>
              </a:schemeClr>
            </a:solidFill>
          </p:spPr>
          <p:txBody>
            <a:bodyPr wrap="none" rtlCol="0">
              <a:spAutoFit/>
            </a:bodyPr>
            <a:lstStyle/>
            <a:p>
              <a:pPr algn="ctr"/>
              <a:r>
                <a:rPr lang="en-US" sz="3200" b="1" dirty="0" smtClean="0">
                  <a:solidFill>
                    <a:srgbClr val="FF0000"/>
                  </a:solidFill>
                </a:rPr>
                <a:t>Patient-Tailored</a:t>
              </a:r>
            </a:p>
            <a:p>
              <a:pPr algn="ctr"/>
              <a:r>
                <a:rPr lang="en-US" sz="3200" b="1" dirty="0" smtClean="0">
                  <a:solidFill>
                    <a:srgbClr val="FF0000"/>
                  </a:solidFill>
                </a:rPr>
                <a:t>Goals</a:t>
              </a:r>
              <a:endParaRPr lang="en-US" sz="3200" b="1" dirty="0">
                <a:solidFill>
                  <a:srgbClr val="FF0000"/>
                </a:solidFill>
              </a:endParaRPr>
            </a:p>
          </p:txBody>
        </p:sp>
      </p:grpSp>
      <p:grpSp>
        <p:nvGrpSpPr>
          <p:cNvPr id="17" name="Group 16"/>
          <p:cNvGrpSpPr/>
          <p:nvPr/>
        </p:nvGrpSpPr>
        <p:grpSpPr>
          <a:xfrm>
            <a:off x="310047" y="3793054"/>
            <a:ext cx="6755375" cy="2572504"/>
            <a:chOff x="310047" y="3793054"/>
            <a:chExt cx="6755375" cy="2572504"/>
          </a:xfrm>
        </p:grpSpPr>
        <p:sp>
          <p:nvSpPr>
            <p:cNvPr id="15" name="Rounded Rectangle 14"/>
            <p:cNvSpPr/>
            <p:nvPr/>
          </p:nvSpPr>
          <p:spPr>
            <a:xfrm>
              <a:off x="322255" y="3793054"/>
              <a:ext cx="6617429" cy="1433842"/>
            </a:xfrm>
            <a:prstGeom prst="roundRect">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310047" y="5288340"/>
              <a:ext cx="6755375" cy="1077218"/>
            </a:xfrm>
            <a:prstGeom prst="rect">
              <a:avLst/>
            </a:prstGeom>
            <a:solidFill>
              <a:schemeClr val="bg1">
                <a:alpha val="50000"/>
              </a:schemeClr>
            </a:solidFill>
          </p:spPr>
          <p:txBody>
            <a:bodyPr wrap="none" rtlCol="0">
              <a:spAutoFit/>
            </a:bodyPr>
            <a:lstStyle/>
            <a:p>
              <a:pPr algn="ctr"/>
              <a:r>
                <a:rPr lang="en-US" sz="3200" b="1" dirty="0" smtClean="0">
                  <a:solidFill>
                    <a:srgbClr val="FF0000"/>
                  </a:solidFill>
                </a:rPr>
                <a:t>Explicit Activity Management</a:t>
              </a:r>
            </a:p>
            <a:p>
              <a:pPr algn="ctr"/>
              <a:r>
                <a:rPr lang="en-US" sz="3200" b="1" dirty="0" smtClean="0">
                  <a:solidFill>
                    <a:srgbClr val="FF0000"/>
                  </a:solidFill>
                </a:rPr>
                <a:t>Enables Lean-like quality management</a:t>
              </a:r>
              <a:endParaRPr lang="en-US" sz="3200" b="1" dirty="0">
                <a:solidFill>
                  <a:srgbClr val="FF0000"/>
                </a:solidFill>
              </a:endParaRPr>
            </a:p>
          </p:txBody>
        </p:sp>
      </p:grpSp>
    </p:spTree>
    <p:extLst>
      <p:ext uri="{BB962C8B-B14F-4D97-AF65-F5344CB8AC3E}">
        <p14:creationId xmlns:p14="http://schemas.microsoft.com/office/powerpoint/2010/main" val="33053804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10"/>
                                        </p:tgtEl>
                                        <p:attrNameLst>
                                          <p:attrName>style.visibility</p:attrName>
                                        </p:attrNameLst>
                                      </p:cBhvr>
                                      <p:to>
                                        <p:strVal val="hidden"/>
                                      </p:to>
                                    </p:set>
                                  </p:childTnLst>
                                </p:cTn>
                              </p:par>
                              <p:par>
                                <p:cTn id="13" presetID="23" presetClass="entr" presetSubtype="16"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11"/>
                                        </p:tgtEl>
                                        <p:attrNameLst>
                                          <p:attrName>style.visibility</p:attrName>
                                        </p:attrNameLst>
                                      </p:cBhvr>
                                      <p:to>
                                        <p:strVal val="hidden"/>
                                      </p:to>
                                    </p:set>
                                  </p:childTnLst>
                                </p:cTn>
                              </p:par>
                              <p:par>
                                <p:cTn id="21" presetID="23" presetClass="entr" presetSubtype="16"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nodeType="clickEffect">
                                  <p:stCondLst>
                                    <p:cond delay="0"/>
                                  </p:stCondLst>
                                  <p:childTnLst>
                                    <p:set>
                                      <p:cBhvr>
                                        <p:cTn id="28"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Plan of Care</a:t>
            </a:r>
            <a:endParaRPr lang="en-US" dirty="0"/>
          </a:p>
        </p:txBody>
      </p:sp>
      <p:sp>
        <p:nvSpPr>
          <p:cNvPr id="5" name="Content Placeholder 4"/>
          <p:cNvSpPr>
            <a:spLocks noGrp="1"/>
          </p:cNvSpPr>
          <p:nvPr>
            <p:ph idx="1"/>
          </p:nvPr>
        </p:nvSpPr>
        <p:spPr/>
        <p:txBody>
          <a:bodyPr/>
          <a:lstStyle/>
          <a:p>
            <a:r>
              <a:rPr lang="en-US" dirty="0" smtClean="0"/>
              <a:t>Matches people to resources for activities across time to accomplish goals.</a:t>
            </a:r>
          </a:p>
          <a:p>
            <a:r>
              <a:rPr lang="en-US" dirty="0" smtClean="0"/>
              <a:t>Characteristics</a:t>
            </a:r>
          </a:p>
          <a:p>
            <a:pPr lvl="1"/>
            <a:r>
              <a:rPr lang="en-US" dirty="0" smtClean="0"/>
              <a:t>Granular, tractable, reasonably complete</a:t>
            </a:r>
            <a:endParaRPr lang="en-US" dirty="0"/>
          </a:p>
        </p:txBody>
      </p:sp>
      <p:sp>
        <p:nvSpPr>
          <p:cNvPr id="3" name="Footer Placeholder 2"/>
          <p:cNvSpPr>
            <a:spLocks noGrp="1"/>
          </p:cNvSpPr>
          <p:nvPr>
            <p:ph type="ftr" sz="quarter" idx="11"/>
          </p:nvPr>
        </p:nvSpPr>
        <p:spPr/>
        <p:txBody>
          <a:bodyPr/>
          <a:lstStyle/>
          <a:p>
            <a:r>
              <a:rPr lang="en-US" smtClean="0"/>
              <a:t>Patient-centric, Team-based, Quality-driven</a:t>
            </a:r>
            <a:endParaRPr lang="en-US"/>
          </a:p>
        </p:txBody>
      </p:sp>
      <p:sp>
        <p:nvSpPr>
          <p:cNvPr id="4" name="Slide Number Placeholder 3"/>
          <p:cNvSpPr>
            <a:spLocks noGrp="1"/>
          </p:cNvSpPr>
          <p:nvPr>
            <p:ph type="sldNum" sz="quarter" idx="12"/>
          </p:nvPr>
        </p:nvSpPr>
        <p:spPr/>
        <p:txBody>
          <a:bodyPr/>
          <a:lstStyle/>
          <a:p>
            <a:fld id="{3E4629E1-5A1D-C54C-8005-EFBF0AF9EB1C}" type="slidenum">
              <a:rPr lang="en-US" smtClean="0"/>
              <a:t>7</a:t>
            </a:fld>
            <a:endParaRPr lang="en-US"/>
          </a:p>
        </p:txBody>
      </p:sp>
      <p:pic>
        <p:nvPicPr>
          <p:cNvPr id="6" name="Picture 5" descr="Care Plan Tasks.png"/>
          <p:cNvPicPr>
            <a:picLocks noChangeAspect="1"/>
          </p:cNvPicPr>
          <p:nvPr/>
        </p:nvPicPr>
        <p:blipFill rotWithShape="1">
          <a:blip r:embed="rId2">
            <a:extLst>
              <a:ext uri="{28A0092B-C50C-407E-A947-70E740481C1C}">
                <a14:useLocalDpi xmlns:a14="http://schemas.microsoft.com/office/drawing/2010/main" val="0"/>
              </a:ext>
            </a:extLst>
          </a:blip>
          <a:srcRect l="-3" t="8203" r="22777" b="11060"/>
          <a:stretch/>
        </p:blipFill>
        <p:spPr>
          <a:xfrm>
            <a:off x="1282236" y="3813302"/>
            <a:ext cx="6519672" cy="2670048"/>
          </a:xfrm>
          <a:prstGeom prst="rect">
            <a:avLst/>
          </a:prstGeom>
        </p:spPr>
      </p:pic>
    </p:spTree>
    <p:extLst>
      <p:ext uri="{BB962C8B-B14F-4D97-AF65-F5344CB8AC3E}">
        <p14:creationId xmlns:p14="http://schemas.microsoft.com/office/powerpoint/2010/main" val="35736828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Tailored to Goals</a:t>
            </a:r>
            <a:endParaRPr lang="en-US" dirty="0"/>
          </a:p>
        </p:txBody>
      </p:sp>
      <p:sp>
        <p:nvSpPr>
          <p:cNvPr id="3" name="Content Placeholder 2"/>
          <p:cNvSpPr>
            <a:spLocks noGrp="1"/>
          </p:cNvSpPr>
          <p:nvPr>
            <p:ph idx="1"/>
          </p:nvPr>
        </p:nvSpPr>
        <p:spPr/>
        <p:txBody>
          <a:bodyPr/>
          <a:lstStyle/>
          <a:p>
            <a:r>
              <a:rPr lang="en-US" dirty="0" smtClean="0"/>
              <a:t>Patient goals</a:t>
            </a:r>
          </a:p>
          <a:p>
            <a:pPr lvl="1"/>
            <a:r>
              <a:rPr lang="en-US" dirty="0" smtClean="0"/>
              <a:t>Function, comfort, dignity, risk, patient cost</a:t>
            </a:r>
          </a:p>
          <a:p>
            <a:r>
              <a:rPr lang="en-US" dirty="0" smtClean="0"/>
              <a:t>Other goal owners</a:t>
            </a:r>
          </a:p>
          <a:p>
            <a:pPr lvl="1"/>
            <a:r>
              <a:rPr lang="en-US" dirty="0" smtClean="0"/>
              <a:t>Clinician, System, Population, Society</a:t>
            </a:r>
            <a:endParaRPr lang="en-US" dirty="0"/>
          </a:p>
        </p:txBody>
      </p:sp>
      <p:sp>
        <p:nvSpPr>
          <p:cNvPr id="4" name="Footer Placeholder 3"/>
          <p:cNvSpPr>
            <a:spLocks noGrp="1"/>
          </p:cNvSpPr>
          <p:nvPr>
            <p:ph type="ftr" sz="quarter" idx="11"/>
          </p:nvPr>
        </p:nvSpPr>
        <p:spPr/>
        <p:txBody>
          <a:bodyPr/>
          <a:lstStyle/>
          <a:p>
            <a:r>
              <a:rPr lang="en-US" smtClean="0"/>
              <a:t>Patient-centric, Team-based, Quality-driven</a:t>
            </a:r>
            <a:endParaRPr lang="en-US"/>
          </a:p>
        </p:txBody>
      </p:sp>
      <p:sp>
        <p:nvSpPr>
          <p:cNvPr id="5" name="Slide Number Placeholder 4"/>
          <p:cNvSpPr>
            <a:spLocks noGrp="1"/>
          </p:cNvSpPr>
          <p:nvPr>
            <p:ph type="sldNum" sz="quarter" idx="12"/>
          </p:nvPr>
        </p:nvSpPr>
        <p:spPr/>
        <p:txBody>
          <a:bodyPr/>
          <a:lstStyle/>
          <a:p>
            <a:fld id="{3E4629E1-5A1D-C54C-8005-EFBF0AF9EB1C}" type="slidenum">
              <a:rPr lang="en-US" smtClean="0"/>
              <a:t>8</a:t>
            </a:fld>
            <a:endParaRPr lang="en-US"/>
          </a:p>
        </p:txBody>
      </p:sp>
      <p:pic>
        <p:nvPicPr>
          <p:cNvPr id="6" name="Picture 5" descr="Care Plan Relationship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125" y="3875884"/>
            <a:ext cx="8442620" cy="2130380"/>
          </a:xfrm>
          <a:prstGeom prst="rect">
            <a:avLst/>
          </a:prstGeom>
        </p:spPr>
      </p:pic>
    </p:spTree>
    <p:extLst>
      <p:ext uri="{BB962C8B-B14F-4D97-AF65-F5344CB8AC3E}">
        <p14:creationId xmlns:p14="http://schemas.microsoft.com/office/powerpoint/2010/main" val="6669461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srcRect l="16832" t="6233" r="3787" b="-30"/>
          <a:stretch/>
        </p:blipFill>
        <p:spPr>
          <a:xfrm>
            <a:off x="2685288" y="3511296"/>
            <a:ext cx="3867912" cy="2724912"/>
          </a:xfrm>
          <a:prstGeom prst="rect">
            <a:avLst/>
          </a:prstGeom>
        </p:spPr>
      </p:pic>
      <p:sp>
        <p:nvSpPr>
          <p:cNvPr id="2" name="Title 1"/>
          <p:cNvSpPr>
            <a:spLocks noGrp="1"/>
          </p:cNvSpPr>
          <p:nvPr>
            <p:ph type="title"/>
          </p:nvPr>
        </p:nvSpPr>
        <p:spPr/>
        <p:txBody>
          <a:bodyPr/>
          <a:lstStyle/>
          <a:p>
            <a:r>
              <a:rPr lang="en-US" dirty="0" smtClean="0"/>
              <a:t>Lean-style Management</a:t>
            </a:r>
            <a:endParaRPr lang="en-US" dirty="0"/>
          </a:p>
        </p:txBody>
      </p:sp>
      <p:sp>
        <p:nvSpPr>
          <p:cNvPr id="3" name="Content Placeholder 2"/>
          <p:cNvSpPr>
            <a:spLocks noGrp="1"/>
          </p:cNvSpPr>
          <p:nvPr>
            <p:ph idx="1"/>
          </p:nvPr>
        </p:nvSpPr>
        <p:spPr/>
        <p:txBody>
          <a:bodyPr/>
          <a:lstStyle/>
          <a:p>
            <a:r>
              <a:rPr lang="en-US" dirty="0" smtClean="0"/>
              <a:t>Lean=process control/optimization</a:t>
            </a:r>
          </a:p>
          <a:p>
            <a:pPr lvl="1"/>
            <a:r>
              <a:rPr lang="en-US" dirty="0" smtClean="0"/>
              <a:t>Forget 6-sigma</a:t>
            </a:r>
          </a:p>
          <a:p>
            <a:r>
              <a:rPr lang="en-US" dirty="0" smtClean="0"/>
              <a:t>Feeds analytical systems</a:t>
            </a:r>
            <a:endParaRPr lang="en-US" dirty="0"/>
          </a:p>
        </p:txBody>
      </p:sp>
      <p:sp>
        <p:nvSpPr>
          <p:cNvPr id="4" name="Footer Placeholder 3"/>
          <p:cNvSpPr>
            <a:spLocks noGrp="1"/>
          </p:cNvSpPr>
          <p:nvPr>
            <p:ph type="ftr" sz="quarter" idx="11"/>
          </p:nvPr>
        </p:nvSpPr>
        <p:spPr/>
        <p:txBody>
          <a:bodyPr/>
          <a:lstStyle/>
          <a:p>
            <a:r>
              <a:rPr lang="en-US" smtClean="0"/>
              <a:t>Patient-centric, Team-based, Quality-driven</a:t>
            </a:r>
            <a:endParaRPr lang="en-US"/>
          </a:p>
        </p:txBody>
      </p:sp>
      <p:sp>
        <p:nvSpPr>
          <p:cNvPr id="5" name="Slide Number Placeholder 4"/>
          <p:cNvSpPr>
            <a:spLocks noGrp="1"/>
          </p:cNvSpPr>
          <p:nvPr>
            <p:ph type="sldNum" sz="quarter" idx="12"/>
          </p:nvPr>
        </p:nvSpPr>
        <p:spPr/>
        <p:txBody>
          <a:bodyPr/>
          <a:lstStyle/>
          <a:p>
            <a:fld id="{3E4629E1-5A1D-C54C-8005-EFBF0AF9EB1C}" type="slidenum">
              <a:rPr lang="en-US" smtClean="0"/>
              <a:t>9</a:t>
            </a:fld>
            <a:endParaRPr lang="en-US"/>
          </a:p>
        </p:txBody>
      </p:sp>
    </p:spTree>
    <p:extLst>
      <p:ext uri="{BB962C8B-B14F-4D97-AF65-F5344CB8AC3E}">
        <p14:creationId xmlns:p14="http://schemas.microsoft.com/office/powerpoint/2010/main" val="3902660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28895</TotalTime>
  <Words>1108</Words>
  <Application>Microsoft Macintosh PowerPoint</Application>
  <PresentationFormat>On-screen Show (4:3)</PresentationFormat>
  <Paragraphs>169</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Driving use case for HSPC and implications for terminology and services</vt:lpstr>
      <vt:lpstr>Overview</vt:lpstr>
      <vt:lpstr>Healthcare Provider Problem</vt:lpstr>
      <vt:lpstr>Care Coordination</vt:lpstr>
      <vt:lpstr>Driving Use Case</vt:lpstr>
      <vt:lpstr>Illustrative User Interface</vt:lpstr>
      <vt:lpstr>Single Plan of Care</vt:lpstr>
      <vt:lpstr>Tailored to Goals</vt:lpstr>
      <vt:lpstr>Lean-style Management</vt:lpstr>
      <vt:lpstr>Interoperable</vt:lpstr>
      <vt:lpstr>Implications for Terminology</vt:lpstr>
      <vt:lpstr>xkcd.com/1364</vt:lpstr>
      <vt:lpstr>Quality Driven</vt:lpstr>
      <vt:lpstr>Clinical Data Models</vt:lpstr>
      <vt:lpstr>Quality Driven</vt:lpstr>
      <vt:lpstr>Team Based</vt:lpstr>
      <vt:lpstr>Patient Centric</vt:lpstr>
      <vt:lpstr>Implications for Services</vt:lpstr>
      <vt:lpstr>General Issues</vt:lpstr>
      <vt:lpstr>A Minimal Notional Service Set</vt:lpstr>
    </vt:vector>
  </TitlesOfParts>
  <Company>University of Utah School of Medicine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Nebeker</dc:creator>
  <cp:lastModifiedBy>Craig Parker</cp:lastModifiedBy>
  <cp:revision>90</cp:revision>
  <dcterms:created xsi:type="dcterms:W3CDTF">2014-07-14T15:19:50Z</dcterms:created>
  <dcterms:modified xsi:type="dcterms:W3CDTF">2014-08-21T15:21:41Z</dcterms:modified>
</cp:coreProperties>
</file>