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739" r:id="rId2"/>
    <p:sldMasterId id="2147483751" r:id="rId3"/>
  </p:sldMasterIdLst>
  <p:notesMasterIdLst>
    <p:notesMasterId r:id="rId91"/>
  </p:notesMasterIdLst>
  <p:handoutMasterIdLst>
    <p:handoutMasterId r:id="rId92"/>
  </p:handoutMasterIdLst>
  <p:sldIdLst>
    <p:sldId id="269" r:id="rId4"/>
    <p:sldId id="1298" r:id="rId5"/>
    <p:sldId id="453" r:id="rId6"/>
    <p:sldId id="356" r:id="rId7"/>
    <p:sldId id="1245" r:id="rId8"/>
    <p:sldId id="1232" r:id="rId9"/>
    <p:sldId id="564" r:id="rId10"/>
    <p:sldId id="1355" r:id="rId11"/>
    <p:sldId id="367" r:id="rId12"/>
    <p:sldId id="677" r:id="rId13"/>
    <p:sldId id="558" r:id="rId14"/>
    <p:sldId id="1247" r:id="rId15"/>
    <p:sldId id="1237" r:id="rId16"/>
    <p:sldId id="565" r:id="rId17"/>
    <p:sldId id="1239" r:id="rId18"/>
    <p:sldId id="438" r:id="rId19"/>
    <p:sldId id="640" r:id="rId20"/>
    <p:sldId id="1243" r:id="rId21"/>
    <p:sldId id="642" r:id="rId22"/>
    <p:sldId id="1248" r:id="rId23"/>
    <p:sldId id="1343" r:id="rId24"/>
    <p:sldId id="1314" r:id="rId25"/>
    <p:sldId id="1306" r:id="rId26"/>
    <p:sldId id="1230" r:id="rId27"/>
    <p:sldId id="627" r:id="rId28"/>
    <p:sldId id="1285" r:id="rId29"/>
    <p:sldId id="1339" r:id="rId30"/>
    <p:sldId id="1287" r:id="rId31"/>
    <p:sldId id="1288" r:id="rId32"/>
    <p:sldId id="1340" r:id="rId33"/>
    <p:sldId id="1341" r:id="rId34"/>
    <p:sldId id="1342" r:id="rId35"/>
    <p:sldId id="1300" r:id="rId36"/>
    <p:sldId id="1299" r:id="rId37"/>
    <p:sldId id="1337" r:id="rId38"/>
    <p:sldId id="1330" r:id="rId39"/>
    <p:sldId id="1338" r:id="rId40"/>
    <p:sldId id="1329" r:id="rId41"/>
    <p:sldId id="1333" r:id="rId42"/>
    <p:sldId id="1324" r:id="rId43"/>
    <p:sldId id="1336" r:id="rId44"/>
    <p:sldId id="603" r:id="rId45"/>
    <p:sldId id="1294" r:id="rId46"/>
    <p:sldId id="644" r:id="rId47"/>
    <p:sldId id="1335" r:id="rId48"/>
    <p:sldId id="1282" r:id="rId49"/>
    <p:sldId id="1291" r:id="rId50"/>
    <p:sldId id="607" r:id="rId51"/>
    <p:sldId id="1325" r:id="rId52"/>
    <p:sldId id="1284" r:id="rId53"/>
    <p:sldId id="1301" r:id="rId54"/>
    <p:sldId id="608" r:id="rId55"/>
    <p:sldId id="609" r:id="rId56"/>
    <p:sldId id="611" r:id="rId57"/>
    <p:sldId id="1290" r:id="rId58"/>
    <p:sldId id="1302" r:id="rId59"/>
    <p:sldId id="634" r:id="rId60"/>
    <p:sldId id="1322" r:id="rId61"/>
    <p:sldId id="1315" r:id="rId62"/>
    <p:sldId id="1323" r:id="rId63"/>
    <p:sldId id="1320" r:id="rId64"/>
    <p:sldId id="1313" r:id="rId65"/>
    <p:sldId id="1316" r:id="rId66"/>
    <p:sldId id="1317" r:id="rId67"/>
    <p:sldId id="1318" r:id="rId68"/>
    <p:sldId id="1321" r:id="rId69"/>
    <p:sldId id="1303" r:id="rId70"/>
    <p:sldId id="1297" r:id="rId71"/>
    <p:sldId id="1305" r:id="rId72"/>
    <p:sldId id="1304" r:id="rId73"/>
    <p:sldId id="1308" r:id="rId74"/>
    <p:sldId id="531" r:id="rId75"/>
    <p:sldId id="615" r:id="rId76"/>
    <p:sldId id="1351" r:id="rId77"/>
    <p:sldId id="1352" r:id="rId78"/>
    <p:sldId id="1353" r:id="rId79"/>
    <p:sldId id="1234" r:id="rId80"/>
    <p:sldId id="1222" r:id="rId81"/>
    <p:sldId id="1354" r:id="rId82"/>
    <p:sldId id="555" r:id="rId83"/>
    <p:sldId id="1226" r:id="rId84"/>
    <p:sldId id="567" r:id="rId85"/>
    <p:sldId id="1238" r:id="rId86"/>
    <p:sldId id="679" r:id="rId87"/>
    <p:sldId id="1215" r:id="rId88"/>
    <p:sldId id="1344" r:id="rId89"/>
    <p:sldId id="613" r:id="rId90"/>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ANF" id="{C156B2E3-D0FA-4468-B131-4DDEF8F8D9A3}">
          <p14:sldIdLst>
            <p14:sldId id="269"/>
            <p14:sldId id="1298"/>
            <p14:sldId id="453"/>
            <p14:sldId id="356"/>
            <p14:sldId id="1245"/>
            <p14:sldId id="1232"/>
            <p14:sldId id="564"/>
            <p14:sldId id="1355"/>
            <p14:sldId id="367"/>
            <p14:sldId id="677"/>
            <p14:sldId id="558"/>
            <p14:sldId id="1247"/>
            <p14:sldId id="1237"/>
            <p14:sldId id="565"/>
            <p14:sldId id="1239"/>
            <p14:sldId id="438"/>
            <p14:sldId id="640"/>
            <p14:sldId id="1243"/>
            <p14:sldId id="642"/>
            <p14:sldId id="1248"/>
            <p14:sldId id="1343"/>
            <p14:sldId id="1314"/>
            <p14:sldId id="1306"/>
            <p14:sldId id="1230"/>
            <p14:sldId id="627"/>
            <p14:sldId id="1285"/>
            <p14:sldId id="1339"/>
            <p14:sldId id="1287"/>
            <p14:sldId id="1288"/>
            <p14:sldId id="1340"/>
            <p14:sldId id="1341"/>
            <p14:sldId id="1342"/>
            <p14:sldId id="1300"/>
            <p14:sldId id="1299"/>
            <p14:sldId id="1337"/>
            <p14:sldId id="1330"/>
            <p14:sldId id="1338"/>
            <p14:sldId id="1329"/>
            <p14:sldId id="1333"/>
            <p14:sldId id="1324"/>
            <p14:sldId id="1336"/>
            <p14:sldId id="603"/>
            <p14:sldId id="1294"/>
            <p14:sldId id="644"/>
            <p14:sldId id="1335"/>
            <p14:sldId id="1282"/>
            <p14:sldId id="1291"/>
            <p14:sldId id="607"/>
            <p14:sldId id="1325"/>
            <p14:sldId id="1284"/>
            <p14:sldId id="1301"/>
            <p14:sldId id="608"/>
            <p14:sldId id="609"/>
            <p14:sldId id="611"/>
            <p14:sldId id="1290"/>
            <p14:sldId id="1302"/>
            <p14:sldId id="634"/>
            <p14:sldId id="1322"/>
            <p14:sldId id="1315"/>
            <p14:sldId id="1323"/>
            <p14:sldId id="1320"/>
            <p14:sldId id="1313"/>
            <p14:sldId id="1316"/>
            <p14:sldId id="1317"/>
            <p14:sldId id="1318"/>
            <p14:sldId id="1321"/>
            <p14:sldId id="1303"/>
            <p14:sldId id="1297"/>
            <p14:sldId id="1305"/>
            <p14:sldId id="1304"/>
            <p14:sldId id="1308"/>
            <p14:sldId id="531"/>
            <p14:sldId id="615"/>
            <p14:sldId id="1351"/>
            <p14:sldId id="1352"/>
            <p14:sldId id="1353"/>
            <p14:sldId id="1234"/>
            <p14:sldId id="1222"/>
            <p14:sldId id="1354"/>
            <p14:sldId id="555"/>
            <p14:sldId id="1226"/>
            <p14:sldId id="567"/>
            <p14:sldId id="1238"/>
            <p14:sldId id="679"/>
            <p14:sldId id="1215"/>
            <p14:sldId id="1344"/>
            <p14:sldId id="6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ng, Andy Chen" initials="WAC" lastIdx="1" clrIdx="6">
    <p:extLst>
      <p:ext uri="{19B8F6BF-5375-455C-9EA6-DF929625EA0E}">
        <p15:presenceInfo xmlns:p15="http://schemas.microsoft.com/office/powerpoint/2012/main" userId="S-1-5-21-238447276-1040861923-1850952788-2375184" providerId="AD"/>
      </p:ext>
    </p:extLst>
  </p:cmAuthor>
  <p:cmAuthor id="1" name="Administrator" initials="A" lastIdx="96" clrIdx="0">
    <p:extLst>
      <p:ext uri="{19B8F6BF-5375-455C-9EA6-DF929625EA0E}">
        <p15:presenceInfo xmlns:p15="http://schemas.microsoft.com/office/powerpoint/2012/main" userId="Administrator" providerId="None"/>
      </p:ext>
    </p:extLst>
  </p:cmAuthor>
  <p:cmAuthor id="2" name="Connelly, Sarah" initials="SC" lastIdx="20" clrIdx="1">
    <p:extLst>
      <p:ext uri="{19B8F6BF-5375-455C-9EA6-DF929625EA0E}">
        <p15:presenceInfo xmlns:p15="http://schemas.microsoft.com/office/powerpoint/2012/main" userId="Connelly, Sarah" providerId="None"/>
      </p:ext>
    </p:extLst>
  </p:cmAuthor>
  <p:cmAuthor id="3" name="susan Castillo" initials="sC" lastIdx="2" clrIdx="2"/>
  <p:cmAuthor id="4" name="Wang, Andy Chen" initials="ACW" lastIdx="42" clrIdx="3">
    <p:extLst>
      <p:ext uri="{19B8F6BF-5375-455C-9EA6-DF929625EA0E}">
        <p15:presenceInfo xmlns:p15="http://schemas.microsoft.com/office/powerpoint/2012/main" userId="Wang, Andy Chen" providerId="None"/>
      </p:ext>
    </p:extLst>
  </p:cmAuthor>
  <p:cmAuthor id="5" name="Cholan, Raja" initials="CR" lastIdx="1" clrIdx="4">
    <p:extLst>
      <p:ext uri="{19B8F6BF-5375-455C-9EA6-DF929625EA0E}">
        <p15:presenceInfo xmlns:p15="http://schemas.microsoft.com/office/powerpoint/2012/main" userId="S-1-5-21-238447276-1040861923-1850952788-2371519" providerId="AD"/>
      </p:ext>
    </p:extLst>
  </p:cmAuthor>
  <p:cmAuthor id="6" name="Ioana Singureanu" initials="IS" lastIdx="2" clrIdx="5">
    <p:extLst>
      <p:ext uri="{19B8F6BF-5375-455C-9EA6-DF929625EA0E}">
        <p15:presenceInfo xmlns:p15="http://schemas.microsoft.com/office/powerpoint/2012/main" userId="Ioana Singur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BF"/>
    <a:srgbClr val="FFFFB6"/>
    <a:srgbClr val="D7E3BF"/>
    <a:srgbClr val="006EFF"/>
    <a:srgbClr val="FF7D00"/>
    <a:srgbClr val="E5E5E5"/>
    <a:srgbClr val="FFFFFF"/>
    <a:srgbClr val="5DC20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3883" autoAdjust="0"/>
  </p:normalViewPr>
  <p:slideViewPr>
    <p:cSldViewPr snapToGrid="0">
      <p:cViewPr varScale="1">
        <p:scale>
          <a:sx n="129" d="100"/>
          <a:sy n="129" d="100"/>
        </p:scale>
        <p:origin x="208" y="1000"/>
      </p:cViewPr>
      <p:guideLst/>
    </p:cSldViewPr>
  </p:slideViewPr>
  <p:outlineViewPr>
    <p:cViewPr>
      <p:scale>
        <a:sx n="33" d="100"/>
        <a:sy n="33" d="100"/>
      </p:scale>
      <p:origin x="0" y="-60730"/>
    </p:cViewPr>
  </p:outlineViewPr>
  <p:notesTextViewPr>
    <p:cViewPr>
      <p:scale>
        <a:sx n="3" d="2"/>
        <a:sy n="3" d="2"/>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82926524082301"/>
          <c:y val="8.8486866521069504E-2"/>
          <c:w val="0.69228539696269398"/>
          <c:h val="0.69145407664714498"/>
        </c:manualLayout>
      </c:layout>
      <c:doughnutChart>
        <c:varyColors val="1"/>
        <c:ser>
          <c:idx val="0"/>
          <c:order val="0"/>
          <c:tx>
            <c:strRef>
              <c:f>Sheet1!$B$1</c:f>
              <c:strCache>
                <c:ptCount val="1"/>
                <c:pt idx="0">
                  <c:v>Q1</c:v>
                </c:pt>
              </c:strCache>
            </c:strRef>
          </c:tx>
          <c:spPr>
            <a:ln>
              <a:solidFill>
                <a:schemeClr val="accent3"/>
              </a:solidFill>
            </a:ln>
          </c:spPr>
          <c:dPt>
            <c:idx val="0"/>
            <c:bubble3D val="0"/>
            <c:spPr>
              <a:solidFill>
                <a:schemeClr val="bg1"/>
              </a:solidFill>
              <a:ln w="19050">
                <a:solidFill>
                  <a:schemeClr val="accent3"/>
                </a:solidFill>
              </a:ln>
              <a:effectLst/>
            </c:spPr>
            <c:extLst>
              <c:ext xmlns:c16="http://schemas.microsoft.com/office/drawing/2014/chart" uri="{C3380CC4-5D6E-409C-BE32-E72D297353CC}">
                <c16:uniqueId val="{00000001-2B9A-4F40-A518-60C5BD955C6E}"/>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2B9A-4F40-A518-60C5BD955C6E}"/>
              </c:ext>
            </c:extLst>
          </c:dPt>
          <c:dPt>
            <c:idx val="2"/>
            <c:bubble3D val="0"/>
            <c:spPr>
              <a:solidFill>
                <a:schemeClr val="accent1"/>
              </a:solidFill>
              <a:ln w="19050">
                <a:solidFill>
                  <a:schemeClr val="accent1"/>
                </a:solidFill>
              </a:ln>
              <a:effectLst/>
            </c:spPr>
            <c:extLst>
              <c:ext xmlns:c16="http://schemas.microsoft.com/office/drawing/2014/chart" uri="{C3380CC4-5D6E-409C-BE32-E72D297353CC}">
                <c16:uniqueId val="{00000005-2B9A-4F40-A518-60C5BD955C6E}"/>
              </c:ext>
            </c:extLst>
          </c:dPt>
          <c:dPt>
            <c:idx val="3"/>
            <c:bubble3D val="0"/>
            <c:spPr>
              <a:solidFill>
                <a:schemeClr val="bg1"/>
              </a:solidFill>
              <a:ln w="19050">
                <a:solidFill>
                  <a:schemeClr val="accent3"/>
                </a:solidFill>
              </a:ln>
              <a:effectLst/>
            </c:spPr>
            <c:extLst>
              <c:ext xmlns:c16="http://schemas.microsoft.com/office/drawing/2014/chart" uri="{C3380CC4-5D6E-409C-BE32-E72D297353CC}">
                <c16:uniqueId val="{00000007-2B9A-4F40-A518-60C5BD955C6E}"/>
              </c:ext>
            </c:extLst>
          </c:dPt>
          <c:dPt>
            <c:idx val="4"/>
            <c:bubble3D val="0"/>
            <c:spPr>
              <a:solidFill>
                <a:schemeClr val="accent5"/>
              </a:solidFill>
              <a:ln w="19050">
                <a:solidFill>
                  <a:schemeClr val="accent3"/>
                </a:solidFill>
              </a:ln>
              <a:effectLst/>
            </c:spPr>
            <c:extLst>
              <c:ext xmlns:c16="http://schemas.microsoft.com/office/drawing/2014/chart" uri="{C3380CC4-5D6E-409C-BE32-E72D297353CC}">
                <c16:uniqueId val="{00000009-2B9A-4F40-A518-60C5BD955C6E}"/>
              </c:ext>
            </c:extLst>
          </c:dPt>
          <c:dPt>
            <c:idx val="5"/>
            <c:bubble3D val="0"/>
            <c:spPr>
              <a:solidFill>
                <a:schemeClr val="accent6"/>
              </a:solidFill>
              <a:ln w="19050">
                <a:solidFill>
                  <a:schemeClr val="accent3"/>
                </a:solidFill>
              </a:ln>
              <a:effectLst/>
            </c:spPr>
            <c:extLst>
              <c:ext xmlns:c16="http://schemas.microsoft.com/office/drawing/2014/chart" uri="{C3380CC4-5D6E-409C-BE32-E72D297353CC}">
                <c16:uniqueId val="{0000000B-2B9A-4F40-A518-60C5BD955C6E}"/>
              </c:ext>
            </c:extLst>
          </c:dPt>
          <c:dPt>
            <c:idx val="6"/>
            <c:bubble3D val="0"/>
            <c:spPr>
              <a:solidFill>
                <a:schemeClr val="tx2">
                  <a:lumMod val="60000"/>
                  <a:lumOff val="40000"/>
                </a:schemeClr>
              </a:solidFill>
              <a:ln w="19050">
                <a:solidFill>
                  <a:schemeClr val="accent3"/>
                </a:solidFill>
              </a:ln>
              <a:effectLst/>
            </c:spPr>
            <c:extLst>
              <c:ext xmlns:c16="http://schemas.microsoft.com/office/drawing/2014/chart" uri="{C3380CC4-5D6E-409C-BE32-E72D297353CC}">
                <c16:uniqueId val="{0000000D-2B9A-4F40-A518-60C5BD955C6E}"/>
              </c:ext>
            </c:extLst>
          </c:dPt>
          <c:dPt>
            <c:idx val="7"/>
            <c:bubble3D val="0"/>
            <c:spPr>
              <a:solidFill>
                <a:srgbClr val="007AA8"/>
              </a:solidFill>
              <a:ln w="19050">
                <a:solidFill>
                  <a:schemeClr val="accent3"/>
                </a:solidFill>
              </a:ln>
              <a:effectLst/>
            </c:spPr>
            <c:extLst>
              <c:ext xmlns:c16="http://schemas.microsoft.com/office/drawing/2014/chart" uri="{C3380CC4-5D6E-409C-BE32-E72D297353CC}">
                <c16:uniqueId val="{0000000F-2B9A-4F40-A518-60C5BD955C6E}"/>
              </c:ext>
            </c:extLst>
          </c:dPt>
          <c:dPt>
            <c:idx val="8"/>
            <c:bubble3D val="0"/>
            <c:spPr>
              <a:solidFill>
                <a:srgbClr val="A6A6A6"/>
              </a:solidFill>
              <a:ln w="19050">
                <a:solidFill>
                  <a:schemeClr val="accent3"/>
                </a:solidFill>
              </a:ln>
              <a:effectLst/>
            </c:spPr>
            <c:extLst>
              <c:ext xmlns:c16="http://schemas.microsoft.com/office/drawing/2014/chart" uri="{C3380CC4-5D6E-409C-BE32-E72D297353CC}">
                <c16:uniqueId val="{00000011-2B9A-4F40-A518-60C5BD955C6E}"/>
              </c:ext>
            </c:extLst>
          </c:dPt>
          <c:cat>
            <c:strRef>
              <c:f>Sheet1!$A$2:$A$10</c:f>
              <c:strCache>
                <c:ptCount val="4"/>
                <c:pt idx="0">
                  <c:v>Label A</c:v>
                </c:pt>
                <c:pt idx="1">
                  <c:v>Label B</c:v>
                </c:pt>
                <c:pt idx="2">
                  <c:v>Label C</c:v>
                </c:pt>
                <c:pt idx="3">
                  <c:v>Label D</c:v>
                </c:pt>
              </c:strCache>
            </c:strRef>
          </c:cat>
          <c:val>
            <c:numRef>
              <c:f>Sheet1!$B$2:$B$10</c:f>
              <c:numCache>
                <c:formatCode>General</c:formatCode>
                <c:ptCount val="9"/>
                <c:pt idx="0">
                  <c:v>25</c:v>
                </c:pt>
                <c:pt idx="1">
                  <c:v>25</c:v>
                </c:pt>
                <c:pt idx="2">
                  <c:v>25</c:v>
                </c:pt>
                <c:pt idx="3">
                  <c:v>25</c:v>
                </c:pt>
              </c:numCache>
            </c:numRef>
          </c:val>
          <c:extLst>
            <c:ext xmlns:c16="http://schemas.microsoft.com/office/drawing/2014/chart" uri="{C3380CC4-5D6E-409C-BE32-E72D297353CC}">
              <c16:uniqueId val="{00000012-2B9A-4F40-A518-60C5BD955C6E}"/>
            </c:ext>
          </c:extLst>
        </c:ser>
        <c:dLbls>
          <c:showLegendKey val="0"/>
          <c:showVal val="0"/>
          <c:showCatName val="0"/>
          <c:showSerName val="0"/>
          <c:showPercent val="0"/>
          <c:showBubbleSize val="0"/>
          <c:showLeaderLines val="0"/>
        </c:dLbls>
        <c:firstSliceAng val="0"/>
        <c:holeSize val="61"/>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B82C0-8DC0-42CC-8830-3FCAC08E8938}"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E427B06F-5D5D-4552-9F00-0AC4D6CCFC30}">
      <dgm:prSet phldrT="[Text]"/>
      <dgm:spPr/>
      <dgm:t>
        <a:bodyPr/>
        <a:lstStyle/>
        <a:p>
          <a:r>
            <a:rPr lang="en-US" dirty="0"/>
            <a:t>Condition</a:t>
          </a:r>
        </a:p>
      </dgm:t>
    </dgm:pt>
    <dgm:pt modelId="{8B5C5DD1-E928-4671-B46D-FD756B287D68}" type="parTrans" cxnId="{AD502298-DB1D-4160-9DEC-86637D637AA1}">
      <dgm:prSet/>
      <dgm:spPr/>
      <dgm:t>
        <a:bodyPr/>
        <a:lstStyle/>
        <a:p>
          <a:endParaRPr lang="en-US"/>
        </a:p>
      </dgm:t>
    </dgm:pt>
    <dgm:pt modelId="{B237A7AD-E628-4FD4-894E-266A49F2F5CD}" type="sibTrans" cxnId="{AD502298-DB1D-4160-9DEC-86637D637AA1}">
      <dgm:prSet/>
      <dgm:spPr/>
      <dgm:t>
        <a:bodyPr/>
        <a:lstStyle/>
        <a:p>
          <a:endParaRPr lang="en-US"/>
        </a:p>
      </dgm:t>
    </dgm:pt>
    <dgm:pt modelId="{69E6C4DD-D320-4732-A570-CC8A8E8FB6E0}">
      <dgm:prSet phldrT="[Text]"/>
      <dgm:spPr/>
      <dgm:t>
        <a:bodyPr/>
        <a:lstStyle/>
        <a:p>
          <a:r>
            <a:rPr lang="en-US" dirty="0"/>
            <a:t>Medication</a:t>
          </a:r>
        </a:p>
      </dgm:t>
    </dgm:pt>
    <dgm:pt modelId="{E4D8E212-91B7-4AA5-8046-9E0E1EF66DFB}" type="parTrans" cxnId="{33A3E9FB-C3EC-4E32-85FC-AD2CC61034C7}">
      <dgm:prSet/>
      <dgm:spPr/>
      <dgm:t>
        <a:bodyPr/>
        <a:lstStyle/>
        <a:p>
          <a:endParaRPr lang="en-US"/>
        </a:p>
      </dgm:t>
    </dgm:pt>
    <dgm:pt modelId="{50E5B636-0FD8-4A64-B961-5DD64A41CEC2}" type="sibTrans" cxnId="{33A3E9FB-C3EC-4E32-85FC-AD2CC61034C7}">
      <dgm:prSet/>
      <dgm:spPr/>
      <dgm:t>
        <a:bodyPr/>
        <a:lstStyle/>
        <a:p>
          <a:endParaRPr lang="en-US"/>
        </a:p>
      </dgm:t>
    </dgm:pt>
    <dgm:pt modelId="{27FC4288-B873-492A-807A-1D58635F4AED}">
      <dgm:prSet phldrT="[Text]"/>
      <dgm:spPr/>
      <dgm:t>
        <a:bodyPr/>
        <a:lstStyle/>
        <a:p>
          <a:r>
            <a:rPr lang="en-US" dirty="0"/>
            <a:t>Vital Signs</a:t>
          </a:r>
        </a:p>
      </dgm:t>
    </dgm:pt>
    <dgm:pt modelId="{B27BE437-2689-415B-9E30-9F7FFCC87728}" type="parTrans" cxnId="{F292B40D-CE23-413C-9688-761C574CF2AB}">
      <dgm:prSet/>
      <dgm:spPr/>
      <dgm:t>
        <a:bodyPr/>
        <a:lstStyle/>
        <a:p>
          <a:endParaRPr lang="en-US"/>
        </a:p>
      </dgm:t>
    </dgm:pt>
    <dgm:pt modelId="{5852CF62-CCBE-43AE-8CA8-EE387507464E}" type="sibTrans" cxnId="{F292B40D-CE23-413C-9688-761C574CF2AB}">
      <dgm:prSet/>
      <dgm:spPr/>
      <dgm:t>
        <a:bodyPr/>
        <a:lstStyle/>
        <a:p>
          <a:endParaRPr lang="en-US"/>
        </a:p>
      </dgm:t>
    </dgm:pt>
    <dgm:pt modelId="{2FCA9141-19E2-4758-9F15-460652E0A54D}">
      <dgm:prSet phldrT="[Text]"/>
      <dgm:spPr/>
      <dgm:t>
        <a:bodyPr/>
        <a:lstStyle/>
        <a:p>
          <a:endParaRPr lang="en-US"/>
        </a:p>
      </dgm:t>
    </dgm:pt>
    <dgm:pt modelId="{B838099F-47B4-46C6-B51B-8656C68DF78D}" type="parTrans" cxnId="{008C89D6-747A-4303-AA39-3394717A38EC}">
      <dgm:prSet/>
      <dgm:spPr/>
      <dgm:t>
        <a:bodyPr/>
        <a:lstStyle/>
        <a:p>
          <a:endParaRPr lang="en-US"/>
        </a:p>
      </dgm:t>
    </dgm:pt>
    <dgm:pt modelId="{A2790C06-56AA-4342-B237-09DDEA885F76}" type="sibTrans" cxnId="{008C89D6-747A-4303-AA39-3394717A38EC}">
      <dgm:prSet/>
      <dgm:spPr/>
      <dgm:t>
        <a:bodyPr/>
        <a:lstStyle/>
        <a:p>
          <a:endParaRPr lang="en-US"/>
        </a:p>
      </dgm:t>
    </dgm:pt>
    <dgm:pt modelId="{CC273E11-C2C5-4FEF-91E5-7D8D153250AD}" type="pres">
      <dgm:prSet presAssocID="{696B82C0-8DC0-42CC-8830-3FCAC08E8938}" presName="Name0" presStyleCnt="0">
        <dgm:presLayoutVars>
          <dgm:chMax val="4"/>
          <dgm:resizeHandles val="exact"/>
        </dgm:presLayoutVars>
      </dgm:prSet>
      <dgm:spPr/>
    </dgm:pt>
    <dgm:pt modelId="{DCCFA9BA-EFD6-4B2A-AB8E-25EDBD881276}" type="pres">
      <dgm:prSet presAssocID="{696B82C0-8DC0-42CC-8830-3FCAC08E8938}" presName="ellipse" presStyleLbl="trBgShp" presStyleIdx="0" presStyleCnt="1"/>
      <dgm:spPr/>
    </dgm:pt>
    <dgm:pt modelId="{87BE27D8-A3EB-48DF-9083-803FE33C68EC}" type="pres">
      <dgm:prSet presAssocID="{696B82C0-8DC0-42CC-8830-3FCAC08E8938}" presName="arrow1" presStyleLbl="fgShp" presStyleIdx="0" presStyleCnt="1"/>
      <dgm:spPr/>
    </dgm:pt>
    <dgm:pt modelId="{B77867FA-E102-4D43-823D-A4505146777B}" type="pres">
      <dgm:prSet presAssocID="{696B82C0-8DC0-42CC-8830-3FCAC08E8938}" presName="rectangle" presStyleLbl="revTx" presStyleIdx="0" presStyleCnt="1" custScaleY="176339" custLinFactNeighborX="-248" custLinFactNeighborY="51478">
        <dgm:presLayoutVars>
          <dgm:bulletEnabled val="1"/>
        </dgm:presLayoutVars>
      </dgm:prSet>
      <dgm:spPr/>
    </dgm:pt>
    <dgm:pt modelId="{5274E079-63DC-4812-9854-BE323C54E959}" type="pres">
      <dgm:prSet presAssocID="{69E6C4DD-D320-4732-A570-CC8A8E8FB6E0}" presName="item1" presStyleLbl="node1" presStyleIdx="0" presStyleCnt="3">
        <dgm:presLayoutVars>
          <dgm:bulletEnabled val="1"/>
        </dgm:presLayoutVars>
      </dgm:prSet>
      <dgm:spPr/>
    </dgm:pt>
    <dgm:pt modelId="{EDBDD64B-DAF4-4196-BD5D-1FC0C69E646F}" type="pres">
      <dgm:prSet presAssocID="{27FC4288-B873-492A-807A-1D58635F4AED}" presName="item2" presStyleLbl="node1" presStyleIdx="1" presStyleCnt="3" custLinFactNeighborY="-10908">
        <dgm:presLayoutVars>
          <dgm:bulletEnabled val="1"/>
        </dgm:presLayoutVars>
      </dgm:prSet>
      <dgm:spPr/>
    </dgm:pt>
    <dgm:pt modelId="{4C449D0A-E9C0-4A4D-B322-17826A74F8A6}" type="pres">
      <dgm:prSet presAssocID="{2FCA9141-19E2-4758-9F15-460652E0A54D}" presName="item3" presStyleLbl="node1" presStyleIdx="2" presStyleCnt="3">
        <dgm:presLayoutVars>
          <dgm:bulletEnabled val="1"/>
        </dgm:presLayoutVars>
      </dgm:prSet>
      <dgm:spPr/>
    </dgm:pt>
    <dgm:pt modelId="{12D130E8-8535-4EA2-896E-698977841516}" type="pres">
      <dgm:prSet presAssocID="{696B82C0-8DC0-42CC-8830-3FCAC08E8938}" presName="funnel" presStyleLbl="trAlignAcc1" presStyleIdx="0" presStyleCnt="1"/>
      <dgm:spPr/>
    </dgm:pt>
  </dgm:ptLst>
  <dgm:cxnLst>
    <dgm:cxn modelId="{482A510D-9CB9-4EE0-83C8-3E7B55D1B7B2}" type="presOf" srcId="{696B82C0-8DC0-42CC-8830-3FCAC08E8938}" destId="{CC273E11-C2C5-4FEF-91E5-7D8D153250AD}" srcOrd="0" destOrd="0" presId="urn:microsoft.com/office/officeart/2005/8/layout/funnel1"/>
    <dgm:cxn modelId="{F292B40D-CE23-413C-9688-761C574CF2AB}" srcId="{696B82C0-8DC0-42CC-8830-3FCAC08E8938}" destId="{27FC4288-B873-492A-807A-1D58635F4AED}" srcOrd="2" destOrd="0" parTransId="{B27BE437-2689-415B-9E30-9F7FFCC87728}" sibTransId="{5852CF62-CCBE-43AE-8CA8-EE387507464E}"/>
    <dgm:cxn modelId="{FE894018-550D-493E-84CC-62CA67F6EF5B}" type="presOf" srcId="{E427B06F-5D5D-4552-9F00-0AC4D6CCFC30}" destId="{4C449D0A-E9C0-4A4D-B322-17826A74F8A6}" srcOrd="0" destOrd="0" presId="urn:microsoft.com/office/officeart/2005/8/layout/funnel1"/>
    <dgm:cxn modelId="{023AF25F-91A1-48B7-A459-ACF1CF4BF4DA}" type="presOf" srcId="{2FCA9141-19E2-4758-9F15-460652E0A54D}" destId="{B77867FA-E102-4D43-823D-A4505146777B}" srcOrd="0" destOrd="0" presId="urn:microsoft.com/office/officeart/2005/8/layout/funnel1"/>
    <dgm:cxn modelId="{AD502298-DB1D-4160-9DEC-86637D637AA1}" srcId="{696B82C0-8DC0-42CC-8830-3FCAC08E8938}" destId="{E427B06F-5D5D-4552-9F00-0AC4D6CCFC30}" srcOrd="0" destOrd="0" parTransId="{8B5C5DD1-E928-4671-B46D-FD756B287D68}" sibTransId="{B237A7AD-E628-4FD4-894E-266A49F2F5CD}"/>
    <dgm:cxn modelId="{C56CCED4-8844-42FF-AE90-D81A15840A17}" type="presOf" srcId="{69E6C4DD-D320-4732-A570-CC8A8E8FB6E0}" destId="{EDBDD64B-DAF4-4196-BD5D-1FC0C69E646F}" srcOrd="0" destOrd="0" presId="urn:microsoft.com/office/officeart/2005/8/layout/funnel1"/>
    <dgm:cxn modelId="{008C89D6-747A-4303-AA39-3394717A38EC}" srcId="{696B82C0-8DC0-42CC-8830-3FCAC08E8938}" destId="{2FCA9141-19E2-4758-9F15-460652E0A54D}" srcOrd="3" destOrd="0" parTransId="{B838099F-47B4-46C6-B51B-8656C68DF78D}" sibTransId="{A2790C06-56AA-4342-B237-09DDEA885F76}"/>
    <dgm:cxn modelId="{FDDEAAFA-7E45-416C-A3CE-96505728EF5D}" type="presOf" srcId="{27FC4288-B873-492A-807A-1D58635F4AED}" destId="{5274E079-63DC-4812-9854-BE323C54E959}" srcOrd="0" destOrd="0" presId="urn:microsoft.com/office/officeart/2005/8/layout/funnel1"/>
    <dgm:cxn modelId="{33A3E9FB-C3EC-4E32-85FC-AD2CC61034C7}" srcId="{696B82C0-8DC0-42CC-8830-3FCAC08E8938}" destId="{69E6C4DD-D320-4732-A570-CC8A8E8FB6E0}" srcOrd="1" destOrd="0" parTransId="{E4D8E212-91B7-4AA5-8046-9E0E1EF66DFB}" sibTransId="{50E5B636-0FD8-4A64-B961-5DD64A41CEC2}"/>
    <dgm:cxn modelId="{2BDF9536-B879-485E-82AA-76EED33AD2E2}" type="presParOf" srcId="{CC273E11-C2C5-4FEF-91E5-7D8D153250AD}" destId="{DCCFA9BA-EFD6-4B2A-AB8E-25EDBD881276}" srcOrd="0" destOrd="0" presId="urn:microsoft.com/office/officeart/2005/8/layout/funnel1"/>
    <dgm:cxn modelId="{120B225E-9206-4A38-BDE6-B9E1A17F20E9}" type="presParOf" srcId="{CC273E11-C2C5-4FEF-91E5-7D8D153250AD}" destId="{87BE27D8-A3EB-48DF-9083-803FE33C68EC}" srcOrd="1" destOrd="0" presId="urn:microsoft.com/office/officeart/2005/8/layout/funnel1"/>
    <dgm:cxn modelId="{FF44C2BC-A92A-4BA6-B7BC-4872D133856F}" type="presParOf" srcId="{CC273E11-C2C5-4FEF-91E5-7D8D153250AD}" destId="{B77867FA-E102-4D43-823D-A4505146777B}" srcOrd="2" destOrd="0" presId="urn:microsoft.com/office/officeart/2005/8/layout/funnel1"/>
    <dgm:cxn modelId="{8384422E-E355-4206-BC85-5B87FA23D221}" type="presParOf" srcId="{CC273E11-C2C5-4FEF-91E5-7D8D153250AD}" destId="{5274E079-63DC-4812-9854-BE323C54E959}" srcOrd="3" destOrd="0" presId="urn:microsoft.com/office/officeart/2005/8/layout/funnel1"/>
    <dgm:cxn modelId="{498987C7-208F-4899-8158-F796545AA4E1}" type="presParOf" srcId="{CC273E11-C2C5-4FEF-91E5-7D8D153250AD}" destId="{EDBDD64B-DAF4-4196-BD5D-1FC0C69E646F}" srcOrd="4" destOrd="0" presId="urn:microsoft.com/office/officeart/2005/8/layout/funnel1"/>
    <dgm:cxn modelId="{6219BE03-1184-49ED-A1D4-4FBCE16F9739}" type="presParOf" srcId="{CC273E11-C2C5-4FEF-91E5-7D8D153250AD}" destId="{4C449D0A-E9C0-4A4D-B322-17826A74F8A6}" srcOrd="5" destOrd="0" presId="urn:microsoft.com/office/officeart/2005/8/layout/funnel1"/>
    <dgm:cxn modelId="{EB01728D-0CD2-41E7-996F-B672139D571E}" type="presParOf" srcId="{CC273E11-C2C5-4FEF-91E5-7D8D153250AD}" destId="{12D130E8-8535-4EA2-896E-69897784151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B82C0-8DC0-42CC-8830-3FCAC08E8938}"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E427B06F-5D5D-4552-9F00-0AC4D6CCFC30}">
      <dgm:prSet phldrT="[Text]"/>
      <dgm:spPr/>
      <dgm:t>
        <a:bodyPr/>
        <a:lstStyle/>
        <a:p>
          <a:r>
            <a:rPr lang="en-US" dirty="0"/>
            <a:t>Condition</a:t>
          </a:r>
        </a:p>
      </dgm:t>
    </dgm:pt>
    <dgm:pt modelId="{8B5C5DD1-E928-4671-B46D-FD756B287D68}" type="parTrans" cxnId="{AD502298-DB1D-4160-9DEC-86637D637AA1}">
      <dgm:prSet/>
      <dgm:spPr/>
      <dgm:t>
        <a:bodyPr/>
        <a:lstStyle/>
        <a:p>
          <a:endParaRPr lang="en-US"/>
        </a:p>
      </dgm:t>
    </dgm:pt>
    <dgm:pt modelId="{B237A7AD-E628-4FD4-894E-266A49F2F5CD}" type="sibTrans" cxnId="{AD502298-DB1D-4160-9DEC-86637D637AA1}">
      <dgm:prSet/>
      <dgm:spPr/>
      <dgm:t>
        <a:bodyPr/>
        <a:lstStyle/>
        <a:p>
          <a:endParaRPr lang="en-US"/>
        </a:p>
      </dgm:t>
    </dgm:pt>
    <dgm:pt modelId="{69E6C4DD-D320-4732-A570-CC8A8E8FB6E0}">
      <dgm:prSet phldrT="[Text]"/>
      <dgm:spPr/>
      <dgm:t>
        <a:bodyPr/>
        <a:lstStyle/>
        <a:p>
          <a:r>
            <a:rPr lang="en-US" dirty="0"/>
            <a:t>Medication</a:t>
          </a:r>
        </a:p>
      </dgm:t>
    </dgm:pt>
    <dgm:pt modelId="{E4D8E212-91B7-4AA5-8046-9E0E1EF66DFB}" type="parTrans" cxnId="{33A3E9FB-C3EC-4E32-85FC-AD2CC61034C7}">
      <dgm:prSet/>
      <dgm:spPr/>
      <dgm:t>
        <a:bodyPr/>
        <a:lstStyle/>
        <a:p>
          <a:endParaRPr lang="en-US"/>
        </a:p>
      </dgm:t>
    </dgm:pt>
    <dgm:pt modelId="{50E5B636-0FD8-4A64-B961-5DD64A41CEC2}" type="sibTrans" cxnId="{33A3E9FB-C3EC-4E32-85FC-AD2CC61034C7}">
      <dgm:prSet/>
      <dgm:spPr/>
      <dgm:t>
        <a:bodyPr/>
        <a:lstStyle/>
        <a:p>
          <a:endParaRPr lang="en-US"/>
        </a:p>
      </dgm:t>
    </dgm:pt>
    <dgm:pt modelId="{27FC4288-B873-492A-807A-1D58635F4AED}">
      <dgm:prSet phldrT="[Text]"/>
      <dgm:spPr/>
      <dgm:t>
        <a:bodyPr/>
        <a:lstStyle/>
        <a:p>
          <a:r>
            <a:rPr lang="en-US" dirty="0"/>
            <a:t>Vital Signs</a:t>
          </a:r>
        </a:p>
      </dgm:t>
    </dgm:pt>
    <dgm:pt modelId="{B27BE437-2689-415B-9E30-9F7FFCC87728}" type="parTrans" cxnId="{F292B40D-CE23-413C-9688-761C574CF2AB}">
      <dgm:prSet/>
      <dgm:spPr/>
      <dgm:t>
        <a:bodyPr/>
        <a:lstStyle/>
        <a:p>
          <a:endParaRPr lang="en-US"/>
        </a:p>
      </dgm:t>
    </dgm:pt>
    <dgm:pt modelId="{5852CF62-CCBE-43AE-8CA8-EE387507464E}" type="sibTrans" cxnId="{F292B40D-CE23-413C-9688-761C574CF2AB}">
      <dgm:prSet/>
      <dgm:spPr/>
      <dgm:t>
        <a:bodyPr/>
        <a:lstStyle/>
        <a:p>
          <a:endParaRPr lang="en-US"/>
        </a:p>
      </dgm:t>
    </dgm:pt>
    <dgm:pt modelId="{6FC5C4E4-C705-42F5-BBDD-2B56BA40F611}">
      <dgm:prSet phldrT="[Text]"/>
      <dgm:spPr/>
      <dgm:t>
        <a:bodyPr/>
        <a:lstStyle/>
        <a:p>
          <a:r>
            <a:rPr lang="en-US" dirty="0"/>
            <a:t>ANF Statement</a:t>
          </a:r>
        </a:p>
      </dgm:t>
    </dgm:pt>
    <dgm:pt modelId="{8D6E552B-7D78-4A4B-B9A1-F4BCD33899AF}" type="parTrans" cxnId="{1144E911-F985-41AD-834C-471F7BD92CB8}">
      <dgm:prSet/>
      <dgm:spPr/>
      <dgm:t>
        <a:bodyPr/>
        <a:lstStyle/>
        <a:p>
          <a:endParaRPr lang="en-US"/>
        </a:p>
      </dgm:t>
    </dgm:pt>
    <dgm:pt modelId="{2419D688-426E-42C7-8679-E774015329B5}" type="sibTrans" cxnId="{1144E911-F985-41AD-834C-471F7BD92CB8}">
      <dgm:prSet/>
      <dgm:spPr/>
      <dgm:t>
        <a:bodyPr/>
        <a:lstStyle/>
        <a:p>
          <a:endParaRPr lang="en-US"/>
        </a:p>
      </dgm:t>
    </dgm:pt>
    <dgm:pt modelId="{CC273E11-C2C5-4FEF-91E5-7D8D153250AD}" type="pres">
      <dgm:prSet presAssocID="{696B82C0-8DC0-42CC-8830-3FCAC08E8938}" presName="Name0" presStyleCnt="0">
        <dgm:presLayoutVars>
          <dgm:chMax val="4"/>
          <dgm:resizeHandles val="exact"/>
        </dgm:presLayoutVars>
      </dgm:prSet>
      <dgm:spPr/>
    </dgm:pt>
    <dgm:pt modelId="{DCCFA9BA-EFD6-4B2A-AB8E-25EDBD881276}" type="pres">
      <dgm:prSet presAssocID="{696B82C0-8DC0-42CC-8830-3FCAC08E8938}" presName="ellipse" presStyleLbl="trBgShp" presStyleIdx="0" presStyleCnt="1"/>
      <dgm:spPr/>
    </dgm:pt>
    <dgm:pt modelId="{87BE27D8-A3EB-48DF-9083-803FE33C68EC}" type="pres">
      <dgm:prSet presAssocID="{696B82C0-8DC0-42CC-8830-3FCAC08E8938}" presName="arrow1" presStyleLbl="fgShp" presStyleIdx="0" presStyleCnt="1"/>
      <dgm:spPr/>
    </dgm:pt>
    <dgm:pt modelId="{B77867FA-E102-4D43-823D-A4505146777B}" type="pres">
      <dgm:prSet presAssocID="{696B82C0-8DC0-42CC-8830-3FCAC08E8938}" presName="rectangle" presStyleLbl="revTx" presStyleIdx="0" presStyleCnt="1">
        <dgm:presLayoutVars>
          <dgm:bulletEnabled val="1"/>
        </dgm:presLayoutVars>
      </dgm:prSet>
      <dgm:spPr/>
    </dgm:pt>
    <dgm:pt modelId="{5274E079-63DC-4812-9854-BE323C54E959}" type="pres">
      <dgm:prSet presAssocID="{69E6C4DD-D320-4732-A570-CC8A8E8FB6E0}" presName="item1" presStyleLbl="node1" presStyleIdx="0" presStyleCnt="3">
        <dgm:presLayoutVars>
          <dgm:bulletEnabled val="1"/>
        </dgm:presLayoutVars>
      </dgm:prSet>
      <dgm:spPr/>
    </dgm:pt>
    <dgm:pt modelId="{EDBDD64B-DAF4-4196-BD5D-1FC0C69E646F}" type="pres">
      <dgm:prSet presAssocID="{27FC4288-B873-492A-807A-1D58635F4AED}" presName="item2" presStyleLbl="node1" presStyleIdx="1" presStyleCnt="3" custLinFactNeighborY="-10908">
        <dgm:presLayoutVars>
          <dgm:bulletEnabled val="1"/>
        </dgm:presLayoutVars>
      </dgm:prSet>
      <dgm:spPr/>
    </dgm:pt>
    <dgm:pt modelId="{F28A9991-0B25-413E-8355-2D15115E4467}" type="pres">
      <dgm:prSet presAssocID="{6FC5C4E4-C705-42F5-BBDD-2B56BA40F611}" presName="item3" presStyleLbl="node1" presStyleIdx="2" presStyleCnt="3">
        <dgm:presLayoutVars>
          <dgm:bulletEnabled val="1"/>
        </dgm:presLayoutVars>
      </dgm:prSet>
      <dgm:spPr/>
    </dgm:pt>
    <dgm:pt modelId="{12D130E8-8535-4EA2-896E-698977841516}" type="pres">
      <dgm:prSet presAssocID="{696B82C0-8DC0-42CC-8830-3FCAC08E8938}" presName="funnel" presStyleLbl="trAlignAcc1" presStyleIdx="0" presStyleCnt="1"/>
      <dgm:spPr/>
    </dgm:pt>
  </dgm:ptLst>
  <dgm:cxnLst>
    <dgm:cxn modelId="{482A510D-9CB9-4EE0-83C8-3E7B55D1B7B2}" type="presOf" srcId="{696B82C0-8DC0-42CC-8830-3FCAC08E8938}" destId="{CC273E11-C2C5-4FEF-91E5-7D8D153250AD}" srcOrd="0" destOrd="0" presId="urn:microsoft.com/office/officeart/2005/8/layout/funnel1"/>
    <dgm:cxn modelId="{F292B40D-CE23-413C-9688-761C574CF2AB}" srcId="{696B82C0-8DC0-42CC-8830-3FCAC08E8938}" destId="{27FC4288-B873-492A-807A-1D58635F4AED}" srcOrd="2" destOrd="0" parTransId="{B27BE437-2689-415B-9E30-9F7FFCC87728}" sibTransId="{5852CF62-CCBE-43AE-8CA8-EE387507464E}"/>
    <dgm:cxn modelId="{1144E911-F985-41AD-834C-471F7BD92CB8}" srcId="{696B82C0-8DC0-42CC-8830-3FCAC08E8938}" destId="{6FC5C4E4-C705-42F5-BBDD-2B56BA40F611}" srcOrd="3" destOrd="0" parTransId="{8D6E552B-7D78-4A4B-B9A1-F4BCD33899AF}" sibTransId="{2419D688-426E-42C7-8679-E774015329B5}"/>
    <dgm:cxn modelId="{FACE5F1D-BA1A-4087-85FD-A51C92AEDFC3}" type="presOf" srcId="{6FC5C4E4-C705-42F5-BBDD-2B56BA40F611}" destId="{B77867FA-E102-4D43-823D-A4505146777B}" srcOrd="0" destOrd="0" presId="urn:microsoft.com/office/officeart/2005/8/layout/funnel1"/>
    <dgm:cxn modelId="{328FF08A-252E-4A51-A95C-DD1ED52DD43B}" type="presOf" srcId="{E427B06F-5D5D-4552-9F00-0AC4D6CCFC30}" destId="{F28A9991-0B25-413E-8355-2D15115E4467}" srcOrd="0" destOrd="0" presId="urn:microsoft.com/office/officeart/2005/8/layout/funnel1"/>
    <dgm:cxn modelId="{AD502298-DB1D-4160-9DEC-86637D637AA1}" srcId="{696B82C0-8DC0-42CC-8830-3FCAC08E8938}" destId="{E427B06F-5D5D-4552-9F00-0AC4D6CCFC30}" srcOrd="0" destOrd="0" parTransId="{8B5C5DD1-E928-4671-B46D-FD756B287D68}" sibTransId="{B237A7AD-E628-4FD4-894E-266A49F2F5CD}"/>
    <dgm:cxn modelId="{C56CCED4-8844-42FF-AE90-D81A15840A17}" type="presOf" srcId="{69E6C4DD-D320-4732-A570-CC8A8E8FB6E0}" destId="{EDBDD64B-DAF4-4196-BD5D-1FC0C69E646F}" srcOrd="0" destOrd="0" presId="urn:microsoft.com/office/officeart/2005/8/layout/funnel1"/>
    <dgm:cxn modelId="{FDDEAAFA-7E45-416C-A3CE-96505728EF5D}" type="presOf" srcId="{27FC4288-B873-492A-807A-1D58635F4AED}" destId="{5274E079-63DC-4812-9854-BE323C54E959}" srcOrd="0" destOrd="0" presId="urn:microsoft.com/office/officeart/2005/8/layout/funnel1"/>
    <dgm:cxn modelId="{33A3E9FB-C3EC-4E32-85FC-AD2CC61034C7}" srcId="{696B82C0-8DC0-42CC-8830-3FCAC08E8938}" destId="{69E6C4DD-D320-4732-A570-CC8A8E8FB6E0}" srcOrd="1" destOrd="0" parTransId="{E4D8E212-91B7-4AA5-8046-9E0E1EF66DFB}" sibTransId="{50E5B636-0FD8-4A64-B961-5DD64A41CEC2}"/>
    <dgm:cxn modelId="{2BDF9536-B879-485E-82AA-76EED33AD2E2}" type="presParOf" srcId="{CC273E11-C2C5-4FEF-91E5-7D8D153250AD}" destId="{DCCFA9BA-EFD6-4B2A-AB8E-25EDBD881276}" srcOrd="0" destOrd="0" presId="urn:microsoft.com/office/officeart/2005/8/layout/funnel1"/>
    <dgm:cxn modelId="{120B225E-9206-4A38-BDE6-B9E1A17F20E9}" type="presParOf" srcId="{CC273E11-C2C5-4FEF-91E5-7D8D153250AD}" destId="{87BE27D8-A3EB-48DF-9083-803FE33C68EC}" srcOrd="1" destOrd="0" presId="urn:microsoft.com/office/officeart/2005/8/layout/funnel1"/>
    <dgm:cxn modelId="{FF44C2BC-A92A-4BA6-B7BC-4872D133856F}" type="presParOf" srcId="{CC273E11-C2C5-4FEF-91E5-7D8D153250AD}" destId="{B77867FA-E102-4D43-823D-A4505146777B}" srcOrd="2" destOrd="0" presId="urn:microsoft.com/office/officeart/2005/8/layout/funnel1"/>
    <dgm:cxn modelId="{8384422E-E355-4206-BC85-5B87FA23D221}" type="presParOf" srcId="{CC273E11-C2C5-4FEF-91E5-7D8D153250AD}" destId="{5274E079-63DC-4812-9854-BE323C54E959}" srcOrd="3" destOrd="0" presId="urn:microsoft.com/office/officeart/2005/8/layout/funnel1"/>
    <dgm:cxn modelId="{498987C7-208F-4899-8158-F796545AA4E1}" type="presParOf" srcId="{CC273E11-C2C5-4FEF-91E5-7D8D153250AD}" destId="{EDBDD64B-DAF4-4196-BD5D-1FC0C69E646F}" srcOrd="4" destOrd="0" presId="urn:microsoft.com/office/officeart/2005/8/layout/funnel1"/>
    <dgm:cxn modelId="{4D7ECE08-DB1C-49A9-A304-F5F2060DF548}" type="presParOf" srcId="{CC273E11-C2C5-4FEF-91E5-7D8D153250AD}" destId="{F28A9991-0B25-413E-8355-2D15115E4467}" srcOrd="5" destOrd="0" presId="urn:microsoft.com/office/officeart/2005/8/layout/funnel1"/>
    <dgm:cxn modelId="{EB01728D-0CD2-41E7-996F-B672139D571E}" type="presParOf" srcId="{CC273E11-C2C5-4FEF-91E5-7D8D153250AD}" destId="{12D130E8-8535-4EA2-896E-69897784151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A9BA-EFD6-4B2A-AB8E-25EDBD881276}">
      <dsp:nvSpPr>
        <dsp:cNvPr id="0" name=""/>
        <dsp:cNvSpPr/>
      </dsp:nvSpPr>
      <dsp:spPr>
        <a:xfrm>
          <a:off x="823604" y="458610"/>
          <a:ext cx="3009773" cy="104525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E27D8-A3EB-48DF-9083-803FE33C68EC}">
      <dsp:nvSpPr>
        <dsp:cNvPr id="0" name=""/>
        <dsp:cNvSpPr/>
      </dsp:nvSpPr>
      <dsp:spPr>
        <a:xfrm>
          <a:off x="2041513" y="3018084"/>
          <a:ext cx="583289" cy="373305"/>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7867FA-E102-4D43-823D-A4505146777B}">
      <dsp:nvSpPr>
        <dsp:cNvPr id="0" name=""/>
        <dsp:cNvSpPr/>
      </dsp:nvSpPr>
      <dsp:spPr>
        <a:xfrm>
          <a:off x="926319" y="3379848"/>
          <a:ext cx="2799789" cy="123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926319" y="3379848"/>
        <a:ext cx="2799789" cy="1234280"/>
      </dsp:txXfrm>
    </dsp:sp>
    <dsp:sp modelId="{5274E079-63DC-4812-9854-BE323C54E959}">
      <dsp:nvSpPr>
        <dsp:cNvPr id="0" name=""/>
        <dsp:cNvSpPr/>
      </dsp:nvSpPr>
      <dsp:spPr>
        <a:xfrm>
          <a:off x="1917855" y="1584592"/>
          <a:ext cx="1049921" cy="104992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Vital Signs</a:t>
          </a:r>
        </a:p>
      </dsp:txBody>
      <dsp:txXfrm>
        <a:off x="2071612" y="1738349"/>
        <a:ext cx="742407" cy="742407"/>
      </dsp:txXfrm>
    </dsp:sp>
    <dsp:sp modelId="{EDBDD64B-DAF4-4196-BD5D-1FC0C69E646F}">
      <dsp:nvSpPr>
        <dsp:cNvPr id="0" name=""/>
        <dsp:cNvSpPr/>
      </dsp:nvSpPr>
      <dsp:spPr>
        <a:xfrm>
          <a:off x="1166579" y="682392"/>
          <a:ext cx="1049921" cy="10499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Medication</a:t>
          </a:r>
        </a:p>
      </dsp:txBody>
      <dsp:txXfrm>
        <a:off x="1320336" y="836149"/>
        <a:ext cx="742407" cy="742407"/>
      </dsp:txXfrm>
    </dsp:sp>
    <dsp:sp modelId="{4C449D0A-E9C0-4A4D-B322-17826A74F8A6}">
      <dsp:nvSpPr>
        <dsp:cNvPr id="0" name=""/>
        <dsp:cNvSpPr/>
      </dsp:nvSpPr>
      <dsp:spPr>
        <a:xfrm>
          <a:off x="2239831" y="543070"/>
          <a:ext cx="1049921" cy="10499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Condition</a:t>
          </a:r>
        </a:p>
      </dsp:txBody>
      <dsp:txXfrm>
        <a:off x="2393588" y="696827"/>
        <a:ext cx="742407" cy="742407"/>
      </dsp:txXfrm>
    </dsp:sp>
    <dsp:sp modelId="{12D130E8-8535-4EA2-896E-698977841516}">
      <dsp:nvSpPr>
        <dsp:cNvPr id="0" name=""/>
        <dsp:cNvSpPr/>
      </dsp:nvSpPr>
      <dsp:spPr>
        <a:xfrm>
          <a:off x="699947" y="330286"/>
          <a:ext cx="3266421" cy="261313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A9BA-EFD6-4B2A-AB8E-25EDBD881276}">
      <dsp:nvSpPr>
        <dsp:cNvPr id="0" name=""/>
        <dsp:cNvSpPr/>
      </dsp:nvSpPr>
      <dsp:spPr>
        <a:xfrm>
          <a:off x="935293" y="462515"/>
          <a:ext cx="3417927" cy="11870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E27D8-A3EB-48DF-9083-803FE33C68EC}">
      <dsp:nvSpPr>
        <dsp:cNvPr id="0" name=""/>
        <dsp:cNvSpPr/>
      </dsp:nvSpPr>
      <dsp:spPr>
        <a:xfrm>
          <a:off x="2318361" y="3369079"/>
          <a:ext cx="662389" cy="423929"/>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7867FA-E102-4D43-823D-A4505146777B}">
      <dsp:nvSpPr>
        <dsp:cNvPr id="0" name=""/>
        <dsp:cNvSpPr/>
      </dsp:nvSpPr>
      <dsp:spPr>
        <a:xfrm>
          <a:off x="1059822" y="3708222"/>
          <a:ext cx="3179467" cy="794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ANF Statement</a:t>
          </a:r>
        </a:p>
      </dsp:txBody>
      <dsp:txXfrm>
        <a:off x="1059822" y="3708222"/>
        <a:ext cx="3179467" cy="794866"/>
      </dsp:txXfrm>
    </dsp:sp>
    <dsp:sp modelId="{5274E079-63DC-4812-9854-BE323C54E959}">
      <dsp:nvSpPr>
        <dsp:cNvPr id="0" name=""/>
        <dsp:cNvSpPr/>
      </dsp:nvSpPr>
      <dsp:spPr>
        <a:xfrm>
          <a:off x="2177935" y="1741191"/>
          <a:ext cx="1192300" cy="11923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Vital Signs</a:t>
          </a:r>
        </a:p>
      </dsp:txBody>
      <dsp:txXfrm>
        <a:off x="2352543" y="1915799"/>
        <a:ext cx="843084" cy="843084"/>
      </dsp:txXfrm>
    </dsp:sp>
    <dsp:sp modelId="{EDBDD64B-DAF4-4196-BD5D-1FC0C69E646F}">
      <dsp:nvSpPr>
        <dsp:cNvPr id="0" name=""/>
        <dsp:cNvSpPr/>
      </dsp:nvSpPr>
      <dsp:spPr>
        <a:xfrm>
          <a:off x="1324778" y="716645"/>
          <a:ext cx="1192300" cy="11923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Medication</a:t>
          </a:r>
        </a:p>
      </dsp:txBody>
      <dsp:txXfrm>
        <a:off x="1499386" y="891253"/>
        <a:ext cx="843084" cy="843084"/>
      </dsp:txXfrm>
    </dsp:sp>
    <dsp:sp modelId="{F28A9991-0B25-413E-8355-2D15115E4467}">
      <dsp:nvSpPr>
        <dsp:cNvPr id="0" name=""/>
        <dsp:cNvSpPr/>
      </dsp:nvSpPr>
      <dsp:spPr>
        <a:xfrm>
          <a:off x="2543574" y="558429"/>
          <a:ext cx="1192300" cy="11923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Condition</a:t>
          </a:r>
        </a:p>
      </dsp:txBody>
      <dsp:txXfrm>
        <a:off x="2718182" y="733037"/>
        <a:ext cx="843084" cy="843084"/>
      </dsp:txXfrm>
    </dsp:sp>
    <dsp:sp modelId="{12D130E8-8535-4EA2-896E-698977841516}">
      <dsp:nvSpPr>
        <dsp:cNvPr id="0" name=""/>
        <dsp:cNvSpPr/>
      </dsp:nvSpPr>
      <dsp:spPr>
        <a:xfrm>
          <a:off x="794866" y="316790"/>
          <a:ext cx="3709379" cy="296750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89DA80-89A2-4E5F-B878-A2B000F55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F785FE-DCAF-4BF3-A890-60D24B51AC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76DAC-E5AA-4AEA-9200-196682C1EB3D}" type="datetimeFigureOut">
              <a:rPr lang="en-US" smtClean="0"/>
              <a:t>10/9/19</a:t>
            </a:fld>
            <a:endParaRPr lang="en-US"/>
          </a:p>
        </p:txBody>
      </p:sp>
      <p:sp>
        <p:nvSpPr>
          <p:cNvPr id="4" name="Footer Placeholder 3">
            <a:extLst>
              <a:ext uri="{FF2B5EF4-FFF2-40B4-BE49-F238E27FC236}">
                <a16:creationId xmlns:a16="http://schemas.microsoft.com/office/drawing/2014/main" id="{73F1D84A-A320-441D-BECD-E2F7D847F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CFF514-0F3D-4926-8BF0-9C5B9CF1EA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4C032-4705-48DD-B04A-065FA3408510}" type="slidenum">
              <a:rPr lang="en-US" smtClean="0"/>
              <a:t>‹#›</a:t>
            </a:fld>
            <a:endParaRPr lang="en-US"/>
          </a:p>
        </p:txBody>
      </p:sp>
    </p:spTree>
    <p:extLst>
      <p:ext uri="{BB962C8B-B14F-4D97-AF65-F5344CB8AC3E}">
        <p14:creationId xmlns:p14="http://schemas.microsoft.com/office/powerpoint/2010/main" val="9148676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01T21:52:42.102"/>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415 279,'-19'-19,"0"0,19 2,-19 17,19 0</inkml:trace>
  <inkml:trace contextRef="#ctx0" brushRef="#br0" timeOffset="1">76 75,'-19'-18,"0"0,0-1,0 0,19 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2T14:12:25.663"/>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415 279,'-19'-19,"0"0,19 2,-19 17,19 0</inkml:trace>
  <inkml:trace contextRef="#ctx0" brushRef="#br0" timeOffset="1">76 75,'-19'-18,"0"0,0-1,0 0,19 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FB706-3D14-4F98-8C5D-05C6738AC3A2}" type="datetimeFigureOut">
              <a:rPr lang="en-US" smtClean="0"/>
              <a:t>10/9/19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EA63-3CB8-4406-9D50-49514CF4CF93}" type="slidenum">
              <a:rPr lang="en-US" smtClean="0"/>
              <a:t>‹#›</a:t>
            </a:fld>
            <a:endParaRPr lang="en-US"/>
          </a:p>
        </p:txBody>
      </p:sp>
    </p:spTree>
    <p:extLst>
      <p:ext uri="{BB962C8B-B14F-4D97-AF65-F5344CB8AC3E}">
        <p14:creationId xmlns:p14="http://schemas.microsoft.com/office/powerpoint/2010/main" val="84943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pPr marL="0" marR="0" lvl="0" indent="0" algn="r" defTabSz="929579"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957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12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LOINC, if different organizations code the same observation differently, additional information on the diagnosis can be added, leading to medical error and patient danger. </a:t>
            </a:r>
          </a:p>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17</a:t>
            </a:fld>
            <a:endParaRPr lang="en-US"/>
          </a:p>
        </p:txBody>
      </p:sp>
    </p:spTree>
    <p:extLst>
      <p:ext uri="{BB962C8B-B14F-4D97-AF65-F5344CB8AC3E}">
        <p14:creationId xmlns:p14="http://schemas.microsoft.com/office/powerpoint/2010/main" val="295655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19</a:t>
            </a:fld>
            <a:endParaRPr lang="en-US"/>
          </a:p>
        </p:txBody>
      </p:sp>
    </p:spTree>
    <p:extLst>
      <p:ext uri="{BB962C8B-B14F-4D97-AF65-F5344CB8AC3E}">
        <p14:creationId xmlns:p14="http://schemas.microsoft.com/office/powerpoint/2010/main" val="11814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20</a:t>
            </a:fld>
            <a:endParaRPr lang="en-US"/>
          </a:p>
        </p:txBody>
      </p:sp>
    </p:spTree>
    <p:extLst>
      <p:ext uri="{BB962C8B-B14F-4D97-AF65-F5344CB8AC3E}">
        <p14:creationId xmlns:p14="http://schemas.microsoft.com/office/powerpoint/2010/main" val="91660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28</a:t>
            </a:fld>
            <a:endParaRPr lang="en-US"/>
          </a:p>
        </p:txBody>
      </p:sp>
    </p:spTree>
    <p:extLst>
      <p:ext uri="{BB962C8B-B14F-4D97-AF65-F5344CB8AC3E}">
        <p14:creationId xmlns:p14="http://schemas.microsoft.com/office/powerpoint/2010/main" val="407240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29</a:t>
            </a:fld>
            <a:endParaRPr lang="en-US"/>
          </a:p>
        </p:txBody>
      </p:sp>
    </p:spTree>
    <p:extLst>
      <p:ext uri="{BB962C8B-B14F-4D97-AF65-F5344CB8AC3E}">
        <p14:creationId xmlns:p14="http://schemas.microsoft.com/office/powerpoint/2010/main" val="179564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USCDI – US Core for Data Interoperability</a:t>
            </a:r>
          </a:p>
        </p:txBody>
      </p:sp>
      <p:sp>
        <p:nvSpPr>
          <p:cNvPr id="4" name="Slide Number Placeholder 3"/>
          <p:cNvSpPr>
            <a:spLocks noGrp="1"/>
          </p:cNvSpPr>
          <p:nvPr>
            <p:ph type="sldNum" sz="quarter" idx="5"/>
          </p:nvPr>
        </p:nvSpPr>
        <p:spPr/>
        <p:txBody>
          <a:bodyPr/>
          <a:lstStyle/>
          <a:p>
            <a:fld id="{4743EA63-3CB8-4406-9D50-49514CF4CF93}" type="slidenum">
              <a:rPr lang="en-US" smtClean="0"/>
              <a:t>31</a:t>
            </a:fld>
            <a:endParaRPr lang="en-US"/>
          </a:p>
        </p:txBody>
      </p:sp>
    </p:spTree>
    <p:extLst>
      <p:ext uri="{BB962C8B-B14F-4D97-AF65-F5344CB8AC3E}">
        <p14:creationId xmlns:p14="http://schemas.microsoft.com/office/powerpoint/2010/main" val="3593473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32</a:t>
            </a:fld>
            <a:endParaRPr lang="en-US"/>
          </a:p>
        </p:txBody>
      </p:sp>
    </p:spTree>
    <p:extLst>
      <p:ext uri="{BB962C8B-B14F-4D97-AF65-F5344CB8AC3E}">
        <p14:creationId xmlns:p14="http://schemas.microsoft.com/office/powerpoint/2010/main" val="262366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34</a:t>
            </a:fld>
            <a:endParaRPr lang="en-US"/>
          </a:p>
        </p:txBody>
      </p:sp>
    </p:spTree>
    <p:extLst>
      <p:ext uri="{BB962C8B-B14F-4D97-AF65-F5344CB8AC3E}">
        <p14:creationId xmlns:p14="http://schemas.microsoft.com/office/powerpoint/2010/main" val="147815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39</a:t>
            </a:fld>
            <a:endParaRPr lang="en-US"/>
          </a:p>
        </p:txBody>
      </p:sp>
    </p:spTree>
    <p:extLst>
      <p:ext uri="{BB962C8B-B14F-4D97-AF65-F5344CB8AC3E}">
        <p14:creationId xmlns:p14="http://schemas.microsoft.com/office/powerpoint/2010/main" val="396645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40</a:t>
            </a:fld>
            <a:endParaRPr lang="en-US"/>
          </a:p>
        </p:txBody>
      </p:sp>
    </p:spTree>
    <p:extLst>
      <p:ext uri="{BB962C8B-B14F-4D97-AF65-F5344CB8AC3E}">
        <p14:creationId xmlns:p14="http://schemas.microsoft.com/office/powerpoint/2010/main" val="390678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E580E969-1F33-9945-AD3B-1AF00A1450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30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45</a:t>
            </a:fld>
            <a:endParaRPr lang="en-US"/>
          </a:p>
        </p:txBody>
      </p:sp>
    </p:spTree>
    <p:extLst>
      <p:ext uri="{BB962C8B-B14F-4D97-AF65-F5344CB8AC3E}">
        <p14:creationId xmlns:p14="http://schemas.microsoft.com/office/powerpoint/2010/main" val="2042793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46</a:t>
            </a:fld>
            <a:endParaRPr lang="en-US"/>
          </a:p>
        </p:txBody>
      </p:sp>
    </p:spTree>
    <p:extLst>
      <p:ext uri="{BB962C8B-B14F-4D97-AF65-F5344CB8AC3E}">
        <p14:creationId xmlns:p14="http://schemas.microsoft.com/office/powerpoint/2010/main" val="254174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instance, attribution and participation information should be captured consistently. Failure to do so forces implementers to develop heuristics to capture and normalize attribution information that is represented or extended differently in different classes (e.g., FHIR).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47</a:t>
            </a:fld>
            <a:endParaRPr lang="en-US"/>
          </a:p>
        </p:txBody>
      </p:sp>
    </p:spTree>
    <p:extLst>
      <p:ext uri="{BB962C8B-B14F-4D97-AF65-F5344CB8AC3E}">
        <p14:creationId xmlns:p14="http://schemas.microsoft.com/office/powerpoint/2010/main" val="354978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57</a:t>
            </a:fld>
            <a:endParaRPr lang="en-US"/>
          </a:p>
        </p:txBody>
      </p:sp>
    </p:spTree>
    <p:extLst>
      <p:ext uri="{BB962C8B-B14F-4D97-AF65-F5344CB8AC3E}">
        <p14:creationId xmlns:p14="http://schemas.microsoft.com/office/powerpoint/2010/main" val="65127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58</a:t>
            </a:fld>
            <a:endParaRPr lang="en-US"/>
          </a:p>
        </p:txBody>
      </p:sp>
    </p:spTree>
    <p:extLst>
      <p:ext uri="{BB962C8B-B14F-4D97-AF65-F5344CB8AC3E}">
        <p14:creationId xmlns:p14="http://schemas.microsoft.com/office/powerpoint/2010/main" val="2827219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59</a:t>
            </a:fld>
            <a:endParaRPr lang="en-US"/>
          </a:p>
        </p:txBody>
      </p:sp>
    </p:spTree>
    <p:extLst>
      <p:ext uri="{BB962C8B-B14F-4D97-AF65-F5344CB8AC3E}">
        <p14:creationId xmlns:p14="http://schemas.microsoft.com/office/powerpoint/2010/main" val="52879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60</a:t>
            </a:fld>
            <a:endParaRPr lang="en-US"/>
          </a:p>
        </p:txBody>
      </p:sp>
    </p:spTree>
    <p:extLst>
      <p:ext uri="{BB962C8B-B14F-4D97-AF65-F5344CB8AC3E}">
        <p14:creationId xmlns:p14="http://schemas.microsoft.com/office/powerpoint/2010/main" val="4182639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61</a:t>
            </a:fld>
            <a:endParaRPr lang="en-US"/>
          </a:p>
        </p:txBody>
      </p:sp>
    </p:spTree>
    <p:extLst>
      <p:ext uri="{BB962C8B-B14F-4D97-AF65-F5344CB8AC3E}">
        <p14:creationId xmlns:p14="http://schemas.microsoft.com/office/powerpoint/2010/main" val="3878382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62</a:t>
            </a:fld>
            <a:endParaRPr lang="en-US"/>
          </a:p>
        </p:txBody>
      </p:sp>
    </p:spTree>
    <p:extLst>
      <p:ext uri="{BB962C8B-B14F-4D97-AF65-F5344CB8AC3E}">
        <p14:creationId xmlns:p14="http://schemas.microsoft.com/office/powerpoint/2010/main" val="101405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63</a:t>
            </a:fld>
            <a:endParaRPr lang="en-US"/>
          </a:p>
        </p:txBody>
      </p:sp>
    </p:spTree>
    <p:extLst>
      <p:ext uri="{BB962C8B-B14F-4D97-AF65-F5344CB8AC3E}">
        <p14:creationId xmlns:p14="http://schemas.microsoft.com/office/powerpoint/2010/main" val="404299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800" dirty="0">
              <a:latin typeface="Avenir Medium"/>
            </a:endParaRPr>
          </a:p>
        </p:txBody>
      </p:sp>
      <p:sp>
        <p:nvSpPr>
          <p:cNvPr id="4" name="Slide Number Placeholder 3"/>
          <p:cNvSpPr>
            <a:spLocks noGrp="1"/>
          </p:cNvSpPr>
          <p:nvPr>
            <p:ph type="sldNum" sz="quarter" idx="10"/>
          </p:nvPr>
        </p:nvSpPr>
        <p:spPr/>
        <p:txBody>
          <a:bodyPr/>
          <a:lstStyle/>
          <a:p>
            <a:fld id="{4743EA63-3CB8-4406-9D50-49514CF4CF93}" type="slidenum">
              <a:rPr lang="en-US" smtClean="0"/>
              <a:t>6</a:t>
            </a:fld>
            <a:endParaRPr lang="en-US"/>
          </a:p>
        </p:txBody>
      </p:sp>
    </p:spTree>
    <p:extLst>
      <p:ext uri="{BB962C8B-B14F-4D97-AF65-F5344CB8AC3E}">
        <p14:creationId xmlns:p14="http://schemas.microsoft.com/office/powerpoint/2010/main" val="369918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64</a:t>
            </a:fld>
            <a:endParaRPr lang="en-US"/>
          </a:p>
        </p:txBody>
      </p:sp>
    </p:spTree>
    <p:extLst>
      <p:ext uri="{BB962C8B-B14F-4D97-AF65-F5344CB8AC3E}">
        <p14:creationId xmlns:p14="http://schemas.microsoft.com/office/powerpoint/2010/main" val="1928186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65</a:t>
            </a:fld>
            <a:endParaRPr lang="en-US"/>
          </a:p>
        </p:txBody>
      </p:sp>
    </p:spTree>
    <p:extLst>
      <p:ext uri="{BB962C8B-B14F-4D97-AF65-F5344CB8AC3E}">
        <p14:creationId xmlns:p14="http://schemas.microsoft.com/office/powerpoint/2010/main" val="9589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3EA63-3CB8-4406-9D50-49514CF4CF93}" type="slidenum">
              <a:rPr lang="en-US" smtClean="0"/>
              <a:t>66</a:t>
            </a:fld>
            <a:endParaRPr lang="en-US"/>
          </a:p>
        </p:txBody>
      </p:sp>
    </p:spTree>
    <p:extLst>
      <p:ext uri="{BB962C8B-B14F-4D97-AF65-F5344CB8AC3E}">
        <p14:creationId xmlns:p14="http://schemas.microsoft.com/office/powerpoint/2010/main" val="3688104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ANF FHIR API to aggregate clinical statements across EHRs </a:t>
            </a:r>
          </a:p>
        </p:txBody>
      </p:sp>
      <p:sp>
        <p:nvSpPr>
          <p:cNvPr id="4" name="Slide Number Placeholder 3"/>
          <p:cNvSpPr>
            <a:spLocks noGrp="1"/>
          </p:cNvSpPr>
          <p:nvPr>
            <p:ph type="sldNum" sz="quarter" idx="5"/>
          </p:nvPr>
        </p:nvSpPr>
        <p:spPr/>
        <p:txBody>
          <a:bodyPr/>
          <a:lstStyle/>
          <a:p>
            <a:fld id="{4743EA63-3CB8-4406-9D50-49514CF4CF93}" type="slidenum">
              <a:rPr lang="en-US" smtClean="0"/>
              <a:t>69</a:t>
            </a:fld>
            <a:endParaRPr lang="en-US"/>
          </a:p>
        </p:txBody>
      </p:sp>
    </p:spTree>
    <p:extLst>
      <p:ext uri="{BB962C8B-B14F-4D97-AF65-F5344CB8AC3E}">
        <p14:creationId xmlns:p14="http://schemas.microsoft.com/office/powerpoint/2010/main" val="3165128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E580E969-1F33-9945-AD3B-1AF00A1450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179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85</a:t>
            </a:fld>
            <a:endParaRPr lang="en-US"/>
          </a:p>
        </p:txBody>
      </p:sp>
    </p:spTree>
    <p:extLst>
      <p:ext uri="{BB962C8B-B14F-4D97-AF65-F5344CB8AC3E}">
        <p14:creationId xmlns:p14="http://schemas.microsoft.com/office/powerpoint/2010/main" val="3977977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Simplification of how data is represented</a:t>
            </a:r>
          </a:p>
          <a:p>
            <a:r>
              <a:rPr lang="en-US" dirty="0"/>
              <a:t>The effects of simplifying data types means this data can be processed much easily</a:t>
            </a:r>
          </a:p>
        </p:txBody>
      </p:sp>
      <p:sp>
        <p:nvSpPr>
          <p:cNvPr id="4" name="Slide Number Placeholder 3"/>
          <p:cNvSpPr>
            <a:spLocks noGrp="1"/>
          </p:cNvSpPr>
          <p:nvPr>
            <p:ph type="sldNum" sz="quarter" idx="5"/>
          </p:nvPr>
        </p:nvSpPr>
        <p:spPr/>
        <p:txBody>
          <a:bodyPr/>
          <a:lstStyle/>
          <a:p>
            <a:fld id="{4743EA63-3CB8-4406-9D50-49514CF4CF93}" type="slidenum">
              <a:rPr lang="en-US" smtClean="0"/>
              <a:t>87</a:t>
            </a:fld>
            <a:endParaRPr lang="en-US"/>
          </a:p>
        </p:txBody>
      </p:sp>
    </p:spTree>
    <p:extLst>
      <p:ext uri="{BB962C8B-B14F-4D97-AF65-F5344CB8AC3E}">
        <p14:creationId xmlns:p14="http://schemas.microsoft.com/office/powerpoint/2010/main" val="290644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Current data standards do not meet operational needs, h</a:t>
            </a:r>
            <a:r>
              <a:rPr lang="en-US" sz="1200" dirty="0">
                <a:solidFill>
                  <a:srgbClr val="000000"/>
                </a:solidFill>
              </a:rPr>
              <a:t>indering true interoperability, or the sharing and usage of data across health systems, which compromises </a:t>
            </a:r>
            <a:r>
              <a:rPr lang="en-US" sz="1200" dirty="0">
                <a:solidFill>
                  <a:prstClr val="black"/>
                </a:solidFill>
              </a:rPr>
              <a:t>patient safety.</a:t>
            </a:r>
            <a:endParaRPr lang="en-US" sz="1200"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7</a:t>
            </a:fld>
            <a:endParaRPr lang="en-US"/>
          </a:p>
        </p:txBody>
      </p:sp>
    </p:spTree>
    <p:extLst>
      <p:ext uri="{BB962C8B-B14F-4D97-AF65-F5344CB8AC3E}">
        <p14:creationId xmlns:p14="http://schemas.microsoft.com/office/powerpoint/2010/main" val="390316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11</a:t>
            </a:fld>
            <a:endParaRPr lang="en-US"/>
          </a:p>
        </p:txBody>
      </p:sp>
    </p:spTree>
    <p:extLst>
      <p:ext uri="{BB962C8B-B14F-4D97-AF65-F5344CB8AC3E}">
        <p14:creationId xmlns:p14="http://schemas.microsoft.com/office/powerpoint/2010/main" val="343222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EA63-3CB8-4406-9D50-49514CF4CF93}" type="slidenum">
              <a:rPr lang="en-US" smtClean="0"/>
              <a:t>12</a:t>
            </a:fld>
            <a:endParaRPr lang="en-US"/>
          </a:p>
        </p:txBody>
      </p:sp>
    </p:spTree>
    <p:extLst>
      <p:ext uri="{BB962C8B-B14F-4D97-AF65-F5344CB8AC3E}">
        <p14:creationId xmlns:p14="http://schemas.microsoft.com/office/powerpoint/2010/main" val="342478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800" dirty="0">
              <a:latin typeface="Avenir Medium"/>
            </a:endParaRPr>
          </a:p>
        </p:txBody>
      </p:sp>
      <p:sp>
        <p:nvSpPr>
          <p:cNvPr id="4" name="Slide Number Placeholder 3"/>
          <p:cNvSpPr>
            <a:spLocks noGrp="1"/>
          </p:cNvSpPr>
          <p:nvPr>
            <p:ph type="sldNum" sz="quarter" idx="10"/>
          </p:nvPr>
        </p:nvSpPr>
        <p:spPr/>
        <p:txBody>
          <a:bodyPr/>
          <a:lstStyle/>
          <a:p>
            <a:fld id="{4743EA63-3CB8-4406-9D50-49514CF4CF93}" type="slidenum">
              <a:rPr lang="en-US" smtClean="0"/>
              <a:t>13</a:t>
            </a:fld>
            <a:endParaRPr lang="en-US"/>
          </a:p>
        </p:txBody>
      </p:sp>
    </p:spTree>
    <p:extLst>
      <p:ext uri="{BB962C8B-B14F-4D97-AF65-F5344CB8AC3E}">
        <p14:creationId xmlns:p14="http://schemas.microsoft.com/office/powerpoint/2010/main" val="335725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languages interpret the same content differently leading to duplication &amp; inconsistency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Tx/>
              <a:buSzTx/>
              <a:buFontTx/>
              <a:buNone/>
              <a:tabLst/>
              <a:defRPr/>
            </a:pPr>
            <a:fld id="{E580E969-1F33-9945-AD3B-1AF00A1450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50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SNOMED, if different organizations code the same observation differently, specific information on the diagnosis can be lost, leading to medical error and patient danger. </a:t>
            </a:r>
          </a:p>
        </p:txBody>
      </p:sp>
      <p:sp>
        <p:nvSpPr>
          <p:cNvPr id="4" name="Slide Number Placeholder 3"/>
          <p:cNvSpPr>
            <a:spLocks noGrp="1"/>
          </p:cNvSpPr>
          <p:nvPr>
            <p:ph type="sldNum" sz="quarter" idx="10"/>
          </p:nvPr>
        </p:nvSpPr>
        <p:spPr/>
        <p:txBody>
          <a:bodyPr/>
          <a:lstStyle/>
          <a:p>
            <a:fld id="{4743EA63-3CB8-4406-9D50-49514CF4CF93}" type="slidenum">
              <a:rPr lang="en-US" smtClean="0"/>
              <a:t>16</a:t>
            </a:fld>
            <a:endParaRPr lang="en-US"/>
          </a:p>
        </p:txBody>
      </p:sp>
    </p:spTree>
    <p:extLst>
      <p:ext uri="{BB962C8B-B14F-4D97-AF65-F5344CB8AC3E}">
        <p14:creationId xmlns:p14="http://schemas.microsoft.com/office/powerpoint/2010/main" val="211798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solidFill>
                  <a:srgbClr val="2972FF"/>
                </a:solidFill>
              </a:defRPr>
            </a:lvl1pPr>
          </a:lstStyle>
          <a:p>
            <a:r>
              <a:rPr lang="en-US" dirty="0"/>
              <a:t>Click To Edit Title</a:t>
            </a:r>
          </a:p>
        </p:txBody>
      </p:sp>
      <p:sp>
        <p:nvSpPr>
          <p:cNvPr id="3" name="Content Placeholder 2"/>
          <p:cNvSpPr>
            <a:spLocks noGrp="1"/>
          </p:cNvSpPr>
          <p:nvPr>
            <p:ph idx="1"/>
          </p:nvPr>
        </p:nvSpPr>
        <p:spPr/>
        <p:txBody>
          <a:bodyPr/>
          <a:lstStyle>
            <a:lvl1pPr>
              <a:buSzPct val="100000"/>
              <a:defRPr baseline="0"/>
            </a:lvl1pPr>
            <a:lvl2pPr>
              <a:buSzPct val="100000"/>
              <a:defRPr baseline="0"/>
            </a:lvl2pPr>
            <a:lvl3pPr>
              <a:buSzPct val="100000"/>
              <a:defRPr baseline="0"/>
            </a:lvl3pPr>
            <a:lvl4pPr>
              <a:buSzPct val="100000"/>
              <a:defRPr baseline="0"/>
            </a:lvl4pPr>
            <a:lvl5pPr>
              <a:buSzPct val="100000"/>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1525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72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a:t>
            </a:r>
            <a:r>
              <a:rPr lang="en-US" sz="700" dirty="0" err="1">
                <a:latin typeface="Open Sans" charset="0"/>
                <a:ea typeface="Open Sans" charset="0"/>
                <a:cs typeface="Open Sans" charset="0"/>
              </a:rPr>
              <a:t>Touche</a:t>
            </a:r>
            <a:r>
              <a:rPr lang="en-US" sz="700" dirty="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2018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a:t>
            </a:r>
            <a:r>
              <a:rPr lang="en-US" sz="700" b="1" dirty="0" err="1">
                <a:latin typeface="Open Sans" charset="0"/>
                <a:ea typeface="Open Sans" charset="0"/>
                <a:cs typeface="Open Sans" charset="0"/>
              </a:rPr>
              <a:t>Touche</a:t>
            </a:r>
            <a:r>
              <a:rPr lang="en-US" sz="700" b="1" dirty="0">
                <a:latin typeface="Open Sans" charset="0"/>
                <a:ea typeface="Open Sans" charset="0"/>
                <a:cs typeface="Open Sans" charset="0"/>
              </a:rPr>
              <a:t> Tohmatsu Limited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Tree>
    <p:extLst>
      <p:ext uri="{BB962C8B-B14F-4D97-AF65-F5344CB8AC3E}">
        <p14:creationId xmlns:p14="http://schemas.microsoft.com/office/powerpoint/2010/main" val="30309133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410077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74904"/>
            <a:ext cx="9580880" cy="859536"/>
          </a:xfrm>
        </p:spPr>
        <p:txBody>
          <a:bodyPr anchor="ctr"/>
          <a:lstStyle>
            <a:lvl1pPr>
              <a:defRPr/>
            </a:lvl1pPr>
          </a:lstStyle>
          <a:p>
            <a:r>
              <a:rPr lang="en-US" dirty="0"/>
              <a:t>Click To Edit Title</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5708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solidFill>
                  <a:srgbClr val="2972FF"/>
                </a:solidFill>
              </a:defRPr>
            </a:lvl1pPr>
          </a:lstStyle>
          <a:p>
            <a:r>
              <a:rPr lang="en-US" dirty="0"/>
              <a:t>Click To Edit Title</a:t>
            </a:r>
          </a:p>
        </p:txBody>
      </p:sp>
      <p:sp>
        <p:nvSpPr>
          <p:cNvPr id="3" name="Content Placeholder 2"/>
          <p:cNvSpPr>
            <a:spLocks noGrp="1"/>
          </p:cNvSpPr>
          <p:nvPr>
            <p:ph idx="1"/>
          </p:nvPr>
        </p:nvSpPr>
        <p:spPr/>
        <p:txBody>
          <a:bodyPr/>
          <a:lstStyle>
            <a:lvl1pPr>
              <a:buSzPct val="100000"/>
              <a:defRPr baseline="0"/>
            </a:lvl1pPr>
            <a:lvl2pPr>
              <a:buSzPct val="100000"/>
              <a:defRPr baseline="0"/>
            </a:lvl2pPr>
            <a:lvl3pPr>
              <a:buSzPct val="100000"/>
              <a:defRPr baseline="0"/>
            </a:lvl3pPr>
            <a:lvl4pPr>
              <a:buSzPct val="100000"/>
              <a:defRPr baseline="0"/>
            </a:lvl4pPr>
            <a:lvl5pPr>
              <a:buSzPct val="100000"/>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17522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096675"/>
            <a:ext cx="7865341" cy="2747961"/>
          </a:xfrm>
        </p:spPr>
        <p:txBody>
          <a:bodyPr anchor="b"/>
          <a:lstStyle>
            <a:lvl1pPr>
              <a:defRPr sz="4000" b="1">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3976400"/>
            <a:ext cx="7865341" cy="1312574"/>
          </a:xfrm>
        </p:spPr>
        <p:txBody>
          <a:bodyPr/>
          <a:lstStyle>
            <a:lvl1pPr marL="0" indent="0">
              <a:buNone/>
              <a:defRPr sz="2400">
                <a:solidFill>
                  <a:schemeClr val="bg1"/>
                </a:solidFill>
              </a:defRPr>
            </a:lvl1pPr>
            <a:lvl2pPr marL="457192" indent="0">
              <a:buNone/>
              <a:defRPr sz="2000">
                <a:solidFill>
                  <a:schemeClr val="tx1">
                    <a:tint val="75000"/>
                  </a:schemeClr>
                </a:solidFill>
              </a:defRPr>
            </a:lvl2pPr>
            <a:lvl3pPr marL="914384" indent="0">
              <a:buNone/>
              <a:defRPr sz="1800">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3056583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a:solidFill>
                  <a:srgbClr val="2972FF"/>
                </a:solidFill>
              </a:defRPr>
            </a:lvl1pPr>
          </a:lstStyle>
          <a:p>
            <a:r>
              <a:rPr lang="en-US" dirty="0"/>
              <a:t>Click To Edit Title</a:t>
            </a:r>
          </a:p>
        </p:txBody>
      </p:sp>
      <p:sp>
        <p:nvSpPr>
          <p:cNvPr id="3" name="Content Placeholder 2"/>
          <p:cNvSpPr>
            <a:spLocks noGrp="1"/>
          </p:cNvSpPr>
          <p:nvPr>
            <p:ph idx="1"/>
          </p:nvPr>
        </p:nvSpPr>
        <p:spPr/>
        <p:txBody>
          <a:bodyPr/>
          <a:lstStyle>
            <a:lvl1pPr>
              <a:buSzPct val="100000"/>
              <a:defRPr baseline="0"/>
            </a:lvl1pPr>
            <a:lvl2pPr>
              <a:buSzPct val="100000"/>
              <a:defRPr baseline="0"/>
            </a:lvl2pPr>
            <a:lvl3pPr>
              <a:buSzPct val="100000"/>
              <a:defRPr baseline="0"/>
            </a:lvl3pPr>
            <a:lvl4pPr>
              <a:buSzPct val="100000"/>
              <a:defRPr baseline="0"/>
            </a:lvl4pPr>
            <a:lvl5pPr>
              <a:buSzPct val="100000"/>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64154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74904"/>
            <a:ext cx="9580880" cy="859536"/>
          </a:xfrm>
        </p:spPr>
        <p:txBody>
          <a:bodyPr anchor="ctr"/>
          <a:lstStyle>
            <a:lvl1pPr>
              <a:defRPr/>
            </a:lvl1pPr>
          </a:lstStyle>
          <a:p>
            <a:r>
              <a:rPr lang="en-US" dirty="0"/>
              <a:t>Click To Edit Title</a:t>
            </a:r>
          </a:p>
        </p:txBody>
      </p:sp>
      <p:sp>
        <p:nvSpPr>
          <p:cNvPr id="5" name="Slide Number Placeholder 4"/>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30918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C519-8FBD-4D8F-964A-856FA5854FD0}"/>
              </a:ext>
            </a:extLst>
          </p:cNvPr>
          <p:cNvSpPr>
            <a:spLocks noGrp="1"/>
          </p:cNvSpPr>
          <p:nvPr>
            <p:ph type="dt" sz="half" idx="10"/>
          </p:nvPr>
        </p:nvSpPr>
        <p:spPr/>
        <p:txBody>
          <a:bodyPr/>
          <a:lstStyle/>
          <a:p>
            <a:fld id="{CA2E3467-0D89-4ADB-A534-234A23CA62FE}" type="datetimeFigureOut">
              <a:rPr lang="en-US" smtClean="0"/>
              <a:t>10/9/19</a:t>
            </a:fld>
            <a:endParaRPr lang="en-US"/>
          </a:p>
        </p:txBody>
      </p:sp>
      <p:sp>
        <p:nvSpPr>
          <p:cNvPr id="3" name="Footer Placeholder 2">
            <a:extLst>
              <a:ext uri="{FF2B5EF4-FFF2-40B4-BE49-F238E27FC236}">
                <a16:creationId xmlns:a16="http://schemas.microsoft.com/office/drawing/2014/main" id="{5297831C-7B5C-4DBB-AA39-AE691C9B9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BAD08-E87B-457C-8837-EEE2976FB7AD}"/>
              </a:ext>
            </a:extLst>
          </p:cNvPr>
          <p:cNvSpPr>
            <a:spLocks noGrp="1"/>
          </p:cNvSpPr>
          <p:nvPr>
            <p:ph type="sldNum" sz="quarter" idx="12"/>
          </p:nvPr>
        </p:nvSpPr>
        <p:spPr/>
        <p:txBody>
          <a:bodyPr/>
          <a:lstStyle/>
          <a:p>
            <a:fld id="{B2C7D7B1-EA59-4F88-954B-4C4A650A8C83}" type="slidenum">
              <a:rPr lang="en-US" smtClean="0"/>
              <a:t>‹#›</a:t>
            </a:fld>
            <a:endParaRPr lang="en-US"/>
          </a:p>
        </p:txBody>
      </p:sp>
    </p:spTree>
    <p:extLst>
      <p:ext uri="{BB962C8B-B14F-4D97-AF65-F5344CB8AC3E}">
        <p14:creationId xmlns:p14="http://schemas.microsoft.com/office/powerpoint/2010/main" val="259479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74904"/>
            <a:ext cx="9580880" cy="859536"/>
          </a:xfrm>
        </p:spPr>
        <p:txBody>
          <a:bodyPr anchor="ctr"/>
          <a:lstStyle>
            <a:lvl1pPr>
              <a:defRPr/>
            </a:lvl1pPr>
          </a:lstStyle>
          <a:p>
            <a:r>
              <a:rPr lang="en-US" dirty="0"/>
              <a:t>Click To Edit Title</a:t>
            </a:r>
          </a:p>
        </p:txBody>
      </p:sp>
      <p:sp>
        <p:nvSpPr>
          <p:cNvPr id="5" name="Slide Number Placeholder 4"/>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190193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C519-8FBD-4D8F-964A-856FA5854FD0}"/>
              </a:ext>
            </a:extLst>
          </p:cNvPr>
          <p:cNvSpPr>
            <a:spLocks noGrp="1"/>
          </p:cNvSpPr>
          <p:nvPr>
            <p:ph type="dt" sz="half" idx="10"/>
          </p:nvPr>
        </p:nvSpPr>
        <p:spPr/>
        <p:txBody>
          <a:bodyPr/>
          <a:lstStyle/>
          <a:p>
            <a:fld id="{CA2E3467-0D89-4ADB-A534-234A23CA62FE}" type="datetimeFigureOut">
              <a:rPr lang="en-US" smtClean="0"/>
              <a:t>10/9/19</a:t>
            </a:fld>
            <a:endParaRPr lang="en-US"/>
          </a:p>
        </p:txBody>
      </p:sp>
      <p:sp>
        <p:nvSpPr>
          <p:cNvPr id="3" name="Footer Placeholder 2">
            <a:extLst>
              <a:ext uri="{FF2B5EF4-FFF2-40B4-BE49-F238E27FC236}">
                <a16:creationId xmlns:a16="http://schemas.microsoft.com/office/drawing/2014/main" id="{5297831C-7B5C-4DBB-AA39-AE691C9B9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BAD08-E87B-457C-8837-EEE2976FB7AD}"/>
              </a:ext>
            </a:extLst>
          </p:cNvPr>
          <p:cNvSpPr>
            <a:spLocks noGrp="1"/>
          </p:cNvSpPr>
          <p:nvPr>
            <p:ph type="sldNum" sz="quarter" idx="12"/>
          </p:nvPr>
        </p:nvSpPr>
        <p:spPr/>
        <p:txBody>
          <a:bodyPr/>
          <a:lstStyle/>
          <a:p>
            <a:fld id="{B2C7D7B1-EA59-4F88-954B-4C4A650A8C83}" type="slidenum">
              <a:rPr lang="en-US" smtClean="0"/>
              <a:t>‹#›</a:t>
            </a:fld>
            <a:endParaRPr lang="en-US"/>
          </a:p>
        </p:txBody>
      </p:sp>
    </p:spTree>
    <p:extLst>
      <p:ext uri="{BB962C8B-B14F-4D97-AF65-F5344CB8AC3E}">
        <p14:creationId xmlns:p14="http://schemas.microsoft.com/office/powerpoint/2010/main" val="302685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096675"/>
            <a:ext cx="7865341" cy="2747961"/>
          </a:xfrm>
        </p:spPr>
        <p:txBody>
          <a:bodyPr anchor="b"/>
          <a:lstStyle>
            <a:lvl1pPr>
              <a:defRPr sz="4000" b="1">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3976400"/>
            <a:ext cx="7865341" cy="1312574"/>
          </a:xfrm>
        </p:spPr>
        <p:txBody>
          <a:bodyPr/>
          <a:lstStyle>
            <a:lvl1pPr marL="0" indent="0">
              <a:buNone/>
              <a:defRPr sz="2400">
                <a:solidFill>
                  <a:schemeClr val="bg1"/>
                </a:solidFill>
              </a:defRPr>
            </a:lvl1pPr>
            <a:lvl2pPr marL="457192" indent="0">
              <a:buNone/>
              <a:defRPr sz="2000">
                <a:solidFill>
                  <a:schemeClr val="tx1">
                    <a:tint val="75000"/>
                  </a:schemeClr>
                </a:solidFill>
              </a:defRPr>
            </a:lvl2pPr>
            <a:lvl3pPr marL="914384" indent="0">
              <a:buNone/>
              <a:defRPr sz="1800">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8B1D514-9158-7143-952E-69DC611F0F0B}" type="slidenum">
              <a:rPr lang="en-US" smtClean="0"/>
              <a:t>‹#›</a:t>
            </a:fld>
            <a:endParaRPr lang="en-US"/>
          </a:p>
        </p:txBody>
      </p:sp>
    </p:spTree>
    <p:extLst>
      <p:ext uri="{BB962C8B-B14F-4D97-AF65-F5344CB8AC3E}">
        <p14:creationId xmlns:p14="http://schemas.microsoft.com/office/powerpoint/2010/main" val="63526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dirty="0"/>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3077982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184882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600"/>
            </a:lvl1pPr>
          </a:lstStyle>
          <a:p>
            <a:pPr marL="228600" lvl="0" indent="-228600">
              <a:lnSpc>
                <a:spcPct val="130000"/>
              </a:lnSpc>
            </a:pPr>
            <a:r>
              <a:rPr lang="en-US" dirty="0"/>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12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222653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8240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1931353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17320"/>
            <a:ext cx="10363200" cy="461412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400" y="374904"/>
            <a:ext cx="9636252" cy="859536"/>
          </a:xfrm>
          <a:prstGeom prst="rect">
            <a:avLst/>
          </a:prstGeom>
        </p:spPr>
        <p:txBody>
          <a:bodyPr vert="horz" lIns="0" tIns="45720" rIns="91440" bIns="0" rtlCol="0" anchor="ctr" anchorCtr="0">
            <a:noAutofit/>
          </a:bodyPr>
          <a:lstStyle/>
          <a:p>
            <a:r>
              <a:rPr lang="en-US" dirty="0"/>
              <a:t>Click To Edit Master Title</a:t>
            </a:r>
          </a:p>
        </p:txBody>
      </p:sp>
      <p:pic>
        <p:nvPicPr>
          <p:cNvPr id="7" name="Picture 6">
            <a:extLst>
              <a:ext uri="{FF2B5EF4-FFF2-40B4-BE49-F238E27FC236}">
                <a16:creationId xmlns:a16="http://schemas.microsoft.com/office/drawing/2014/main" id="{51957283-DDBD-4C01-B370-A4B21161875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2159" b="-5905"/>
          <a:stretch/>
        </p:blipFill>
        <p:spPr>
          <a:xfrm>
            <a:off x="11446764" y="127635"/>
            <a:ext cx="550164" cy="494538"/>
          </a:xfrm>
          <a:prstGeom prst="rect">
            <a:avLst/>
          </a:prstGeom>
        </p:spPr>
      </p:pic>
      <p:sp>
        <p:nvSpPr>
          <p:cNvPr id="5" name="Slide Number Placeholder 4">
            <a:extLst>
              <a:ext uri="{FF2B5EF4-FFF2-40B4-BE49-F238E27FC236}">
                <a16:creationId xmlns:a16="http://schemas.microsoft.com/office/drawing/2014/main" id="{3C6459E9-663E-41BF-8DE0-27BE15FC6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3EF5BF-C1E8-43D9-8EF0-2263DAD7867F}" type="slidenum">
              <a:rPr lang="en-US" smtClean="0"/>
              <a:pPr/>
              <a:t>‹#›</a:t>
            </a:fld>
            <a:endParaRPr lang="en-US" dirty="0"/>
          </a:p>
        </p:txBody>
      </p:sp>
    </p:spTree>
    <p:extLst>
      <p:ext uri="{BB962C8B-B14F-4D97-AF65-F5344CB8AC3E}">
        <p14:creationId xmlns:p14="http://schemas.microsoft.com/office/powerpoint/2010/main" val="2049207633"/>
      </p:ext>
    </p:extLst>
  </p:cSld>
  <p:clrMap bg1="lt1" tx1="dk1" bg2="lt2" tx2="dk2" accent1="accent1" accent2="accent2" accent3="accent3" accent4="accent4" accent5="accent5" accent6="accent6" hlink="hlink" folHlink="folHlink"/>
  <p:sldLayoutIdLst>
    <p:sldLayoutId id="2147483732" r:id="rId1"/>
    <p:sldLayoutId id="2147483735" r:id="rId2"/>
    <p:sldLayoutId id="2147483738" r:id="rId3"/>
    <p:sldLayoutId id="2147483756" r:id="rId4"/>
  </p:sldLayoutIdLst>
  <p:hf hdr="0" ftr="0" dt="0"/>
  <p:txStyles>
    <p:titleStyle>
      <a:lvl1pPr algn="l" defTabSz="914400" rtl="0" eaLnBrk="1" latinLnBrk="0" hangingPunct="1">
        <a:lnSpc>
          <a:spcPct val="80000"/>
        </a:lnSpc>
        <a:spcBef>
          <a:spcPct val="0"/>
        </a:spcBef>
        <a:buNone/>
        <a:defRPr lang="en-US" sz="3200" b="1" i="0" kern="1200" cap="none" spc="0" baseline="0" dirty="0">
          <a:solidFill>
            <a:schemeClr val="accent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560945"/>
            <a:ext cx="10363200" cy="461412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42704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847899" y="6662158"/>
            <a:ext cx="334707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2018 Deloitte Development LLC. All rights reserved.</a:t>
            </a:r>
          </a:p>
        </p:txBody>
      </p:sp>
      <p:pic>
        <p:nvPicPr>
          <p:cNvPr id="5" name="Picture 4">
            <a:extLst>
              <a:ext uri="{FF2B5EF4-FFF2-40B4-BE49-F238E27FC236}">
                <a16:creationId xmlns:a16="http://schemas.microsoft.com/office/drawing/2014/main" id="{34D0F4C6-F950-40CA-91B6-68057B9C17E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5423" y="302627"/>
            <a:ext cx="1776011" cy="562606"/>
          </a:xfrm>
          <a:prstGeom prst="rect">
            <a:avLst/>
          </a:prstGeom>
        </p:spPr>
      </p:pic>
    </p:spTree>
    <p:extLst>
      <p:ext uri="{BB962C8B-B14F-4D97-AF65-F5344CB8AC3E}">
        <p14:creationId xmlns:p14="http://schemas.microsoft.com/office/powerpoint/2010/main" val="279858962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xStyles>
    <p:titleStyle>
      <a:lvl1pPr algn="l" defTabSz="914400" rtl="0" eaLnBrk="1" latinLnBrk="0" hangingPunct="1">
        <a:lnSpc>
          <a:spcPct val="80000"/>
        </a:lnSpc>
        <a:spcBef>
          <a:spcPct val="0"/>
        </a:spcBef>
        <a:buNone/>
        <a:defRPr lang="en-US" sz="3200" b="0" i="0" kern="1200" cap="none" spc="-100" baseline="0" dirty="0">
          <a:solidFill>
            <a:schemeClr val="tx1"/>
          </a:solidFill>
          <a:latin typeface="+mn-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17320"/>
            <a:ext cx="10363200" cy="461412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400" y="374904"/>
            <a:ext cx="9636252" cy="859536"/>
          </a:xfrm>
          <a:prstGeom prst="rect">
            <a:avLst/>
          </a:prstGeom>
        </p:spPr>
        <p:txBody>
          <a:bodyPr vert="horz" lIns="0" tIns="45720" rIns="91440" bIns="0" rtlCol="0" anchor="ctr" anchorCtr="0">
            <a:noAutofit/>
          </a:bodyPr>
          <a:lstStyle/>
          <a:p>
            <a:r>
              <a:rPr lang="en-US" dirty="0"/>
              <a:t>Click To Edit Master Title</a:t>
            </a:r>
          </a:p>
        </p:txBody>
      </p:sp>
      <p:pic>
        <p:nvPicPr>
          <p:cNvPr id="7" name="Picture 6">
            <a:extLst>
              <a:ext uri="{FF2B5EF4-FFF2-40B4-BE49-F238E27FC236}">
                <a16:creationId xmlns:a16="http://schemas.microsoft.com/office/drawing/2014/main" id="{51957283-DDBD-4C01-B370-A4B21161875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0652" y="127254"/>
            <a:ext cx="1453896" cy="466964"/>
          </a:xfrm>
          <a:prstGeom prst="rect">
            <a:avLst/>
          </a:prstGeom>
        </p:spPr>
      </p:pic>
      <p:sp>
        <p:nvSpPr>
          <p:cNvPr id="5" name="Slide Number Placeholder 4">
            <a:extLst>
              <a:ext uri="{FF2B5EF4-FFF2-40B4-BE49-F238E27FC236}">
                <a16:creationId xmlns:a16="http://schemas.microsoft.com/office/drawing/2014/main" id="{3C6459E9-663E-41BF-8DE0-27BE15FC6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3EF5BF-C1E8-43D9-8EF0-2263DAD7867F}" type="slidenum">
              <a:rPr lang="en-US" smtClean="0"/>
              <a:pPr/>
              <a:t>‹#›</a:t>
            </a:fld>
            <a:endParaRPr lang="en-US" dirty="0"/>
          </a:p>
        </p:txBody>
      </p:sp>
    </p:spTree>
    <p:extLst>
      <p:ext uri="{BB962C8B-B14F-4D97-AF65-F5344CB8AC3E}">
        <p14:creationId xmlns:p14="http://schemas.microsoft.com/office/powerpoint/2010/main" val="295963607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hf hdr="0" ftr="0" dt="0"/>
  <p:txStyles>
    <p:titleStyle>
      <a:lvl1pPr algn="l" defTabSz="914400" rtl="0" eaLnBrk="1" latinLnBrk="0" hangingPunct="1">
        <a:lnSpc>
          <a:spcPct val="80000"/>
        </a:lnSpc>
        <a:spcBef>
          <a:spcPct val="0"/>
        </a:spcBef>
        <a:buNone/>
        <a:defRPr lang="en-US" sz="3200" b="1" i="0" kern="1200" cap="none" spc="0" baseline="0" dirty="0">
          <a:solidFill>
            <a:schemeClr val="accent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himss.org/library/interoperability-standards/what-is-interoperabilit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himss.org/library/interoperability-standards/what-is-interoperabilit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80.xml"/><Relationship Id="rId3" Type="http://schemas.openxmlformats.org/officeDocument/2006/relationships/slide" Target="slide9.xml"/><Relationship Id="rId7" Type="http://schemas.openxmlformats.org/officeDocument/2006/relationships/slide" Target="slide44.xml"/><Relationship Id="rId12" Type="http://schemas.openxmlformats.org/officeDocument/2006/relationships/slide" Target="slide72.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71.xml"/><Relationship Id="rId5" Type="http://schemas.openxmlformats.org/officeDocument/2006/relationships/slide" Target="slide33.xml"/><Relationship Id="rId10" Type="http://schemas.openxmlformats.org/officeDocument/2006/relationships/slide" Target="slide67.xml"/><Relationship Id="rId4" Type="http://schemas.openxmlformats.org/officeDocument/2006/relationships/slide" Target="slide22.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customXml" Target="../ink/ink1.xml"/><Relationship Id="rId7" Type="http://schemas.openxmlformats.org/officeDocument/2006/relationships/image" Target="../media/image1.png"/><Relationship Id="rId12" Type="http://schemas.openxmlformats.org/officeDocument/2006/relationships/customXml" Target="../ink/ink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4.svg"/><Relationship Id="rId5" Type="http://schemas.openxmlformats.org/officeDocument/2006/relationships/image" Target="../media/image140.png"/><Relationship Id="rId10" Type="http://schemas.openxmlformats.org/officeDocument/2006/relationships/image" Target="../media/image23.png"/><Relationship Id="rId9" Type="http://schemas.openxmlformats.org/officeDocument/2006/relationships/image" Target="../media/image22.png"/><Relationship Id="rId14"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l7.org/documentcenter/public/ballots/2019SEP/downloads/HL7_CIMI_LM_ANF_R1_I1_2019SEP.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olor.io/wp-content/uploads/2019/08/ANF_Ballot_20190819.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21608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library.ahima.org/doc?oid=65895#.XNSLBI5Kg2w" TargetMode="Externa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0.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image" Target="../media/image72.svg"/></Relationships>
</file>

<file path=ppt/slides/_rels/slide85.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hyperlink" Target="http://solor.io/" TargetMode="External"/><Relationship Id="rId7"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slide" Target="slide62.xml"/><Relationship Id="rId4" Type="http://schemas.openxmlformats.org/officeDocument/2006/relationships/hyperlink" Target="https://twitter.com/solor_healthit?lang=en" TargetMode="External"/><Relationship Id="rId9" Type="http://schemas.openxmlformats.org/officeDocument/2006/relationships/image" Target="../media/image77.png"/></Relationships>
</file>

<file path=ppt/slides/_rels/slide8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281698"/>
            <a:ext cx="7506586" cy="724592"/>
          </a:xfrm>
        </p:spPr>
        <p:txBody>
          <a:bodyPr/>
          <a:lstStyle/>
          <a:p>
            <a:r>
              <a:rPr lang="en-US" dirty="0"/>
              <a:t>Solor Architecture and </a:t>
            </a:r>
            <a:br>
              <a:rPr lang="en-US" dirty="0"/>
            </a:br>
            <a:r>
              <a:rPr lang="en-US" dirty="0"/>
              <a:t>Analysis Normal Form</a:t>
            </a:r>
            <a:endParaRPr lang="en-US" b="0" i="1" dirty="0"/>
          </a:p>
        </p:txBody>
      </p:sp>
      <p:sp>
        <p:nvSpPr>
          <p:cNvPr id="6" name="Text Placeholder 5"/>
          <p:cNvSpPr>
            <a:spLocks noGrp="1"/>
          </p:cNvSpPr>
          <p:nvPr>
            <p:ph type="body" sz="quarter" idx="17"/>
          </p:nvPr>
        </p:nvSpPr>
        <p:spPr>
          <a:xfrm>
            <a:off x="914400" y="4524653"/>
            <a:ext cx="2902226" cy="148947"/>
          </a:xfrm>
        </p:spPr>
        <p:txBody>
          <a:bodyPr/>
          <a:lstStyle/>
          <a:p>
            <a:r>
              <a:rPr lang="en-US" sz="1400" dirty="0"/>
              <a:t>October 9, 2019</a:t>
            </a:r>
          </a:p>
        </p:txBody>
      </p:sp>
      <p:pic>
        <p:nvPicPr>
          <p:cNvPr id="9" name="Picture Placeholder 8">
            <a:extLst>
              <a:ext uri="{FF2B5EF4-FFF2-40B4-BE49-F238E27FC236}">
                <a16:creationId xmlns:a16="http://schemas.microsoft.com/office/drawing/2014/main" id="{FB255243-E3C0-4679-82BD-51736F7C09A1}"/>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65" r="4765"/>
          <a:stretch>
            <a:fillRect/>
          </a:stretch>
        </p:blipFill>
        <p:spPr>
          <a:xfrm>
            <a:off x="7234958" y="1576302"/>
            <a:ext cx="3538146" cy="3532005"/>
          </a:xfrm>
        </p:spPr>
      </p:pic>
    </p:spTree>
    <p:extLst>
      <p:ext uri="{BB962C8B-B14F-4D97-AF65-F5344CB8AC3E}">
        <p14:creationId xmlns:p14="http://schemas.microsoft.com/office/powerpoint/2010/main" val="29751977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7903-8D29-49EF-AC61-15F78D1CF8C8}"/>
              </a:ext>
            </a:extLst>
          </p:cNvPr>
          <p:cNvSpPr>
            <a:spLocks noGrp="1"/>
          </p:cNvSpPr>
          <p:nvPr>
            <p:ph type="title"/>
          </p:nvPr>
        </p:nvSpPr>
        <p:spPr/>
        <p:txBody>
          <a:bodyPr/>
          <a:lstStyle/>
          <a:p>
            <a:r>
              <a:rPr lang="en-US" dirty="0"/>
              <a:t>What is Solor?</a:t>
            </a:r>
          </a:p>
        </p:txBody>
      </p:sp>
      <p:sp>
        <p:nvSpPr>
          <p:cNvPr id="13" name="TextBox 12">
            <a:extLst>
              <a:ext uri="{FF2B5EF4-FFF2-40B4-BE49-F238E27FC236}">
                <a16:creationId xmlns:a16="http://schemas.microsoft.com/office/drawing/2014/main" id="{574BBAE5-94D2-4536-9AED-3609FFEA47B6}"/>
              </a:ext>
            </a:extLst>
          </p:cNvPr>
          <p:cNvSpPr txBox="1"/>
          <p:nvPr/>
        </p:nvSpPr>
        <p:spPr>
          <a:xfrm>
            <a:off x="5099050" y="1473725"/>
            <a:ext cx="5985855" cy="1785104"/>
          </a:xfrm>
          <a:prstGeom prst="rect">
            <a:avLst/>
          </a:prstGeom>
          <a:noFill/>
          <a:ln w="19050">
            <a:noFill/>
          </a:ln>
        </p:spPr>
        <p:txBody>
          <a:bodyPr wrap="square" rtlCol="0">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Solor is an open-source ecosystem that brings together data-encoding standards with an extensible, single model to</a:t>
            </a:r>
            <a:r>
              <a:rPr lang="en-US" sz="2200" b="1" dirty="0">
                <a:latin typeface="Open Sans" panose="020B0606030504020204" pitchFamily="34" charset="0"/>
                <a:ea typeface="Open Sans" panose="020B0606030504020204" pitchFamily="34" charset="0"/>
                <a:cs typeface="Open Sans" panose="020B0606030504020204" pitchFamily="34" charset="0"/>
              </a:rPr>
              <a:t> help health care organizations</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b="1" dirty="0">
                <a:latin typeface="Open Sans" panose="020B0606030504020204" pitchFamily="34" charset="0"/>
                <a:ea typeface="Open Sans" panose="020B0606030504020204" pitchFamily="34" charset="0"/>
                <a:cs typeface="Open Sans" panose="020B0606030504020204" pitchFamily="34" charset="0"/>
              </a:rPr>
              <a:t>avoid errors in the interpretation of clinical data</a:t>
            </a:r>
            <a:r>
              <a:rPr lang="en-US" sz="2200" dirty="0">
                <a:latin typeface="Open Sans" panose="020B0606030504020204" pitchFamily="34" charset="0"/>
                <a:ea typeface="Open Sans" panose="020B0606030504020204" pitchFamily="34" charset="0"/>
                <a:cs typeface="Open Sans" panose="020B0606030504020204" pitchFamily="34" charset="0"/>
              </a:rPr>
              <a:t>. </a:t>
            </a:r>
            <a:endParaRPr lang="en-US" sz="2200" spc="188"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2E89C84C-CA17-41E7-865D-2AECD79E7809}"/>
              </a:ext>
            </a:extLst>
          </p:cNvPr>
          <p:cNvPicPr>
            <a:picLocks noChangeAspect="1"/>
          </p:cNvPicPr>
          <p:nvPr/>
        </p:nvPicPr>
        <p:blipFill>
          <a:blip r:embed="rId2"/>
          <a:stretch>
            <a:fillRect/>
          </a:stretch>
        </p:blipFill>
        <p:spPr>
          <a:xfrm>
            <a:off x="78658" y="1441305"/>
            <a:ext cx="4334309" cy="5111913"/>
          </a:xfrm>
          <a:prstGeom prst="rect">
            <a:avLst/>
          </a:prstGeom>
        </p:spPr>
      </p:pic>
      <p:sp>
        <p:nvSpPr>
          <p:cNvPr id="21" name="Rectangle 20">
            <a:extLst>
              <a:ext uri="{FF2B5EF4-FFF2-40B4-BE49-F238E27FC236}">
                <a16:creationId xmlns:a16="http://schemas.microsoft.com/office/drawing/2014/main" id="{9161A6BE-D512-487B-9BB5-05DCAE0C2C9F}"/>
              </a:ext>
            </a:extLst>
          </p:cNvPr>
          <p:cNvSpPr/>
          <p:nvPr/>
        </p:nvSpPr>
        <p:spPr>
          <a:xfrm>
            <a:off x="5201790" y="3540765"/>
            <a:ext cx="5554878" cy="2849136"/>
          </a:xfrm>
          <a:prstGeom prst="rect">
            <a:avLst/>
          </a:prstGeom>
          <a:solidFill>
            <a:schemeClr val="bg1"/>
          </a:solidFill>
          <a:ln w="22225">
            <a:solidFill>
              <a:srgbClr val="9DE7FF"/>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lvl="0" algn="ctr" defTabSz="914400">
              <a:defRPr/>
            </a:pPr>
            <a:r>
              <a:rPr kumimoji="0" lang="en-US" sz="1400" b="1" i="0" u="none" strike="noStrike" kern="1200" cap="none" spc="200" normalizeH="0" baseline="0" noProof="0" dirty="0">
                <a:ln>
                  <a:noFill/>
                </a:ln>
                <a:solidFill>
                  <a:schemeClr val="tx1"/>
                </a:solidFill>
                <a:effectLst/>
                <a:uLnTx/>
                <a:uFillTx/>
                <a:ea typeface="Open Sans Extrabold" charset="0"/>
                <a:cs typeface="Open Sans Extrabold" charset="0"/>
              </a:rPr>
              <a:t>KEY BENEFITS OF SOLOR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Open Sans" charset="0"/>
              <a:ea typeface="Open Sans" charset="0"/>
              <a:cs typeface="Open Sans" charset="0"/>
            </a:endParaRPr>
          </a:p>
        </p:txBody>
      </p:sp>
      <p:grpSp>
        <p:nvGrpSpPr>
          <p:cNvPr id="22" name="Group 21">
            <a:extLst>
              <a:ext uri="{FF2B5EF4-FFF2-40B4-BE49-F238E27FC236}">
                <a16:creationId xmlns:a16="http://schemas.microsoft.com/office/drawing/2014/main" id="{C38FBBF5-EF5B-4811-9009-60EC530E70A5}"/>
              </a:ext>
            </a:extLst>
          </p:cNvPr>
          <p:cNvGrpSpPr/>
          <p:nvPr/>
        </p:nvGrpSpPr>
        <p:grpSpPr>
          <a:xfrm>
            <a:off x="5492732" y="5155992"/>
            <a:ext cx="457200" cy="457200"/>
            <a:chOff x="102094" y="1766093"/>
            <a:chExt cx="601495" cy="603263"/>
          </a:xfrm>
        </p:grpSpPr>
        <p:sp>
          <p:nvSpPr>
            <p:cNvPr id="23" name="Freeform 325">
              <a:extLst>
                <a:ext uri="{FF2B5EF4-FFF2-40B4-BE49-F238E27FC236}">
                  <a16:creationId xmlns:a16="http://schemas.microsoft.com/office/drawing/2014/main" id="{7B2F4696-6701-4690-918F-CD1661F4D7C2}"/>
                </a:ext>
              </a:extLst>
            </p:cNvPr>
            <p:cNvSpPr>
              <a:spLocks noEditPoints="1"/>
            </p:cNvSpPr>
            <p:nvPr/>
          </p:nvSpPr>
          <p:spPr bwMode="auto">
            <a:xfrm>
              <a:off x="264851" y="1938357"/>
              <a:ext cx="275980" cy="300747"/>
            </a:xfrm>
            <a:custGeom>
              <a:avLst/>
              <a:gdLst>
                <a:gd name="T0" fmla="*/ 170 w 234"/>
                <a:gd name="T1" fmla="*/ 0 h 256"/>
                <a:gd name="T2" fmla="*/ 64 w 234"/>
                <a:gd name="T3" fmla="*/ 53 h 256"/>
                <a:gd name="T4" fmla="*/ 0 w 234"/>
                <a:gd name="T5" fmla="*/ 64 h 256"/>
                <a:gd name="T6" fmla="*/ 64 w 234"/>
                <a:gd name="T7" fmla="*/ 256 h 256"/>
                <a:gd name="T8" fmla="*/ 74 w 234"/>
                <a:gd name="T9" fmla="*/ 170 h 256"/>
                <a:gd name="T10" fmla="*/ 170 w 234"/>
                <a:gd name="T11" fmla="*/ 181 h 256"/>
                <a:gd name="T12" fmla="*/ 234 w 234"/>
                <a:gd name="T13" fmla="*/ 256 h 256"/>
                <a:gd name="T14" fmla="*/ 181 w 234"/>
                <a:gd name="T15" fmla="*/ 64 h 256"/>
                <a:gd name="T16" fmla="*/ 32 w 234"/>
                <a:gd name="T17" fmla="*/ 234 h 256"/>
                <a:gd name="T18" fmla="*/ 32 w 234"/>
                <a:gd name="T19" fmla="*/ 213 h 256"/>
                <a:gd name="T20" fmla="*/ 32 w 234"/>
                <a:gd name="T21" fmla="*/ 234 h 256"/>
                <a:gd name="T22" fmla="*/ 21 w 234"/>
                <a:gd name="T23" fmla="*/ 181 h 256"/>
                <a:gd name="T24" fmla="*/ 42 w 234"/>
                <a:gd name="T25" fmla="*/ 181 h 256"/>
                <a:gd name="T26" fmla="*/ 32 w 234"/>
                <a:gd name="T27" fmla="*/ 149 h 256"/>
                <a:gd name="T28" fmla="*/ 32 w 234"/>
                <a:gd name="T29" fmla="*/ 128 h 256"/>
                <a:gd name="T30" fmla="*/ 32 w 234"/>
                <a:gd name="T31" fmla="*/ 149 h 256"/>
                <a:gd name="T32" fmla="*/ 21 w 234"/>
                <a:gd name="T33" fmla="*/ 96 h 256"/>
                <a:gd name="T34" fmla="*/ 42 w 234"/>
                <a:gd name="T35" fmla="*/ 96 h 256"/>
                <a:gd name="T36" fmla="*/ 74 w 234"/>
                <a:gd name="T37" fmla="*/ 149 h 256"/>
                <a:gd name="T38" fmla="*/ 74 w 234"/>
                <a:gd name="T39" fmla="*/ 128 h 256"/>
                <a:gd name="T40" fmla="*/ 74 w 234"/>
                <a:gd name="T41" fmla="*/ 149 h 256"/>
                <a:gd name="T42" fmla="*/ 64 w 234"/>
                <a:gd name="T43" fmla="*/ 96 h 256"/>
                <a:gd name="T44" fmla="*/ 85 w 234"/>
                <a:gd name="T45" fmla="*/ 96 h 256"/>
                <a:gd name="T46" fmla="*/ 117 w 234"/>
                <a:gd name="T47" fmla="*/ 149 h 256"/>
                <a:gd name="T48" fmla="*/ 117 w 234"/>
                <a:gd name="T49" fmla="*/ 128 h 256"/>
                <a:gd name="T50" fmla="*/ 117 w 234"/>
                <a:gd name="T51" fmla="*/ 149 h 256"/>
                <a:gd name="T52" fmla="*/ 128 w 234"/>
                <a:gd name="T53" fmla="*/ 64 h 256"/>
                <a:gd name="T54" fmla="*/ 117 w 234"/>
                <a:gd name="T55" fmla="*/ 85 h 256"/>
                <a:gd name="T56" fmla="*/ 106 w 234"/>
                <a:gd name="T57" fmla="*/ 64 h 256"/>
                <a:gd name="T58" fmla="*/ 85 w 234"/>
                <a:gd name="T59" fmla="*/ 53 h 256"/>
                <a:gd name="T60" fmla="*/ 106 w 234"/>
                <a:gd name="T61" fmla="*/ 42 h 256"/>
                <a:gd name="T62" fmla="*/ 117 w 234"/>
                <a:gd name="T63" fmla="*/ 21 h 256"/>
                <a:gd name="T64" fmla="*/ 128 w 234"/>
                <a:gd name="T65" fmla="*/ 42 h 256"/>
                <a:gd name="T66" fmla="*/ 149 w 234"/>
                <a:gd name="T67" fmla="*/ 53 h 256"/>
                <a:gd name="T68" fmla="*/ 160 w 234"/>
                <a:gd name="T69" fmla="*/ 149 h 256"/>
                <a:gd name="T70" fmla="*/ 160 w 234"/>
                <a:gd name="T71" fmla="*/ 128 h 256"/>
                <a:gd name="T72" fmla="*/ 160 w 234"/>
                <a:gd name="T73" fmla="*/ 149 h 256"/>
                <a:gd name="T74" fmla="*/ 149 w 234"/>
                <a:gd name="T75" fmla="*/ 96 h 256"/>
                <a:gd name="T76" fmla="*/ 170 w 234"/>
                <a:gd name="T77" fmla="*/ 96 h 256"/>
                <a:gd name="T78" fmla="*/ 202 w 234"/>
                <a:gd name="T79" fmla="*/ 85 h 256"/>
                <a:gd name="T80" fmla="*/ 202 w 234"/>
                <a:gd name="T81" fmla="*/ 106 h 256"/>
                <a:gd name="T82" fmla="*/ 202 w 234"/>
                <a:gd name="T83" fmla="*/ 85 h 256"/>
                <a:gd name="T84" fmla="*/ 213 w 234"/>
                <a:gd name="T85" fmla="*/ 138 h 256"/>
                <a:gd name="T86" fmla="*/ 192 w 234"/>
                <a:gd name="T87" fmla="*/ 138 h 256"/>
                <a:gd name="T88" fmla="*/ 202 w 234"/>
                <a:gd name="T89" fmla="*/ 170 h 256"/>
                <a:gd name="T90" fmla="*/ 202 w 234"/>
                <a:gd name="T91" fmla="*/ 192 h 256"/>
                <a:gd name="T92" fmla="*/ 202 w 234"/>
                <a:gd name="T93" fmla="*/ 170 h 256"/>
                <a:gd name="T94" fmla="*/ 213 w 234"/>
                <a:gd name="T95" fmla="*/ 224 h 256"/>
                <a:gd name="T96" fmla="*/ 192 w 234"/>
                <a:gd name="T9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56">
                  <a:moveTo>
                    <a:pt x="170" y="53"/>
                  </a:moveTo>
                  <a:cubicBezTo>
                    <a:pt x="170" y="0"/>
                    <a:pt x="170" y="0"/>
                    <a:pt x="170" y="0"/>
                  </a:cubicBezTo>
                  <a:cubicBezTo>
                    <a:pt x="64" y="0"/>
                    <a:pt x="64" y="0"/>
                    <a:pt x="64" y="0"/>
                  </a:cubicBezTo>
                  <a:cubicBezTo>
                    <a:pt x="64" y="53"/>
                    <a:pt x="64" y="53"/>
                    <a:pt x="64" y="53"/>
                  </a:cubicBezTo>
                  <a:cubicBezTo>
                    <a:pt x="64" y="59"/>
                    <a:pt x="59" y="64"/>
                    <a:pt x="53" y="64"/>
                  </a:cubicBezTo>
                  <a:cubicBezTo>
                    <a:pt x="0" y="64"/>
                    <a:pt x="0" y="64"/>
                    <a:pt x="0" y="64"/>
                  </a:cubicBezTo>
                  <a:cubicBezTo>
                    <a:pt x="0" y="256"/>
                    <a:pt x="0" y="256"/>
                    <a:pt x="0" y="256"/>
                  </a:cubicBezTo>
                  <a:cubicBezTo>
                    <a:pt x="64" y="256"/>
                    <a:pt x="64" y="256"/>
                    <a:pt x="64" y="256"/>
                  </a:cubicBezTo>
                  <a:cubicBezTo>
                    <a:pt x="64" y="181"/>
                    <a:pt x="64" y="181"/>
                    <a:pt x="64" y="181"/>
                  </a:cubicBezTo>
                  <a:cubicBezTo>
                    <a:pt x="64" y="175"/>
                    <a:pt x="68" y="170"/>
                    <a:pt x="74" y="170"/>
                  </a:cubicBezTo>
                  <a:cubicBezTo>
                    <a:pt x="160" y="170"/>
                    <a:pt x="160" y="170"/>
                    <a:pt x="160" y="170"/>
                  </a:cubicBezTo>
                  <a:cubicBezTo>
                    <a:pt x="166" y="170"/>
                    <a:pt x="170" y="175"/>
                    <a:pt x="170" y="181"/>
                  </a:cubicBezTo>
                  <a:cubicBezTo>
                    <a:pt x="170" y="256"/>
                    <a:pt x="170" y="256"/>
                    <a:pt x="170" y="256"/>
                  </a:cubicBezTo>
                  <a:cubicBezTo>
                    <a:pt x="234" y="256"/>
                    <a:pt x="234" y="256"/>
                    <a:pt x="234" y="256"/>
                  </a:cubicBezTo>
                  <a:cubicBezTo>
                    <a:pt x="234" y="64"/>
                    <a:pt x="234" y="64"/>
                    <a:pt x="234" y="64"/>
                  </a:cubicBezTo>
                  <a:cubicBezTo>
                    <a:pt x="181" y="64"/>
                    <a:pt x="181" y="64"/>
                    <a:pt x="181" y="64"/>
                  </a:cubicBezTo>
                  <a:cubicBezTo>
                    <a:pt x="175" y="64"/>
                    <a:pt x="170" y="59"/>
                    <a:pt x="170" y="53"/>
                  </a:cubicBezTo>
                  <a:close/>
                  <a:moveTo>
                    <a:pt x="32" y="234"/>
                  </a:moveTo>
                  <a:cubicBezTo>
                    <a:pt x="26" y="234"/>
                    <a:pt x="21" y="230"/>
                    <a:pt x="21" y="224"/>
                  </a:cubicBezTo>
                  <a:cubicBezTo>
                    <a:pt x="21" y="218"/>
                    <a:pt x="26" y="213"/>
                    <a:pt x="32" y="213"/>
                  </a:cubicBezTo>
                  <a:cubicBezTo>
                    <a:pt x="38" y="213"/>
                    <a:pt x="42" y="218"/>
                    <a:pt x="42" y="224"/>
                  </a:cubicBezTo>
                  <a:cubicBezTo>
                    <a:pt x="42" y="230"/>
                    <a:pt x="38" y="234"/>
                    <a:pt x="32" y="234"/>
                  </a:cubicBezTo>
                  <a:close/>
                  <a:moveTo>
                    <a:pt x="32" y="192"/>
                  </a:moveTo>
                  <a:cubicBezTo>
                    <a:pt x="26" y="192"/>
                    <a:pt x="21" y="187"/>
                    <a:pt x="21" y="181"/>
                  </a:cubicBezTo>
                  <a:cubicBezTo>
                    <a:pt x="21" y="175"/>
                    <a:pt x="26" y="170"/>
                    <a:pt x="32" y="170"/>
                  </a:cubicBezTo>
                  <a:cubicBezTo>
                    <a:pt x="38" y="170"/>
                    <a:pt x="42" y="175"/>
                    <a:pt x="42" y="181"/>
                  </a:cubicBezTo>
                  <a:cubicBezTo>
                    <a:pt x="42" y="187"/>
                    <a:pt x="38" y="192"/>
                    <a:pt x="32" y="192"/>
                  </a:cubicBezTo>
                  <a:close/>
                  <a:moveTo>
                    <a:pt x="32" y="149"/>
                  </a:moveTo>
                  <a:cubicBezTo>
                    <a:pt x="26" y="149"/>
                    <a:pt x="21" y="144"/>
                    <a:pt x="21" y="138"/>
                  </a:cubicBezTo>
                  <a:cubicBezTo>
                    <a:pt x="21" y="132"/>
                    <a:pt x="26" y="128"/>
                    <a:pt x="32" y="128"/>
                  </a:cubicBezTo>
                  <a:cubicBezTo>
                    <a:pt x="38" y="128"/>
                    <a:pt x="42" y="132"/>
                    <a:pt x="42" y="138"/>
                  </a:cubicBezTo>
                  <a:cubicBezTo>
                    <a:pt x="42" y="144"/>
                    <a:pt x="38" y="149"/>
                    <a:pt x="32" y="149"/>
                  </a:cubicBezTo>
                  <a:close/>
                  <a:moveTo>
                    <a:pt x="32" y="106"/>
                  </a:moveTo>
                  <a:cubicBezTo>
                    <a:pt x="26" y="106"/>
                    <a:pt x="21" y="102"/>
                    <a:pt x="21" y="96"/>
                  </a:cubicBezTo>
                  <a:cubicBezTo>
                    <a:pt x="21" y="90"/>
                    <a:pt x="26" y="85"/>
                    <a:pt x="32" y="85"/>
                  </a:cubicBezTo>
                  <a:cubicBezTo>
                    <a:pt x="38" y="85"/>
                    <a:pt x="42" y="90"/>
                    <a:pt x="42" y="96"/>
                  </a:cubicBezTo>
                  <a:cubicBezTo>
                    <a:pt x="42" y="102"/>
                    <a:pt x="38" y="106"/>
                    <a:pt x="32" y="106"/>
                  </a:cubicBezTo>
                  <a:close/>
                  <a:moveTo>
                    <a:pt x="74" y="149"/>
                  </a:moveTo>
                  <a:cubicBezTo>
                    <a:pt x="68" y="149"/>
                    <a:pt x="64" y="144"/>
                    <a:pt x="64" y="138"/>
                  </a:cubicBezTo>
                  <a:cubicBezTo>
                    <a:pt x="64" y="132"/>
                    <a:pt x="68" y="128"/>
                    <a:pt x="74" y="128"/>
                  </a:cubicBezTo>
                  <a:cubicBezTo>
                    <a:pt x="80" y="128"/>
                    <a:pt x="85" y="132"/>
                    <a:pt x="85" y="138"/>
                  </a:cubicBezTo>
                  <a:cubicBezTo>
                    <a:pt x="85" y="144"/>
                    <a:pt x="80" y="149"/>
                    <a:pt x="74" y="149"/>
                  </a:cubicBezTo>
                  <a:close/>
                  <a:moveTo>
                    <a:pt x="74" y="106"/>
                  </a:moveTo>
                  <a:cubicBezTo>
                    <a:pt x="68" y="106"/>
                    <a:pt x="64" y="102"/>
                    <a:pt x="64" y="96"/>
                  </a:cubicBezTo>
                  <a:cubicBezTo>
                    <a:pt x="64" y="90"/>
                    <a:pt x="68" y="85"/>
                    <a:pt x="74" y="85"/>
                  </a:cubicBezTo>
                  <a:cubicBezTo>
                    <a:pt x="80" y="85"/>
                    <a:pt x="85" y="90"/>
                    <a:pt x="85" y="96"/>
                  </a:cubicBezTo>
                  <a:cubicBezTo>
                    <a:pt x="85" y="102"/>
                    <a:pt x="80" y="106"/>
                    <a:pt x="74" y="106"/>
                  </a:cubicBezTo>
                  <a:close/>
                  <a:moveTo>
                    <a:pt x="117" y="149"/>
                  </a:moveTo>
                  <a:cubicBezTo>
                    <a:pt x="111" y="149"/>
                    <a:pt x="106" y="144"/>
                    <a:pt x="106" y="138"/>
                  </a:cubicBezTo>
                  <a:cubicBezTo>
                    <a:pt x="106" y="132"/>
                    <a:pt x="111" y="128"/>
                    <a:pt x="117" y="128"/>
                  </a:cubicBezTo>
                  <a:cubicBezTo>
                    <a:pt x="123" y="128"/>
                    <a:pt x="128" y="132"/>
                    <a:pt x="128" y="138"/>
                  </a:cubicBezTo>
                  <a:cubicBezTo>
                    <a:pt x="128" y="144"/>
                    <a:pt x="123" y="149"/>
                    <a:pt x="117" y="149"/>
                  </a:cubicBezTo>
                  <a:close/>
                  <a:moveTo>
                    <a:pt x="138" y="64"/>
                  </a:moveTo>
                  <a:cubicBezTo>
                    <a:pt x="128" y="64"/>
                    <a:pt x="128" y="64"/>
                    <a:pt x="128" y="64"/>
                  </a:cubicBezTo>
                  <a:cubicBezTo>
                    <a:pt x="128" y="74"/>
                    <a:pt x="128" y="74"/>
                    <a:pt x="128" y="74"/>
                  </a:cubicBezTo>
                  <a:cubicBezTo>
                    <a:pt x="128" y="80"/>
                    <a:pt x="123" y="85"/>
                    <a:pt x="117" y="85"/>
                  </a:cubicBezTo>
                  <a:cubicBezTo>
                    <a:pt x="111" y="85"/>
                    <a:pt x="106" y="80"/>
                    <a:pt x="106" y="74"/>
                  </a:cubicBezTo>
                  <a:cubicBezTo>
                    <a:pt x="106" y="64"/>
                    <a:pt x="106" y="64"/>
                    <a:pt x="106" y="64"/>
                  </a:cubicBezTo>
                  <a:cubicBezTo>
                    <a:pt x="96" y="64"/>
                    <a:pt x="96" y="64"/>
                    <a:pt x="96" y="64"/>
                  </a:cubicBezTo>
                  <a:cubicBezTo>
                    <a:pt x="90" y="64"/>
                    <a:pt x="85" y="59"/>
                    <a:pt x="85" y="53"/>
                  </a:cubicBezTo>
                  <a:cubicBezTo>
                    <a:pt x="85" y="47"/>
                    <a:pt x="90" y="42"/>
                    <a:pt x="96" y="42"/>
                  </a:cubicBezTo>
                  <a:cubicBezTo>
                    <a:pt x="106" y="42"/>
                    <a:pt x="106" y="42"/>
                    <a:pt x="106" y="42"/>
                  </a:cubicBezTo>
                  <a:cubicBezTo>
                    <a:pt x="106" y="32"/>
                    <a:pt x="106" y="32"/>
                    <a:pt x="106" y="32"/>
                  </a:cubicBezTo>
                  <a:cubicBezTo>
                    <a:pt x="106" y="26"/>
                    <a:pt x="111" y="21"/>
                    <a:pt x="117" y="21"/>
                  </a:cubicBezTo>
                  <a:cubicBezTo>
                    <a:pt x="123" y="21"/>
                    <a:pt x="128" y="26"/>
                    <a:pt x="128" y="32"/>
                  </a:cubicBezTo>
                  <a:cubicBezTo>
                    <a:pt x="128" y="42"/>
                    <a:pt x="128" y="42"/>
                    <a:pt x="128" y="42"/>
                  </a:cubicBezTo>
                  <a:cubicBezTo>
                    <a:pt x="138" y="42"/>
                    <a:pt x="138" y="42"/>
                    <a:pt x="138" y="42"/>
                  </a:cubicBezTo>
                  <a:cubicBezTo>
                    <a:pt x="144" y="42"/>
                    <a:pt x="149" y="47"/>
                    <a:pt x="149" y="53"/>
                  </a:cubicBezTo>
                  <a:cubicBezTo>
                    <a:pt x="149" y="59"/>
                    <a:pt x="144" y="64"/>
                    <a:pt x="138" y="64"/>
                  </a:cubicBezTo>
                  <a:close/>
                  <a:moveTo>
                    <a:pt x="160" y="149"/>
                  </a:moveTo>
                  <a:cubicBezTo>
                    <a:pt x="154" y="149"/>
                    <a:pt x="149" y="144"/>
                    <a:pt x="149" y="138"/>
                  </a:cubicBezTo>
                  <a:cubicBezTo>
                    <a:pt x="149" y="132"/>
                    <a:pt x="154" y="128"/>
                    <a:pt x="160" y="128"/>
                  </a:cubicBezTo>
                  <a:cubicBezTo>
                    <a:pt x="166" y="128"/>
                    <a:pt x="170" y="132"/>
                    <a:pt x="170" y="138"/>
                  </a:cubicBezTo>
                  <a:cubicBezTo>
                    <a:pt x="170" y="144"/>
                    <a:pt x="166" y="149"/>
                    <a:pt x="160" y="149"/>
                  </a:cubicBezTo>
                  <a:close/>
                  <a:moveTo>
                    <a:pt x="160" y="106"/>
                  </a:moveTo>
                  <a:cubicBezTo>
                    <a:pt x="154" y="106"/>
                    <a:pt x="149" y="102"/>
                    <a:pt x="149" y="96"/>
                  </a:cubicBezTo>
                  <a:cubicBezTo>
                    <a:pt x="149" y="90"/>
                    <a:pt x="154" y="85"/>
                    <a:pt x="160" y="85"/>
                  </a:cubicBezTo>
                  <a:cubicBezTo>
                    <a:pt x="166" y="85"/>
                    <a:pt x="170" y="90"/>
                    <a:pt x="170" y="96"/>
                  </a:cubicBezTo>
                  <a:cubicBezTo>
                    <a:pt x="170" y="102"/>
                    <a:pt x="166" y="106"/>
                    <a:pt x="160" y="106"/>
                  </a:cubicBezTo>
                  <a:close/>
                  <a:moveTo>
                    <a:pt x="202" y="85"/>
                  </a:moveTo>
                  <a:cubicBezTo>
                    <a:pt x="208" y="85"/>
                    <a:pt x="213" y="90"/>
                    <a:pt x="213" y="96"/>
                  </a:cubicBezTo>
                  <a:cubicBezTo>
                    <a:pt x="213" y="102"/>
                    <a:pt x="208" y="106"/>
                    <a:pt x="202" y="106"/>
                  </a:cubicBezTo>
                  <a:cubicBezTo>
                    <a:pt x="196" y="106"/>
                    <a:pt x="192" y="102"/>
                    <a:pt x="192" y="96"/>
                  </a:cubicBezTo>
                  <a:cubicBezTo>
                    <a:pt x="192" y="90"/>
                    <a:pt x="196" y="85"/>
                    <a:pt x="202" y="85"/>
                  </a:cubicBezTo>
                  <a:close/>
                  <a:moveTo>
                    <a:pt x="202" y="128"/>
                  </a:moveTo>
                  <a:cubicBezTo>
                    <a:pt x="208" y="128"/>
                    <a:pt x="213" y="132"/>
                    <a:pt x="213" y="138"/>
                  </a:cubicBezTo>
                  <a:cubicBezTo>
                    <a:pt x="213" y="144"/>
                    <a:pt x="208" y="149"/>
                    <a:pt x="202" y="149"/>
                  </a:cubicBezTo>
                  <a:cubicBezTo>
                    <a:pt x="196" y="149"/>
                    <a:pt x="192" y="144"/>
                    <a:pt x="192" y="138"/>
                  </a:cubicBezTo>
                  <a:cubicBezTo>
                    <a:pt x="192" y="132"/>
                    <a:pt x="196" y="128"/>
                    <a:pt x="202" y="128"/>
                  </a:cubicBezTo>
                  <a:close/>
                  <a:moveTo>
                    <a:pt x="202" y="170"/>
                  </a:moveTo>
                  <a:cubicBezTo>
                    <a:pt x="208" y="170"/>
                    <a:pt x="213" y="175"/>
                    <a:pt x="213" y="181"/>
                  </a:cubicBezTo>
                  <a:cubicBezTo>
                    <a:pt x="213" y="187"/>
                    <a:pt x="208" y="192"/>
                    <a:pt x="202" y="192"/>
                  </a:cubicBezTo>
                  <a:cubicBezTo>
                    <a:pt x="196" y="192"/>
                    <a:pt x="192" y="187"/>
                    <a:pt x="192" y="181"/>
                  </a:cubicBezTo>
                  <a:cubicBezTo>
                    <a:pt x="192" y="175"/>
                    <a:pt x="196" y="170"/>
                    <a:pt x="202" y="170"/>
                  </a:cubicBezTo>
                  <a:close/>
                  <a:moveTo>
                    <a:pt x="202" y="213"/>
                  </a:moveTo>
                  <a:cubicBezTo>
                    <a:pt x="208" y="213"/>
                    <a:pt x="213" y="218"/>
                    <a:pt x="213" y="224"/>
                  </a:cubicBezTo>
                  <a:cubicBezTo>
                    <a:pt x="213" y="230"/>
                    <a:pt x="208" y="234"/>
                    <a:pt x="202" y="234"/>
                  </a:cubicBezTo>
                  <a:cubicBezTo>
                    <a:pt x="196" y="234"/>
                    <a:pt x="192" y="230"/>
                    <a:pt x="192" y="224"/>
                  </a:cubicBezTo>
                  <a:cubicBezTo>
                    <a:pt x="192" y="218"/>
                    <a:pt x="196" y="213"/>
                    <a:pt x="202" y="213"/>
                  </a:cubicBezTo>
                  <a:close/>
                </a:path>
              </a:pathLst>
            </a:custGeom>
            <a:solidFill>
              <a:srgbClr val="2972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24" name="Rectangle 326">
              <a:extLst>
                <a:ext uri="{FF2B5EF4-FFF2-40B4-BE49-F238E27FC236}">
                  <a16:creationId xmlns:a16="http://schemas.microsoft.com/office/drawing/2014/main" id="{CBD1649A-322F-4BD9-BE26-3F6D14C7D9D8}"/>
                </a:ext>
              </a:extLst>
            </p:cNvPr>
            <p:cNvSpPr>
              <a:spLocks noChangeArrowheads="1"/>
            </p:cNvSpPr>
            <p:nvPr/>
          </p:nvSpPr>
          <p:spPr bwMode="auto">
            <a:xfrm>
              <a:off x="415225" y="2173193"/>
              <a:ext cx="24767" cy="76071"/>
            </a:xfrm>
            <a:prstGeom prst="rect">
              <a:avLst/>
            </a:prstGeom>
            <a:solidFill>
              <a:srgbClr val="2B7FD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25" name="Rectangle 328">
              <a:extLst>
                <a:ext uri="{FF2B5EF4-FFF2-40B4-BE49-F238E27FC236}">
                  <a16:creationId xmlns:a16="http://schemas.microsoft.com/office/drawing/2014/main" id="{AC2105B0-A8F8-477C-8E65-47C91AF63BEF}"/>
                </a:ext>
              </a:extLst>
            </p:cNvPr>
            <p:cNvSpPr>
              <a:spLocks noChangeArrowheads="1"/>
            </p:cNvSpPr>
            <p:nvPr/>
          </p:nvSpPr>
          <p:spPr bwMode="auto">
            <a:xfrm>
              <a:off x="365690" y="2173193"/>
              <a:ext cx="24767" cy="76071"/>
            </a:xfrm>
            <a:prstGeom prst="rect">
              <a:avLst/>
            </a:prstGeom>
            <a:solidFill>
              <a:srgbClr val="2B7FD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26" name="Freeform 327">
              <a:extLst>
                <a:ext uri="{FF2B5EF4-FFF2-40B4-BE49-F238E27FC236}">
                  <a16:creationId xmlns:a16="http://schemas.microsoft.com/office/drawing/2014/main" id="{A8EB649F-EE8D-4632-BBC9-DABCA3A2D6CD}"/>
                </a:ext>
              </a:extLst>
            </p:cNvPr>
            <p:cNvSpPr>
              <a:spLocks noEditPoints="1"/>
            </p:cNvSpPr>
            <p:nvPr/>
          </p:nvSpPr>
          <p:spPr bwMode="auto">
            <a:xfrm>
              <a:off x="102094" y="1766093"/>
              <a:ext cx="601495" cy="6032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5 w 512"/>
                <a:gd name="T11" fmla="*/ 182 h 512"/>
                <a:gd name="T12" fmla="*/ 395 w 512"/>
                <a:gd name="T13" fmla="*/ 384 h 512"/>
                <a:gd name="T14" fmla="*/ 384 w 512"/>
                <a:gd name="T15" fmla="*/ 395 h 512"/>
                <a:gd name="T16" fmla="*/ 128 w 512"/>
                <a:gd name="T17" fmla="*/ 395 h 512"/>
                <a:gd name="T18" fmla="*/ 117 w 512"/>
                <a:gd name="T19" fmla="*/ 384 h 512"/>
                <a:gd name="T20" fmla="*/ 117 w 512"/>
                <a:gd name="T21" fmla="*/ 182 h 512"/>
                <a:gd name="T22" fmla="*/ 107 w 512"/>
                <a:gd name="T23" fmla="*/ 171 h 512"/>
                <a:gd name="T24" fmla="*/ 117 w 512"/>
                <a:gd name="T25" fmla="*/ 160 h 512"/>
                <a:gd name="T26" fmla="*/ 181 w 512"/>
                <a:gd name="T27" fmla="*/ 160 h 512"/>
                <a:gd name="T28" fmla="*/ 181 w 512"/>
                <a:gd name="T29" fmla="*/ 107 h 512"/>
                <a:gd name="T30" fmla="*/ 192 w 512"/>
                <a:gd name="T31" fmla="*/ 96 h 512"/>
                <a:gd name="T32" fmla="*/ 320 w 512"/>
                <a:gd name="T33" fmla="*/ 96 h 512"/>
                <a:gd name="T34" fmla="*/ 331 w 512"/>
                <a:gd name="T35" fmla="*/ 107 h 512"/>
                <a:gd name="T36" fmla="*/ 331 w 512"/>
                <a:gd name="T37" fmla="*/ 160 h 512"/>
                <a:gd name="T38" fmla="*/ 395 w 512"/>
                <a:gd name="T39" fmla="*/ 160 h 512"/>
                <a:gd name="T40" fmla="*/ 405 w 512"/>
                <a:gd name="T41" fmla="*/ 171 h 512"/>
                <a:gd name="T42" fmla="*/ 395 w 512"/>
                <a:gd name="T43"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95" y="182"/>
                  </a:moveTo>
                  <a:cubicBezTo>
                    <a:pt x="395" y="384"/>
                    <a:pt x="395" y="384"/>
                    <a:pt x="395" y="384"/>
                  </a:cubicBezTo>
                  <a:cubicBezTo>
                    <a:pt x="395" y="390"/>
                    <a:pt x="390" y="395"/>
                    <a:pt x="384" y="395"/>
                  </a:cubicBezTo>
                  <a:cubicBezTo>
                    <a:pt x="128" y="395"/>
                    <a:pt x="128" y="395"/>
                    <a:pt x="128" y="395"/>
                  </a:cubicBezTo>
                  <a:cubicBezTo>
                    <a:pt x="122" y="395"/>
                    <a:pt x="117" y="390"/>
                    <a:pt x="117" y="384"/>
                  </a:cubicBezTo>
                  <a:cubicBezTo>
                    <a:pt x="117" y="182"/>
                    <a:pt x="117" y="182"/>
                    <a:pt x="117" y="182"/>
                  </a:cubicBezTo>
                  <a:cubicBezTo>
                    <a:pt x="111" y="182"/>
                    <a:pt x="107" y="177"/>
                    <a:pt x="107" y="171"/>
                  </a:cubicBezTo>
                  <a:cubicBezTo>
                    <a:pt x="107" y="165"/>
                    <a:pt x="111" y="160"/>
                    <a:pt x="117" y="160"/>
                  </a:cubicBezTo>
                  <a:cubicBezTo>
                    <a:pt x="181" y="160"/>
                    <a:pt x="181" y="160"/>
                    <a:pt x="181" y="160"/>
                  </a:cubicBezTo>
                  <a:cubicBezTo>
                    <a:pt x="181" y="107"/>
                    <a:pt x="181" y="107"/>
                    <a:pt x="181" y="107"/>
                  </a:cubicBezTo>
                  <a:cubicBezTo>
                    <a:pt x="181" y="101"/>
                    <a:pt x="186" y="96"/>
                    <a:pt x="192" y="96"/>
                  </a:cubicBezTo>
                  <a:cubicBezTo>
                    <a:pt x="320" y="96"/>
                    <a:pt x="320" y="96"/>
                    <a:pt x="320" y="96"/>
                  </a:cubicBezTo>
                  <a:cubicBezTo>
                    <a:pt x="326" y="96"/>
                    <a:pt x="331" y="101"/>
                    <a:pt x="331" y="107"/>
                  </a:cubicBezTo>
                  <a:cubicBezTo>
                    <a:pt x="331" y="160"/>
                    <a:pt x="331" y="160"/>
                    <a:pt x="331" y="160"/>
                  </a:cubicBezTo>
                  <a:cubicBezTo>
                    <a:pt x="395" y="160"/>
                    <a:pt x="395" y="160"/>
                    <a:pt x="395" y="160"/>
                  </a:cubicBezTo>
                  <a:cubicBezTo>
                    <a:pt x="401" y="160"/>
                    <a:pt x="405" y="165"/>
                    <a:pt x="405" y="171"/>
                  </a:cubicBezTo>
                  <a:cubicBezTo>
                    <a:pt x="405" y="177"/>
                    <a:pt x="401" y="182"/>
                    <a:pt x="395" y="182"/>
                  </a:cubicBezTo>
                  <a:close/>
                </a:path>
              </a:pathLst>
            </a:custGeom>
            <a:solidFill>
              <a:srgbClr val="2972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grpSp>
      <p:sp>
        <p:nvSpPr>
          <p:cNvPr id="27" name="Freeform 822">
            <a:extLst>
              <a:ext uri="{FF2B5EF4-FFF2-40B4-BE49-F238E27FC236}">
                <a16:creationId xmlns:a16="http://schemas.microsoft.com/office/drawing/2014/main" id="{D6862068-7A1F-4FDD-8679-4154E24C500D}"/>
              </a:ext>
            </a:extLst>
          </p:cNvPr>
          <p:cNvSpPr>
            <a:spLocks noChangeAspect="1" noEditPoints="1"/>
          </p:cNvSpPr>
          <p:nvPr/>
        </p:nvSpPr>
        <p:spPr bwMode="auto">
          <a:xfrm>
            <a:off x="5496929" y="4564348"/>
            <a:ext cx="457912" cy="457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grpSp>
        <p:nvGrpSpPr>
          <p:cNvPr id="28" name="Group 374">
            <a:extLst>
              <a:ext uri="{FF2B5EF4-FFF2-40B4-BE49-F238E27FC236}">
                <a16:creationId xmlns:a16="http://schemas.microsoft.com/office/drawing/2014/main" id="{49728885-2ECE-4535-B645-E610BD7A27E2}"/>
              </a:ext>
            </a:extLst>
          </p:cNvPr>
          <p:cNvGrpSpPr>
            <a:grpSpLocks noChangeAspect="1"/>
          </p:cNvGrpSpPr>
          <p:nvPr/>
        </p:nvGrpSpPr>
        <p:grpSpPr bwMode="auto">
          <a:xfrm>
            <a:off x="5496973" y="3972703"/>
            <a:ext cx="457756" cy="457200"/>
            <a:chOff x="6996" y="1195"/>
            <a:chExt cx="340" cy="340"/>
          </a:xfrm>
          <a:solidFill>
            <a:srgbClr val="66BD21"/>
          </a:solidFill>
        </p:grpSpPr>
        <p:sp>
          <p:nvSpPr>
            <p:cNvPr id="29" name="Freeform 375">
              <a:extLst>
                <a:ext uri="{FF2B5EF4-FFF2-40B4-BE49-F238E27FC236}">
                  <a16:creationId xmlns:a16="http://schemas.microsoft.com/office/drawing/2014/main" id="{3B5AC3C9-4B52-4B76-81DD-42349B5DE6CE}"/>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30" name="Freeform 376">
              <a:extLst>
                <a:ext uri="{FF2B5EF4-FFF2-40B4-BE49-F238E27FC236}">
                  <a16:creationId xmlns:a16="http://schemas.microsoft.com/office/drawing/2014/main" id="{303BD364-18DE-4FEC-B0D7-8E72241C57A4}"/>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31" name="Freeform 377">
              <a:extLst>
                <a:ext uri="{FF2B5EF4-FFF2-40B4-BE49-F238E27FC236}">
                  <a16:creationId xmlns:a16="http://schemas.microsoft.com/office/drawing/2014/main" id="{35582A46-59E6-4325-ACA4-494A2018B026}"/>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grpSp>
      <p:sp>
        <p:nvSpPr>
          <p:cNvPr id="32" name="Freeform 357">
            <a:extLst>
              <a:ext uri="{FF2B5EF4-FFF2-40B4-BE49-F238E27FC236}">
                <a16:creationId xmlns:a16="http://schemas.microsoft.com/office/drawing/2014/main" id="{0B34D5D8-6456-4DE7-9AA0-74A959593387}"/>
              </a:ext>
            </a:extLst>
          </p:cNvPr>
          <p:cNvSpPr>
            <a:spLocks noEditPoints="1"/>
          </p:cNvSpPr>
          <p:nvPr/>
        </p:nvSpPr>
        <p:spPr bwMode="auto">
          <a:xfrm>
            <a:off x="5482600" y="5747636"/>
            <a:ext cx="457200" cy="4572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rgbClr val="9FDDFB"/>
          </a:solidFill>
          <a:ln>
            <a:noFill/>
          </a:ln>
        </p:spPr>
        <p:txBody>
          <a:bodyPr vert="horz" wrap="square" lIns="121920" tIns="60960" rIns="121920" bIns="60960" numCol="1" anchor="t" anchorCtr="0" compatLnSpc="1">
            <a:prstTxWarp prst="textNoShape">
              <a:avLst/>
            </a:prstTxWarp>
          </a:bodyPr>
          <a:lstStyle/>
          <a:p>
            <a:endParaRPr lang="en-GB" sz="1000">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A2ACA872-310C-458D-82DC-2B8046984094}"/>
              </a:ext>
            </a:extLst>
          </p:cNvPr>
          <p:cNvSpPr/>
          <p:nvPr/>
        </p:nvSpPr>
        <p:spPr>
          <a:xfrm>
            <a:off x="6207731" y="4530060"/>
            <a:ext cx="4104650" cy="523220"/>
          </a:xfrm>
          <a:prstGeom prst="rect">
            <a:avLst/>
          </a:prstGeom>
          <a:ln>
            <a:noFill/>
          </a:ln>
        </p:spPr>
        <p:txBody>
          <a:bodyPr wrap="square">
            <a:spAutoFit/>
          </a:bodyPr>
          <a:lstStyle/>
          <a:p>
            <a:pPr defTabSz="837901">
              <a:defRPr/>
            </a:pPr>
            <a:r>
              <a:rPr lang="en-US" sz="1400" b="1" dirty="0">
                <a:solidFill>
                  <a:srgbClr val="000000"/>
                </a:solidFill>
                <a:ea typeface="Open Sans Extrabold" charset="0"/>
                <a:cs typeface="Open Sans Extrabold" charset="0"/>
              </a:rPr>
              <a:t>Enhances product development </a:t>
            </a:r>
            <a:r>
              <a:rPr lang="en-US" sz="1400" dirty="0">
                <a:solidFill>
                  <a:srgbClr val="000000"/>
                </a:solidFill>
                <a:ea typeface="Open Sans Extrabold" charset="0"/>
                <a:cs typeface="Open Sans Extrabold" charset="0"/>
              </a:rPr>
              <a:t>by focusing on collaboration in an open-source ecosystem.</a:t>
            </a:r>
          </a:p>
        </p:txBody>
      </p:sp>
      <p:sp>
        <p:nvSpPr>
          <p:cNvPr id="34" name="Rectangle 33">
            <a:extLst>
              <a:ext uri="{FF2B5EF4-FFF2-40B4-BE49-F238E27FC236}">
                <a16:creationId xmlns:a16="http://schemas.microsoft.com/office/drawing/2014/main" id="{A99600D1-1333-4145-8C90-72E1E58155B9}"/>
              </a:ext>
            </a:extLst>
          </p:cNvPr>
          <p:cNvSpPr/>
          <p:nvPr/>
        </p:nvSpPr>
        <p:spPr>
          <a:xfrm>
            <a:off x="6202685" y="5689901"/>
            <a:ext cx="4108231" cy="523220"/>
          </a:xfrm>
          <a:prstGeom prst="rect">
            <a:avLst/>
          </a:prstGeom>
          <a:ln>
            <a:noFill/>
          </a:ln>
        </p:spPr>
        <p:txBody>
          <a:bodyPr wrap="square">
            <a:spAutoFit/>
          </a:bodyPr>
          <a:lstStyle/>
          <a:p>
            <a:pPr defTabSz="837901">
              <a:defRPr/>
            </a:pPr>
            <a:r>
              <a:rPr lang="en-US" sz="1400" b="1" dirty="0">
                <a:solidFill>
                  <a:srgbClr val="000000"/>
                </a:solidFill>
                <a:ea typeface="Open Sans Extrabold" charset="0"/>
                <a:cs typeface="Open Sans Extrabold" charset="0"/>
              </a:rPr>
              <a:t>Enables interoperability </a:t>
            </a:r>
            <a:r>
              <a:rPr lang="en-US" sz="1400" dirty="0">
                <a:solidFill>
                  <a:srgbClr val="000000"/>
                </a:solidFill>
                <a:ea typeface="Open Sans Extrabold" charset="0"/>
                <a:cs typeface="Open Sans Extrabold" charset="0"/>
              </a:rPr>
              <a:t>of sharing clinical data across the entire health care ecosystem.</a:t>
            </a:r>
          </a:p>
        </p:txBody>
      </p:sp>
      <p:sp>
        <p:nvSpPr>
          <p:cNvPr id="35" name="Rectangle 34">
            <a:extLst>
              <a:ext uri="{FF2B5EF4-FFF2-40B4-BE49-F238E27FC236}">
                <a16:creationId xmlns:a16="http://schemas.microsoft.com/office/drawing/2014/main" id="{2DD6D4CE-2052-409E-B926-EFC831055599}"/>
              </a:ext>
            </a:extLst>
          </p:cNvPr>
          <p:cNvSpPr/>
          <p:nvPr/>
        </p:nvSpPr>
        <p:spPr>
          <a:xfrm>
            <a:off x="6195051" y="5109981"/>
            <a:ext cx="4122844" cy="523220"/>
          </a:xfrm>
          <a:prstGeom prst="rect">
            <a:avLst/>
          </a:prstGeom>
          <a:ln>
            <a:noFill/>
          </a:ln>
        </p:spPr>
        <p:txBody>
          <a:bodyPr wrap="square">
            <a:spAutoFit/>
          </a:bodyPr>
          <a:lstStyle/>
          <a:p>
            <a:pPr defTabSz="837901"/>
            <a:r>
              <a:rPr lang="en-US" sz="1400" b="1" dirty="0">
                <a:solidFill>
                  <a:srgbClr val="000000"/>
                </a:solidFill>
                <a:ea typeface="Open Sans Extrabold" charset="0"/>
                <a:cs typeface="Open Sans Extrabold" charset="0"/>
              </a:rPr>
              <a:t>Improves patient safety </a:t>
            </a:r>
            <a:r>
              <a:rPr lang="en-US" sz="1400" dirty="0">
                <a:solidFill>
                  <a:srgbClr val="000000"/>
                </a:solidFill>
                <a:ea typeface="Open Sans Extrabold" charset="0"/>
                <a:cs typeface="Open Sans Extrabold" charset="0"/>
              </a:rPr>
              <a:t>by reducing reliance on error-prone mapping practices.</a:t>
            </a:r>
          </a:p>
        </p:txBody>
      </p:sp>
      <p:sp>
        <p:nvSpPr>
          <p:cNvPr id="36" name="Rectangle 35">
            <a:extLst>
              <a:ext uri="{FF2B5EF4-FFF2-40B4-BE49-F238E27FC236}">
                <a16:creationId xmlns:a16="http://schemas.microsoft.com/office/drawing/2014/main" id="{38C64BCB-7E7C-4BFB-A1C8-03ECF8A390CC}"/>
              </a:ext>
            </a:extLst>
          </p:cNvPr>
          <p:cNvSpPr/>
          <p:nvPr/>
        </p:nvSpPr>
        <p:spPr>
          <a:xfrm>
            <a:off x="6212002" y="3950139"/>
            <a:ext cx="4101618" cy="523220"/>
          </a:xfrm>
          <a:prstGeom prst="rect">
            <a:avLst/>
          </a:prstGeom>
        </p:spPr>
        <p:txBody>
          <a:bodyPr wrap="square">
            <a:spAutoFit/>
          </a:bodyPr>
          <a:lstStyle/>
          <a:p>
            <a:pPr defTabSz="837901"/>
            <a:r>
              <a:rPr lang="en-US" sz="1400" b="1" dirty="0">
                <a:solidFill>
                  <a:srgbClr val="000000"/>
                </a:solidFill>
                <a:ea typeface="Open Sans Extrabold" charset="0"/>
                <a:cs typeface="Open Sans Extrabold" charset="0"/>
              </a:rPr>
              <a:t>Saves time and money </a:t>
            </a:r>
            <a:r>
              <a:rPr lang="en-US" sz="1400" dirty="0">
                <a:solidFill>
                  <a:srgbClr val="000000"/>
                </a:solidFill>
                <a:ea typeface="Open Sans Extrabold" charset="0"/>
                <a:cs typeface="Open Sans Extrabold" charset="0"/>
              </a:rPr>
              <a:t>from maintaining standards by streamlining data integration. </a:t>
            </a:r>
          </a:p>
        </p:txBody>
      </p:sp>
      <p:sp>
        <p:nvSpPr>
          <p:cNvPr id="37" name="Slide Number Placeholder 2">
            <a:extLst>
              <a:ext uri="{FF2B5EF4-FFF2-40B4-BE49-F238E27FC236}">
                <a16:creationId xmlns:a16="http://schemas.microsoft.com/office/drawing/2014/main" id="{197597AF-DBC7-4AF2-9B20-CCE6146CD53F}"/>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10</a:t>
            </a:fld>
            <a:endParaRPr lang="en-US" dirty="0"/>
          </a:p>
        </p:txBody>
      </p:sp>
    </p:spTree>
    <p:extLst>
      <p:ext uri="{BB962C8B-B14F-4D97-AF65-F5344CB8AC3E}">
        <p14:creationId xmlns:p14="http://schemas.microsoft.com/office/powerpoint/2010/main" val="379183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peech Bubble: Rectangle 36">
            <a:extLst>
              <a:ext uri="{FF2B5EF4-FFF2-40B4-BE49-F238E27FC236}">
                <a16:creationId xmlns:a16="http://schemas.microsoft.com/office/drawing/2014/main" id="{7AC018D3-83BA-4319-8965-38B41CDC910D}"/>
              </a:ext>
            </a:extLst>
          </p:cNvPr>
          <p:cNvSpPr/>
          <p:nvPr/>
        </p:nvSpPr>
        <p:spPr>
          <a:xfrm>
            <a:off x="8599940" y="2148172"/>
            <a:ext cx="2753859" cy="1971598"/>
          </a:xfrm>
          <a:prstGeom prst="wedgeRectCallout">
            <a:avLst>
              <a:gd name="adj1" fmla="val 27761"/>
              <a:gd name="adj2" fmla="val 68497"/>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73AF2-0021-427A-BDB8-ACB602F7E529}"/>
              </a:ext>
            </a:extLst>
          </p:cNvPr>
          <p:cNvSpPr>
            <a:spLocks noGrp="1"/>
          </p:cNvSpPr>
          <p:nvPr>
            <p:ph type="title"/>
          </p:nvPr>
        </p:nvSpPr>
        <p:spPr/>
        <p:txBody>
          <a:bodyPr/>
          <a:lstStyle/>
          <a:p>
            <a:r>
              <a:rPr lang="en-US" dirty="0">
                <a:solidFill>
                  <a:srgbClr val="0078FF"/>
                </a:solidFill>
              </a:rPr>
              <a:t>Types of Interoperability</a:t>
            </a:r>
            <a:endParaRPr lang="en-US" baseline="30000" dirty="0"/>
          </a:p>
        </p:txBody>
      </p:sp>
      <p:sp>
        <p:nvSpPr>
          <p:cNvPr id="6" name="Content Placeholder 2">
            <a:extLst>
              <a:ext uri="{FF2B5EF4-FFF2-40B4-BE49-F238E27FC236}">
                <a16:creationId xmlns:a16="http://schemas.microsoft.com/office/drawing/2014/main" id="{F3285610-123E-410C-AA15-71412289B0DC}"/>
              </a:ext>
            </a:extLst>
          </p:cNvPr>
          <p:cNvSpPr>
            <a:spLocks noGrp="1"/>
          </p:cNvSpPr>
          <p:nvPr>
            <p:ph idx="1"/>
          </p:nvPr>
        </p:nvSpPr>
        <p:spPr>
          <a:xfrm>
            <a:off x="4172172" y="2125881"/>
            <a:ext cx="3461420" cy="646331"/>
          </a:xfrm>
        </p:spPr>
        <p:txBody>
          <a:bodyPr>
            <a:normAutofit/>
          </a:bodyPr>
          <a:lstStyle/>
          <a:p>
            <a:pPr marL="0" indent="0">
              <a:lnSpc>
                <a:spcPct val="100000"/>
              </a:lnSpc>
              <a:spcBef>
                <a:spcPts val="1200"/>
              </a:spcBef>
              <a:buNone/>
            </a:pPr>
            <a:r>
              <a:rPr lang="en-US" sz="1800" b="1" dirty="0">
                <a:solidFill>
                  <a:schemeClr val="accent1">
                    <a:lumMod val="50000"/>
                  </a:schemeClr>
                </a:solidFill>
              </a:rPr>
              <a:t>Foundational: </a:t>
            </a:r>
            <a:r>
              <a:rPr lang="en-US" sz="1800" dirty="0"/>
              <a:t>Data exchange from one system to another</a:t>
            </a:r>
          </a:p>
        </p:txBody>
      </p:sp>
      <p:sp>
        <p:nvSpPr>
          <p:cNvPr id="7" name="Content Placeholder 2">
            <a:extLst>
              <a:ext uri="{FF2B5EF4-FFF2-40B4-BE49-F238E27FC236}">
                <a16:creationId xmlns:a16="http://schemas.microsoft.com/office/drawing/2014/main" id="{0E552AB5-A5D0-46C2-9FEA-3DEE003107BC}"/>
              </a:ext>
            </a:extLst>
          </p:cNvPr>
          <p:cNvSpPr txBox="1">
            <a:spLocks/>
          </p:cNvSpPr>
          <p:nvPr/>
        </p:nvSpPr>
        <p:spPr>
          <a:xfrm>
            <a:off x="4172173" y="4392143"/>
            <a:ext cx="4102154" cy="1129239"/>
          </a:xfrm>
          <a:prstGeom prst="rect">
            <a:avLst/>
          </a:prstGeom>
          <a:ln w="28575">
            <a:solidFill>
              <a:schemeClr val="accent1"/>
            </a:solidFill>
            <a:prstDash val="sysDot"/>
          </a:ln>
        </p:spPr>
        <p:txBody>
          <a:bodyPr vert="horz" lIns="91440" tIns="45720" rIns="91440" bIns="45720" rtlCol="0" anchor="ctr">
            <a:noAutofit/>
          </a:bodyPr>
          <a:lstStyle>
            <a:lvl1pPr marL="228596" indent="-228596" algn="l" defTabSz="914384" rtl="0" eaLnBrk="1" latinLnBrk="0" hangingPunct="1">
              <a:lnSpc>
                <a:spcPct val="90000"/>
              </a:lnSpc>
              <a:spcBef>
                <a:spcPts val="1000"/>
              </a:spcBef>
              <a:buClr>
                <a:srgbClr val="2972FF"/>
              </a:buClr>
              <a:buFont typeface="Arial"/>
              <a:buChar char="•"/>
              <a:defRPr sz="2800" b="0" i="0" kern="1200">
                <a:solidFill>
                  <a:schemeClr val="bg2">
                    <a:lumMod val="25000"/>
                  </a:schemeClr>
                </a:solidFill>
                <a:latin typeface="Avenir Book" charset="0"/>
                <a:ea typeface="Avenir Book" charset="0"/>
                <a:cs typeface="Avenir Book" charset="0"/>
              </a:defRPr>
            </a:lvl1pPr>
            <a:lvl2pPr marL="685788" indent="-228596" algn="l" defTabSz="914384" rtl="0" eaLnBrk="1" latinLnBrk="0" hangingPunct="1">
              <a:lnSpc>
                <a:spcPct val="90000"/>
              </a:lnSpc>
              <a:spcBef>
                <a:spcPts val="500"/>
              </a:spcBef>
              <a:buClr>
                <a:srgbClr val="2972FF"/>
              </a:buClr>
              <a:buFont typeface="Arial"/>
              <a:buChar char="•"/>
              <a:defRPr sz="2400" b="0" i="0" kern="1200">
                <a:solidFill>
                  <a:schemeClr val="bg2">
                    <a:lumMod val="25000"/>
                  </a:schemeClr>
                </a:solidFill>
                <a:latin typeface="Avenir Book" charset="0"/>
                <a:ea typeface="Avenir Book" charset="0"/>
                <a:cs typeface="Avenir Book" charset="0"/>
              </a:defRPr>
            </a:lvl2pPr>
            <a:lvl3pPr marL="1142980" indent="-228596" algn="l" defTabSz="914384" rtl="0" eaLnBrk="1" latinLnBrk="0" hangingPunct="1">
              <a:lnSpc>
                <a:spcPct val="90000"/>
              </a:lnSpc>
              <a:spcBef>
                <a:spcPts val="500"/>
              </a:spcBef>
              <a:buClr>
                <a:srgbClr val="2972FF"/>
              </a:buClr>
              <a:buFont typeface="Arial"/>
              <a:buChar char="•"/>
              <a:defRPr sz="2000" b="0" i="0" kern="1200">
                <a:solidFill>
                  <a:schemeClr val="bg2">
                    <a:lumMod val="25000"/>
                  </a:schemeClr>
                </a:solidFill>
                <a:latin typeface="Avenir Book" charset="0"/>
                <a:ea typeface="Avenir Book" charset="0"/>
                <a:cs typeface="Avenir Book" charset="0"/>
              </a:defRPr>
            </a:lvl3pPr>
            <a:lvl4pPr marL="1600172" indent="-228596" algn="l" defTabSz="914384" rtl="0" eaLnBrk="1" latinLnBrk="0" hangingPunct="1">
              <a:lnSpc>
                <a:spcPct val="90000"/>
              </a:lnSpc>
              <a:spcBef>
                <a:spcPts val="500"/>
              </a:spcBef>
              <a:buClr>
                <a:srgbClr val="2972FF"/>
              </a:buClr>
              <a:buFont typeface="Arial"/>
              <a:buChar char="•"/>
              <a:defRPr sz="1800" b="0" i="0" kern="1200">
                <a:solidFill>
                  <a:schemeClr val="bg2">
                    <a:lumMod val="25000"/>
                  </a:schemeClr>
                </a:solidFill>
                <a:latin typeface="Avenir Book" charset="0"/>
                <a:ea typeface="Avenir Book" charset="0"/>
                <a:cs typeface="Avenir Book" charset="0"/>
              </a:defRPr>
            </a:lvl4pPr>
            <a:lvl5pPr marL="2057364" indent="-228596" algn="l" defTabSz="914384" rtl="0" eaLnBrk="1" latinLnBrk="0" hangingPunct="1">
              <a:lnSpc>
                <a:spcPct val="90000"/>
              </a:lnSpc>
              <a:spcBef>
                <a:spcPts val="500"/>
              </a:spcBef>
              <a:buClr>
                <a:srgbClr val="2972FF"/>
              </a:buClr>
              <a:buFont typeface="Arial"/>
              <a:buChar char="•"/>
              <a:defRPr sz="1800" b="0" i="0" kern="1200">
                <a:solidFill>
                  <a:schemeClr val="bg2">
                    <a:lumMod val="25000"/>
                  </a:schemeClr>
                </a:solidFill>
                <a:latin typeface="Avenir Book" charset="0"/>
                <a:ea typeface="Avenir Book" charset="0"/>
                <a:cs typeface="Avenir Book" charset="0"/>
              </a:defRPr>
            </a:lvl5pPr>
            <a:lvl6pPr marL="2514556"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1200"/>
              </a:spcBef>
              <a:buSzPct val="75000"/>
              <a:buNone/>
            </a:pPr>
            <a:r>
              <a:rPr lang="en-US" sz="1800" b="1" dirty="0">
                <a:solidFill>
                  <a:srgbClr val="0076FF"/>
                </a:solidFill>
                <a:latin typeface="+mn-lt"/>
              </a:rPr>
              <a:t>Semantic: </a:t>
            </a:r>
            <a:r>
              <a:rPr lang="en-US" sz="1800" dirty="0">
                <a:solidFill>
                  <a:schemeClr val="tx1"/>
                </a:solidFill>
                <a:latin typeface="+mn-lt"/>
              </a:rPr>
              <a:t>Exchange of information in a way that the receiving system can interpret the data</a:t>
            </a:r>
          </a:p>
        </p:txBody>
      </p:sp>
      <p:sp>
        <p:nvSpPr>
          <p:cNvPr id="3" name="TextBox 2">
            <a:extLst>
              <a:ext uri="{FF2B5EF4-FFF2-40B4-BE49-F238E27FC236}">
                <a16:creationId xmlns:a16="http://schemas.microsoft.com/office/drawing/2014/main" id="{46204633-1C2C-4E11-BC92-C23C74A702C0}"/>
              </a:ext>
            </a:extLst>
          </p:cNvPr>
          <p:cNvSpPr txBox="1"/>
          <p:nvPr/>
        </p:nvSpPr>
        <p:spPr>
          <a:xfrm>
            <a:off x="457200" y="6438792"/>
            <a:ext cx="9144837" cy="307777"/>
          </a:xfrm>
          <a:prstGeom prst="rect">
            <a:avLst/>
          </a:prstGeom>
          <a:noFill/>
        </p:spPr>
        <p:txBody>
          <a:bodyPr wrap="square" rtlCol="0">
            <a:spAutoFit/>
          </a:bodyPr>
          <a:lstStyle/>
          <a:p>
            <a:r>
              <a:rPr lang="en-US" sz="1400" baseline="30000" dirty="0"/>
              <a:t>Source: </a:t>
            </a:r>
            <a:r>
              <a:rPr lang="en-US" sz="1400" baseline="30000" dirty="0">
                <a:hlinkClick r:id="rId3"/>
              </a:rPr>
              <a:t>Himss.org</a:t>
            </a:r>
            <a:endParaRPr lang="en-US" sz="1400" dirty="0"/>
          </a:p>
        </p:txBody>
      </p:sp>
      <p:cxnSp>
        <p:nvCxnSpPr>
          <p:cNvPr id="14" name="Connector: Elbow 13">
            <a:extLst>
              <a:ext uri="{FF2B5EF4-FFF2-40B4-BE49-F238E27FC236}">
                <a16:creationId xmlns:a16="http://schemas.microsoft.com/office/drawing/2014/main" id="{9F7A692D-413A-42E4-A0A6-08253D9665EB}"/>
              </a:ext>
            </a:extLst>
          </p:cNvPr>
          <p:cNvCxnSpPr>
            <a:cxnSpLocks/>
            <a:stCxn id="21" idx="5"/>
          </p:cNvCxnSpPr>
          <p:nvPr/>
        </p:nvCxnSpPr>
        <p:spPr>
          <a:xfrm flipV="1">
            <a:off x="2402785" y="2388847"/>
            <a:ext cx="1530681" cy="0"/>
          </a:xfrm>
          <a:prstGeom prst="bentConnector3">
            <a:avLst>
              <a:gd name="adj1" fmla="val 50000"/>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F47E70B-EE54-47A0-BACD-B97255883E8E}"/>
              </a:ext>
            </a:extLst>
          </p:cNvPr>
          <p:cNvSpPr/>
          <p:nvPr/>
        </p:nvSpPr>
        <p:spPr>
          <a:xfrm>
            <a:off x="4122144" y="2967335"/>
            <a:ext cx="3739305" cy="923330"/>
          </a:xfrm>
          <a:prstGeom prst="rect">
            <a:avLst/>
          </a:prstGeom>
        </p:spPr>
        <p:txBody>
          <a:bodyPr wrap="square">
            <a:spAutoFit/>
          </a:bodyPr>
          <a:lstStyle/>
          <a:p>
            <a:pPr>
              <a:spcBef>
                <a:spcPts val="1200"/>
              </a:spcBef>
            </a:pPr>
            <a:r>
              <a:rPr lang="en-US" sz="1800" b="1" dirty="0">
                <a:solidFill>
                  <a:schemeClr val="accent3"/>
                </a:solidFill>
              </a:rPr>
              <a:t>Structural: </a:t>
            </a:r>
            <a:r>
              <a:rPr lang="en-US" sz="1800" dirty="0"/>
              <a:t>Syntax of the data exchange at the data format/field level</a:t>
            </a:r>
          </a:p>
        </p:txBody>
      </p:sp>
      <p:cxnSp>
        <p:nvCxnSpPr>
          <p:cNvPr id="18" name="Connector: Elbow 17">
            <a:extLst>
              <a:ext uri="{FF2B5EF4-FFF2-40B4-BE49-F238E27FC236}">
                <a16:creationId xmlns:a16="http://schemas.microsoft.com/office/drawing/2014/main" id="{AA3B8ECC-8F16-416E-9C24-F6FC96871AC1}"/>
              </a:ext>
            </a:extLst>
          </p:cNvPr>
          <p:cNvCxnSpPr>
            <a:cxnSpLocks/>
            <a:stCxn id="13" idx="3"/>
            <a:endCxn id="7" idx="1"/>
          </p:cNvCxnSpPr>
          <p:nvPr/>
        </p:nvCxnSpPr>
        <p:spPr>
          <a:xfrm rot="16200000" flipH="1">
            <a:off x="2908088" y="3692677"/>
            <a:ext cx="433233" cy="2094938"/>
          </a:xfrm>
          <a:prstGeom prst="bentConnector2">
            <a:avLst/>
          </a:prstGeom>
          <a:ln w="28575">
            <a:solidFill>
              <a:srgbClr val="0076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Freeform 32">
            <a:extLst>
              <a:ext uri="{FF2B5EF4-FFF2-40B4-BE49-F238E27FC236}">
                <a16:creationId xmlns:a16="http://schemas.microsoft.com/office/drawing/2014/main" id="{DC903336-A820-40E7-BB4E-468802E4DFE0}"/>
              </a:ext>
            </a:extLst>
          </p:cNvPr>
          <p:cNvSpPr>
            <a:spLocks noEditPoints="1"/>
          </p:cNvSpPr>
          <p:nvPr/>
        </p:nvSpPr>
        <p:spPr bwMode="auto">
          <a:xfrm>
            <a:off x="9558985" y="4554704"/>
            <a:ext cx="1794814" cy="1129239"/>
          </a:xfrm>
          <a:custGeom>
            <a:avLst/>
            <a:gdLst>
              <a:gd name="T0" fmla="*/ 219 w 533"/>
              <a:gd name="T1" fmla="*/ 248 h 364"/>
              <a:gd name="T2" fmla="*/ 0 w 533"/>
              <a:gd name="T3" fmla="*/ 364 h 364"/>
              <a:gd name="T4" fmla="*/ 151 w 533"/>
              <a:gd name="T5" fmla="*/ 334 h 364"/>
              <a:gd name="T6" fmla="*/ 142 w 533"/>
              <a:gd name="T7" fmla="*/ 271 h 364"/>
              <a:gd name="T8" fmla="*/ 189 w 533"/>
              <a:gd name="T9" fmla="*/ 261 h 364"/>
              <a:gd name="T10" fmla="*/ 176 w 533"/>
              <a:gd name="T11" fmla="*/ 296 h 364"/>
              <a:gd name="T12" fmla="*/ 237 w 533"/>
              <a:gd name="T13" fmla="*/ 108 h 364"/>
              <a:gd name="T14" fmla="*/ 242 w 533"/>
              <a:gd name="T15" fmla="*/ 150 h 364"/>
              <a:gd name="T16" fmla="*/ 185 w 533"/>
              <a:gd name="T17" fmla="*/ 250 h 364"/>
              <a:gd name="T18" fmla="*/ 103 w 533"/>
              <a:gd name="T19" fmla="*/ 187 h 364"/>
              <a:gd name="T20" fmla="*/ 94 w 533"/>
              <a:gd name="T21" fmla="*/ 113 h 364"/>
              <a:gd name="T22" fmla="*/ 237 w 533"/>
              <a:gd name="T23" fmla="*/ 108 h 364"/>
              <a:gd name="T24" fmla="*/ 126 w 533"/>
              <a:gd name="T25" fmla="*/ 98 h 364"/>
              <a:gd name="T26" fmla="*/ 194 w 533"/>
              <a:gd name="T27" fmla="*/ 102 h 364"/>
              <a:gd name="T28" fmla="*/ 214 w 533"/>
              <a:gd name="T29" fmla="*/ 124 h 364"/>
              <a:gd name="T30" fmla="*/ 225 w 533"/>
              <a:gd name="T31" fmla="*/ 120 h 364"/>
              <a:gd name="T32" fmla="*/ 220 w 533"/>
              <a:gd name="T33" fmla="*/ 177 h 364"/>
              <a:gd name="T34" fmla="*/ 181 w 533"/>
              <a:gd name="T35" fmla="*/ 239 h 364"/>
              <a:gd name="T36" fmla="*/ 113 w 533"/>
              <a:gd name="T37" fmla="*/ 179 h 364"/>
              <a:gd name="T38" fmla="*/ 99 w 533"/>
              <a:gd name="T39" fmla="*/ 148 h 364"/>
              <a:gd name="T40" fmla="*/ 112 w 533"/>
              <a:gd name="T41" fmla="*/ 127 h 364"/>
              <a:gd name="T42" fmla="*/ 351 w 533"/>
              <a:gd name="T43" fmla="*/ 55 h 364"/>
              <a:gd name="T44" fmla="*/ 294 w 533"/>
              <a:gd name="T45" fmla="*/ 137 h 364"/>
              <a:gd name="T46" fmla="*/ 283 w 533"/>
              <a:gd name="T47" fmla="*/ 270 h 364"/>
              <a:gd name="T48" fmla="*/ 320 w 533"/>
              <a:gd name="T49" fmla="*/ 249 h 364"/>
              <a:gd name="T50" fmla="*/ 337 w 533"/>
              <a:gd name="T51" fmla="*/ 246 h 364"/>
              <a:gd name="T52" fmla="*/ 356 w 533"/>
              <a:gd name="T53" fmla="*/ 261 h 364"/>
              <a:gd name="T54" fmla="*/ 407 w 533"/>
              <a:gd name="T55" fmla="*/ 246 h 364"/>
              <a:gd name="T56" fmla="*/ 413 w 533"/>
              <a:gd name="T57" fmla="*/ 261 h 364"/>
              <a:gd name="T58" fmla="*/ 429 w 533"/>
              <a:gd name="T59" fmla="*/ 251 h 364"/>
              <a:gd name="T60" fmla="*/ 451 w 533"/>
              <a:gd name="T61" fmla="*/ 137 h 364"/>
              <a:gd name="T62" fmla="*/ 429 w 533"/>
              <a:gd name="T63" fmla="*/ 76 h 364"/>
              <a:gd name="T64" fmla="*/ 351 w 533"/>
              <a:gd name="T65" fmla="*/ 55 h 364"/>
              <a:gd name="T66" fmla="*/ 338 w 533"/>
              <a:gd name="T67" fmla="*/ 144 h 364"/>
              <a:gd name="T68" fmla="*/ 329 w 533"/>
              <a:gd name="T69" fmla="*/ 216 h 364"/>
              <a:gd name="T70" fmla="*/ 383 w 533"/>
              <a:gd name="T71" fmla="*/ 250 h 364"/>
              <a:gd name="T72" fmla="*/ 420 w 533"/>
              <a:gd name="T73" fmla="*/ 145 h 364"/>
              <a:gd name="T74" fmla="*/ 394 w 533"/>
              <a:gd name="T75" fmla="*/ 119 h 364"/>
              <a:gd name="T76" fmla="*/ 533 w 533"/>
              <a:gd name="T77" fmla="*/ 364 h 364"/>
              <a:gd name="T78" fmla="*/ 290 w 533"/>
              <a:gd name="T79" fmla="*/ 275 h 364"/>
              <a:gd name="T80" fmla="*/ 426 w 533"/>
              <a:gd name="T81" fmla="*/ 259 h 364"/>
              <a:gd name="T82" fmla="*/ 533 w 533"/>
              <a:gd name="T83"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 h="364">
                <a:moveTo>
                  <a:pt x="180" y="334"/>
                </a:moveTo>
                <a:cubicBezTo>
                  <a:pt x="200" y="305"/>
                  <a:pt x="208" y="280"/>
                  <a:pt x="219" y="248"/>
                </a:cubicBezTo>
                <a:cubicBezTo>
                  <a:pt x="287" y="269"/>
                  <a:pt x="318" y="309"/>
                  <a:pt x="331" y="364"/>
                </a:cubicBezTo>
                <a:cubicBezTo>
                  <a:pt x="0" y="364"/>
                  <a:pt x="0" y="364"/>
                  <a:pt x="0" y="364"/>
                </a:cubicBezTo>
                <a:cubicBezTo>
                  <a:pt x="13" y="309"/>
                  <a:pt x="44" y="269"/>
                  <a:pt x="111" y="248"/>
                </a:cubicBezTo>
                <a:cubicBezTo>
                  <a:pt x="123" y="280"/>
                  <a:pt x="131" y="305"/>
                  <a:pt x="151" y="334"/>
                </a:cubicBezTo>
                <a:cubicBezTo>
                  <a:pt x="154" y="296"/>
                  <a:pt x="154" y="296"/>
                  <a:pt x="154" y="296"/>
                </a:cubicBezTo>
                <a:cubicBezTo>
                  <a:pt x="142" y="271"/>
                  <a:pt x="142" y="271"/>
                  <a:pt x="142" y="271"/>
                </a:cubicBezTo>
                <a:cubicBezTo>
                  <a:pt x="141" y="268"/>
                  <a:pt x="141" y="264"/>
                  <a:pt x="142" y="261"/>
                </a:cubicBezTo>
                <a:cubicBezTo>
                  <a:pt x="154" y="266"/>
                  <a:pt x="177" y="266"/>
                  <a:pt x="189" y="261"/>
                </a:cubicBezTo>
                <a:cubicBezTo>
                  <a:pt x="190" y="264"/>
                  <a:pt x="190" y="268"/>
                  <a:pt x="188" y="270"/>
                </a:cubicBezTo>
                <a:cubicBezTo>
                  <a:pt x="176" y="296"/>
                  <a:pt x="176" y="296"/>
                  <a:pt x="176" y="296"/>
                </a:cubicBezTo>
                <a:cubicBezTo>
                  <a:pt x="180" y="334"/>
                  <a:pt x="180" y="334"/>
                  <a:pt x="180" y="334"/>
                </a:cubicBezTo>
                <a:close/>
                <a:moveTo>
                  <a:pt x="237" y="108"/>
                </a:moveTo>
                <a:cubicBezTo>
                  <a:pt x="237" y="110"/>
                  <a:pt x="237" y="112"/>
                  <a:pt x="237" y="113"/>
                </a:cubicBezTo>
                <a:cubicBezTo>
                  <a:pt x="243" y="123"/>
                  <a:pt x="243" y="140"/>
                  <a:pt x="242" y="150"/>
                </a:cubicBezTo>
                <a:cubicBezTo>
                  <a:pt x="241" y="161"/>
                  <a:pt x="237" y="181"/>
                  <a:pt x="227" y="187"/>
                </a:cubicBezTo>
                <a:cubicBezTo>
                  <a:pt x="221" y="215"/>
                  <a:pt x="208" y="239"/>
                  <a:pt x="185" y="250"/>
                </a:cubicBezTo>
                <a:cubicBezTo>
                  <a:pt x="172" y="256"/>
                  <a:pt x="158" y="256"/>
                  <a:pt x="146" y="250"/>
                </a:cubicBezTo>
                <a:cubicBezTo>
                  <a:pt x="122" y="239"/>
                  <a:pt x="109" y="215"/>
                  <a:pt x="103" y="187"/>
                </a:cubicBezTo>
                <a:cubicBezTo>
                  <a:pt x="93" y="181"/>
                  <a:pt x="89" y="161"/>
                  <a:pt x="88" y="150"/>
                </a:cubicBezTo>
                <a:cubicBezTo>
                  <a:pt x="87" y="140"/>
                  <a:pt x="88" y="123"/>
                  <a:pt x="94" y="113"/>
                </a:cubicBezTo>
                <a:cubicBezTo>
                  <a:pt x="94" y="112"/>
                  <a:pt x="94" y="110"/>
                  <a:pt x="94" y="108"/>
                </a:cubicBezTo>
                <a:cubicBezTo>
                  <a:pt x="94" y="0"/>
                  <a:pt x="237" y="0"/>
                  <a:pt x="237" y="108"/>
                </a:cubicBezTo>
                <a:close/>
                <a:moveTo>
                  <a:pt x="117" y="124"/>
                </a:moveTo>
                <a:cubicBezTo>
                  <a:pt x="117" y="113"/>
                  <a:pt x="120" y="100"/>
                  <a:pt x="126" y="98"/>
                </a:cubicBezTo>
                <a:cubicBezTo>
                  <a:pt x="129" y="97"/>
                  <a:pt x="133" y="99"/>
                  <a:pt x="136" y="102"/>
                </a:cubicBezTo>
                <a:cubicBezTo>
                  <a:pt x="152" y="120"/>
                  <a:pt x="179" y="120"/>
                  <a:pt x="194" y="102"/>
                </a:cubicBezTo>
                <a:cubicBezTo>
                  <a:pt x="198" y="99"/>
                  <a:pt x="201" y="97"/>
                  <a:pt x="205" y="98"/>
                </a:cubicBezTo>
                <a:cubicBezTo>
                  <a:pt x="210" y="100"/>
                  <a:pt x="213" y="113"/>
                  <a:pt x="214" y="124"/>
                </a:cubicBezTo>
                <a:cubicBezTo>
                  <a:pt x="215" y="130"/>
                  <a:pt x="218" y="130"/>
                  <a:pt x="219" y="127"/>
                </a:cubicBezTo>
                <a:cubicBezTo>
                  <a:pt x="221" y="123"/>
                  <a:pt x="223" y="120"/>
                  <a:pt x="225" y="120"/>
                </a:cubicBezTo>
                <a:cubicBezTo>
                  <a:pt x="230" y="120"/>
                  <a:pt x="233" y="132"/>
                  <a:pt x="231" y="148"/>
                </a:cubicBezTo>
                <a:cubicBezTo>
                  <a:pt x="230" y="164"/>
                  <a:pt x="225" y="177"/>
                  <a:pt x="220" y="177"/>
                </a:cubicBezTo>
                <a:cubicBezTo>
                  <a:pt x="219" y="177"/>
                  <a:pt x="218" y="178"/>
                  <a:pt x="218" y="179"/>
                </a:cubicBezTo>
                <a:cubicBezTo>
                  <a:pt x="212" y="208"/>
                  <a:pt x="200" y="229"/>
                  <a:pt x="181" y="239"/>
                </a:cubicBezTo>
                <a:cubicBezTo>
                  <a:pt x="171" y="243"/>
                  <a:pt x="160" y="243"/>
                  <a:pt x="150" y="239"/>
                </a:cubicBezTo>
                <a:cubicBezTo>
                  <a:pt x="131" y="229"/>
                  <a:pt x="118" y="208"/>
                  <a:pt x="113" y="179"/>
                </a:cubicBezTo>
                <a:cubicBezTo>
                  <a:pt x="112" y="178"/>
                  <a:pt x="112" y="177"/>
                  <a:pt x="110" y="177"/>
                </a:cubicBezTo>
                <a:cubicBezTo>
                  <a:pt x="106" y="177"/>
                  <a:pt x="101" y="164"/>
                  <a:pt x="99" y="148"/>
                </a:cubicBezTo>
                <a:cubicBezTo>
                  <a:pt x="98" y="132"/>
                  <a:pt x="100" y="120"/>
                  <a:pt x="105" y="120"/>
                </a:cubicBezTo>
                <a:cubicBezTo>
                  <a:pt x="107" y="120"/>
                  <a:pt x="110" y="123"/>
                  <a:pt x="112" y="127"/>
                </a:cubicBezTo>
                <a:cubicBezTo>
                  <a:pt x="113" y="130"/>
                  <a:pt x="116" y="130"/>
                  <a:pt x="117" y="124"/>
                </a:cubicBezTo>
                <a:close/>
                <a:moveTo>
                  <a:pt x="351" y="55"/>
                </a:moveTo>
                <a:cubicBezTo>
                  <a:pt x="328" y="62"/>
                  <a:pt x="308" y="79"/>
                  <a:pt x="299" y="107"/>
                </a:cubicBezTo>
                <a:cubicBezTo>
                  <a:pt x="295" y="117"/>
                  <a:pt x="294" y="127"/>
                  <a:pt x="294" y="137"/>
                </a:cubicBezTo>
                <a:cubicBezTo>
                  <a:pt x="291" y="183"/>
                  <a:pt x="296" y="222"/>
                  <a:pt x="277" y="265"/>
                </a:cubicBezTo>
                <a:cubicBezTo>
                  <a:pt x="279" y="267"/>
                  <a:pt x="281" y="268"/>
                  <a:pt x="283" y="270"/>
                </a:cubicBezTo>
                <a:cubicBezTo>
                  <a:pt x="294" y="263"/>
                  <a:pt x="305" y="257"/>
                  <a:pt x="316" y="251"/>
                </a:cubicBezTo>
                <a:cubicBezTo>
                  <a:pt x="320" y="249"/>
                  <a:pt x="320" y="249"/>
                  <a:pt x="320" y="249"/>
                </a:cubicBezTo>
                <a:cubicBezTo>
                  <a:pt x="323" y="253"/>
                  <a:pt x="327" y="259"/>
                  <a:pt x="331" y="261"/>
                </a:cubicBezTo>
                <a:cubicBezTo>
                  <a:pt x="333" y="262"/>
                  <a:pt x="336" y="252"/>
                  <a:pt x="337" y="246"/>
                </a:cubicBezTo>
                <a:cubicBezTo>
                  <a:pt x="337" y="246"/>
                  <a:pt x="337" y="246"/>
                  <a:pt x="337" y="246"/>
                </a:cubicBezTo>
                <a:cubicBezTo>
                  <a:pt x="343" y="252"/>
                  <a:pt x="349" y="257"/>
                  <a:pt x="356" y="261"/>
                </a:cubicBezTo>
                <a:cubicBezTo>
                  <a:pt x="367" y="269"/>
                  <a:pt x="378" y="269"/>
                  <a:pt x="389" y="261"/>
                </a:cubicBezTo>
                <a:cubicBezTo>
                  <a:pt x="395" y="257"/>
                  <a:pt x="401" y="252"/>
                  <a:pt x="407" y="246"/>
                </a:cubicBezTo>
                <a:cubicBezTo>
                  <a:pt x="407" y="246"/>
                  <a:pt x="408" y="246"/>
                  <a:pt x="408" y="246"/>
                </a:cubicBezTo>
                <a:cubicBezTo>
                  <a:pt x="408" y="252"/>
                  <a:pt x="412" y="262"/>
                  <a:pt x="413" y="261"/>
                </a:cubicBezTo>
                <a:cubicBezTo>
                  <a:pt x="417" y="259"/>
                  <a:pt x="422" y="253"/>
                  <a:pt x="425" y="249"/>
                </a:cubicBezTo>
                <a:cubicBezTo>
                  <a:pt x="429" y="251"/>
                  <a:pt x="429" y="251"/>
                  <a:pt x="429" y="251"/>
                </a:cubicBezTo>
                <a:cubicBezTo>
                  <a:pt x="445" y="259"/>
                  <a:pt x="460" y="269"/>
                  <a:pt x="475" y="280"/>
                </a:cubicBezTo>
                <a:cubicBezTo>
                  <a:pt x="445" y="226"/>
                  <a:pt x="454" y="188"/>
                  <a:pt x="451" y="137"/>
                </a:cubicBezTo>
                <a:cubicBezTo>
                  <a:pt x="450" y="127"/>
                  <a:pt x="449" y="117"/>
                  <a:pt x="446" y="107"/>
                </a:cubicBezTo>
                <a:cubicBezTo>
                  <a:pt x="442" y="95"/>
                  <a:pt x="437" y="84"/>
                  <a:pt x="429" y="76"/>
                </a:cubicBezTo>
                <a:cubicBezTo>
                  <a:pt x="421" y="68"/>
                  <a:pt x="404" y="56"/>
                  <a:pt x="391" y="62"/>
                </a:cubicBezTo>
                <a:cubicBezTo>
                  <a:pt x="378" y="55"/>
                  <a:pt x="368" y="50"/>
                  <a:pt x="351" y="55"/>
                </a:cubicBezTo>
                <a:close/>
                <a:moveTo>
                  <a:pt x="394" y="119"/>
                </a:moveTo>
                <a:cubicBezTo>
                  <a:pt x="386" y="131"/>
                  <a:pt x="364" y="142"/>
                  <a:pt x="338" y="144"/>
                </a:cubicBezTo>
                <a:cubicBezTo>
                  <a:pt x="334" y="145"/>
                  <a:pt x="329" y="145"/>
                  <a:pt x="325" y="145"/>
                </a:cubicBezTo>
                <a:cubicBezTo>
                  <a:pt x="318" y="166"/>
                  <a:pt x="322" y="199"/>
                  <a:pt x="329" y="216"/>
                </a:cubicBezTo>
                <a:cubicBezTo>
                  <a:pt x="336" y="230"/>
                  <a:pt x="346" y="241"/>
                  <a:pt x="362" y="250"/>
                </a:cubicBezTo>
                <a:cubicBezTo>
                  <a:pt x="369" y="255"/>
                  <a:pt x="376" y="255"/>
                  <a:pt x="383" y="250"/>
                </a:cubicBezTo>
                <a:cubicBezTo>
                  <a:pt x="398" y="241"/>
                  <a:pt x="409" y="230"/>
                  <a:pt x="415" y="216"/>
                </a:cubicBezTo>
                <a:cubicBezTo>
                  <a:pt x="423" y="199"/>
                  <a:pt x="426" y="167"/>
                  <a:pt x="420" y="145"/>
                </a:cubicBezTo>
                <a:cubicBezTo>
                  <a:pt x="415" y="143"/>
                  <a:pt x="410" y="140"/>
                  <a:pt x="405" y="135"/>
                </a:cubicBezTo>
                <a:cubicBezTo>
                  <a:pt x="400" y="130"/>
                  <a:pt x="397" y="125"/>
                  <a:pt x="394" y="119"/>
                </a:cubicBezTo>
                <a:close/>
                <a:moveTo>
                  <a:pt x="533" y="364"/>
                </a:moveTo>
                <a:cubicBezTo>
                  <a:pt x="533" y="364"/>
                  <a:pt x="533" y="364"/>
                  <a:pt x="533" y="364"/>
                </a:cubicBezTo>
                <a:cubicBezTo>
                  <a:pt x="339" y="364"/>
                  <a:pt x="339" y="364"/>
                  <a:pt x="339" y="364"/>
                </a:cubicBezTo>
                <a:cubicBezTo>
                  <a:pt x="330" y="325"/>
                  <a:pt x="314" y="296"/>
                  <a:pt x="290" y="275"/>
                </a:cubicBezTo>
                <a:cubicBezTo>
                  <a:pt x="299" y="269"/>
                  <a:pt x="308" y="264"/>
                  <a:pt x="318" y="259"/>
                </a:cubicBezTo>
                <a:cubicBezTo>
                  <a:pt x="352" y="301"/>
                  <a:pt x="397" y="294"/>
                  <a:pt x="426" y="259"/>
                </a:cubicBezTo>
                <a:cubicBezTo>
                  <a:pt x="446" y="269"/>
                  <a:pt x="465" y="281"/>
                  <a:pt x="482" y="296"/>
                </a:cubicBezTo>
                <a:cubicBezTo>
                  <a:pt x="503" y="316"/>
                  <a:pt x="520" y="339"/>
                  <a:pt x="533" y="364"/>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8D430CA4-5D26-44D9-A2B2-C645184CF56A}"/>
              </a:ext>
            </a:extLst>
          </p:cNvPr>
          <p:cNvSpPr/>
          <p:nvPr/>
        </p:nvSpPr>
        <p:spPr>
          <a:xfrm>
            <a:off x="8769928" y="2349483"/>
            <a:ext cx="2461736" cy="1600438"/>
          </a:xfrm>
          <a:prstGeom prst="rect">
            <a:avLst/>
          </a:prstGeom>
        </p:spPr>
        <p:txBody>
          <a:bodyPr wrap="square">
            <a:spAutoFit/>
          </a:bodyPr>
          <a:lstStyle/>
          <a:p>
            <a:pPr lvl="0" defTabSz="914384">
              <a:spcBef>
                <a:spcPts val="1200"/>
              </a:spcBef>
              <a:buClr>
                <a:srgbClr val="2972FF"/>
              </a:buClr>
            </a:pPr>
            <a:r>
              <a:rPr lang="en-US" sz="1400" dirty="0"/>
              <a:t>Think of it as two people trying to communicate. You agree to speak (</a:t>
            </a:r>
            <a:r>
              <a:rPr lang="en-US" sz="1400" b="1" dirty="0">
                <a:solidFill>
                  <a:srgbClr val="003294"/>
                </a:solidFill>
              </a:rPr>
              <a:t>foundational</a:t>
            </a:r>
            <a:r>
              <a:rPr lang="en-US" sz="1400" dirty="0"/>
              <a:t>) in English (</a:t>
            </a:r>
            <a:r>
              <a:rPr lang="en-US" sz="1400" b="1" dirty="0">
                <a:solidFill>
                  <a:srgbClr val="93D8FF"/>
                </a:solidFill>
              </a:rPr>
              <a:t>structural</a:t>
            </a:r>
            <a:r>
              <a:rPr lang="en-US" sz="1400" dirty="0"/>
              <a:t>) and interpret the vocabulary used the same way (</a:t>
            </a:r>
            <a:r>
              <a:rPr lang="en-US" sz="1400" b="1" dirty="0">
                <a:solidFill>
                  <a:srgbClr val="0076FF"/>
                </a:solidFill>
              </a:rPr>
              <a:t>semantic</a:t>
            </a:r>
            <a:r>
              <a:rPr lang="en-US" sz="1400" dirty="0"/>
              <a:t>).</a:t>
            </a:r>
          </a:p>
        </p:txBody>
      </p:sp>
      <p:grpSp>
        <p:nvGrpSpPr>
          <p:cNvPr id="17" name="Group 16">
            <a:extLst>
              <a:ext uri="{FF2B5EF4-FFF2-40B4-BE49-F238E27FC236}">
                <a16:creationId xmlns:a16="http://schemas.microsoft.com/office/drawing/2014/main" id="{7CDE9C62-F58C-4733-A1C2-EC22821ED2A2}"/>
              </a:ext>
            </a:extLst>
          </p:cNvPr>
          <p:cNvGrpSpPr/>
          <p:nvPr/>
        </p:nvGrpSpPr>
        <p:grpSpPr>
          <a:xfrm>
            <a:off x="562409" y="1837080"/>
            <a:ext cx="3029652" cy="2686450"/>
            <a:chOff x="74544" y="1782420"/>
            <a:chExt cx="3163677" cy="2805293"/>
          </a:xfrm>
        </p:grpSpPr>
        <p:sp>
          <p:nvSpPr>
            <p:cNvPr id="13" name="Isosceles Triangle 12">
              <a:extLst>
                <a:ext uri="{FF2B5EF4-FFF2-40B4-BE49-F238E27FC236}">
                  <a16:creationId xmlns:a16="http://schemas.microsoft.com/office/drawing/2014/main" id="{2AC4D44C-F6C7-4D9B-8A83-47061337F22B}"/>
                </a:ext>
              </a:extLst>
            </p:cNvPr>
            <p:cNvSpPr/>
            <p:nvPr/>
          </p:nvSpPr>
          <p:spPr>
            <a:xfrm>
              <a:off x="74544" y="1801262"/>
              <a:ext cx="3163677" cy="2786451"/>
            </a:xfrm>
            <a:prstGeom prst="triangle">
              <a:avLst/>
            </a:prstGeom>
            <a:solidFill>
              <a:srgbClr val="00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1941219-2ED7-49C5-8B01-0EF58E7D5357}"/>
                </a:ext>
              </a:extLst>
            </p:cNvPr>
            <p:cNvSpPr/>
            <p:nvPr/>
          </p:nvSpPr>
          <p:spPr>
            <a:xfrm>
              <a:off x="490074" y="1782420"/>
              <a:ext cx="2331720" cy="2053889"/>
            </a:xfrm>
            <a:prstGeom prst="triangle">
              <a:avLst/>
            </a:prstGeom>
            <a:solidFill>
              <a:srgbClr val="A8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7D8E19D-D65B-4F11-9081-5E53BB7F4D61}"/>
                </a:ext>
              </a:extLst>
            </p:cNvPr>
            <p:cNvSpPr/>
            <p:nvPr/>
          </p:nvSpPr>
          <p:spPr>
            <a:xfrm>
              <a:off x="976615" y="1802212"/>
              <a:ext cx="1359625" cy="1160463"/>
            </a:xfrm>
            <a:prstGeom prst="triangle">
              <a:avLst/>
            </a:prstGeom>
            <a:solidFill>
              <a:srgbClr val="003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Arrow Connector 10">
            <a:extLst>
              <a:ext uri="{FF2B5EF4-FFF2-40B4-BE49-F238E27FC236}">
                <a16:creationId xmlns:a16="http://schemas.microsoft.com/office/drawing/2014/main" id="{76B54F37-C673-4E8B-9EF5-8C87C1B08FEF}"/>
              </a:ext>
            </a:extLst>
          </p:cNvPr>
          <p:cNvCxnSpPr>
            <a:cxnSpLocks/>
          </p:cNvCxnSpPr>
          <p:nvPr/>
        </p:nvCxnSpPr>
        <p:spPr>
          <a:xfrm>
            <a:off x="2956891" y="3338053"/>
            <a:ext cx="974876" cy="1"/>
          </a:xfrm>
          <a:prstGeom prst="straightConnector1">
            <a:avLst/>
          </a:prstGeom>
          <a:ln w="2857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9DCFCFF-CB16-445E-B079-63779842061A}"/>
              </a:ext>
            </a:extLst>
          </p:cNvPr>
          <p:cNvSpPr/>
          <p:nvPr/>
        </p:nvSpPr>
        <p:spPr>
          <a:xfrm>
            <a:off x="857590" y="1132216"/>
            <a:ext cx="10420010" cy="369332"/>
          </a:xfrm>
          <a:prstGeom prst="rect">
            <a:avLst/>
          </a:prstGeom>
        </p:spPr>
        <p:txBody>
          <a:bodyPr wrap="square">
            <a:spAutoFit/>
          </a:bodyPr>
          <a:lstStyle/>
          <a:p>
            <a:pPr lvl="0">
              <a:spcBef>
                <a:spcPts val="1200"/>
              </a:spcBef>
            </a:pPr>
            <a:r>
              <a:rPr lang="en-US" sz="1800" dirty="0">
                <a:solidFill>
                  <a:prstClr val="black"/>
                </a:solidFill>
              </a:rPr>
              <a:t>There are three major types of interoperability in health care:</a:t>
            </a:r>
          </a:p>
        </p:txBody>
      </p:sp>
      <p:sp>
        <p:nvSpPr>
          <p:cNvPr id="22" name="Slide Number Placeholder 2">
            <a:extLst>
              <a:ext uri="{FF2B5EF4-FFF2-40B4-BE49-F238E27FC236}">
                <a16:creationId xmlns:a16="http://schemas.microsoft.com/office/drawing/2014/main" id="{DADFBC61-2479-4FA5-951D-B477748E5B6D}"/>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11</a:t>
            </a:fld>
            <a:endParaRPr lang="en-US" dirty="0"/>
          </a:p>
        </p:txBody>
      </p:sp>
    </p:spTree>
    <p:extLst>
      <p:ext uri="{BB962C8B-B14F-4D97-AF65-F5344CB8AC3E}">
        <p14:creationId xmlns:p14="http://schemas.microsoft.com/office/powerpoint/2010/main" val="36455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3AF2-0021-427A-BDB8-ACB602F7E529}"/>
              </a:ext>
            </a:extLst>
          </p:cNvPr>
          <p:cNvSpPr>
            <a:spLocks noGrp="1"/>
          </p:cNvSpPr>
          <p:nvPr>
            <p:ph type="title"/>
          </p:nvPr>
        </p:nvSpPr>
        <p:spPr/>
        <p:txBody>
          <a:bodyPr/>
          <a:lstStyle/>
          <a:p>
            <a:r>
              <a:rPr lang="en-US" dirty="0">
                <a:solidFill>
                  <a:srgbClr val="0078FF"/>
                </a:solidFill>
              </a:rPr>
              <a:t>Highly Reliable Semantic Interoperability</a:t>
            </a:r>
            <a:endParaRPr lang="en-US" baseline="30000" dirty="0"/>
          </a:p>
        </p:txBody>
      </p:sp>
      <p:sp>
        <p:nvSpPr>
          <p:cNvPr id="7" name="Content Placeholder 2">
            <a:extLst>
              <a:ext uri="{FF2B5EF4-FFF2-40B4-BE49-F238E27FC236}">
                <a16:creationId xmlns:a16="http://schemas.microsoft.com/office/drawing/2014/main" id="{0E552AB5-A5D0-46C2-9FEA-3DEE003107BC}"/>
              </a:ext>
            </a:extLst>
          </p:cNvPr>
          <p:cNvSpPr txBox="1">
            <a:spLocks/>
          </p:cNvSpPr>
          <p:nvPr/>
        </p:nvSpPr>
        <p:spPr>
          <a:xfrm>
            <a:off x="4705572" y="3325557"/>
            <a:ext cx="6180141" cy="2401299"/>
          </a:xfrm>
          <a:prstGeom prst="rect">
            <a:avLst/>
          </a:prstGeom>
          <a:ln w="28575">
            <a:solidFill>
              <a:schemeClr val="accent1"/>
            </a:solidFill>
            <a:prstDash val="sysDot"/>
          </a:ln>
        </p:spPr>
        <p:txBody>
          <a:bodyPr vert="horz" lIns="91440" tIns="45720" rIns="91440" bIns="45720" rtlCol="0" anchor="ctr">
            <a:noAutofit/>
          </a:bodyPr>
          <a:lstStyle>
            <a:lvl1pPr marL="228596" indent="-228596" algn="l" defTabSz="914384" rtl="0" eaLnBrk="1" latinLnBrk="0" hangingPunct="1">
              <a:lnSpc>
                <a:spcPct val="90000"/>
              </a:lnSpc>
              <a:spcBef>
                <a:spcPts val="1000"/>
              </a:spcBef>
              <a:buClr>
                <a:srgbClr val="2972FF"/>
              </a:buClr>
              <a:buFont typeface="Arial"/>
              <a:buChar char="•"/>
              <a:defRPr sz="2800" b="0" i="0" kern="1200">
                <a:solidFill>
                  <a:schemeClr val="bg2">
                    <a:lumMod val="25000"/>
                  </a:schemeClr>
                </a:solidFill>
                <a:latin typeface="Avenir Book" charset="0"/>
                <a:ea typeface="Avenir Book" charset="0"/>
                <a:cs typeface="Avenir Book" charset="0"/>
              </a:defRPr>
            </a:lvl1pPr>
            <a:lvl2pPr marL="685788" indent="-228596" algn="l" defTabSz="914384" rtl="0" eaLnBrk="1" latinLnBrk="0" hangingPunct="1">
              <a:lnSpc>
                <a:spcPct val="90000"/>
              </a:lnSpc>
              <a:spcBef>
                <a:spcPts val="500"/>
              </a:spcBef>
              <a:buClr>
                <a:srgbClr val="2972FF"/>
              </a:buClr>
              <a:buFont typeface="Arial"/>
              <a:buChar char="•"/>
              <a:defRPr sz="2400" b="0" i="0" kern="1200">
                <a:solidFill>
                  <a:schemeClr val="bg2">
                    <a:lumMod val="25000"/>
                  </a:schemeClr>
                </a:solidFill>
                <a:latin typeface="Avenir Book" charset="0"/>
                <a:ea typeface="Avenir Book" charset="0"/>
                <a:cs typeface="Avenir Book" charset="0"/>
              </a:defRPr>
            </a:lvl2pPr>
            <a:lvl3pPr marL="1142980" indent="-228596" algn="l" defTabSz="914384" rtl="0" eaLnBrk="1" latinLnBrk="0" hangingPunct="1">
              <a:lnSpc>
                <a:spcPct val="90000"/>
              </a:lnSpc>
              <a:spcBef>
                <a:spcPts val="500"/>
              </a:spcBef>
              <a:buClr>
                <a:srgbClr val="2972FF"/>
              </a:buClr>
              <a:buFont typeface="Arial"/>
              <a:buChar char="•"/>
              <a:defRPr sz="2000" b="0" i="0" kern="1200">
                <a:solidFill>
                  <a:schemeClr val="bg2">
                    <a:lumMod val="25000"/>
                  </a:schemeClr>
                </a:solidFill>
                <a:latin typeface="Avenir Book" charset="0"/>
                <a:ea typeface="Avenir Book" charset="0"/>
                <a:cs typeface="Avenir Book" charset="0"/>
              </a:defRPr>
            </a:lvl3pPr>
            <a:lvl4pPr marL="1600172" indent="-228596" algn="l" defTabSz="914384" rtl="0" eaLnBrk="1" latinLnBrk="0" hangingPunct="1">
              <a:lnSpc>
                <a:spcPct val="90000"/>
              </a:lnSpc>
              <a:spcBef>
                <a:spcPts val="500"/>
              </a:spcBef>
              <a:buClr>
                <a:srgbClr val="2972FF"/>
              </a:buClr>
              <a:buFont typeface="Arial"/>
              <a:buChar char="•"/>
              <a:defRPr sz="1800" b="0" i="0" kern="1200">
                <a:solidFill>
                  <a:schemeClr val="bg2">
                    <a:lumMod val="25000"/>
                  </a:schemeClr>
                </a:solidFill>
                <a:latin typeface="Avenir Book" charset="0"/>
                <a:ea typeface="Avenir Book" charset="0"/>
                <a:cs typeface="Avenir Book" charset="0"/>
              </a:defRPr>
            </a:lvl4pPr>
            <a:lvl5pPr marL="2057364" indent="-228596" algn="l" defTabSz="914384" rtl="0" eaLnBrk="1" latinLnBrk="0" hangingPunct="1">
              <a:lnSpc>
                <a:spcPct val="90000"/>
              </a:lnSpc>
              <a:spcBef>
                <a:spcPts val="500"/>
              </a:spcBef>
              <a:buClr>
                <a:srgbClr val="2972FF"/>
              </a:buClr>
              <a:buFont typeface="Arial"/>
              <a:buChar char="•"/>
              <a:defRPr sz="1800" b="0" i="0" kern="1200">
                <a:solidFill>
                  <a:schemeClr val="bg2">
                    <a:lumMod val="25000"/>
                  </a:schemeClr>
                </a:solidFill>
                <a:latin typeface="Avenir Book" charset="0"/>
                <a:ea typeface="Avenir Book" charset="0"/>
                <a:cs typeface="Avenir Book" charset="0"/>
              </a:defRPr>
            </a:lvl5pPr>
            <a:lvl6pPr marL="2514556"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1200"/>
              </a:spcBef>
              <a:buSzPct val="75000"/>
              <a:buNone/>
            </a:pPr>
            <a:r>
              <a:rPr lang="en-US" sz="1800" b="1" dirty="0">
                <a:solidFill>
                  <a:srgbClr val="0076FF"/>
                </a:solidFill>
                <a:latin typeface="+mn-lt"/>
              </a:rPr>
              <a:t>Semantic: </a:t>
            </a:r>
            <a:r>
              <a:rPr lang="en-US" sz="1800" dirty="0">
                <a:solidFill>
                  <a:schemeClr val="tx1"/>
                </a:solidFill>
                <a:latin typeface="+mn-lt"/>
              </a:rPr>
              <a:t>Exchange of information in a way that the receiving system can interpret the data</a:t>
            </a:r>
          </a:p>
          <a:p>
            <a:pPr marL="0" lvl="0" indent="0" algn="ctr" defTabSz="1219170">
              <a:lnSpc>
                <a:spcPct val="100000"/>
              </a:lnSpc>
              <a:spcBef>
                <a:spcPts val="1200"/>
              </a:spcBef>
              <a:buClrTx/>
              <a:buSzPct val="75000"/>
              <a:buNone/>
            </a:pPr>
            <a:r>
              <a:rPr lang="en-US" sz="1800" b="1" dirty="0">
                <a:solidFill>
                  <a:prstClr val="black"/>
                </a:solidFill>
                <a:latin typeface="Open Sans"/>
                <a:ea typeface="+mn-ea"/>
                <a:cs typeface="+mn-cs"/>
              </a:rPr>
              <a:t>Mapping </a:t>
            </a:r>
            <a:r>
              <a:rPr lang="en-US" sz="1800" dirty="0">
                <a:solidFill>
                  <a:prstClr val="black"/>
                </a:solidFill>
                <a:latin typeface="Open Sans"/>
                <a:ea typeface="+mn-ea"/>
                <a:cs typeface="+mn-cs"/>
              </a:rPr>
              <a:t>can provide semantic interoperability but is not always successful and highly reliable.</a:t>
            </a:r>
          </a:p>
          <a:p>
            <a:pPr marL="0" indent="0" algn="ctr">
              <a:lnSpc>
                <a:spcPct val="100000"/>
              </a:lnSpc>
              <a:spcBef>
                <a:spcPts val="1200"/>
              </a:spcBef>
              <a:buSzPct val="75000"/>
              <a:buNone/>
            </a:pPr>
            <a:r>
              <a:rPr lang="en-US" sz="1800" b="1" i="1" dirty="0">
                <a:solidFill>
                  <a:schemeClr val="accent1"/>
                </a:solidFill>
                <a:latin typeface="+mn-lt"/>
              </a:rPr>
              <a:t>But Solor can provide high reliability semantic interoperability!</a:t>
            </a:r>
          </a:p>
        </p:txBody>
      </p:sp>
      <p:sp>
        <p:nvSpPr>
          <p:cNvPr id="3" name="TextBox 2">
            <a:extLst>
              <a:ext uri="{FF2B5EF4-FFF2-40B4-BE49-F238E27FC236}">
                <a16:creationId xmlns:a16="http://schemas.microsoft.com/office/drawing/2014/main" id="{46204633-1C2C-4E11-BC92-C23C74A702C0}"/>
              </a:ext>
            </a:extLst>
          </p:cNvPr>
          <p:cNvSpPr txBox="1"/>
          <p:nvPr/>
        </p:nvSpPr>
        <p:spPr>
          <a:xfrm>
            <a:off x="457200" y="6438792"/>
            <a:ext cx="9144837" cy="307777"/>
          </a:xfrm>
          <a:prstGeom prst="rect">
            <a:avLst/>
          </a:prstGeom>
          <a:noFill/>
        </p:spPr>
        <p:txBody>
          <a:bodyPr wrap="square" rtlCol="0">
            <a:spAutoFit/>
          </a:bodyPr>
          <a:lstStyle/>
          <a:p>
            <a:r>
              <a:rPr lang="en-US" sz="1400" baseline="30000" dirty="0"/>
              <a:t>Source: </a:t>
            </a:r>
            <a:r>
              <a:rPr lang="en-US" sz="1400" baseline="30000" dirty="0">
                <a:hlinkClick r:id="rId3"/>
              </a:rPr>
              <a:t>Himss.org</a:t>
            </a:r>
            <a:endParaRPr lang="en-US" sz="1400" dirty="0"/>
          </a:p>
        </p:txBody>
      </p:sp>
      <p:cxnSp>
        <p:nvCxnSpPr>
          <p:cNvPr id="18" name="Connector: Elbow 17">
            <a:extLst>
              <a:ext uri="{FF2B5EF4-FFF2-40B4-BE49-F238E27FC236}">
                <a16:creationId xmlns:a16="http://schemas.microsoft.com/office/drawing/2014/main" id="{AA3B8ECC-8F16-416E-9C24-F6FC96871AC1}"/>
              </a:ext>
            </a:extLst>
          </p:cNvPr>
          <p:cNvCxnSpPr>
            <a:cxnSpLocks/>
            <a:stCxn id="13" idx="3"/>
            <a:endCxn id="7" idx="1"/>
          </p:cNvCxnSpPr>
          <p:nvPr/>
        </p:nvCxnSpPr>
        <p:spPr>
          <a:xfrm rot="16200000" flipH="1">
            <a:off x="3033388" y="2854022"/>
            <a:ext cx="864367" cy="2480001"/>
          </a:xfrm>
          <a:prstGeom prst="bentConnector2">
            <a:avLst/>
          </a:prstGeom>
          <a:ln w="28575">
            <a:solidFill>
              <a:srgbClr val="0076FF"/>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CDE9C62-F58C-4733-A1C2-EC22821ED2A2}"/>
              </a:ext>
            </a:extLst>
          </p:cNvPr>
          <p:cNvGrpSpPr/>
          <p:nvPr/>
        </p:nvGrpSpPr>
        <p:grpSpPr>
          <a:xfrm>
            <a:off x="1162390" y="1903281"/>
            <a:ext cx="2126362" cy="1758559"/>
            <a:chOff x="74544" y="1782420"/>
            <a:chExt cx="3163677" cy="2805293"/>
          </a:xfrm>
        </p:grpSpPr>
        <p:sp>
          <p:nvSpPr>
            <p:cNvPr id="13" name="Isosceles Triangle 12">
              <a:extLst>
                <a:ext uri="{FF2B5EF4-FFF2-40B4-BE49-F238E27FC236}">
                  <a16:creationId xmlns:a16="http://schemas.microsoft.com/office/drawing/2014/main" id="{2AC4D44C-F6C7-4D9B-8A83-47061337F22B}"/>
                </a:ext>
              </a:extLst>
            </p:cNvPr>
            <p:cNvSpPr/>
            <p:nvPr/>
          </p:nvSpPr>
          <p:spPr>
            <a:xfrm>
              <a:off x="74544" y="1801262"/>
              <a:ext cx="3163677" cy="2786451"/>
            </a:xfrm>
            <a:prstGeom prst="triangle">
              <a:avLst/>
            </a:prstGeom>
            <a:solidFill>
              <a:srgbClr val="00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1941219-2ED7-49C5-8B01-0EF58E7D5357}"/>
                </a:ext>
              </a:extLst>
            </p:cNvPr>
            <p:cNvSpPr/>
            <p:nvPr/>
          </p:nvSpPr>
          <p:spPr>
            <a:xfrm>
              <a:off x="490074" y="1782420"/>
              <a:ext cx="2331720" cy="2053889"/>
            </a:xfrm>
            <a:prstGeom prst="triangle">
              <a:avLst/>
            </a:prstGeom>
            <a:solidFill>
              <a:srgbClr val="A8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7D8E19D-D65B-4F11-9081-5E53BB7F4D61}"/>
                </a:ext>
              </a:extLst>
            </p:cNvPr>
            <p:cNvSpPr/>
            <p:nvPr/>
          </p:nvSpPr>
          <p:spPr>
            <a:xfrm>
              <a:off x="976615" y="1802212"/>
              <a:ext cx="1359625" cy="1160463"/>
            </a:xfrm>
            <a:prstGeom prst="triangle">
              <a:avLst/>
            </a:prstGeom>
            <a:solidFill>
              <a:srgbClr val="003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59DCFCFF-CB16-445E-B079-63779842061A}"/>
              </a:ext>
            </a:extLst>
          </p:cNvPr>
          <p:cNvSpPr/>
          <p:nvPr/>
        </p:nvSpPr>
        <p:spPr>
          <a:xfrm>
            <a:off x="857590" y="1132216"/>
            <a:ext cx="10420010" cy="369332"/>
          </a:xfrm>
          <a:prstGeom prst="rect">
            <a:avLst/>
          </a:prstGeom>
        </p:spPr>
        <p:txBody>
          <a:bodyPr wrap="square">
            <a:spAutoFit/>
          </a:bodyPr>
          <a:lstStyle/>
          <a:p>
            <a:pPr lvl="0">
              <a:spcBef>
                <a:spcPts val="1200"/>
              </a:spcBef>
            </a:pPr>
            <a:r>
              <a:rPr lang="en-US" sz="1800" dirty="0">
                <a:solidFill>
                  <a:prstClr val="black"/>
                </a:solidFill>
              </a:rPr>
              <a:t>Mapping does not consistently provide semantic interoperability.</a:t>
            </a:r>
          </a:p>
        </p:txBody>
      </p:sp>
      <p:sp>
        <p:nvSpPr>
          <p:cNvPr id="22" name="Slide Number Placeholder 2">
            <a:extLst>
              <a:ext uri="{FF2B5EF4-FFF2-40B4-BE49-F238E27FC236}">
                <a16:creationId xmlns:a16="http://schemas.microsoft.com/office/drawing/2014/main" id="{DADFBC61-2479-4FA5-951D-B477748E5B6D}"/>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12</a:t>
            </a:fld>
            <a:endParaRPr lang="en-US" dirty="0"/>
          </a:p>
        </p:txBody>
      </p:sp>
    </p:spTree>
    <p:extLst>
      <p:ext uri="{BB962C8B-B14F-4D97-AF65-F5344CB8AC3E}">
        <p14:creationId xmlns:p14="http://schemas.microsoft.com/office/powerpoint/2010/main" val="26033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2C9499-39CE-4FF2-AA34-F92F9797A6CE}"/>
              </a:ext>
            </a:extLst>
          </p:cNvPr>
          <p:cNvSpPr/>
          <p:nvPr/>
        </p:nvSpPr>
        <p:spPr>
          <a:xfrm>
            <a:off x="1223010" y="1070394"/>
            <a:ext cx="754380" cy="30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BCC482A6-7ABB-4BE5-BF0F-9EA6FC363F0A}"/>
              </a:ext>
            </a:extLst>
          </p:cNvPr>
          <p:cNvSpPr txBox="1">
            <a:spLocks/>
          </p:cNvSpPr>
          <p:nvPr/>
        </p:nvSpPr>
        <p:spPr>
          <a:xfrm>
            <a:off x="914400" y="374904"/>
            <a:ext cx="9580880" cy="85953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rgbClr val="2972FF"/>
                </a:solidFill>
                <a:latin typeface="+mn-lt"/>
                <a:ea typeface="Bebas Neue" charset="0"/>
                <a:cs typeface="Chronicle Display Black"/>
              </a:defRPr>
            </a:lvl1pPr>
          </a:lstStyle>
          <a:p>
            <a:r>
              <a:rPr lang="en-US" b="1" dirty="0"/>
              <a:t>Solor Enables HRO</a:t>
            </a:r>
          </a:p>
        </p:txBody>
      </p:sp>
      <p:sp>
        <p:nvSpPr>
          <p:cNvPr id="21" name="Rectangle 20">
            <a:extLst>
              <a:ext uri="{FF2B5EF4-FFF2-40B4-BE49-F238E27FC236}">
                <a16:creationId xmlns:a16="http://schemas.microsoft.com/office/drawing/2014/main" id="{C71EDAA8-CD8B-4EBD-A044-9158E7350F08}"/>
              </a:ext>
            </a:extLst>
          </p:cNvPr>
          <p:cNvSpPr/>
          <p:nvPr/>
        </p:nvSpPr>
        <p:spPr>
          <a:xfrm>
            <a:off x="4788542" y="2391213"/>
            <a:ext cx="6565256" cy="10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lstStyle/>
          <a:p>
            <a:pPr marL="974725"/>
            <a:r>
              <a:rPr lang="en-US" sz="1400" dirty="0">
                <a:solidFill>
                  <a:schemeClr val="tx1"/>
                </a:solidFill>
              </a:rPr>
              <a:t>Solor </a:t>
            </a:r>
            <a:r>
              <a:rPr lang="en-US" sz="1400" b="1" dirty="0">
                <a:solidFill>
                  <a:srgbClr val="0076FF"/>
                </a:solidFill>
              </a:rPr>
              <a:t>empowers health care providers and organizations </a:t>
            </a:r>
            <a:r>
              <a:rPr lang="en-US" sz="1400" dirty="0">
                <a:solidFill>
                  <a:schemeClr val="tx1"/>
                </a:solidFill>
              </a:rPr>
              <a:t>by providing a </a:t>
            </a:r>
            <a:r>
              <a:rPr lang="en-US" sz="1400" b="1" dirty="0">
                <a:solidFill>
                  <a:srgbClr val="0076FF"/>
                </a:solidFill>
              </a:rPr>
              <a:t>common data representation foundation, </a:t>
            </a:r>
            <a:r>
              <a:rPr lang="en-US" sz="1400" dirty="0">
                <a:solidFill>
                  <a:schemeClr val="tx1"/>
                </a:solidFill>
              </a:rPr>
              <a:t>which enables better decision support applications for improved patient care, patient monitoring, and patient outcomes.</a:t>
            </a:r>
          </a:p>
        </p:txBody>
      </p:sp>
      <p:sp>
        <p:nvSpPr>
          <p:cNvPr id="22" name="Rectangle 21">
            <a:extLst>
              <a:ext uri="{FF2B5EF4-FFF2-40B4-BE49-F238E27FC236}">
                <a16:creationId xmlns:a16="http://schemas.microsoft.com/office/drawing/2014/main" id="{25C2467D-960B-4E48-B026-EA64F6606E3C}"/>
              </a:ext>
            </a:extLst>
          </p:cNvPr>
          <p:cNvSpPr/>
          <p:nvPr/>
        </p:nvSpPr>
        <p:spPr>
          <a:xfrm>
            <a:off x="4963162" y="2133498"/>
            <a:ext cx="6390638" cy="260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Empowering Health Care Leaders</a:t>
            </a:r>
          </a:p>
        </p:txBody>
      </p:sp>
      <p:pic>
        <p:nvPicPr>
          <p:cNvPr id="23" name="Picture 22">
            <a:extLst>
              <a:ext uri="{FF2B5EF4-FFF2-40B4-BE49-F238E27FC236}">
                <a16:creationId xmlns:a16="http://schemas.microsoft.com/office/drawing/2014/main" id="{DE5EFF6D-8B38-4982-AD9B-B2823BD9939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677446" y="2458225"/>
            <a:ext cx="1417736" cy="796845"/>
          </a:xfrm>
          <a:prstGeom prst="rect">
            <a:avLst/>
          </a:prstGeom>
        </p:spPr>
      </p:pic>
      <p:sp>
        <p:nvSpPr>
          <p:cNvPr id="24" name="Rectangle 23">
            <a:extLst>
              <a:ext uri="{FF2B5EF4-FFF2-40B4-BE49-F238E27FC236}">
                <a16:creationId xmlns:a16="http://schemas.microsoft.com/office/drawing/2014/main" id="{158D0C89-3850-46B0-A978-23CE87B35E7D}"/>
              </a:ext>
            </a:extLst>
          </p:cNvPr>
          <p:cNvSpPr/>
          <p:nvPr/>
        </p:nvSpPr>
        <p:spPr>
          <a:xfrm>
            <a:off x="4892634" y="3829614"/>
            <a:ext cx="6461164" cy="103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lstStyle/>
          <a:p>
            <a:pPr marL="854075"/>
            <a:r>
              <a:rPr lang="en-US" sz="1400" dirty="0">
                <a:solidFill>
                  <a:schemeClr val="tx1"/>
                </a:solidFill>
              </a:rPr>
              <a:t>Solor </a:t>
            </a:r>
            <a:r>
              <a:rPr lang="en-US" sz="1400" b="1" dirty="0">
                <a:solidFill>
                  <a:schemeClr val="accent2"/>
                </a:solidFill>
              </a:rPr>
              <a:t>operationalizes clinical integration</a:t>
            </a:r>
            <a:r>
              <a:rPr lang="en-US" sz="1400" dirty="0">
                <a:solidFill>
                  <a:schemeClr val="tx1"/>
                </a:solidFill>
              </a:rPr>
              <a:t>, which fosters the reporting of potential safety threats and promotes a just culture focused on </a:t>
            </a:r>
            <a:r>
              <a:rPr lang="en-US" sz="1400" b="1" dirty="0">
                <a:solidFill>
                  <a:schemeClr val="accent2"/>
                </a:solidFill>
              </a:rPr>
              <a:t>removing hazards that contribute to errors </a:t>
            </a:r>
            <a:r>
              <a:rPr lang="en-US" sz="1400" dirty="0">
                <a:solidFill>
                  <a:schemeClr val="tx1"/>
                </a:solidFill>
              </a:rPr>
              <a:t>before they harm patients.</a:t>
            </a:r>
          </a:p>
        </p:txBody>
      </p:sp>
      <p:pic>
        <p:nvPicPr>
          <p:cNvPr id="30" name="Graphic 29" descr="Cheers">
            <a:extLst>
              <a:ext uri="{FF2B5EF4-FFF2-40B4-BE49-F238E27FC236}">
                <a16:creationId xmlns:a16="http://schemas.microsoft.com/office/drawing/2014/main" id="{78F1F217-62B7-469F-BD6E-13F3050349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0554" y="3974316"/>
            <a:ext cx="731520" cy="731520"/>
          </a:xfrm>
          <a:prstGeom prst="rect">
            <a:avLst/>
          </a:prstGeom>
        </p:spPr>
      </p:pic>
      <p:sp>
        <p:nvSpPr>
          <p:cNvPr id="31" name="Rectangle 30">
            <a:extLst>
              <a:ext uri="{FF2B5EF4-FFF2-40B4-BE49-F238E27FC236}">
                <a16:creationId xmlns:a16="http://schemas.microsoft.com/office/drawing/2014/main" id="{3C55E004-2564-4B71-A3A4-D555B2EBA0BD}"/>
              </a:ext>
            </a:extLst>
          </p:cNvPr>
          <p:cNvSpPr/>
          <p:nvPr/>
        </p:nvSpPr>
        <p:spPr>
          <a:xfrm>
            <a:off x="4834349" y="5382505"/>
            <a:ext cx="6519449" cy="786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lstStyle/>
          <a:p>
            <a:pPr marL="854075"/>
            <a:r>
              <a:rPr lang="en-US" sz="1400" dirty="0">
                <a:solidFill>
                  <a:schemeClr val="tx1"/>
                </a:solidFill>
              </a:rPr>
              <a:t>Solor </a:t>
            </a:r>
            <a:r>
              <a:rPr lang="en-US" sz="1400" b="1" dirty="0">
                <a:solidFill>
                  <a:schemeClr val="accent4"/>
                </a:solidFill>
              </a:rPr>
              <a:t>prioritizes continuous improvement at every level </a:t>
            </a:r>
            <a:r>
              <a:rPr lang="en-US" sz="1400" dirty="0">
                <a:solidFill>
                  <a:schemeClr val="tx1"/>
                </a:solidFill>
              </a:rPr>
              <a:t>through its </a:t>
            </a:r>
            <a:r>
              <a:rPr lang="en-US" sz="1400" b="1" dirty="0">
                <a:solidFill>
                  <a:srgbClr val="002060"/>
                </a:solidFill>
              </a:rPr>
              <a:t>open-source ecosystem </a:t>
            </a:r>
            <a:r>
              <a:rPr lang="en-US" sz="1400" dirty="0">
                <a:solidFill>
                  <a:schemeClr val="tx1"/>
                </a:solidFill>
              </a:rPr>
              <a:t>that enables health data integration and synchronization within a clinical environment.</a:t>
            </a:r>
          </a:p>
        </p:txBody>
      </p:sp>
      <p:sp>
        <p:nvSpPr>
          <p:cNvPr id="32" name="Rectangle 31">
            <a:extLst>
              <a:ext uri="{FF2B5EF4-FFF2-40B4-BE49-F238E27FC236}">
                <a16:creationId xmlns:a16="http://schemas.microsoft.com/office/drawing/2014/main" id="{C33250B5-1D0D-439F-A0CF-9FDAD22A3988}"/>
              </a:ext>
            </a:extLst>
          </p:cNvPr>
          <p:cNvSpPr/>
          <p:nvPr/>
        </p:nvSpPr>
        <p:spPr>
          <a:xfrm>
            <a:off x="4963162" y="4985093"/>
            <a:ext cx="6390636" cy="260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Developing Robust Process Improvements</a:t>
            </a:r>
          </a:p>
        </p:txBody>
      </p:sp>
      <p:sp>
        <p:nvSpPr>
          <p:cNvPr id="33" name="Rectangle 32">
            <a:extLst>
              <a:ext uri="{FF2B5EF4-FFF2-40B4-BE49-F238E27FC236}">
                <a16:creationId xmlns:a16="http://schemas.microsoft.com/office/drawing/2014/main" id="{7E8AE576-6837-49DC-B859-086EA64990B9}"/>
              </a:ext>
            </a:extLst>
          </p:cNvPr>
          <p:cNvSpPr/>
          <p:nvPr/>
        </p:nvSpPr>
        <p:spPr>
          <a:xfrm>
            <a:off x="4963161" y="3568194"/>
            <a:ext cx="6390637" cy="2620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Fostering Culture of Safety</a:t>
            </a:r>
          </a:p>
        </p:txBody>
      </p:sp>
      <p:pic>
        <p:nvPicPr>
          <p:cNvPr id="34" name="Graphic 33" descr="Cloud Computing">
            <a:extLst>
              <a:ext uri="{FF2B5EF4-FFF2-40B4-BE49-F238E27FC236}">
                <a16:creationId xmlns:a16="http://schemas.microsoft.com/office/drawing/2014/main" id="{4427AFC2-5FD0-414D-AD28-4B4F54F211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0554" y="5425946"/>
            <a:ext cx="731520" cy="731520"/>
          </a:xfrm>
          <a:prstGeom prst="rect">
            <a:avLst/>
          </a:prstGeom>
        </p:spPr>
      </p:pic>
      <p:sp>
        <p:nvSpPr>
          <p:cNvPr id="41" name="Rectangle 40">
            <a:extLst>
              <a:ext uri="{FF2B5EF4-FFF2-40B4-BE49-F238E27FC236}">
                <a16:creationId xmlns:a16="http://schemas.microsoft.com/office/drawing/2014/main" id="{117BAFF2-1FE7-4F73-8170-D4917F1361F2}"/>
              </a:ext>
            </a:extLst>
          </p:cNvPr>
          <p:cNvSpPr/>
          <p:nvPr/>
        </p:nvSpPr>
        <p:spPr>
          <a:xfrm>
            <a:off x="208106" y="2059525"/>
            <a:ext cx="4592417" cy="400110"/>
          </a:xfrm>
          <a:prstGeom prst="rect">
            <a:avLst/>
          </a:prstGeom>
        </p:spPr>
        <p:txBody>
          <a:bodyPr wrap="square">
            <a:spAutoFit/>
          </a:bodyPr>
          <a:lstStyle/>
          <a:p>
            <a:pPr algn="ctr"/>
            <a:r>
              <a:rPr lang="en-US" sz="2000" b="1" dirty="0">
                <a:solidFill>
                  <a:schemeClr val="accent1"/>
                </a:solidFill>
              </a:rPr>
              <a:t>Solor’s HRO Approach</a:t>
            </a:r>
          </a:p>
        </p:txBody>
      </p:sp>
      <p:sp>
        <p:nvSpPr>
          <p:cNvPr id="42" name="Freeform: Shape 41">
            <a:extLst>
              <a:ext uri="{FF2B5EF4-FFF2-40B4-BE49-F238E27FC236}">
                <a16:creationId xmlns:a16="http://schemas.microsoft.com/office/drawing/2014/main" id="{FA84A86E-49B0-4A64-9AF2-532B912DA5E7}"/>
              </a:ext>
            </a:extLst>
          </p:cNvPr>
          <p:cNvSpPr/>
          <p:nvPr/>
        </p:nvSpPr>
        <p:spPr>
          <a:xfrm>
            <a:off x="712867" y="2637258"/>
            <a:ext cx="3582897" cy="3582897"/>
          </a:xfrm>
          <a:custGeom>
            <a:avLst/>
            <a:gdLst>
              <a:gd name="connsiteX0" fmla="*/ 1705377 w 3410755"/>
              <a:gd name="connsiteY0" fmla="*/ 0 h 3410755"/>
              <a:gd name="connsiteX1" fmla="*/ 3182278 w 3410755"/>
              <a:gd name="connsiteY1" fmla="*/ 852689 h 3410755"/>
              <a:gd name="connsiteX2" fmla="*/ 3182278 w 3410755"/>
              <a:gd name="connsiteY2" fmla="*/ 2558067 h 3410755"/>
              <a:gd name="connsiteX3" fmla="*/ 1705378 w 3410755"/>
              <a:gd name="connsiteY3" fmla="*/ 1705378 h 3410755"/>
              <a:gd name="connsiteX4" fmla="*/ 1705377 w 3410755"/>
              <a:gd name="connsiteY4" fmla="*/ 0 h 3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55" h="3410755">
                <a:moveTo>
                  <a:pt x="1705377" y="0"/>
                </a:moveTo>
                <a:cubicBezTo>
                  <a:pt x="2314650" y="0"/>
                  <a:pt x="2877641" y="325043"/>
                  <a:pt x="3182278" y="852689"/>
                </a:cubicBezTo>
                <a:cubicBezTo>
                  <a:pt x="3486914" y="1380335"/>
                  <a:pt x="3486914" y="2030421"/>
                  <a:pt x="3182278" y="2558067"/>
                </a:cubicBezTo>
                <a:lnTo>
                  <a:pt x="1705378" y="1705378"/>
                </a:lnTo>
                <a:cubicBezTo>
                  <a:pt x="1705378" y="1136919"/>
                  <a:pt x="1705377" y="568459"/>
                  <a:pt x="1705377"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7549" tIns="722755" rIns="395080" bIns="1672895" numCol="1" spcCol="1270" anchor="ctr" anchorCtr="0">
            <a:noAutofit/>
          </a:bodyPr>
          <a:lstStyle/>
          <a:p>
            <a:pPr lvl="0" algn="ctr" defTabSz="755650">
              <a:lnSpc>
                <a:spcPct val="90000"/>
              </a:lnSpc>
              <a:spcBef>
                <a:spcPct val="0"/>
              </a:spcBef>
              <a:spcAft>
                <a:spcPct val="35000"/>
              </a:spcAft>
            </a:pPr>
            <a:r>
              <a:rPr lang="en-US" sz="1700" dirty="0"/>
              <a:t>Empowering Health Care Leaders</a:t>
            </a:r>
          </a:p>
        </p:txBody>
      </p:sp>
      <p:sp>
        <p:nvSpPr>
          <p:cNvPr id="43" name="Freeform: Shape 42">
            <a:extLst>
              <a:ext uri="{FF2B5EF4-FFF2-40B4-BE49-F238E27FC236}">
                <a16:creationId xmlns:a16="http://schemas.microsoft.com/office/drawing/2014/main" id="{0DAEB5A2-E005-48D5-BED6-C8856DBAC063}"/>
              </a:ext>
            </a:extLst>
          </p:cNvPr>
          <p:cNvSpPr/>
          <p:nvPr/>
        </p:nvSpPr>
        <p:spPr>
          <a:xfrm>
            <a:off x="642621" y="2759071"/>
            <a:ext cx="3582897" cy="3582897"/>
          </a:xfrm>
          <a:custGeom>
            <a:avLst/>
            <a:gdLst>
              <a:gd name="connsiteX0" fmla="*/ 3182278 w 3410755"/>
              <a:gd name="connsiteY0" fmla="*/ 2558066 h 3410755"/>
              <a:gd name="connsiteX1" fmla="*/ 1705377 w 3410755"/>
              <a:gd name="connsiteY1" fmla="*/ 3410755 h 3410755"/>
              <a:gd name="connsiteX2" fmla="*/ 228476 w 3410755"/>
              <a:gd name="connsiteY2" fmla="*/ 2558066 h 3410755"/>
              <a:gd name="connsiteX3" fmla="*/ 1705378 w 3410755"/>
              <a:gd name="connsiteY3" fmla="*/ 1705378 h 3410755"/>
              <a:gd name="connsiteX4" fmla="*/ 3182278 w 3410755"/>
              <a:gd name="connsiteY4" fmla="*/ 2558066 h 3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55" h="3410755">
                <a:moveTo>
                  <a:pt x="3182278" y="2558066"/>
                </a:moveTo>
                <a:cubicBezTo>
                  <a:pt x="2877642" y="3085712"/>
                  <a:pt x="2314650" y="3410755"/>
                  <a:pt x="1705377" y="3410755"/>
                </a:cubicBezTo>
                <a:cubicBezTo>
                  <a:pt x="1096104" y="3410755"/>
                  <a:pt x="533113" y="3085712"/>
                  <a:pt x="228476" y="2558066"/>
                </a:cubicBezTo>
                <a:lnTo>
                  <a:pt x="1705378" y="1705378"/>
                </a:lnTo>
                <a:lnTo>
                  <a:pt x="3182278" y="2558066"/>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2085" tIns="2212930" rIns="771480" bIns="304532" numCol="1" spcCol="1270" anchor="ctr" anchorCtr="0">
            <a:noAutofit/>
          </a:bodyPr>
          <a:lstStyle/>
          <a:p>
            <a:pPr lvl="0" algn="ctr" defTabSz="755650">
              <a:lnSpc>
                <a:spcPct val="90000"/>
              </a:lnSpc>
              <a:spcBef>
                <a:spcPct val="0"/>
              </a:spcBef>
              <a:spcAft>
                <a:spcPct val="35000"/>
              </a:spcAft>
            </a:pPr>
            <a:r>
              <a:rPr lang="en-US" sz="1700" dirty="0"/>
              <a:t>Fostering Culture of Safety</a:t>
            </a:r>
          </a:p>
        </p:txBody>
      </p:sp>
      <p:sp>
        <p:nvSpPr>
          <p:cNvPr id="44" name="Freeform: Shape 43">
            <a:extLst>
              <a:ext uri="{FF2B5EF4-FFF2-40B4-BE49-F238E27FC236}">
                <a16:creationId xmlns:a16="http://schemas.microsoft.com/office/drawing/2014/main" id="{71499614-F266-43F7-B3DE-1737E5C67A82}"/>
              </a:ext>
            </a:extLst>
          </p:cNvPr>
          <p:cNvSpPr/>
          <p:nvPr/>
        </p:nvSpPr>
        <p:spPr>
          <a:xfrm>
            <a:off x="572376" y="2637258"/>
            <a:ext cx="3582897" cy="3582897"/>
          </a:xfrm>
          <a:custGeom>
            <a:avLst/>
            <a:gdLst>
              <a:gd name="connsiteX0" fmla="*/ 228477 w 3410755"/>
              <a:gd name="connsiteY0" fmla="*/ 2558066 h 3410755"/>
              <a:gd name="connsiteX1" fmla="*/ 228477 w 3410755"/>
              <a:gd name="connsiteY1" fmla="*/ 852688 h 3410755"/>
              <a:gd name="connsiteX2" fmla="*/ 1705378 w 3410755"/>
              <a:gd name="connsiteY2" fmla="*/ -1 h 3410755"/>
              <a:gd name="connsiteX3" fmla="*/ 1705378 w 3410755"/>
              <a:gd name="connsiteY3" fmla="*/ 1705378 h 3410755"/>
              <a:gd name="connsiteX4" fmla="*/ 228477 w 3410755"/>
              <a:gd name="connsiteY4" fmla="*/ 2558066 h 3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55" h="3410755">
                <a:moveTo>
                  <a:pt x="228477" y="2558066"/>
                </a:moveTo>
                <a:cubicBezTo>
                  <a:pt x="-76159" y="2030420"/>
                  <a:pt x="-76159" y="1380334"/>
                  <a:pt x="228477" y="852688"/>
                </a:cubicBezTo>
                <a:cubicBezTo>
                  <a:pt x="533113" y="325042"/>
                  <a:pt x="1096105" y="-1"/>
                  <a:pt x="1705378" y="-1"/>
                </a:cubicBezTo>
                <a:lnTo>
                  <a:pt x="1705378" y="1705378"/>
                </a:lnTo>
                <a:lnTo>
                  <a:pt x="228477" y="2558066"/>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722755" rIns="1737360" bIns="1672895" numCol="1" spcCol="1270" anchor="ctr" anchorCtr="0">
            <a:noAutofit/>
          </a:bodyPr>
          <a:lstStyle/>
          <a:p>
            <a:pPr lvl="0" algn="ctr" defTabSz="755650">
              <a:lnSpc>
                <a:spcPct val="90000"/>
              </a:lnSpc>
              <a:spcBef>
                <a:spcPct val="0"/>
              </a:spcBef>
              <a:spcAft>
                <a:spcPct val="35000"/>
              </a:spcAft>
            </a:pPr>
            <a:r>
              <a:rPr lang="en-US" sz="1700" dirty="0"/>
              <a:t>Developing Robust Process Improvements</a:t>
            </a:r>
          </a:p>
        </p:txBody>
      </p:sp>
      <p:sp>
        <p:nvSpPr>
          <p:cNvPr id="45" name="Arrow: Circular 44">
            <a:extLst>
              <a:ext uri="{FF2B5EF4-FFF2-40B4-BE49-F238E27FC236}">
                <a16:creationId xmlns:a16="http://schemas.microsoft.com/office/drawing/2014/main" id="{EE6FB5CD-5D1D-462E-9966-3AB0DE86BEFB}"/>
              </a:ext>
            </a:extLst>
          </p:cNvPr>
          <p:cNvSpPr/>
          <p:nvPr/>
        </p:nvSpPr>
        <p:spPr>
          <a:xfrm>
            <a:off x="502006" y="2426116"/>
            <a:ext cx="4026494" cy="4026494"/>
          </a:xfrm>
          <a:prstGeom prst="circularArrow">
            <a:avLst>
              <a:gd name="adj1" fmla="val 5085"/>
              <a:gd name="adj2" fmla="val 327528"/>
              <a:gd name="adj3" fmla="val 1472472"/>
              <a:gd name="adj4" fmla="val 16199432"/>
              <a:gd name="adj5" fmla="val 5932"/>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Arrow: Circular 47">
            <a:extLst>
              <a:ext uri="{FF2B5EF4-FFF2-40B4-BE49-F238E27FC236}">
                <a16:creationId xmlns:a16="http://schemas.microsoft.com/office/drawing/2014/main" id="{09F8AAD0-0398-4D5E-8B1C-3CCBFEAEEE5C}"/>
              </a:ext>
            </a:extLst>
          </p:cNvPr>
          <p:cNvSpPr/>
          <p:nvPr/>
        </p:nvSpPr>
        <p:spPr>
          <a:xfrm>
            <a:off x="431479" y="2547713"/>
            <a:ext cx="4026494" cy="4026494"/>
          </a:xfrm>
          <a:prstGeom prst="circularArrow">
            <a:avLst>
              <a:gd name="adj1" fmla="val 5085"/>
              <a:gd name="adj2" fmla="val 327528"/>
              <a:gd name="adj3" fmla="val 8671970"/>
              <a:gd name="adj4" fmla="val 1800502"/>
              <a:gd name="adj5" fmla="val 5932"/>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49" name="Arrow: Circular 48">
            <a:extLst>
              <a:ext uri="{FF2B5EF4-FFF2-40B4-BE49-F238E27FC236}">
                <a16:creationId xmlns:a16="http://schemas.microsoft.com/office/drawing/2014/main" id="{1449E077-85F2-4535-B931-E327BAF61648}"/>
              </a:ext>
            </a:extLst>
          </p:cNvPr>
          <p:cNvSpPr/>
          <p:nvPr/>
        </p:nvSpPr>
        <p:spPr>
          <a:xfrm>
            <a:off x="364499" y="2429586"/>
            <a:ext cx="4026494" cy="4026494"/>
          </a:xfrm>
          <a:prstGeom prst="circularArrow">
            <a:avLst>
              <a:gd name="adj1" fmla="val 5085"/>
              <a:gd name="adj2" fmla="val 327528"/>
              <a:gd name="adj3" fmla="val 15873039"/>
              <a:gd name="adj4" fmla="val 9000000"/>
              <a:gd name="adj5" fmla="val 5932"/>
            </a:avLst>
          </a:pr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 name="Rectangle 50">
            <a:extLst>
              <a:ext uri="{FF2B5EF4-FFF2-40B4-BE49-F238E27FC236}">
                <a16:creationId xmlns:a16="http://schemas.microsoft.com/office/drawing/2014/main" id="{B1730C22-A026-461E-8B1B-6E8FD86D1D8C}"/>
              </a:ext>
            </a:extLst>
          </p:cNvPr>
          <p:cNvSpPr/>
          <p:nvPr/>
        </p:nvSpPr>
        <p:spPr>
          <a:xfrm>
            <a:off x="4963161" y="2133498"/>
            <a:ext cx="6390637" cy="129061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75A0F59-1024-42EA-AF6D-BEAF9E5110AB}"/>
              </a:ext>
            </a:extLst>
          </p:cNvPr>
          <p:cNvSpPr/>
          <p:nvPr/>
        </p:nvSpPr>
        <p:spPr>
          <a:xfrm>
            <a:off x="4963161" y="3578659"/>
            <a:ext cx="6390637" cy="129061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1B8C19D-9A2A-493C-B903-2F33A5FC9B21}"/>
              </a:ext>
            </a:extLst>
          </p:cNvPr>
          <p:cNvSpPr/>
          <p:nvPr/>
        </p:nvSpPr>
        <p:spPr>
          <a:xfrm>
            <a:off x="4963161" y="5005335"/>
            <a:ext cx="6390637" cy="129061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1D20933-E5A5-414D-972D-C9984FCE4DFD}"/>
              </a:ext>
            </a:extLst>
          </p:cNvPr>
          <p:cNvSpPr/>
          <p:nvPr/>
        </p:nvSpPr>
        <p:spPr>
          <a:xfrm>
            <a:off x="805470" y="1118913"/>
            <a:ext cx="11386530" cy="374270"/>
          </a:xfrm>
          <a:prstGeom prst="rect">
            <a:avLst/>
          </a:prstGeom>
        </p:spPr>
        <p:txBody>
          <a:bodyPr wrap="square">
            <a:spAutoFit/>
          </a:bodyPr>
          <a:lstStyle/>
          <a:p>
            <a:pPr>
              <a:lnSpc>
                <a:spcPct val="107000"/>
              </a:lnSpc>
            </a:pPr>
            <a:r>
              <a:rPr lang="en-US" sz="1800" dirty="0">
                <a:solidFill>
                  <a:schemeClr val="tx1">
                    <a:lumMod val="75000"/>
                    <a:lumOff val="25000"/>
                  </a:schemeClr>
                </a:solidFill>
              </a:rPr>
              <a:t>Solor enables semantic interoperability, which allows health care organizations to become HROs. </a:t>
            </a:r>
          </a:p>
        </p:txBody>
      </p:sp>
      <p:sp>
        <p:nvSpPr>
          <p:cNvPr id="56" name="Slide Number Placeholder 2">
            <a:extLst>
              <a:ext uri="{FF2B5EF4-FFF2-40B4-BE49-F238E27FC236}">
                <a16:creationId xmlns:a16="http://schemas.microsoft.com/office/drawing/2014/main" id="{84EB0209-7273-4A68-98B3-569ED66E9027}"/>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13</a:t>
            </a:fld>
            <a:endParaRPr lang="en-US"/>
          </a:p>
        </p:txBody>
      </p:sp>
    </p:spTree>
    <p:extLst>
      <p:ext uri="{BB962C8B-B14F-4D97-AF65-F5344CB8AC3E}">
        <p14:creationId xmlns:p14="http://schemas.microsoft.com/office/powerpoint/2010/main" val="55254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6FF"/>
                </a:solidFill>
              </a:rPr>
              <a:t>Current Situation: Overlap in Content</a:t>
            </a:r>
          </a:p>
        </p:txBody>
      </p:sp>
      <p:sp>
        <p:nvSpPr>
          <p:cNvPr id="34" name="Rectangle 33">
            <a:extLst>
              <a:ext uri="{FF2B5EF4-FFF2-40B4-BE49-F238E27FC236}">
                <a16:creationId xmlns:a16="http://schemas.microsoft.com/office/drawing/2014/main" id="{E82D476E-6450-4A79-9D8C-C3EA0E35903B}"/>
              </a:ext>
            </a:extLst>
          </p:cNvPr>
          <p:cNvSpPr/>
          <p:nvPr/>
        </p:nvSpPr>
        <p:spPr>
          <a:xfrm>
            <a:off x="5774012" y="1646967"/>
            <a:ext cx="5445312" cy="747007"/>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a:extLst>
              <a:ext uri="{FF2B5EF4-FFF2-40B4-BE49-F238E27FC236}">
                <a16:creationId xmlns:a16="http://schemas.microsoft.com/office/drawing/2014/main" id="{F9B04A8D-E061-4775-94F0-5BCFE5B26143}"/>
              </a:ext>
            </a:extLst>
          </p:cNvPr>
          <p:cNvSpPr/>
          <p:nvPr/>
        </p:nvSpPr>
        <p:spPr>
          <a:xfrm>
            <a:off x="5775773" y="1303161"/>
            <a:ext cx="1815104" cy="343278"/>
          </a:xfrm>
          <a:prstGeom prst="rect">
            <a:avLst/>
          </a:prstGeom>
          <a:solidFill>
            <a:srgbClr val="5DC200"/>
          </a:solidFill>
          <a:ln w="9525">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SNOMED CT</a:t>
            </a:r>
          </a:p>
        </p:txBody>
      </p:sp>
      <p:sp>
        <p:nvSpPr>
          <p:cNvPr id="36" name="Rectangle 35">
            <a:extLst>
              <a:ext uri="{FF2B5EF4-FFF2-40B4-BE49-F238E27FC236}">
                <a16:creationId xmlns:a16="http://schemas.microsoft.com/office/drawing/2014/main" id="{459AFCA8-D903-4724-AA8F-DD8516DD5EE7}"/>
              </a:ext>
            </a:extLst>
          </p:cNvPr>
          <p:cNvSpPr/>
          <p:nvPr/>
        </p:nvSpPr>
        <p:spPr>
          <a:xfrm>
            <a:off x="7590877" y="1295532"/>
            <a:ext cx="1815104" cy="340590"/>
          </a:xfrm>
          <a:prstGeom prst="rect">
            <a:avLst/>
          </a:prstGeom>
          <a:solidFill>
            <a:srgbClr val="FFC000"/>
          </a:solidFill>
          <a:ln w="952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LOINC</a:t>
            </a:r>
          </a:p>
        </p:txBody>
      </p:sp>
      <p:grpSp>
        <p:nvGrpSpPr>
          <p:cNvPr id="40" name="Group 39">
            <a:extLst>
              <a:ext uri="{FF2B5EF4-FFF2-40B4-BE49-F238E27FC236}">
                <a16:creationId xmlns:a16="http://schemas.microsoft.com/office/drawing/2014/main" id="{B1AFD3CF-8970-4B78-8C6D-1148F4F19B1D}"/>
              </a:ext>
            </a:extLst>
          </p:cNvPr>
          <p:cNvGrpSpPr/>
          <p:nvPr/>
        </p:nvGrpSpPr>
        <p:grpSpPr>
          <a:xfrm>
            <a:off x="673744" y="1703717"/>
            <a:ext cx="4436369" cy="3354776"/>
            <a:chOff x="3741083" y="1155607"/>
            <a:chExt cx="4415612" cy="3506905"/>
          </a:xfrm>
        </p:grpSpPr>
        <p:sp>
          <p:nvSpPr>
            <p:cNvPr id="41" name="Oval 40">
              <a:extLst>
                <a:ext uri="{FF2B5EF4-FFF2-40B4-BE49-F238E27FC236}">
                  <a16:creationId xmlns:a16="http://schemas.microsoft.com/office/drawing/2014/main" id="{58D79C35-A225-4564-A008-809220595D31}"/>
                </a:ext>
              </a:extLst>
            </p:cNvPr>
            <p:cNvSpPr/>
            <p:nvPr/>
          </p:nvSpPr>
          <p:spPr>
            <a:xfrm>
              <a:off x="3741083" y="1588905"/>
              <a:ext cx="2943336" cy="2943336"/>
            </a:xfrm>
            <a:prstGeom prst="ellipse">
              <a:avLst/>
            </a:prstGeom>
            <a:solidFill>
              <a:srgbClr val="5DC200"/>
            </a:solidFill>
            <a:ln w="2540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Avenir Heavy" charset="0"/>
                  <a:cs typeface="Avenir Heavy" charset="0"/>
                </a:rPr>
                <a:t>SNOMED CT</a:t>
              </a:r>
            </a:p>
          </p:txBody>
        </p:sp>
        <p:sp>
          <p:nvSpPr>
            <p:cNvPr id="42" name="Oval 41">
              <a:extLst>
                <a:ext uri="{FF2B5EF4-FFF2-40B4-BE49-F238E27FC236}">
                  <a16:creationId xmlns:a16="http://schemas.microsoft.com/office/drawing/2014/main" id="{4B0F28FF-D142-4B9A-8E8E-00A1620F93DB}"/>
                </a:ext>
              </a:extLst>
            </p:cNvPr>
            <p:cNvSpPr/>
            <p:nvPr/>
          </p:nvSpPr>
          <p:spPr>
            <a:xfrm>
              <a:off x="5952301" y="1155607"/>
              <a:ext cx="1885700" cy="1885699"/>
            </a:xfrm>
            <a:prstGeom prst="ellipse">
              <a:avLst/>
            </a:prstGeom>
            <a:solidFill>
              <a:srgbClr val="FF9300">
                <a:alpha val="82000"/>
              </a:srgbClr>
            </a:solidFill>
            <a:ln w="22225">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Avenir Heavy" charset="0"/>
                  <a:cs typeface="Avenir Heavy" charset="0"/>
                </a:rPr>
                <a:t>Lab LOINC</a:t>
              </a:r>
            </a:p>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ea typeface="Avenir Heavy" charset="0"/>
                <a:cs typeface="Avenir Heavy" charset="0"/>
              </a:endParaRPr>
            </a:p>
          </p:txBody>
        </p:sp>
        <p:sp>
          <p:nvSpPr>
            <p:cNvPr id="54" name="Oval 53">
              <a:extLst>
                <a:ext uri="{FF2B5EF4-FFF2-40B4-BE49-F238E27FC236}">
                  <a16:creationId xmlns:a16="http://schemas.microsoft.com/office/drawing/2014/main" id="{809AAEE1-A4BC-4A18-A622-93FD3D96B244}"/>
                </a:ext>
              </a:extLst>
            </p:cNvPr>
            <p:cNvSpPr/>
            <p:nvPr/>
          </p:nvSpPr>
          <p:spPr>
            <a:xfrm>
              <a:off x="5960255" y="2466073"/>
              <a:ext cx="2196440" cy="2196439"/>
            </a:xfrm>
            <a:prstGeom prst="ellipse">
              <a:avLst/>
            </a:prstGeom>
            <a:solidFill>
              <a:srgbClr val="FF2600">
                <a:alpha val="85000"/>
              </a:srgbClr>
            </a:solidFill>
            <a:ln w="1905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ea typeface="Avenir Heavy" charset="0"/>
                  <a:cs typeface="Avenir Heavy" charset="0"/>
                </a:rPr>
                <a:t>RxNorm</a:t>
              </a:r>
              <a:endParaRPr kumimoji="0" lang="en-US" sz="1800" b="1" i="0" u="none" strike="noStrike" kern="1200" cap="none" spc="0" normalizeH="0" baseline="0" noProof="0" dirty="0">
                <a:ln>
                  <a:noFill/>
                </a:ln>
                <a:solidFill>
                  <a:prstClr val="white"/>
                </a:solidFill>
                <a:effectLst/>
                <a:uLnTx/>
                <a:uFillTx/>
                <a:ea typeface="Avenir Heavy" charset="0"/>
                <a:cs typeface="Avenir Heavy" charset="0"/>
              </a:endParaRPr>
            </a:p>
          </p:txBody>
        </p:sp>
      </p:grpSp>
      <p:sp>
        <p:nvSpPr>
          <p:cNvPr id="55" name="Rectangle 54">
            <a:extLst>
              <a:ext uri="{FF2B5EF4-FFF2-40B4-BE49-F238E27FC236}">
                <a16:creationId xmlns:a16="http://schemas.microsoft.com/office/drawing/2014/main" id="{E6317869-26E0-4713-A048-73B74D6DD869}"/>
              </a:ext>
            </a:extLst>
          </p:cNvPr>
          <p:cNvSpPr/>
          <p:nvPr/>
        </p:nvSpPr>
        <p:spPr>
          <a:xfrm>
            <a:off x="5774012" y="4940725"/>
            <a:ext cx="5475903" cy="1341689"/>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Rectangle 55">
            <a:extLst>
              <a:ext uri="{FF2B5EF4-FFF2-40B4-BE49-F238E27FC236}">
                <a16:creationId xmlns:a16="http://schemas.microsoft.com/office/drawing/2014/main" id="{E1C97991-2A5B-4B71-9A3D-A6CFBC10BCEF}"/>
              </a:ext>
            </a:extLst>
          </p:cNvPr>
          <p:cNvSpPr/>
          <p:nvPr/>
        </p:nvSpPr>
        <p:spPr>
          <a:xfrm>
            <a:off x="5774012" y="4590686"/>
            <a:ext cx="1825301" cy="343278"/>
          </a:xfrm>
          <a:prstGeom prst="rect">
            <a:avLst/>
          </a:prstGeom>
          <a:solidFill>
            <a:srgbClr val="5DC200"/>
          </a:solidFill>
          <a:ln w="9525">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SNOMED CT</a:t>
            </a:r>
          </a:p>
        </p:txBody>
      </p:sp>
      <p:sp>
        <p:nvSpPr>
          <p:cNvPr id="57" name="Rectangle 56">
            <a:extLst>
              <a:ext uri="{FF2B5EF4-FFF2-40B4-BE49-F238E27FC236}">
                <a16:creationId xmlns:a16="http://schemas.microsoft.com/office/drawing/2014/main" id="{03941199-537B-4C71-B9B9-CA8368AF41AA}"/>
              </a:ext>
            </a:extLst>
          </p:cNvPr>
          <p:cNvSpPr/>
          <p:nvPr/>
        </p:nvSpPr>
        <p:spPr>
          <a:xfrm>
            <a:off x="9424614" y="4599456"/>
            <a:ext cx="1825301" cy="343278"/>
          </a:xfrm>
          <a:prstGeom prst="rect">
            <a:avLst/>
          </a:prstGeom>
          <a:solidFill>
            <a:srgbClr val="FF4626"/>
          </a:solidFill>
          <a:ln w="952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err="1"/>
              <a:t>RxNorm</a:t>
            </a:r>
            <a:endParaRPr lang="en-US" sz="1800" b="1" dirty="0"/>
          </a:p>
        </p:txBody>
      </p:sp>
      <p:sp>
        <p:nvSpPr>
          <p:cNvPr id="58" name="Rectangle 57">
            <a:extLst>
              <a:ext uri="{FF2B5EF4-FFF2-40B4-BE49-F238E27FC236}">
                <a16:creationId xmlns:a16="http://schemas.microsoft.com/office/drawing/2014/main" id="{E7FFD0E2-28D5-4FF4-B165-5A125BB4BC6C}"/>
              </a:ext>
            </a:extLst>
          </p:cNvPr>
          <p:cNvSpPr/>
          <p:nvPr/>
        </p:nvSpPr>
        <p:spPr>
          <a:xfrm>
            <a:off x="5774012" y="3077737"/>
            <a:ext cx="5445312" cy="1163898"/>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9" name="Rectangle 58">
            <a:extLst>
              <a:ext uri="{FF2B5EF4-FFF2-40B4-BE49-F238E27FC236}">
                <a16:creationId xmlns:a16="http://schemas.microsoft.com/office/drawing/2014/main" id="{B1AAD3C9-57FD-4ADA-9BB5-E3BCE118F0DD}"/>
              </a:ext>
            </a:extLst>
          </p:cNvPr>
          <p:cNvSpPr/>
          <p:nvPr/>
        </p:nvSpPr>
        <p:spPr>
          <a:xfrm>
            <a:off x="5776322" y="2736705"/>
            <a:ext cx="1815104" cy="343278"/>
          </a:xfrm>
          <a:prstGeom prst="rect">
            <a:avLst/>
          </a:prstGeom>
          <a:solidFill>
            <a:srgbClr val="5DC200"/>
          </a:solidFill>
          <a:ln w="9525">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SNOMED CT</a:t>
            </a:r>
          </a:p>
        </p:txBody>
      </p:sp>
      <p:sp>
        <p:nvSpPr>
          <p:cNvPr id="60" name="Rectangle 59">
            <a:extLst>
              <a:ext uri="{FF2B5EF4-FFF2-40B4-BE49-F238E27FC236}">
                <a16:creationId xmlns:a16="http://schemas.microsoft.com/office/drawing/2014/main" id="{00F57C10-1D13-447A-B066-EBB6A0409804}"/>
              </a:ext>
            </a:extLst>
          </p:cNvPr>
          <p:cNvSpPr/>
          <p:nvPr/>
        </p:nvSpPr>
        <p:spPr>
          <a:xfrm>
            <a:off x="7591426" y="2736917"/>
            <a:ext cx="1815104" cy="343278"/>
          </a:xfrm>
          <a:prstGeom prst="rect">
            <a:avLst/>
          </a:prstGeom>
          <a:solidFill>
            <a:srgbClr val="FFC000"/>
          </a:solidFill>
          <a:ln w="952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LOINC</a:t>
            </a:r>
          </a:p>
        </p:txBody>
      </p:sp>
      <p:sp>
        <p:nvSpPr>
          <p:cNvPr id="61" name="Rectangle 60">
            <a:extLst>
              <a:ext uri="{FF2B5EF4-FFF2-40B4-BE49-F238E27FC236}">
                <a16:creationId xmlns:a16="http://schemas.microsoft.com/office/drawing/2014/main" id="{E6D5A2D4-BC6B-4339-AF06-85063ADDEB4A}"/>
              </a:ext>
            </a:extLst>
          </p:cNvPr>
          <p:cNvSpPr/>
          <p:nvPr/>
        </p:nvSpPr>
        <p:spPr>
          <a:xfrm>
            <a:off x="9406532" y="2736363"/>
            <a:ext cx="1815104" cy="343278"/>
          </a:xfrm>
          <a:prstGeom prst="rect">
            <a:avLst/>
          </a:prstGeom>
          <a:solidFill>
            <a:srgbClr val="FF4626"/>
          </a:solidFill>
          <a:ln w="952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err="1"/>
              <a:t>RxNorm</a:t>
            </a:r>
            <a:endParaRPr lang="en-US" sz="1800" b="1" dirty="0"/>
          </a:p>
        </p:txBody>
      </p:sp>
      <p:sp>
        <p:nvSpPr>
          <p:cNvPr id="62" name="Rectangle 61">
            <a:extLst>
              <a:ext uri="{FF2B5EF4-FFF2-40B4-BE49-F238E27FC236}">
                <a16:creationId xmlns:a16="http://schemas.microsoft.com/office/drawing/2014/main" id="{B89C04EC-CD90-4422-9CC4-116D941A1124}"/>
              </a:ext>
            </a:extLst>
          </p:cNvPr>
          <p:cNvSpPr/>
          <p:nvPr/>
        </p:nvSpPr>
        <p:spPr>
          <a:xfrm>
            <a:off x="5785449" y="3143765"/>
            <a:ext cx="5467097"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EE7612"/>
                </a:solidFill>
                <a:effectLst/>
                <a:uLnTx/>
                <a:uFillTx/>
                <a:ea typeface="Avenir Black" charset="0"/>
                <a:cs typeface="Avenir Black" charset="0"/>
              </a:rPr>
              <a:t>LOINC</a:t>
            </a:r>
            <a:r>
              <a:rPr kumimoji="0" lang="en-US" sz="1400" u="none" strike="noStrike" kern="1200" cap="none" spc="0" normalizeH="0" baseline="0" noProof="0" dirty="0">
                <a:ln>
                  <a:noFill/>
                </a:ln>
                <a:solidFill>
                  <a:srgbClr val="EE7612"/>
                </a:solidFill>
                <a:effectLst/>
                <a:uLnTx/>
                <a:uFillTx/>
                <a:ea typeface="Avenir Heavy" charset="0"/>
                <a:cs typeface="Avenir Heavy" charset="0"/>
              </a:rPr>
              <a:t>: Gentamicin is a component</a:t>
            </a:r>
          </a:p>
        </p:txBody>
      </p:sp>
      <p:sp>
        <p:nvSpPr>
          <p:cNvPr id="63" name="Rectangle 62">
            <a:extLst>
              <a:ext uri="{FF2B5EF4-FFF2-40B4-BE49-F238E27FC236}">
                <a16:creationId xmlns:a16="http://schemas.microsoft.com/office/drawing/2014/main" id="{BC03BABF-F6B2-4064-9DEC-1EAE7B4E82B9}"/>
              </a:ext>
            </a:extLst>
          </p:cNvPr>
          <p:cNvSpPr/>
          <p:nvPr/>
        </p:nvSpPr>
        <p:spPr>
          <a:xfrm>
            <a:off x="5785449" y="3496390"/>
            <a:ext cx="5485411"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BC200"/>
                </a:solidFill>
                <a:effectLst/>
                <a:uLnTx/>
                <a:uFillTx/>
                <a:ea typeface="Avenir Black" charset="0"/>
                <a:cs typeface="Avenir Black" charset="0"/>
              </a:rPr>
              <a:t>SNOMED</a:t>
            </a:r>
            <a:r>
              <a:rPr kumimoji="0" lang="en-US" sz="1400" u="none" strike="noStrike" kern="1200" cap="none" spc="0" normalizeH="0" baseline="0" noProof="0" dirty="0">
                <a:ln>
                  <a:noFill/>
                </a:ln>
                <a:solidFill>
                  <a:srgbClr val="5BC200"/>
                </a:solidFill>
                <a:effectLst/>
                <a:uLnTx/>
                <a:uFillTx/>
                <a:ea typeface="Avenir Heavy" charset="0"/>
                <a:cs typeface="Avenir Heavy" charset="0"/>
              </a:rPr>
              <a:t>: Gentamicin is a substance</a:t>
            </a:r>
          </a:p>
        </p:txBody>
      </p:sp>
      <p:sp>
        <p:nvSpPr>
          <p:cNvPr id="64" name="Rectangle 63">
            <a:extLst>
              <a:ext uri="{FF2B5EF4-FFF2-40B4-BE49-F238E27FC236}">
                <a16:creationId xmlns:a16="http://schemas.microsoft.com/office/drawing/2014/main" id="{05BD36B2-A13D-446F-A9FD-1CF2D9D89397}"/>
              </a:ext>
            </a:extLst>
          </p:cNvPr>
          <p:cNvSpPr/>
          <p:nvPr/>
        </p:nvSpPr>
        <p:spPr>
          <a:xfrm>
            <a:off x="5785449" y="3877295"/>
            <a:ext cx="5481774"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FF2600"/>
                </a:solidFill>
                <a:effectLst/>
                <a:uLnTx/>
                <a:uFillTx/>
                <a:ea typeface="Avenir Black" charset="0"/>
                <a:cs typeface="Avenir Black" charset="0"/>
              </a:rPr>
              <a:t>RxNorm</a:t>
            </a:r>
            <a:r>
              <a:rPr kumimoji="0" lang="en-US" sz="1400" u="none" strike="noStrike" kern="1200" cap="none" spc="0" normalizeH="0" baseline="0" noProof="0" dirty="0">
                <a:ln>
                  <a:noFill/>
                </a:ln>
                <a:solidFill>
                  <a:srgbClr val="FF2600"/>
                </a:solidFill>
                <a:effectLst/>
                <a:uLnTx/>
                <a:uFillTx/>
                <a:ea typeface="Avenir Heavy" charset="0"/>
                <a:cs typeface="Avenir Heavy" charset="0"/>
              </a:rPr>
              <a:t>: Gentamicin is an ingredient</a:t>
            </a:r>
          </a:p>
        </p:txBody>
      </p:sp>
      <p:cxnSp>
        <p:nvCxnSpPr>
          <p:cNvPr id="65" name="Straight Arrow Connector 64">
            <a:extLst>
              <a:ext uri="{FF2B5EF4-FFF2-40B4-BE49-F238E27FC236}">
                <a16:creationId xmlns:a16="http://schemas.microsoft.com/office/drawing/2014/main" id="{1C60F4C9-B1CC-4501-8077-FC3D8CC3B7A7}"/>
              </a:ext>
            </a:extLst>
          </p:cNvPr>
          <p:cNvCxnSpPr>
            <a:cxnSpLocks/>
            <a:stCxn id="58" idx="1"/>
          </p:cNvCxnSpPr>
          <p:nvPr/>
        </p:nvCxnSpPr>
        <p:spPr>
          <a:xfrm flipH="1" flipV="1">
            <a:off x="3454400" y="3264570"/>
            <a:ext cx="2319612" cy="395116"/>
          </a:xfrm>
          <a:prstGeom prst="straightConnector1">
            <a:avLst/>
          </a:prstGeom>
          <a:ln w="28575">
            <a:solidFill>
              <a:srgbClr val="002A77"/>
            </a:solidFill>
            <a:tailEnd type="triangle"/>
          </a:ln>
        </p:spPr>
        <p:style>
          <a:lnRef idx="3">
            <a:schemeClr val="accent1"/>
          </a:lnRef>
          <a:fillRef idx="0">
            <a:schemeClr val="accent1"/>
          </a:fillRef>
          <a:effectRef idx="2">
            <a:schemeClr val="accent1"/>
          </a:effectRef>
          <a:fontRef idx="minor">
            <a:schemeClr val="tx1"/>
          </a:fontRef>
        </p:style>
      </p:cxnSp>
      <p:sp>
        <p:nvSpPr>
          <p:cNvPr id="66" name="Rectangle 65">
            <a:extLst>
              <a:ext uri="{FF2B5EF4-FFF2-40B4-BE49-F238E27FC236}">
                <a16:creationId xmlns:a16="http://schemas.microsoft.com/office/drawing/2014/main" id="{75B03311-F721-4F4F-B804-37002F9D3D86}"/>
              </a:ext>
            </a:extLst>
          </p:cNvPr>
          <p:cNvSpPr/>
          <p:nvPr/>
        </p:nvSpPr>
        <p:spPr>
          <a:xfrm>
            <a:off x="5756265" y="4989170"/>
            <a:ext cx="5265208" cy="307777"/>
          </a:xfrm>
          <a:prstGeom prst="rect">
            <a:avLst/>
          </a:prstGeom>
        </p:spPr>
        <p:txBody>
          <a:bodyPr>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BC200"/>
                </a:solidFill>
                <a:effectLst/>
                <a:uLnTx/>
                <a:uFillTx/>
                <a:ea typeface="Avenir Heavy" charset="0"/>
                <a:cs typeface="Avenir Heavy" charset="0"/>
              </a:rPr>
              <a:t>SNOMED</a:t>
            </a:r>
            <a:r>
              <a:rPr kumimoji="0" lang="en-US" sz="1400" u="none" strike="noStrike" kern="1200" cap="none" spc="0" normalizeH="0" baseline="0" noProof="0" dirty="0">
                <a:ln>
                  <a:noFill/>
                </a:ln>
                <a:solidFill>
                  <a:srgbClr val="5BC200"/>
                </a:solidFill>
                <a:effectLst/>
                <a:uLnTx/>
                <a:uFillTx/>
                <a:ea typeface="Avenir Medium" charset="0"/>
                <a:cs typeface="Avenir Medium" charset="0"/>
              </a:rPr>
              <a:t>: Gentamicin is a product</a:t>
            </a:r>
          </a:p>
        </p:txBody>
      </p:sp>
      <p:sp>
        <p:nvSpPr>
          <p:cNvPr id="67" name="Rectangle 66">
            <a:extLst>
              <a:ext uri="{FF2B5EF4-FFF2-40B4-BE49-F238E27FC236}">
                <a16:creationId xmlns:a16="http://schemas.microsoft.com/office/drawing/2014/main" id="{885838FD-3C62-484B-A45D-28B3F7334BF4}"/>
              </a:ext>
            </a:extLst>
          </p:cNvPr>
          <p:cNvSpPr/>
          <p:nvPr/>
        </p:nvSpPr>
        <p:spPr>
          <a:xfrm>
            <a:off x="5756265" y="5313760"/>
            <a:ext cx="5673347"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BC200"/>
                </a:solidFill>
                <a:effectLst/>
                <a:uLnTx/>
                <a:uFillTx/>
                <a:ea typeface="Avenir Heavy" charset="0"/>
                <a:cs typeface="Avenir Heavy" charset="0"/>
              </a:rPr>
              <a:t>SNOMED: </a:t>
            </a:r>
            <a:r>
              <a:rPr kumimoji="0" lang="en-US" sz="1400" u="none" strike="noStrike" kern="1200" cap="none" spc="0" normalizeH="0" baseline="0" noProof="0" dirty="0">
                <a:ln>
                  <a:noFill/>
                </a:ln>
                <a:solidFill>
                  <a:srgbClr val="5BC200"/>
                </a:solidFill>
                <a:effectLst/>
                <a:uLnTx/>
                <a:uFillTx/>
                <a:ea typeface="Avenir Medium" charset="0"/>
                <a:cs typeface="Avenir Medium" charset="0"/>
              </a:rPr>
              <a:t>Gentamicin 0.3% preservative-free eye drops</a:t>
            </a:r>
          </a:p>
        </p:txBody>
      </p:sp>
      <p:sp>
        <p:nvSpPr>
          <p:cNvPr id="68" name="Rectangle 67">
            <a:extLst>
              <a:ext uri="{FF2B5EF4-FFF2-40B4-BE49-F238E27FC236}">
                <a16:creationId xmlns:a16="http://schemas.microsoft.com/office/drawing/2014/main" id="{F9759E31-8303-4810-8AC8-861F8DFE9C06}"/>
              </a:ext>
            </a:extLst>
          </p:cNvPr>
          <p:cNvSpPr/>
          <p:nvPr/>
        </p:nvSpPr>
        <p:spPr>
          <a:xfrm>
            <a:off x="5756265" y="5649367"/>
            <a:ext cx="5475903"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FF0000"/>
                </a:solidFill>
                <a:effectLst/>
                <a:uLnTx/>
                <a:uFillTx/>
                <a:ea typeface="Avenir Heavy" charset="0"/>
                <a:cs typeface="Avenir Heavy" charset="0"/>
              </a:rPr>
              <a:t>RxNorm</a:t>
            </a:r>
            <a:r>
              <a:rPr kumimoji="0" lang="en-US" sz="1400" u="none" strike="noStrike" kern="1200" cap="none" spc="0" normalizeH="0" baseline="0" noProof="0" dirty="0">
                <a:ln>
                  <a:noFill/>
                </a:ln>
                <a:solidFill>
                  <a:srgbClr val="FF0000"/>
                </a:solidFill>
                <a:effectLst/>
                <a:uLnTx/>
                <a:uFillTx/>
                <a:ea typeface="Avenir Medium" charset="0"/>
                <a:cs typeface="Avenir Medium" charset="0"/>
              </a:rPr>
              <a:t>: Gentamicin sulfate 0.3% Ophthalmic Solution</a:t>
            </a:r>
          </a:p>
        </p:txBody>
      </p:sp>
      <p:sp>
        <p:nvSpPr>
          <p:cNvPr id="69" name="Rectangle 68">
            <a:extLst>
              <a:ext uri="{FF2B5EF4-FFF2-40B4-BE49-F238E27FC236}">
                <a16:creationId xmlns:a16="http://schemas.microsoft.com/office/drawing/2014/main" id="{0FAF0525-1F65-4AF1-8843-D330970E0AB6}"/>
              </a:ext>
            </a:extLst>
          </p:cNvPr>
          <p:cNvSpPr/>
          <p:nvPr/>
        </p:nvSpPr>
        <p:spPr>
          <a:xfrm>
            <a:off x="5756265" y="5974637"/>
            <a:ext cx="5265208" cy="307777"/>
          </a:xfrm>
          <a:prstGeom prst="rect">
            <a:avLst/>
          </a:prstGeom>
        </p:spPr>
        <p:txBody>
          <a:bodyPr>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FF0000"/>
                </a:solidFill>
                <a:effectLst/>
                <a:uLnTx/>
                <a:uFillTx/>
                <a:ea typeface="Avenir Heavy" charset="0"/>
                <a:cs typeface="Avenir Heavy" charset="0"/>
              </a:rPr>
              <a:t>RxNorm</a:t>
            </a:r>
            <a:r>
              <a:rPr kumimoji="0" lang="en-US" sz="1400" u="none" strike="noStrike" kern="1200" cap="none" spc="0" normalizeH="0" baseline="0" noProof="0" dirty="0">
                <a:ln>
                  <a:noFill/>
                </a:ln>
                <a:solidFill>
                  <a:srgbClr val="FF0000"/>
                </a:solidFill>
                <a:effectLst/>
                <a:uLnTx/>
                <a:uFillTx/>
                <a:ea typeface="Avenir Medium" charset="0"/>
                <a:cs typeface="Avenir Medium" charset="0"/>
              </a:rPr>
              <a:t>: Gentamicin is a </a:t>
            </a:r>
            <a:r>
              <a:rPr lang="en-US" sz="1400" dirty="0">
                <a:solidFill>
                  <a:srgbClr val="FF0000"/>
                </a:solidFill>
                <a:ea typeface="Avenir Medium" charset="0"/>
                <a:cs typeface="Avenir Medium" charset="0"/>
              </a:rPr>
              <a:t>p</a:t>
            </a:r>
            <a:r>
              <a:rPr kumimoji="0" lang="en-US" sz="1400" u="none" strike="noStrike" kern="1200" cap="none" spc="0" normalizeH="0" baseline="0" noProof="0" dirty="0" err="1">
                <a:ln>
                  <a:noFill/>
                </a:ln>
                <a:solidFill>
                  <a:srgbClr val="FF0000"/>
                </a:solidFill>
                <a:effectLst/>
                <a:uLnTx/>
                <a:uFillTx/>
                <a:ea typeface="Avenir Medium" charset="0"/>
                <a:cs typeface="Avenir Medium" charset="0"/>
              </a:rPr>
              <a:t>roduct</a:t>
            </a:r>
            <a:endParaRPr kumimoji="0" lang="en-US" sz="1400" u="none" strike="noStrike" kern="1200" cap="none" spc="0" normalizeH="0" baseline="0" noProof="0" dirty="0">
              <a:ln>
                <a:noFill/>
              </a:ln>
              <a:solidFill>
                <a:srgbClr val="FF0000"/>
              </a:solidFill>
              <a:effectLst/>
              <a:uLnTx/>
              <a:uFillTx/>
              <a:ea typeface="Avenir Medium" charset="0"/>
              <a:cs typeface="Avenir Medium" charset="0"/>
            </a:endParaRPr>
          </a:p>
        </p:txBody>
      </p:sp>
      <p:cxnSp>
        <p:nvCxnSpPr>
          <p:cNvPr id="70" name="Straight Arrow Connector 69">
            <a:extLst>
              <a:ext uri="{FF2B5EF4-FFF2-40B4-BE49-F238E27FC236}">
                <a16:creationId xmlns:a16="http://schemas.microsoft.com/office/drawing/2014/main" id="{7BE2C2AB-D0BA-4DEC-B159-6A7A2382E953}"/>
              </a:ext>
            </a:extLst>
          </p:cNvPr>
          <p:cNvCxnSpPr>
            <a:cxnSpLocks/>
            <a:stCxn id="67" idx="1"/>
          </p:cNvCxnSpPr>
          <p:nvPr/>
        </p:nvCxnSpPr>
        <p:spPr>
          <a:xfrm flipH="1" flipV="1">
            <a:off x="3245504" y="4057050"/>
            <a:ext cx="2510761" cy="1410599"/>
          </a:xfrm>
          <a:prstGeom prst="straightConnector1">
            <a:avLst/>
          </a:prstGeom>
          <a:ln w="28575">
            <a:solidFill>
              <a:srgbClr val="002A77"/>
            </a:solidFill>
            <a:tailEnd type="triangle"/>
          </a:ln>
        </p:spPr>
        <p:style>
          <a:lnRef idx="3">
            <a:schemeClr val="accent1"/>
          </a:lnRef>
          <a:fillRef idx="0">
            <a:schemeClr val="accent1"/>
          </a:fillRef>
          <a:effectRef idx="2">
            <a:schemeClr val="accent1"/>
          </a:effectRef>
          <a:fontRef idx="minor">
            <a:schemeClr val="tx1"/>
          </a:fontRef>
        </p:style>
      </p:cxnSp>
      <p:sp>
        <p:nvSpPr>
          <p:cNvPr id="71" name="TextBox 70">
            <a:extLst>
              <a:ext uri="{FF2B5EF4-FFF2-40B4-BE49-F238E27FC236}">
                <a16:creationId xmlns:a16="http://schemas.microsoft.com/office/drawing/2014/main" id="{3EB804BA-3C0E-47AB-8D0B-27F6B740021E}"/>
              </a:ext>
            </a:extLst>
          </p:cNvPr>
          <p:cNvSpPr txBox="1"/>
          <p:nvPr/>
        </p:nvSpPr>
        <p:spPr>
          <a:xfrm>
            <a:off x="5804604" y="2042005"/>
            <a:ext cx="5683692" cy="307777"/>
          </a:xfrm>
          <a:prstGeom prst="rect">
            <a:avLst/>
          </a:prstGeom>
          <a:noFill/>
        </p:spPr>
        <p:txBody>
          <a:bodyPr wrap="square" rtlCol="0">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BC200"/>
                </a:solidFill>
                <a:effectLst/>
                <a:uLnTx/>
                <a:uFillTx/>
                <a:ea typeface="Avenir Black" charset="0"/>
                <a:cs typeface="Avenir Black" charset="0"/>
              </a:rPr>
              <a:t>SNOMED</a:t>
            </a:r>
            <a:r>
              <a:rPr kumimoji="0" lang="en-US" sz="1400" u="none" strike="noStrike" kern="1200" cap="none" spc="0" normalizeH="0" baseline="0" noProof="0" dirty="0">
                <a:ln>
                  <a:noFill/>
                </a:ln>
                <a:solidFill>
                  <a:srgbClr val="5BC200"/>
                </a:solidFill>
                <a:effectLst/>
                <a:uLnTx/>
                <a:uFillTx/>
                <a:ea typeface="Avenir Heavy" charset="0"/>
                <a:cs typeface="Avenir Heavy" charset="0"/>
              </a:rPr>
              <a:t>: Gentamicin is a component of laboratory tests</a:t>
            </a:r>
          </a:p>
        </p:txBody>
      </p:sp>
      <p:sp>
        <p:nvSpPr>
          <p:cNvPr id="72" name="Rectangle 71">
            <a:extLst>
              <a:ext uri="{FF2B5EF4-FFF2-40B4-BE49-F238E27FC236}">
                <a16:creationId xmlns:a16="http://schemas.microsoft.com/office/drawing/2014/main" id="{F55843AD-6CA0-4F1E-B121-3AB67BC0DEC4}"/>
              </a:ext>
            </a:extLst>
          </p:cNvPr>
          <p:cNvSpPr/>
          <p:nvPr/>
        </p:nvSpPr>
        <p:spPr>
          <a:xfrm>
            <a:off x="5804604" y="1691761"/>
            <a:ext cx="5396364" cy="307777"/>
          </a:xfrm>
          <a:prstGeom prst="rect">
            <a:avLst/>
          </a:prstGeom>
        </p:spPr>
        <p:txBody>
          <a:bodyPr wrap="square">
            <a:spAutoFit/>
          </a:bodyP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EE7612"/>
                </a:solidFill>
                <a:effectLst/>
                <a:uLnTx/>
                <a:uFillTx/>
                <a:ea typeface="Avenir Black" charset="0"/>
                <a:cs typeface="Avenir Black" charset="0"/>
              </a:rPr>
              <a:t>LOINC</a:t>
            </a:r>
            <a:r>
              <a:rPr kumimoji="0" lang="en-US" sz="1400" u="none" strike="noStrike" kern="1200" cap="none" spc="0" normalizeH="0" baseline="0" noProof="0" dirty="0">
                <a:ln>
                  <a:noFill/>
                </a:ln>
                <a:solidFill>
                  <a:srgbClr val="EE7612"/>
                </a:solidFill>
                <a:effectLst/>
                <a:uLnTx/>
                <a:uFillTx/>
                <a:ea typeface="Avenir Heavy" charset="0"/>
                <a:cs typeface="Avenir Heavy" charset="0"/>
              </a:rPr>
              <a:t>: Gentamicin is a component of laboratory tests</a:t>
            </a:r>
          </a:p>
        </p:txBody>
      </p:sp>
      <p:cxnSp>
        <p:nvCxnSpPr>
          <p:cNvPr id="73" name="Straight Arrow Connector 72">
            <a:extLst>
              <a:ext uri="{FF2B5EF4-FFF2-40B4-BE49-F238E27FC236}">
                <a16:creationId xmlns:a16="http://schemas.microsoft.com/office/drawing/2014/main" id="{15DCC085-D66C-46B3-B357-62DD9C7168B0}"/>
              </a:ext>
            </a:extLst>
          </p:cNvPr>
          <p:cNvCxnSpPr>
            <a:cxnSpLocks/>
          </p:cNvCxnSpPr>
          <p:nvPr/>
        </p:nvCxnSpPr>
        <p:spPr>
          <a:xfrm flipH="1">
            <a:off x="3245504" y="2393974"/>
            <a:ext cx="2539945" cy="501717"/>
          </a:xfrm>
          <a:prstGeom prst="straightConnector1">
            <a:avLst/>
          </a:prstGeom>
          <a:ln w="28575">
            <a:solidFill>
              <a:srgbClr val="002A77"/>
            </a:solidFill>
            <a:tailEnd type="triangle"/>
          </a:ln>
        </p:spPr>
        <p:style>
          <a:lnRef idx="3">
            <a:schemeClr val="accent1"/>
          </a:lnRef>
          <a:fillRef idx="0">
            <a:schemeClr val="accent1"/>
          </a:fillRef>
          <a:effectRef idx="2">
            <a:schemeClr val="accent1"/>
          </a:effectRef>
          <a:fontRef idx="minor">
            <a:schemeClr val="tx1"/>
          </a:fontRef>
        </p:style>
      </p:cxnSp>
      <p:sp>
        <p:nvSpPr>
          <p:cNvPr id="31" name="Slide Number Placeholder 2">
            <a:extLst>
              <a:ext uri="{FF2B5EF4-FFF2-40B4-BE49-F238E27FC236}">
                <a16:creationId xmlns:a16="http://schemas.microsoft.com/office/drawing/2014/main" id="{29052802-EF48-4F4F-8F9A-D440F0212F62}"/>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14</a:t>
            </a:fld>
            <a:endParaRPr lang="en-US"/>
          </a:p>
        </p:txBody>
      </p:sp>
    </p:spTree>
    <p:extLst>
      <p:ext uri="{BB962C8B-B14F-4D97-AF65-F5344CB8AC3E}">
        <p14:creationId xmlns:p14="http://schemas.microsoft.com/office/powerpoint/2010/main" val="42810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6" grpId="0"/>
      <p:bldP spid="67" grpId="0"/>
      <p:bldP spid="68" grpId="0"/>
      <p:bldP spid="69" grpId="0"/>
      <p:bldP spid="71"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B36930-BFEB-4BED-B3FA-DE500E8AB4E0}"/>
              </a:ext>
            </a:extLst>
          </p:cNvPr>
          <p:cNvSpPr/>
          <p:nvPr/>
        </p:nvSpPr>
        <p:spPr>
          <a:xfrm>
            <a:off x="4507462" y="4774424"/>
            <a:ext cx="3155818" cy="5188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9BE3C-16B0-48C6-83F3-94F0C92B6D4D}"/>
              </a:ext>
            </a:extLst>
          </p:cNvPr>
          <p:cNvSpPr>
            <a:spLocks noGrp="1"/>
          </p:cNvSpPr>
          <p:nvPr>
            <p:ph type="title"/>
          </p:nvPr>
        </p:nvSpPr>
        <p:spPr/>
        <p:txBody>
          <a:bodyPr/>
          <a:lstStyle/>
          <a:p>
            <a:r>
              <a:rPr lang="en-US" dirty="0"/>
              <a:t>Current Situation: Mapping Process</a:t>
            </a:r>
          </a:p>
        </p:txBody>
      </p:sp>
      <p:sp>
        <p:nvSpPr>
          <p:cNvPr id="4" name="Slide Number Placeholder 3">
            <a:extLst>
              <a:ext uri="{FF2B5EF4-FFF2-40B4-BE49-F238E27FC236}">
                <a16:creationId xmlns:a16="http://schemas.microsoft.com/office/drawing/2014/main" id="{E7C38448-F80B-4569-8BDC-488BF8BA517F}"/>
              </a:ext>
            </a:extLst>
          </p:cNvPr>
          <p:cNvSpPr>
            <a:spLocks noGrp="1"/>
          </p:cNvSpPr>
          <p:nvPr>
            <p:ph type="sldNum" sz="quarter" idx="12"/>
          </p:nvPr>
        </p:nvSpPr>
        <p:spPr>
          <a:xfrm>
            <a:off x="8529031" y="6335011"/>
            <a:ext cx="2743200" cy="365125"/>
          </a:xfrm>
        </p:spPr>
        <p:txBody>
          <a:bodyPr/>
          <a:lstStyle/>
          <a:p>
            <a:fld id="{88B1D514-9158-7143-952E-69DC611F0F0B}" type="slidenum">
              <a:rPr lang="en-US" smtClean="0"/>
              <a:t>15</a:t>
            </a:fld>
            <a:endParaRPr lang="en-US" dirty="0"/>
          </a:p>
        </p:txBody>
      </p:sp>
      <p:sp>
        <p:nvSpPr>
          <p:cNvPr id="24" name="TextBox 23">
            <a:extLst>
              <a:ext uri="{FF2B5EF4-FFF2-40B4-BE49-F238E27FC236}">
                <a16:creationId xmlns:a16="http://schemas.microsoft.com/office/drawing/2014/main" id="{90859ED2-3218-4BF7-B40D-A3541B6753E0}"/>
              </a:ext>
            </a:extLst>
          </p:cNvPr>
          <p:cNvSpPr txBox="1"/>
          <p:nvPr/>
        </p:nvSpPr>
        <p:spPr>
          <a:xfrm>
            <a:off x="4985300" y="2574925"/>
            <a:ext cx="2155965" cy="338554"/>
          </a:xfrm>
          <a:prstGeom prst="rect">
            <a:avLst/>
          </a:prstGeom>
          <a:noFill/>
          <a:ln>
            <a:solidFill>
              <a:srgbClr val="5DC200"/>
            </a:solidFill>
          </a:ln>
        </p:spPr>
        <p:txBody>
          <a:bodyPr wrap="square" rtlCol="0">
            <a:spAutoFit/>
          </a:bodyPr>
          <a:lstStyle/>
          <a:p>
            <a:r>
              <a:rPr lang="en-US" sz="1600" dirty="0"/>
              <a:t>SNOMED code 2222</a:t>
            </a:r>
          </a:p>
        </p:txBody>
      </p:sp>
      <p:sp>
        <p:nvSpPr>
          <p:cNvPr id="27" name="TextBox 26">
            <a:extLst>
              <a:ext uri="{FF2B5EF4-FFF2-40B4-BE49-F238E27FC236}">
                <a16:creationId xmlns:a16="http://schemas.microsoft.com/office/drawing/2014/main" id="{97729689-2189-40AE-8100-349312C069BF}"/>
              </a:ext>
            </a:extLst>
          </p:cNvPr>
          <p:cNvSpPr txBox="1"/>
          <p:nvPr/>
        </p:nvSpPr>
        <p:spPr>
          <a:xfrm>
            <a:off x="4985300" y="2194307"/>
            <a:ext cx="2155965" cy="338554"/>
          </a:xfrm>
          <a:prstGeom prst="rect">
            <a:avLst/>
          </a:prstGeom>
          <a:noFill/>
          <a:ln w="19050">
            <a:solidFill>
              <a:schemeClr val="accent5"/>
            </a:solidFill>
          </a:ln>
        </p:spPr>
        <p:txBody>
          <a:bodyPr wrap="square" rtlCol="0">
            <a:spAutoFit/>
          </a:bodyPr>
          <a:lstStyle/>
          <a:p>
            <a:r>
              <a:rPr lang="en-US" sz="1600" dirty="0"/>
              <a:t>LOINC code 1111</a:t>
            </a:r>
          </a:p>
        </p:txBody>
      </p:sp>
      <p:sp>
        <p:nvSpPr>
          <p:cNvPr id="28" name="TextBox 27">
            <a:extLst>
              <a:ext uri="{FF2B5EF4-FFF2-40B4-BE49-F238E27FC236}">
                <a16:creationId xmlns:a16="http://schemas.microsoft.com/office/drawing/2014/main" id="{80C57F81-27E3-47F4-87C7-E17085F62DCB}"/>
              </a:ext>
            </a:extLst>
          </p:cNvPr>
          <p:cNvSpPr txBox="1"/>
          <p:nvPr/>
        </p:nvSpPr>
        <p:spPr>
          <a:xfrm>
            <a:off x="4985300" y="3336160"/>
            <a:ext cx="2119020" cy="338554"/>
          </a:xfrm>
          <a:prstGeom prst="rect">
            <a:avLst/>
          </a:prstGeom>
          <a:noFill/>
          <a:ln>
            <a:solidFill>
              <a:schemeClr val="accent6"/>
            </a:solidFill>
          </a:ln>
        </p:spPr>
        <p:txBody>
          <a:bodyPr wrap="square" rtlCol="0">
            <a:spAutoFit/>
          </a:bodyPr>
          <a:lstStyle/>
          <a:p>
            <a:r>
              <a:rPr lang="en-US" sz="1600" dirty="0"/>
              <a:t>RxNorm code 4444</a:t>
            </a:r>
          </a:p>
        </p:txBody>
      </p:sp>
      <p:cxnSp>
        <p:nvCxnSpPr>
          <p:cNvPr id="65" name="Connector: Elbow 64">
            <a:extLst>
              <a:ext uri="{FF2B5EF4-FFF2-40B4-BE49-F238E27FC236}">
                <a16:creationId xmlns:a16="http://schemas.microsoft.com/office/drawing/2014/main" id="{E25142C0-D9D0-4F3B-A279-D3464A6EDB24}"/>
              </a:ext>
            </a:extLst>
          </p:cNvPr>
          <p:cNvCxnSpPr>
            <a:cxnSpLocks/>
            <a:stCxn id="56" idx="3"/>
            <a:endCxn id="27" idx="1"/>
          </p:cNvCxnSpPr>
          <p:nvPr/>
        </p:nvCxnSpPr>
        <p:spPr>
          <a:xfrm flipV="1">
            <a:off x="3276709" y="2363584"/>
            <a:ext cx="1708591" cy="1808619"/>
          </a:xfrm>
          <a:prstGeom prst="bentConnector3">
            <a:avLst>
              <a:gd name="adj1" fmla="val 50000"/>
            </a:avLst>
          </a:prstGeom>
          <a:ln w="28575">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7B0580AD-D5FA-4404-8069-889C6B613F94}"/>
              </a:ext>
            </a:extLst>
          </p:cNvPr>
          <p:cNvCxnSpPr>
            <a:cxnSpLocks/>
            <a:stCxn id="58" idx="1"/>
            <a:endCxn id="88" idx="3"/>
          </p:cNvCxnSpPr>
          <p:nvPr/>
        </p:nvCxnSpPr>
        <p:spPr>
          <a:xfrm rot="10800000">
            <a:off x="7141265" y="3124821"/>
            <a:ext cx="1798052" cy="1047383"/>
          </a:xfrm>
          <a:prstGeom prst="bentConnector3">
            <a:avLst>
              <a:gd name="adj1" fmla="val 50000"/>
            </a:avLst>
          </a:prstGeom>
          <a:ln w="28575">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EE43D5D-834B-423C-A067-F2AE75714A4D}"/>
              </a:ext>
            </a:extLst>
          </p:cNvPr>
          <p:cNvSpPr txBox="1"/>
          <p:nvPr/>
        </p:nvSpPr>
        <p:spPr>
          <a:xfrm>
            <a:off x="4985300" y="2955543"/>
            <a:ext cx="2155965" cy="338554"/>
          </a:xfrm>
          <a:prstGeom prst="rect">
            <a:avLst/>
          </a:prstGeom>
          <a:noFill/>
          <a:ln>
            <a:solidFill>
              <a:srgbClr val="5DC200"/>
            </a:solidFill>
          </a:ln>
        </p:spPr>
        <p:txBody>
          <a:bodyPr wrap="square" rtlCol="0">
            <a:spAutoFit/>
          </a:bodyPr>
          <a:lstStyle/>
          <a:p>
            <a:r>
              <a:rPr lang="en-US" sz="1600" dirty="0"/>
              <a:t>SNOMED code 3333</a:t>
            </a:r>
          </a:p>
        </p:txBody>
      </p:sp>
      <p:sp>
        <p:nvSpPr>
          <p:cNvPr id="90" name="Rectangle 89">
            <a:extLst>
              <a:ext uri="{FF2B5EF4-FFF2-40B4-BE49-F238E27FC236}">
                <a16:creationId xmlns:a16="http://schemas.microsoft.com/office/drawing/2014/main" id="{DB913294-A7E1-417F-9EFC-066C840D95F2}"/>
              </a:ext>
            </a:extLst>
          </p:cNvPr>
          <p:cNvSpPr/>
          <p:nvPr/>
        </p:nvSpPr>
        <p:spPr>
          <a:xfrm>
            <a:off x="873740" y="1115032"/>
            <a:ext cx="10236468" cy="646331"/>
          </a:xfrm>
          <a:prstGeom prst="rect">
            <a:avLst/>
          </a:prstGeom>
        </p:spPr>
        <p:txBody>
          <a:bodyPr wrap="square">
            <a:spAutoFit/>
          </a:bodyPr>
          <a:lstStyle/>
          <a:p>
            <a:r>
              <a:rPr lang="en-US" sz="1800" dirty="0"/>
              <a:t>Currently, hospitals manually translate and map health data for their own needs, which is costly, inefficient, and error-prone. </a:t>
            </a:r>
          </a:p>
        </p:txBody>
      </p:sp>
      <p:sp>
        <p:nvSpPr>
          <p:cNvPr id="55" name="TextBox 54">
            <a:extLst>
              <a:ext uri="{FF2B5EF4-FFF2-40B4-BE49-F238E27FC236}">
                <a16:creationId xmlns:a16="http://schemas.microsoft.com/office/drawing/2014/main" id="{7312FEA7-0E94-4DF0-B1AA-5FB30109A167}"/>
              </a:ext>
            </a:extLst>
          </p:cNvPr>
          <p:cNvSpPr txBox="1"/>
          <p:nvPr/>
        </p:nvSpPr>
        <p:spPr>
          <a:xfrm>
            <a:off x="993491" y="3522642"/>
            <a:ext cx="2283222" cy="369332"/>
          </a:xfrm>
          <a:prstGeom prst="rect">
            <a:avLst/>
          </a:prstGeom>
          <a:solidFill>
            <a:srgbClr val="2972FF"/>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ea typeface="Arial" charset="0"/>
                <a:cs typeface="Arial" charset="0"/>
              </a:rPr>
              <a:t>Hospital  A</a:t>
            </a:r>
          </a:p>
        </p:txBody>
      </p:sp>
      <p:sp>
        <p:nvSpPr>
          <p:cNvPr id="56" name="Rectangle 55">
            <a:extLst>
              <a:ext uri="{FF2B5EF4-FFF2-40B4-BE49-F238E27FC236}">
                <a16:creationId xmlns:a16="http://schemas.microsoft.com/office/drawing/2014/main" id="{A78B1628-6867-4E95-8D77-22055E559F13}"/>
              </a:ext>
            </a:extLst>
          </p:cNvPr>
          <p:cNvSpPr/>
          <p:nvPr/>
        </p:nvSpPr>
        <p:spPr>
          <a:xfrm>
            <a:off x="993490" y="3880677"/>
            <a:ext cx="2283219" cy="583051"/>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Local code: 12345 </a:t>
            </a:r>
          </a:p>
        </p:txBody>
      </p:sp>
      <p:sp>
        <p:nvSpPr>
          <p:cNvPr id="57" name="TextBox 56">
            <a:extLst>
              <a:ext uri="{FF2B5EF4-FFF2-40B4-BE49-F238E27FC236}">
                <a16:creationId xmlns:a16="http://schemas.microsoft.com/office/drawing/2014/main" id="{2917C589-B453-4DBF-B652-3343DD92AE04}"/>
              </a:ext>
            </a:extLst>
          </p:cNvPr>
          <p:cNvSpPr txBox="1"/>
          <p:nvPr/>
        </p:nvSpPr>
        <p:spPr>
          <a:xfrm>
            <a:off x="8939318" y="3522642"/>
            <a:ext cx="2283222" cy="369332"/>
          </a:xfrm>
          <a:prstGeom prst="rect">
            <a:avLst/>
          </a:prstGeom>
          <a:solidFill>
            <a:srgbClr val="2972FF"/>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ea typeface="Arial" charset="0"/>
                <a:cs typeface="Arial" charset="0"/>
              </a:rPr>
              <a:t>Hospital  B</a:t>
            </a:r>
          </a:p>
        </p:txBody>
      </p:sp>
      <p:sp>
        <p:nvSpPr>
          <p:cNvPr id="58" name="Rectangle 57">
            <a:extLst>
              <a:ext uri="{FF2B5EF4-FFF2-40B4-BE49-F238E27FC236}">
                <a16:creationId xmlns:a16="http://schemas.microsoft.com/office/drawing/2014/main" id="{D2EA5021-FEAD-4F58-B163-3503749B6BC1}"/>
              </a:ext>
            </a:extLst>
          </p:cNvPr>
          <p:cNvSpPr/>
          <p:nvPr/>
        </p:nvSpPr>
        <p:spPr>
          <a:xfrm>
            <a:off x="8939317" y="3880677"/>
            <a:ext cx="2283219" cy="583051"/>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Local code: 67890</a:t>
            </a:r>
          </a:p>
        </p:txBody>
      </p:sp>
      <p:sp>
        <p:nvSpPr>
          <p:cNvPr id="63" name="TextBox 62">
            <a:extLst>
              <a:ext uri="{FF2B5EF4-FFF2-40B4-BE49-F238E27FC236}">
                <a16:creationId xmlns:a16="http://schemas.microsoft.com/office/drawing/2014/main" id="{7076DB8B-C599-4511-93F1-08022A534F7A}"/>
              </a:ext>
            </a:extLst>
          </p:cNvPr>
          <p:cNvSpPr txBox="1"/>
          <p:nvPr/>
        </p:nvSpPr>
        <p:spPr>
          <a:xfrm>
            <a:off x="4621907" y="4871296"/>
            <a:ext cx="2672530" cy="338554"/>
          </a:xfrm>
          <a:prstGeom prst="rect">
            <a:avLst/>
          </a:prstGeom>
          <a:solidFill>
            <a:srgbClr val="FF2600"/>
          </a:solidFill>
          <a:ln>
            <a:noFill/>
          </a:ln>
        </p:spPr>
        <p:txBody>
          <a:bodyPr wrap="square" rtlCol="0">
            <a:spAutoFit/>
          </a:bodyPr>
          <a:lstStyle/>
          <a:p>
            <a:pPr lvl="1"/>
            <a:r>
              <a:rPr lang="en-US" sz="1600" dirty="0">
                <a:solidFill>
                  <a:schemeClr val="bg1"/>
                </a:solidFill>
              </a:rPr>
              <a:t>Information Loss</a:t>
            </a:r>
          </a:p>
        </p:txBody>
      </p:sp>
      <p:pic>
        <p:nvPicPr>
          <p:cNvPr id="64" name="Graphic 63" descr="Warning">
            <a:extLst>
              <a:ext uri="{FF2B5EF4-FFF2-40B4-BE49-F238E27FC236}">
                <a16:creationId xmlns:a16="http://schemas.microsoft.com/office/drawing/2014/main" id="{D0AA5700-F161-47FD-B428-38C1FA81B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5312" y="4830549"/>
            <a:ext cx="421494" cy="406613"/>
          </a:xfrm>
          <a:prstGeom prst="rect">
            <a:avLst/>
          </a:prstGeom>
        </p:spPr>
      </p:pic>
      <p:sp>
        <p:nvSpPr>
          <p:cNvPr id="66" name="Rectangle 65">
            <a:extLst>
              <a:ext uri="{FF2B5EF4-FFF2-40B4-BE49-F238E27FC236}">
                <a16:creationId xmlns:a16="http://schemas.microsoft.com/office/drawing/2014/main" id="{CCADE19F-F842-4DA6-AFA6-2EB44962F598}"/>
              </a:ext>
            </a:extLst>
          </p:cNvPr>
          <p:cNvSpPr/>
          <p:nvPr/>
        </p:nvSpPr>
        <p:spPr>
          <a:xfrm>
            <a:off x="4507463" y="5382980"/>
            <a:ext cx="3155818" cy="5188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0F3D554-D3D7-4C27-8D6F-997BD834C2E5}"/>
              </a:ext>
            </a:extLst>
          </p:cNvPr>
          <p:cNvSpPr txBox="1"/>
          <p:nvPr/>
        </p:nvSpPr>
        <p:spPr>
          <a:xfrm>
            <a:off x="4643162" y="5479852"/>
            <a:ext cx="2980361" cy="338554"/>
          </a:xfrm>
          <a:prstGeom prst="rect">
            <a:avLst/>
          </a:prstGeom>
          <a:solidFill>
            <a:srgbClr val="FF2600"/>
          </a:solidFill>
          <a:ln>
            <a:noFill/>
          </a:ln>
        </p:spPr>
        <p:txBody>
          <a:bodyPr wrap="square" rtlCol="0">
            <a:spAutoFit/>
          </a:bodyPr>
          <a:lstStyle/>
          <a:p>
            <a:pPr lvl="1"/>
            <a:r>
              <a:rPr lang="en-US" sz="1600" dirty="0">
                <a:solidFill>
                  <a:schemeClr val="bg1"/>
                </a:solidFill>
              </a:rPr>
              <a:t>Lack of Interoperability</a:t>
            </a:r>
          </a:p>
        </p:txBody>
      </p:sp>
      <p:pic>
        <p:nvPicPr>
          <p:cNvPr id="68" name="Graphic 67" descr="Warning">
            <a:extLst>
              <a:ext uri="{FF2B5EF4-FFF2-40B4-BE49-F238E27FC236}">
                <a16:creationId xmlns:a16="http://schemas.microsoft.com/office/drawing/2014/main" id="{552A866F-F326-43EE-A103-C4F2C9A9C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6568" y="5439105"/>
            <a:ext cx="421494" cy="406613"/>
          </a:xfrm>
          <a:prstGeom prst="rect">
            <a:avLst/>
          </a:prstGeom>
        </p:spPr>
      </p:pic>
      <p:sp>
        <p:nvSpPr>
          <p:cNvPr id="69" name="Rectangle 68">
            <a:extLst>
              <a:ext uri="{FF2B5EF4-FFF2-40B4-BE49-F238E27FC236}">
                <a16:creationId xmlns:a16="http://schemas.microsoft.com/office/drawing/2014/main" id="{43930970-CBEA-415C-B618-E6CF9EE9DCBB}"/>
              </a:ext>
            </a:extLst>
          </p:cNvPr>
          <p:cNvSpPr/>
          <p:nvPr/>
        </p:nvSpPr>
        <p:spPr>
          <a:xfrm>
            <a:off x="4507463" y="5998713"/>
            <a:ext cx="3155817" cy="5188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058EE51-B4CF-46E9-B43B-AC6266438FA0}"/>
              </a:ext>
            </a:extLst>
          </p:cNvPr>
          <p:cNvSpPr txBox="1"/>
          <p:nvPr/>
        </p:nvSpPr>
        <p:spPr>
          <a:xfrm>
            <a:off x="4643163" y="6095585"/>
            <a:ext cx="2672530" cy="338554"/>
          </a:xfrm>
          <a:prstGeom prst="rect">
            <a:avLst/>
          </a:prstGeom>
          <a:solidFill>
            <a:srgbClr val="FF2600"/>
          </a:solidFill>
          <a:ln>
            <a:noFill/>
          </a:ln>
        </p:spPr>
        <p:txBody>
          <a:bodyPr wrap="square" rtlCol="0">
            <a:spAutoFit/>
          </a:bodyPr>
          <a:lstStyle/>
          <a:p>
            <a:pPr lvl="1"/>
            <a:r>
              <a:rPr lang="en-US" sz="1600" dirty="0">
                <a:solidFill>
                  <a:schemeClr val="bg1"/>
                </a:solidFill>
              </a:rPr>
              <a:t>Patient Safety Risk</a:t>
            </a:r>
          </a:p>
        </p:txBody>
      </p:sp>
      <p:pic>
        <p:nvPicPr>
          <p:cNvPr id="73" name="Graphic 72" descr="Warning">
            <a:extLst>
              <a:ext uri="{FF2B5EF4-FFF2-40B4-BE49-F238E27FC236}">
                <a16:creationId xmlns:a16="http://schemas.microsoft.com/office/drawing/2014/main" id="{7C928C99-D9A4-4AA0-97B2-EE15A6F9D1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6568" y="6054838"/>
            <a:ext cx="421494" cy="406613"/>
          </a:xfrm>
          <a:prstGeom prst="rect">
            <a:avLst/>
          </a:prstGeom>
        </p:spPr>
      </p:pic>
    </p:spTree>
    <p:extLst>
      <p:ext uri="{BB962C8B-B14F-4D97-AF65-F5344CB8AC3E}">
        <p14:creationId xmlns:p14="http://schemas.microsoft.com/office/powerpoint/2010/main" val="161356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FF"/>
                </a:solidFill>
              </a:rPr>
              <a:t>Current Situation:</a:t>
            </a:r>
            <a:r>
              <a:rPr lang="en-US" b="1" dirty="0"/>
              <a:t> SNOMED Mapping Example</a:t>
            </a:r>
          </a:p>
        </p:txBody>
      </p:sp>
      <p:sp>
        <p:nvSpPr>
          <p:cNvPr id="6" name="TextBox 5"/>
          <p:cNvSpPr txBox="1"/>
          <p:nvPr/>
        </p:nvSpPr>
        <p:spPr>
          <a:xfrm>
            <a:off x="8752808" y="1918067"/>
            <a:ext cx="3017520" cy="338554"/>
          </a:xfrm>
          <a:prstGeom prst="rect">
            <a:avLst/>
          </a:prstGeom>
          <a:solidFill>
            <a:srgbClr val="2972FF"/>
          </a:solidFill>
          <a:ln w="12700">
            <a:solidFill>
              <a:srgbClr val="2972FF"/>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Organization B</a:t>
            </a:r>
          </a:p>
        </p:txBody>
      </p:sp>
      <p:sp>
        <p:nvSpPr>
          <p:cNvPr id="7" name="TextBox 6"/>
          <p:cNvSpPr txBox="1"/>
          <p:nvPr/>
        </p:nvSpPr>
        <p:spPr>
          <a:xfrm>
            <a:off x="793859" y="1918067"/>
            <a:ext cx="3017520" cy="338554"/>
          </a:xfrm>
          <a:prstGeom prst="rect">
            <a:avLst/>
          </a:prstGeom>
          <a:solidFill>
            <a:srgbClr val="2972FF"/>
          </a:solidFill>
          <a:ln w="12700">
            <a:solidFill>
              <a:srgbClr val="2972FF"/>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Organization A</a:t>
            </a:r>
          </a:p>
        </p:txBody>
      </p:sp>
      <p:sp>
        <p:nvSpPr>
          <p:cNvPr id="9" name="Rectangle 8"/>
          <p:cNvSpPr/>
          <p:nvPr/>
        </p:nvSpPr>
        <p:spPr>
          <a:xfrm>
            <a:off x="789788" y="2263492"/>
            <a:ext cx="3017520" cy="1097280"/>
          </a:xfrm>
          <a:prstGeom prst="rect">
            <a:avLst/>
          </a:prstGeom>
          <a:solidFill>
            <a:srgbClr val="2972FF">
              <a:alpha val="29804"/>
            </a:srgbClr>
          </a:solidFill>
          <a:ln w="9525">
            <a:solidFill>
              <a:srgbClr val="297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ea typeface="Avenir Medium" charset="0"/>
                <a:cs typeface="Avenir Medium" charset="0"/>
              </a:rPr>
              <a:t>Local code: 12345 </a:t>
            </a:r>
          </a:p>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black"/>
              </a:solidFill>
              <a:effectLst/>
              <a:uLnTx/>
              <a:uFillTx/>
              <a:ea typeface="Avenir Medium" charset="0"/>
              <a:cs typeface="Avenir Medium" charset="0"/>
            </a:endParaRP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ea typeface="Avenir Medium" charset="0"/>
                <a:cs typeface="Avenir Medium" charset="0"/>
              </a:rPr>
              <a:t>Infiltrating ductal carcinoma of lower inner quadrant of breast</a:t>
            </a:r>
          </a:p>
        </p:txBody>
      </p:sp>
      <p:grpSp>
        <p:nvGrpSpPr>
          <p:cNvPr id="3" name="Group 2"/>
          <p:cNvGrpSpPr/>
          <p:nvPr/>
        </p:nvGrpSpPr>
        <p:grpSpPr>
          <a:xfrm>
            <a:off x="4355218" y="1806792"/>
            <a:ext cx="3700691" cy="2692117"/>
            <a:chOff x="3741083" y="1288868"/>
            <a:chExt cx="4415612" cy="3373644"/>
          </a:xfrm>
        </p:grpSpPr>
        <p:sp>
          <p:nvSpPr>
            <p:cNvPr id="17" name="Oval 16"/>
            <p:cNvSpPr/>
            <p:nvPr/>
          </p:nvSpPr>
          <p:spPr>
            <a:xfrm>
              <a:off x="3741083" y="1588905"/>
              <a:ext cx="2943336" cy="2943336"/>
            </a:xfrm>
            <a:prstGeom prst="ellipse">
              <a:avLst/>
            </a:prstGeom>
            <a:solidFill>
              <a:srgbClr val="5DC200"/>
            </a:solidFill>
            <a:ln w="2540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Avenir Heavy" charset="0"/>
                  <a:cs typeface="Avenir Heavy" charset="0"/>
                </a:rPr>
                <a:t>SNOMED CT</a:t>
              </a:r>
            </a:p>
          </p:txBody>
        </p:sp>
        <p:sp>
          <p:nvSpPr>
            <p:cNvPr id="18" name="Oval 17"/>
            <p:cNvSpPr/>
            <p:nvPr/>
          </p:nvSpPr>
          <p:spPr>
            <a:xfrm>
              <a:off x="5960253" y="1288868"/>
              <a:ext cx="1600757" cy="1600757"/>
            </a:xfrm>
            <a:prstGeom prst="ellipse">
              <a:avLst/>
            </a:prstGeom>
            <a:solidFill>
              <a:srgbClr val="FF9300">
                <a:alpha val="82000"/>
              </a:srgbClr>
            </a:solidFill>
            <a:ln w="22225">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Avenir Heavy" charset="0"/>
                  <a:cs typeface="Avenir Heavy" charset="0"/>
                </a:rPr>
                <a:t>Lab LOINC</a:t>
              </a:r>
            </a:p>
          </p:txBody>
        </p:sp>
        <p:sp>
          <p:nvSpPr>
            <p:cNvPr id="19" name="Oval 18"/>
            <p:cNvSpPr/>
            <p:nvPr/>
          </p:nvSpPr>
          <p:spPr>
            <a:xfrm>
              <a:off x="5960255" y="2466073"/>
              <a:ext cx="2196440" cy="2196439"/>
            </a:xfrm>
            <a:prstGeom prst="ellipse">
              <a:avLst/>
            </a:prstGeom>
            <a:solidFill>
              <a:srgbClr val="FF2600">
                <a:alpha val="85000"/>
              </a:srgbClr>
            </a:solidFill>
            <a:ln w="1905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ea typeface="Avenir Heavy" charset="0"/>
                  <a:cs typeface="Avenir Heavy" charset="0"/>
                </a:rPr>
                <a:t>RxNorm</a:t>
              </a:r>
              <a:endParaRPr kumimoji="0" lang="en-US" sz="1600" b="1" i="0" u="none" strike="noStrike" kern="1200" cap="none" spc="0" normalizeH="0" baseline="0" noProof="0" dirty="0">
                <a:ln>
                  <a:noFill/>
                </a:ln>
                <a:solidFill>
                  <a:prstClr val="white"/>
                </a:solidFill>
                <a:effectLst/>
                <a:uLnTx/>
                <a:uFillTx/>
                <a:ea typeface="Avenir Heavy" charset="0"/>
                <a:cs typeface="Avenir Heavy" charset="0"/>
              </a:endParaRPr>
            </a:p>
          </p:txBody>
        </p:sp>
      </p:grpSp>
      <p:cxnSp>
        <p:nvCxnSpPr>
          <p:cNvPr id="29" name="Elbow Connector 28"/>
          <p:cNvCxnSpPr>
            <a:cxnSpLocks/>
            <a:stCxn id="17" idx="4"/>
            <a:endCxn id="8" idx="3"/>
          </p:cNvCxnSpPr>
          <p:nvPr/>
        </p:nvCxnSpPr>
        <p:spPr>
          <a:xfrm rot="5400000">
            <a:off x="4500036" y="3700301"/>
            <a:ext cx="393923" cy="1783230"/>
          </a:xfrm>
          <a:prstGeom prst="bentConnector2">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17" idx="4"/>
            <a:endCxn id="4" idx="1"/>
          </p:cNvCxnSpPr>
          <p:nvPr/>
        </p:nvCxnSpPr>
        <p:spPr>
          <a:xfrm rot="16200000" flipH="1">
            <a:off x="6971775" y="3011792"/>
            <a:ext cx="397870" cy="3164196"/>
          </a:xfrm>
          <a:prstGeom prst="bentConnector2">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9" idx="2"/>
            <a:endCxn id="30" idx="0"/>
          </p:cNvCxnSpPr>
          <p:nvPr/>
        </p:nvCxnSpPr>
        <p:spPr>
          <a:xfrm flipH="1">
            <a:off x="2297773" y="3360772"/>
            <a:ext cx="775" cy="535632"/>
          </a:xfrm>
          <a:prstGeom prst="straightConnector1">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41" idx="2"/>
            <a:endCxn id="31" idx="0"/>
          </p:cNvCxnSpPr>
          <p:nvPr/>
        </p:nvCxnSpPr>
        <p:spPr>
          <a:xfrm>
            <a:off x="10261568" y="3366812"/>
            <a:ext cx="0" cy="529592"/>
          </a:xfrm>
          <a:prstGeom prst="straightConnector1">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1EFDEFD-5CA1-43E2-83D9-7D1542AD9F0F}"/>
              </a:ext>
            </a:extLst>
          </p:cNvPr>
          <p:cNvGrpSpPr/>
          <p:nvPr/>
        </p:nvGrpSpPr>
        <p:grpSpPr>
          <a:xfrm>
            <a:off x="792611" y="5594520"/>
            <a:ext cx="3017520" cy="584775"/>
            <a:chOff x="820892" y="5685926"/>
            <a:chExt cx="3024637" cy="584775"/>
          </a:xfrm>
        </p:grpSpPr>
        <p:sp>
          <p:nvSpPr>
            <p:cNvPr id="10" name="TextBox 9">
              <a:extLst>
                <a:ext uri="{FF2B5EF4-FFF2-40B4-BE49-F238E27FC236}">
                  <a16:creationId xmlns:a16="http://schemas.microsoft.com/office/drawing/2014/main" id="{2C3F89B1-D956-431C-B1C1-DF10E7ED00F8}"/>
                </a:ext>
              </a:extLst>
            </p:cNvPr>
            <p:cNvSpPr txBox="1"/>
            <p:nvPr/>
          </p:nvSpPr>
          <p:spPr>
            <a:xfrm>
              <a:off x="820892" y="5685926"/>
              <a:ext cx="3024637" cy="584775"/>
            </a:xfrm>
            <a:prstGeom prst="rect">
              <a:avLst/>
            </a:prstGeom>
            <a:solidFill>
              <a:srgbClr val="FF2600"/>
            </a:solidFill>
            <a:ln>
              <a:noFill/>
            </a:ln>
          </p:spPr>
          <p:txBody>
            <a:bodyPr wrap="square" rtlCol="0">
              <a:spAutoFit/>
            </a:bodyPr>
            <a:lstStyle/>
            <a:p>
              <a:pPr lvl="1"/>
              <a:r>
                <a:rPr lang="en-US" sz="1600" dirty="0">
                  <a:solidFill>
                    <a:schemeClr val="bg1"/>
                  </a:solidFill>
                </a:rPr>
                <a:t>Lose location of the carcinoma</a:t>
              </a:r>
            </a:p>
          </p:txBody>
        </p:sp>
        <p:pic>
          <p:nvPicPr>
            <p:cNvPr id="12" name="Graphic 11" descr="Warning">
              <a:extLst>
                <a:ext uri="{FF2B5EF4-FFF2-40B4-BE49-F238E27FC236}">
                  <a16:creationId xmlns:a16="http://schemas.microsoft.com/office/drawing/2014/main" id="{71D43105-550B-4347-8670-2955F79D7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15939"/>
              <a:ext cx="529021" cy="509143"/>
            </a:xfrm>
            <a:prstGeom prst="rect">
              <a:avLst/>
            </a:prstGeom>
          </p:spPr>
        </p:pic>
      </p:grpSp>
      <p:grpSp>
        <p:nvGrpSpPr>
          <p:cNvPr id="16" name="Group 15">
            <a:extLst>
              <a:ext uri="{FF2B5EF4-FFF2-40B4-BE49-F238E27FC236}">
                <a16:creationId xmlns:a16="http://schemas.microsoft.com/office/drawing/2014/main" id="{27F44BC6-FE0C-4307-B0E4-658F1FE034EA}"/>
              </a:ext>
            </a:extLst>
          </p:cNvPr>
          <p:cNvGrpSpPr/>
          <p:nvPr/>
        </p:nvGrpSpPr>
        <p:grpSpPr>
          <a:xfrm>
            <a:off x="787862" y="3896404"/>
            <a:ext cx="3018671" cy="1441114"/>
            <a:chOff x="787862" y="3752136"/>
            <a:chExt cx="3018671" cy="1441114"/>
          </a:xfrm>
        </p:grpSpPr>
        <p:sp>
          <p:nvSpPr>
            <p:cNvPr id="8" name="TextBox 7"/>
            <p:cNvSpPr txBox="1"/>
            <p:nvPr/>
          </p:nvSpPr>
          <p:spPr>
            <a:xfrm>
              <a:off x="787862" y="4095970"/>
              <a:ext cx="3017520" cy="1097280"/>
            </a:xfrm>
            <a:prstGeom prst="rect">
              <a:avLst/>
            </a:prstGeom>
            <a:solidFill>
              <a:schemeClr val="accent2">
                <a:lumMod val="20000"/>
                <a:lumOff val="80000"/>
              </a:schemeClr>
            </a:solidFill>
            <a:ln w="9525">
              <a:solidFill>
                <a:srgbClr val="5DC200"/>
              </a:solidFill>
            </a:ln>
          </p:spPr>
          <p:txBody>
            <a:bodyPr wrap="square" rtlCol="0">
              <a:spAutoFit/>
            </a:bodyPr>
            <a:lstStyle/>
            <a:p>
              <a:pPr algn="ctr"/>
              <a:r>
                <a:rPr lang="en-US" sz="1600" b="1" dirty="0">
                  <a:ea typeface="Avenir Medium" charset="0"/>
                  <a:cs typeface="Avenir Medium" charset="0"/>
                </a:rPr>
                <a:t>SNOMED Code: </a:t>
              </a:r>
            </a:p>
            <a:p>
              <a:pPr algn="ctr"/>
              <a:r>
                <a:rPr lang="en-US" sz="1600" b="1" dirty="0">
                  <a:ea typeface="Avenir Medium" charset="0"/>
                  <a:cs typeface="Avenir Medium" charset="0"/>
                </a:rPr>
                <a:t>408643008</a:t>
              </a:r>
            </a:p>
            <a:p>
              <a:endParaRPr lang="en-US" sz="700" dirty="0">
                <a:ea typeface="Avenir Medium" charset="0"/>
                <a:cs typeface="Avenir Medium" charset="0"/>
              </a:endParaRPr>
            </a:p>
            <a:p>
              <a:r>
                <a:rPr lang="en-US" sz="1600" dirty="0">
                  <a:ea typeface="Avenir Medium" charset="0"/>
                  <a:cs typeface="Avenir Medium" charset="0"/>
                </a:rPr>
                <a:t>Infiltrating ductal carcinoma of breast</a:t>
              </a:r>
            </a:p>
          </p:txBody>
        </p:sp>
        <p:sp>
          <p:nvSpPr>
            <p:cNvPr id="30" name="TextBox 29">
              <a:extLst>
                <a:ext uri="{FF2B5EF4-FFF2-40B4-BE49-F238E27FC236}">
                  <a16:creationId xmlns:a16="http://schemas.microsoft.com/office/drawing/2014/main" id="{82145F83-B580-4AF5-A0B1-035BEF4268DF}"/>
                </a:ext>
              </a:extLst>
            </p:cNvPr>
            <p:cNvSpPr txBox="1"/>
            <p:nvPr/>
          </p:nvSpPr>
          <p:spPr>
            <a:xfrm>
              <a:off x="789013" y="3752136"/>
              <a:ext cx="3017520" cy="338554"/>
            </a:xfrm>
            <a:prstGeom prst="rect">
              <a:avLst/>
            </a:prstGeom>
            <a:solidFill>
              <a:srgbClr val="5DC200"/>
            </a:solidFill>
            <a:ln w="12700">
              <a:solidFill>
                <a:srgbClr val="5DC200"/>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Provider A</a:t>
              </a:r>
            </a:p>
          </p:txBody>
        </p:sp>
      </p:grpSp>
      <p:grpSp>
        <p:nvGrpSpPr>
          <p:cNvPr id="14" name="Group 13">
            <a:extLst>
              <a:ext uri="{FF2B5EF4-FFF2-40B4-BE49-F238E27FC236}">
                <a16:creationId xmlns:a16="http://schemas.microsoft.com/office/drawing/2014/main" id="{53116A55-FF19-41C4-8DD6-0EF5FD2CA30E}"/>
              </a:ext>
            </a:extLst>
          </p:cNvPr>
          <p:cNvGrpSpPr/>
          <p:nvPr/>
        </p:nvGrpSpPr>
        <p:grpSpPr>
          <a:xfrm>
            <a:off x="8752808" y="3896404"/>
            <a:ext cx="3017520" cy="1445061"/>
            <a:chOff x="8825035" y="3752136"/>
            <a:chExt cx="3017520" cy="1445061"/>
          </a:xfrm>
        </p:grpSpPr>
        <p:sp>
          <p:nvSpPr>
            <p:cNvPr id="4" name="TextBox 3"/>
            <p:cNvSpPr txBox="1"/>
            <p:nvPr/>
          </p:nvSpPr>
          <p:spPr>
            <a:xfrm>
              <a:off x="8825035" y="4099917"/>
              <a:ext cx="3017520" cy="1097280"/>
            </a:xfrm>
            <a:prstGeom prst="rect">
              <a:avLst/>
            </a:prstGeom>
            <a:solidFill>
              <a:schemeClr val="accent2">
                <a:lumMod val="20000"/>
                <a:lumOff val="80000"/>
              </a:schemeClr>
            </a:solidFill>
            <a:ln w="9525">
              <a:solidFill>
                <a:srgbClr val="5DC200"/>
              </a:solidFill>
            </a:ln>
          </p:spPr>
          <p:txBody>
            <a:bodyPr wrap="square" rtlCol="0">
              <a:spAutoFit/>
            </a:bodyPr>
            <a:lstStyle/>
            <a:p>
              <a:pPr algn="ctr"/>
              <a:r>
                <a:rPr lang="en-US" sz="1600" b="1" dirty="0">
                  <a:ea typeface="Avenir Medium" charset="0"/>
                  <a:cs typeface="Avenir Medium" charset="0"/>
                </a:rPr>
                <a:t>SNOMED Code: 373080008</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ea typeface="Avenir Medium" charset="0"/>
                <a:cs typeface="Avenir Medium" charset="0"/>
              </a:endParaRPr>
            </a:p>
            <a:p>
              <a:r>
                <a:rPr lang="en-US" sz="1600" dirty="0">
                  <a:ea typeface="Avenir Medium" charset="0"/>
                  <a:cs typeface="Avenir Medium" charset="0"/>
                </a:rPr>
                <a:t>Malignant neoplasm of lower inner quadrant of breast</a:t>
              </a:r>
            </a:p>
          </p:txBody>
        </p:sp>
        <p:sp>
          <p:nvSpPr>
            <p:cNvPr id="31" name="TextBox 30">
              <a:extLst>
                <a:ext uri="{FF2B5EF4-FFF2-40B4-BE49-F238E27FC236}">
                  <a16:creationId xmlns:a16="http://schemas.microsoft.com/office/drawing/2014/main" id="{4E4D9E23-24AF-426C-A996-8421E2CBFE0C}"/>
                </a:ext>
              </a:extLst>
            </p:cNvPr>
            <p:cNvSpPr txBox="1"/>
            <p:nvPr/>
          </p:nvSpPr>
          <p:spPr>
            <a:xfrm>
              <a:off x="8825035" y="3752136"/>
              <a:ext cx="3017520" cy="338554"/>
            </a:xfrm>
            <a:prstGeom prst="rect">
              <a:avLst/>
            </a:prstGeom>
            <a:solidFill>
              <a:srgbClr val="5DC200"/>
            </a:solidFill>
            <a:ln w="12700">
              <a:solidFill>
                <a:srgbClr val="5DC200"/>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Provider B</a:t>
              </a:r>
            </a:p>
          </p:txBody>
        </p:sp>
      </p:grpSp>
      <p:grpSp>
        <p:nvGrpSpPr>
          <p:cNvPr id="5" name="Group 4">
            <a:extLst>
              <a:ext uri="{FF2B5EF4-FFF2-40B4-BE49-F238E27FC236}">
                <a16:creationId xmlns:a16="http://schemas.microsoft.com/office/drawing/2014/main" id="{0FDDBAA7-0488-485E-A35F-026B2EF950D7}"/>
              </a:ext>
            </a:extLst>
          </p:cNvPr>
          <p:cNvGrpSpPr/>
          <p:nvPr/>
        </p:nvGrpSpPr>
        <p:grpSpPr>
          <a:xfrm>
            <a:off x="8755085" y="5594520"/>
            <a:ext cx="3017520" cy="584775"/>
            <a:chOff x="8849356" y="5708039"/>
            <a:chExt cx="2891953" cy="584775"/>
          </a:xfrm>
        </p:grpSpPr>
        <p:sp>
          <p:nvSpPr>
            <p:cNvPr id="26" name="TextBox 25">
              <a:extLst>
                <a:ext uri="{FF2B5EF4-FFF2-40B4-BE49-F238E27FC236}">
                  <a16:creationId xmlns:a16="http://schemas.microsoft.com/office/drawing/2014/main" id="{821C83FC-8BCD-3946-AE6B-F0E5238A552D}"/>
                </a:ext>
              </a:extLst>
            </p:cNvPr>
            <p:cNvSpPr txBox="1"/>
            <p:nvPr/>
          </p:nvSpPr>
          <p:spPr>
            <a:xfrm>
              <a:off x="8849356" y="5708039"/>
              <a:ext cx="2891953" cy="584775"/>
            </a:xfrm>
            <a:prstGeom prst="rect">
              <a:avLst/>
            </a:prstGeom>
            <a:solidFill>
              <a:srgbClr val="FF2600"/>
            </a:solidFill>
            <a:ln>
              <a:noFill/>
            </a:ln>
          </p:spPr>
          <p:txBody>
            <a:bodyPr wrap="square" rtlCol="0">
              <a:spAutoFit/>
            </a:bodyPr>
            <a:lstStyle/>
            <a:p>
              <a:pPr lvl="1"/>
              <a:r>
                <a:rPr lang="en-US" sz="1600" dirty="0">
                  <a:solidFill>
                    <a:schemeClr val="bg1"/>
                  </a:solidFill>
                </a:rPr>
                <a:t>Lose morphology of the carcinoma</a:t>
              </a:r>
            </a:p>
          </p:txBody>
        </p:sp>
        <p:pic>
          <p:nvPicPr>
            <p:cNvPr id="25" name="Graphic 24" descr="Warning">
              <a:extLst>
                <a:ext uri="{FF2B5EF4-FFF2-40B4-BE49-F238E27FC236}">
                  <a16:creationId xmlns:a16="http://schemas.microsoft.com/office/drawing/2014/main" id="{A92BAF33-E3B5-4DAB-A695-3BC34E5B40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5558" y="5754591"/>
              <a:ext cx="529021" cy="509143"/>
            </a:xfrm>
            <a:prstGeom prst="rect">
              <a:avLst/>
            </a:prstGeom>
          </p:spPr>
        </p:pic>
      </p:grpSp>
      <p:sp>
        <p:nvSpPr>
          <p:cNvPr id="41" name="Rectangle 40">
            <a:extLst>
              <a:ext uri="{FF2B5EF4-FFF2-40B4-BE49-F238E27FC236}">
                <a16:creationId xmlns:a16="http://schemas.microsoft.com/office/drawing/2014/main" id="{7E848860-7AC5-4769-98BD-DB11F22C4FAD}"/>
              </a:ext>
            </a:extLst>
          </p:cNvPr>
          <p:cNvSpPr/>
          <p:nvPr/>
        </p:nvSpPr>
        <p:spPr>
          <a:xfrm>
            <a:off x="8752808" y="2269532"/>
            <a:ext cx="3017520" cy="1097280"/>
          </a:xfrm>
          <a:prstGeom prst="rect">
            <a:avLst/>
          </a:prstGeom>
          <a:solidFill>
            <a:srgbClr val="2972FF">
              <a:alpha val="29804"/>
            </a:srgbClr>
          </a:solidFill>
          <a:ln w="9525">
            <a:solidFill>
              <a:srgbClr val="297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ea typeface="Avenir Medium" charset="0"/>
                <a:cs typeface="Avenir Medium" charset="0"/>
              </a:rPr>
              <a:t>Local code: 54321 </a:t>
            </a:r>
          </a:p>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black"/>
              </a:solidFill>
              <a:effectLst/>
              <a:uLnTx/>
              <a:uFillTx/>
              <a:ea typeface="Avenir Medium" charset="0"/>
              <a:cs typeface="Avenir Medium" charset="0"/>
            </a:endParaRP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solidFill>
                <a:effectLst/>
                <a:uLnTx/>
                <a:uFillTx/>
                <a:ea typeface="Avenir Medium" charset="0"/>
                <a:cs typeface="Avenir Medium" charset="0"/>
              </a:rPr>
              <a:t>Infiltrating ductal carcinoma of lower inner quadrant of breast</a:t>
            </a:r>
          </a:p>
        </p:txBody>
      </p:sp>
      <p:sp>
        <p:nvSpPr>
          <p:cNvPr id="28" name="Slide Number Placeholder 2">
            <a:extLst>
              <a:ext uri="{FF2B5EF4-FFF2-40B4-BE49-F238E27FC236}">
                <a16:creationId xmlns:a16="http://schemas.microsoft.com/office/drawing/2014/main" id="{DF785411-29DC-47DA-BEDF-BC40DC7E2A89}"/>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16</a:t>
            </a:fld>
            <a:endParaRPr lang="en-US"/>
          </a:p>
        </p:txBody>
      </p:sp>
    </p:spTree>
    <p:extLst>
      <p:ext uri="{BB962C8B-B14F-4D97-AF65-F5344CB8AC3E}">
        <p14:creationId xmlns:p14="http://schemas.microsoft.com/office/powerpoint/2010/main" val="386006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FF"/>
                </a:solidFill>
              </a:rPr>
              <a:t>Current Situation:</a:t>
            </a:r>
            <a:r>
              <a:rPr lang="en-US" b="1" dirty="0"/>
              <a:t> LOINC Mapping Example </a:t>
            </a:r>
          </a:p>
        </p:txBody>
      </p:sp>
      <p:sp>
        <p:nvSpPr>
          <p:cNvPr id="7" name="TextBox 6"/>
          <p:cNvSpPr txBox="1"/>
          <p:nvPr/>
        </p:nvSpPr>
        <p:spPr>
          <a:xfrm>
            <a:off x="800987" y="1805846"/>
            <a:ext cx="2834640" cy="338554"/>
          </a:xfrm>
          <a:prstGeom prst="rect">
            <a:avLst/>
          </a:prstGeom>
          <a:solidFill>
            <a:srgbClr val="2972FF"/>
          </a:solidFill>
          <a:ln w="12700">
            <a:no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Organization A</a:t>
            </a:r>
          </a:p>
        </p:txBody>
      </p:sp>
      <p:sp>
        <p:nvSpPr>
          <p:cNvPr id="8" name="TextBox 7"/>
          <p:cNvSpPr txBox="1"/>
          <p:nvPr/>
        </p:nvSpPr>
        <p:spPr>
          <a:xfrm>
            <a:off x="782043" y="4401482"/>
            <a:ext cx="2834640" cy="1005840"/>
          </a:xfrm>
          <a:prstGeom prst="rect">
            <a:avLst/>
          </a:prstGeom>
          <a:solidFill>
            <a:srgbClr val="FFF2CC"/>
          </a:solidFill>
          <a:ln w="9525">
            <a:noFill/>
          </a:ln>
        </p:spPr>
        <p:txBody>
          <a:bodyPr wrap="square" rtlCol="0">
            <a:spAutoFit/>
          </a:bodyPr>
          <a:lstStyle/>
          <a:p>
            <a:pPr lvl="0" algn="ctr" defTabSz="914342">
              <a:defRPr/>
            </a:pPr>
            <a:r>
              <a:rPr kumimoji="0" lang="en-US" sz="1600" b="1" u="none" strike="noStrike" kern="1200" cap="none" spc="0" normalizeH="0" baseline="0" noProof="0" dirty="0">
                <a:ln>
                  <a:noFill/>
                </a:ln>
                <a:solidFill>
                  <a:prstClr val="black"/>
                </a:solidFill>
                <a:effectLst/>
                <a:uLnTx/>
                <a:uFillTx/>
                <a:ea typeface="Avenir Medium" charset="0"/>
                <a:cs typeface="Avenir Medium" charset="0"/>
              </a:rPr>
              <a:t>LOINC code:</a:t>
            </a:r>
            <a:r>
              <a:rPr lang="en-US" sz="1600" b="1" dirty="0">
                <a:solidFill>
                  <a:prstClr val="black"/>
                </a:solidFill>
                <a:ea typeface="Avenir Medium" charset="0"/>
                <a:cs typeface="Avenir Medium" charset="0"/>
              </a:rPr>
              <a:t> </a:t>
            </a:r>
            <a:r>
              <a:rPr lang="de-DE" sz="1600" b="1" dirty="0">
                <a:solidFill>
                  <a:prstClr val="black"/>
                </a:solidFill>
                <a:ea typeface="Avenir Medium" charset="0"/>
                <a:cs typeface="Avenir Medium" charset="0"/>
              </a:rPr>
              <a:t>15283-5</a:t>
            </a:r>
          </a:p>
          <a:p>
            <a:pPr lvl="0" algn="ctr" defTabSz="914342">
              <a:defRPr/>
            </a:pPr>
            <a:endParaRPr lang="de-DE" sz="800" b="1" dirty="0">
              <a:solidFill>
                <a:prstClr val="black"/>
              </a:solidFill>
              <a:ea typeface="Avenir Medium" charset="0"/>
              <a:cs typeface="Avenir Medium" charset="0"/>
            </a:endParaRPr>
          </a:p>
          <a:p>
            <a:pPr lvl="0" defTabSz="914342">
              <a:defRPr/>
            </a:pPr>
            <a:r>
              <a:rPr lang="de-DE" sz="1600" b="1" u="sng" dirty="0">
                <a:solidFill>
                  <a:prstClr val="black"/>
                </a:solidFill>
                <a:ea typeface="Avenir Medium" charset="0"/>
                <a:cs typeface="Avenir Medium" charset="0"/>
              </a:rPr>
              <a:t>Silver</a:t>
            </a:r>
            <a:r>
              <a:rPr lang="de-DE" sz="1600" dirty="0">
                <a:solidFill>
                  <a:prstClr val="black"/>
                </a:solidFill>
                <a:ea typeface="Avenir Medium" charset="0"/>
                <a:cs typeface="Avenir Medium" charset="0"/>
              </a:rPr>
              <a:t> Birch IgE Ab [Units/​volume] in Serum</a:t>
            </a:r>
            <a:endParaRPr kumimoji="0" lang="en-US" sz="1600" u="none" strike="noStrike" kern="1200" cap="none" spc="0" normalizeH="0" baseline="0" noProof="0" dirty="0">
              <a:ln>
                <a:noFill/>
              </a:ln>
              <a:solidFill>
                <a:prstClr val="black"/>
              </a:solidFill>
              <a:effectLst/>
              <a:uLnTx/>
              <a:uFillTx/>
              <a:ea typeface="Avenir Medium" charset="0"/>
              <a:cs typeface="Avenir Medium" charset="0"/>
            </a:endParaRPr>
          </a:p>
        </p:txBody>
      </p:sp>
      <p:sp>
        <p:nvSpPr>
          <p:cNvPr id="9" name="Rectangle 8"/>
          <p:cNvSpPr/>
          <p:nvPr/>
        </p:nvSpPr>
        <p:spPr>
          <a:xfrm>
            <a:off x="800897" y="2142198"/>
            <a:ext cx="2834640" cy="1005840"/>
          </a:xfrm>
          <a:prstGeom prst="rect">
            <a:avLst/>
          </a:prstGeom>
          <a:solidFill>
            <a:srgbClr val="B9D1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ea typeface="Avenir Medium" charset="0"/>
                <a:cs typeface="Avenir Medium" charset="0"/>
              </a:rPr>
              <a:t>Local code: 23456 </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ea typeface="Avenir Medium" charset="0"/>
              <a:cs typeface="Avenir Medium" charset="0"/>
            </a:endParaRPr>
          </a:p>
          <a:p>
            <a:pPr lvl="0" defTabSz="914342">
              <a:defRPr/>
            </a:pPr>
            <a:r>
              <a:rPr lang="en-US" sz="1600" dirty="0">
                <a:solidFill>
                  <a:prstClr val="black"/>
                </a:solidFill>
                <a:ea typeface="Avenir Medium" charset="0"/>
                <a:cs typeface="Avenir Medium" charset="0"/>
              </a:rPr>
              <a:t>Birch Ab.IgE, Serum Quantitative</a:t>
            </a:r>
          </a:p>
        </p:txBody>
      </p:sp>
      <p:grpSp>
        <p:nvGrpSpPr>
          <p:cNvPr id="3" name="Group 2"/>
          <p:cNvGrpSpPr/>
          <p:nvPr/>
        </p:nvGrpSpPr>
        <p:grpSpPr>
          <a:xfrm>
            <a:off x="4202229" y="2547348"/>
            <a:ext cx="3704415" cy="2692117"/>
            <a:chOff x="3733623" y="2342870"/>
            <a:chExt cx="4420054" cy="3373644"/>
          </a:xfrm>
        </p:grpSpPr>
        <p:sp>
          <p:nvSpPr>
            <p:cNvPr id="17" name="Oval 16"/>
            <p:cNvSpPr/>
            <p:nvPr/>
          </p:nvSpPr>
          <p:spPr>
            <a:xfrm>
              <a:off x="3733623" y="2690781"/>
              <a:ext cx="2943336" cy="2943336"/>
            </a:xfrm>
            <a:prstGeom prst="ellipse">
              <a:avLst/>
            </a:prstGeom>
            <a:solidFill>
              <a:srgbClr val="5DC200"/>
            </a:solidFill>
            <a:ln w="2540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Avenir Heavy" charset="0"/>
                  <a:cs typeface="Avenir Heavy" charset="0"/>
                </a:rPr>
                <a:t>SNOMED CT</a:t>
              </a:r>
            </a:p>
          </p:txBody>
        </p:sp>
        <p:sp>
          <p:nvSpPr>
            <p:cNvPr id="18" name="Oval 17"/>
            <p:cNvSpPr/>
            <p:nvPr/>
          </p:nvSpPr>
          <p:spPr>
            <a:xfrm>
              <a:off x="5957237" y="2342870"/>
              <a:ext cx="1600757" cy="1600757"/>
            </a:xfrm>
            <a:prstGeom prst="ellipse">
              <a:avLst/>
            </a:prstGeom>
            <a:solidFill>
              <a:srgbClr val="FF9300">
                <a:alpha val="82000"/>
              </a:srgbClr>
            </a:solidFill>
            <a:ln w="22225">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Avenir Heavy" charset="0"/>
                  <a:cs typeface="Avenir Heavy" charset="0"/>
                </a:rPr>
                <a:t>Lab LOINC</a:t>
              </a:r>
            </a:p>
          </p:txBody>
        </p:sp>
        <p:sp>
          <p:nvSpPr>
            <p:cNvPr id="19" name="Oval 18"/>
            <p:cNvSpPr/>
            <p:nvPr/>
          </p:nvSpPr>
          <p:spPr>
            <a:xfrm>
              <a:off x="5957237" y="3520075"/>
              <a:ext cx="2196440" cy="2196439"/>
            </a:xfrm>
            <a:prstGeom prst="ellipse">
              <a:avLst/>
            </a:prstGeom>
            <a:solidFill>
              <a:srgbClr val="FF2600">
                <a:alpha val="85000"/>
              </a:srgbClr>
            </a:solidFill>
            <a:ln w="19050">
              <a:solidFill>
                <a:srgbClr val="002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ea typeface="Avenir Heavy" charset="0"/>
                  <a:cs typeface="Avenir Heavy" charset="0"/>
                </a:rPr>
                <a:t>RxNorm</a:t>
              </a:r>
              <a:endParaRPr kumimoji="0" lang="en-US" sz="1600" b="1" i="0" u="none" strike="noStrike" kern="1200" cap="none" spc="0" normalizeH="0" baseline="0" noProof="0" dirty="0">
                <a:ln>
                  <a:noFill/>
                </a:ln>
                <a:solidFill>
                  <a:prstClr val="white"/>
                </a:solidFill>
                <a:effectLst/>
                <a:uLnTx/>
                <a:uFillTx/>
                <a:ea typeface="Avenir Heavy" charset="0"/>
                <a:cs typeface="Avenir Heavy" charset="0"/>
              </a:endParaRPr>
            </a:p>
          </p:txBody>
        </p:sp>
      </p:grpSp>
      <p:cxnSp>
        <p:nvCxnSpPr>
          <p:cNvPr id="29" name="Elbow Connector 28"/>
          <p:cNvCxnSpPr>
            <a:cxnSpLocks/>
          </p:cNvCxnSpPr>
          <p:nvPr/>
        </p:nvCxnSpPr>
        <p:spPr>
          <a:xfrm rot="16200000" flipH="1" flipV="1">
            <a:off x="3872531" y="2542635"/>
            <a:ext cx="2197982" cy="2581545"/>
          </a:xfrm>
          <a:prstGeom prst="bentConnector4">
            <a:avLst>
              <a:gd name="adj1" fmla="val -231"/>
              <a:gd name="adj2" fmla="val 85684"/>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18" idx="6"/>
            <a:endCxn id="4" idx="1"/>
          </p:cNvCxnSpPr>
          <p:nvPr/>
        </p:nvCxnSpPr>
        <p:spPr>
          <a:xfrm>
            <a:off x="7407407" y="3186038"/>
            <a:ext cx="1384619" cy="1718364"/>
          </a:xfrm>
          <a:prstGeom prst="bentConnector3">
            <a:avLst>
              <a:gd name="adj1" fmla="val 50000"/>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9" idx="2"/>
            <a:endCxn id="30" idx="0"/>
          </p:cNvCxnSpPr>
          <p:nvPr/>
        </p:nvCxnSpPr>
        <p:spPr>
          <a:xfrm flipH="1">
            <a:off x="2206116" y="3148038"/>
            <a:ext cx="12101" cy="911795"/>
          </a:xfrm>
          <a:prstGeom prst="straightConnector1">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25" idx="2"/>
            <a:endCxn id="31" idx="0"/>
          </p:cNvCxnSpPr>
          <p:nvPr/>
        </p:nvCxnSpPr>
        <p:spPr>
          <a:xfrm flipH="1">
            <a:off x="10206468" y="3084532"/>
            <a:ext cx="5327" cy="974686"/>
          </a:xfrm>
          <a:prstGeom prst="straightConnector1">
            <a:avLst/>
          </a:prstGeom>
          <a:ln w="25400">
            <a:solidFill>
              <a:srgbClr val="002A77"/>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DCCD99F-35A0-4E88-80FF-E33011F33EDB}"/>
              </a:ext>
            </a:extLst>
          </p:cNvPr>
          <p:cNvSpPr txBox="1"/>
          <p:nvPr/>
        </p:nvSpPr>
        <p:spPr>
          <a:xfrm>
            <a:off x="4744720" y="5533582"/>
            <a:ext cx="2834640" cy="584775"/>
          </a:xfrm>
          <a:prstGeom prst="rect">
            <a:avLst/>
          </a:prstGeom>
          <a:solidFill>
            <a:srgbClr val="FF2600"/>
          </a:solidFill>
        </p:spPr>
        <p:txBody>
          <a:bodyPr wrap="square" rtlCol="0">
            <a:spAutoFit/>
          </a:bodyPr>
          <a:lstStyle/>
          <a:p>
            <a:pPr algn="ctr"/>
            <a:r>
              <a:rPr lang="en-US" sz="1600" b="1" dirty="0">
                <a:solidFill>
                  <a:schemeClr val="bg1"/>
                </a:solidFill>
              </a:rPr>
              <a:t>      Mapping can add</a:t>
            </a:r>
          </a:p>
          <a:p>
            <a:pPr algn="ctr"/>
            <a:r>
              <a:rPr lang="en-US" sz="1600" b="1" dirty="0">
                <a:solidFill>
                  <a:schemeClr val="bg1"/>
                </a:solidFill>
              </a:rPr>
              <a:t>        false information</a:t>
            </a:r>
          </a:p>
        </p:txBody>
      </p:sp>
      <p:pic>
        <p:nvPicPr>
          <p:cNvPr id="22" name="Graphic 21" descr="Warning">
            <a:extLst>
              <a:ext uri="{FF2B5EF4-FFF2-40B4-BE49-F238E27FC236}">
                <a16:creationId xmlns:a16="http://schemas.microsoft.com/office/drawing/2014/main" id="{F6C9DA6E-F765-4002-9CF3-DC9E5BE29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1760" y="5571397"/>
            <a:ext cx="529021" cy="509143"/>
          </a:xfrm>
          <a:prstGeom prst="rect">
            <a:avLst/>
          </a:prstGeom>
        </p:spPr>
      </p:pic>
      <p:sp>
        <p:nvSpPr>
          <p:cNvPr id="30" name="TextBox 29">
            <a:extLst>
              <a:ext uri="{FF2B5EF4-FFF2-40B4-BE49-F238E27FC236}">
                <a16:creationId xmlns:a16="http://schemas.microsoft.com/office/drawing/2014/main" id="{82145F83-B580-4AF5-A0B1-035BEF4268DF}"/>
              </a:ext>
            </a:extLst>
          </p:cNvPr>
          <p:cNvSpPr txBox="1"/>
          <p:nvPr/>
        </p:nvSpPr>
        <p:spPr>
          <a:xfrm>
            <a:off x="788796" y="4059833"/>
            <a:ext cx="2834640" cy="338554"/>
          </a:xfrm>
          <a:prstGeom prst="rect">
            <a:avLst/>
          </a:prstGeom>
          <a:solidFill>
            <a:srgbClr val="FFC000"/>
          </a:solidFill>
          <a:ln w="12700">
            <a:no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Lab A</a:t>
            </a:r>
          </a:p>
        </p:txBody>
      </p:sp>
      <p:sp>
        <p:nvSpPr>
          <p:cNvPr id="4" name="TextBox 3"/>
          <p:cNvSpPr txBox="1"/>
          <p:nvPr/>
        </p:nvSpPr>
        <p:spPr>
          <a:xfrm>
            <a:off x="8792026" y="4401482"/>
            <a:ext cx="2834640" cy="1005840"/>
          </a:xfrm>
          <a:prstGeom prst="rect">
            <a:avLst/>
          </a:prstGeom>
          <a:solidFill>
            <a:srgbClr val="FFF2CC"/>
          </a:solidFill>
          <a:ln w="9525">
            <a:noFill/>
          </a:ln>
        </p:spPr>
        <p:txBody>
          <a:bodyPr wrap="square" rtlCol="0">
            <a:spAutoFit/>
          </a:bodyPr>
          <a:lstStyle/>
          <a:p>
            <a:pPr lvl="0" algn="ctr" defTabSz="914342">
              <a:defRPr/>
            </a:pPr>
            <a:r>
              <a:rPr lang="en-US" sz="1600" b="1" dirty="0">
                <a:solidFill>
                  <a:prstClr val="black"/>
                </a:solidFill>
                <a:ea typeface="Avenir Medium" charset="0"/>
                <a:cs typeface="Avenir Medium" charset="0"/>
              </a:rPr>
              <a:t>LOINC code: </a:t>
            </a:r>
            <a:r>
              <a:rPr lang="de-DE" sz="1600" b="1" dirty="0">
                <a:solidFill>
                  <a:prstClr val="black"/>
                </a:solidFill>
                <a:ea typeface="Avenir Medium" charset="0"/>
                <a:cs typeface="Avenir Medium" charset="0"/>
              </a:rPr>
              <a:t>41874-9 </a:t>
            </a:r>
          </a:p>
          <a:p>
            <a:pPr lvl="0" defTabSz="914342">
              <a:defRPr/>
            </a:pPr>
            <a:endParaRPr lang="de-DE" sz="800" dirty="0">
              <a:solidFill>
                <a:prstClr val="black"/>
              </a:solidFill>
              <a:ea typeface="Avenir Medium" charset="0"/>
              <a:cs typeface="Avenir Medium" charset="0"/>
            </a:endParaRPr>
          </a:p>
          <a:p>
            <a:pPr lvl="0" defTabSz="914342">
              <a:defRPr/>
            </a:pPr>
            <a:r>
              <a:rPr lang="de-DE" sz="1600" b="1" u="sng" dirty="0">
                <a:solidFill>
                  <a:prstClr val="black"/>
                </a:solidFill>
                <a:ea typeface="Avenir Medium" charset="0"/>
                <a:cs typeface="Avenir Medium" charset="0"/>
              </a:rPr>
              <a:t>White</a:t>
            </a:r>
            <a:r>
              <a:rPr lang="de-DE" sz="1600" dirty="0">
                <a:solidFill>
                  <a:prstClr val="black"/>
                </a:solidFill>
                <a:ea typeface="Avenir Medium" charset="0"/>
                <a:cs typeface="Avenir Medium" charset="0"/>
              </a:rPr>
              <a:t> Birch IgE Ab [Units/volume] in Serum</a:t>
            </a:r>
            <a:endParaRPr kumimoji="0" lang="en-US" sz="1600" u="none" strike="noStrike" kern="1200" cap="none" spc="0" normalizeH="0" baseline="0" noProof="0" dirty="0">
              <a:ln>
                <a:noFill/>
              </a:ln>
              <a:solidFill>
                <a:prstClr val="black"/>
              </a:solidFill>
              <a:effectLst/>
              <a:uLnTx/>
              <a:uFillTx/>
              <a:ea typeface="Avenir Medium" charset="0"/>
              <a:cs typeface="Avenir Medium" charset="0"/>
            </a:endParaRPr>
          </a:p>
        </p:txBody>
      </p:sp>
      <p:sp>
        <p:nvSpPr>
          <p:cNvPr id="31" name="TextBox 30">
            <a:extLst>
              <a:ext uri="{FF2B5EF4-FFF2-40B4-BE49-F238E27FC236}">
                <a16:creationId xmlns:a16="http://schemas.microsoft.com/office/drawing/2014/main" id="{4E4D9E23-24AF-426C-A996-8421E2CBFE0C}"/>
              </a:ext>
            </a:extLst>
          </p:cNvPr>
          <p:cNvSpPr txBox="1"/>
          <p:nvPr/>
        </p:nvSpPr>
        <p:spPr>
          <a:xfrm>
            <a:off x="8789148" y="4059218"/>
            <a:ext cx="2834640" cy="338554"/>
          </a:xfrm>
          <a:prstGeom prst="rect">
            <a:avLst/>
          </a:prstGeom>
          <a:solidFill>
            <a:srgbClr val="FFC000"/>
          </a:solidFill>
          <a:ln w="12700">
            <a:no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Lab B</a:t>
            </a:r>
          </a:p>
        </p:txBody>
      </p:sp>
      <p:sp>
        <p:nvSpPr>
          <p:cNvPr id="24" name="TextBox 23">
            <a:extLst>
              <a:ext uri="{FF2B5EF4-FFF2-40B4-BE49-F238E27FC236}">
                <a16:creationId xmlns:a16="http://schemas.microsoft.com/office/drawing/2014/main" id="{C36591D1-B35E-48DB-8E1E-1A725042DFA1}"/>
              </a:ext>
            </a:extLst>
          </p:cNvPr>
          <p:cNvSpPr txBox="1"/>
          <p:nvPr/>
        </p:nvSpPr>
        <p:spPr>
          <a:xfrm>
            <a:off x="8794565" y="1742340"/>
            <a:ext cx="2834640" cy="338554"/>
          </a:xfrm>
          <a:prstGeom prst="rect">
            <a:avLst/>
          </a:prstGeom>
          <a:solidFill>
            <a:srgbClr val="2972FF"/>
          </a:solidFill>
          <a:ln w="12700">
            <a:no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ea typeface="Arial" charset="0"/>
                <a:cs typeface="Arial" charset="0"/>
              </a:rPr>
              <a:t>Organization B</a:t>
            </a:r>
          </a:p>
        </p:txBody>
      </p:sp>
      <p:sp>
        <p:nvSpPr>
          <p:cNvPr id="25" name="Rectangle 24">
            <a:extLst>
              <a:ext uri="{FF2B5EF4-FFF2-40B4-BE49-F238E27FC236}">
                <a16:creationId xmlns:a16="http://schemas.microsoft.com/office/drawing/2014/main" id="{5E7EB412-5209-4AD4-8CAF-ACE800539804}"/>
              </a:ext>
            </a:extLst>
          </p:cNvPr>
          <p:cNvSpPr/>
          <p:nvPr/>
        </p:nvSpPr>
        <p:spPr>
          <a:xfrm>
            <a:off x="8794475" y="2078692"/>
            <a:ext cx="2834640" cy="1005840"/>
          </a:xfrm>
          <a:prstGeom prst="rect">
            <a:avLst/>
          </a:prstGeom>
          <a:solidFill>
            <a:srgbClr val="B9D1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prstClr val="black"/>
                </a:solidFill>
                <a:effectLst/>
                <a:uLnTx/>
                <a:uFillTx/>
                <a:ea typeface="Avenir Medium" charset="0"/>
                <a:cs typeface="Avenir Medium" charset="0"/>
              </a:rPr>
              <a:t>Local code: 65432 </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ea typeface="Avenir Medium" charset="0"/>
              <a:cs typeface="Avenir Medium" charset="0"/>
            </a:endParaRPr>
          </a:p>
          <a:p>
            <a:pPr lvl="0" defTabSz="914342">
              <a:defRPr/>
            </a:pPr>
            <a:r>
              <a:rPr lang="en-US" sz="1600" dirty="0">
                <a:solidFill>
                  <a:prstClr val="black"/>
                </a:solidFill>
                <a:ea typeface="Avenir Medium" charset="0"/>
                <a:cs typeface="Avenir Medium" charset="0"/>
              </a:rPr>
              <a:t>Birch Ab.IgE, Serum Quantitative</a:t>
            </a:r>
          </a:p>
        </p:txBody>
      </p:sp>
      <p:sp>
        <p:nvSpPr>
          <p:cNvPr id="23" name="Slide Number Placeholder 2">
            <a:extLst>
              <a:ext uri="{FF2B5EF4-FFF2-40B4-BE49-F238E27FC236}">
                <a16:creationId xmlns:a16="http://schemas.microsoft.com/office/drawing/2014/main" id="{FCC53456-C014-4BD6-969D-F47E1F643D09}"/>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17</a:t>
            </a:fld>
            <a:endParaRPr lang="en-US"/>
          </a:p>
        </p:txBody>
      </p:sp>
    </p:spTree>
    <p:extLst>
      <p:ext uri="{BB962C8B-B14F-4D97-AF65-F5344CB8AC3E}">
        <p14:creationId xmlns:p14="http://schemas.microsoft.com/office/powerpoint/2010/main" val="22576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BE3C-16B0-48C6-83F3-94F0C92B6D4D}"/>
              </a:ext>
            </a:extLst>
          </p:cNvPr>
          <p:cNvSpPr>
            <a:spLocks noGrp="1"/>
          </p:cNvSpPr>
          <p:nvPr>
            <p:ph type="title"/>
          </p:nvPr>
        </p:nvSpPr>
        <p:spPr/>
        <p:txBody>
          <a:bodyPr/>
          <a:lstStyle/>
          <a:p>
            <a:r>
              <a:rPr lang="en-US" dirty="0"/>
              <a:t>Solor Extension Process</a:t>
            </a:r>
          </a:p>
        </p:txBody>
      </p:sp>
      <p:sp>
        <p:nvSpPr>
          <p:cNvPr id="46" name="TextBox 45">
            <a:extLst>
              <a:ext uri="{FF2B5EF4-FFF2-40B4-BE49-F238E27FC236}">
                <a16:creationId xmlns:a16="http://schemas.microsoft.com/office/drawing/2014/main" id="{E7EFD91E-8FEF-4787-B751-55225C45B659}"/>
              </a:ext>
            </a:extLst>
          </p:cNvPr>
          <p:cNvSpPr txBox="1"/>
          <p:nvPr/>
        </p:nvSpPr>
        <p:spPr>
          <a:xfrm>
            <a:off x="806728" y="1141106"/>
            <a:ext cx="11080471" cy="646331"/>
          </a:xfrm>
          <a:prstGeom prst="rect">
            <a:avLst/>
          </a:prstGeom>
          <a:noFill/>
        </p:spPr>
        <p:txBody>
          <a:bodyPr wrap="square" rtlCol="0">
            <a:spAutoFit/>
          </a:bodyPr>
          <a:lstStyle/>
          <a:p>
            <a:r>
              <a:rPr lang="en-US" sz="1800" dirty="0"/>
              <a:t>Rather than choosing a narrower or broader than estimate when mapping, Solor allows the creation of a new sharable Solor extension code.</a:t>
            </a:r>
          </a:p>
        </p:txBody>
      </p:sp>
      <p:pic>
        <p:nvPicPr>
          <p:cNvPr id="52" name="Picture 51">
            <a:extLst>
              <a:ext uri="{FF2B5EF4-FFF2-40B4-BE49-F238E27FC236}">
                <a16:creationId xmlns:a16="http://schemas.microsoft.com/office/drawing/2014/main" id="{E71D5C32-D69F-4F0B-845F-F0995A867B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2999"/>
          <a:stretch/>
        </p:blipFill>
        <p:spPr>
          <a:xfrm>
            <a:off x="4055650" y="3940252"/>
            <a:ext cx="542888" cy="471255"/>
          </a:xfrm>
          <a:prstGeom prst="rect">
            <a:avLst/>
          </a:prstGeom>
        </p:spPr>
      </p:pic>
      <p:cxnSp>
        <p:nvCxnSpPr>
          <p:cNvPr id="84" name="Connector: Elbow 83">
            <a:extLst>
              <a:ext uri="{FF2B5EF4-FFF2-40B4-BE49-F238E27FC236}">
                <a16:creationId xmlns:a16="http://schemas.microsoft.com/office/drawing/2014/main" id="{BBF13868-6769-4AA6-91A7-3CE089812531}"/>
              </a:ext>
            </a:extLst>
          </p:cNvPr>
          <p:cNvCxnSpPr>
            <a:cxnSpLocks/>
            <a:stCxn id="76" idx="3"/>
          </p:cNvCxnSpPr>
          <p:nvPr/>
        </p:nvCxnSpPr>
        <p:spPr>
          <a:xfrm>
            <a:off x="3290567" y="4172203"/>
            <a:ext cx="640080" cy="0"/>
          </a:xfrm>
          <a:prstGeom prst="bentConnector3">
            <a:avLst/>
          </a:prstGeom>
          <a:ln w="28575">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5AF912A-2CCB-4817-A638-9F254594D0BA}"/>
              </a:ext>
            </a:extLst>
          </p:cNvPr>
          <p:cNvCxnSpPr>
            <a:cxnSpLocks/>
            <a:stCxn id="78" idx="1"/>
          </p:cNvCxnSpPr>
          <p:nvPr/>
        </p:nvCxnSpPr>
        <p:spPr>
          <a:xfrm rot="10800000">
            <a:off x="6401158" y="4172203"/>
            <a:ext cx="640080" cy="1"/>
          </a:xfrm>
          <a:prstGeom prst="bentConnector3">
            <a:avLst>
              <a:gd name="adj1" fmla="val 50000"/>
            </a:avLst>
          </a:prstGeom>
          <a:ln w="28575">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CBD8822-9253-49E8-9A01-5760BFD75FA3}"/>
              </a:ext>
            </a:extLst>
          </p:cNvPr>
          <p:cNvSpPr txBox="1"/>
          <p:nvPr/>
        </p:nvSpPr>
        <p:spPr>
          <a:xfrm>
            <a:off x="4652264" y="4002925"/>
            <a:ext cx="1823051" cy="338554"/>
          </a:xfrm>
          <a:prstGeom prst="rect">
            <a:avLst/>
          </a:prstGeom>
          <a:noFill/>
        </p:spPr>
        <p:txBody>
          <a:bodyPr wrap="square" rtlCol="0">
            <a:spAutoFit/>
          </a:bodyPr>
          <a:lstStyle/>
          <a:p>
            <a:r>
              <a:rPr lang="en-US" sz="1600" b="1" dirty="0"/>
              <a:t>Solor Extension</a:t>
            </a:r>
          </a:p>
        </p:txBody>
      </p:sp>
      <p:sp>
        <p:nvSpPr>
          <p:cNvPr id="26" name="Rectangle 25">
            <a:extLst>
              <a:ext uri="{FF2B5EF4-FFF2-40B4-BE49-F238E27FC236}">
                <a16:creationId xmlns:a16="http://schemas.microsoft.com/office/drawing/2014/main" id="{D89D8EA0-4689-4D44-BFD8-19F746CF1495}"/>
              </a:ext>
            </a:extLst>
          </p:cNvPr>
          <p:cNvSpPr/>
          <p:nvPr/>
        </p:nvSpPr>
        <p:spPr>
          <a:xfrm>
            <a:off x="3933283" y="1999072"/>
            <a:ext cx="2542032" cy="1770084"/>
          </a:xfrm>
          <a:prstGeom prst="rect">
            <a:avLst/>
          </a:prstGeom>
          <a:ln w="28575">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lide Number Placeholder 3">
            <a:extLst>
              <a:ext uri="{FF2B5EF4-FFF2-40B4-BE49-F238E27FC236}">
                <a16:creationId xmlns:a16="http://schemas.microsoft.com/office/drawing/2014/main" id="{5F7040C0-B597-4AF0-B701-B918E2CAA7E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1219170" rtl="0" eaLnBrk="1" latinLnBrk="0" hangingPunct="1">
              <a:defRPr sz="10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88B1D514-9158-7143-952E-69DC611F0F0B}" type="slidenum">
              <a:rPr lang="en-US" smtClean="0"/>
              <a:pPr/>
              <a:t>18</a:t>
            </a:fld>
            <a:endParaRPr lang="en-US"/>
          </a:p>
        </p:txBody>
      </p:sp>
      <p:sp>
        <p:nvSpPr>
          <p:cNvPr id="69" name="TextBox 68">
            <a:extLst>
              <a:ext uri="{FF2B5EF4-FFF2-40B4-BE49-F238E27FC236}">
                <a16:creationId xmlns:a16="http://schemas.microsoft.com/office/drawing/2014/main" id="{8A416688-89E9-4200-868D-E68DEF63E749}"/>
              </a:ext>
            </a:extLst>
          </p:cNvPr>
          <p:cNvSpPr txBox="1"/>
          <p:nvPr/>
        </p:nvSpPr>
        <p:spPr>
          <a:xfrm>
            <a:off x="4126316" y="2502376"/>
            <a:ext cx="2155965" cy="338554"/>
          </a:xfrm>
          <a:prstGeom prst="rect">
            <a:avLst/>
          </a:prstGeom>
          <a:noFill/>
          <a:ln>
            <a:solidFill>
              <a:srgbClr val="5DC200"/>
            </a:solidFill>
          </a:ln>
        </p:spPr>
        <p:txBody>
          <a:bodyPr wrap="square" rtlCol="0">
            <a:spAutoFit/>
          </a:bodyPr>
          <a:lstStyle/>
          <a:p>
            <a:r>
              <a:rPr lang="en-US" sz="1600" dirty="0"/>
              <a:t>SNOMED code 2222</a:t>
            </a:r>
          </a:p>
        </p:txBody>
      </p:sp>
      <p:sp>
        <p:nvSpPr>
          <p:cNvPr id="70" name="TextBox 69">
            <a:extLst>
              <a:ext uri="{FF2B5EF4-FFF2-40B4-BE49-F238E27FC236}">
                <a16:creationId xmlns:a16="http://schemas.microsoft.com/office/drawing/2014/main" id="{40E156F9-F58D-4209-B2CB-0B929F8EB597}"/>
              </a:ext>
            </a:extLst>
          </p:cNvPr>
          <p:cNvSpPr txBox="1"/>
          <p:nvPr/>
        </p:nvSpPr>
        <p:spPr>
          <a:xfrm>
            <a:off x="4126316" y="2121758"/>
            <a:ext cx="2155965" cy="338554"/>
          </a:xfrm>
          <a:prstGeom prst="rect">
            <a:avLst/>
          </a:prstGeom>
          <a:noFill/>
          <a:ln w="19050">
            <a:solidFill>
              <a:schemeClr val="accent5"/>
            </a:solidFill>
          </a:ln>
        </p:spPr>
        <p:txBody>
          <a:bodyPr wrap="square" rtlCol="0">
            <a:spAutoFit/>
          </a:bodyPr>
          <a:lstStyle/>
          <a:p>
            <a:r>
              <a:rPr lang="en-US" sz="1600" dirty="0"/>
              <a:t>LOINC code 1111</a:t>
            </a:r>
          </a:p>
        </p:txBody>
      </p:sp>
      <p:sp>
        <p:nvSpPr>
          <p:cNvPr id="71" name="TextBox 70">
            <a:extLst>
              <a:ext uri="{FF2B5EF4-FFF2-40B4-BE49-F238E27FC236}">
                <a16:creationId xmlns:a16="http://schemas.microsoft.com/office/drawing/2014/main" id="{731591AF-4526-4AF1-B5E7-434ED1F91B30}"/>
              </a:ext>
            </a:extLst>
          </p:cNvPr>
          <p:cNvSpPr txBox="1"/>
          <p:nvPr/>
        </p:nvSpPr>
        <p:spPr>
          <a:xfrm>
            <a:off x="4126315" y="3263611"/>
            <a:ext cx="2155965" cy="338554"/>
          </a:xfrm>
          <a:prstGeom prst="rect">
            <a:avLst/>
          </a:prstGeom>
          <a:noFill/>
          <a:ln>
            <a:solidFill>
              <a:schemeClr val="accent6"/>
            </a:solidFill>
          </a:ln>
        </p:spPr>
        <p:txBody>
          <a:bodyPr wrap="square" rtlCol="0">
            <a:spAutoFit/>
          </a:bodyPr>
          <a:lstStyle/>
          <a:p>
            <a:r>
              <a:rPr lang="en-US" sz="1600" dirty="0"/>
              <a:t>RxNorm code 4444</a:t>
            </a:r>
          </a:p>
        </p:txBody>
      </p:sp>
      <p:sp>
        <p:nvSpPr>
          <p:cNvPr id="74" name="TextBox 73">
            <a:extLst>
              <a:ext uri="{FF2B5EF4-FFF2-40B4-BE49-F238E27FC236}">
                <a16:creationId xmlns:a16="http://schemas.microsoft.com/office/drawing/2014/main" id="{30BB4F9C-7C63-4BA8-B984-D6C87F76AC4A}"/>
              </a:ext>
            </a:extLst>
          </p:cNvPr>
          <p:cNvSpPr txBox="1"/>
          <p:nvPr/>
        </p:nvSpPr>
        <p:spPr>
          <a:xfrm>
            <a:off x="4126316" y="2882994"/>
            <a:ext cx="2155965" cy="338554"/>
          </a:xfrm>
          <a:prstGeom prst="rect">
            <a:avLst/>
          </a:prstGeom>
          <a:noFill/>
          <a:ln>
            <a:solidFill>
              <a:srgbClr val="5DC200"/>
            </a:solidFill>
          </a:ln>
        </p:spPr>
        <p:txBody>
          <a:bodyPr wrap="square" rtlCol="0">
            <a:spAutoFit/>
          </a:bodyPr>
          <a:lstStyle/>
          <a:p>
            <a:r>
              <a:rPr lang="en-US" sz="1600" dirty="0"/>
              <a:t>SNOMED code 3333</a:t>
            </a:r>
          </a:p>
        </p:txBody>
      </p:sp>
      <p:sp>
        <p:nvSpPr>
          <p:cNvPr id="75" name="TextBox 74">
            <a:extLst>
              <a:ext uri="{FF2B5EF4-FFF2-40B4-BE49-F238E27FC236}">
                <a16:creationId xmlns:a16="http://schemas.microsoft.com/office/drawing/2014/main" id="{EDC4B708-E044-42DE-9E86-0E3F6834B2C7}"/>
              </a:ext>
            </a:extLst>
          </p:cNvPr>
          <p:cNvSpPr txBox="1"/>
          <p:nvPr/>
        </p:nvSpPr>
        <p:spPr>
          <a:xfrm>
            <a:off x="1007349" y="3522642"/>
            <a:ext cx="2283222" cy="369332"/>
          </a:xfrm>
          <a:prstGeom prst="rect">
            <a:avLst/>
          </a:prstGeom>
          <a:solidFill>
            <a:srgbClr val="2972FF"/>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ea typeface="Arial" charset="0"/>
                <a:cs typeface="Arial" charset="0"/>
              </a:rPr>
              <a:t>Hospital  A</a:t>
            </a:r>
          </a:p>
        </p:txBody>
      </p:sp>
      <p:sp>
        <p:nvSpPr>
          <p:cNvPr id="76" name="Rectangle 75">
            <a:extLst>
              <a:ext uri="{FF2B5EF4-FFF2-40B4-BE49-F238E27FC236}">
                <a16:creationId xmlns:a16="http://schemas.microsoft.com/office/drawing/2014/main" id="{C9B2D5ED-B499-4F7E-A5A2-052B3F05AEB8}"/>
              </a:ext>
            </a:extLst>
          </p:cNvPr>
          <p:cNvSpPr/>
          <p:nvPr/>
        </p:nvSpPr>
        <p:spPr>
          <a:xfrm>
            <a:off x="1007348" y="3880677"/>
            <a:ext cx="2283219" cy="583051"/>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Local code: 12345 </a:t>
            </a:r>
          </a:p>
        </p:txBody>
      </p:sp>
      <p:sp>
        <p:nvSpPr>
          <p:cNvPr id="77" name="TextBox 76">
            <a:extLst>
              <a:ext uri="{FF2B5EF4-FFF2-40B4-BE49-F238E27FC236}">
                <a16:creationId xmlns:a16="http://schemas.microsoft.com/office/drawing/2014/main" id="{238871EB-4B5E-4EA6-8BB0-964610210F1C}"/>
              </a:ext>
            </a:extLst>
          </p:cNvPr>
          <p:cNvSpPr txBox="1"/>
          <p:nvPr/>
        </p:nvSpPr>
        <p:spPr>
          <a:xfrm>
            <a:off x="7041239" y="3522642"/>
            <a:ext cx="2283222" cy="369332"/>
          </a:xfrm>
          <a:prstGeom prst="rect">
            <a:avLst/>
          </a:prstGeom>
          <a:solidFill>
            <a:srgbClr val="2972FF"/>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ea typeface="Arial" charset="0"/>
                <a:cs typeface="Arial" charset="0"/>
              </a:rPr>
              <a:t>Hospital  B</a:t>
            </a:r>
          </a:p>
        </p:txBody>
      </p:sp>
      <p:sp>
        <p:nvSpPr>
          <p:cNvPr id="78" name="Rectangle 77">
            <a:extLst>
              <a:ext uri="{FF2B5EF4-FFF2-40B4-BE49-F238E27FC236}">
                <a16:creationId xmlns:a16="http://schemas.microsoft.com/office/drawing/2014/main" id="{277B995E-FB80-414A-A3C7-63BA6E93C1EE}"/>
              </a:ext>
            </a:extLst>
          </p:cNvPr>
          <p:cNvSpPr/>
          <p:nvPr/>
        </p:nvSpPr>
        <p:spPr>
          <a:xfrm>
            <a:off x="7041238" y="3880677"/>
            <a:ext cx="2283219" cy="583051"/>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Local code: 67890</a:t>
            </a:r>
          </a:p>
        </p:txBody>
      </p:sp>
      <p:sp>
        <p:nvSpPr>
          <p:cNvPr id="108" name="TextBox 107">
            <a:extLst>
              <a:ext uri="{FF2B5EF4-FFF2-40B4-BE49-F238E27FC236}">
                <a16:creationId xmlns:a16="http://schemas.microsoft.com/office/drawing/2014/main" id="{6B76A24A-F70D-4541-80F9-32F1A3707AEA}"/>
              </a:ext>
            </a:extLst>
          </p:cNvPr>
          <p:cNvSpPr txBox="1"/>
          <p:nvPr/>
        </p:nvSpPr>
        <p:spPr>
          <a:xfrm>
            <a:off x="6716679" y="2523958"/>
            <a:ext cx="2505264" cy="523220"/>
          </a:xfrm>
          <a:prstGeom prst="rect">
            <a:avLst/>
          </a:prstGeom>
          <a:noFill/>
        </p:spPr>
        <p:txBody>
          <a:bodyPr wrap="square" rtlCol="0">
            <a:spAutoFit/>
          </a:bodyPr>
          <a:lstStyle/>
          <a:p>
            <a:r>
              <a:rPr lang="en-US" sz="1400" i="1" dirty="0"/>
              <a:t>All viewable alongside extensions in the Viewer</a:t>
            </a:r>
          </a:p>
        </p:txBody>
      </p:sp>
      <p:sp>
        <p:nvSpPr>
          <p:cNvPr id="109" name="Rectangle 108">
            <a:extLst>
              <a:ext uri="{FF2B5EF4-FFF2-40B4-BE49-F238E27FC236}">
                <a16:creationId xmlns:a16="http://schemas.microsoft.com/office/drawing/2014/main" id="{16914888-BCA6-4BF4-9030-647442033017}"/>
              </a:ext>
            </a:extLst>
          </p:cNvPr>
          <p:cNvSpPr/>
          <p:nvPr/>
        </p:nvSpPr>
        <p:spPr>
          <a:xfrm>
            <a:off x="2011044" y="5009868"/>
            <a:ext cx="3177073" cy="518861"/>
          </a:xfrm>
          <a:prstGeom prst="rect">
            <a:avLst/>
          </a:prstGeom>
          <a:solidFill>
            <a:srgbClr val="5D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6F533051-BF1F-4E29-BC16-64D2B9229072}"/>
              </a:ext>
            </a:extLst>
          </p:cNvPr>
          <p:cNvSpPr txBox="1"/>
          <p:nvPr/>
        </p:nvSpPr>
        <p:spPr>
          <a:xfrm>
            <a:off x="2206383" y="5106740"/>
            <a:ext cx="2789439" cy="338554"/>
          </a:xfrm>
          <a:prstGeom prst="rect">
            <a:avLst/>
          </a:prstGeom>
          <a:noFill/>
          <a:ln>
            <a:noFill/>
          </a:ln>
        </p:spPr>
        <p:txBody>
          <a:bodyPr wrap="square" rtlCol="0">
            <a:spAutoFit/>
          </a:bodyPr>
          <a:lstStyle/>
          <a:p>
            <a:pPr lvl="1"/>
            <a:r>
              <a:rPr lang="en-US" sz="1600" dirty="0">
                <a:solidFill>
                  <a:schemeClr val="bg1"/>
                </a:solidFill>
              </a:rPr>
              <a:t>No Information Loss</a:t>
            </a:r>
          </a:p>
        </p:txBody>
      </p:sp>
      <p:pic>
        <p:nvPicPr>
          <p:cNvPr id="56" name="Graphic 55" descr="Checkmark">
            <a:extLst>
              <a:ext uri="{FF2B5EF4-FFF2-40B4-BE49-F238E27FC236}">
                <a16:creationId xmlns:a16="http://schemas.microsoft.com/office/drawing/2014/main" id="{F6FC58F9-C6D5-4133-9AB8-713077E571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7139" y="5097847"/>
            <a:ext cx="365760" cy="365760"/>
          </a:xfrm>
          <a:prstGeom prst="rect">
            <a:avLst/>
          </a:prstGeom>
        </p:spPr>
      </p:pic>
      <p:sp>
        <p:nvSpPr>
          <p:cNvPr id="118" name="Rectangle 117">
            <a:extLst>
              <a:ext uri="{FF2B5EF4-FFF2-40B4-BE49-F238E27FC236}">
                <a16:creationId xmlns:a16="http://schemas.microsoft.com/office/drawing/2014/main" id="{ACD61A91-35C6-43A7-8818-2121C4CC8A4E}"/>
              </a:ext>
            </a:extLst>
          </p:cNvPr>
          <p:cNvSpPr/>
          <p:nvPr/>
        </p:nvSpPr>
        <p:spPr>
          <a:xfrm>
            <a:off x="2011044" y="5641236"/>
            <a:ext cx="3177073" cy="731899"/>
          </a:xfrm>
          <a:prstGeom prst="rect">
            <a:avLst/>
          </a:prstGeom>
          <a:solidFill>
            <a:srgbClr val="5D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2BA65C3A-05AE-4EEF-910E-91CAA17DE7B9}"/>
              </a:ext>
            </a:extLst>
          </p:cNvPr>
          <p:cNvSpPr txBox="1"/>
          <p:nvPr/>
        </p:nvSpPr>
        <p:spPr>
          <a:xfrm>
            <a:off x="2206383" y="5729215"/>
            <a:ext cx="2948467" cy="584775"/>
          </a:xfrm>
          <a:prstGeom prst="rect">
            <a:avLst/>
          </a:prstGeom>
          <a:noFill/>
          <a:ln>
            <a:noFill/>
          </a:ln>
        </p:spPr>
        <p:txBody>
          <a:bodyPr wrap="square" rtlCol="0">
            <a:spAutoFit/>
          </a:bodyPr>
          <a:lstStyle/>
          <a:p>
            <a:pPr lvl="1"/>
            <a:r>
              <a:rPr lang="en-US" sz="1600" dirty="0">
                <a:solidFill>
                  <a:schemeClr val="bg1"/>
                </a:solidFill>
              </a:rPr>
              <a:t>High Reliability Interoperability</a:t>
            </a:r>
          </a:p>
        </p:txBody>
      </p:sp>
      <p:pic>
        <p:nvPicPr>
          <p:cNvPr id="120" name="Graphic 119" descr="Checkmark">
            <a:extLst>
              <a:ext uri="{FF2B5EF4-FFF2-40B4-BE49-F238E27FC236}">
                <a16:creationId xmlns:a16="http://schemas.microsoft.com/office/drawing/2014/main" id="{035D7401-0996-40D8-B95B-E75AEFB185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7139" y="5821665"/>
            <a:ext cx="365760" cy="365760"/>
          </a:xfrm>
          <a:prstGeom prst="rect">
            <a:avLst/>
          </a:prstGeom>
        </p:spPr>
      </p:pic>
      <p:grpSp>
        <p:nvGrpSpPr>
          <p:cNvPr id="22" name="Group 21">
            <a:extLst>
              <a:ext uri="{FF2B5EF4-FFF2-40B4-BE49-F238E27FC236}">
                <a16:creationId xmlns:a16="http://schemas.microsoft.com/office/drawing/2014/main" id="{6693156B-57F0-4672-8814-1F33B92EB9C8}"/>
              </a:ext>
            </a:extLst>
          </p:cNvPr>
          <p:cNvGrpSpPr/>
          <p:nvPr/>
        </p:nvGrpSpPr>
        <p:grpSpPr>
          <a:xfrm>
            <a:off x="5285919" y="5012551"/>
            <a:ext cx="3325855" cy="518861"/>
            <a:chOff x="3487419" y="5509747"/>
            <a:chExt cx="3325855" cy="518861"/>
          </a:xfrm>
        </p:grpSpPr>
        <p:sp>
          <p:nvSpPr>
            <p:cNvPr id="124" name="Rectangle 123">
              <a:extLst>
                <a:ext uri="{FF2B5EF4-FFF2-40B4-BE49-F238E27FC236}">
                  <a16:creationId xmlns:a16="http://schemas.microsoft.com/office/drawing/2014/main" id="{AAD92326-129E-4B3B-BBAE-27F5BDED15FB}"/>
                </a:ext>
              </a:extLst>
            </p:cNvPr>
            <p:cNvSpPr/>
            <p:nvPr/>
          </p:nvSpPr>
          <p:spPr>
            <a:xfrm>
              <a:off x="3487419" y="5509747"/>
              <a:ext cx="3177073" cy="518861"/>
            </a:xfrm>
            <a:prstGeom prst="rect">
              <a:avLst/>
            </a:prstGeom>
            <a:solidFill>
              <a:srgbClr val="5D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FF04D14E-E89D-440A-A760-FDB8DEDC7F0B}"/>
                </a:ext>
              </a:extLst>
            </p:cNvPr>
            <p:cNvSpPr txBox="1"/>
            <p:nvPr/>
          </p:nvSpPr>
          <p:spPr>
            <a:xfrm>
              <a:off x="3682758" y="5606619"/>
              <a:ext cx="3130516" cy="338554"/>
            </a:xfrm>
            <a:prstGeom prst="rect">
              <a:avLst/>
            </a:prstGeom>
            <a:noFill/>
            <a:ln>
              <a:noFill/>
            </a:ln>
          </p:spPr>
          <p:txBody>
            <a:bodyPr wrap="square" rtlCol="0">
              <a:spAutoFit/>
            </a:bodyPr>
            <a:lstStyle/>
            <a:p>
              <a:pPr lvl="1"/>
              <a:r>
                <a:rPr lang="en-US" sz="1600" dirty="0">
                  <a:solidFill>
                    <a:schemeClr val="bg1"/>
                  </a:solidFill>
                </a:rPr>
                <a:t>Sharable with Others</a:t>
              </a:r>
            </a:p>
          </p:txBody>
        </p:sp>
        <p:pic>
          <p:nvPicPr>
            <p:cNvPr id="126" name="Graphic 125" descr="Checkmark">
              <a:extLst>
                <a:ext uri="{FF2B5EF4-FFF2-40B4-BE49-F238E27FC236}">
                  <a16:creationId xmlns:a16="http://schemas.microsoft.com/office/drawing/2014/main" id="{55E1132D-E947-4794-BF99-7461B918F7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3514" y="5597726"/>
              <a:ext cx="365760" cy="365760"/>
            </a:xfrm>
            <a:prstGeom prst="rect">
              <a:avLst/>
            </a:prstGeom>
          </p:spPr>
        </p:pic>
      </p:grpSp>
      <p:grpSp>
        <p:nvGrpSpPr>
          <p:cNvPr id="24" name="Group 23">
            <a:extLst>
              <a:ext uri="{FF2B5EF4-FFF2-40B4-BE49-F238E27FC236}">
                <a16:creationId xmlns:a16="http://schemas.microsoft.com/office/drawing/2014/main" id="{B28311BA-5BD1-4DDE-8D4B-2BC51DEB6B0E}"/>
              </a:ext>
            </a:extLst>
          </p:cNvPr>
          <p:cNvGrpSpPr/>
          <p:nvPr/>
        </p:nvGrpSpPr>
        <p:grpSpPr>
          <a:xfrm>
            <a:off x="5285919" y="5634301"/>
            <a:ext cx="3177073" cy="731899"/>
            <a:chOff x="310346" y="6028884"/>
            <a:chExt cx="3177073" cy="731899"/>
          </a:xfrm>
        </p:grpSpPr>
        <p:sp>
          <p:nvSpPr>
            <p:cNvPr id="127" name="Rectangle 126">
              <a:extLst>
                <a:ext uri="{FF2B5EF4-FFF2-40B4-BE49-F238E27FC236}">
                  <a16:creationId xmlns:a16="http://schemas.microsoft.com/office/drawing/2014/main" id="{4965E695-F0B0-4BE6-B070-23DA9DB57FC7}"/>
                </a:ext>
              </a:extLst>
            </p:cNvPr>
            <p:cNvSpPr/>
            <p:nvPr/>
          </p:nvSpPr>
          <p:spPr>
            <a:xfrm>
              <a:off x="310346" y="6028884"/>
              <a:ext cx="3177073" cy="731899"/>
            </a:xfrm>
            <a:prstGeom prst="rect">
              <a:avLst/>
            </a:prstGeom>
            <a:solidFill>
              <a:srgbClr val="5D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2FCDA3D1-230B-4B5C-9099-FB972B56F9AC}"/>
                </a:ext>
              </a:extLst>
            </p:cNvPr>
            <p:cNvSpPr txBox="1"/>
            <p:nvPr/>
          </p:nvSpPr>
          <p:spPr>
            <a:xfrm>
              <a:off x="505685" y="6116863"/>
              <a:ext cx="2948467" cy="584775"/>
            </a:xfrm>
            <a:prstGeom prst="rect">
              <a:avLst/>
            </a:prstGeom>
            <a:noFill/>
            <a:ln>
              <a:noFill/>
            </a:ln>
          </p:spPr>
          <p:txBody>
            <a:bodyPr wrap="square" rtlCol="0">
              <a:spAutoFit/>
            </a:bodyPr>
            <a:lstStyle/>
            <a:p>
              <a:pPr lvl="1"/>
              <a:r>
                <a:rPr lang="en-US" sz="1600" dirty="0">
                  <a:solidFill>
                    <a:schemeClr val="bg1"/>
                  </a:solidFill>
                </a:rPr>
                <a:t>Improved Patient Safety</a:t>
              </a:r>
            </a:p>
          </p:txBody>
        </p:sp>
        <p:pic>
          <p:nvPicPr>
            <p:cNvPr id="129" name="Graphic 128" descr="Checkmark">
              <a:extLst>
                <a:ext uri="{FF2B5EF4-FFF2-40B4-BE49-F238E27FC236}">
                  <a16:creationId xmlns:a16="http://schemas.microsoft.com/office/drawing/2014/main" id="{E2FE8574-9460-494F-BA36-A08E6E4325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441" y="6209313"/>
              <a:ext cx="365760" cy="365760"/>
            </a:xfrm>
            <a:prstGeom prst="rect">
              <a:avLst/>
            </a:prstGeom>
          </p:spPr>
        </p:pic>
      </p:grpSp>
      <p:sp>
        <p:nvSpPr>
          <p:cNvPr id="33" name="Rectangle 32">
            <a:extLst>
              <a:ext uri="{FF2B5EF4-FFF2-40B4-BE49-F238E27FC236}">
                <a16:creationId xmlns:a16="http://schemas.microsoft.com/office/drawing/2014/main" id="{FB131418-5988-4332-A009-4A77F7BAC63D}"/>
              </a:ext>
            </a:extLst>
          </p:cNvPr>
          <p:cNvSpPr/>
          <p:nvPr/>
        </p:nvSpPr>
        <p:spPr>
          <a:xfrm>
            <a:off x="9477518" y="3590294"/>
            <a:ext cx="2428844" cy="1600438"/>
          </a:xfrm>
          <a:prstGeom prst="rect">
            <a:avLst/>
          </a:prstGeom>
        </p:spPr>
        <p:txBody>
          <a:bodyPr wrap="square">
            <a:spAutoFit/>
          </a:bodyPr>
          <a:lstStyle/>
          <a:p>
            <a:pPr lvl="0" defTabSz="914400" eaLnBrk="0" fontAlgn="base" hangingPunct="0">
              <a:spcBef>
                <a:spcPct val="0"/>
              </a:spcBef>
              <a:spcAft>
                <a:spcPct val="0"/>
              </a:spcAft>
            </a:pPr>
            <a:r>
              <a:rPr lang="en-US" altLang="en-US" sz="1400" dirty="0">
                <a:solidFill>
                  <a:srgbClr val="000000"/>
                </a:solidFill>
                <a:cs typeface="Segoe UI" panose="020B0502040204020203" pitchFamily="34" charset="0"/>
              </a:rPr>
              <a:t>An </a:t>
            </a:r>
            <a:r>
              <a:rPr lang="en-US" altLang="en-US" sz="1400" b="1" dirty="0">
                <a:solidFill>
                  <a:srgbClr val="000000"/>
                </a:solidFill>
                <a:cs typeface="Segoe UI" panose="020B0502040204020203" pitchFamily="34" charset="0"/>
              </a:rPr>
              <a:t>extension</a:t>
            </a:r>
            <a:r>
              <a:rPr lang="en-US" altLang="en-US" sz="1400" dirty="0">
                <a:solidFill>
                  <a:srgbClr val="000000"/>
                </a:solidFill>
                <a:cs typeface="Segoe UI" panose="020B0502040204020203" pitchFamily="34" charset="0"/>
              </a:rPr>
              <a:t> adds additional information in the form of a new concept, a new description or a new relationship to a data standard if the required information does not exist. </a:t>
            </a:r>
            <a:endParaRPr lang="en-US" altLang="en-US" sz="1400" dirty="0"/>
          </a:p>
        </p:txBody>
      </p:sp>
      <p:sp>
        <p:nvSpPr>
          <p:cNvPr id="34" name="Speech Bubble: Rectangle 33">
            <a:extLst>
              <a:ext uri="{FF2B5EF4-FFF2-40B4-BE49-F238E27FC236}">
                <a16:creationId xmlns:a16="http://schemas.microsoft.com/office/drawing/2014/main" id="{C5C98ED4-FFD7-4DF6-8B5D-DC38B060EB83}"/>
              </a:ext>
            </a:extLst>
          </p:cNvPr>
          <p:cNvSpPr/>
          <p:nvPr/>
        </p:nvSpPr>
        <p:spPr>
          <a:xfrm>
            <a:off x="9460380" y="3522643"/>
            <a:ext cx="2428844" cy="1699190"/>
          </a:xfrm>
          <a:prstGeom prst="wedgeRectCallout">
            <a:avLst>
              <a:gd name="adj1" fmla="val -43359"/>
              <a:gd name="adj2" fmla="val 72937"/>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2">
            <a:extLst>
              <a:ext uri="{FF2B5EF4-FFF2-40B4-BE49-F238E27FC236}">
                <a16:creationId xmlns:a16="http://schemas.microsoft.com/office/drawing/2014/main" id="{609368C6-DDA0-4447-9B08-CE69128D0EC2}"/>
              </a:ext>
            </a:extLst>
          </p:cNvPr>
          <p:cNvSpPr>
            <a:spLocks noEditPoints="1"/>
          </p:cNvSpPr>
          <p:nvPr/>
        </p:nvSpPr>
        <p:spPr bwMode="auto">
          <a:xfrm>
            <a:off x="8568690" y="5544320"/>
            <a:ext cx="1272874" cy="812030"/>
          </a:xfrm>
          <a:custGeom>
            <a:avLst/>
            <a:gdLst>
              <a:gd name="T0" fmla="*/ 219 w 533"/>
              <a:gd name="T1" fmla="*/ 248 h 364"/>
              <a:gd name="T2" fmla="*/ 0 w 533"/>
              <a:gd name="T3" fmla="*/ 364 h 364"/>
              <a:gd name="T4" fmla="*/ 151 w 533"/>
              <a:gd name="T5" fmla="*/ 334 h 364"/>
              <a:gd name="T6" fmla="*/ 142 w 533"/>
              <a:gd name="T7" fmla="*/ 271 h 364"/>
              <a:gd name="T8" fmla="*/ 189 w 533"/>
              <a:gd name="T9" fmla="*/ 261 h 364"/>
              <a:gd name="T10" fmla="*/ 176 w 533"/>
              <a:gd name="T11" fmla="*/ 296 h 364"/>
              <a:gd name="T12" fmla="*/ 237 w 533"/>
              <a:gd name="T13" fmla="*/ 108 h 364"/>
              <a:gd name="T14" fmla="*/ 242 w 533"/>
              <a:gd name="T15" fmla="*/ 150 h 364"/>
              <a:gd name="T16" fmla="*/ 185 w 533"/>
              <a:gd name="T17" fmla="*/ 250 h 364"/>
              <a:gd name="T18" fmla="*/ 103 w 533"/>
              <a:gd name="T19" fmla="*/ 187 h 364"/>
              <a:gd name="T20" fmla="*/ 94 w 533"/>
              <a:gd name="T21" fmla="*/ 113 h 364"/>
              <a:gd name="T22" fmla="*/ 237 w 533"/>
              <a:gd name="T23" fmla="*/ 108 h 364"/>
              <a:gd name="T24" fmla="*/ 126 w 533"/>
              <a:gd name="T25" fmla="*/ 98 h 364"/>
              <a:gd name="T26" fmla="*/ 194 w 533"/>
              <a:gd name="T27" fmla="*/ 102 h 364"/>
              <a:gd name="T28" fmla="*/ 214 w 533"/>
              <a:gd name="T29" fmla="*/ 124 h 364"/>
              <a:gd name="T30" fmla="*/ 225 w 533"/>
              <a:gd name="T31" fmla="*/ 120 h 364"/>
              <a:gd name="T32" fmla="*/ 220 w 533"/>
              <a:gd name="T33" fmla="*/ 177 h 364"/>
              <a:gd name="T34" fmla="*/ 181 w 533"/>
              <a:gd name="T35" fmla="*/ 239 h 364"/>
              <a:gd name="T36" fmla="*/ 113 w 533"/>
              <a:gd name="T37" fmla="*/ 179 h 364"/>
              <a:gd name="T38" fmla="*/ 99 w 533"/>
              <a:gd name="T39" fmla="*/ 148 h 364"/>
              <a:gd name="T40" fmla="*/ 112 w 533"/>
              <a:gd name="T41" fmla="*/ 127 h 364"/>
              <a:gd name="T42" fmla="*/ 351 w 533"/>
              <a:gd name="T43" fmla="*/ 55 h 364"/>
              <a:gd name="T44" fmla="*/ 294 w 533"/>
              <a:gd name="T45" fmla="*/ 137 h 364"/>
              <a:gd name="T46" fmla="*/ 283 w 533"/>
              <a:gd name="T47" fmla="*/ 270 h 364"/>
              <a:gd name="T48" fmla="*/ 320 w 533"/>
              <a:gd name="T49" fmla="*/ 249 h 364"/>
              <a:gd name="T50" fmla="*/ 337 w 533"/>
              <a:gd name="T51" fmla="*/ 246 h 364"/>
              <a:gd name="T52" fmla="*/ 356 w 533"/>
              <a:gd name="T53" fmla="*/ 261 h 364"/>
              <a:gd name="T54" fmla="*/ 407 w 533"/>
              <a:gd name="T55" fmla="*/ 246 h 364"/>
              <a:gd name="T56" fmla="*/ 413 w 533"/>
              <a:gd name="T57" fmla="*/ 261 h 364"/>
              <a:gd name="T58" fmla="*/ 429 w 533"/>
              <a:gd name="T59" fmla="*/ 251 h 364"/>
              <a:gd name="T60" fmla="*/ 451 w 533"/>
              <a:gd name="T61" fmla="*/ 137 h 364"/>
              <a:gd name="T62" fmla="*/ 429 w 533"/>
              <a:gd name="T63" fmla="*/ 76 h 364"/>
              <a:gd name="T64" fmla="*/ 351 w 533"/>
              <a:gd name="T65" fmla="*/ 55 h 364"/>
              <a:gd name="T66" fmla="*/ 338 w 533"/>
              <a:gd name="T67" fmla="*/ 144 h 364"/>
              <a:gd name="T68" fmla="*/ 329 w 533"/>
              <a:gd name="T69" fmla="*/ 216 h 364"/>
              <a:gd name="T70" fmla="*/ 383 w 533"/>
              <a:gd name="T71" fmla="*/ 250 h 364"/>
              <a:gd name="T72" fmla="*/ 420 w 533"/>
              <a:gd name="T73" fmla="*/ 145 h 364"/>
              <a:gd name="T74" fmla="*/ 394 w 533"/>
              <a:gd name="T75" fmla="*/ 119 h 364"/>
              <a:gd name="T76" fmla="*/ 533 w 533"/>
              <a:gd name="T77" fmla="*/ 364 h 364"/>
              <a:gd name="T78" fmla="*/ 290 w 533"/>
              <a:gd name="T79" fmla="*/ 275 h 364"/>
              <a:gd name="T80" fmla="*/ 426 w 533"/>
              <a:gd name="T81" fmla="*/ 259 h 364"/>
              <a:gd name="T82" fmla="*/ 533 w 533"/>
              <a:gd name="T83"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 h="364">
                <a:moveTo>
                  <a:pt x="180" y="334"/>
                </a:moveTo>
                <a:cubicBezTo>
                  <a:pt x="200" y="305"/>
                  <a:pt x="208" y="280"/>
                  <a:pt x="219" y="248"/>
                </a:cubicBezTo>
                <a:cubicBezTo>
                  <a:pt x="287" y="269"/>
                  <a:pt x="318" y="309"/>
                  <a:pt x="331" y="364"/>
                </a:cubicBezTo>
                <a:cubicBezTo>
                  <a:pt x="0" y="364"/>
                  <a:pt x="0" y="364"/>
                  <a:pt x="0" y="364"/>
                </a:cubicBezTo>
                <a:cubicBezTo>
                  <a:pt x="13" y="309"/>
                  <a:pt x="44" y="269"/>
                  <a:pt x="111" y="248"/>
                </a:cubicBezTo>
                <a:cubicBezTo>
                  <a:pt x="123" y="280"/>
                  <a:pt x="131" y="305"/>
                  <a:pt x="151" y="334"/>
                </a:cubicBezTo>
                <a:cubicBezTo>
                  <a:pt x="154" y="296"/>
                  <a:pt x="154" y="296"/>
                  <a:pt x="154" y="296"/>
                </a:cubicBezTo>
                <a:cubicBezTo>
                  <a:pt x="142" y="271"/>
                  <a:pt x="142" y="271"/>
                  <a:pt x="142" y="271"/>
                </a:cubicBezTo>
                <a:cubicBezTo>
                  <a:pt x="141" y="268"/>
                  <a:pt x="141" y="264"/>
                  <a:pt x="142" y="261"/>
                </a:cubicBezTo>
                <a:cubicBezTo>
                  <a:pt x="154" y="266"/>
                  <a:pt x="177" y="266"/>
                  <a:pt x="189" y="261"/>
                </a:cubicBezTo>
                <a:cubicBezTo>
                  <a:pt x="190" y="264"/>
                  <a:pt x="190" y="268"/>
                  <a:pt x="188" y="270"/>
                </a:cubicBezTo>
                <a:cubicBezTo>
                  <a:pt x="176" y="296"/>
                  <a:pt x="176" y="296"/>
                  <a:pt x="176" y="296"/>
                </a:cubicBezTo>
                <a:cubicBezTo>
                  <a:pt x="180" y="334"/>
                  <a:pt x="180" y="334"/>
                  <a:pt x="180" y="334"/>
                </a:cubicBezTo>
                <a:close/>
                <a:moveTo>
                  <a:pt x="237" y="108"/>
                </a:moveTo>
                <a:cubicBezTo>
                  <a:pt x="237" y="110"/>
                  <a:pt x="237" y="112"/>
                  <a:pt x="237" y="113"/>
                </a:cubicBezTo>
                <a:cubicBezTo>
                  <a:pt x="243" y="123"/>
                  <a:pt x="243" y="140"/>
                  <a:pt x="242" y="150"/>
                </a:cubicBezTo>
                <a:cubicBezTo>
                  <a:pt x="241" y="161"/>
                  <a:pt x="237" y="181"/>
                  <a:pt x="227" y="187"/>
                </a:cubicBezTo>
                <a:cubicBezTo>
                  <a:pt x="221" y="215"/>
                  <a:pt x="208" y="239"/>
                  <a:pt x="185" y="250"/>
                </a:cubicBezTo>
                <a:cubicBezTo>
                  <a:pt x="172" y="256"/>
                  <a:pt x="158" y="256"/>
                  <a:pt x="146" y="250"/>
                </a:cubicBezTo>
                <a:cubicBezTo>
                  <a:pt x="122" y="239"/>
                  <a:pt x="109" y="215"/>
                  <a:pt x="103" y="187"/>
                </a:cubicBezTo>
                <a:cubicBezTo>
                  <a:pt x="93" y="181"/>
                  <a:pt x="89" y="161"/>
                  <a:pt x="88" y="150"/>
                </a:cubicBezTo>
                <a:cubicBezTo>
                  <a:pt x="87" y="140"/>
                  <a:pt x="88" y="123"/>
                  <a:pt x="94" y="113"/>
                </a:cubicBezTo>
                <a:cubicBezTo>
                  <a:pt x="94" y="112"/>
                  <a:pt x="94" y="110"/>
                  <a:pt x="94" y="108"/>
                </a:cubicBezTo>
                <a:cubicBezTo>
                  <a:pt x="94" y="0"/>
                  <a:pt x="237" y="0"/>
                  <a:pt x="237" y="108"/>
                </a:cubicBezTo>
                <a:close/>
                <a:moveTo>
                  <a:pt x="117" y="124"/>
                </a:moveTo>
                <a:cubicBezTo>
                  <a:pt x="117" y="113"/>
                  <a:pt x="120" y="100"/>
                  <a:pt x="126" y="98"/>
                </a:cubicBezTo>
                <a:cubicBezTo>
                  <a:pt x="129" y="97"/>
                  <a:pt x="133" y="99"/>
                  <a:pt x="136" y="102"/>
                </a:cubicBezTo>
                <a:cubicBezTo>
                  <a:pt x="152" y="120"/>
                  <a:pt x="179" y="120"/>
                  <a:pt x="194" y="102"/>
                </a:cubicBezTo>
                <a:cubicBezTo>
                  <a:pt x="198" y="99"/>
                  <a:pt x="201" y="97"/>
                  <a:pt x="205" y="98"/>
                </a:cubicBezTo>
                <a:cubicBezTo>
                  <a:pt x="210" y="100"/>
                  <a:pt x="213" y="113"/>
                  <a:pt x="214" y="124"/>
                </a:cubicBezTo>
                <a:cubicBezTo>
                  <a:pt x="215" y="130"/>
                  <a:pt x="218" y="130"/>
                  <a:pt x="219" y="127"/>
                </a:cubicBezTo>
                <a:cubicBezTo>
                  <a:pt x="221" y="123"/>
                  <a:pt x="223" y="120"/>
                  <a:pt x="225" y="120"/>
                </a:cubicBezTo>
                <a:cubicBezTo>
                  <a:pt x="230" y="120"/>
                  <a:pt x="233" y="132"/>
                  <a:pt x="231" y="148"/>
                </a:cubicBezTo>
                <a:cubicBezTo>
                  <a:pt x="230" y="164"/>
                  <a:pt x="225" y="177"/>
                  <a:pt x="220" y="177"/>
                </a:cubicBezTo>
                <a:cubicBezTo>
                  <a:pt x="219" y="177"/>
                  <a:pt x="218" y="178"/>
                  <a:pt x="218" y="179"/>
                </a:cubicBezTo>
                <a:cubicBezTo>
                  <a:pt x="212" y="208"/>
                  <a:pt x="200" y="229"/>
                  <a:pt x="181" y="239"/>
                </a:cubicBezTo>
                <a:cubicBezTo>
                  <a:pt x="171" y="243"/>
                  <a:pt x="160" y="243"/>
                  <a:pt x="150" y="239"/>
                </a:cubicBezTo>
                <a:cubicBezTo>
                  <a:pt x="131" y="229"/>
                  <a:pt x="118" y="208"/>
                  <a:pt x="113" y="179"/>
                </a:cubicBezTo>
                <a:cubicBezTo>
                  <a:pt x="112" y="178"/>
                  <a:pt x="112" y="177"/>
                  <a:pt x="110" y="177"/>
                </a:cubicBezTo>
                <a:cubicBezTo>
                  <a:pt x="106" y="177"/>
                  <a:pt x="101" y="164"/>
                  <a:pt x="99" y="148"/>
                </a:cubicBezTo>
                <a:cubicBezTo>
                  <a:pt x="98" y="132"/>
                  <a:pt x="100" y="120"/>
                  <a:pt x="105" y="120"/>
                </a:cubicBezTo>
                <a:cubicBezTo>
                  <a:pt x="107" y="120"/>
                  <a:pt x="110" y="123"/>
                  <a:pt x="112" y="127"/>
                </a:cubicBezTo>
                <a:cubicBezTo>
                  <a:pt x="113" y="130"/>
                  <a:pt x="116" y="130"/>
                  <a:pt x="117" y="124"/>
                </a:cubicBezTo>
                <a:close/>
                <a:moveTo>
                  <a:pt x="351" y="55"/>
                </a:moveTo>
                <a:cubicBezTo>
                  <a:pt x="328" y="62"/>
                  <a:pt x="308" y="79"/>
                  <a:pt x="299" y="107"/>
                </a:cubicBezTo>
                <a:cubicBezTo>
                  <a:pt x="295" y="117"/>
                  <a:pt x="294" y="127"/>
                  <a:pt x="294" y="137"/>
                </a:cubicBezTo>
                <a:cubicBezTo>
                  <a:pt x="291" y="183"/>
                  <a:pt x="296" y="222"/>
                  <a:pt x="277" y="265"/>
                </a:cubicBezTo>
                <a:cubicBezTo>
                  <a:pt x="279" y="267"/>
                  <a:pt x="281" y="268"/>
                  <a:pt x="283" y="270"/>
                </a:cubicBezTo>
                <a:cubicBezTo>
                  <a:pt x="294" y="263"/>
                  <a:pt x="305" y="257"/>
                  <a:pt x="316" y="251"/>
                </a:cubicBezTo>
                <a:cubicBezTo>
                  <a:pt x="320" y="249"/>
                  <a:pt x="320" y="249"/>
                  <a:pt x="320" y="249"/>
                </a:cubicBezTo>
                <a:cubicBezTo>
                  <a:pt x="323" y="253"/>
                  <a:pt x="327" y="259"/>
                  <a:pt x="331" y="261"/>
                </a:cubicBezTo>
                <a:cubicBezTo>
                  <a:pt x="333" y="262"/>
                  <a:pt x="336" y="252"/>
                  <a:pt x="337" y="246"/>
                </a:cubicBezTo>
                <a:cubicBezTo>
                  <a:pt x="337" y="246"/>
                  <a:pt x="337" y="246"/>
                  <a:pt x="337" y="246"/>
                </a:cubicBezTo>
                <a:cubicBezTo>
                  <a:pt x="343" y="252"/>
                  <a:pt x="349" y="257"/>
                  <a:pt x="356" y="261"/>
                </a:cubicBezTo>
                <a:cubicBezTo>
                  <a:pt x="367" y="269"/>
                  <a:pt x="378" y="269"/>
                  <a:pt x="389" y="261"/>
                </a:cubicBezTo>
                <a:cubicBezTo>
                  <a:pt x="395" y="257"/>
                  <a:pt x="401" y="252"/>
                  <a:pt x="407" y="246"/>
                </a:cubicBezTo>
                <a:cubicBezTo>
                  <a:pt x="407" y="246"/>
                  <a:pt x="408" y="246"/>
                  <a:pt x="408" y="246"/>
                </a:cubicBezTo>
                <a:cubicBezTo>
                  <a:pt x="408" y="252"/>
                  <a:pt x="412" y="262"/>
                  <a:pt x="413" y="261"/>
                </a:cubicBezTo>
                <a:cubicBezTo>
                  <a:pt x="417" y="259"/>
                  <a:pt x="422" y="253"/>
                  <a:pt x="425" y="249"/>
                </a:cubicBezTo>
                <a:cubicBezTo>
                  <a:pt x="429" y="251"/>
                  <a:pt x="429" y="251"/>
                  <a:pt x="429" y="251"/>
                </a:cubicBezTo>
                <a:cubicBezTo>
                  <a:pt x="445" y="259"/>
                  <a:pt x="460" y="269"/>
                  <a:pt x="475" y="280"/>
                </a:cubicBezTo>
                <a:cubicBezTo>
                  <a:pt x="445" y="226"/>
                  <a:pt x="454" y="188"/>
                  <a:pt x="451" y="137"/>
                </a:cubicBezTo>
                <a:cubicBezTo>
                  <a:pt x="450" y="127"/>
                  <a:pt x="449" y="117"/>
                  <a:pt x="446" y="107"/>
                </a:cubicBezTo>
                <a:cubicBezTo>
                  <a:pt x="442" y="95"/>
                  <a:pt x="437" y="84"/>
                  <a:pt x="429" y="76"/>
                </a:cubicBezTo>
                <a:cubicBezTo>
                  <a:pt x="421" y="68"/>
                  <a:pt x="404" y="56"/>
                  <a:pt x="391" y="62"/>
                </a:cubicBezTo>
                <a:cubicBezTo>
                  <a:pt x="378" y="55"/>
                  <a:pt x="368" y="50"/>
                  <a:pt x="351" y="55"/>
                </a:cubicBezTo>
                <a:close/>
                <a:moveTo>
                  <a:pt x="394" y="119"/>
                </a:moveTo>
                <a:cubicBezTo>
                  <a:pt x="386" y="131"/>
                  <a:pt x="364" y="142"/>
                  <a:pt x="338" y="144"/>
                </a:cubicBezTo>
                <a:cubicBezTo>
                  <a:pt x="334" y="145"/>
                  <a:pt x="329" y="145"/>
                  <a:pt x="325" y="145"/>
                </a:cubicBezTo>
                <a:cubicBezTo>
                  <a:pt x="318" y="166"/>
                  <a:pt x="322" y="199"/>
                  <a:pt x="329" y="216"/>
                </a:cubicBezTo>
                <a:cubicBezTo>
                  <a:pt x="336" y="230"/>
                  <a:pt x="346" y="241"/>
                  <a:pt x="362" y="250"/>
                </a:cubicBezTo>
                <a:cubicBezTo>
                  <a:pt x="369" y="255"/>
                  <a:pt x="376" y="255"/>
                  <a:pt x="383" y="250"/>
                </a:cubicBezTo>
                <a:cubicBezTo>
                  <a:pt x="398" y="241"/>
                  <a:pt x="409" y="230"/>
                  <a:pt x="415" y="216"/>
                </a:cubicBezTo>
                <a:cubicBezTo>
                  <a:pt x="423" y="199"/>
                  <a:pt x="426" y="167"/>
                  <a:pt x="420" y="145"/>
                </a:cubicBezTo>
                <a:cubicBezTo>
                  <a:pt x="415" y="143"/>
                  <a:pt x="410" y="140"/>
                  <a:pt x="405" y="135"/>
                </a:cubicBezTo>
                <a:cubicBezTo>
                  <a:pt x="400" y="130"/>
                  <a:pt x="397" y="125"/>
                  <a:pt x="394" y="119"/>
                </a:cubicBezTo>
                <a:close/>
                <a:moveTo>
                  <a:pt x="533" y="364"/>
                </a:moveTo>
                <a:cubicBezTo>
                  <a:pt x="533" y="364"/>
                  <a:pt x="533" y="364"/>
                  <a:pt x="533" y="364"/>
                </a:cubicBezTo>
                <a:cubicBezTo>
                  <a:pt x="339" y="364"/>
                  <a:pt x="339" y="364"/>
                  <a:pt x="339" y="364"/>
                </a:cubicBezTo>
                <a:cubicBezTo>
                  <a:pt x="330" y="325"/>
                  <a:pt x="314" y="296"/>
                  <a:pt x="290" y="275"/>
                </a:cubicBezTo>
                <a:cubicBezTo>
                  <a:pt x="299" y="269"/>
                  <a:pt x="308" y="264"/>
                  <a:pt x="318" y="259"/>
                </a:cubicBezTo>
                <a:cubicBezTo>
                  <a:pt x="352" y="301"/>
                  <a:pt x="397" y="294"/>
                  <a:pt x="426" y="259"/>
                </a:cubicBezTo>
                <a:cubicBezTo>
                  <a:pt x="446" y="269"/>
                  <a:pt x="465" y="281"/>
                  <a:pt x="482" y="296"/>
                </a:cubicBezTo>
                <a:cubicBezTo>
                  <a:pt x="503" y="316"/>
                  <a:pt x="520" y="339"/>
                  <a:pt x="533" y="364"/>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41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6FF"/>
                </a:solidFill>
              </a:rPr>
              <a:t>The Solor Extensions </a:t>
            </a:r>
          </a:p>
        </p:txBody>
      </p:sp>
      <p:sp>
        <p:nvSpPr>
          <p:cNvPr id="3" name="Slide Number Placeholder 2">
            <a:extLst>
              <a:ext uri="{FF2B5EF4-FFF2-40B4-BE49-F238E27FC236}">
                <a16:creationId xmlns:a16="http://schemas.microsoft.com/office/drawing/2014/main" id="{960A451A-889C-4DE0-85EB-2B09900E145F}"/>
              </a:ext>
            </a:extLst>
          </p:cNvPr>
          <p:cNvSpPr>
            <a:spLocks noGrp="1"/>
          </p:cNvSpPr>
          <p:nvPr>
            <p:ph type="sldNum" sz="quarter" idx="12"/>
          </p:nvPr>
        </p:nvSpPr>
        <p:spPr/>
        <p:txBody>
          <a:bodyPr/>
          <a:lstStyle/>
          <a:p>
            <a:fld id="{88B1D514-9158-7143-952E-69DC611F0F0B}" type="slidenum">
              <a:rPr lang="en-US" smtClean="0"/>
              <a:t>19</a:t>
            </a:fld>
            <a:endParaRPr lang="en-US"/>
          </a:p>
        </p:txBody>
      </p:sp>
      <p:pic>
        <p:nvPicPr>
          <p:cNvPr id="21" name="Content Placeholder 24">
            <a:extLst>
              <a:ext uri="{FF2B5EF4-FFF2-40B4-BE49-F238E27FC236}">
                <a16:creationId xmlns:a16="http://schemas.microsoft.com/office/drawing/2014/main" id="{888D5D02-6EFC-4980-B3EB-BFC1EA6C3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764" y="2221786"/>
            <a:ext cx="2374506" cy="2218604"/>
          </a:xfrm>
          <a:prstGeom prst="rect">
            <a:avLst/>
          </a:prstGeom>
        </p:spPr>
      </p:pic>
      <p:sp>
        <p:nvSpPr>
          <p:cNvPr id="22" name="Rectangle 21">
            <a:extLst>
              <a:ext uri="{FF2B5EF4-FFF2-40B4-BE49-F238E27FC236}">
                <a16:creationId xmlns:a16="http://schemas.microsoft.com/office/drawing/2014/main" id="{BAE72316-1B73-4984-AAE5-B551DFE057EF}"/>
              </a:ext>
            </a:extLst>
          </p:cNvPr>
          <p:cNvSpPr/>
          <p:nvPr/>
        </p:nvSpPr>
        <p:spPr>
          <a:xfrm>
            <a:off x="922177" y="5019947"/>
            <a:ext cx="2717303" cy="1267780"/>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Avenir Medium" charset="0"/>
                <a:cs typeface="Avenir Medium" charset="0"/>
              </a:rPr>
              <a:t>    </a:t>
            </a: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 Local code: 67854 </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Avenir Medium" charset="0"/>
              <a:cs typeface="Avenir Medium" charset="0"/>
            </a:endParaRPr>
          </a:p>
          <a:p>
            <a:pPr lvl="0" defTabSz="914342">
              <a:defRPr/>
            </a:pPr>
            <a:r>
              <a:rPr lang="en-US" sz="1600" dirty="0">
                <a:solidFill>
                  <a:prstClr val="black"/>
                </a:solidFill>
                <a:ea typeface="Avenir Medium" charset="0"/>
                <a:cs typeface="Avenir Medium" charset="0"/>
              </a:rPr>
              <a:t>Infiltrating ductal carcinoma of right breast</a:t>
            </a:r>
          </a:p>
        </p:txBody>
      </p:sp>
      <p:graphicFrame>
        <p:nvGraphicFramePr>
          <p:cNvPr id="23" name="Chart Placeholder 36">
            <a:extLst>
              <a:ext uri="{FF2B5EF4-FFF2-40B4-BE49-F238E27FC236}">
                <a16:creationId xmlns:a16="http://schemas.microsoft.com/office/drawing/2014/main" id="{EE3E2B0A-EBCF-47D4-AB90-125928089099}"/>
              </a:ext>
            </a:extLst>
          </p:cNvPr>
          <p:cNvGraphicFramePr>
            <a:graphicFrameLocks/>
          </p:cNvGraphicFramePr>
          <p:nvPr/>
        </p:nvGraphicFramePr>
        <p:xfrm>
          <a:off x="1060757" y="1685393"/>
          <a:ext cx="7924014" cy="384208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CFF49CE5-1C9D-4869-A5C0-9B74D6CB965E}"/>
              </a:ext>
            </a:extLst>
          </p:cNvPr>
          <p:cNvSpPr txBox="1"/>
          <p:nvPr/>
        </p:nvSpPr>
        <p:spPr>
          <a:xfrm>
            <a:off x="934506" y="2860807"/>
            <a:ext cx="2730837" cy="348756"/>
          </a:xfrm>
          <a:prstGeom prst="rect">
            <a:avLst/>
          </a:prstGeom>
          <a:solidFill>
            <a:srgbClr val="2972FF"/>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bg1"/>
                </a:solidFill>
                <a:effectLst/>
                <a:uLnTx/>
                <a:uFillTx/>
                <a:ea typeface="Arial" charset="0"/>
                <a:cs typeface="Arial" charset="0"/>
              </a:rPr>
              <a:t>Hospital  A</a:t>
            </a:r>
          </a:p>
        </p:txBody>
      </p:sp>
      <p:sp>
        <p:nvSpPr>
          <p:cNvPr id="26" name="Rectangle 25">
            <a:extLst>
              <a:ext uri="{FF2B5EF4-FFF2-40B4-BE49-F238E27FC236}">
                <a16:creationId xmlns:a16="http://schemas.microsoft.com/office/drawing/2014/main" id="{C2F29BCF-1BEB-48E2-9F12-9749B906738E}"/>
              </a:ext>
            </a:extLst>
          </p:cNvPr>
          <p:cNvSpPr/>
          <p:nvPr/>
        </p:nvSpPr>
        <p:spPr>
          <a:xfrm>
            <a:off x="934506" y="3218842"/>
            <a:ext cx="2730837" cy="1331687"/>
          </a:xfrm>
          <a:prstGeom prst="rect">
            <a:avLst/>
          </a:prstGeom>
          <a:solidFill>
            <a:schemeClr val="accent1">
              <a:lumMod val="20000"/>
              <a:lumOff val="80000"/>
              <a:alpha val="29804"/>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Avenir Medium" charset="0"/>
                <a:cs typeface="Avenir Medium" charset="0"/>
              </a:rPr>
              <a:t>     </a:t>
            </a:r>
            <a:r>
              <a:rPr kumimoji="0" lang="en-US" sz="1600" b="1" i="0" u="none" strike="noStrike" kern="1200" cap="none" spc="0" normalizeH="0" baseline="0" noProof="0" dirty="0">
                <a:ln>
                  <a:noFill/>
                </a:ln>
                <a:solidFill>
                  <a:prstClr val="black"/>
                </a:solidFill>
                <a:effectLst/>
                <a:uLnTx/>
                <a:uFillTx/>
                <a:ea typeface="Avenir Medium" charset="0"/>
                <a:cs typeface="Avenir Medium" charset="0"/>
              </a:rPr>
              <a:t>Local code: 12345 </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a typeface="Avenir Medium" charset="0"/>
              <a:cs typeface="Avenir Medium" charset="0"/>
            </a:endParaRP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Avenir Medium" charset="0"/>
                <a:cs typeface="Avenir Medium" charset="0"/>
              </a:rPr>
              <a:t>Infiltrating ductal carcinoma of lower inner quadrant of breast</a:t>
            </a:r>
          </a:p>
        </p:txBody>
      </p:sp>
      <p:sp>
        <p:nvSpPr>
          <p:cNvPr id="27" name="TextBox 26">
            <a:extLst>
              <a:ext uri="{FF2B5EF4-FFF2-40B4-BE49-F238E27FC236}">
                <a16:creationId xmlns:a16="http://schemas.microsoft.com/office/drawing/2014/main" id="{66ADEAB7-11C2-4B06-9818-E0B18DCDC49E}"/>
              </a:ext>
            </a:extLst>
          </p:cNvPr>
          <p:cNvSpPr txBox="1"/>
          <p:nvPr/>
        </p:nvSpPr>
        <p:spPr>
          <a:xfrm>
            <a:off x="914400" y="4696256"/>
            <a:ext cx="2730837" cy="348756"/>
          </a:xfrm>
          <a:prstGeom prst="rect">
            <a:avLst/>
          </a:prstGeom>
          <a:solidFill>
            <a:schemeClr val="accent1"/>
          </a:solidFill>
          <a:ln w="12700">
            <a:solidFill>
              <a:schemeClr val="accent1"/>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ea typeface="Arial" charset="0"/>
                <a:cs typeface="Arial" charset="0"/>
              </a:rPr>
              <a:t>Hospital B</a:t>
            </a:r>
          </a:p>
        </p:txBody>
      </p:sp>
      <p:cxnSp>
        <p:nvCxnSpPr>
          <p:cNvPr id="28" name="Straight Arrow Connector 27">
            <a:extLst>
              <a:ext uri="{FF2B5EF4-FFF2-40B4-BE49-F238E27FC236}">
                <a16:creationId xmlns:a16="http://schemas.microsoft.com/office/drawing/2014/main" id="{64BEE1E4-3681-40D4-A9C6-3453EFE6BA2A}"/>
              </a:ext>
            </a:extLst>
          </p:cNvPr>
          <p:cNvCxnSpPr>
            <a:cxnSpLocks/>
          </p:cNvCxnSpPr>
          <p:nvPr/>
        </p:nvCxnSpPr>
        <p:spPr>
          <a:xfrm>
            <a:off x="3766975" y="3730103"/>
            <a:ext cx="1094368"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4CD717C-A8CD-44E9-BFFA-FE45B20FE812}"/>
              </a:ext>
            </a:extLst>
          </p:cNvPr>
          <p:cNvCxnSpPr>
            <a:cxnSpLocks/>
          </p:cNvCxnSpPr>
          <p:nvPr/>
        </p:nvCxnSpPr>
        <p:spPr>
          <a:xfrm flipV="1">
            <a:off x="3813788" y="4535684"/>
            <a:ext cx="1494270" cy="53559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531DA48-11C1-413E-B3B1-85F31FCB3038}"/>
              </a:ext>
            </a:extLst>
          </p:cNvPr>
          <p:cNvSpPr txBox="1"/>
          <p:nvPr/>
        </p:nvSpPr>
        <p:spPr>
          <a:xfrm>
            <a:off x="8147503" y="2335814"/>
            <a:ext cx="2846374" cy="348756"/>
          </a:xfrm>
          <a:prstGeom prst="rect">
            <a:avLst/>
          </a:prstGeom>
          <a:solidFill>
            <a:schemeClr val="accent2"/>
          </a:solidFill>
          <a:ln w="12700">
            <a:solidFill>
              <a:schemeClr val="accent2"/>
            </a:solidFill>
          </a:ln>
        </p:spPr>
        <p:txBody>
          <a:bodyPr wrap="square" rtlCol="0">
            <a:spAutoFit/>
          </a:bodyPr>
          <a:lstStyle/>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ea typeface="Arial" charset="0"/>
                <a:cs typeface="Arial" charset="0"/>
              </a:rPr>
              <a:t>Medical Practice</a:t>
            </a:r>
          </a:p>
        </p:txBody>
      </p:sp>
      <p:sp>
        <p:nvSpPr>
          <p:cNvPr id="32" name="TextBox 31">
            <a:extLst>
              <a:ext uri="{FF2B5EF4-FFF2-40B4-BE49-F238E27FC236}">
                <a16:creationId xmlns:a16="http://schemas.microsoft.com/office/drawing/2014/main" id="{A4BC6D21-9CFB-479D-8E9C-7F4C9DFE6BBD}"/>
              </a:ext>
            </a:extLst>
          </p:cNvPr>
          <p:cNvSpPr txBox="1"/>
          <p:nvPr/>
        </p:nvSpPr>
        <p:spPr>
          <a:xfrm>
            <a:off x="8147503" y="2675290"/>
            <a:ext cx="2846374" cy="3539430"/>
          </a:xfrm>
          <a:prstGeom prst="rect">
            <a:avLst/>
          </a:prstGeom>
          <a:solidFill>
            <a:schemeClr val="accent2">
              <a:lumMod val="20000"/>
              <a:lumOff val="80000"/>
              <a:alpha val="30196"/>
            </a:schemeClr>
          </a:solidFill>
          <a:ln>
            <a:solidFill>
              <a:schemeClr val="accent2"/>
            </a:solidFill>
          </a:ln>
        </p:spPr>
        <p:txBody>
          <a:bodyPr wrap="square" rtlCol="0">
            <a:spAutoFit/>
          </a:bodyPr>
          <a:lstStyle/>
          <a:p>
            <a:pPr defTabSz="914342">
              <a:defRPr/>
            </a:pPr>
            <a:r>
              <a:rPr lang="en-US" sz="1600" b="1" dirty="0">
                <a:solidFill>
                  <a:prstClr val="black"/>
                </a:solidFill>
                <a:ea typeface="Avenir Medium" charset="0"/>
                <a:cs typeface="Avenir Medium" charset="0"/>
              </a:rPr>
              <a:t>Search: “</a:t>
            </a:r>
            <a:r>
              <a:rPr lang="en-US" sz="1600" dirty="0">
                <a:solidFill>
                  <a:prstClr val="black"/>
                </a:solidFill>
                <a:ea typeface="Avenir Medium" charset="0"/>
                <a:cs typeface="Avenir Medium" charset="0"/>
              </a:rPr>
              <a:t>Infiltrating ductal carcinoma”</a:t>
            </a:r>
          </a:p>
          <a:p>
            <a:pPr defTabSz="914342">
              <a:defRPr/>
            </a:pPr>
            <a:endParaRPr lang="en-US" sz="1600" b="1" dirty="0">
              <a:solidFill>
                <a:prstClr val="black"/>
              </a:solidFill>
              <a:ea typeface="Avenir Medium" charset="0"/>
              <a:cs typeface="Avenir Medium" charset="0"/>
            </a:endParaRPr>
          </a:p>
          <a:p>
            <a:pPr defTabSz="914342">
              <a:defRPr/>
            </a:pPr>
            <a:r>
              <a:rPr lang="en-US" sz="1600" b="1" dirty="0">
                <a:solidFill>
                  <a:prstClr val="black"/>
                </a:solidFill>
                <a:ea typeface="Avenir Medium" charset="0"/>
                <a:cs typeface="Avenir Medium" charset="0"/>
              </a:rPr>
              <a:t>Results:</a:t>
            </a:r>
          </a:p>
          <a:p>
            <a:pPr defTabSz="914342">
              <a:defRPr/>
            </a:pPr>
            <a:r>
              <a:rPr lang="en-US" sz="1600" b="1" dirty="0">
                <a:solidFill>
                  <a:prstClr val="black"/>
                </a:solidFill>
                <a:ea typeface="Avenir Medium" charset="0"/>
                <a:cs typeface="Avenir Medium" charset="0"/>
              </a:rPr>
              <a:t>Local code: 12345 </a:t>
            </a:r>
          </a:p>
          <a:p>
            <a:pPr marL="0" marR="0" lvl="0" indent="0" algn="l" defTabSz="91434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ea typeface="Avenir Medium" charset="0"/>
                <a:cs typeface="Avenir Medium" charset="0"/>
              </a:rPr>
              <a:t>Infiltrating ductal carcinoma </a:t>
            </a:r>
            <a:r>
              <a:rPr kumimoji="0" lang="en-US" sz="1600" b="0" i="0" u="none" strike="noStrike" kern="1200" cap="none" spc="0" normalizeH="0" baseline="0" noProof="0" dirty="0">
                <a:ln>
                  <a:noFill/>
                </a:ln>
                <a:solidFill>
                  <a:prstClr val="black"/>
                </a:solidFill>
                <a:effectLst/>
                <a:uLnTx/>
                <a:uFillTx/>
                <a:ea typeface="Avenir Medium" charset="0"/>
                <a:cs typeface="Avenir Medium" charset="0"/>
              </a:rPr>
              <a:t>of lower inner quadrant of breast</a:t>
            </a:r>
          </a:p>
          <a:p>
            <a:pPr marL="0" marR="0" lvl="0" indent="0" algn="l" defTabSz="9143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Avenir Medium" charset="0"/>
              <a:cs typeface="Avenir Medium" charset="0"/>
            </a:endParaRPr>
          </a:p>
          <a:p>
            <a:pPr marL="0" marR="0" lvl="0" indent="0" algn="ctr" defTabSz="91434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ea typeface="Avenir Medium" charset="0"/>
                <a:cs typeface="Avenir Medium" charset="0"/>
              </a:rPr>
              <a:t>AND</a:t>
            </a:r>
          </a:p>
          <a:p>
            <a:pPr marL="0" marR="0" lvl="0" indent="0" algn="ctr" defTabSz="914342"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ea typeface="Avenir Medium" charset="0"/>
              <a:cs typeface="Avenir Medium" charset="0"/>
            </a:endParaRPr>
          </a:p>
          <a:p>
            <a:pPr defTabSz="914342">
              <a:defRPr/>
            </a:pPr>
            <a:r>
              <a:rPr lang="en-US" sz="1600" b="1" dirty="0">
                <a:solidFill>
                  <a:prstClr val="black"/>
                </a:solidFill>
                <a:ea typeface="Avenir Medium" charset="0"/>
                <a:cs typeface="Avenir Medium" charset="0"/>
              </a:rPr>
              <a:t>Local code: 67854 </a:t>
            </a:r>
          </a:p>
          <a:p>
            <a:pPr defTabSz="914342">
              <a:defRPr/>
            </a:pPr>
            <a:r>
              <a:rPr lang="en-US" sz="1600" dirty="0">
                <a:solidFill>
                  <a:schemeClr val="accent1"/>
                </a:solidFill>
                <a:ea typeface="Avenir Medium" charset="0"/>
                <a:cs typeface="Avenir Medium" charset="0"/>
              </a:rPr>
              <a:t>Infiltrating ductal carcinoma</a:t>
            </a:r>
            <a:r>
              <a:rPr lang="en-US" sz="1600" dirty="0">
                <a:solidFill>
                  <a:prstClr val="black"/>
                </a:solidFill>
                <a:ea typeface="Avenir Medium" charset="0"/>
                <a:cs typeface="Avenir Medium" charset="0"/>
              </a:rPr>
              <a:t> of right breast</a:t>
            </a:r>
          </a:p>
        </p:txBody>
      </p:sp>
      <p:cxnSp>
        <p:nvCxnSpPr>
          <p:cNvPr id="34" name="Straight Arrow Connector 33">
            <a:extLst>
              <a:ext uri="{FF2B5EF4-FFF2-40B4-BE49-F238E27FC236}">
                <a16:creationId xmlns:a16="http://schemas.microsoft.com/office/drawing/2014/main" id="{04888C8E-5F6D-43AA-821E-FFE6C348F5FB}"/>
              </a:ext>
            </a:extLst>
          </p:cNvPr>
          <p:cNvCxnSpPr>
            <a:cxnSpLocks/>
          </p:cNvCxnSpPr>
          <p:nvPr/>
        </p:nvCxnSpPr>
        <p:spPr>
          <a:xfrm flipV="1">
            <a:off x="7254540" y="4253114"/>
            <a:ext cx="799963" cy="1"/>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9F91ACB-3E14-42ED-884D-FDC0DAD2B662}"/>
              </a:ext>
            </a:extLst>
          </p:cNvPr>
          <p:cNvSpPr/>
          <p:nvPr/>
        </p:nvSpPr>
        <p:spPr>
          <a:xfrm>
            <a:off x="857590" y="1046874"/>
            <a:ext cx="10378597" cy="369332"/>
          </a:xfrm>
          <a:prstGeom prst="rect">
            <a:avLst/>
          </a:prstGeom>
        </p:spPr>
        <p:txBody>
          <a:bodyPr wrap="square">
            <a:spAutoFit/>
          </a:bodyPr>
          <a:lstStyle/>
          <a:p>
            <a:r>
              <a:rPr lang="en-US" sz="1800" dirty="0"/>
              <a:t>Solor enables the creation of local data within its semantic environment.</a:t>
            </a:r>
          </a:p>
        </p:txBody>
      </p:sp>
    </p:spTree>
    <p:extLst>
      <p:ext uri="{BB962C8B-B14F-4D97-AF65-F5344CB8AC3E}">
        <p14:creationId xmlns:p14="http://schemas.microsoft.com/office/powerpoint/2010/main" val="70986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A8C3-45DA-4C6F-9524-69DE485B1DB4}"/>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4D9525AC-4ED1-47D0-8A97-9B28507DC5FB}"/>
              </a:ext>
            </a:extLst>
          </p:cNvPr>
          <p:cNvSpPr>
            <a:spLocks noGrp="1"/>
          </p:cNvSpPr>
          <p:nvPr>
            <p:ph idx="1"/>
          </p:nvPr>
        </p:nvSpPr>
        <p:spPr>
          <a:xfrm>
            <a:off x="914400" y="1417320"/>
            <a:ext cx="8802255" cy="4614129"/>
          </a:xfrm>
        </p:spPr>
        <p:txBody>
          <a:bodyPr/>
          <a:lstStyle/>
          <a:p>
            <a:pPr>
              <a:spcBef>
                <a:spcPts val="500"/>
              </a:spcBef>
            </a:pPr>
            <a:r>
              <a:rPr lang="en-US" sz="2000" dirty="0">
                <a:hlinkClick r:id="rId2" action="ppaction://hlinksldjump"/>
              </a:rPr>
              <a:t>Healthcare Interoperability at a Glance</a:t>
            </a:r>
            <a:endParaRPr lang="en-US" sz="2000" dirty="0"/>
          </a:p>
          <a:p>
            <a:pPr>
              <a:spcBef>
                <a:spcPts val="500"/>
              </a:spcBef>
            </a:pPr>
            <a:r>
              <a:rPr lang="en-US" sz="2000" dirty="0">
                <a:hlinkClick r:id="rId3" action="ppaction://hlinksldjump"/>
              </a:rPr>
              <a:t>Introduction to Solor</a:t>
            </a:r>
            <a:endParaRPr lang="en-US" sz="2000" dirty="0"/>
          </a:p>
          <a:p>
            <a:pPr>
              <a:spcBef>
                <a:spcPts val="500"/>
              </a:spcBef>
            </a:pPr>
            <a:r>
              <a:rPr lang="en-US" sz="2000" dirty="0">
                <a:hlinkClick r:id="rId4" action="ppaction://hlinksldjump"/>
              </a:rPr>
              <a:t>Understanding the Solor Knowledge Architecture</a:t>
            </a:r>
            <a:endParaRPr lang="en-US" sz="2000" dirty="0"/>
          </a:p>
          <a:p>
            <a:pPr>
              <a:spcBef>
                <a:spcPts val="500"/>
              </a:spcBef>
            </a:pPr>
            <a:r>
              <a:rPr lang="en-US" sz="2000" dirty="0">
                <a:hlinkClick r:id="rId5" action="ppaction://hlinksldjump"/>
              </a:rPr>
              <a:t>Clinical Statements</a:t>
            </a:r>
            <a:endParaRPr lang="en-US" sz="2000" dirty="0"/>
          </a:p>
          <a:p>
            <a:pPr>
              <a:spcBef>
                <a:spcPts val="500"/>
              </a:spcBef>
            </a:pPr>
            <a:r>
              <a:rPr lang="en-US" sz="2000" dirty="0">
                <a:hlinkClick r:id="rId6" action="ppaction://hlinksldjump"/>
              </a:rPr>
              <a:t>Clinical Input Forms</a:t>
            </a:r>
            <a:endParaRPr lang="en-US" sz="2000" dirty="0"/>
          </a:p>
          <a:p>
            <a:pPr>
              <a:spcBef>
                <a:spcPts val="500"/>
              </a:spcBef>
            </a:pPr>
            <a:r>
              <a:rPr lang="en-US" sz="2000" dirty="0">
                <a:hlinkClick r:id="rId7" action="ppaction://hlinksldjump"/>
              </a:rPr>
              <a:t>Introduction to Analysis Normal Form (ANF)</a:t>
            </a:r>
            <a:endParaRPr lang="en-US" sz="2000" dirty="0"/>
          </a:p>
          <a:p>
            <a:pPr>
              <a:spcBef>
                <a:spcPts val="500"/>
              </a:spcBef>
            </a:pPr>
            <a:r>
              <a:rPr lang="en-US" sz="2000" dirty="0">
                <a:hlinkClick r:id="rId8" action="ppaction://hlinksldjump"/>
              </a:rPr>
              <a:t>ANF Model</a:t>
            </a:r>
            <a:endParaRPr lang="en-US" sz="2000" dirty="0"/>
          </a:p>
          <a:p>
            <a:pPr>
              <a:spcBef>
                <a:spcPts val="500"/>
              </a:spcBef>
            </a:pPr>
            <a:r>
              <a:rPr lang="en-US" sz="2000" dirty="0">
                <a:hlinkClick r:id="rId9" action="ppaction://hlinksldjump"/>
              </a:rPr>
              <a:t>ANF Examples</a:t>
            </a:r>
            <a:endParaRPr lang="en-US" sz="2000" dirty="0"/>
          </a:p>
          <a:p>
            <a:pPr>
              <a:spcBef>
                <a:spcPts val="500"/>
              </a:spcBef>
            </a:pPr>
            <a:r>
              <a:rPr lang="en-US" sz="2000" dirty="0">
                <a:hlinkClick r:id="rId10" action="ppaction://hlinksldjump"/>
              </a:rPr>
              <a:t>ANF Next Steps</a:t>
            </a:r>
            <a:endParaRPr lang="en-US" sz="2000" dirty="0"/>
          </a:p>
          <a:p>
            <a:pPr>
              <a:spcBef>
                <a:spcPts val="500"/>
              </a:spcBef>
            </a:pPr>
            <a:r>
              <a:rPr lang="en-US" sz="2000" dirty="0">
                <a:hlinkClick r:id="rId11" action="ppaction://hlinksldjump"/>
              </a:rPr>
              <a:t>Appendix</a:t>
            </a:r>
            <a:endParaRPr lang="en-US" sz="2000" dirty="0"/>
          </a:p>
          <a:p>
            <a:pPr lvl="1">
              <a:spcBef>
                <a:spcPts val="500"/>
              </a:spcBef>
            </a:pPr>
            <a:r>
              <a:rPr lang="en-US" sz="1600" dirty="0">
                <a:hlinkClick r:id="rId12" action="ppaction://hlinksldjump"/>
              </a:rPr>
              <a:t>Solor Content Integration</a:t>
            </a:r>
            <a:endParaRPr lang="en-US" sz="1600" dirty="0">
              <a:hlinkClick r:id="rId13" action="ppaction://hlinksldjump"/>
            </a:endParaRPr>
          </a:p>
          <a:p>
            <a:pPr lvl="1">
              <a:spcBef>
                <a:spcPts val="500"/>
              </a:spcBef>
            </a:pPr>
            <a:r>
              <a:rPr lang="en-US" sz="1600" dirty="0">
                <a:hlinkClick r:id="rId13" action="ppaction://hlinksldjump"/>
              </a:rPr>
              <a:t>Solor Use Cases and Future Development</a:t>
            </a:r>
            <a:endParaRPr lang="en-US" sz="1600" dirty="0"/>
          </a:p>
          <a:p>
            <a:pPr lvl="1">
              <a:spcBef>
                <a:spcPts val="500"/>
              </a:spcBef>
            </a:pPr>
            <a:endParaRPr lang="en-US" sz="1600" dirty="0"/>
          </a:p>
        </p:txBody>
      </p:sp>
      <p:sp>
        <p:nvSpPr>
          <p:cNvPr id="4" name="Slide Number Placeholder 3">
            <a:extLst>
              <a:ext uri="{FF2B5EF4-FFF2-40B4-BE49-F238E27FC236}">
                <a16:creationId xmlns:a16="http://schemas.microsoft.com/office/drawing/2014/main" id="{3B5A2D69-F2C9-4076-A1F8-E44E17B0981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84105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B6EC077-F69A-40DC-B656-3AFA0A2F6806}"/>
              </a:ext>
            </a:extLst>
          </p:cNvPr>
          <p:cNvGrpSpPr/>
          <p:nvPr/>
        </p:nvGrpSpPr>
        <p:grpSpPr>
          <a:xfrm>
            <a:off x="2761473" y="3199829"/>
            <a:ext cx="2103120" cy="2103120"/>
            <a:chOff x="3512564" y="1472883"/>
            <a:chExt cx="1996944" cy="2030703"/>
          </a:xfrm>
        </p:grpSpPr>
        <p:sp>
          <p:nvSpPr>
            <p:cNvPr id="32" name="Isosceles Triangle 31">
              <a:extLst>
                <a:ext uri="{FF2B5EF4-FFF2-40B4-BE49-F238E27FC236}">
                  <a16:creationId xmlns:a16="http://schemas.microsoft.com/office/drawing/2014/main" id="{709A83EF-B570-4251-A0E0-32DBC1001BD7}"/>
                </a:ext>
              </a:extLst>
            </p:cNvPr>
            <p:cNvSpPr/>
            <p:nvPr/>
          </p:nvSpPr>
          <p:spPr bwMode="gray">
            <a:xfrm>
              <a:off x="3512564" y="2413444"/>
              <a:ext cx="168617" cy="147384"/>
            </a:xfrm>
            <a:prstGeom prst="triangle">
              <a:avLst/>
            </a:prstGeom>
            <a:solidFill>
              <a:srgbClr val="0032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58E2932D-8D91-4402-AB75-CCFD03974B82}"/>
                </a:ext>
              </a:extLst>
            </p:cNvPr>
            <p:cNvGrpSpPr/>
            <p:nvPr/>
          </p:nvGrpSpPr>
          <p:grpSpPr>
            <a:xfrm>
              <a:off x="3596400" y="1472883"/>
              <a:ext cx="1913108" cy="2030703"/>
              <a:chOff x="3596400" y="1472883"/>
              <a:chExt cx="1913108" cy="2030703"/>
            </a:xfrm>
          </p:grpSpPr>
          <p:sp>
            <p:nvSpPr>
              <p:cNvPr id="34" name="Oval 33">
                <a:extLst>
                  <a:ext uri="{FF2B5EF4-FFF2-40B4-BE49-F238E27FC236}">
                    <a16:creationId xmlns:a16="http://schemas.microsoft.com/office/drawing/2014/main" id="{8B681A62-BE3B-4740-863E-2726428D793F}"/>
                  </a:ext>
                </a:extLst>
              </p:cNvPr>
              <p:cNvSpPr/>
              <p:nvPr/>
            </p:nvSpPr>
            <p:spPr bwMode="gray">
              <a:xfrm>
                <a:off x="3596400" y="1561840"/>
                <a:ext cx="1828800" cy="1828800"/>
              </a:xfrm>
              <a:prstGeom prst="ellipse">
                <a:avLst/>
              </a:prstGeom>
              <a:noFill/>
              <a:ln w="19050" algn="ctr">
                <a:solidFill>
                  <a:schemeClr val="tx1"/>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i="1" dirty="0">
                    <a:latin typeface="Open Sans" panose="020B0606030504020204" pitchFamily="34" charset="0"/>
                    <a:ea typeface="Open Sans" panose="020B0606030504020204" pitchFamily="34" charset="0"/>
                    <a:cs typeface="Open Sans" panose="020B0606030504020204" pitchFamily="34" charset="0"/>
                  </a:rPr>
                  <a:t>Continuous improvement for health data</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 name="Ink 35">
                    <a:extLst>
                      <a:ext uri="{FF2B5EF4-FFF2-40B4-BE49-F238E27FC236}">
                        <a16:creationId xmlns:a16="http://schemas.microsoft.com/office/drawing/2014/main" id="{D65666A0-48B6-4FE0-A887-9A2FB49E717B}"/>
                      </a:ext>
                    </a:extLst>
                  </p14:cNvPr>
                  <p14:cNvContentPartPr/>
                  <p14:nvPr/>
                </p14:nvContentPartPr>
                <p14:xfrm>
                  <a:off x="4942586" y="3406386"/>
                  <a:ext cx="142200" cy="97200"/>
                </p14:xfrm>
              </p:contentPart>
            </mc:Choice>
            <mc:Fallback xmlns="">
              <p:pic>
                <p:nvPicPr>
                  <p:cNvPr id="693253" name="Ink 693252">
                    <a:extLst>
                      <a:ext uri="{FF2B5EF4-FFF2-40B4-BE49-F238E27FC236}">
                        <a16:creationId xmlns:a16="http://schemas.microsoft.com/office/drawing/2014/main" id="{B9BE1C60-7AA4-4D9C-B142-82EF93D285C4}"/>
                      </a:ext>
                    </a:extLst>
                  </p:cNvPr>
                  <p:cNvPicPr/>
                  <p:nvPr/>
                </p:nvPicPr>
                <p:blipFill>
                  <a:blip r:embed="rId5"/>
                  <a:stretch>
                    <a:fillRect/>
                  </a:stretch>
                </p:blipFill>
                <p:spPr>
                  <a:xfrm>
                    <a:off x="4924586" y="3297985"/>
                    <a:ext cx="177840" cy="313642"/>
                  </a:xfrm>
                  <a:prstGeom prst="rect">
                    <a:avLst/>
                  </a:prstGeom>
                </p:spPr>
              </p:pic>
            </mc:Fallback>
          </mc:AlternateContent>
          <p:sp>
            <p:nvSpPr>
              <p:cNvPr id="37" name="Isosceles Triangle 36">
                <a:extLst>
                  <a:ext uri="{FF2B5EF4-FFF2-40B4-BE49-F238E27FC236}">
                    <a16:creationId xmlns:a16="http://schemas.microsoft.com/office/drawing/2014/main" id="{7779363E-0ECF-416F-9A0B-4D915DCCB30C}"/>
                  </a:ext>
                </a:extLst>
              </p:cNvPr>
              <p:cNvSpPr/>
              <p:nvPr/>
            </p:nvSpPr>
            <p:spPr bwMode="gray">
              <a:xfrm rot="5400000">
                <a:off x="4488352" y="1483500"/>
                <a:ext cx="168617" cy="147384"/>
              </a:xfrm>
              <a:prstGeom prst="triangle">
                <a:avLst/>
              </a:prstGeom>
              <a:solidFill>
                <a:srgbClr val="5DC2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Isosceles Triangle 37">
                <a:extLst>
                  <a:ext uri="{FF2B5EF4-FFF2-40B4-BE49-F238E27FC236}">
                    <a16:creationId xmlns:a16="http://schemas.microsoft.com/office/drawing/2014/main" id="{369F3B3C-4AB1-4B7A-90DB-328BFE209FA3}"/>
                  </a:ext>
                </a:extLst>
              </p:cNvPr>
              <p:cNvSpPr/>
              <p:nvPr/>
            </p:nvSpPr>
            <p:spPr bwMode="gray">
              <a:xfrm rot="10800000">
                <a:off x="5340891" y="2423011"/>
                <a:ext cx="168617" cy="147384"/>
              </a:xfrm>
              <a:prstGeom prst="triangle">
                <a:avLst/>
              </a:prstGeom>
              <a:solidFill>
                <a:srgbClr val="0076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Isosceles Triangle 39">
                <a:extLst>
                  <a:ext uri="{FF2B5EF4-FFF2-40B4-BE49-F238E27FC236}">
                    <a16:creationId xmlns:a16="http://schemas.microsoft.com/office/drawing/2014/main" id="{FDB3319B-E8EB-450F-A8E5-42673F851076}"/>
                  </a:ext>
                </a:extLst>
              </p:cNvPr>
              <p:cNvSpPr/>
              <p:nvPr/>
            </p:nvSpPr>
            <p:spPr bwMode="gray">
              <a:xfrm rot="16200000">
                <a:off x="4404689" y="3317975"/>
                <a:ext cx="168619" cy="147386"/>
              </a:xfrm>
              <a:prstGeom prst="triangl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1032" name="Picture 8" descr="Image result for rxnorm logo">
            <a:extLst>
              <a:ext uri="{FF2B5EF4-FFF2-40B4-BE49-F238E27FC236}">
                <a16:creationId xmlns:a16="http://schemas.microsoft.com/office/drawing/2014/main" id="{EDA6CD24-1B3F-4E9D-9524-3A4EFE73F4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8604" y="4377362"/>
            <a:ext cx="1400828" cy="4975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B9BE3C-16B0-48C6-83F3-94F0C92B6D4D}"/>
              </a:ext>
            </a:extLst>
          </p:cNvPr>
          <p:cNvSpPr>
            <a:spLocks noGrp="1"/>
          </p:cNvSpPr>
          <p:nvPr>
            <p:ph type="title"/>
          </p:nvPr>
        </p:nvSpPr>
        <p:spPr/>
        <p:txBody>
          <a:bodyPr/>
          <a:lstStyle/>
          <a:p>
            <a:r>
              <a:rPr lang="en-US" dirty="0"/>
              <a:t>Solor Extension to Standards Process</a:t>
            </a:r>
          </a:p>
        </p:txBody>
      </p:sp>
      <p:sp>
        <p:nvSpPr>
          <p:cNvPr id="4" name="Slide Number Placeholder 3">
            <a:extLst>
              <a:ext uri="{FF2B5EF4-FFF2-40B4-BE49-F238E27FC236}">
                <a16:creationId xmlns:a16="http://schemas.microsoft.com/office/drawing/2014/main" id="{E7C38448-F80B-4569-8BDC-488BF8BA517F}"/>
              </a:ext>
            </a:extLst>
          </p:cNvPr>
          <p:cNvSpPr>
            <a:spLocks noGrp="1"/>
          </p:cNvSpPr>
          <p:nvPr>
            <p:ph type="sldNum" sz="quarter" idx="12"/>
          </p:nvPr>
        </p:nvSpPr>
        <p:spPr>
          <a:xfrm>
            <a:off x="8545596" y="6312143"/>
            <a:ext cx="2743200" cy="365125"/>
          </a:xfrm>
        </p:spPr>
        <p:txBody>
          <a:bodyPr/>
          <a:lstStyle/>
          <a:p>
            <a:fld id="{88B1D514-9158-7143-952E-69DC611F0F0B}" type="slidenum">
              <a:rPr lang="en-US" smtClean="0"/>
              <a:t>20</a:t>
            </a:fld>
            <a:endParaRPr lang="en-US" dirty="0"/>
          </a:p>
        </p:txBody>
      </p:sp>
      <p:sp>
        <p:nvSpPr>
          <p:cNvPr id="25" name="TextBox 24">
            <a:extLst>
              <a:ext uri="{FF2B5EF4-FFF2-40B4-BE49-F238E27FC236}">
                <a16:creationId xmlns:a16="http://schemas.microsoft.com/office/drawing/2014/main" id="{FEC6A4CA-CABF-4A27-A527-59F7A1ECDDC5}"/>
              </a:ext>
            </a:extLst>
          </p:cNvPr>
          <p:cNvSpPr txBox="1"/>
          <p:nvPr/>
        </p:nvSpPr>
        <p:spPr>
          <a:xfrm>
            <a:off x="806728" y="1062488"/>
            <a:ext cx="9833111" cy="646331"/>
          </a:xfrm>
          <a:prstGeom prst="rect">
            <a:avLst/>
          </a:prstGeom>
          <a:noFill/>
        </p:spPr>
        <p:txBody>
          <a:bodyPr wrap="square" rtlCol="0">
            <a:spAutoFit/>
          </a:bodyPr>
          <a:lstStyle/>
          <a:p>
            <a:r>
              <a:rPr lang="en-US" sz="1800" dirty="0"/>
              <a:t>Solor provides a process for constant improvement of data standards and an ability to sustain the effectiveness of clinical decision tools. </a:t>
            </a:r>
          </a:p>
        </p:txBody>
      </p:sp>
      <p:sp>
        <p:nvSpPr>
          <p:cNvPr id="30" name="TextBox 29">
            <a:extLst>
              <a:ext uri="{FF2B5EF4-FFF2-40B4-BE49-F238E27FC236}">
                <a16:creationId xmlns:a16="http://schemas.microsoft.com/office/drawing/2014/main" id="{1FAB53D8-0A7E-4AB9-8B72-FF410DAF6C72}"/>
              </a:ext>
            </a:extLst>
          </p:cNvPr>
          <p:cNvSpPr txBox="1"/>
          <p:nvPr/>
        </p:nvSpPr>
        <p:spPr>
          <a:xfrm>
            <a:off x="8083338" y="1949304"/>
            <a:ext cx="2056829" cy="738664"/>
          </a:xfrm>
          <a:prstGeom prst="rect">
            <a:avLst/>
          </a:prstGeom>
          <a:noFill/>
        </p:spPr>
        <p:txBody>
          <a:bodyPr wrap="square" rtlCol="0">
            <a:spAutoFit/>
          </a:bodyPr>
          <a:lstStyle/>
          <a:p>
            <a:r>
              <a:rPr lang="en-US" sz="1400" dirty="0"/>
              <a:t>Solor team submits extensions to standards (proposed)</a:t>
            </a:r>
          </a:p>
        </p:txBody>
      </p:sp>
      <p:pic>
        <p:nvPicPr>
          <p:cNvPr id="43" name="Picture 42">
            <a:extLst>
              <a:ext uri="{FF2B5EF4-FFF2-40B4-BE49-F238E27FC236}">
                <a16:creationId xmlns:a16="http://schemas.microsoft.com/office/drawing/2014/main" id="{58B5327E-E2D1-49A3-B5EE-9A7FD97F77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5968" y="3896066"/>
            <a:ext cx="2135241" cy="685800"/>
          </a:xfrm>
          <a:prstGeom prst="rect">
            <a:avLst/>
          </a:prstGeom>
        </p:spPr>
      </p:pic>
      <p:pic>
        <p:nvPicPr>
          <p:cNvPr id="1026" name="Picture 2" descr="Image result for snomed logo">
            <a:extLst>
              <a:ext uri="{FF2B5EF4-FFF2-40B4-BE49-F238E27FC236}">
                <a16:creationId xmlns:a16="http://schemas.microsoft.com/office/drawing/2014/main" id="{197D9C46-91F0-4C80-8A7D-3F941CD52F7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6369"/>
          <a:stretch/>
        </p:blipFill>
        <p:spPr bwMode="auto">
          <a:xfrm>
            <a:off x="9505332" y="4175015"/>
            <a:ext cx="1468062" cy="231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inc logo">
            <a:extLst>
              <a:ext uri="{FF2B5EF4-FFF2-40B4-BE49-F238E27FC236}">
                <a16:creationId xmlns:a16="http://schemas.microsoft.com/office/drawing/2014/main" id="{F239C5A5-026B-4DF0-86A6-297CD6E64C1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2640"/>
          <a:stretch/>
        </p:blipFill>
        <p:spPr bwMode="auto">
          <a:xfrm>
            <a:off x="9205532" y="3790752"/>
            <a:ext cx="1673353" cy="24572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8E68AC16-66AB-4A95-8F33-79F6DEFC5240}"/>
              </a:ext>
            </a:extLst>
          </p:cNvPr>
          <p:cNvCxnSpPr>
            <a:cxnSpLocks/>
          </p:cNvCxnSpPr>
          <p:nvPr/>
        </p:nvCxnSpPr>
        <p:spPr>
          <a:xfrm flipH="1" flipV="1">
            <a:off x="8150259" y="2702749"/>
            <a:ext cx="18288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EF1B5A-086E-4FCE-A982-E78E4264B988}"/>
              </a:ext>
            </a:extLst>
          </p:cNvPr>
          <p:cNvCxnSpPr>
            <a:cxnSpLocks/>
            <a:stCxn id="9" idx="0"/>
          </p:cNvCxnSpPr>
          <p:nvPr/>
        </p:nvCxnSpPr>
        <p:spPr>
          <a:xfrm flipV="1">
            <a:off x="7857195" y="2687594"/>
            <a:ext cx="293064" cy="3134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A9236AE-E158-4E55-B431-058E80FF6B8E}"/>
              </a:ext>
            </a:extLst>
          </p:cNvPr>
          <p:cNvSpPr/>
          <p:nvPr/>
        </p:nvSpPr>
        <p:spPr>
          <a:xfrm>
            <a:off x="3800324" y="5849712"/>
            <a:ext cx="4736147" cy="307777"/>
          </a:xfrm>
          <a:prstGeom prst="rect">
            <a:avLst/>
          </a:prstGeom>
        </p:spPr>
        <p:txBody>
          <a:bodyPr wrap="square">
            <a:spAutoFit/>
          </a:bodyPr>
          <a:lstStyle/>
          <a:p>
            <a:endParaRPr lang="en-US" sz="1400" dirty="0">
              <a:solidFill>
                <a:prstClr val="black"/>
              </a:solidFill>
              <a:ea typeface="Avenir Medium" charset="0"/>
              <a:cs typeface="Avenir Medium" charset="0"/>
            </a:endParaRPr>
          </a:p>
        </p:txBody>
      </p:sp>
      <p:pic>
        <p:nvPicPr>
          <p:cNvPr id="54" name="Graphic 53" descr="Stethoscope">
            <a:extLst>
              <a:ext uri="{FF2B5EF4-FFF2-40B4-BE49-F238E27FC236}">
                <a16:creationId xmlns:a16="http://schemas.microsoft.com/office/drawing/2014/main" id="{05E74AAE-3DBD-4CE4-941E-CBDCE48C2E0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1212" y="3932536"/>
            <a:ext cx="671102" cy="671102"/>
          </a:xfrm>
          <a:prstGeom prst="rect">
            <a:avLst/>
          </a:prstGeom>
        </p:spPr>
      </p:pic>
      <p:grpSp>
        <p:nvGrpSpPr>
          <p:cNvPr id="39" name="Group 38">
            <a:extLst>
              <a:ext uri="{FF2B5EF4-FFF2-40B4-BE49-F238E27FC236}">
                <a16:creationId xmlns:a16="http://schemas.microsoft.com/office/drawing/2014/main" id="{33FA6BE1-1095-4FB7-A017-C65F3E32B7A8}"/>
              </a:ext>
            </a:extLst>
          </p:cNvPr>
          <p:cNvGrpSpPr/>
          <p:nvPr/>
        </p:nvGrpSpPr>
        <p:grpSpPr>
          <a:xfrm>
            <a:off x="7245827" y="3199829"/>
            <a:ext cx="2103120" cy="2103120"/>
            <a:chOff x="3512564" y="1472883"/>
            <a:chExt cx="1996944" cy="2030703"/>
          </a:xfrm>
        </p:grpSpPr>
        <p:sp>
          <p:nvSpPr>
            <p:cNvPr id="41" name="Isosceles Triangle 40">
              <a:extLst>
                <a:ext uri="{FF2B5EF4-FFF2-40B4-BE49-F238E27FC236}">
                  <a16:creationId xmlns:a16="http://schemas.microsoft.com/office/drawing/2014/main" id="{1A49D7FC-BF2D-4A5F-96CF-7041FF9A1B55}"/>
                </a:ext>
              </a:extLst>
            </p:cNvPr>
            <p:cNvSpPr/>
            <p:nvPr/>
          </p:nvSpPr>
          <p:spPr bwMode="gray">
            <a:xfrm>
              <a:off x="3512564" y="2413444"/>
              <a:ext cx="168617" cy="147384"/>
            </a:xfrm>
            <a:prstGeom prst="triangle">
              <a:avLst/>
            </a:prstGeom>
            <a:solidFill>
              <a:srgbClr val="0032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Group 41">
              <a:extLst>
                <a:ext uri="{FF2B5EF4-FFF2-40B4-BE49-F238E27FC236}">
                  <a16:creationId xmlns:a16="http://schemas.microsoft.com/office/drawing/2014/main" id="{386D8845-BDE8-4DC5-983D-A2503BA7F418}"/>
                </a:ext>
              </a:extLst>
            </p:cNvPr>
            <p:cNvGrpSpPr/>
            <p:nvPr/>
          </p:nvGrpSpPr>
          <p:grpSpPr>
            <a:xfrm>
              <a:off x="3596400" y="1472883"/>
              <a:ext cx="1913108" cy="2030703"/>
              <a:chOff x="3596400" y="1472883"/>
              <a:chExt cx="1913108" cy="2030703"/>
            </a:xfrm>
          </p:grpSpPr>
          <p:sp>
            <p:nvSpPr>
              <p:cNvPr id="44" name="Oval 43">
                <a:extLst>
                  <a:ext uri="{FF2B5EF4-FFF2-40B4-BE49-F238E27FC236}">
                    <a16:creationId xmlns:a16="http://schemas.microsoft.com/office/drawing/2014/main" id="{C5096216-7DE5-4CFA-A655-8ECAF4ED48EF}"/>
                  </a:ext>
                </a:extLst>
              </p:cNvPr>
              <p:cNvSpPr/>
              <p:nvPr/>
            </p:nvSpPr>
            <p:spPr bwMode="gray">
              <a:xfrm>
                <a:off x="3596400" y="1561840"/>
                <a:ext cx="1828800" cy="1828800"/>
              </a:xfrm>
              <a:prstGeom prst="ellipse">
                <a:avLst/>
              </a:prstGeom>
              <a:noFill/>
              <a:ln w="19050" algn="ctr">
                <a:solidFill>
                  <a:schemeClr val="tx1"/>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i="1" dirty="0">
                    <a:latin typeface="Open Sans" panose="020B0606030504020204" pitchFamily="34" charset="0"/>
                    <a:ea typeface="Open Sans" panose="020B0606030504020204" pitchFamily="34" charset="0"/>
                    <a:cs typeface="Open Sans" panose="020B0606030504020204" pitchFamily="34" charset="0"/>
                  </a:rPr>
                  <a:t>Continuous improvement for health care standards</a:t>
                </a:r>
              </a:p>
            </p:txBody>
          </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5" name="Ink 44">
                    <a:extLst>
                      <a:ext uri="{FF2B5EF4-FFF2-40B4-BE49-F238E27FC236}">
                        <a16:creationId xmlns:a16="http://schemas.microsoft.com/office/drawing/2014/main" id="{65BA1544-1C6E-40FB-897A-94D16C085344}"/>
                      </a:ext>
                    </a:extLst>
                  </p14:cNvPr>
                  <p14:cNvContentPartPr/>
                  <p14:nvPr/>
                </p14:nvContentPartPr>
                <p14:xfrm>
                  <a:off x="4942586" y="3406386"/>
                  <a:ext cx="142200" cy="97200"/>
                </p14:xfrm>
              </p:contentPart>
            </mc:Choice>
            <mc:Fallback xmlns="">
              <p:pic>
                <p:nvPicPr>
                  <p:cNvPr id="693253" name="Ink 693252">
                    <a:extLst>
                      <a:ext uri="{FF2B5EF4-FFF2-40B4-BE49-F238E27FC236}">
                        <a16:creationId xmlns:a16="http://schemas.microsoft.com/office/drawing/2014/main" id="{B9BE1C60-7AA4-4D9C-B142-82EF93D285C4}"/>
                      </a:ext>
                    </a:extLst>
                  </p:cNvPr>
                  <p:cNvPicPr/>
                  <p:nvPr/>
                </p:nvPicPr>
                <p:blipFill>
                  <a:blip r:embed="rId5"/>
                  <a:stretch>
                    <a:fillRect/>
                  </a:stretch>
                </p:blipFill>
                <p:spPr>
                  <a:xfrm>
                    <a:off x="4924586" y="3297985"/>
                    <a:ext cx="177840" cy="313642"/>
                  </a:xfrm>
                  <a:prstGeom prst="rect">
                    <a:avLst/>
                  </a:prstGeom>
                </p:spPr>
              </p:pic>
            </mc:Fallback>
          </mc:AlternateContent>
          <p:sp>
            <p:nvSpPr>
              <p:cNvPr id="58" name="Isosceles Triangle 57">
                <a:extLst>
                  <a:ext uri="{FF2B5EF4-FFF2-40B4-BE49-F238E27FC236}">
                    <a16:creationId xmlns:a16="http://schemas.microsoft.com/office/drawing/2014/main" id="{A7F2A7B4-8E89-4250-B9EB-E7EDDE0A0336}"/>
                  </a:ext>
                </a:extLst>
              </p:cNvPr>
              <p:cNvSpPr/>
              <p:nvPr/>
            </p:nvSpPr>
            <p:spPr bwMode="gray">
              <a:xfrm rot="5400000">
                <a:off x="4488352" y="1483500"/>
                <a:ext cx="168617" cy="147384"/>
              </a:xfrm>
              <a:prstGeom prst="triangle">
                <a:avLst/>
              </a:prstGeom>
              <a:solidFill>
                <a:srgbClr val="5DC2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Isosceles Triangle 58">
                <a:extLst>
                  <a:ext uri="{FF2B5EF4-FFF2-40B4-BE49-F238E27FC236}">
                    <a16:creationId xmlns:a16="http://schemas.microsoft.com/office/drawing/2014/main" id="{F38E101D-5AF3-4487-9A41-519163BF78C2}"/>
                  </a:ext>
                </a:extLst>
              </p:cNvPr>
              <p:cNvSpPr/>
              <p:nvPr/>
            </p:nvSpPr>
            <p:spPr bwMode="gray">
              <a:xfrm rot="10800000">
                <a:off x="5340891" y="2423011"/>
                <a:ext cx="168617" cy="147384"/>
              </a:xfrm>
              <a:prstGeom prst="triangle">
                <a:avLst/>
              </a:prstGeom>
              <a:solidFill>
                <a:srgbClr val="0076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Isosceles Triangle 59">
                <a:extLst>
                  <a:ext uri="{FF2B5EF4-FFF2-40B4-BE49-F238E27FC236}">
                    <a16:creationId xmlns:a16="http://schemas.microsoft.com/office/drawing/2014/main" id="{C3D89EDA-032B-4E0F-81C8-090F0C6417A4}"/>
                  </a:ext>
                </a:extLst>
              </p:cNvPr>
              <p:cNvSpPr/>
              <p:nvPr/>
            </p:nvSpPr>
            <p:spPr bwMode="gray">
              <a:xfrm rot="16200000">
                <a:off x="4404689" y="3317975"/>
                <a:ext cx="168619" cy="147386"/>
              </a:xfrm>
              <a:prstGeom prst="triangl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63" name="TextBox 62">
            <a:extLst>
              <a:ext uri="{FF2B5EF4-FFF2-40B4-BE49-F238E27FC236}">
                <a16:creationId xmlns:a16="http://schemas.microsoft.com/office/drawing/2014/main" id="{13DB0A5D-155E-4E30-ABBD-CE9ACEECD2B4}"/>
              </a:ext>
            </a:extLst>
          </p:cNvPr>
          <p:cNvSpPr txBox="1"/>
          <p:nvPr/>
        </p:nvSpPr>
        <p:spPr>
          <a:xfrm>
            <a:off x="9247837" y="5395758"/>
            <a:ext cx="1926036" cy="738664"/>
          </a:xfrm>
          <a:prstGeom prst="rect">
            <a:avLst/>
          </a:prstGeom>
          <a:noFill/>
        </p:spPr>
        <p:txBody>
          <a:bodyPr wrap="square" rtlCol="0">
            <a:spAutoFit/>
          </a:bodyPr>
          <a:lstStyle/>
          <a:p>
            <a:r>
              <a:rPr lang="en-US" sz="1400" dirty="0"/>
              <a:t>Standards accept the new content within the extension</a:t>
            </a:r>
          </a:p>
        </p:txBody>
      </p:sp>
      <p:sp>
        <p:nvSpPr>
          <p:cNvPr id="65" name="Oval 64">
            <a:extLst>
              <a:ext uri="{FF2B5EF4-FFF2-40B4-BE49-F238E27FC236}">
                <a16:creationId xmlns:a16="http://schemas.microsoft.com/office/drawing/2014/main" id="{EBA5508D-6FE4-4C88-BF10-C6B16F5F23D7}"/>
              </a:ext>
            </a:extLst>
          </p:cNvPr>
          <p:cNvSpPr/>
          <p:nvPr/>
        </p:nvSpPr>
        <p:spPr>
          <a:xfrm>
            <a:off x="8458620" y="4843101"/>
            <a:ext cx="640080" cy="640080"/>
          </a:xfrm>
          <a:prstGeom prst="ellipse">
            <a:avLst/>
          </a:prstGeom>
          <a:solidFill>
            <a:schemeClr val="bg1"/>
          </a:solidFill>
          <a:ln w="28575">
            <a:solidFill>
              <a:srgbClr val="93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18660E57-92DE-4AC1-9AA9-C40CB6A30D7B}"/>
              </a:ext>
            </a:extLst>
          </p:cNvPr>
          <p:cNvGrpSpPr/>
          <p:nvPr/>
        </p:nvGrpSpPr>
        <p:grpSpPr>
          <a:xfrm>
            <a:off x="8572907" y="4971910"/>
            <a:ext cx="385536" cy="387072"/>
            <a:chOff x="7186613" y="4868863"/>
            <a:chExt cx="796925" cy="800101"/>
          </a:xfrm>
          <a:solidFill>
            <a:srgbClr val="93D8FF"/>
          </a:solidFill>
        </p:grpSpPr>
        <p:sp>
          <p:nvSpPr>
            <p:cNvPr id="68" name="Freeform 57">
              <a:extLst>
                <a:ext uri="{FF2B5EF4-FFF2-40B4-BE49-F238E27FC236}">
                  <a16:creationId xmlns:a16="http://schemas.microsoft.com/office/drawing/2014/main" id="{2F80EF33-96D1-4848-8FCE-E8D61DE995F9}"/>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69" name="Freeform 58">
              <a:extLst>
                <a:ext uri="{FF2B5EF4-FFF2-40B4-BE49-F238E27FC236}">
                  <a16:creationId xmlns:a16="http://schemas.microsoft.com/office/drawing/2014/main" id="{2738207D-499F-4D19-9B02-EF2C57E05F71}"/>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0" name="Freeform 59">
              <a:extLst>
                <a:ext uri="{FF2B5EF4-FFF2-40B4-BE49-F238E27FC236}">
                  <a16:creationId xmlns:a16="http://schemas.microsoft.com/office/drawing/2014/main" id="{AE58C755-5FFD-42EA-B43A-D8CDD007B6F1}"/>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1" name="Freeform 60">
              <a:extLst>
                <a:ext uri="{FF2B5EF4-FFF2-40B4-BE49-F238E27FC236}">
                  <a16:creationId xmlns:a16="http://schemas.microsoft.com/office/drawing/2014/main" id="{C68734EC-1AAF-445C-9283-998245078F09}"/>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cxnSp>
        <p:nvCxnSpPr>
          <p:cNvPr id="74" name="Straight Connector 73">
            <a:extLst>
              <a:ext uri="{FF2B5EF4-FFF2-40B4-BE49-F238E27FC236}">
                <a16:creationId xmlns:a16="http://schemas.microsoft.com/office/drawing/2014/main" id="{B4521C48-6F42-479C-9875-5FA75B3D9C6D}"/>
              </a:ext>
            </a:extLst>
          </p:cNvPr>
          <p:cNvCxnSpPr>
            <a:cxnSpLocks/>
            <a:stCxn id="65" idx="5"/>
          </p:cNvCxnSpPr>
          <p:nvPr/>
        </p:nvCxnSpPr>
        <p:spPr>
          <a:xfrm>
            <a:off x="9004962" y="5389443"/>
            <a:ext cx="255194" cy="768045"/>
          </a:xfrm>
          <a:prstGeom prst="line">
            <a:avLst/>
          </a:prstGeom>
          <a:ln w="19050">
            <a:solidFill>
              <a:srgbClr val="93D8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F0F13BE-AA88-4187-A502-4F1939C95653}"/>
              </a:ext>
            </a:extLst>
          </p:cNvPr>
          <p:cNvCxnSpPr>
            <a:cxnSpLocks/>
          </p:cNvCxnSpPr>
          <p:nvPr/>
        </p:nvCxnSpPr>
        <p:spPr>
          <a:xfrm>
            <a:off x="9247836" y="6145231"/>
            <a:ext cx="1828800" cy="0"/>
          </a:xfrm>
          <a:prstGeom prst="line">
            <a:avLst/>
          </a:prstGeom>
          <a:ln w="19050">
            <a:solidFill>
              <a:srgbClr val="93D8FF"/>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9F02AA1-C779-4834-969B-D60F805F8084}"/>
              </a:ext>
            </a:extLst>
          </p:cNvPr>
          <p:cNvSpPr txBox="1"/>
          <p:nvPr/>
        </p:nvSpPr>
        <p:spPr>
          <a:xfrm>
            <a:off x="1384510" y="3921529"/>
            <a:ext cx="1360638" cy="738664"/>
          </a:xfrm>
          <a:prstGeom prst="rect">
            <a:avLst/>
          </a:prstGeom>
          <a:noFill/>
        </p:spPr>
        <p:txBody>
          <a:bodyPr wrap="square" rtlCol="0">
            <a:spAutoFit/>
          </a:bodyPr>
          <a:lstStyle/>
          <a:p>
            <a:r>
              <a:rPr lang="en-US" sz="1400" dirty="0"/>
              <a:t>Hospital and  organizations’ local content</a:t>
            </a:r>
          </a:p>
        </p:txBody>
      </p:sp>
      <p:sp>
        <p:nvSpPr>
          <p:cNvPr id="9" name="Oval 8">
            <a:extLst>
              <a:ext uri="{FF2B5EF4-FFF2-40B4-BE49-F238E27FC236}">
                <a16:creationId xmlns:a16="http://schemas.microsoft.com/office/drawing/2014/main" id="{745B6953-E38E-4E7E-B65E-2C9F2CFF6559}"/>
              </a:ext>
            </a:extLst>
          </p:cNvPr>
          <p:cNvSpPr/>
          <p:nvPr/>
        </p:nvSpPr>
        <p:spPr>
          <a:xfrm>
            <a:off x="7537155" y="3001019"/>
            <a:ext cx="640080" cy="64008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15">
            <a:extLst>
              <a:ext uri="{FF2B5EF4-FFF2-40B4-BE49-F238E27FC236}">
                <a16:creationId xmlns:a16="http://schemas.microsoft.com/office/drawing/2014/main" id="{DC1B1CE5-23A9-4C17-9961-75B86D2DC5FD}"/>
              </a:ext>
            </a:extLst>
          </p:cNvPr>
          <p:cNvSpPr>
            <a:spLocks noEditPoints="1"/>
          </p:cNvSpPr>
          <p:nvPr/>
        </p:nvSpPr>
        <p:spPr bwMode="auto">
          <a:xfrm>
            <a:off x="7623510" y="3123563"/>
            <a:ext cx="403679" cy="381000"/>
          </a:xfrm>
          <a:custGeom>
            <a:avLst/>
            <a:gdLst>
              <a:gd name="T0" fmla="*/ 227 w 231"/>
              <a:gd name="T1" fmla="*/ 2 h 218"/>
              <a:gd name="T2" fmla="*/ 220 w 231"/>
              <a:gd name="T3" fmla="*/ 1 h 218"/>
              <a:gd name="T4" fmla="*/ 4 w 231"/>
              <a:gd name="T5" fmla="*/ 111 h 218"/>
              <a:gd name="T6" fmla="*/ 0 w 231"/>
              <a:gd name="T7" fmla="*/ 118 h 218"/>
              <a:gd name="T8" fmla="*/ 5 w 231"/>
              <a:gd name="T9" fmla="*/ 124 h 218"/>
              <a:gd name="T10" fmla="*/ 90 w 231"/>
              <a:gd name="T11" fmla="*/ 151 h 218"/>
              <a:gd name="T12" fmla="*/ 90 w 231"/>
              <a:gd name="T13" fmla="*/ 212 h 218"/>
              <a:gd name="T14" fmla="*/ 95 w 231"/>
              <a:gd name="T15" fmla="*/ 218 h 218"/>
              <a:gd name="T16" fmla="*/ 97 w 231"/>
              <a:gd name="T17" fmla="*/ 218 h 218"/>
              <a:gd name="T18" fmla="*/ 103 w 231"/>
              <a:gd name="T19" fmla="*/ 215 h 218"/>
              <a:gd name="T20" fmla="*/ 137 w 231"/>
              <a:gd name="T21" fmla="*/ 165 h 218"/>
              <a:gd name="T22" fmla="*/ 181 w 231"/>
              <a:gd name="T23" fmla="*/ 179 h 218"/>
              <a:gd name="T24" fmla="*/ 183 w 231"/>
              <a:gd name="T25" fmla="*/ 179 h 218"/>
              <a:gd name="T26" fmla="*/ 187 w 231"/>
              <a:gd name="T27" fmla="*/ 178 h 218"/>
              <a:gd name="T28" fmla="*/ 190 w 231"/>
              <a:gd name="T29" fmla="*/ 174 h 218"/>
              <a:gd name="T30" fmla="*/ 230 w 231"/>
              <a:gd name="T31" fmla="*/ 9 h 218"/>
              <a:gd name="T32" fmla="*/ 227 w 231"/>
              <a:gd name="T33" fmla="*/ 2 h 218"/>
              <a:gd name="T34" fmla="*/ 99 w 231"/>
              <a:gd name="T35" fmla="*/ 204 h 218"/>
              <a:gd name="T36" fmla="*/ 99 w 231"/>
              <a:gd name="T37" fmla="*/ 154 h 218"/>
              <a:gd name="T38" fmla="*/ 127 w 231"/>
              <a:gd name="T39" fmla="*/ 162 h 218"/>
              <a:gd name="T40" fmla="*/ 99 w 231"/>
              <a:gd name="T41" fmla="*/ 204 h 218"/>
              <a:gd name="T42" fmla="*/ 181 w 231"/>
              <a:gd name="T43" fmla="*/ 169 h 218"/>
              <a:gd name="T44" fmla="*/ 103 w 231"/>
              <a:gd name="T45" fmla="*/ 145 h 218"/>
              <a:gd name="T46" fmla="*/ 183 w 231"/>
              <a:gd name="T47" fmla="*/ 58 h 218"/>
              <a:gd name="T48" fmla="*/ 183 w 231"/>
              <a:gd name="T49" fmla="*/ 51 h 218"/>
              <a:gd name="T50" fmla="*/ 176 w 231"/>
              <a:gd name="T51" fmla="*/ 51 h 218"/>
              <a:gd name="T52" fmla="*/ 93 w 231"/>
              <a:gd name="T53" fmla="*/ 142 h 218"/>
              <a:gd name="T54" fmla="*/ 13 w 231"/>
              <a:gd name="T55" fmla="*/ 117 h 218"/>
              <a:gd name="T56" fmla="*/ 220 w 231"/>
              <a:gd name="T57" fmla="*/ 11 h 218"/>
              <a:gd name="T58" fmla="*/ 181 w 231"/>
              <a:gd name="T59" fmla="*/ 16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218">
                <a:moveTo>
                  <a:pt x="227" y="2"/>
                </a:moveTo>
                <a:cubicBezTo>
                  <a:pt x="225" y="0"/>
                  <a:pt x="222" y="0"/>
                  <a:pt x="220" y="1"/>
                </a:cubicBezTo>
                <a:cubicBezTo>
                  <a:pt x="4" y="111"/>
                  <a:pt x="4" y="111"/>
                  <a:pt x="4" y="111"/>
                </a:cubicBezTo>
                <a:cubicBezTo>
                  <a:pt x="1" y="113"/>
                  <a:pt x="0" y="115"/>
                  <a:pt x="0" y="118"/>
                </a:cubicBezTo>
                <a:cubicBezTo>
                  <a:pt x="0" y="121"/>
                  <a:pt x="2" y="123"/>
                  <a:pt x="5" y="124"/>
                </a:cubicBezTo>
                <a:cubicBezTo>
                  <a:pt x="90" y="151"/>
                  <a:pt x="90" y="151"/>
                  <a:pt x="90" y="151"/>
                </a:cubicBezTo>
                <a:cubicBezTo>
                  <a:pt x="90" y="212"/>
                  <a:pt x="90" y="212"/>
                  <a:pt x="90" y="212"/>
                </a:cubicBezTo>
                <a:cubicBezTo>
                  <a:pt x="90" y="215"/>
                  <a:pt x="92" y="217"/>
                  <a:pt x="95" y="218"/>
                </a:cubicBezTo>
                <a:cubicBezTo>
                  <a:pt x="96" y="218"/>
                  <a:pt x="97" y="218"/>
                  <a:pt x="97" y="218"/>
                </a:cubicBezTo>
                <a:cubicBezTo>
                  <a:pt x="100" y="218"/>
                  <a:pt x="102" y="217"/>
                  <a:pt x="103" y="215"/>
                </a:cubicBezTo>
                <a:cubicBezTo>
                  <a:pt x="137" y="165"/>
                  <a:pt x="137" y="165"/>
                  <a:pt x="137" y="165"/>
                </a:cubicBezTo>
                <a:cubicBezTo>
                  <a:pt x="181" y="179"/>
                  <a:pt x="181" y="179"/>
                  <a:pt x="181" y="179"/>
                </a:cubicBezTo>
                <a:cubicBezTo>
                  <a:pt x="182" y="179"/>
                  <a:pt x="182" y="179"/>
                  <a:pt x="183" y="179"/>
                </a:cubicBezTo>
                <a:cubicBezTo>
                  <a:pt x="184" y="179"/>
                  <a:pt x="185" y="179"/>
                  <a:pt x="187" y="178"/>
                </a:cubicBezTo>
                <a:cubicBezTo>
                  <a:pt x="188" y="178"/>
                  <a:pt x="189" y="176"/>
                  <a:pt x="190" y="174"/>
                </a:cubicBezTo>
                <a:cubicBezTo>
                  <a:pt x="230" y="9"/>
                  <a:pt x="230" y="9"/>
                  <a:pt x="230" y="9"/>
                </a:cubicBezTo>
                <a:cubicBezTo>
                  <a:pt x="231" y="6"/>
                  <a:pt x="230" y="3"/>
                  <a:pt x="227" y="2"/>
                </a:cubicBezTo>
                <a:close/>
                <a:moveTo>
                  <a:pt x="99" y="204"/>
                </a:moveTo>
                <a:cubicBezTo>
                  <a:pt x="99" y="154"/>
                  <a:pt x="99" y="154"/>
                  <a:pt x="99" y="154"/>
                </a:cubicBezTo>
                <a:cubicBezTo>
                  <a:pt x="127" y="162"/>
                  <a:pt x="127" y="162"/>
                  <a:pt x="127" y="162"/>
                </a:cubicBezTo>
                <a:lnTo>
                  <a:pt x="99" y="204"/>
                </a:lnTo>
                <a:close/>
                <a:moveTo>
                  <a:pt x="181" y="169"/>
                </a:moveTo>
                <a:cubicBezTo>
                  <a:pt x="103" y="145"/>
                  <a:pt x="103" y="145"/>
                  <a:pt x="103" y="145"/>
                </a:cubicBezTo>
                <a:cubicBezTo>
                  <a:pt x="183" y="58"/>
                  <a:pt x="183" y="58"/>
                  <a:pt x="183" y="58"/>
                </a:cubicBezTo>
                <a:cubicBezTo>
                  <a:pt x="185" y="56"/>
                  <a:pt x="185" y="53"/>
                  <a:pt x="183" y="51"/>
                </a:cubicBezTo>
                <a:cubicBezTo>
                  <a:pt x="181" y="49"/>
                  <a:pt x="178" y="49"/>
                  <a:pt x="176" y="51"/>
                </a:cubicBezTo>
                <a:cubicBezTo>
                  <a:pt x="93" y="142"/>
                  <a:pt x="93" y="142"/>
                  <a:pt x="93" y="142"/>
                </a:cubicBezTo>
                <a:cubicBezTo>
                  <a:pt x="13" y="117"/>
                  <a:pt x="13" y="117"/>
                  <a:pt x="13" y="117"/>
                </a:cubicBezTo>
                <a:cubicBezTo>
                  <a:pt x="220" y="11"/>
                  <a:pt x="220" y="11"/>
                  <a:pt x="220" y="11"/>
                </a:cubicBezTo>
                <a:lnTo>
                  <a:pt x="181" y="169"/>
                </a:lnTo>
                <a:close/>
              </a:path>
            </a:pathLst>
          </a:custGeom>
          <a:solidFill>
            <a:srgbClr val="5DC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77" name="TextBox 76">
            <a:extLst>
              <a:ext uri="{FF2B5EF4-FFF2-40B4-BE49-F238E27FC236}">
                <a16:creationId xmlns:a16="http://schemas.microsoft.com/office/drawing/2014/main" id="{2F263CAF-053C-4B5A-BF98-B74B5B149B0C}"/>
              </a:ext>
            </a:extLst>
          </p:cNvPr>
          <p:cNvSpPr txBox="1"/>
          <p:nvPr/>
        </p:nvSpPr>
        <p:spPr>
          <a:xfrm>
            <a:off x="3430061" y="5402361"/>
            <a:ext cx="2970739" cy="738664"/>
          </a:xfrm>
          <a:prstGeom prst="rect">
            <a:avLst/>
          </a:prstGeom>
          <a:noFill/>
        </p:spPr>
        <p:txBody>
          <a:bodyPr wrap="square" rtlCol="0">
            <a:spAutoFit/>
          </a:bodyPr>
          <a:lstStyle/>
          <a:p>
            <a:r>
              <a:rPr lang="en-US" sz="1400" dirty="0">
                <a:solidFill>
                  <a:prstClr val="black"/>
                </a:solidFill>
                <a:ea typeface="Avenir Medium" charset="0"/>
                <a:cs typeface="Avenir Medium" charset="0"/>
              </a:rPr>
              <a:t>Solor allows new concepts in local extensions to integrate back into the semantic foundation</a:t>
            </a:r>
          </a:p>
        </p:txBody>
      </p:sp>
      <p:sp>
        <p:nvSpPr>
          <p:cNvPr id="78" name="Oval 77">
            <a:extLst>
              <a:ext uri="{FF2B5EF4-FFF2-40B4-BE49-F238E27FC236}">
                <a16:creationId xmlns:a16="http://schemas.microsoft.com/office/drawing/2014/main" id="{813773C8-0BBF-4749-B204-B8ECF1F11FC3}"/>
              </a:ext>
            </a:extLst>
          </p:cNvPr>
          <p:cNvSpPr/>
          <p:nvPr/>
        </p:nvSpPr>
        <p:spPr>
          <a:xfrm>
            <a:off x="2986365" y="4843101"/>
            <a:ext cx="640080" cy="640080"/>
          </a:xfrm>
          <a:prstGeom prst="ellipse">
            <a:avLst/>
          </a:prstGeom>
          <a:solidFill>
            <a:schemeClr val="bg1"/>
          </a:solidFill>
          <a:ln w="28575">
            <a:solidFill>
              <a:srgbClr val="93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99EE7A5-A823-4064-8F6F-625740F2463B}"/>
              </a:ext>
            </a:extLst>
          </p:cNvPr>
          <p:cNvGrpSpPr/>
          <p:nvPr/>
        </p:nvGrpSpPr>
        <p:grpSpPr>
          <a:xfrm>
            <a:off x="3100652" y="4971910"/>
            <a:ext cx="385536" cy="387072"/>
            <a:chOff x="7186613" y="4868863"/>
            <a:chExt cx="796925" cy="800101"/>
          </a:xfrm>
          <a:solidFill>
            <a:srgbClr val="93D8FF"/>
          </a:solidFill>
        </p:grpSpPr>
        <p:sp>
          <p:nvSpPr>
            <p:cNvPr id="80" name="Freeform 57">
              <a:extLst>
                <a:ext uri="{FF2B5EF4-FFF2-40B4-BE49-F238E27FC236}">
                  <a16:creationId xmlns:a16="http://schemas.microsoft.com/office/drawing/2014/main" id="{E3505276-ED3A-48CF-B71A-21794C75306D}"/>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1" name="Freeform 58">
              <a:extLst>
                <a:ext uri="{FF2B5EF4-FFF2-40B4-BE49-F238E27FC236}">
                  <a16:creationId xmlns:a16="http://schemas.microsoft.com/office/drawing/2014/main" id="{4699AEFC-2DE2-4CD9-A245-B2DDB8BD55F4}"/>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2" name="Freeform 59">
              <a:extLst>
                <a:ext uri="{FF2B5EF4-FFF2-40B4-BE49-F238E27FC236}">
                  <a16:creationId xmlns:a16="http://schemas.microsoft.com/office/drawing/2014/main" id="{62EFDA55-BDEF-444C-8173-6D35994EDC99}"/>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83" name="Freeform 60">
              <a:extLst>
                <a:ext uri="{FF2B5EF4-FFF2-40B4-BE49-F238E27FC236}">
                  <a16:creationId xmlns:a16="http://schemas.microsoft.com/office/drawing/2014/main" id="{4EBD0BC9-1661-4D5C-8C4C-BE67C6D7BBD1}"/>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cxnSp>
        <p:nvCxnSpPr>
          <p:cNvPr id="84" name="Straight Connector 83">
            <a:extLst>
              <a:ext uri="{FF2B5EF4-FFF2-40B4-BE49-F238E27FC236}">
                <a16:creationId xmlns:a16="http://schemas.microsoft.com/office/drawing/2014/main" id="{127892DF-BE0F-4426-B567-527D48F23301}"/>
              </a:ext>
            </a:extLst>
          </p:cNvPr>
          <p:cNvCxnSpPr>
            <a:cxnSpLocks/>
            <a:stCxn id="78" idx="4"/>
          </p:cNvCxnSpPr>
          <p:nvPr/>
        </p:nvCxnSpPr>
        <p:spPr>
          <a:xfrm>
            <a:off x="3306405" y="5483181"/>
            <a:ext cx="179783" cy="662050"/>
          </a:xfrm>
          <a:prstGeom prst="line">
            <a:avLst/>
          </a:prstGeom>
          <a:ln w="19050">
            <a:solidFill>
              <a:srgbClr val="93D8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6BD1C3B-B1D6-4005-A7F9-DF454F97615A}"/>
              </a:ext>
            </a:extLst>
          </p:cNvPr>
          <p:cNvCxnSpPr>
            <a:cxnSpLocks/>
          </p:cNvCxnSpPr>
          <p:nvPr/>
        </p:nvCxnSpPr>
        <p:spPr>
          <a:xfrm>
            <a:off x="3475302" y="6145231"/>
            <a:ext cx="2743200" cy="0"/>
          </a:xfrm>
          <a:prstGeom prst="line">
            <a:avLst/>
          </a:prstGeom>
          <a:ln w="19050">
            <a:solidFill>
              <a:srgbClr val="93D8FF"/>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D4501702-22A3-4BD2-BDDC-D9991611FBB5}"/>
              </a:ext>
            </a:extLst>
          </p:cNvPr>
          <p:cNvSpPr txBox="1"/>
          <p:nvPr/>
        </p:nvSpPr>
        <p:spPr>
          <a:xfrm>
            <a:off x="1704454" y="1948930"/>
            <a:ext cx="2573960" cy="738664"/>
          </a:xfrm>
          <a:prstGeom prst="rect">
            <a:avLst/>
          </a:prstGeom>
          <a:noFill/>
        </p:spPr>
        <p:txBody>
          <a:bodyPr wrap="square" rtlCol="0">
            <a:spAutoFit/>
          </a:bodyPr>
          <a:lstStyle/>
          <a:p>
            <a:r>
              <a:rPr lang="en-US" sz="1400" dirty="0">
                <a:solidFill>
                  <a:prstClr val="black"/>
                </a:solidFill>
                <a:ea typeface="Avenir Medium" charset="0"/>
                <a:cs typeface="Avenir Medium" charset="0"/>
              </a:rPr>
              <a:t>Issues in local content are fixed in real time, improving the semantic foundation</a:t>
            </a:r>
            <a:endParaRPr lang="en-US" sz="1400" dirty="0"/>
          </a:p>
        </p:txBody>
      </p:sp>
      <p:cxnSp>
        <p:nvCxnSpPr>
          <p:cNvPr id="87" name="Straight Connector 86">
            <a:extLst>
              <a:ext uri="{FF2B5EF4-FFF2-40B4-BE49-F238E27FC236}">
                <a16:creationId xmlns:a16="http://schemas.microsoft.com/office/drawing/2014/main" id="{91F9CE0D-9242-404E-8C59-F50090F99D16}"/>
              </a:ext>
            </a:extLst>
          </p:cNvPr>
          <p:cNvCxnSpPr>
            <a:cxnSpLocks/>
          </p:cNvCxnSpPr>
          <p:nvPr/>
        </p:nvCxnSpPr>
        <p:spPr>
          <a:xfrm flipH="1" flipV="1">
            <a:off x="1771376" y="2702749"/>
            <a:ext cx="228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1C037E0-B65B-4D71-A1B5-3024070EEB00}"/>
              </a:ext>
            </a:extLst>
          </p:cNvPr>
          <p:cNvCxnSpPr>
            <a:cxnSpLocks/>
            <a:stCxn id="89" idx="0"/>
          </p:cNvCxnSpPr>
          <p:nvPr/>
        </p:nvCxnSpPr>
        <p:spPr>
          <a:xfrm flipH="1" flipV="1">
            <a:off x="4059552" y="2698107"/>
            <a:ext cx="347016" cy="3134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9AA26648-8C25-4AA8-BE5B-C20A8419DC31}"/>
              </a:ext>
            </a:extLst>
          </p:cNvPr>
          <p:cNvSpPr/>
          <p:nvPr/>
        </p:nvSpPr>
        <p:spPr>
          <a:xfrm>
            <a:off x="4086528" y="3011532"/>
            <a:ext cx="640080" cy="64008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Graphic 54" descr="DNA">
            <a:extLst>
              <a:ext uri="{FF2B5EF4-FFF2-40B4-BE49-F238E27FC236}">
                <a16:creationId xmlns:a16="http://schemas.microsoft.com/office/drawing/2014/main" id="{E1268AAE-1790-4671-A708-F34EA6E49B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77803" y="3108065"/>
            <a:ext cx="457200" cy="457200"/>
          </a:xfrm>
          <a:prstGeom prst="rect">
            <a:avLst/>
          </a:prstGeom>
        </p:spPr>
      </p:pic>
    </p:spTree>
    <p:extLst>
      <p:ext uri="{BB962C8B-B14F-4D97-AF65-F5344CB8AC3E}">
        <p14:creationId xmlns:p14="http://schemas.microsoft.com/office/powerpoint/2010/main" val="6914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E4CE6EE2-07C2-4782-968E-761292F05D8D}"/>
              </a:ext>
            </a:extLst>
          </p:cNvPr>
          <p:cNvSpPr txBox="1">
            <a:spLocks/>
          </p:cNvSpPr>
          <p:nvPr/>
        </p:nvSpPr>
        <p:spPr>
          <a:xfrm>
            <a:off x="1066800" y="527304"/>
            <a:ext cx="9636252" cy="859536"/>
          </a:xfrm>
          <a:prstGeom prst="rect">
            <a:avLst/>
          </a:prstGeom>
        </p:spPr>
        <p:txBody>
          <a:bodyPr/>
          <a:lstStyle>
            <a:lvl1pPr algn="l" defTabSz="914400" rtl="0" eaLnBrk="1" latinLnBrk="0" hangingPunct="1">
              <a:lnSpc>
                <a:spcPct val="80000"/>
              </a:lnSpc>
              <a:spcBef>
                <a:spcPct val="0"/>
              </a:spcBef>
              <a:buNone/>
              <a:defRPr lang="en-US" sz="3200" b="1" i="0" kern="1200" cap="none" spc="0" baseline="0" dirty="0">
                <a:solidFill>
                  <a:schemeClr val="accent1"/>
                </a:solidFill>
                <a:latin typeface="+mn-lt"/>
                <a:ea typeface="Open Sans Semibold" panose="020B0706030804020204" pitchFamily="34" charset="0"/>
                <a:cs typeface="Open Sans Semibold" panose="020B0706030804020204" pitchFamily="34" charset="0"/>
              </a:defRPr>
            </a:lvl1pPr>
          </a:lstStyle>
          <a:p>
            <a:r>
              <a:rPr lang="en-US" dirty="0"/>
              <a:t>Lessons Learned So Far</a:t>
            </a:r>
          </a:p>
        </p:txBody>
      </p:sp>
      <p:sp>
        <p:nvSpPr>
          <p:cNvPr id="50" name="Slide Number Placeholder 3">
            <a:extLst>
              <a:ext uri="{FF2B5EF4-FFF2-40B4-BE49-F238E27FC236}">
                <a16:creationId xmlns:a16="http://schemas.microsoft.com/office/drawing/2014/main" id="{93A93573-617F-43AD-BCC1-79C96BB8DFFE}"/>
              </a:ext>
            </a:extLst>
          </p:cNvPr>
          <p:cNvSpPr>
            <a:spLocks noGrp="1"/>
          </p:cNvSpPr>
          <p:nvPr>
            <p:ph type="sldNum" sz="quarter" idx="12"/>
          </p:nvPr>
        </p:nvSpPr>
        <p:spPr>
          <a:xfrm>
            <a:off x="8545596" y="6312143"/>
            <a:ext cx="2743200" cy="365125"/>
          </a:xfrm>
        </p:spPr>
        <p:txBody>
          <a:bodyPr/>
          <a:lstStyle/>
          <a:p>
            <a:fld id="{88B1D514-9158-7143-952E-69DC611F0F0B}" type="slidenum">
              <a:rPr lang="en-US" smtClean="0"/>
              <a:t>21</a:t>
            </a:fld>
            <a:endParaRPr lang="en-US" dirty="0"/>
          </a:p>
        </p:txBody>
      </p:sp>
      <p:sp>
        <p:nvSpPr>
          <p:cNvPr id="56" name="Content Placeholder 2">
            <a:extLst>
              <a:ext uri="{FF2B5EF4-FFF2-40B4-BE49-F238E27FC236}">
                <a16:creationId xmlns:a16="http://schemas.microsoft.com/office/drawing/2014/main" id="{014B7626-D26B-4F81-92E5-9319D74B2560}"/>
              </a:ext>
            </a:extLst>
          </p:cNvPr>
          <p:cNvSpPr txBox="1">
            <a:spLocks/>
          </p:cNvSpPr>
          <p:nvPr/>
        </p:nvSpPr>
        <p:spPr>
          <a:xfrm>
            <a:off x="1066800" y="1537496"/>
            <a:ext cx="10221995" cy="4351338"/>
          </a:xfrm>
          <a:prstGeom prst="rect">
            <a:avLst/>
          </a:prstGeom>
        </p:spPr>
        <p:txBody>
          <a:bodyPr>
            <a:normAutofit/>
          </a:bodyPr>
          <a:lst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700"/>
              </a:spcBef>
            </a:pPr>
            <a:r>
              <a:rPr lang="en-US" dirty="0"/>
              <a:t>Solor </a:t>
            </a:r>
            <a:r>
              <a:rPr lang="en-US" b="1" dirty="0"/>
              <a:t>eliminates the risks </a:t>
            </a:r>
            <a:r>
              <a:rPr lang="en-US" dirty="0"/>
              <a:t>inherent in mapping</a:t>
            </a:r>
          </a:p>
          <a:p>
            <a:pPr>
              <a:lnSpc>
                <a:spcPct val="110000"/>
              </a:lnSpc>
              <a:spcBef>
                <a:spcPts val="1700"/>
              </a:spcBef>
            </a:pPr>
            <a:r>
              <a:rPr lang="en-US" dirty="0"/>
              <a:t>Solor </a:t>
            </a:r>
            <a:r>
              <a:rPr lang="en-US" b="1" dirty="0"/>
              <a:t>integrates data</a:t>
            </a:r>
            <a:r>
              <a:rPr lang="en-US" dirty="0"/>
              <a:t> even if the sources are not exact equivalents</a:t>
            </a:r>
          </a:p>
          <a:p>
            <a:pPr>
              <a:lnSpc>
                <a:spcPct val="110000"/>
              </a:lnSpc>
              <a:spcBef>
                <a:spcPts val="1700"/>
              </a:spcBef>
            </a:pPr>
            <a:r>
              <a:rPr lang="en-US" dirty="0"/>
              <a:t>Solor </a:t>
            </a:r>
            <a:r>
              <a:rPr lang="en-US" b="1" dirty="0"/>
              <a:t>makes</a:t>
            </a:r>
            <a:r>
              <a:rPr lang="en-US" dirty="0"/>
              <a:t> </a:t>
            </a:r>
            <a:r>
              <a:rPr lang="en-US" b="1" dirty="0"/>
              <a:t>continuous improvements </a:t>
            </a:r>
            <a:r>
              <a:rPr lang="en-US" dirty="0"/>
              <a:t>to health data quality</a:t>
            </a:r>
          </a:p>
          <a:p>
            <a:pPr>
              <a:lnSpc>
                <a:spcPct val="110000"/>
              </a:lnSpc>
              <a:spcBef>
                <a:spcPts val="1700"/>
              </a:spcBef>
            </a:pPr>
            <a:r>
              <a:rPr lang="en-US" dirty="0"/>
              <a:t>Solor </a:t>
            </a:r>
            <a:r>
              <a:rPr lang="en-US" b="1" dirty="0"/>
              <a:t>supports a knowledge-based architecture</a:t>
            </a:r>
            <a:r>
              <a:rPr lang="en-US" dirty="0"/>
              <a:t>...</a:t>
            </a:r>
          </a:p>
        </p:txBody>
      </p:sp>
      <p:sp>
        <p:nvSpPr>
          <p:cNvPr id="57" name="Rectangle 56">
            <a:extLst>
              <a:ext uri="{FF2B5EF4-FFF2-40B4-BE49-F238E27FC236}">
                <a16:creationId xmlns:a16="http://schemas.microsoft.com/office/drawing/2014/main" id="{7E7DCFAD-7D08-4735-885D-927C2250CEA0}"/>
              </a:ext>
            </a:extLst>
          </p:cNvPr>
          <p:cNvSpPr/>
          <p:nvPr/>
        </p:nvSpPr>
        <p:spPr>
          <a:xfrm>
            <a:off x="1518562" y="4969833"/>
            <a:ext cx="9082188" cy="1030304"/>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Let’s take a closer look at the knowledge architecture</a:t>
            </a:r>
            <a:endParaRPr kumimoji="0" lang="en-US" sz="2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623856C3-9831-4015-85A3-1AD301D7732A}"/>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24876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96675"/>
            <a:ext cx="10870415" cy="2747961"/>
          </a:xfrm>
        </p:spPr>
        <p:txBody>
          <a:bodyPr/>
          <a:lstStyle/>
          <a:p>
            <a:pPr>
              <a:lnSpc>
                <a:spcPct val="100000"/>
              </a:lnSpc>
            </a:pPr>
            <a:r>
              <a:rPr lang="en-US" dirty="0"/>
              <a:t>Understanding the</a:t>
            </a:r>
            <a:br>
              <a:rPr lang="en-US" dirty="0"/>
            </a:br>
            <a:r>
              <a:rPr lang="en-US" dirty="0"/>
              <a:t>Solor Knowledge Architecture</a:t>
            </a:r>
            <a:endParaRPr lang="en-US" sz="2800" i="1" dirty="0"/>
          </a:p>
        </p:txBody>
      </p:sp>
      <p:sp>
        <p:nvSpPr>
          <p:cNvPr id="3" name="Slide Number Placeholder 2">
            <a:extLst>
              <a:ext uri="{FF2B5EF4-FFF2-40B4-BE49-F238E27FC236}">
                <a16:creationId xmlns:a16="http://schemas.microsoft.com/office/drawing/2014/main" id="{3127FDF4-841B-47DD-9381-3583592F310F}"/>
              </a:ext>
            </a:extLst>
          </p:cNvPr>
          <p:cNvSpPr>
            <a:spLocks noGrp="1"/>
          </p:cNvSpPr>
          <p:nvPr>
            <p:ph type="sldNum" sz="quarter" idx="12"/>
          </p:nvPr>
        </p:nvSpPr>
        <p:spPr/>
        <p:txBody>
          <a:bodyPr/>
          <a:lstStyle/>
          <a:p>
            <a:fld id="{88B1D514-9158-7143-952E-69DC611F0F0B}" type="slidenum">
              <a:rPr lang="en-US" smtClean="0"/>
              <a:pPr/>
              <a:t>22</a:t>
            </a:fld>
            <a:endParaRPr lang="en-US"/>
          </a:p>
        </p:txBody>
      </p:sp>
      <p:sp>
        <p:nvSpPr>
          <p:cNvPr id="4" name="Rectangle 3">
            <a:extLst>
              <a:ext uri="{FF2B5EF4-FFF2-40B4-BE49-F238E27FC236}">
                <a16:creationId xmlns:a16="http://schemas.microsoft.com/office/drawing/2014/main" id="{725ADEDB-307D-4785-8C9F-1A00FFB8FF9C}"/>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261042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B89D-DAA0-9B4A-BD27-E1ECC9565DA9}"/>
              </a:ext>
            </a:extLst>
          </p:cNvPr>
          <p:cNvSpPr>
            <a:spLocks noGrp="1"/>
          </p:cNvSpPr>
          <p:nvPr>
            <p:ph type="title"/>
          </p:nvPr>
        </p:nvSpPr>
        <p:spPr/>
        <p:txBody>
          <a:bodyPr/>
          <a:lstStyle/>
          <a:p>
            <a:r>
              <a:rPr lang="en-US" b="1" dirty="0"/>
              <a:t>Solor Knowledge Architectural Layers</a:t>
            </a:r>
          </a:p>
        </p:txBody>
      </p:sp>
      <p:sp>
        <p:nvSpPr>
          <p:cNvPr id="10" name="Rectangle 9">
            <a:extLst>
              <a:ext uri="{FF2B5EF4-FFF2-40B4-BE49-F238E27FC236}">
                <a16:creationId xmlns:a16="http://schemas.microsoft.com/office/drawing/2014/main" id="{E557705A-C6F9-4AD8-ABE8-27960C909162}"/>
              </a:ext>
            </a:extLst>
          </p:cNvPr>
          <p:cNvSpPr/>
          <p:nvPr/>
        </p:nvSpPr>
        <p:spPr>
          <a:xfrm>
            <a:off x="817833" y="1101731"/>
            <a:ext cx="10159937" cy="646331"/>
          </a:xfrm>
          <a:prstGeom prst="rect">
            <a:avLst/>
          </a:prstGeom>
        </p:spPr>
        <p:txBody>
          <a:bodyPr wrap="square">
            <a:spAutoFit/>
          </a:bodyPr>
          <a:lstStyle/>
          <a:p>
            <a:r>
              <a:rPr lang="en-US" sz="1800" b="1" dirty="0"/>
              <a:t>Definition: </a:t>
            </a:r>
            <a:r>
              <a:rPr lang="en-US" sz="1800" dirty="0"/>
              <a:t>An architectural design principle for clinical information that is organized into distinct layers, such that each higher layer relies upon artifacts from the lower layer.</a:t>
            </a:r>
          </a:p>
        </p:txBody>
      </p:sp>
      <p:sp>
        <p:nvSpPr>
          <p:cNvPr id="51" name="Right Brace 50">
            <a:extLst>
              <a:ext uri="{FF2B5EF4-FFF2-40B4-BE49-F238E27FC236}">
                <a16:creationId xmlns:a16="http://schemas.microsoft.com/office/drawing/2014/main" id="{D2168B72-16D5-4E2C-A654-9721C5DAEE8B}"/>
              </a:ext>
            </a:extLst>
          </p:cNvPr>
          <p:cNvSpPr/>
          <p:nvPr/>
        </p:nvSpPr>
        <p:spPr>
          <a:xfrm>
            <a:off x="4726245" y="4618216"/>
            <a:ext cx="381443" cy="791242"/>
          </a:xfrm>
          <a:prstGeom prst="rightBrace">
            <a:avLst>
              <a:gd name="adj1" fmla="val 8333"/>
              <a:gd name="adj2" fmla="val 4658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65" name="Right Brace 64">
            <a:extLst>
              <a:ext uri="{FF2B5EF4-FFF2-40B4-BE49-F238E27FC236}">
                <a16:creationId xmlns:a16="http://schemas.microsoft.com/office/drawing/2014/main" id="{15BB7101-A474-402E-B67A-821F4C3CC70C}"/>
              </a:ext>
            </a:extLst>
          </p:cNvPr>
          <p:cNvSpPr/>
          <p:nvPr/>
        </p:nvSpPr>
        <p:spPr>
          <a:xfrm>
            <a:off x="4759811" y="1961267"/>
            <a:ext cx="392126" cy="1557462"/>
          </a:xfrm>
          <a:prstGeom prst="rightBrace">
            <a:avLst>
              <a:gd name="adj1" fmla="val 8333"/>
              <a:gd name="adj2" fmla="val 4383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66" name="TextBox 65">
            <a:extLst>
              <a:ext uri="{FF2B5EF4-FFF2-40B4-BE49-F238E27FC236}">
                <a16:creationId xmlns:a16="http://schemas.microsoft.com/office/drawing/2014/main" id="{B44CC010-91C8-4810-BF3C-C0ADB52D1835}"/>
              </a:ext>
            </a:extLst>
          </p:cNvPr>
          <p:cNvSpPr txBox="1"/>
          <p:nvPr/>
        </p:nvSpPr>
        <p:spPr>
          <a:xfrm>
            <a:off x="5187882" y="3370572"/>
            <a:ext cx="2465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HL7 FHIR, CIMI, …</a:t>
            </a:r>
          </a:p>
        </p:txBody>
      </p:sp>
      <p:sp>
        <p:nvSpPr>
          <p:cNvPr id="67" name="TextBox 66">
            <a:extLst>
              <a:ext uri="{FF2B5EF4-FFF2-40B4-BE49-F238E27FC236}">
                <a16:creationId xmlns:a16="http://schemas.microsoft.com/office/drawing/2014/main" id="{43A037DA-69FC-414E-B162-11CD4B5BCB13}"/>
              </a:ext>
            </a:extLst>
          </p:cNvPr>
          <p:cNvSpPr txBox="1"/>
          <p:nvPr/>
        </p:nvSpPr>
        <p:spPr>
          <a:xfrm>
            <a:off x="5159409" y="2096667"/>
            <a:ext cx="39148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Decision support and analytics</a:t>
            </a:r>
          </a:p>
        </p:txBody>
      </p:sp>
      <p:sp>
        <p:nvSpPr>
          <p:cNvPr id="68" name="TextBox 67">
            <a:extLst>
              <a:ext uri="{FF2B5EF4-FFF2-40B4-BE49-F238E27FC236}">
                <a16:creationId xmlns:a16="http://schemas.microsoft.com/office/drawing/2014/main" id="{9955F18B-8CAC-4197-9790-11CF0149AA35}"/>
              </a:ext>
            </a:extLst>
          </p:cNvPr>
          <p:cNvSpPr txBox="1"/>
          <p:nvPr/>
        </p:nvSpPr>
        <p:spPr>
          <a:xfrm>
            <a:off x="5159410" y="4564745"/>
            <a:ext cx="3568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SNOMED, LOINC, RxNorm, …</a:t>
            </a:r>
          </a:p>
        </p:txBody>
      </p:sp>
      <p:sp>
        <p:nvSpPr>
          <p:cNvPr id="69" name="Rectangle 68">
            <a:extLst>
              <a:ext uri="{FF2B5EF4-FFF2-40B4-BE49-F238E27FC236}">
                <a16:creationId xmlns:a16="http://schemas.microsoft.com/office/drawing/2014/main" id="{875C3365-D11C-4156-9B64-FFD5B11CA8DB}"/>
              </a:ext>
            </a:extLst>
          </p:cNvPr>
          <p:cNvSpPr/>
          <p:nvPr/>
        </p:nvSpPr>
        <p:spPr>
          <a:xfrm>
            <a:off x="5360700" y="4878163"/>
            <a:ext cx="335514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Define what can be measured </a:t>
            </a:r>
            <a:b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b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(Description Logic and Language)</a:t>
            </a:r>
          </a:p>
        </p:txBody>
      </p:sp>
      <p:sp>
        <p:nvSpPr>
          <p:cNvPr id="70" name="Rectangle 69">
            <a:extLst>
              <a:ext uri="{FF2B5EF4-FFF2-40B4-BE49-F238E27FC236}">
                <a16:creationId xmlns:a16="http://schemas.microsoft.com/office/drawing/2014/main" id="{C44A078C-F994-4553-9E7D-6C2659370270}"/>
              </a:ext>
            </a:extLst>
          </p:cNvPr>
          <p:cNvSpPr/>
          <p:nvPr/>
        </p:nvSpPr>
        <p:spPr>
          <a:xfrm>
            <a:off x="5399855" y="3647364"/>
            <a:ext cx="3566820"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Define how to record a measurement </a:t>
            </a:r>
            <a:b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b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(Numerical and subject of information)</a:t>
            </a:r>
          </a:p>
        </p:txBody>
      </p:sp>
      <p:sp>
        <p:nvSpPr>
          <p:cNvPr id="71" name="TextBox 70">
            <a:extLst>
              <a:ext uri="{FF2B5EF4-FFF2-40B4-BE49-F238E27FC236}">
                <a16:creationId xmlns:a16="http://schemas.microsoft.com/office/drawing/2014/main" id="{37717DC6-70A8-416C-94D6-7385AC7E271A}"/>
              </a:ext>
            </a:extLst>
          </p:cNvPr>
          <p:cNvSpPr txBox="1"/>
          <p:nvPr/>
        </p:nvSpPr>
        <p:spPr>
          <a:xfrm>
            <a:off x="5159409" y="5621985"/>
            <a:ext cx="3264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Shared module system</a:t>
            </a:r>
          </a:p>
        </p:txBody>
      </p:sp>
      <p:sp>
        <p:nvSpPr>
          <p:cNvPr id="72" name="Right Brace 71">
            <a:extLst>
              <a:ext uri="{FF2B5EF4-FFF2-40B4-BE49-F238E27FC236}">
                <a16:creationId xmlns:a16="http://schemas.microsoft.com/office/drawing/2014/main" id="{7B0DEADD-384F-4C23-A662-28F1DD9194E4}"/>
              </a:ext>
            </a:extLst>
          </p:cNvPr>
          <p:cNvSpPr/>
          <p:nvPr/>
        </p:nvSpPr>
        <p:spPr>
          <a:xfrm>
            <a:off x="4738144" y="3740597"/>
            <a:ext cx="381443" cy="732435"/>
          </a:xfrm>
          <a:prstGeom prst="rightBrace">
            <a:avLst>
              <a:gd name="adj1" fmla="val 8333"/>
              <a:gd name="adj2" fmla="val 5034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73" name="Rectangle 72">
            <a:extLst>
              <a:ext uri="{FF2B5EF4-FFF2-40B4-BE49-F238E27FC236}">
                <a16:creationId xmlns:a16="http://schemas.microsoft.com/office/drawing/2014/main" id="{8CF31CFA-4D93-4A14-A71E-0FCF7C69069E}"/>
              </a:ext>
            </a:extLst>
          </p:cNvPr>
          <p:cNvSpPr/>
          <p:nvPr/>
        </p:nvSpPr>
        <p:spPr>
          <a:xfrm>
            <a:off x="5360700" y="5973629"/>
            <a:ext cx="335514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Provides the interoperability foundation</a:t>
            </a:r>
          </a:p>
        </p:txBody>
      </p:sp>
      <p:sp>
        <p:nvSpPr>
          <p:cNvPr id="74" name="Rectangle 73">
            <a:extLst>
              <a:ext uri="{FF2B5EF4-FFF2-40B4-BE49-F238E27FC236}">
                <a16:creationId xmlns:a16="http://schemas.microsoft.com/office/drawing/2014/main" id="{9C225FC7-02BA-4318-AABE-2F3CB134CBC4}"/>
              </a:ext>
            </a:extLst>
          </p:cNvPr>
          <p:cNvSpPr/>
          <p:nvPr/>
        </p:nvSpPr>
        <p:spPr>
          <a:xfrm>
            <a:off x="5360700" y="2401156"/>
            <a:ext cx="3355143"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Define how to process measurements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50000"/>
                    <a:lumOff val="50000"/>
                  </a:prstClr>
                </a:solidFill>
                <a:effectLst/>
                <a:uLnTx/>
                <a:uFillTx/>
                <a:ea typeface="+mn-ea"/>
                <a:cs typeface="+mn-cs"/>
              </a:rPr>
              <a:t>(Decision support, analytics…)</a:t>
            </a:r>
          </a:p>
        </p:txBody>
      </p:sp>
      <p:sp>
        <p:nvSpPr>
          <p:cNvPr id="80" name="Rectangle 79">
            <a:extLst>
              <a:ext uri="{FF2B5EF4-FFF2-40B4-BE49-F238E27FC236}">
                <a16:creationId xmlns:a16="http://schemas.microsoft.com/office/drawing/2014/main" id="{61A8F601-9F45-4707-B7DD-71902A427BA1}"/>
              </a:ext>
            </a:extLst>
          </p:cNvPr>
          <p:cNvSpPr/>
          <p:nvPr/>
        </p:nvSpPr>
        <p:spPr>
          <a:xfrm>
            <a:off x="9154749" y="2401156"/>
            <a:ext cx="2722952" cy="3361938"/>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50" dirty="0">
                <a:solidFill>
                  <a:schemeClr val="tx1"/>
                </a:solidFill>
              </a:rPr>
              <a:t>Each architectural layer addresses separate concerns that can be reused, developed, and updated independently.</a:t>
            </a:r>
          </a:p>
          <a:p>
            <a:endParaRPr lang="en-US" sz="1650" dirty="0">
              <a:solidFill>
                <a:schemeClr val="tx1"/>
              </a:solidFill>
            </a:endParaRPr>
          </a:p>
          <a:p>
            <a:r>
              <a:rPr lang="en-US" sz="1650" dirty="0">
                <a:solidFill>
                  <a:schemeClr val="tx1"/>
                </a:solidFill>
              </a:rPr>
              <a:t>Solor can individually resolve issues in the data within their layers vs a whole system, leading to much more agile improvement.</a:t>
            </a:r>
          </a:p>
        </p:txBody>
      </p:sp>
      <p:grpSp>
        <p:nvGrpSpPr>
          <p:cNvPr id="81" name="Group 80">
            <a:extLst>
              <a:ext uri="{FF2B5EF4-FFF2-40B4-BE49-F238E27FC236}">
                <a16:creationId xmlns:a16="http://schemas.microsoft.com/office/drawing/2014/main" id="{503A3E3E-2FE8-4DD2-AA15-8D1B926FE055}"/>
              </a:ext>
            </a:extLst>
          </p:cNvPr>
          <p:cNvGrpSpPr/>
          <p:nvPr/>
        </p:nvGrpSpPr>
        <p:grpSpPr>
          <a:xfrm>
            <a:off x="914400" y="1897637"/>
            <a:ext cx="3754382" cy="4451715"/>
            <a:chOff x="2091270" y="2054228"/>
            <a:chExt cx="3151030" cy="3857625"/>
          </a:xfrm>
        </p:grpSpPr>
        <p:sp>
          <p:nvSpPr>
            <p:cNvPr id="82" name="TextBox 81">
              <a:extLst>
                <a:ext uri="{FF2B5EF4-FFF2-40B4-BE49-F238E27FC236}">
                  <a16:creationId xmlns:a16="http://schemas.microsoft.com/office/drawing/2014/main" id="{DD105256-9A7C-4AD6-9B64-CCCF164F1899}"/>
                </a:ext>
              </a:extLst>
            </p:cNvPr>
            <p:cNvSpPr txBox="1"/>
            <p:nvPr/>
          </p:nvSpPr>
          <p:spPr>
            <a:xfrm>
              <a:off x="2091271" y="4495719"/>
              <a:ext cx="2422362"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83" name="TextBox 82">
              <a:extLst>
                <a:ext uri="{FF2B5EF4-FFF2-40B4-BE49-F238E27FC236}">
                  <a16:creationId xmlns:a16="http://schemas.microsoft.com/office/drawing/2014/main" id="{3164739C-BDCC-4562-8758-7BA7D95052DC}"/>
                </a:ext>
              </a:extLst>
            </p:cNvPr>
            <p:cNvSpPr txBox="1"/>
            <p:nvPr/>
          </p:nvSpPr>
          <p:spPr>
            <a:xfrm>
              <a:off x="2091270" y="5318026"/>
              <a:ext cx="2634059"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84" name="TextBox 83">
              <a:extLst>
                <a:ext uri="{FF2B5EF4-FFF2-40B4-BE49-F238E27FC236}">
                  <a16:creationId xmlns:a16="http://schemas.microsoft.com/office/drawing/2014/main" id="{28B5AC51-3896-470C-9DA2-8BC863EC6B0E}"/>
                </a:ext>
              </a:extLst>
            </p:cNvPr>
            <p:cNvSpPr txBox="1"/>
            <p:nvPr/>
          </p:nvSpPr>
          <p:spPr>
            <a:xfrm>
              <a:off x="2091270" y="3774976"/>
              <a:ext cx="2634059"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Model</a:t>
              </a:r>
              <a:r>
                <a:rPr kumimoji="0" lang="en-US" sz="1800" b="1" i="0" u="none" strike="noStrike" kern="1200" cap="none" spc="0" normalizeH="0" baseline="0" noProof="0" dirty="0">
                  <a:ln>
                    <a:noFill/>
                  </a:ln>
                  <a:solidFill>
                    <a:srgbClr val="66BD21"/>
                  </a:solidFill>
                  <a:effectLst/>
                  <a:uLnTx/>
                  <a:uFillTx/>
                </a:rPr>
                <a:t> </a:t>
              </a:r>
            </a:p>
          </p:txBody>
        </p:sp>
        <p:sp>
          <p:nvSpPr>
            <p:cNvPr id="85" name="TextBox 84">
              <a:extLst>
                <a:ext uri="{FF2B5EF4-FFF2-40B4-BE49-F238E27FC236}">
                  <a16:creationId xmlns:a16="http://schemas.microsoft.com/office/drawing/2014/main" id="{32161B9A-7933-43B3-9EE9-A1AD03924B4F}"/>
                </a:ext>
              </a:extLst>
            </p:cNvPr>
            <p:cNvSpPr txBox="1"/>
            <p:nvPr/>
          </p:nvSpPr>
          <p:spPr>
            <a:xfrm>
              <a:off x="2091270" y="2951066"/>
              <a:ext cx="2252377"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86" name="TextBox 85">
              <a:extLst>
                <a:ext uri="{FF2B5EF4-FFF2-40B4-BE49-F238E27FC236}">
                  <a16:creationId xmlns:a16="http://schemas.microsoft.com/office/drawing/2014/main" id="{EAE47E89-514A-4527-9A70-8B58CEDDEB43}"/>
                </a:ext>
              </a:extLst>
            </p:cNvPr>
            <p:cNvSpPr txBox="1"/>
            <p:nvPr/>
          </p:nvSpPr>
          <p:spPr>
            <a:xfrm>
              <a:off x="2091270" y="2158131"/>
              <a:ext cx="2252377"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grpSp>
          <p:nvGrpSpPr>
            <p:cNvPr id="87" name="Group 86">
              <a:extLst>
                <a:ext uri="{FF2B5EF4-FFF2-40B4-BE49-F238E27FC236}">
                  <a16:creationId xmlns:a16="http://schemas.microsoft.com/office/drawing/2014/main" id="{0DCC3814-DDDD-4F2B-9D8A-618577F8D787}"/>
                </a:ext>
              </a:extLst>
            </p:cNvPr>
            <p:cNvGrpSpPr/>
            <p:nvPr/>
          </p:nvGrpSpPr>
          <p:grpSpPr>
            <a:xfrm>
              <a:off x="4513632" y="2054228"/>
              <a:ext cx="728668" cy="3857625"/>
              <a:chOff x="1032247" y="1885950"/>
              <a:chExt cx="728668" cy="3857625"/>
            </a:xfrm>
          </p:grpSpPr>
          <p:sp>
            <p:nvSpPr>
              <p:cNvPr id="88" name="Frame 87">
                <a:extLst>
                  <a:ext uri="{FF2B5EF4-FFF2-40B4-BE49-F238E27FC236}">
                    <a16:creationId xmlns:a16="http://schemas.microsoft.com/office/drawing/2014/main" id="{8F2AE9EF-84B7-44DC-BBED-ADC7ACF5D11A}"/>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89" name="Frame 88">
                <a:extLst>
                  <a:ext uri="{FF2B5EF4-FFF2-40B4-BE49-F238E27FC236}">
                    <a16:creationId xmlns:a16="http://schemas.microsoft.com/office/drawing/2014/main" id="{CCB8E680-AD87-4363-BB7E-B8F5EF4DEB10}"/>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90" name="Frame 89">
                <a:extLst>
                  <a:ext uri="{FF2B5EF4-FFF2-40B4-BE49-F238E27FC236}">
                    <a16:creationId xmlns:a16="http://schemas.microsoft.com/office/drawing/2014/main" id="{A95D762F-7EAA-4DA1-A8ED-8D48061F02DC}"/>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91" name="Frame 90">
                <a:extLst>
                  <a:ext uri="{FF2B5EF4-FFF2-40B4-BE49-F238E27FC236}">
                    <a16:creationId xmlns:a16="http://schemas.microsoft.com/office/drawing/2014/main" id="{224B8896-623C-44BE-809B-D0AE6F0253AE}"/>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92" name="Frame 91">
                <a:extLst>
                  <a:ext uri="{FF2B5EF4-FFF2-40B4-BE49-F238E27FC236}">
                    <a16:creationId xmlns:a16="http://schemas.microsoft.com/office/drawing/2014/main" id="{E6F0F828-99BC-4E9B-AA8C-A746183CFC12}"/>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grpSp>
      <p:sp>
        <p:nvSpPr>
          <p:cNvPr id="93" name="Right Brace 92">
            <a:extLst>
              <a:ext uri="{FF2B5EF4-FFF2-40B4-BE49-F238E27FC236}">
                <a16:creationId xmlns:a16="http://schemas.microsoft.com/office/drawing/2014/main" id="{08E842AE-F5B2-45B1-910E-6919DE8AF096}"/>
              </a:ext>
            </a:extLst>
          </p:cNvPr>
          <p:cNvSpPr/>
          <p:nvPr/>
        </p:nvSpPr>
        <p:spPr>
          <a:xfrm>
            <a:off x="4750916" y="5511264"/>
            <a:ext cx="381443" cy="791242"/>
          </a:xfrm>
          <a:prstGeom prst="rightBrace">
            <a:avLst>
              <a:gd name="adj1" fmla="val 8333"/>
              <a:gd name="adj2" fmla="val 4658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8962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10B9C-87EE-4068-9B5F-51CAE1894A0A}"/>
              </a:ext>
            </a:extLst>
          </p:cNvPr>
          <p:cNvSpPr/>
          <p:nvPr/>
        </p:nvSpPr>
        <p:spPr>
          <a:xfrm>
            <a:off x="691377" y="4568666"/>
            <a:ext cx="10694056" cy="1787684"/>
          </a:xfrm>
          <a:prstGeom prst="rect">
            <a:avLst/>
          </a:prstGeom>
          <a:noFill/>
          <a:ln w="28575">
            <a:solidFill>
              <a:srgbClr val="007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DA382-0F0F-4E4D-85E4-02354609A410}"/>
              </a:ext>
            </a:extLst>
          </p:cNvPr>
          <p:cNvSpPr>
            <a:spLocks noGrp="1"/>
          </p:cNvSpPr>
          <p:nvPr>
            <p:ph type="title"/>
          </p:nvPr>
        </p:nvSpPr>
        <p:spPr/>
        <p:txBody>
          <a:bodyPr/>
          <a:lstStyle/>
          <a:p>
            <a:r>
              <a:rPr lang="en-US" b="1" dirty="0"/>
              <a:t>Addressing </a:t>
            </a:r>
            <a:r>
              <a:rPr lang="en-US" dirty="0"/>
              <a:t>A</a:t>
            </a:r>
            <a:r>
              <a:rPr lang="en-US" b="1" dirty="0"/>
              <a:t>ll Architectural Layers</a:t>
            </a:r>
          </a:p>
        </p:txBody>
      </p:sp>
      <p:grpSp>
        <p:nvGrpSpPr>
          <p:cNvPr id="7" name="Group 6">
            <a:extLst>
              <a:ext uri="{FF2B5EF4-FFF2-40B4-BE49-F238E27FC236}">
                <a16:creationId xmlns:a16="http://schemas.microsoft.com/office/drawing/2014/main" id="{C749282E-4D1F-487C-BE5D-B42DC1894165}"/>
              </a:ext>
            </a:extLst>
          </p:cNvPr>
          <p:cNvGrpSpPr/>
          <p:nvPr/>
        </p:nvGrpSpPr>
        <p:grpSpPr>
          <a:xfrm>
            <a:off x="914400" y="1897637"/>
            <a:ext cx="3754382" cy="4451715"/>
            <a:chOff x="2091270" y="2054228"/>
            <a:chExt cx="3151030" cy="3857625"/>
          </a:xfrm>
        </p:grpSpPr>
        <p:sp>
          <p:nvSpPr>
            <p:cNvPr id="8" name="TextBox 7">
              <a:extLst>
                <a:ext uri="{FF2B5EF4-FFF2-40B4-BE49-F238E27FC236}">
                  <a16:creationId xmlns:a16="http://schemas.microsoft.com/office/drawing/2014/main" id="{CB9F819D-0E8C-4848-8E2F-1A600435DDD0}"/>
                </a:ext>
              </a:extLst>
            </p:cNvPr>
            <p:cNvSpPr txBox="1"/>
            <p:nvPr/>
          </p:nvSpPr>
          <p:spPr>
            <a:xfrm>
              <a:off x="2091271" y="4495719"/>
              <a:ext cx="2422362"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9" name="TextBox 8">
              <a:extLst>
                <a:ext uri="{FF2B5EF4-FFF2-40B4-BE49-F238E27FC236}">
                  <a16:creationId xmlns:a16="http://schemas.microsoft.com/office/drawing/2014/main" id="{1459DED4-0704-4DD8-A7DE-F1560A6E4865}"/>
                </a:ext>
              </a:extLst>
            </p:cNvPr>
            <p:cNvSpPr txBox="1"/>
            <p:nvPr/>
          </p:nvSpPr>
          <p:spPr>
            <a:xfrm>
              <a:off x="2091270" y="5318026"/>
              <a:ext cx="2634059"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10" name="TextBox 9">
              <a:extLst>
                <a:ext uri="{FF2B5EF4-FFF2-40B4-BE49-F238E27FC236}">
                  <a16:creationId xmlns:a16="http://schemas.microsoft.com/office/drawing/2014/main" id="{15198910-B25B-4922-9181-8D209FBFDB0C}"/>
                </a:ext>
              </a:extLst>
            </p:cNvPr>
            <p:cNvSpPr txBox="1"/>
            <p:nvPr/>
          </p:nvSpPr>
          <p:spPr>
            <a:xfrm>
              <a:off x="2091270" y="3774976"/>
              <a:ext cx="2634059"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Model</a:t>
              </a:r>
              <a:r>
                <a:rPr kumimoji="0" lang="en-US" sz="1800" b="1" i="0" u="none" strike="noStrike" kern="1200" cap="none" spc="0" normalizeH="0" baseline="0" noProof="0" dirty="0">
                  <a:ln>
                    <a:noFill/>
                  </a:ln>
                  <a:solidFill>
                    <a:srgbClr val="66BD21"/>
                  </a:solidFill>
                  <a:effectLst/>
                  <a:uLnTx/>
                  <a:uFillTx/>
                </a:rPr>
                <a:t> </a:t>
              </a:r>
            </a:p>
          </p:txBody>
        </p:sp>
        <p:sp>
          <p:nvSpPr>
            <p:cNvPr id="11" name="TextBox 10">
              <a:extLst>
                <a:ext uri="{FF2B5EF4-FFF2-40B4-BE49-F238E27FC236}">
                  <a16:creationId xmlns:a16="http://schemas.microsoft.com/office/drawing/2014/main" id="{1E9C33DF-3A6C-480B-BAAC-84036FA594F5}"/>
                </a:ext>
              </a:extLst>
            </p:cNvPr>
            <p:cNvSpPr txBox="1"/>
            <p:nvPr/>
          </p:nvSpPr>
          <p:spPr>
            <a:xfrm>
              <a:off x="2091270" y="2951066"/>
              <a:ext cx="2252377"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12" name="TextBox 11">
              <a:extLst>
                <a:ext uri="{FF2B5EF4-FFF2-40B4-BE49-F238E27FC236}">
                  <a16:creationId xmlns:a16="http://schemas.microsoft.com/office/drawing/2014/main" id="{71EAF713-AABB-4CC7-BC80-6247DBF70C26}"/>
                </a:ext>
              </a:extLst>
            </p:cNvPr>
            <p:cNvSpPr txBox="1"/>
            <p:nvPr/>
          </p:nvSpPr>
          <p:spPr>
            <a:xfrm>
              <a:off x="2091270" y="2158131"/>
              <a:ext cx="2252377"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grpSp>
          <p:nvGrpSpPr>
            <p:cNvPr id="13" name="Group 12">
              <a:extLst>
                <a:ext uri="{FF2B5EF4-FFF2-40B4-BE49-F238E27FC236}">
                  <a16:creationId xmlns:a16="http://schemas.microsoft.com/office/drawing/2014/main" id="{CB47AC0E-685F-463D-92FC-342C05374459}"/>
                </a:ext>
              </a:extLst>
            </p:cNvPr>
            <p:cNvGrpSpPr/>
            <p:nvPr/>
          </p:nvGrpSpPr>
          <p:grpSpPr>
            <a:xfrm>
              <a:off x="4513632" y="2054228"/>
              <a:ext cx="728668" cy="3857625"/>
              <a:chOff x="1032247" y="1885950"/>
              <a:chExt cx="728668" cy="3857625"/>
            </a:xfrm>
          </p:grpSpPr>
          <p:sp>
            <p:nvSpPr>
              <p:cNvPr id="14" name="Frame 13">
                <a:extLst>
                  <a:ext uri="{FF2B5EF4-FFF2-40B4-BE49-F238E27FC236}">
                    <a16:creationId xmlns:a16="http://schemas.microsoft.com/office/drawing/2014/main" id="{8E00DBD3-B2C6-4455-B860-6CB6E4A3F71C}"/>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15" name="Frame 14">
                <a:extLst>
                  <a:ext uri="{FF2B5EF4-FFF2-40B4-BE49-F238E27FC236}">
                    <a16:creationId xmlns:a16="http://schemas.microsoft.com/office/drawing/2014/main" id="{3891F805-903C-43DA-A382-2E1A18D8D084}"/>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16" name="Frame 15">
                <a:extLst>
                  <a:ext uri="{FF2B5EF4-FFF2-40B4-BE49-F238E27FC236}">
                    <a16:creationId xmlns:a16="http://schemas.microsoft.com/office/drawing/2014/main" id="{915F7626-17F9-433C-BAD6-DC95E5D01F7C}"/>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17" name="Frame 16">
                <a:extLst>
                  <a:ext uri="{FF2B5EF4-FFF2-40B4-BE49-F238E27FC236}">
                    <a16:creationId xmlns:a16="http://schemas.microsoft.com/office/drawing/2014/main" id="{87D8FBDC-D024-4ADF-B18A-2A485B509EEF}"/>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18" name="Frame 17">
                <a:extLst>
                  <a:ext uri="{FF2B5EF4-FFF2-40B4-BE49-F238E27FC236}">
                    <a16:creationId xmlns:a16="http://schemas.microsoft.com/office/drawing/2014/main" id="{2813FBF3-CA74-4D58-A83C-0D1D38F65A7F}"/>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grpSp>
      <p:sp>
        <p:nvSpPr>
          <p:cNvPr id="20" name="Rectangle 19">
            <a:extLst>
              <a:ext uri="{FF2B5EF4-FFF2-40B4-BE49-F238E27FC236}">
                <a16:creationId xmlns:a16="http://schemas.microsoft.com/office/drawing/2014/main" id="{B9B74F2A-C7DC-4B8D-8722-C1901D362B1F}"/>
              </a:ext>
            </a:extLst>
          </p:cNvPr>
          <p:cNvSpPr/>
          <p:nvPr/>
        </p:nvSpPr>
        <p:spPr>
          <a:xfrm>
            <a:off x="5444562" y="5073866"/>
            <a:ext cx="5432956" cy="845000"/>
          </a:xfrm>
          <a:prstGeom prst="rect">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Currently, Solor is standardizing data, improving the quality of enterprise terminology, and optimizing work flow.</a:t>
            </a:r>
          </a:p>
        </p:txBody>
      </p:sp>
      <p:sp>
        <p:nvSpPr>
          <p:cNvPr id="24" name="Rectangle 23">
            <a:extLst>
              <a:ext uri="{FF2B5EF4-FFF2-40B4-BE49-F238E27FC236}">
                <a16:creationId xmlns:a16="http://schemas.microsoft.com/office/drawing/2014/main" id="{02F484B2-83CE-40E5-B326-D6B351B8C87A}"/>
              </a:ext>
            </a:extLst>
          </p:cNvPr>
          <p:cNvSpPr/>
          <p:nvPr/>
        </p:nvSpPr>
        <p:spPr>
          <a:xfrm>
            <a:off x="5444562" y="2116633"/>
            <a:ext cx="6096000" cy="369332"/>
          </a:xfrm>
          <a:prstGeom prst="rect">
            <a:avLst/>
          </a:prstGeom>
        </p:spPr>
        <p:txBody>
          <a:bodyPr>
            <a:spAutoFit/>
          </a:bodyPr>
          <a:lstStyle/>
          <a:p>
            <a:pPr lvl="0"/>
            <a:r>
              <a:rPr lang="en-US" sz="1800" dirty="0">
                <a:solidFill>
                  <a:srgbClr val="000000"/>
                </a:solidFill>
              </a:rPr>
              <a:t>Standardizing billing codes. </a:t>
            </a:r>
          </a:p>
        </p:txBody>
      </p:sp>
      <p:sp>
        <p:nvSpPr>
          <p:cNvPr id="25" name="Rectangle 24">
            <a:extLst>
              <a:ext uri="{FF2B5EF4-FFF2-40B4-BE49-F238E27FC236}">
                <a16:creationId xmlns:a16="http://schemas.microsoft.com/office/drawing/2014/main" id="{C0A76F97-0066-4887-A670-6A361F8AF890}"/>
              </a:ext>
            </a:extLst>
          </p:cNvPr>
          <p:cNvSpPr/>
          <p:nvPr/>
        </p:nvSpPr>
        <p:spPr>
          <a:xfrm>
            <a:off x="5444562" y="2917491"/>
            <a:ext cx="5988209" cy="646331"/>
          </a:xfrm>
          <a:prstGeom prst="rect">
            <a:avLst/>
          </a:prstGeom>
        </p:spPr>
        <p:txBody>
          <a:bodyPr wrap="square">
            <a:spAutoFit/>
          </a:bodyPr>
          <a:lstStyle/>
          <a:p>
            <a:pPr lvl="0"/>
            <a:r>
              <a:rPr lang="en-US" sz="1800" dirty="0">
                <a:solidFill>
                  <a:srgbClr val="000000"/>
                </a:solidFill>
              </a:rPr>
              <a:t>Influencing health data analysis applications and sharing terminology best practices between hospitals.</a:t>
            </a:r>
          </a:p>
        </p:txBody>
      </p:sp>
      <p:sp>
        <p:nvSpPr>
          <p:cNvPr id="26" name="Rectangle 25">
            <a:extLst>
              <a:ext uri="{FF2B5EF4-FFF2-40B4-BE49-F238E27FC236}">
                <a16:creationId xmlns:a16="http://schemas.microsoft.com/office/drawing/2014/main" id="{A8EB424D-E6B0-4F32-A949-2A2F41F1C4D0}"/>
              </a:ext>
            </a:extLst>
          </p:cNvPr>
          <p:cNvSpPr/>
          <p:nvPr/>
        </p:nvSpPr>
        <p:spPr>
          <a:xfrm>
            <a:off x="5444562" y="3800904"/>
            <a:ext cx="6096000" cy="646331"/>
          </a:xfrm>
          <a:prstGeom prst="rect">
            <a:avLst/>
          </a:prstGeom>
        </p:spPr>
        <p:txBody>
          <a:bodyPr wrap="square">
            <a:spAutoFit/>
          </a:bodyPr>
          <a:lstStyle/>
          <a:p>
            <a:pPr lvl="0"/>
            <a:r>
              <a:rPr lang="en-US" sz="1800" dirty="0">
                <a:solidFill>
                  <a:srgbClr val="000000"/>
                </a:solidFill>
              </a:rPr>
              <a:t>Tying Analysis Normal Form (ANF) into population health analysis and influencing clinical statements.</a:t>
            </a:r>
          </a:p>
        </p:txBody>
      </p:sp>
      <p:sp>
        <p:nvSpPr>
          <p:cNvPr id="27" name="Arrow: Right 26">
            <a:extLst>
              <a:ext uri="{FF2B5EF4-FFF2-40B4-BE49-F238E27FC236}">
                <a16:creationId xmlns:a16="http://schemas.microsoft.com/office/drawing/2014/main" id="{F8FA401A-6500-434C-870A-6811C6EDD7E3}"/>
              </a:ext>
            </a:extLst>
          </p:cNvPr>
          <p:cNvSpPr/>
          <p:nvPr/>
        </p:nvSpPr>
        <p:spPr>
          <a:xfrm>
            <a:off x="4871308" y="2195042"/>
            <a:ext cx="418083" cy="19344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6CDDB6E-244D-4BEF-AA28-2A7FAB93C716}"/>
              </a:ext>
            </a:extLst>
          </p:cNvPr>
          <p:cNvSpPr/>
          <p:nvPr/>
        </p:nvSpPr>
        <p:spPr>
          <a:xfrm>
            <a:off x="4871308" y="3147204"/>
            <a:ext cx="418083" cy="19344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4723604C-D2DA-4794-A1DA-EA7B2DD19468}"/>
              </a:ext>
            </a:extLst>
          </p:cNvPr>
          <p:cNvSpPr/>
          <p:nvPr/>
        </p:nvSpPr>
        <p:spPr>
          <a:xfrm>
            <a:off x="4871307" y="4038730"/>
            <a:ext cx="418083" cy="19344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70CEAE-98EA-4C71-9C50-3B6CADD3ECE6}"/>
              </a:ext>
            </a:extLst>
          </p:cNvPr>
          <p:cNvSpPr/>
          <p:nvPr/>
        </p:nvSpPr>
        <p:spPr>
          <a:xfrm>
            <a:off x="834197" y="1079520"/>
            <a:ext cx="10408415" cy="646331"/>
          </a:xfrm>
          <a:prstGeom prst="rect">
            <a:avLst/>
          </a:prstGeom>
        </p:spPr>
        <p:txBody>
          <a:bodyPr wrap="square">
            <a:spAutoFit/>
          </a:bodyPr>
          <a:lstStyle/>
          <a:p>
            <a:pPr lvl="0"/>
            <a:r>
              <a:rPr lang="en-US" sz="1800" dirty="0">
                <a:solidFill>
                  <a:srgbClr val="000000"/>
                </a:solidFill>
              </a:rPr>
              <a:t>In the future, Solor would like to offer improvements and enhancements to </a:t>
            </a:r>
            <a:r>
              <a:rPr lang="en-US" sz="1800" b="1" dirty="0">
                <a:solidFill>
                  <a:srgbClr val="000000"/>
                </a:solidFill>
              </a:rPr>
              <a:t>all layers </a:t>
            </a:r>
            <a:r>
              <a:rPr lang="en-US" sz="1800" dirty="0">
                <a:solidFill>
                  <a:srgbClr val="000000"/>
                </a:solidFill>
              </a:rPr>
              <a:t>of separation of concerns by:</a:t>
            </a:r>
          </a:p>
        </p:txBody>
      </p:sp>
      <p:sp>
        <p:nvSpPr>
          <p:cNvPr id="32" name="Arrow: Right 31">
            <a:extLst>
              <a:ext uri="{FF2B5EF4-FFF2-40B4-BE49-F238E27FC236}">
                <a16:creationId xmlns:a16="http://schemas.microsoft.com/office/drawing/2014/main" id="{399C65B8-59FD-4517-B1EA-149825C3AD07}"/>
              </a:ext>
            </a:extLst>
          </p:cNvPr>
          <p:cNvSpPr/>
          <p:nvPr/>
        </p:nvSpPr>
        <p:spPr>
          <a:xfrm>
            <a:off x="4871307" y="5362077"/>
            <a:ext cx="418083" cy="19344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
            <a:extLst>
              <a:ext uri="{FF2B5EF4-FFF2-40B4-BE49-F238E27FC236}">
                <a16:creationId xmlns:a16="http://schemas.microsoft.com/office/drawing/2014/main" id="{C3DAE175-7AE0-470E-8303-B2A9251F5327}"/>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t>24</a:t>
            </a:fld>
            <a:endParaRPr lang="en-US" dirty="0"/>
          </a:p>
        </p:txBody>
      </p:sp>
    </p:spTree>
    <p:extLst>
      <p:ext uri="{BB962C8B-B14F-4D97-AF65-F5344CB8AC3E}">
        <p14:creationId xmlns:p14="http://schemas.microsoft.com/office/powerpoint/2010/main" val="330124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peech Bubble: Rectangle 54">
            <a:extLst>
              <a:ext uri="{FF2B5EF4-FFF2-40B4-BE49-F238E27FC236}">
                <a16:creationId xmlns:a16="http://schemas.microsoft.com/office/drawing/2014/main" id="{4DCF5B25-1449-454E-A600-31B493F111FB}"/>
              </a:ext>
            </a:extLst>
          </p:cNvPr>
          <p:cNvSpPr/>
          <p:nvPr/>
        </p:nvSpPr>
        <p:spPr>
          <a:xfrm rot="5400000">
            <a:off x="7159431" y="2266172"/>
            <a:ext cx="1634224" cy="6532139"/>
          </a:xfrm>
          <a:custGeom>
            <a:avLst/>
            <a:gdLst>
              <a:gd name="connsiteX0" fmla="*/ 0 w 4451716"/>
              <a:gd name="connsiteY0" fmla="*/ 0 h 5504284"/>
              <a:gd name="connsiteX1" fmla="*/ 2596834 w 4451716"/>
              <a:gd name="connsiteY1" fmla="*/ 0 h 5504284"/>
              <a:gd name="connsiteX2" fmla="*/ 2596834 w 4451716"/>
              <a:gd name="connsiteY2" fmla="*/ 0 h 5504284"/>
              <a:gd name="connsiteX3" fmla="*/ 3709763 w 4451716"/>
              <a:gd name="connsiteY3" fmla="*/ 0 h 5504284"/>
              <a:gd name="connsiteX4" fmla="*/ 4451716 w 4451716"/>
              <a:gd name="connsiteY4" fmla="*/ 0 h 5504284"/>
              <a:gd name="connsiteX5" fmla="*/ 4451716 w 4451716"/>
              <a:gd name="connsiteY5" fmla="*/ 3210832 h 5504284"/>
              <a:gd name="connsiteX6" fmla="*/ 4451716 w 4451716"/>
              <a:gd name="connsiteY6" fmla="*/ 3210832 h 5504284"/>
              <a:gd name="connsiteX7" fmla="*/ 4451716 w 4451716"/>
              <a:gd name="connsiteY7" fmla="*/ 4586903 h 5504284"/>
              <a:gd name="connsiteX8" fmla="*/ 4451716 w 4451716"/>
              <a:gd name="connsiteY8" fmla="*/ 5504284 h 5504284"/>
              <a:gd name="connsiteX9" fmla="*/ 3709763 w 4451716"/>
              <a:gd name="connsiteY9" fmla="*/ 5504284 h 5504284"/>
              <a:gd name="connsiteX10" fmla="*/ 3461699 w 4451716"/>
              <a:gd name="connsiteY10" fmla="*/ 6522411 h 5504284"/>
              <a:gd name="connsiteX11" fmla="*/ 2596834 w 4451716"/>
              <a:gd name="connsiteY11" fmla="*/ 5504284 h 5504284"/>
              <a:gd name="connsiteX12" fmla="*/ 0 w 4451716"/>
              <a:gd name="connsiteY12" fmla="*/ 5504284 h 5504284"/>
              <a:gd name="connsiteX13" fmla="*/ 0 w 4451716"/>
              <a:gd name="connsiteY13" fmla="*/ 4586903 h 5504284"/>
              <a:gd name="connsiteX14" fmla="*/ 0 w 4451716"/>
              <a:gd name="connsiteY14" fmla="*/ 3210832 h 5504284"/>
              <a:gd name="connsiteX15" fmla="*/ 0 w 4451716"/>
              <a:gd name="connsiteY15" fmla="*/ 3210832 h 5504284"/>
              <a:gd name="connsiteX16" fmla="*/ 0 w 4451716"/>
              <a:gd name="connsiteY16" fmla="*/ 0 h 5504284"/>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709763 w 4451716"/>
              <a:gd name="connsiteY9" fmla="*/ 5504284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058011 w 4451716"/>
              <a:gd name="connsiteY9" fmla="*/ 5514011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80777"/>
              <a:gd name="connsiteX1" fmla="*/ 2596834 w 4451716"/>
              <a:gd name="connsiteY1" fmla="*/ 0 h 6580777"/>
              <a:gd name="connsiteX2" fmla="*/ 2596834 w 4451716"/>
              <a:gd name="connsiteY2" fmla="*/ 0 h 6580777"/>
              <a:gd name="connsiteX3" fmla="*/ 3709763 w 4451716"/>
              <a:gd name="connsiteY3" fmla="*/ 0 h 6580777"/>
              <a:gd name="connsiteX4" fmla="*/ 4451716 w 4451716"/>
              <a:gd name="connsiteY4" fmla="*/ 0 h 6580777"/>
              <a:gd name="connsiteX5" fmla="*/ 4451716 w 4451716"/>
              <a:gd name="connsiteY5" fmla="*/ 3210832 h 6580777"/>
              <a:gd name="connsiteX6" fmla="*/ 4451716 w 4451716"/>
              <a:gd name="connsiteY6" fmla="*/ 3210832 h 6580777"/>
              <a:gd name="connsiteX7" fmla="*/ 4451716 w 4451716"/>
              <a:gd name="connsiteY7" fmla="*/ 4586903 h 6580777"/>
              <a:gd name="connsiteX8" fmla="*/ 4451716 w 4451716"/>
              <a:gd name="connsiteY8" fmla="*/ 5504284 h 6580777"/>
              <a:gd name="connsiteX9" fmla="*/ 3058011 w 4451716"/>
              <a:gd name="connsiteY9" fmla="*/ 5514011 h 6580777"/>
              <a:gd name="connsiteX10" fmla="*/ 4064816 w 4451716"/>
              <a:gd name="connsiteY10" fmla="*/ 6580777 h 6580777"/>
              <a:gd name="connsiteX11" fmla="*/ 1234962 w 4451716"/>
              <a:gd name="connsiteY11" fmla="*/ 5504284 h 6580777"/>
              <a:gd name="connsiteX12" fmla="*/ 0 w 4451716"/>
              <a:gd name="connsiteY12" fmla="*/ 5504284 h 6580777"/>
              <a:gd name="connsiteX13" fmla="*/ 0 w 4451716"/>
              <a:gd name="connsiteY13" fmla="*/ 4586903 h 6580777"/>
              <a:gd name="connsiteX14" fmla="*/ 0 w 4451716"/>
              <a:gd name="connsiteY14" fmla="*/ 3210832 h 6580777"/>
              <a:gd name="connsiteX15" fmla="*/ 0 w 4451716"/>
              <a:gd name="connsiteY15" fmla="*/ 3210832 h 6580777"/>
              <a:gd name="connsiteX16" fmla="*/ 0 w 4451716"/>
              <a:gd name="connsiteY16" fmla="*/ 0 h 6580777"/>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996724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360761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1716" h="6532139">
                <a:moveTo>
                  <a:pt x="0" y="0"/>
                </a:moveTo>
                <a:lnTo>
                  <a:pt x="2596834" y="0"/>
                </a:lnTo>
                <a:lnTo>
                  <a:pt x="2596834" y="0"/>
                </a:lnTo>
                <a:lnTo>
                  <a:pt x="3709763" y="0"/>
                </a:lnTo>
                <a:lnTo>
                  <a:pt x="4451716" y="0"/>
                </a:lnTo>
                <a:lnTo>
                  <a:pt x="4451716" y="3210832"/>
                </a:lnTo>
                <a:lnTo>
                  <a:pt x="4451716" y="3210832"/>
                </a:lnTo>
                <a:lnTo>
                  <a:pt x="4451716" y="4586903"/>
                </a:lnTo>
                <a:lnTo>
                  <a:pt x="4451716" y="5504284"/>
                </a:lnTo>
                <a:lnTo>
                  <a:pt x="3058011" y="5514011"/>
                </a:lnTo>
                <a:lnTo>
                  <a:pt x="3360761" y="6532139"/>
                </a:lnTo>
                <a:lnTo>
                  <a:pt x="1234962" y="5504284"/>
                </a:lnTo>
                <a:lnTo>
                  <a:pt x="0" y="5504284"/>
                </a:lnTo>
                <a:lnTo>
                  <a:pt x="0" y="4586903"/>
                </a:lnTo>
                <a:lnTo>
                  <a:pt x="0" y="3210832"/>
                </a:lnTo>
                <a:lnTo>
                  <a:pt x="0" y="3210832"/>
                </a:lnTo>
                <a:lnTo>
                  <a:pt x="0" y="0"/>
                </a:lnTo>
                <a:close/>
              </a:path>
            </a:pathLst>
          </a:custGeom>
          <a:noFill/>
          <a:ln w="38100">
            <a:solidFill>
              <a:srgbClr val="93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839B-E379-45D6-B883-7BB0BEAE51F8}"/>
              </a:ext>
            </a:extLst>
          </p:cNvPr>
          <p:cNvSpPr>
            <a:spLocks noGrp="1"/>
          </p:cNvSpPr>
          <p:nvPr>
            <p:ph type="title"/>
          </p:nvPr>
        </p:nvSpPr>
        <p:spPr/>
        <p:txBody>
          <a:bodyPr/>
          <a:lstStyle/>
          <a:p>
            <a:r>
              <a:rPr lang="en-US" dirty="0"/>
              <a:t>Knowledge Architecture: Foundational</a:t>
            </a:r>
          </a:p>
        </p:txBody>
      </p:sp>
      <p:sp>
        <p:nvSpPr>
          <p:cNvPr id="4" name="Slide Number Placeholder 3">
            <a:extLst>
              <a:ext uri="{FF2B5EF4-FFF2-40B4-BE49-F238E27FC236}">
                <a16:creationId xmlns:a16="http://schemas.microsoft.com/office/drawing/2014/main" id="{26E7961C-978A-4872-BF8A-DF7902A4DD8F}"/>
              </a:ext>
            </a:extLst>
          </p:cNvPr>
          <p:cNvSpPr>
            <a:spLocks noGrp="1"/>
          </p:cNvSpPr>
          <p:nvPr>
            <p:ph type="sldNum" sz="quarter" idx="12"/>
          </p:nvPr>
        </p:nvSpPr>
        <p:spPr/>
        <p:txBody>
          <a:bodyPr/>
          <a:lstStyle/>
          <a:p>
            <a:fld id="{88B1D514-9158-7143-952E-69DC611F0F0B}" type="slidenum">
              <a:rPr lang="en-US" smtClean="0"/>
              <a:t>25</a:t>
            </a:fld>
            <a:endParaRPr lang="en-US"/>
          </a:p>
        </p:txBody>
      </p:sp>
      <p:sp>
        <p:nvSpPr>
          <p:cNvPr id="19" name="Rectangle 18">
            <a:extLst>
              <a:ext uri="{FF2B5EF4-FFF2-40B4-BE49-F238E27FC236}">
                <a16:creationId xmlns:a16="http://schemas.microsoft.com/office/drawing/2014/main" id="{41CB61CD-586E-4BD9-877F-A2013A0A504A}"/>
              </a:ext>
            </a:extLst>
          </p:cNvPr>
          <p:cNvSpPr/>
          <p:nvPr/>
        </p:nvSpPr>
        <p:spPr>
          <a:xfrm>
            <a:off x="834197" y="1079520"/>
            <a:ext cx="10408415" cy="923330"/>
          </a:xfrm>
          <a:prstGeom prst="rect">
            <a:avLst/>
          </a:prstGeom>
        </p:spPr>
        <p:txBody>
          <a:bodyPr wrap="square">
            <a:spAutoFit/>
          </a:bodyPr>
          <a:lstStyle/>
          <a:p>
            <a:r>
              <a:rPr lang="en-US" sz="1800" dirty="0"/>
              <a:t>Clean separation of concerns between layers is promoted by Solor, with each layer building on the preceding layers and sufficient to support the next layer</a:t>
            </a:r>
          </a:p>
          <a:p>
            <a:endParaRPr lang="en-US" sz="1800" dirty="0"/>
          </a:p>
        </p:txBody>
      </p:sp>
      <p:sp>
        <p:nvSpPr>
          <p:cNvPr id="45" name="TextBox 44">
            <a:extLst>
              <a:ext uri="{FF2B5EF4-FFF2-40B4-BE49-F238E27FC236}">
                <a16:creationId xmlns:a16="http://schemas.microsoft.com/office/drawing/2014/main" id="{70335889-8F9C-4DA9-83BC-CBC337EA9253}"/>
              </a:ext>
            </a:extLst>
          </p:cNvPr>
          <p:cNvSpPr txBox="1"/>
          <p:nvPr/>
        </p:nvSpPr>
        <p:spPr>
          <a:xfrm>
            <a:off x="914401" y="4715128"/>
            <a:ext cx="2886190"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alpha val="20000"/>
                  </a:srgbClr>
                </a:solidFill>
                <a:effectLst/>
                <a:uLnTx/>
                <a:uFillTx/>
              </a:rPr>
              <a:t>Terminology Knowledge</a:t>
            </a:r>
          </a:p>
        </p:txBody>
      </p:sp>
      <p:sp>
        <p:nvSpPr>
          <p:cNvPr id="46" name="TextBox 45">
            <a:extLst>
              <a:ext uri="{FF2B5EF4-FFF2-40B4-BE49-F238E27FC236}">
                <a16:creationId xmlns:a16="http://schemas.microsoft.com/office/drawing/2014/main" id="{F14F93E3-19C0-4F75-91E9-F8B01FBAD767}"/>
              </a:ext>
            </a:extLst>
          </p:cNvPr>
          <p:cNvSpPr txBox="1"/>
          <p:nvPr/>
        </p:nvSpPr>
        <p:spPr>
          <a:xfrm>
            <a:off x="914400" y="5664073"/>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47" name="TextBox 46">
            <a:extLst>
              <a:ext uri="{FF2B5EF4-FFF2-40B4-BE49-F238E27FC236}">
                <a16:creationId xmlns:a16="http://schemas.microsoft.com/office/drawing/2014/main" id="{0B829114-0DAA-4666-B741-C0878A2DEF36}"/>
              </a:ext>
            </a:extLst>
          </p:cNvPr>
          <p:cNvSpPr txBox="1"/>
          <p:nvPr/>
        </p:nvSpPr>
        <p:spPr>
          <a:xfrm>
            <a:off x="914400" y="3883387"/>
            <a:ext cx="3138423"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alpha val="20000"/>
                  </a:srgb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alpha val="20000"/>
                  </a:srgbClr>
                </a:solidFill>
                <a:effectLst/>
                <a:uLnTx/>
                <a:uFillTx/>
              </a:rPr>
              <a:t>Model</a:t>
            </a:r>
            <a:r>
              <a:rPr kumimoji="0" lang="en-US" sz="1800" b="1" i="0" u="none" strike="noStrike" kern="1200" cap="none" spc="0" normalizeH="0" baseline="0" noProof="0" dirty="0">
                <a:ln>
                  <a:noFill/>
                </a:ln>
                <a:solidFill>
                  <a:srgbClr val="66BD21">
                    <a:alpha val="20000"/>
                  </a:srgbClr>
                </a:solidFill>
                <a:effectLst/>
                <a:uLnTx/>
                <a:uFillTx/>
              </a:rPr>
              <a:t> </a:t>
            </a:r>
          </a:p>
        </p:txBody>
      </p:sp>
      <p:sp>
        <p:nvSpPr>
          <p:cNvPr id="48" name="TextBox 47">
            <a:extLst>
              <a:ext uri="{FF2B5EF4-FFF2-40B4-BE49-F238E27FC236}">
                <a16:creationId xmlns:a16="http://schemas.microsoft.com/office/drawing/2014/main" id="{80776CC6-021D-4C10-903F-945078662162}"/>
              </a:ext>
            </a:extLst>
          </p:cNvPr>
          <p:cNvSpPr txBox="1"/>
          <p:nvPr/>
        </p:nvSpPr>
        <p:spPr>
          <a:xfrm>
            <a:off x="914400" y="2932592"/>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alpha val="20000"/>
                  </a:srgbClr>
                </a:solidFill>
                <a:effectLst/>
                <a:uLnTx/>
                <a:uFillTx/>
              </a:rPr>
              <a:t>Assertional Knowledge</a:t>
            </a:r>
          </a:p>
        </p:txBody>
      </p:sp>
      <p:sp>
        <p:nvSpPr>
          <p:cNvPr id="49" name="TextBox 48">
            <a:extLst>
              <a:ext uri="{FF2B5EF4-FFF2-40B4-BE49-F238E27FC236}">
                <a16:creationId xmlns:a16="http://schemas.microsoft.com/office/drawing/2014/main" id="{62EF062E-AD2E-4B7E-B249-BBDD0F3556A1}"/>
              </a:ext>
            </a:extLst>
          </p:cNvPr>
          <p:cNvSpPr txBox="1"/>
          <p:nvPr/>
        </p:nvSpPr>
        <p:spPr>
          <a:xfrm>
            <a:off x="914400" y="2017541"/>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alpha val="20000"/>
                  </a:srgbClr>
                </a:solidFill>
                <a:effectLst/>
                <a:uLnTx/>
                <a:uFillTx/>
              </a:rPr>
              <a:t>Procedural Knowledge</a:t>
            </a:r>
          </a:p>
        </p:txBody>
      </p:sp>
      <p:sp>
        <p:nvSpPr>
          <p:cNvPr id="50" name="Frame 49">
            <a:extLst>
              <a:ext uri="{FF2B5EF4-FFF2-40B4-BE49-F238E27FC236}">
                <a16:creationId xmlns:a16="http://schemas.microsoft.com/office/drawing/2014/main" id="{26193E95-2525-495E-886E-EEE3AB8AD276}"/>
              </a:ext>
            </a:extLst>
          </p:cNvPr>
          <p:cNvSpPr/>
          <p:nvPr/>
        </p:nvSpPr>
        <p:spPr>
          <a:xfrm>
            <a:off x="3800592" y="1897637"/>
            <a:ext cx="868185" cy="890343"/>
          </a:xfrm>
          <a:prstGeom prst="frame">
            <a:avLst/>
          </a:prstGeom>
          <a:solidFill>
            <a:srgbClr val="00206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alpha val="20000"/>
                  </a:srgbClr>
                </a:solidFill>
                <a:effectLst>
                  <a:outerShdw blurRad="38100" dist="19050" dir="2700000" algn="tl" rotWithShape="0">
                    <a:prstClr val="black">
                      <a:alpha val="40000"/>
                    </a:prstClr>
                  </a:outerShdw>
                </a:effectLst>
                <a:uLnTx/>
                <a:uFillTx/>
              </a:rPr>
              <a:t>P</a:t>
            </a:r>
          </a:p>
        </p:txBody>
      </p:sp>
      <p:sp>
        <p:nvSpPr>
          <p:cNvPr id="51" name="Frame 50">
            <a:extLst>
              <a:ext uri="{FF2B5EF4-FFF2-40B4-BE49-F238E27FC236}">
                <a16:creationId xmlns:a16="http://schemas.microsoft.com/office/drawing/2014/main" id="{68EB14AD-8C3F-45D9-AF21-7F6982742542}"/>
              </a:ext>
            </a:extLst>
          </p:cNvPr>
          <p:cNvSpPr/>
          <p:nvPr/>
        </p:nvSpPr>
        <p:spPr>
          <a:xfrm>
            <a:off x="3800590" y="2787980"/>
            <a:ext cx="868185" cy="890343"/>
          </a:xfrm>
          <a:prstGeom prst="frame">
            <a:avLst/>
          </a:prstGeom>
          <a:solidFill>
            <a:srgbClr val="FF000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alpha val="20000"/>
                  </a:srgbClr>
                </a:solidFill>
                <a:effectLst>
                  <a:outerShdw blurRad="38100" dist="19050" dir="2700000" algn="tl" rotWithShape="0">
                    <a:prstClr val="black">
                      <a:alpha val="40000"/>
                    </a:prstClr>
                  </a:outerShdw>
                </a:effectLst>
                <a:uLnTx/>
                <a:uFillTx/>
              </a:rPr>
              <a:t>A</a:t>
            </a:r>
          </a:p>
        </p:txBody>
      </p:sp>
      <p:sp>
        <p:nvSpPr>
          <p:cNvPr id="52" name="Frame 51">
            <a:extLst>
              <a:ext uri="{FF2B5EF4-FFF2-40B4-BE49-F238E27FC236}">
                <a16:creationId xmlns:a16="http://schemas.microsoft.com/office/drawing/2014/main" id="{86B35E93-D558-41DE-BF53-2E3E5166872A}"/>
              </a:ext>
            </a:extLst>
          </p:cNvPr>
          <p:cNvSpPr/>
          <p:nvPr/>
        </p:nvSpPr>
        <p:spPr>
          <a:xfrm>
            <a:off x="3800597" y="3678323"/>
            <a:ext cx="868185" cy="890343"/>
          </a:xfrm>
          <a:prstGeom prst="frame">
            <a:avLst/>
          </a:prstGeom>
          <a:solidFill>
            <a:srgbClr val="0076FF">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alpha val="20000"/>
                  </a:srgbClr>
                </a:solidFill>
                <a:effectLst>
                  <a:outerShdw blurRad="38100" dist="19050" dir="2700000" algn="tl" rotWithShape="0">
                    <a:prstClr val="black">
                      <a:alpha val="40000"/>
                    </a:prstClr>
                  </a:outerShdw>
                </a:effectLst>
                <a:uLnTx/>
                <a:uFillTx/>
              </a:rPr>
              <a:t>S</a:t>
            </a:r>
          </a:p>
        </p:txBody>
      </p:sp>
      <p:sp>
        <p:nvSpPr>
          <p:cNvPr id="53" name="Frame 52">
            <a:extLst>
              <a:ext uri="{FF2B5EF4-FFF2-40B4-BE49-F238E27FC236}">
                <a16:creationId xmlns:a16="http://schemas.microsoft.com/office/drawing/2014/main" id="{AE52EA70-83C4-4C56-A047-ADD24FA8B361}"/>
              </a:ext>
            </a:extLst>
          </p:cNvPr>
          <p:cNvSpPr/>
          <p:nvPr/>
        </p:nvSpPr>
        <p:spPr>
          <a:xfrm>
            <a:off x="3800597" y="4568666"/>
            <a:ext cx="868185" cy="890343"/>
          </a:xfrm>
          <a:prstGeom prst="frame">
            <a:avLst/>
          </a:prstGeom>
          <a:solidFill>
            <a:srgbClr val="5DC20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alpha val="20000"/>
                  </a:srgbClr>
                </a:solidFill>
                <a:effectLst>
                  <a:outerShdw blurRad="38100" dist="19050" dir="2700000" algn="tl" rotWithShape="0">
                    <a:prstClr val="black">
                      <a:alpha val="40000"/>
                    </a:prstClr>
                  </a:outerShdw>
                </a:effectLst>
                <a:uLnTx/>
                <a:uFillTx/>
              </a:rPr>
              <a:t>T</a:t>
            </a:r>
          </a:p>
        </p:txBody>
      </p:sp>
      <p:sp>
        <p:nvSpPr>
          <p:cNvPr id="54" name="Frame 53">
            <a:extLst>
              <a:ext uri="{FF2B5EF4-FFF2-40B4-BE49-F238E27FC236}">
                <a16:creationId xmlns:a16="http://schemas.microsoft.com/office/drawing/2014/main" id="{2C19AF92-FDA1-49DC-9883-CA4B5B504CE3}"/>
              </a:ext>
            </a:extLst>
          </p:cNvPr>
          <p:cNvSpPr/>
          <p:nvPr/>
        </p:nvSpPr>
        <p:spPr>
          <a:xfrm>
            <a:off x="3800597" y="5459009"/>
            <a:ext cx="868185" cy="890343"/>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sp>
        <p:nvSpPr>
          <p:cNvPr id="9" name="TextBox 8">
            <a:extLst>
              <a:ext uri="{FF2B5EF4-FFF2-40B4-BE49-F238E27FC236}">
                <a16:creationId xmlns:a16="http://schemas.microsoft.com/office/drawing/2014/main" id="{6A114361-509B-4022-962B-5B3EEAF2BEB1}"/>
              </a:ext>
            </a:extLst>
          </p:cNvPr>
          <p:cNvSpPr txBox="1"/>
          <p:nvPr/>
        </p:nvSpPr>
        <p:spPr>
          <a:xfrm>
            <a:off x="5781011" y="4855151"/>
            <a:ext cx="5503293" cy="1292662"/>
          </a:xfrm>
          <a:prstGeom prst="rect">
            <a:avLst/>
          </a:prstGeom>
          <a:noFill/>
        </p:spPr>
        <p:txBody>
          <a:bodyPr wrap="square" lIns="274320" tIns="91440" rIns="274320" bIns="91440" rtlCol="0">
            <a:spAutoFit/>
          </a:bodyPr>
          <a:lstStyle/>
          <a:p>
            <a:pPr lvl="0"/>
            <a:r>
              <a:rPr lang="en-US" sz="1800" dirty="0">
                <a:solidFill>
                  <a:prstClr val="black"/>
                </a:solidFill>
              </a:rPr>
              <a:t>Common elements of interoperability such as object identity, versioning, modularity, exchange paradigms, and knowledge representation. </a:t>
            </a:r>
          </a:p>
        </p:txBody>
      </p:sp>
    </p:spTree>
    <p:extLst>
      <p:ext uri="{BB962C8B-B14F-4D97-AF65-F5344CB8AC3E}">
        <p14:creationId xmlns:p14="http://schemas.microsoft.com/office/powerpoint/2010/main" val="8036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peech Bubble: Rectangle 54">
            <a:extLst>
              <a:ext uri="{FF2B5EF4-FFF2-40B4-BE49-F238E27FC236}">
                <a16:creationId xmlns:a16="http://schemas.microsoft.com/office/drawing/2014/main" id="{442355AA-BBF8-4C89-A587-911D4830F8EC}"/>
              </a:ext>
            </a:extLst>
          </p:cNvPr>
          <p:cNvSpPr/>
          <p:nvPr/>
        </p:nvSpPr>
        <p:spPr>
          <a:xfrm rot="5400000">
            <a:off x="6840973" y="1198091"/>
            <a:ext cx="2123659" cy="6398177"/>
          </a:xfrm>
          <a:custGeom>
            <a:avLst/>
            <a:gdLst>
              <a:gd name="connsiteX0" fmla="*/ 0 w 4451716"/>
              <a:gd name="connsiteY0" fmla="*/ 0 h 5504284"/>
              <a:gd name="connsiteX1" fmla="*/ 2596834 w 4451716"/>
              <a:gd name="connsiteY1" fmla="*/ 0 h 5504284"/>
              <a:gd name="connsiteX2" fmla="*/ 2596834 w 4451716"/>
              <a:gd name="connsiteY2" fmla="*/ 0 h 5504284"/>
              <a:gd name="connsiteX3" fmla="*/ 3709763 w 4451716"/>
              <a:gd name="connsiteY3" fmla="*/ 0 h 5504284"/>
              <a:gd name="connsiteX4" fmla="*/ 4451716 w 4451716"/>
              <a:gd name="connsiteY4" fmla="*/ 0 h 5504284"/>
              <a:gd name="connsiteX5" fmla="*/ 4451716 w 4451716"/>
              <a:gd name="connsiteY5" fmla="*/ 3210832 h 5504284"/>
              <a:gd name="connsiteX6" fmla="*/ 4451716 w 4451716"/>
              <a:gd name="connsiteY6" fmla="*/ 3210832 h 5504284"/>
              <a:gd name="connsiteX7" fmla="*/ 4451716 w 4451716"/>
              <a:gd name="connsiteY7" fmla="*/ 4586903 h 5504284"/>
              <a:gd name="connsiteX8" fmla="*/ 4451716 w 4451716"/>
              <a:gd name="connsiteY8" fmla="*/ 5504284 h 5504284"/>
              <a:gd name="connsiteX9" fmla="*/ 3709763 w 4451716"/>
              <a:gd name="connsiteY9" fmla="*/ 5504284 h 5504284"/>
              <a:gd name="connsiteX10" fmla="*/ 3461699 w 4451716"/>
              <a:gd name="connsiteY10" fmla="*/ 6522411 h 5504284"/>
              <a:gd name="connsiteX11" fmla="*/ 2596834 w 4451716"/>
              <a:gd name="connsiteY11" fmla="*/ 5504284 h 5504284"/>
              <a:gd name="connsiteX12" fmla="*/ 0 w 4451716"/>
              <a:gd name="connsiteY12" fmla="*/ 5504284 h 5504284"/>
              <a:gd name="connsiteX13" fmla="*/ 0 w 4451716"/>
              <a:gd name="connsiteY13" fmla="*/ 4586903 h 5504284"/>
              <a:gd name="connsiteX14" fmla="*/ 0 w 4451716"/>
              <a:gd name="connsiteY14" fmla="*/ 3210832 h 5504284"/>
              <a:gd name="connsiteX15" fmla="*/ 0 w 4451716"/>
              <a:gd name="connsiteY15" fmla="*/ 3210832 h 5504284"/>
              <a:gd name="connsiteX16" fmla="*/ 0 w 4451716"/>
              <a:gd name="connsiteY16" fmla="*/ 0 h 5504284"/>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709763 w 4451716"/>
              <a:gd name="connsiteY9" fmla="*/ 5504284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058011 w 4451716"/>
              <a:gd name="connsiteY9" fmla="*/ 5514011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80777"/>
              <a:gd name="connsiteX1" fmla="*/ 2596834 w 4451716"/>
              <a:gd name="connsiteY1" fmla="*/ 0 h 6580777"/>
              <a:gd name="connsiteX2" fmla="*/ 2596834 w 4451716"/>
              <a:gd name="connsiteY2" fmla="*/ 0 h 6580777"/>
              <a:gd name="connsiteX3" fmla="*/ 3709763 w 4451716"/>
              <a:gd name="connsiteY3" fmla="*/ 0 h 6580777"/>
              <a:gd name="connsiteX4" fmla="*/ 4451716 w 4451716"/>
              <a:gd name="connsiteY4" fmla="*/ 0 h 6580777"/>
              <a:gd name="connsiteX5" fmla="*/ 4451716 w 4451716"/>
              <a:gd name="connsiteY5" fmla="*/ 3210832 h 6580777"/>
              <a:gd name="connsiteX6" fmla="*/ 4451716 w 4451716"/>
              <a:gd name="connsiteY6" fmla="*/ 3210832 h 6580777"/>
              <a:gd name="connsiteX7" fmla="*/ 4451716 w 4451716"/>
              <a:gd name="connsiteY7" fmla="*/ 4586903 h 6580777"/>
              <a:gd name="connsiteX8" fmla="*/ 4451716 w 4451716"/>
              <a:gd name="connsiteY8" fmla="*/ 5504284 h 6580777"/>
              <a:gd name="connsiteX9" fmla="*/ 3058011 w 4451716"/>
              <a:gd name="connsiteY9" fmla="*/ 5514011 h 6580777"/>
              <a:gd name="connsiteX10" fmla="*/ 4064816 w 4451716"/>
              <a:gd name="connsiteY10" fmla="*/ 6580777 h 6580777"/>
              <a:gd name="connsiteX11" fmla="*/ 1234962 w 4451716"/>
              <a:gd name="connsiteY11" fmla="*/ 5504284 h 6580777"/>
              <a:gd name="connsiteX12" fmla="*/ 0 w 4451716"/>
              <a:gd name="connsiteY12" fmla="*/ 5504284 h 6580777"/>
              <a:gd name="connsiteX13" fmla="*/ 0 w 4451716"/>
              <a:gd name="connsiteY13" fmla="*/ 4586903 h 6580777"/>
              <a:gd name="connsiteX14" fmla="*/ 0 w 4451716"/>
              <a:gd name="connsiteY14" fmla="*/ 3210832 h 6580777"/>
              <a:gd name="connsiteX15" fmla="*/ 0 w 4451716"/>
              <a:gd name="connsiteY15" fmla="*/ 3210832 h 6580777"/>
              <a:gd name="connsiteX16" fmla="*/ 0 w 4451716"/>
              <a:gd name="connsiteY16" fmla="*/ 0 h 6580777"/>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996724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19439"/>
              <a:gd name="connsiteX1" fmla="*/ 2596834 w 4451716"/>
              <a:gd name="connsiteY1" fmla="*/ 0 h 6519439"/>
              <a:gd name="connsiteX2" fmla="*/ 2596834 w 4451716"/>
              <a:gd name="connsiteY2" fmla="*/ 0 h 6519439"/>
              <a:gd name="connsiteX3" fmla="*/ 3709763 w 4451716"/>
              <a:gd name="connsiteY3" fmla="*/ 0 h 6519439"/>
              <a:gd name="connsiteX4" fmla="*/ 4451716 w 4451716"/>
              <a:gd name="connsiteY4" fmla="*/ 0 h 6519439"/>
              <a:gd name="connsiteX5" fmla="*/ 4451716 w 4451716"/>
              <a:gd name="connsiteY5" fmla="*/ 3210832 h 6519439"/>
              <a:gd name="connsiteX6" fmla="*/ 4451716 w 4451716"/>
              <a:gd name="connsiteY6" fmla="*/ 3210832 h 6519439"/>
              <a:gd name="connsiteX7" fmla="*/ 4451716 w 4451716"/>
              <a:gd name="connsiteY7" fmla="*/ 4586903 h 6519439"/>
              <a:gd name="connsiteX8" fmla="*/ 4451716 w 4451716"/>
              <a:gd name="connsiteY8" fmla="*/ 5504284 h 6519439"/>
              <a:gd name="connsiteX9" fmla="*/ 3058011 w 4451716"/>
              <a:gd name="connsiteY9" fmla="*/ 5514011 h 6519439"/>
              <a:gd name="connsiteX10" fmla="*/ 3139476 w 4451716"/>
              <a:gd name="connsiteY10" fmla="*/ 6519439 h 6519439"/>
              <a:gd name="connsiteX11" fmla="*/ 1234962 w 4451716"/>
              <a:gd name="connsiteY11" fmla="*/ 5504284 h 6519439"/>
              <a:gd name="connsiteX12" fmla="*/ 0 w 4451716"/>
              <a:gd name="connsiteY12" fmla="*/ 5504284 h 6519439"/>
              <a:gd name="connsiteX13" fmla="*/ 0 w 4451716"/>
              <a:gd name="connsiteY13" fmla="*/ 4586903 h 6519439"/>
              <a:gd name="connsiteX14" fmla="*/ 0 w 4451716"/>
              <a:gd name="connsiteY14" fmla="*/ 3210832 h 6519439"/>
              <a:gd name="connsiteX15" fmla="*/ 0 w 4451716"/>
              <a:gd name="connsiteY15" fmla="*/ 3210832 h 6519439"/>
              <a:gd name="connsiteX16" fmla="*/ 0 w 4451716"/>
              <a:gd name="connsiteY16" fmla="*/ 0 h 6519439"/>
              <a:gd name="connsiteX0" fmla="*/ 0 w 4451716"/>
              <a:gd name="connsiteY0" fmla="*/ 0 h 6539324"/>
              <a:gd name="connsiteX1" fmla="*/ 2596834 w 4451716"/>
              <a:gd name="connsiteY1" fmla="*/ 0 h 6539324"/>
              <a:gd name="connsiteX2" fmla="*/ 2596834 w 4451716"/>
              <a:gd name="connsiteY2" fmla="*/ 0 h 6539324"/>
              <a:gd name="connsiteX3" fmla="*/ 3709763 w 4451716"/>
              <a:gd name="connsiteY3" fmla="*/ 0 h 6539324"/>
              <a:gd name="connsiteX4" fmla="*/ 4451716 w 4451716"/>
              <a:gd name="connsiteY4" fmla="*/ 0 h 6539324"/>
              <a:gd name="connsiteX5" fmla="*/ 4451716 w 4451716"/>
              <a:gd name="connsiteY5" fmla="*/ 3210832 h 6539324"/>
              <a:gd name="connsiteX6" fmla="*/ 4451716 w 4451716"/>
              <a:gd name="connsiteY6" fmla="*/ 3210832 h 6539324"/>
              <a:gd name="connsiteX7" fmla="*/ 4451716 w 4451716"/>
              <a:gd name="connsiteY7" fmla="*/ 4586903 h 6539324"/>
              <a:gd name="connsiteX8" fmla="*/ 4451716 w 4451716"/>
              <a:gd name="connsiteY8" fmla="*/ 5504284 h 6539324"/>
              <a:gd name="connsiteX9" fmla="*/ 3058011 w 4451716"/>
              <a:gd name="connsiteY9" fmla="*/ 5514011 h 6539324"/>
              <a:gd name="connsiteX10" fmla="*/ 3486132 w 4451716"/>
              <a:gd name="connsiteY10" fmla="*/ 6539324 h 6539324"/>
              <a:gd name="connsiteX11" fmla="*/ 1234962 w 4451716"/>
              <a:gd name="connsiteY11" fmla="*/ 5504284 h 6539324"/>
              <a:gd name="connsiteX12" fmla="*/ 0 w 4451716"/>
              <a:gd name="connsiteY12" fmla="*/ 5504284 h 6539324"/>
              <a:gd name="connsiteX13" fmla="*/ 0 w 4451716"/>
              <a:gd name="connsiteY13" fmla="*/ 4586903 h 6539324"/>
              <a:gd name="connsiteX14" fmla="*/ 0 w 4451716"/>
              <a:gd name="connsiteY14" fmla="*/ 3210832 h 6539324"/>
              <a:gd name="connsiteX15" fmla="*/ 0 w 4451716"/>
              <a:gd name="connsiteY15" fmla="*/ 3210832 h 6539324"/>
              <a:gd name="connsiteX16" fmla="*/ 0 w 4451716"/>
              <a:gd name="connsiteY16" fmla="*/ 0 h 65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1716" h="6539324">
                <a:moveTo>
                  <a:pt x="0" y="0"/>
                </a:moveTo>
                <a:lnTo>
                  <a:pt x="2596834" y="0"/>
                </a:lnTo>
                <a:lnTo>
                  <a:pt x="2596834" y="0"/>
                </a:lnTo>
                <a:lnTo>
                  <a:pt x="3709763" y="0"/>
                </a:lnTo>
                <a:lnTo>
                  <a:pt x="4451716" y="0"/>
                </a:lnTo>
                <a:lnTo>
                  <a:pt x="4451716" y="3210832"/>
                </a:lnTo>
                <a:lnTo>
                  <a:pt x="4451716" y="3210832"/>
                </a:lnTo>
                <a:lnTo>
                  <a:pt x="4451716" y="4586903"/>
                </a:lnTo>
                <a:lnTo>
                  <a:pt x="4451716" y="5504284"/>
                </a:lnTo>
                <a:lnTo>
                  <a:pt x="3058011" y="5514011"/>
                </a:lnTo>
                <a:lnTo>
                  <a:pt x="3486132" y="6539324"/>
                </a:lnTo>
                <a:lnTo>
                  <a:pt x="1234962" y="5504284"/>
                </a:lnTo>
                <a:lnTo>
                  <a:pt x="0" y="5504284"/>
                </a:lnTo>
                <a:lnTo>
                  <a:pt x="0" y="4586903"/>
                </a:lnTo>
                <a:lnTo>
                  <a:pt x="0" y="3210832"/>
                </a:lnTo>
                <a:lnTo>
                  <a:pt x="0" y="3210832"/>
                </a:lnTo>
                <a:lnTo>
                  <a:pt x="0" y="0"/>
                </a:lnTo>
                <a:close/>
              </a:path>
            </a:pathLst>
          </a:custGeom>
          <a:noFill/>
          <a:ln w="38100">
            <a:solidFill>
              <a:srgbClr val="5D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839B-E379-45D6-B883-7BB0BEAE51F8}"/>
              </a:ext>
            </a:extLst>
          </p:cNvPr>
          <p:cNvSpPr>
            <a:spLocks noGrp="1"/>
          </p:cNvSpPr>
          <p:nvPr>
            <p:ph type="title"/>
          </p:nvPr>
        </p:nvSpPr>
        <p:spPr/>
        <p:txBody>
          <a:bodyPr/>
          <a:lstStyle/>
          <a:p>
            <a:r>
              <a:rPr lang="en-US" dirty="0"/>
              <a:t>Knowledge Architecture: Terminology</a:t>
            </a:r>
          </a:p>
        </p:txBody>
      </p:sp>
      <p:sp>
        <p:nvSpPr>
          <p:cNvPr id="4" name="Slide Number Placeholder 3">
            <a:extLst>
              <a:ext uri="{FF2B5EF4-FFF2-40B4-BE49-F238E27FC236}">
                <a16:creationId xmlns:a16="http://schemas.microsoft.com/office/drawing/2014/main" id="{26E7961C-978A-4872-BF8A-DF7902A4DD8F}"/>
              </a:ext>
            </a:extLst>
          </p:cNvPr>
          <p:cNvSpPr>
            <a:spLocks noGrp="1"/>
          </p:cNvSpPr>
          <p:nvPr>
            <p:ph type="sldNum" sz="quarter" idx="12"/>
          </p:nvPr>
        </p:nvSpPr>
        <p:spPr/>
        <p:txBody>
          <a:bodyPr/>
          <a:lstStyle/>
          <a:p>
            <a:fld id="{88B1D514-9158-7143-952E-69DC611F0F0B}" type="slidenum">
              <a:rPr lang="en-US" smtClean="0"/>
              <a:t>26</a:t>
            </a:fld>
            <a:endParaRPr lang="en-US"/>
          </a:p>
        </p:txBody>
      </p:sp>
      <p:sp>
        <p:nvSpPr>
          <p:cNvPr id="45" name="TextBox 44">
            <a:extLst>
              <a:ext uri="{FF2B5EF4-FFF2-40B4-BE49-F238E27FC236}">
                <a16:creationId xmlns:a16="http://schemas.microsoft.com/office/drawing/2014/main" id="{2ABAD220-4717-401F-AD29-93DBE286DAD4}"/>
              </a:ext>
            </a:extLst>
          </p:cNvPr>
          <p:cNvSpPr txBox="1"/>
          <p:nvPr/>
        </p:nvSpPr>
        <p:spPr>
          <a:xfrm>
            <a:off x="914401" y="4715128"/>
            <a:ext cx="288619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46" name="TextBox 45">
            <a:extLst>
              <a:ext uri="{FF2B5EF4-FFF2-40B4-BE49-F238E27FC236}">
                <a16:creationId xmlns:a16="http://schemas.microsoft.com/office/drawing/2014/main" id="{466DA7E8-0E07-435F-84BB-17736B4D5849}"/>
              </a:ext>
            </a:extLst>
          </p:cNvPr>
          <p:cNvSpPr txBox="1"/>
          <p:nvPr/>
        </p:nvSpPr>
        <p:spPr>
          <a:xfrm>
            <a:off x="914400" y="5664073"/>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47" name="TextBox 46">
            <a:extLst>
              <a:ext uri="{FF2B5EF4-FFF2-40B4-BE49-F238E27FC236}">
                <a16:creationId xmlns:a16="http://schemas.microsoft.com/office/drawing/2014/main" id="{466A4219-651F-42AA-8DBE-91E6EF008361}"/>
              </a:ext>
            </a:extLst>
          </p:cNvPr>
          <p:cNvSpPr txBox="1"/>
          <p:nvPr/>
        </p:nvSpPr>
        <p:spPr>
          <a:xfrm>
            <a:off x="914400" y="3883387"/>
            <a:ext cx="3138423"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alpha val="20000"/>
                  </a:srgb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alpha val="20000"/>
                  </a:srgbClr>
                </a:solidFill>
                <a:effectLst/>
                <a:uLnTx/>
                <a:uFillTx/>
              </a:rPr>
              <a:t>Model</a:t>
            </a:r>
            <a:r>
              <a:rPr kumimoji="0" lang="en-US" sz="1800" b="1" i="0" u="none" strike="noStrike" kern="1200" cap="none" spc="0" normalizeH="0" baseline="0" noProof="0" dirty="0">
                <a:ln>
                  <a:noFill/>
                </a:ln>
                <a:solidFill>
                  <a:srgbClr val="66BD21">
                    <a:alpha val="20000"/>
                  </a:srgbClr>
                </a:solidFill>
                <a:effectLst/>
                <a:uLnTx/>
                <a:uFillTx/>
              </a:rPr>
              <a:t> </a:t>
            </a:r>
          </a:p>
        </p:txBody>
      </p:sp>
      <p:sp>
        <p:nvSpPr>
          <p:cNvPr id="48" name="TextBox 47">
            <a:extLst>
              <a:ext uri="{FF2B5EF4-FFF2-40B4-BE49-F238E27FC236}">
                <a16:creationId xmlns:a16="http://schemas.microsoft.com/office/drawing/2014/main" id="{9BCA05D4-678F-41AE-BF31-855B38566A9B}"/>
              </a:ext>
            </a:extLst>
          </p:cNvPr>
          <p:cNvSpPr txBox="1"/>
          <p:nvPr/>
        </p:nvSpPr>
        <p:spPr>
          <a:xfrm>
            <a:off x="914400" y="2932592"/>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alpha val="20000"/>
                  </a:srgbClr>
                </a:solidFill>
                <a:effectLst/>
                <a:uLnTx/>
                <a:uFillTx/>
              </a:rPr>
              <a:t>Assertional Knowledge</a:t>
            </a:r>
          </a:p>
        </p:txBody>
      </p:sp>
      <p:sp>
        <p:nvSpPr>
          <p:cNvPr id="49" name="TextBox 48">
            <a:extLst>
              <a:ext uri="{FF2B5EF4-FFF2-40B4-BE49-F238E27FC236}">
                <a16:creationId xmlns:a16="http://schemas.microsoft.com/office/drawing/2014/main" id="{D533F950-4075-4225-AAD9-B87C4A3AEB5C}"/>
              </a:ext>
            </a:extLst>
          </p:cNvPr>
          <p:cNvSpPr txBox="1"/>
          <p:nvPr/>
        </p:nvSpPr>
        <p:spPr>
          <a:xfrm>
            <a:off x="914400" y="2017541"/>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alpha val="20000"/>
                  </a:srgbClr>
                </a:solidFill>
                <a:effectLst/>
                <a:uLnTx/>
                <a:uFillTx/>
              </a:rPr>
              <a:t>Procedural Knowledge</a:t>
            </a:r>
          </a:p>
        </p:txBody>
      </p:sp>
      <p:sp>
        <p:nvSpPr>
          <p:cNvPr id="50" name="Frame 49">
            <a:extLst>
              <a:ext uri="{FF2B5EF4-FFF2-40B4-BE49-F238E27FC236}">
                <a16:creationId xmlns:a16="http://schemas.microsoft.com/office/drawing/2014/main" id="{B31301F9-83C6-48CB-A0AE-7046126614D4}"/>
              </a:ext>
            </a:extLst>
          </p:cNvPr>
          <p:cNvSpPr/>
          <p:nvPr/>
        </p:nvSpPr>
        <p:spPr>
          <a:xfrm>
            <a:off x="3800592" y="1897637"/>
            <a:ext cx="868185" cy="890343"/>
          </a:xfrm>
          <a:prstGeom prst="frame">
            <a:avLst/>
          </a:prstGeom>
          <a:solidFill>
            <a:srgbClr val="00206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alpha val="20000"/>
                  </a:srgbClr>
                </a:solidFill>
                <a:effectLst>
                  <a:outerShdw blurRad="38100" dist="19050" dir="2700000" algn="tl" rotWithShape="0">
                    <a:prstClr val="black">
                      <a:alpha val="40000"/>
                    </a:prstClr>
                  </a:outerShdw>
                </a:effectLst>
                <a:uLnTx/>
                <a:uFillTx/>
              </a:rPr>
              <a:t>P</a:t>
            </a:r>
          </a:p>
        </p:txBody>
      </p:sp>
      <p:sp>
        <p:nvSpPr>
          <p:cNvPr id="51" name="Frame 50">
            <a:extLst>
              <a:ext uri="{FF2B5EF4-FFF2-40B4-BE49-F238E27FC236}">
                <a16:creationId xmlns:a16="http://schemas.microsoft.com/office/drawing/2014/main" id="{B715FF73-225D-4571-8946-3081116FF02D}"/>
              </a:ext>
            </a:extLst>
          </p:cNvPr>
          <p:cNvSpPr/>
          <p:nvPr/>
        </p:nvSpPr>
        <p:spPr>
          <a:xfrm>
            <a:off x="3800590" y="2787980"/>
            <a:ext cx="868185" cy="890343"/>
          </a:xfrm>
          <a:prstGeom prst="frame">
            <a:avLst/>
          </a:prstGeom>
          <a:solidFill>
            <a:srgbClr val="FF000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alpha val="20000"/>
                  </a:srgbClr>
                </a:solidFill>
                <a:effectLst>
                  <a:outerShdw blurRad="38100" dist="19050" dir="2700000" algn="tl" rotWithShape="0">
                    <a:prstClr val="black">
                      <a:alpha val="40000"/>
                    </a:prstClr>
                  </a:outerShdw>
                </a:effectLst>
                <a:uLnTx/>
                <a:uFillTx/>
              </a:rPr>
              <a:t>A</a:t>
            </a:r>
          </a:p>
        </p:txBody>
      </p:sp>
      <p:sp>
        <p:nvSpPr>
          <p:cNvPr id="52" name="Frame 51">
            <a:extLst>
              <a:ext uri="{FF2B5EF4-FFF2-40B4-BE49-F238E27FC236}">
                <a16:creationId xmlns:a16="http://schemas.microsoft.com/office/drawing/2014/main" id="{85C9BB95-1370-4391-8848-FCE513F849D3}"/>
              </a:ext>
            </a:extLst>
          </p:cNvPr>
          <p:cNvSpPr/>
          <p:nvPr/>
        </p:nvSpPr>
        <p:spPr>
          <a:xfrm>
            <a:off x="3800597" y="3678323"/>
            <a:ext cx="868185" cy="890343"/>
          </a:xfrm>
          <a:prstGeom prst="frame">
            <a:avLst/>
          </a:prstGeom>
          <a:solidFill>
            <a:srgbClr val="0076FF">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alpha val="20000"/>
                  </a:srgbClr>
                </a:solidFill>
                <a:effectLst>
                  <a:outerShdw blurRad="38100" dist="19050" dir="2700000" algn="tl" rotWithShape="0">
                    <a:prstClr val="black">
                      <a:alpha val="40000"/>
                    </a:prstClr>
                  </a:outerShdw>
                </a:effectLst>
                <a:uLnTx/>
                <a:uFillTx/>
              </a:rPr>
              <a:t>S</a:t>
            </a:r>
          </a:p>
        </p:txBody>
      </p:sp>
      <p:sp>
        <p:nvSpPr>
          <p:cNvPr id="53" name="Frame 52">
            <a:extLst>
              <a:ext uri="{FF2B5EF4-FFF2-40B4-BE49-F238E27FC236}">
                <a16:creationId xmlns:a16="http://schemas.microsoft.com/office/drawing/2014/main" id="{301FA62C-66FC-4F31-B236-9DDDEB20086B}"/>
              </a:ext>
            </a:extLst>
          </p:cNvPr>
          <p:cNvSpPr/>
          <p:nvPr/>
        </p:nvSpPr>
        <p:spPr>
          <a:xfrm>
            <a:off x="3800597" y="4568666"/>
            <a:ext cx="868185" cy="890343"/>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54" name="Frame 53">
            <a:extLst>
              <a:ext uri="{FF2B5EF4-FFF2-40B4-BE49-F238E27FC236}">
                <a16:creationId xmlns:a16="http://schemas.microsoft.com/office/drawing/2014/main" id="{83FC97A3-448F-4C27-8748-E92E7E2BCAAA}"/>
              </a:ext>
            </a:extLst>
          </p:cNvPr>
          <p:cNvSpPr/>
          <p:nvPr/>
        </p:nvSpPr>
        <p:spPr>
          <a:xfrm>
            <a:off x="3800597" y="5459009"/>
            <a:ext cx="868185" cy="890343"/>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sp>
        <p:nvSpPr>
          <p:cNvPr id="58" name="TextBox 57">
            <a:extLst>
              <a:ext uri="{FF2B5EF4-FFF2-40B4-BE49-F238E27FC236}">
                <a16:creationId xmlns:a16="http://schemas.microsoft.com/office/drawing/2014/main" id="{532D8746-BE62-4B98-87A0-431C01503B82}"/>
              </a:ext>
            </a:extLst>
          </p:cNvPr>
          <p:cNvSpPr txBox="1"/>
          <p:nvPr/>
        </p:nvSpPr>
        <p:spPr>
          <a:xfrm>
            <a:off x="5809682" y="3473849"/>
            <a:ext cx="5292210" cy="1846659"/>
          </a:xfrm>
          <a:prstGeom prst="rect">
            <a:avLst/>
          </a:prstGeom>
          <a:noFill/>
        </p:spPr>
        <p:txBody>
          <a:bodyPr wrap="square" lIns="274320" tIns="91440" rIns="274320" bIns="91440" rtlCol="0">
            <a:spAutoFit/>
          </a:bodyPr>
          <a:lstStyle/>
          <a:p>
            <a:r>
              <a:rPr lang="en-US" sz="1800" dirty="0"/>
              <a:t>This layers builds upon the foundational architecture to create artifacts of medical terms and codes (i.e. SNOMED CT, LOINC, </a:t>
            </a:r>
            <a:r>
              <a:rPr lang="en-US" sz="1800" dirty="0" err="1"/>
              <a:t>RxNorm</a:t>
            </a:r>
            <a:r>
              <a:rPr lang="en-US" sz="1800" dirty="0"/>
              <a:t>) that </a:t>
            </a:r>
            <a:r>
              <a:rPr lang="en-US" sz="1800" i="1" dirty="0"/>
              <a:t>define </a:t>
            </a:r>
            <a:r>
              <a:rPr lang="en-US" sz="1800" dirty="0"/>
              <a:t>concepts of interest, including descriptions, dialects, language, and semantic hierarchy.</a:t>
            </a:r>
          </a:p>
        </p:txBody>
      </p:sp>
    </p:spTree>
    <p:extLst>
      <p:ext uri="{BB962C8B-B14F-4D97-AF65-F5344CB8AC3E}">
        <p14:creationId xmlns:p14="http://schemas.microsoft.com/office/powerpoint/2010/main" val="387676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peech Bubble: Rectangle 54">
            <a:extLst>
              <a:ext uri="{FF2B5EF4-FFF2-40B4-BE49-F238E27FC236}">
                <a16:creationId xmlns:a16="http://schemas.microsoft.com/office/drawing/2014/main" id="{DCF92D7C-003A-4AED-82F0-36C9674332F3}"/>
              </a:ext>
            </a:extLst>
          </p:cNvPr>
          <p:cNvSpPr/>
          <p:nvPr/>
        </p:nvSpPr>
        <p:spPr>
          <a:xfrm rot="5400000">
            <a:off x="6506010" y="861580"/>
            <a:ext cx="2934307" cy="6538894"/>
          </a:xfrm>
          <a:custGeom>
            <a:avLst/>
            <a:gdLst>
              <a:gd name="connsiteX0" fmla="*/ 0 w 4451716"/>
              <a:gd name="connsiteY0" fmla="*/ 0 h 5504284"/>
              <a:gd name="connsiteX1" fmla="*/ 2596834 w 4451716"/>
              <a:gd name="connsiteY1" fmla="*/ 0 h 5504284"/>
              <a:gd name="connsiteX2" fmla="*/ 2596834 w 4451716"/>
              <a:gd name="connsiteY2" fmla="*/ 0 h 5504284"/>
              <a:gd name="connsiteX3" fmla="*/ 3709763 w 4451716"/>
              <a:gd name="connsiteY3" fmla="*/ 0 h 5504284"/>
              <a:gd name="connsiteX4" fmla="*/ 4451716 w 4451716"/>
              <a:gd name="connsiteY4" fmla="*/ 0 h 5504284"/>
              <a:gd name="connsiteX5" fmla="*/ 4451716 w 4451716"/>
              <a:gd name="connsiteY5" fmla="*/ 3210832 h 5504284"/>
              <a:gd name="connsiteX6" fmla="*/ 4451716 w 4451716"/>
              <a:gd name="connsiteY6" fmla="*/ 3210832 h 5504284"/>
              <a:gd name="connsiteX7" fmla="*/ 4451716 w 4451716"/>
              <a:gd name="connsiteY7" fmla="*/ 4586903 h 5504284"/>
              <a:gd name="connsiteX8" fmla="*/ 4451716 w 4451716"/>
              <a:gd name="connsiteY8" fmla="*/ 5504284 h 5504284"/>
              <a:gd name="connsiteX9" fmla="*/ 3709763 w 4451716"/>
              <a:gd name="connsiteY9" fmla="*/ 5504284 h 5504284"/>
              <a:gd name="connsiteX10" fmla="*/ 3461699 w 4451716"/>
              <a:gd name="connsiteY10" fmla="*/ 6522411 h 5504284"/>
              <a:gd name="connsiteX11" fmla="*/ 2596834 w 4451716"/>
              <a:gd name="connsiteY11" fmla="*/ 5504284 h 5504284"/>
              <a:gd name="connsiteX12" fmla="*/ 0 w 4451716"/>
              <a:gd name="connsiteY12" fmla="*/ 5504284 h 5504284"/>
              <a:gd name="connsiteX13" fmla="*/ 0 w 4451716"/>
              <a:gd name="connsiteY13" fmla="*/ 4586903 h 5504284"/>
              <a:gd name="connsiteX14" fmla="*/ 0 w 4451716"/>
              <a:gd name="connsiteY14" fmla="*/ 3210832 h 5504284"/>
              <a:gd name="connsiteX15" fmla="*/ 0 w 4451716"/>
              <a:gd name="connsiteY15" fmla="*/ 3210832 h 5504284"/>
              <a:gd name="connsiteX16" fmla="*/ 0 w 4451716"/>
              <a:gd name="connsiteY16" fmla="*/ 0 h 5504284"/>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709763 w 4451716"/>
              <a:gd name="connsiteY9" fmla="*/ 5504284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058011 w 4451716"/>
              <a:gd name="connsiteY9" fmla="*/ 5514011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80777"/>
              <a:gd name="connsiteX1" fmla="*/ 2596834 w 4451716"/>
              <a:gd name="connsiteY1" fmla="*/ 0 h 6580777"/>
              <a:gd name="connsiteX2" fmla="*/ 2596834 w 4451716"/>
              <a:gd name="connsiteY2" fmla="*/ 0 h 6580777"/>
              <a:gd name="connsiteX3" fmla="*/ 3709763 w 4451716"/>
              <a:gd name="connsiteY3" fmla="*/ 0 h 6580777"/>
              <a:gd name="connsiteX4" fmla="*/ 4451716 w 4451716"/>
              <a:gd name="connsiteY4" fmla="*/ 0 h 6580777"/>
              <a:gd name="connsiteX5" fmla="*/ 4451716 w 4451716"/>
              <a:gd name="connsiteY5" fmla="*/ 3210832 h 6580777"/>
              <a:gd name="connsiteX6" fmla="*/ 4451716 w 4451716"/>
              <a:gd name="connsiteY6" fmla="*/ 3210832 h 6580777"/>
              <a:gd name="connsiteX7" fmla="*/ 4451716 w 4451716"/>
              <a:gd name="connsiteY7" fmla="*/ 4586903 h 6580777"/>
              <a:gd name="connsiteX8" fmla="*/ 4451716 w 4451716"/>
              <a:gd name="connsiteY8" fmla="*/ 5504284 h 6580777"/>
              <a:gd name="connsiteX9" fmla="*/ 3058011 w 4451716"/>
              <a:gd name="connsiteY9" fmla="*/ 5514011 h 6580777"/>
              <a:gd name="connsiteX10" fmla="*/ 4064816 w 4451716"/>
              <a:gd name="connsiteY10" fmla="*/ 6580777 h 6580777"/>
              <a:gd name="connsiteX11" fmla="*/ 1234962 w 4451716"/>
              <a:gd name="connsiteY11" fmla="*/ 5504284 h 6580777"/>
              <a:gd name="connsiteX12" fmla="*/ 0 w 4451716"/>
              <a:gd name="connsiteY12" fmla="*/ 5504284 h 6580777"/>
              <a:gd name="connsiteX13" fmla="*/ 0 w 4451716"/>
              <a:gd name="connsiteY13" fmla="*/ 4586903 h 6580777"/>
              <a:gd name="connsiteX14" fmla="*/ 0 w 4451716"/>
              <a:gd name="connsiteY14" fmla="*/ 3210832 h 6580777"/>
              <a:gd name="connsiteX15" fmla="*/ 0 w 4451716"/>
              <a:gd name="connsiteY15" fmla="*/ 3210832 h 6580777"/>
              <a:gd name="connsiteX16" fmla="*/ 0 w 4451716"/>
              <a:gd name="connsiteY16" fmla="*/ 0 h 6580777"/>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996724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19439"/>
              <a:gd name="connsiteX1" fmla="*/ 2596834 w 4451716"/>
              <a:gd name="connsiteY1" fmla="*/ 0 h 6519439"/>
              <a:gd name="connsiteX2" fmla="*/ 2596834 w 4451716"/>
              <a:gd name="connsiteY2" fmla="*/ 0 h 6519439"/>
              <a:gd name="connsiteX3" fmla="*/ 3709763 w 4451716"/>
              <a:gd name="connsiteY3" fmla="*/ 0 h 6519439"/>
              <a:gd name="connsiteX4" fmla="*/ 4451716 w 4451716"/>
              <a:gd name="connsiteY4" fmla="*/ 0 h 6519439"/>
              <a:gd name="connsiteX5" fmla="*/ 4451716 w 4451716"/>
              <a:gd name="connsiteY5" fmla="*/ 3210832 h 6519439"/>
              <a:gd name="connsiteX6" fmla="*/ 4451716 w 4451716"/>
              <a:gd name="connsiteY6" fmla="*/ 3210832 h 6519439"/>
              <a:gd name="connsiteX7" fmla="*/ 4451716 w 4451716"/>
              <a:gd name="connsiteY7" fmla="*/ 4586903 h 6519439"/>
              <a:gd name="connsiteX8" fmla="*/ 4451716 w 4451716"/>
              <a:gd name="connsiteY8" fmla="*/ 5504284 h 6519439"/>
              <a:gd name="connsiteX9" fmla="*/ 3058011 w 4451716"/>
              <a:gd name="connsiteY9" fmla="*/ 5514011 h 6519439"/>
              <a:gd name="connsiteX10" fmla="*/ 2244127 w 4451716"/>
              <a:gd name="connsiteY10" fmla="*/ 6519439 h 6519439"/>
              <a:gd name="connsiteX11" fmla="*/ 1234962 w 4451716"/>
              <a:gd name="connsiteY11" fmla="*/ 5504284 h 6519439"/>
              <a:gd name="connsiteX12" fmla="*/ 0 w 4451716"/>
              <a:gd name="connsiteY12" fmla="*/ 5504284 h 6519439"/>
              <a:gd name="connsiteX13" fmla="*/ 0 w 4451716"/>
              <a:gd name="connsiteY13" fmla="*/ 4586903 h 6519439"/>
              <a:gd name="connsiteX14" fmla="*/ 0 w 4451716"/>
              <a:gd name="connsiteY14" fmla="*/ 3210832 h 6519439"/>
              <a:gd name="connsiteX15" fmla="*/ 0 w 4451716"/>
              <a:gd name="connsiteY15" fmla="*/ 3210832 h 6519439"/>
              <a:gd name="connsiteX16" fmla="*/ 0 w 4451716"/>
              <a:gd name="connsiteY16" fmla="*/ 0 h 6519439"/>
              <a:gd name="connsiteX0" fmla="*/ 0 w 4451716"/>
              <a:gd name="connsiteY0" fmla="*/ 0 h 6538894"/>
              <a:gd name="connsiteX1" fmla="*/ 2596834 w 4451716"/>
              <a:gd name="connsiteY1" fmla="*/ 0 h 6538894"/>
              <a:gd name="connsiteX2" fmla="*/ 2596834 w 4451716"/>
              <a:gd name="connsiteY2" fmla="*/ 0 h 6538894"/>
              <a:gd name="connsiteX3" fmla="*/ 3709763 w 4451716"/>
              <a:gd name="connsiteY3" fmla="*/ 0 h 6538894"/>
              <a:gd name="connsiteX4" fmla="*/ 4451716 w 4451716"/>
              <a:gd name="connsiteY4" fmla="*/ 0 h 6538894"/>
              <a:gd name="connsiteX5" fmla="*/ 4451716 w 4451716"/>
              <a:gd name="connsiteY5" fmla="*/ 3210832 h 6538894"/>
              <a:gd name="connsiteX6" fmla="*/ 4451716 w 4451716"/>
              <a:gd name="connsiteY6" fmla="*/ 3210832 h 6538894"/>
              <a:gd name="connsiteX7" fmla="*/ 4451716 w 4451716"/>
              <a:gd name="connsiteY7" fmla="*/ 4586903 h 6538894"/>
              <a:gd name="connsiteX8" fmla="*/ 4451716 w 4451716"/>
              <a:gd name="connsiteY8" fmla="*/ 5504284 h 6538894"/>
              <a:gd name="connsiteX9" fmla="*/ 3058011 w 4451716"/>
              <a:gd name="connsiteY9" fmla="*/ 5514011 h 6538894"/>
              <a:gd name="connsiteX10" fmla="*/ 2244127 w 4451716"/>
              <a:gd name="connsiteY10" fmla="*/ 6538894 h 6538894"/>
              <a:gd name="connsiteX11" fmla="*/ 1234962 w 4451716"/>
              <a:gd name="connsiteY11" fmla="*/ 5504284 h 6538894"/>
              <a:gd name="connsiteX12" fmla="*/ 0 w 4451716"/>
              <a:gd name="connsiteY12" fmla="*/ 5504284 h 6538894"/>
              <a:gd name="connsiteX13" fmla="*/ 0 w 4451716"/>
              <a:gd name="connsiteY13" fmla="*/ 4586903 h 6538894"/>
              <a:gd name="connsiteX14" fmla="*/ 0 w 4451716"/>
              <a:gd name="connsiteY14" fmla="*/ 3210832 h 6538894"/>
              <a:gd name="connsiteX15" fmla="*/ 0 w 4451716"/>
              <a:gd name="connsiteY15" fmla="*/ 3210832 h 6538894"/>
              <a:gd name="connsiteX16" fmla="*/ 0 w 4451716"/>
              <a:gd name="connsiteY16" fmla="*/ 0 h 653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1716" h="6538894">
                <a:moveTo>
                  <a:pt x="0" y="0"/>
                </a:moveTo>
                <a:lnTo>
                  <a:pt x="2596834" y="0"/>
                </a:lnTo>
                <a:lnTo>
                  <a:pt x="2596834" y="0"/>
                </a:lnTo>
                <a:lnTo>
                  <a:pt x="3709763" y="0"/>
                </a:lnTo>
                <a:lnTo>
                  <a:pt x="4451716" y="0"/>
                </a:lnTo>
                <a:lnTo>
                  <a:pt x="4451716" y="3210832"/>
                </a:lnTo>
                <a:lnTo>
                  <a:pt x="4451716" y="3210832"/>
                </a:lnTo>
                <a:lnTo>
                  <a:pt x="4451716" y="4586903"/>
                </a:lnTo>
                <a:lnTo>
                  <a:pt x="4451716" y="5504284"/>
                </a:lnTo>
                <a:lnTo>
                  <a:pt x="3058011" y="5514011"/>
                </a:lnTo>
                <a:lnTo>
                  <a:pt x="2244127" y="6538894"/>
                </a:lnTo>
                <a:lnTo>
                  <a:pt x="1234962" y="5504284"/>
                </a:lnTo>
                <a:lnTo>
                  <a:pt x="0" y="5504284"/>
                </a:lnTo>
                <a:lnTo>
                  <a:pt x="0" y="4586903"/>
                </a:lnTo>
                <a:lnTo>
                  <a:pt x="0" y="3210832"/>
                </a:lnTo>
                <a:lnTo>
                  <a:pt x="0" y="3210832"/>
                </a:lnTo>
                <a:lnTo>
                  <a:pt x="0" y="0"/>
                </a:lnTo>
                <a:close/>
              </a:path>
            </a:pathLst>
          </a:custGeom>
          <a:noFill/>
          <a:ln w="38100">
            <a:solidFill>
              <a:srgbClr val="007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839B-E379-45D6-B883-7BB0BEAE51F8}"/>
              </a:ext>
            </a:extLst>
          </p:cNvPr>
          <p:cNvSpPr>
            <a:spLocks noGrp="1"/>
          </p:cNvSpPr>
          <p:nvPr>
            <p:ph type="title"/>
          </p:nvPr>
        </p:nvSpPr>
        <p:spPr/>
        <p:txBody>
          <a:bodyPr/>
          <a:lstStyle/>
          <a:p>
            <a:r>
              <a:rPr lang="en-US" dirty="0"/>
              <a:t>Knowledge Architecture: Statement</a:t>
            </a:r>
          </a:p>
        </p:txBody>
      </p:sp>
      <p:sp>
        <p:nvSpPr>
          <p:cNvPr id="4" name="Slide Number Placeholder 3">
            <a:extLst>
              <a:ext uri="{FF2B5EF4-FFF2-40B4-BE49-F238E27FC236}">
                <a16:creationId xmlns:a16="http://schemas.microsoft.com/office/drawing/2014/main" id="{26E7961C-978A-4872-BF8A-DF7902A4DD8F}"/>
              </a:ext>
            </a:extLst>
          </p:cNvPr>
          <p:cNvSpPr>
            <a:spLocks noGrp="1"/>
          </p:cNvSpPr>
          <p:nvPr>
            <p:ph type="sldNum" sz="quarter" idx="12"/>
          </p:nvPr>
        </p:nvSpPr>
        <p:spPr/>
        <p:txBody>
          <a:bodyPr/>
          <a:lstStyle/>
          <a:p>
            <a:fld id="{88B1D514-9158-7143-952E-69DC611F0F0B}" type="slidenum">
              <a:rPr lang="en-US" smtClean="0"/>
              <a:t>27</a:t>
            </a:fld>
            <a:endParaRPr lang="en-US"/>
          </a:p>
        </p:txBody>
      </p:sp>
      <p:sp>
        <p:nvSpPr>
          <p:cNvPr id="46" name="TextBox 45">
            <a:extLst>
              <a:ext uri="{FF2B5EF4-FFF2-40B4-BE49-F238E27FC236}">
                <a16:creationId xmlns:a16="http://schemas.microsoft.com/office/drawing/2014/main" id="{381C27F6-406D-4DB1-A6B4-168730FF53C6}"/>
              </a:ext>
            </a:extLst>
          </p:cNvPr>
          <p:cNvSpPr txBox="1"/>
          <p:nvPr/>
        </p:nvSpPr>
        <p:spPr>
          <a:xfrm>
            <a:off x="914401" y="4715128"/>
            <a:ext cx="288619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47" name="TextBox 46">
            <a:extLst>
              <a:ext uri="{FF2B5EF4-FFF2-40B4-BE49-F238E27FC236}">
                <a16:creationId xmlns:a16="http://schemas.microsoft.com/office/drawing/2014/main" id="{BC536DD1-2B39-4C75-9672-5943FDE23AEC}"/>
              </a:ext>
            </a:extLst>
          </p:cNvPr>
          <p:cNvSpPr txBox="1"/>
          <p:nvPr/>
        </p:nvSpPr>
        <p:spPr>
          <a:xfrm>
            <a:off x="914400" y="5664073"/>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48" name="TextBox 47">
            <a:extLst>
              <a:ext uri="{FF2B5EF4-FFF2-40B4-BE49-F238E27FC236}">
                <a16:creationId xmlns:a16="http://schemas.microsoft.com/office/drawing/2014/main" id="{47890807-3848-4E2F-9F12-FE3AB53EFEAB}"/>
              </a:ext>
            </a:extLst>
          </p:cNvPr>
          <p:cNvSpPr txBox="1"/>
          <p:nvPr/>
        </p:nvSpPr>
        <p:spPr>
          <a:xfrm>
            <a:off x="914400" y="3883387"/>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Model</a:t>
            </a:r>
            <a:r>
              <a:rPr kumimoji="0" lang="en-US" sz="1800" b="1" i="0" u="none" strike="noStrike" kern="1200" cap="none" spc="0" normalizeH="0" baseline="0" noProof="0" dirty="0">
                <a:ln>
                  <a:noFill/>
                </a:ln>
                <a:solidFill>
                  <a:srgbClr val="66BD21"/>
                </a:solidFill>
                <a:effectLst/>
                <a:uLnTx/>
                <a:uFillTx/>
              </a:rPr>
              <a:t> </a:t>
            </a:r>
          </a:p>
        </p:txBody>
      </p:sp>
      <p:sp>
        <p:nvSpPr>
          <p:cNvPr id="49" name="TextBox 48">
            <a:extLst>
              <a:ext uri="{FF2B5EF4-FFF2-40B4-BE49-F238E27FC236}">
                <a16:creationId xmlns:a16="http://schemas.microsoft.com/office/drawing/2014/main" id="{0D7ED72B-B0E9-475B-8089-C0FEE8748EDE}"/>
              </a:ext>
            </a:extLst>
          </p:cNvPr>
          <p:cNvSpPr txBox="1"/>
          <p:nvPr/>
        </p:nvSpPr>
        <p:spPr>
          <a:xfrm>
            <a:off x="914400" y="2932592"/>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alpha val="20000"/>
                  </a:srgbClr>
                </a:solidFill>
                <a:effectLst/>
                <a:uLnTx/>
                <a:uFillTx/>
              </a:rPr>
              <a:t>Assertional Knowledge</a:t>
            </a:r>
          </a:p>
        </p:txBody>
      </p:sp>
      <p:sp>
        <p:nvSpPr>
          <p:cNvPr id="50" name="TextBox 49">
            <a:extLst>
              <a:ext uri="{FF2B5EF4-FFF2-40B4-BE49-F238E27FC236}">
                <a16:creationId xmlns:a16="http://schemas.microsoft.com/office/drawing/2014/main" id="{8FE40967-D3D9-438F-BBF9-B991CEA62D53}"/>
              </a:ext>
            </a:extLst>
          </p:cNvPr>
          <p:cNvSpPr txBox="1"/>
          <p:nvPr/>
        </p:nvSpPr>
        <p:spPr>
          <a:xfrm>
            <a:off x="914400" y="2017541"/>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alpha val="20000"/>
                  </a:srgbClr>
                </a:solidFill>
                <a:effectLst/>
                <a:uLnTx/>
                <a:uFillTx/>
              </a:rPr>
              <a:t>Procedural Knowledge</a:t>
            </a:r>
          </a:p>
        </p:txBody>
      </p:sp>
      <p:sp>
        <p:nvSpPr>
          <p:cNvPr id="51" name="Frame 50">
            <a:extLst>
              <a:ext uri="{FF2B5EF4-FFF2-40B4-BE49-F238E27FC236}">
                <a16:creationId xmlns:a16="http://schemas.microsoft.com/office/drawing/2014/main" id="{4F192711-8DDC-4CA5-A76F-A50ADD987AB2}"/>
              </a:ext>
            </a:extLst>
          </p:cNvPr>
          <p:cNvSpPr/>
          <p:nvPr/>
        </p:nvSpPr>
        <p:spPr>
          <a:xfrm>
            <a:off x="3800592" y="1897637"/>
            <a:ext cx="868185" cy="890343"/>
          </a:xfrm>
          <a:prstGeom prst="frame">
            <a:avLst/>
          </a:prstGeom>
          <a:solidFill>
            <a:srgbClr val="00206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alpha val="20000"/>
                  </a:srgbClr>
                </a:solidFill>
                <a:effectLst>
                  <a:outerShdw blurRad="38100" dist="19050" dir="2700000" algn="tl" rotWithShape="0">
                    <a:prstClr val="black">
                      <a:alpha val="40000"/>
                    </a:prstClr>
                  </a:outerShdw>
                </a:effectLst>
                <a:uLnTx/>
                <a:uFillTx/>
              </a:rPr>
              <a:t>P</a:t>
            </a:r>
          </a:p>
        </p:txBody>
      </p:sp>
      <p:sp>
        <p:nvSpPr>
          <p:cNvPr id="52" name="Frame 51">
            <a:extLst>
              <a:ext uri="{FF2B5EF4-FFF2-40B4-BE49-F238E27FC236}">
                <a16:creationId xmlns:a16="http://schemas.microsoft.com/office/drawing/2014/main" id="{B4348FC1-BE05-4947-8F3D-EDF28752955D}"/>
              </a:ext>
            </a:extLst>
          </p:cNvPr>
          <p:cNvSpPr/>
          <p:nvPr/>
        </p:nvSpPr>
        <p:spPr>
          <a:xfrm>
            <a:off x="3800590" y="2787980"/>
            <a:ext cx="868185" cy="890343"/>
          </a:xfrm>
          <a:prstGeom prst="frame">
            <a:avLst/>
          </a:prstGeom>
          <a:solidFill>
            <a:srgbClr val="FF000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alpha val="20000"/>
                  </a:srgbClr>
                </a:solidFill>
                <a:effectLst>
                  <a:outerShdw blurRad="38100" dist="19050" dir="2700000" algn="tl" rotWithShape="0">
                    <a:prstClr val="black">
                      <a:alpha val="40000"/>
                    </a:prstClr>
                  </a:outerShdw>
                </a:effectLst>
                <a:uLnTx/>
                <a:uFillTx/>
              </a:rPr>
              <a:t>A</a:t>
            </a:r>
          </a:p>
        </p:txBody>
      </p:sp>
      <p:sp>
        <p:nvSpPr>
          <p:cNvPr id="53" name="Frame 52">
            <a:extLst>
              <a:ext uri="{FF2B5EF4-FFF2-40B4-BE49-F238E27FC236}">
                <a16:creationId xmlns:a16="http://schemas.microsoft.com/office/drawing/2014/main" id="{BC18DAF8-799F-4602-84D0-5E9B259001F5}"/>
              </a:ext>
            </a:extLst>
          </p:cNvPr>
          <p:cNvSpPr/>
          <p:nvPr/>
        </p:nvSpPr>
        <p:spPr>
          <a:xfrm>
            <a:off x="3800597" y="3678323"/>
            <a:ext cx="868185" cy="890343"/>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54" name="Frame 53">
            <a:extLst>
              <a:ext uri="{FF2B5EF4-FFF2-40B4-BE49-F238E27FC236}">
                <a16:creationId xmlns:a16="http://schemas.microsoft.com/office/drawing/2014/main" id="{75776AC6-316F-4FE5-B12D-44FAFEBD12EF}"/>
              </a:ext>
            </a:extLst>
          </p:cNvPr>
          <p:cNvSpPr/>
          <p:nvPr/>
        </p:nvSpPr>
        <p:spPr>
          <a:xfrm>
            <a:off x="3800597" y="4568666"/>
            <a:ext cx="868185" cy="890343"/>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55" name="Frame 54">
            <a:extLst>
              <a:ext uri="{FF2B5EF4-FFF2-40B4-BE49-F238E27FC236}">
                <a16:creationId xmlns:a16="http://schemas.microsoft.com/office/drawing/2014/main" id="{25E71B04-25A2-4A09-9244-B87D32D56C12}"/>
              </a:ext>
            </a:extLst>
          </p:cNvPr>
          <p:cNvSpPr/>
          <p:nvPr/>
        </p:nvSpPr>
        <p:spPr>
          <a:xfrm>
            <a:off x="3800597" y="5459009"/>
            <a:ext cx="868185" cy="890343"/>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sp>
        <p:nvSpPr>
          <p:cNvPr id="57" name="TextBox 56">
            <a:extLst>
              <a:ext uri="{FF2B5EF4-FFF2-40B4-BE49-F238E27FC236}">
                <a16:creationId xmlns:a16="http://schemas.microsoft.com/office/drawing/2014/main" id="{104EB3C0-B1FD-47F4-86E8-3B13F45086B7}"/>
              </a:ext>
            </a:extLst>
          </p:cNvPr>
          <p:cNvSpPr txBox="1"/>
          <p:nvPr/>
        </p:nvSpPr>
        <p:spPr>
          <a:xfrm>
            <a:off x="5739318" y="2806562"/>
            <a:ext cx="5503293" cy="2677656"/>
          </a:xfrm>
          <a:prstGeom prst="rect">
            <a:avLst/>
          </a:prstGeom>
          <a:noFill/>
        </p:spPr>
        <p:txBody>
          <a:bodyPr wrap="square" lIns="274320" tIns="91440" rIns="274320" bIns="91440" rtlCol="0">
            <a:spAutoFit/>
          </a:bodyPr>
          <a:lstStyle/>
          <a:p>
            <a:pPr lvl="0"/>
            <a:r>
              <a:rPr lang="en-US" sz="1800" dirty="0">
                <a:solidFill>
                  <a:prstClr val="black"/>
                </a:solidFill>
              </a:rPr>
              <a:t>This layer reuses artifacts defined in the Terminology Knowledge layer to define the combination of data elements into statements. </a:t>
            </a:r>
          </a:p>
          <a:p>
            <a:pPr lvl="0"/>
            <a:endParaRPr lang="en-US" sz="1800" dirty="0">
              <a:solidFill>
                <a:prstClr val="black"/>
              </a:solidFill>
            </a:endParaRPr>
          </a:p>
          <a:p>
            <a:pPr lvl="0"/>
            <a:r>
              <a:rPr lang="en-US" sz="1800" dirty="0">
                <a:solidFill>
                  <a:prstClr val="black"/>
                </a:solidFill>
              </a:rPr>
              <a:t>This also includes standards-based clinical statements like ANF and CIMI and statement models that may be implemented using HL7 V2, CDA, FHIR, etc.</a:t>
            </a:r>
          </a:p>
        </p:txBody>
      </p:sp>
    </p:spTree>
    <p:extLst>
      <p:ext uri="{BB962C8B-B14F-4D97-AF65-F5344CB8AC3E}">
        <p14:creationId xmlns:p14="http://schemas.microsoft.com/office/powerpoint/2010/main" val="2549232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peech Bubble: Rectangle 54">
            <a:extLst>
              <a:ext uri="{FF2B5EF4-FFF2-40B4-BE49-F238E27FC236}">
                <a16:creationId xmlns:a16="http://schemas.microsoft.com/office/drawing/2014/main" id="{A5021001-25E9-43C1-AADA-9586F92EEFE6}"/>
              </a:ext>
            </a:extLst>
          </p:cNvPr>
          <p:cNvSpPr/>
          <p:nvPr/>
        </p:nvSpPr>
        <p:spPr>
          <a:xfrm rot="5400000">
            <a:off x="6451102" y="157009"/>
            <a:ext cx="3050880" cy="6532139"/>
          </a:xfrm>
          <a:custGeom>
            <a:avLst/>
            <a:gdLst>
              <a:gd name="connsiteX0" fmla="*/ 0 w 4451716"/>
              <a:gd name="connsiteY0" fmla="*/ 0 h 5504284"/>
              <a:gd name="connsiteX1" fmla="*/ 2596834 w 4451716"/>
              <a:gd name="connsiteY1" fmla="*/ 0 h 5504284"/>
              <a:gd name="connsiteX2" fmla="*/ 2596834 w 4451716"/>
              <a:gd name="connsiteY2" fmla="*/ 0 h 5504284"/>
              <a:gd name="connsiteX3" fmla="*/ 3709763 w 4451716"/>
              <a:gd name="connsiteY3" fmla="*/ 0 h 5504284"/>
              <a:gd name="connsiteX4" fmla="*/ 4451716 w 4451716"/>
              <a:gd name="connsiteY4" fmla="*/ 0 h 5504284"/>
              <a:gd name="connsiteX5" fmla="*/ 4451716 w 4451716"/>
              <a:gd name="connsiteY5" fmla="*/ 3210832 h 5504284"/>
              <a:gd name="connsiteX6" fmla="*/ 4451716 w 4451716"/>
              <a:gd name="connsiteY6" fmla="*/ 3210832 h 5504284"/>
              <a:gd name="connsiteX7" fmla="*/ 4451716 w 4451716"/>
              <a:gd name="connsiteY7" fmla="*/ 4586903 h 5504284"/>
              <a:gd name="connsiteX8" fmla="*/ 4451716 w 4451716"/>
              <a:gd name="connsiteY8" fmla="*/ 5504284 h 5504284"/>
              <a:gd name="connsiteX9" fmla="*/ 3709763 w 4451716"/>
              <a:gd name="connsiteY9" fmla="*/ 5504284 h 5504284"/>
              <a:gd name="connsiteX10" fmla="*/ 3461699 w 4451716"/>
              <a:gd name="connsiteY10" fmla="*/ 6522411 h 5504284"/>
              <a:gd name="connsiteX11" fmla="*/ 2596834 w 4451716"/>
              <a:gd name="connsiteY11" fmla="*/ 5504284 h 5504284"/>
              <a:gd name="connsiteX12" fmla="*/ 0 w 4451716"/>
              <a:gd name="connsiteY12" fmla="*/ 5504284 h 5504284"/>
              <a:gd name="connsiteX13" fmla="*/ 0 w 4451716"/>
              <a:gd name="connsiteY13" fmla="*/ 4586903 h 5504284"/>
              <a:gd name="connsiteX14" fmla="*/ 0 w 4451716"/>
              <a:gd name="connsiteY14" fmla="*/ 3210832 h 5504284"/>
              <a:gd name="connsiteX15" fmla="*/ 0 w 4451716"/>
              <a:gd name="connsiteY15" fmla="*/ 3210832 h 5504284"/>
              <a:gd name="connsiteX16" fmla="*/ 0 w 4451716"/>
              <a:gd name="connsiteY16" fmla="*/ 0 h 5504284"/>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709763 w 4451716"/>
              <a:gd name="connsiteY9" fmla="*/ 5504284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058011 w 4451716"/>
              <a:gd name="connsiteY9" fmla="*/ 5514011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80777"/>
              <a:gd name="connsiteX1" fmla="*/ 2596834 w 4451716"/>
              <a:gd name="connsiteY1" fmla="*/ 0 h 6580777"/>
              <a:gd name="connsiteX2" fmla="*/ 2596834 w 4451716"/>
              <a:gd name="connsiteY2" fmla="*/ 0 h 6580777"/>
              <a:gd name="connsiteX3" fmla="*/ 3709763 w 4451716"/>
              <a:gd name="connsiteY3" fmla="*/ 0 h 6580777"/>
              <a:gd name="connsiteX4" fmla="*/ 4451716 w 4451716"/>
              <a:gd name="connsiteY4" fmla="*/ 0 h 6580777"/>
              <a:gd name="connsiteX5" fmla="*/ 4451716 w 4451716"/>
              <a:gd name="connsiteY5" fmla="*/ 3210832 h 6580777"/>
              <a:gd name="connsiteX6" fmla="*/ 4451716 w 4451716"/>
              <a:gd name="connsiteY6" fmla="*/ 3210832 h 6580777"/>
              <a:gd name="connsiteX7" fmla="*/ 4451716 w 4451716"/>
              <a:gd name="connsiteY7" fmla="*/ 4586903 h 6580777"/>
              <a:gd name="connsiteX8" fmla="*/ 4451716 w 4451716"/>
              <a:gd name="connsiteY8" fmla="*/ 5504284 h 6580777"/>
              <a:gd name="connsiteX9" fmla="*/ 3058011 w 4451716"/>
              <a:gd name="connsiteY9" fmla="*/ 5514011 h 6580777"/>
              <a:gd name="connsiteX10" fmla="*/ 4064816 w 4451716"/>
              <a:gd name="connsiteY10" fmla="*/ 6580777 h 6580777"/>
              <a:gd name="connsiteX11" fmla="*/ 1234962 w 4451716"/>
              <a:gd name="connsiteY11" fmla="*/ 5504284 h 6580777"/>
              <a:gd name="connsiteX12" fmla="*/ 0 w 4451716"/>
              <a:gd name="connsiteY12" fmla="*/ 5504284 h 6580777"/>
              <a:gd name="connsiteX13" fmla="*/ 0 w 4451716"/>
              <a:gd name="connsiteY13" fmla="*/ 4586903 h 6580777"/>
              <a:gd name="connsiteX14" fmla="*/ 0 w 4451716"/>
              <a:gd name="connsiteY14" fmla="*/ 3210832 h 6580777"/>
              <a:gd name="connsiteX15" fmla="*/ 0 w 4451716"/>
              <a:gd name="connsiteY15" fmla="*/ 3210832 h 6580777"/>
              <a:gd name="connsiteX16" fmla="*/ 0 w 4451716"/>
              <a:gd name="connsiteY16" fmla="*/ 0 h 6580777"/>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996724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1367826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1907209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1716" h="6532139">
                <a:moveTo>
                  <a:pt x="0" y="0"/>
                </a:moveTo>
                <a:lnTo>
                  <a:pt x="2596834" y="0"/>
                </a:lnTo>
                <a:lnTo>
                  <a:pt x="2596834" y="0"/>
                </a:lnTo>
                <a:lnTo>
                  <a:pt x="3709763" y="0"/>
                </a:lnTo>
                <a:lnTo>
                  <a:pt x="4451716" y="0"/>
                </a:lnTo>
                <a:lnTo>
                  <a:pt x="4451716" y="3210832"/>
                </a:lnTo>
                <a:lnTo>
                  <a:pt x="4451716" y="3210832"/>
                </a:lnTo>
                <a:lnTo>
                  <a:pt x="4451716" y="4586903"/>
                </a:lnTo>
                <a:lnTo>
                  <a:pt x="4451716" y="5504284"/>
                </a:lnTo>
                <a:lnTo>
                  <a:pt x="3058011" y="5514011"/>
                </a:lnTo>
                <a:lnTo>
                  <a:pt x="1907209" y="6532139"/>
                </a:lnTo>
                <a:lnTo>
                  <a:pt x="1234962" y="5504284"/>
                </a:lnTo>
                <a:lnTo>
                  <a:pt x="0" y="5504284"/>
                </a:lnTo>
                <a:lnTo>
                  <a:pt x="0" y="4586903"/>
                </a:lnTo>
                <a:lnTo>
                  <a:pt x="0" y="3210832"/>
                </a:lnTo>
                <a:lnTo>
                  <a:pt x="0" y="3210832"/>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839B-E379-45D6-B883-7BB0BEAE51F8}"/>
              </a:ext>
            </a:extLst>
          </p:cNvPr>
          <p:cNvSpPr>
            <a:spLocks noGrp="1"/>
          </p:cNvSpPr>
          <p:nvPr>
            <p:ph type="title"/>
          </p:nvPr>
        </p:nvSpPr>
        <p:spPr/>
        <p:txBody>
          <a:bodyPr/>
          <a:lstStyle/>
          <a:p>
            <a:r>
              <a:rPr lang="en-US" dirty="0"/>
              <a:t>Knowledge Architecture: Assertional</a:t>
            </a:r>
          </a:p>
        </p:txBody>
      </p:sp>
      <p:sp>
        <p:nvSpPr>
          <p:cNvPr id="4" name="Slide Number Placeholder 3">
            <a:extLst>
              <a:ext uri="{FF2B5EF4-FFF2-40B4-BE49-F238E27FC236}">
                <a16:creationId xmlns:a16="http://schemas.microsoft.com/office/drawing/2014/main" id="{26E7961C-978A-4872-BF8A-DF7902A4DD8F}"/>
              </a:ext>
            </a:extLst>
          </p:cNvPr>
          <p:cNvSpPr>
            <a:spLocks noGrp="1"/>
          </p:cNvSpPr>
          <p:nvPr>
            <p:ph type="sldNum" sz="quarter" idx="12"/>
          </p:nvPr>
        </p:nvSpPr>
        <p:spPr/>
        <p:txBody>
          <a:bodyPr/>
          <a:lstStyle/>
          <a:p>
            <a:fld id="{88B1D514-9158-7143-952E-69DC611F0F0B}" type="slidenum">
              <a:rPr lang="en-US" smtClean="0"/>
              <a:t>28</a:t>
            </a:fld>
            <a:endParaRPr lang="en-US"/>
          </a:p>
        </p:txBody>
      </p:sp>
      <p:sp>
        <p:nvSpPr>
          <p:cNvPr id="21" name="TextBox 20">
            <a:extLst>
              <a:ext uri="{FF2B5EF4-FFF2-40B4-BE49-F238E27FC236}">
                <a16:creationId xmlns:a16="http://schemas.microsoft.com/office/drawing/2014/main" id="{252D4549-3EB9-44F4-B835-4A231A59EA85}"/>
              </a:ext>
            </a:extLst>
          </p:cNvPr>
          <p:cNvSpPr txBox="1"/>
          <p:nvPr/>
        </p:nvSpPr>
        <p:spPr>
          <a:xfrm>
            <a:off x="914401" y="4715128"/>
            <a:ext cx="288619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22" name="TextBox 21">
            <a:extLst>
              <a:ext uri="{FF2B5EF4-FFF2-40B4-BE49-F238E27FC236}">
                <a16:creationId xmlns:a16="http://schemas.microsoft.com/office/drawing/2014/main" id="{CDD1FCB6-FD65-46FB-A302-391817A7E0E1}"/>
              </a:ext>
            </a:extLst>
          </p:cNvPr>
          <p:cNvSpPr txBox="1"/>
          <p:nvPr/>
        </p:nvSpPr>
        <p:spPr>
          <a:xfrm>
            <a:off x="914400" y="5664073"/>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23" name="TextBox 22">
            <a:extLst>
              <a:ext uri="{FF2B5EF4-FFF2-40B4-BE49-F238E27FC236}">
                <a16:creationId xmlns:a16="http://schemas.microsoft.com/office/drawing/2014/main" id="{007D24CB-67C3-42E5-A104-2AF0204383E8}"/>
              </a:ext>
            </a:extLst>
          </p:cNvPr>
          <p:cNvSpPr txBox="1"/>
          <p:nvPr/>
        </p:nvSpPr>
        <p:spPr>
          <a:xfrm>
            <a:off x="914400" y="3883387"/>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Model</a:t>
            </a:r>
            <a:r>
              <a:rPr kumimoji="0" lang="en-US" sz="1800" b="1" i="0" u="none" strike="noStrike" kern="1200" cap="none" spc="0" normalizeH="0" baseline="0" noProof="0" dirty="0">
                <a:ln>
                  <a:noFill/>
                </a:ln>
                <a:solidFill>
                  <a:srgbClr val="66BD21"/>
                </a:solidFill>
                <a:effectLst/>
                <a:uLnTx/>
                <a:uFillTx/>
              </a:rPr>
              <a:t> </a:t>
            </a:r>
          </a:p>
        </p:txBody>
      </p:sp>
      <p:sp>
        <p:nvSpPr>
          <p:cNvPr id="24" name="TextBox 23">
            <a:extLst>
              <a:ext uri="{FF2B5EF4-FFF2-40B4-BE49-F238E27FC236}">
                <a16:creationId xmlns:a16="http://schemas.microsoft.com/office/drawing/2014/main" id="{C5CAD30C-1D7B-4F49-84AF-CEE803C8AF3C}"/>
              </a:ext>
            </a:extLst>
          </p:cNvPr>
          <p:cNvSpPr txBox="1"/>
          <p:nvPr/>
        </p:nvSpPr>
        <p:spPr>
          <a:xfrm>
            <a:off x="914400" y="2932592"/>
            <a:ext cx="268365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25" name="TextBox 24">
            <a:extLst>
              <a:ext uri="{FF2B5EF4-FFF2-40B4-BE49-F238E27FC236}">
                <a16:creationId xmlns:a16="http://schemas.microsoft.com/office/drawing/2014/main" id="{7E0AF886-413C-4C51-A964-B40537F64AB7}"/>
              </a:ext>
            </a:extLst>
          </p:cNvPr>
          <p:cNvSpPr txBox="1"/>
          <p:nvPr/>
        </p:nvSpPr>
        <p:spPr>
          <a:xfrm>
            <a:off x="914400" y="2017541"/>
            <a:ext cx="2683657" cy="646331"/>
          </a:xfrm>
          <a:prstGeom prst="rect">
            <a:avLst/>
          </a:prstGeom>
          <a:solidFill>
            <a:schemeClr val="bg1">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alpha val="20000"/>
                  </a:srgbClr>
                </a:solidFill>
                <a:effectLst/>
                <a:uLnTx/>
                <a:uFillTx/>
              </a:rPr>
              <a:t>Procedural Knowledge</a:t>
            </a:r>
          </a:p>
        </p:txBody>
      </p:sp>
      <p:sp>
        <p:nvSpPr>
          <p:cNvPr id="27" name="Frame 26">
            <a:extLst>
              <a:ext uri="{FF2B5EF4-FFF2-40B4-BE49-F238E27FC236}">
                <a16:creationId xmlns:a16="http://schemas.microsoft.com/office/drawing/2014/main" id="{FBF66A0A-4CFA-42C7-A6DF-DBDEF1152DA4}"/>
              </a:ext>
            </a:extLst>
          </p:cNvPr>
          <p:cNvSpPr/>
          <p:nvPr/>
        </p:nvSpPr>
        <p:spPr>
          <a:xfrm>
            <a:off x="3800592" y="1897637"/>
            <a:ext cx="868185" cy="890343"/>
          </a:xfrm>
          <a:prstGeom prst="frame">
            <a:avLst/>
          </a:prstGeom>
          <a:solidFill>
            <a:srgbClr val="00206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alpha val="20000"/>
                  </a:srgbClr>
                </a:solidFill>
                <a:effectLst>
                  <a:outerShdw blurRad="38100" dist="19050" dir="2700000" algn="tl" rotWithShape="0">
                    <a:prstClr val="black">
                      <a:alpha val="40000"/>
                    </a:prstClr>
                  </a:outerShdw>
                </a:effectLst>
                <a:uLnTx/>
                <a:uFillTx/>
              </a:rPr>
              <a:t>P</a:t>
            </a:r>
          </a:p>
        </p:txBody>
      </p:sp>
      <p:sp>
        <p:nvSpPr>
          <p:cNvPr id="28" name="Frame 27">
            <a:extLst>
              <a:ext uri="{FF2B5EF4-FFF2-40B4-BE49-F238E27FC236}">
                <a16:creationId xmlns:a16="http://schemas.microsoft.com/office/drawing/2014/main" id="{1C35C015-66F5-4FBC-B688-F0205E539351}"/>
              </a:ext>
            </a:extLst>
          </p:cNvPr>
          <p:cNvSpPr/>
          <p:nvPr/>
        </p:nvSpPr>
        <p:spPr>
          <a:xfrm>
            <a:off x="3800590" y="2787980"/>
            <a:ext cx="868185" cy="890343"/>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41" name="Frame 40">
            <a:extLst>
              <a:ext uri="{FF2B5EF4-FFF2-40B4-BE49-F238E27FC236}">
                <a16:creationId xmlns:a16="http://schemas.microsoft.com/office/drawing/2014/main" id="{D42EC7CA-8C74-4DFE-8E7D-D6614E3B8F6E}"/>
              </a:ext>
            </a:extLst>
          </p:cNvPr>
          <p:cNvSpPr/>
          <p:nvPr/>
        </p:nvSpPr>
        <p:spPr>
          <a:xfrm>
            <a:off x="3800597" y="3678323"/>
            <a:ext cx="868185" cy="890343"/>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42" name="Frame 41">
            <a:extLst>
              <a:ext uri="{FF2B5EF4-FFF2-40B4-BE49-F238E27FC236}">
                <a16:creationId xmlns:a16="http://schemas.microsoft.com/office/drawing/2014/main" id="{107B4033-15A9-4A6F-9BEF-ACC68EC8195B}"/>
              </a:ext>
            </a:extLst>
          </p:cNvPr>
          <p:cNvSpPr/>
          <p:nvPr/>
        </p:nvSpPr>
        <p:spPr>
          <a:xfrm>
            <a:off x="3800597" y="4568666"/>
            <a:ext cx="868185" cy="890343"/>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43" name="Frame 42">
            <a:extLst>
              <a:ext uri="{FF2B5EF4-FFF2-40B4-BE49-F238E27FC236}">
                <a16:creationId xmlns:a16="http://schemas.microsoft.com/office/drawing/2014/main" id="{9316AA73-458C-4115-ACEB-13E0C0354525}"/>
              </a:ext>
            </a:extLst>
          </p:cNvPr>
          <p:cNvSpPr/>
          <p:nvPr/>
        </p:nvSpPr>
        <p:spPr>
          <a:xfrm>
            <a:off x="3800597" y="5459009"/>
            <a:ext cx="868185" cy="890343"/>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sp>
        <p:nvSpPr>
          <p:cNvPr id="45" name="TextBox 44">
            <a:extLst>
              <a:ext uri="{FF2B5EF4-FFF2-40B4-BE49-F238E27FC236}">
                <a16:creationId xmlns:a16="http://schemas.microsoft.com/office/drawing/2014/main" id="{B5E63B1F-6B81-47CB-9B93-D1CBBA9A3DBF}"/>
              </a:ext>
            </a:extLst>
          </p:cNvPr>
          <p:cNvSpPr txBox="1"/>
          <p:nvPr/>
        </p:nvSpPr>
        <p:spPr>
          <a:xfrm>
            <a:off x="5704840" y="2078954"/>
            <a:ext cx="5503293" cy="2677656"/>
          </a:xfrm>
          <a:prstGeom prst="rect">
            <a:avLst/>
          </a:prstGeom>
          <a:noFill/>
        </p:spPr>
        <p:txBody>
          <a:bodyPr wrap="square" lIns="274320" tIns="91440" rIns="274320" bIns="91440" rtlCol="0">
            <a:spAutoFit/>
          </a:bodyPr>
          <a:lstStyle/>
          <a:p>
            <a:r>
              <a:rPr lang="en-US" sz="1800" dirty="0"/>
              <a:t>Makes use of Terminology and Statement Knowledge  to specify </a:t>
            </a:r>
            <a:r>
              <a:rPr lang="en-US" sz="1800" i="1" dirty="0"/>
              <a:t>non-defining </a:t>
            </a:r>
            <a:r>
              <a:rPr lang="en-US" sz="1800" dirty="0"/>
              <a:t>facts that may be used by procedural knowledge algorithms based on relationships between data elements.</a:t>
            </a:r>
          </a:p>
          <a:p>
            <a:r>
              <a:rPr lang="en-US" sz="1800" dirty="0"/>
              <a:t> </a:t>
            </a:r>
          </a:p>
          <a:p>
            <a:r>
              <a:rPr lang="en-US" sz="1800" dirty="0"/>
              <a:t>It may be used to  indicate what symptoms may be associated with a disorder or what treatment is optimal for a condition.</a:t>
            </a:r>
            <a:endParaRPr lang="en-US" sz="1200" dirty="0"/>
          </a:p>
        </p:txBody>
      </p:sp>
    </p:spTree>
    <p:extLst>
      <p:ext uri="{BB962C8B-B14F-4D97-AF65-F5344CB8AC3E}">
        <p14:creationId xmlns:p14="http://schemas.microsoft.com/office/powerpoint/2010/main" val="88447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peech Bubble: Rectangle 54">
            <a:extLst>
              <a:ext uri="{FF2B5EF4-FFF2-40B4-BE49-F238E27FC236}">
                <a16:creationId xmlns:a16="http://schemas.microsoft.com/office/drawing/2014/main" id="{C827421B-5123-4D5C-B7EE-3023A99C24DD}"/>
              </a:ext>
            </a:extLst>
          </p:cNvPr>
          <p:cNvSpPr/>
          <p:nvPr/>
        </p:nvSpPr>
        <p:spPr>
          <a:xfrm rot="5400000">
            <a:off x="6990017" y="-369208"/>
            <a:ext cx="1985750" cy="6519439"/>
          </a:xfrm>
          <a:custGeom>
            <a:avLst/>
            <a:gdLst>
              <a:gd name="connsiteX0" fmla="*/ 0 w 4451716"/>
              <a:gd name="connsiteY0" fmla="*/ 0 h 5504284"/>
              <a:gd name="connsiteX1" fmla="*/ 2596834 w 4451716"/>
              <a:gd name="connsiteY1" fmla="*/ 0 h 5504284"/>
              <a:gd name="connsiteX2" fmla="*/ 2596834 w 4451716"/>
              <a:gd name="connsiteY2" fmla="*/ 0 h 5504284"/>
              <a:gd name="connsiteX3" fmla="*/ 3709763 w 4451716"/>
              <a:gd name="connsiteY3" fmla="*/ 0 h 5504284"/>
              <a:gd name="connsiteX4" fmla="*/ 4451716 w 4451716"/>
              <a:gd name="connsiteY4" fmla="*/ 0 h 5504284"/>
              <a:gd name="connsiteX5" fmla="*/ 4451716 w 4451716"/>
              <a:gd name="connsiteY5" fmla="*/ 3210832 h 5504284"/>
              <a:gd name="connsiteX6" fmla="*/ 4451716 w 4451716"/>
              <a:gd name="connsiteY6" fmla="*/ 3210832 h 5504284"/>
              <a:gd name="connsiteX7" fmla="*/ 4451716 w 4451716"/>
              <a:gd name="connsiteY7" fmla="*/ 4586903 h 5504284"/>
              <a:gd name="connsiteX8" fmla="*/ 4451716 w 4451716"/>
              <a:gd name="connsiteY8" fmla="*/ 5504284 h 5504284"/>
              <a:gd name="connsiteX9" fmla="*/ 3709763 w 4451716"/>
              <a:gd name="connsiteY9" fmla="*/ 5504284 h 5504284"/>
              <a:gd name="connsiteX10" fmla="*/ 3461699 w 4451716"/>
              <a:gd name="connsiteY10" fmla="*/ 6522411 h 5504284"/>
              <a:gd name="connsiteX11" fmla="*/ 2596834 w 4451716"/>
              <a:gd name="connsiteY11" fmla="*/ 5504284 h 5504284"/>
              <a:gd name="connsiteX12" fmla="*/ 0 w 4451716"/>
              <a:gd name="connsiteY12" fmla="*/ 5504284 h 5504284"/>
              <a:gd name="connsiteX13" fmla="*/ 0 w 4451716"/>
              <a:gd name="connsiteY13" fmla="*/ 4586903 h 5504284"/>
              <a:gd name="connsiteX14" fmla="*/ 0 w 4451716"/>
              <a:gd name="connsiteY14" fmla="*/ 3210832 h 5504284"/>
              <a:gd name="connsiteX15" fmla="*/ 0 w 4451716"/>
              <a:gd name="connsiteY15" fmla="*/ 3210832 h 5504284"/>
              <a:gd name="connsiteX16" fmla="*/ 0 w 4451716"/>
              <a:gd name="connsiteY16" fmla="*/ 0 h 5504284"/>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709763 w 4451716"/>
              <a:gd name="connsiteY9" fmla="*/ 5504284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22411"/>
              <a:gd name="connsiteX1" fmla="*/ 2596834 w 4451716"/>
              <a:gd name="connsiteY1" fmla="*/ 0 h 6522411"/>
              <a:gd name="connsiteX2" fmla="*/ 2596834 w 4451716"/>
              <a:gd name="connsiteY2" fmla="*/ 0 h 6522411"/>
              <a:gd name="connsiteX3" fmla="*/ 3709763 w 4451716"/>
              <a:gd name="connsiteY3" fmla="*/ 0 h 6522411"/>
              <a:gd name="connsiteX4" fmla="*/ 4451716 w 4451716"/>
              <a:gd name="connsiteY4" fmla="*/ 0 h 6522411"/>
              <a:gd name="connsiteX5" fmla="*/ 4451716 w 4451716"/>
              <a:gd name="connsiteY5" fmla="*/ 3210832 h 6522411"/>
              <a:gd name="connsiteX6" fmla="*/ 4451716 w 4451716"/>
              <a:gd name="connsiteY6" fmla="*/ 3210832 h 6522411"/>
              <a:gd name="connsiteX7" fmla="*/ 4451716 w 4451716"/>
              <a:gd name="connsiteY7" fmla="*/ 4586903 h 6522411"/>
              <a:gd name="connsiteX8" fmla="*/ 4451716 w 4451716"/>
              <a:gd name="connsiteY8" fmla="*/ 5504284 h 6522411"/>
              <a:gd name="connsiteX9" fmla="*/ 3058011 w 4451716"/>
              <a:gd name="connsiteY9" fmla="*/ 5514011 h 6522411"/>
              <a:gd name="connsiteX10" fmla="*/ 3461699 w 4451716"/>
              <a:gd name="connsiteY10" fmla="*/ 6522411 h 6522411"/>
              <a:gd name="connsiteX11" fmla="*/ 1234962 w 4451716"/>
              <a:gd name="connsiteY11" fmla="*/ 5504284 h 6522411"/>
              <a:gd name="connsiteX12" fmla="*/ 0 w 4451716"/>
              <a:gd name="connsiteY12" fmla="*/ 5504284 h 6522411"/>
              <a:gd name="connsiteX13" fmla="*/ 0 w 4451716"/>
              <a:gd name="connsiteY13" fmla="*/ 4586903 h 6522411"/>
              <a:gd name="connsiteX14" fmla="*/ 0 w 4451716"/>
              <a:gd name="connsiteY14" fmla="*/ 3210832 h 6522411"/>
              <a:gd name="connsiteX15" fmla="*/ 0 w 4451716"/>
              <a:gd name="connsiteY15" fmla="*/ 3210832 h 6522411"/>
              <a:gd name="connsiteX16" fmla="*/ 0 w 4451716"/>
              <a:gd name="connsiteY16" fmla="*/ 0 h 6522411"/>
              <a:gd name="connsiteX0" fmla="*/ 0 w 4451716"/>
              <a:gd name="connsiteY0" fmla="*/ 0 h 6580777"/>
              <a:gd name="connsiteX1" fmla="*/ 2596834 w 4451716"/>
              <a:gd name="connsiteY1" fmla="*/ 0 h 6580777"/>
              <a:gd name="connsiteX2" fmla="*/ 2596834 w 4451716"/>
              <a:gd name="connsiteY2" fmla="*/ 0 h 6580777"/>
              <a:gd name="connsiteX3" fmla="*/ 3709763 w 4451716"/>
              <a:gd name="connsiteY3" fmla="*/ 0 h 6580777"/>
              <a:gd name="connsiteX4" fmla="*/ 4451716 w 4451716"/>
              <a:gd name="connsiteY4" fmla="*/ 0 h 6580777"/>
              <a:gd name="connsiteX5" fmla="*/ 4451716 w 4451716"/>
              <a:gd name="connsiteY5" fmla="*/ 3210832 h 6580777"/>
              <a:gd name="connsiteX6" fmla="*/ 4451716 w 4451716"/>
              <a:gd name="connsiteY6" fmla="*/ 3210832 h 6580777"/>
              <a:gd name="connsiteX7" fmla="*/ 4451716 w 4451716"/>
              <a:gd name="connsiteY7" fmla="*/ 4586903 h 6580777"/>
              <a:gd name="connsiteX8" fmla="*/ 4451716 w 4451716"/>
              <a:gd name="connsiteY8" fmla="*/ 5504284 h 6580777"/>
              <a:gd name="connsiteX9" fmla="*/ 3058011 w 4451716"/>
              <a:gd name="connsiteY9" fmla="*/ 5514011 h 6580777"/>
              <a:gd name="connsiteX10" fmla="*/ 4064816 w 4451716"/>
              <a:gd name="connsiteY10" fmla="*/ 6580777 h 6580777"/>
              <a:gd name="connsiteX11" fmla="*/ 1234962 w 4451716"/>
              <a:gd name="connsiteY11" fmla="*/ 5504284 h 6580777"/>
              <a:gd name="connsiteX12" fmla="*/ 0 w 4451716"/>
              <a:gd name="connsiteY12" fmla="*/ 5504284 h 6580777"/>
              <a:gd name="connsiteX13" fmla="*/ 0 w 4451716"/>
              <a:gd name="connsiteY13" fmla="*/ 4586903 h 6580777"/>
              <a:gd name="connsiteX14" fmla="*/ 0 w 4451716"/>
              <a:gd name="connsiteY14" fmla="*/ 3210832 h 6580777"/>
              <a:gd name="connsiteX15" fmla="*/ 0 w 4451716"/>
              <a:gd name="connsiteY15" fmla="*/ 3210832 h 6580777"/>
              <a:gd name="connsiteX16" fmla="*/ 0 w 4451716"/>
              <a:gd name="connsiteY16" fmla="*/ 0 h 6580777"/>
              <a:gd name="connsiteX0" fmla="*/ 0 w 4451716"/>
              <a:gd name="connsiteY0" fmla="*/ 0 h 6532139"/>
              <a:gd name="connsiteX1" fmla="*/ 2596834 w 4451716"/>
              <a:gd name="connsiteY1" fmla="*/ 0 h 6532139"/>
              <a:gd name="connsiteX2" fmla="*/ 2596834 w 4451716"/>
              <a:gd name="connsiteY2" fmla="*/ 0 h 6532139"/>
              <a:gd name="connsiteX3" fmla="*/ 3709763 w 4451716"/>
              <a:gd name="connsiteY3" fmla="*/ 0 h 6532139"/>
              <a:gd name="connsiteX4" fmla="*/ 4451716 w 4451716"/>
              <a:gd name="connsiteY4" fmla="*/ 0 h 6532139"/>
              <a:gd name="connsiteX5" fmla="*/ 4451716 w 4451716"/>
              <a:gd name="connsiteY5" fmla="*/ 3210832 h 6532139"/>
              <a:gd name="connsiteX6" fmla="*/ 4451716 w 4451716"/>
              <a:gd name="connsiteY6" fmla="*/ 3210832 h 6532139"/>
              <a:gd name="connsiteX7" fmla="*/ 4451716 w 4451716"/>
              <a:gd name="connsiteY7" fmla="*/ 4586903 h 6532139"/>
              <a:gd name="connsiteX8" fmla="*/ 4451716 w 4451716"/>
              <a:gd name="connsiteY8" fmla="*/ 5504284 h 6532139"/>
              <a:gd name="connsiteX9" fmla="*/ 3058011 w 4451716"/>
              <a:gd name="connsiteY9" fmla="*/ 5514011 h 6532139"/>
              <a:gd name="connsiteX10" fmla="*/ 3996724 w 4451716"/>
              <a:gd name="connsiteY10" fmla="*/ 6532139 h 6532139"/>
              <a:gd name="connsiteX11" fmla="*/ 1234962 w 4451716"/>
              <a:gd name="connsiteY11" fmla="*/ 5504284 h 6532139"/>
              <a:gd name="connsiteX12" fmla="*/ 0 w 4451716"/>
              <a:gd name="connsiteY12" fmla="*/ 5504284 h 6532139"/>
              <a:gd name="connsiteX13" fmla="*/ 0 w 4451716"/>
              <a:gd name="connsiteY13" fmla="*/ 4586903 h 6532139"/>
              <a:gd name="connsiteX14" fmla="*/ 0 w 4451716"/>
              <a:gd name="connsiteY14" fmla="*/ 3210832 h 6532139"/>
              <a:gd name="connsiteX15" fmla="*/ 0 w 4451716"/>
              <a:gd name="connsiteY15" fmla="*/ 3210832 h 6532139"/>
              <a:gd name="connsiteX16" fmla="*/ 0 w 4451716"/>
              <a:gd name="connsiteY16" fmla="*/ 0 h 6532139"/>
              <a:gd name="connsiteX0" fmla="*/ 0 w 4451716"/>
              <a:gd name="connsiteY0" fmla="*/ 0 h 6544839"/>
              <a:gd name="connsiteX1" fmla="*/ 2596834 w 4451716"/>
              <a:gd name="connsiteY1" fmla="*/ 0 h 6544839"/>
              <a:gd name="connsiteX2" fmla="*/ 2596834 w 4451716"/>
              <a:gd name="connsiteY2" fmla="*/ 0 h 6544839"/>
              <a:gd name="connsiteX3" fmla="*/ 3709763 w 4451716"/>
              <a:gd name="connsiteY3" fmla="*/ 0 h 6544839"/>
              <a:gd name="connsiteX4" fmla="*/ 4451716 w 4451716"/>
              <a:gd name="connsiteY4" fmla="*/ 0 h 6544839"/>
              <a:gd name="connsiteX5" fmla="*/ 4451716 w 4451716"/>
              <a:gd name="connsiteY5" fmla="*/ 3210832 h 6544839"/>
              <a:gd name="connsiteX6" fmla="*/ 4451716 w 4451716"/>
              <a:gd name="connsiteY6" fmla="*/ 3210832 h 6544839"/>
              <a:gd name="connsiteX7" fmla="*/ 4451716 w 4451716"/>
              <a:gd name="connsiteY7" fmla="*/ 4586903 h 6544839"/>
              <a:gd name="connsiteX8" fmla="*/ 4451716 w 4451716"/>
              <a:gd name="connsiteY8" fmla="*/ 5504284 h 6544839"/>
              <a:gd name="connsiteX9" fmla="*/ 3058011 w 4451716"/>
              <a:gd name="connsiteY9" fmla="*/ 5514011 h 6544839"/>
              <a:gd name="connsiteX10" fmla="*/ 472476 w 4451716"/>
              <a:gd name="connsiteY10" fmla="*/ 6544839 h 6544839"/>
              <a:gd name="connsiteX11" fmla="*/ 1234962 w 4451716"/>
              <a:gd name="connsiteY11" fmla="*/ 5504284 h 6544839"/>
              <a:gd name="connsiteX12" fmla="*/ 0 w 4451716"/>
              <a:gd name="connsiteY12" fmla="*/ 5504284 h 6544839"/>
              <a:gd name="connsiteX13" fmla="*/ 0 w 4451716"/>
              <a:gd name="connsiteY13" fmla="*/ 4586903 h 6544839"/>
              <a:gd name="connsiteX14" fmla="*/ 0 w 4451716"/>
              <a:gd name="connsiteY14" fmla="*/ 3210832 h 6544839"/>
              <a:gd name="connsiteX15" fmla="*/ 0 w 4451716"/>
              <a:gd name="connsiteY15" fmla="*/ 3210832 h 6544839"/>
              <a:gd name="connsiteX16" fmla="*/ 0 w 4451716"/>
              <a:gd name="connsiteY16" fmla="*/ 0 h 6544839"/>
              <a:gd name="connsiteX0" fmla="*/ 0 w 4451716"/>
              <a:gd name="connsiteY0" fmla="*/ 0 h 6538489"/>
              <a:gd name="connsiteX1" fmla="*/ 2596834 w 4451716"/>
              <a:gd name="connsiteY1" fmla="*/ 0 h 6538489"/>
              <a:gd name="connsiteX2" fmla="*/ 2596834 w 4451716"/>
              <a:gd name="connsiteY2" fmla="*/ 0 h 6538489"/>
              <a:gd name="connsiteX3" fmla="*/ 3709763 w 4451716"/>
              <a:gd name="connsiteY3" fmla="*/ 0 h 6538489"/>
              <a:gd name="connsiteX4" fmla="*/ 4451716 w 4451716"/>
              <a:gd name="connsiteY4" fmla="*/ 0 h 6538489"/>
              <a:gd name="connsiteX5" fmla="*/ 4451716 w 4451716"/>
              <a:gd name="connsiteY5" fmla="*/ 3210832 h 6538489"/>
              <a:gd name="connsiteX6" fmla="*/ 4451716 w 4451716"/>
              <a:gd name="connsiteY6" fmla="*/ 3210832 h 6538489"/>
              <a:gd name="connsiteX7" fmla="*/ 4451716 w 4451716"/>
              <a:gd name="connsiteY7" fmla="*/ 4586903 h 6538489"/>
              <a:gd name="connsiteX8" fmla="*/ 4451716 w 4451716"/>
              <a:gd name="connsiteY8" fmla="*/ 5504284 h 6538489"/>
              <a:gd name="connsiteX9" fmla="*/ 3058011 w 4451716"/>
              <a:gd name="connsiteY9" fmla="*/ 5514011 h 6538489"/>
              <a:gd name="connsiteX10" fmla="*/ 466128 w 4451716"/>
              <a:gd name="connsiteY10" fmla="*/ 6538489 h 6538489"/>
              <a:gd name="connsiteX11" fmla="*/ 1234962 w 4451716"/>
              <a:gd name="connsiteY11" fmla="*/ 5504284 h 6538489"/>
              <a:gd name="connsiteX12" fmla="*/ 0 w 4451716"/>
              <a:gd name="connsiteY12" fmla="*/ 5504284 h 6538489"/>
              <a:gd name="connsiteX13" fmla="*/ 0 w 4451716"/>
              <a:gd name="connsiteY13" fmla="*/ 4586903 h 6538489"/>
              <a:gd name="connsiteX14" fmla="*/ 0 w 4451716"/>
              <a:gd name="connsiteY14" fmla="*/ 3210832 h 6538489"/>
              <a:gd name="connsiteX15" fmla="*/ 0 w 4451716"/>
              <a:gd name="connsiteY15" fmla="*/ 3210832 h 6538489"/>
              <a:gd name="connsiteX16" fmla="*/ 0 w 4451716"/>
              <a:gd name="connsiteY16" fmla="*/ 0 h 6538489"/>
              <a:gd name="connsiteX0" fmla="*/ 0 w 4451716"/>
              <a:gd name="connsiteY0" fmla="*/ 0 h 6519439"/>
              <a:gd name="connsiteX1" fmla="*/ 2596834 w 4451716"/>
              <a:gd name="connsiteY1" fmla="*/ 0 h 6519439"/>
              <a:gd name="connsiteX2" fmla="*/ 2596834 w 4451716"/>
              <a:gd name="connsiteY2" fmla="*/ 0 h 6519439"/>
              <a:gd name="connsiteX3" fmla="*/ 3709763 w 4451716"/>
              <a:gd name="connsiteY3" fmla="*/ 0 h 6519439"/>
              <a:gd name="connsiteX4" fmla="*/ 4451716 w 4451716"/>
              <a:gd name="connsiteY4" fmla="*/ 0 h 6519439"/>
              <a:gd name="connsiteX5" fmla="*/ 4451716 w 4451716"/>
              <a:gd name="connsiteY5" fmla="*/ 3210832 h 6519439"/>
              <a:gd name="connsiteX6" fmla="*/ 4451716 w 4451716"/>
              <a:gd name="connsiteY6" fmla="*/ 3210832 h 6519439"/>
              <a:gd name="connsiteX7" fmla="*/ 4451716 w 4451716"/>
              <a:gd name="connsiteY7" fmla="*/ 4586903 h 6519439"/>
              <a:gd name="connsiteX8" fmla="*/ 4451716 w 4451716"/>
              <a:gd name="connsiteY8" fmla="*/ 5504284 h 6519439"/>
              <a:gd name="connsiteX9" fmla="*/ 3058011 w 4451716"/>
              <a:gd name="connsiteY9" fmla="*/ 5514011 h 6519439"/>
              <a:gd name="connsiteX10" fmla="*/ 472480 w 4451716"/>
              <a:gd name="connsiteY10" fmla="*/ 6519439 h 6519439"/>
              <a:gd name="connsiteX11" fmla="*/ 1234962 w 4451716"/>
              <a:gd name="connsiteY11" fmla="*/ 5504284 h 6519439"/>
              <a:gd name="connsiteX12" fmla="*/ 0 w 4451716"/>
              <a:gd name="connsiteY12" fmla="*/ 5504284 h 6519439"/>
              <a:gd name="connsiteX13" fmla="*/ 0 w 4451716"/>
              <a:gd name="connsiteY13" fmla="*/ 4586903 h 6519439"/>
              <a:gd name="connsiteX14" fmla="*/ 0 w 4451716"/>
              <a:gd name="connsiteY14" fmla="*/ 3210832 h 6519439"/>
              <a:gd name="connsiteX15" fmla="*/ 0 w 4451716"/>
              <a:gd name="connsiteY15" fmla="*/ 3210832 h 6519439"/>
              <a:gd name="connsiteX16" fmla="*/ 0 w 4451716"/>
              <a:gd name="connsiteY16" fmla="*/ 0 h 6519439"/>
              <a:gd name="connsiteX0" fmla="*/ 0 w 4451716"/>
              <a:gd name="connsiteY0" fmla="*/ 0 h 6519439"/>
              <a:gd name="connsiteX1" fmla="*/ 2596834 w 4451716"/>
              <a:gd name="connsiteY1" fmla="*/ 0 h 6519439"/>
              <a:gd name="connsiteX2" fmla="*/ 2596834 w 4451716"/>
              <a:gd name="connsiteY2" fmla="*/ 0 h 6519439"/>
              <a:gd name="connsiteX3" fmla="*/ 3709763 w 4451716"/>
              <a:gd name="connsiteY3" fmla="*/ 0 h 6519439"/>
              <a:gd name="connsiteX4" fmla="*/ 4451716 w 4451716"/>
              <a:gd name="connsiteY4" fmla="*/ 0 h 6519439"/>
              <a:gd name="connsiteX5" fmla="*/ 4451716 w 4451716"/>
              <a:gd name="connsiteY5" fmla="*/ 3210832 h 6519439"/>
              <a:gd name="connsiteX6" fmla="*/ 4451716 w 4451716"/>
              <a:gd name="connsiteY6" fmla="*/ 3210832 h 6519439"/>
              <a:gd name="connsiteX7" fmla="*/ 4451716 w 4451716"/>
              <a:gd name="connsiteY7" fmla="*/ 4586903 h 6519439"/>
              <a:gd name="connsiteX8" fmla="*/ 4451716 w 4451716"/>
              <a:gd name="connsiteY8" fmla="*/ 5504284 h 6519439"/>
              <a:gd name="connsiteX9" fmla="*/ 3058011 w 4451716"/>
              <a:gd name="connsiteY9" fmla="*/ 5514011 h 6519439"/>
              <a:gd name="connsiteX10" fmla="*/ 908640 w 4451716"/>
              <a:gd name="connsiteY10" fmla="*/ 6519439 h 6519439"/>
              <a:gd name="connsiteX11" fmla="*/ 1234962 w 4451716"/>
              <a:gd name="connsiteY11" fmla="*/ 5504284 h 6519439"/>
              <a:gd name="connsiteX12" fmla="*/ 0 w 4451716"/>
              <a:gd name="connsiteY12" fmla="*/ 5504284 h 6519439"/>
              <a:gd name="connsiteX13" fmla="*/ 0 w 4451716"/>
              <a:gd name="connsiteY13" fmla="*/ 4586903 h 6519439"/>
              <a:gd name="connsiteX14" fmla="*/ 0 w 4451716"/>
              <a:gd name="connsiteY14" fmla="*/ 3210832 h 6519439"/>
              <a:gd name="connsiteX15" fmla="*/ 0 w 4451716"/>
              <a:gd name="connsiteY15" fmla="*/ 3210832 h 6519439"/>
              <a:gd name="connsiteX16" fmla="*/ 0 w 4451716"/>
              <a:gd name="connsiteY16" fmla="*/ 0 h 651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51716" h="6519439">
                <a:moveTo>
                  <a:pt x="0" y="0"/>
                </a:moveTo>
                <a:lnTo>
                  <a:pt x="2596834" y="0"/>
                </a:lnTo>
                <a:lnTo>
                  <a:pt x="2596834" y="0"/>
                </a:lnTo>
                <a:lnTo>
                  <a:pt x="3709763" y="0"/>
                </a:lnTo>
                <a:lnTo>
                  <a:pt x="4451716" y="0"/>
                </a:lnTo>
                <a:lnTo>
                  <a:pt x="4451716" y="3210832"/>
                </a:lnTo>
                <a:lnTo>
                  <a:pt x="4451716" y="3210832"/>
                </a:lnTo>
                <a:lnTo>
                  <a:pt x="4451716" y="4586903"/>
                </a:lnTo>
                <a:lnTo>
                  <a:pt x="4451716" y="5504284"/>
                </a:lnTo>
                <a:lnTo>
                  <a:pt x="3058011" y="5514011"/>
                </a:lnTo>
                <a:lnTo>
                  <a:pt x="908640" y="6519439"/>
                </a:lnTo>
                <a:lnTo>
                  <a:pt x="1234962" y="5504284"/>
                </a:lnTo>
                <a:lnTo>
                  <a:pt x="0" y="5504284"/>
                </a:lnTo>
                <a:lnTo>
                  <a:pt x="0" y="4586903"/>
                </a:lnTo>
                <a:lnTo>
                  <a:pt x="0" y="3210832"/>
                </a:lnTo>
                <a:lnTo>
                  <a:pt x="0" y="3210832"/>
                </a:lnTo>
                <a:lnTo>
                  <a:pt x="0"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F839B-E379-45D6-B883-7BB0BEAE51F8}"/>
              </a:ext>
            </a:extLst>
          </p:cNvPr>
          <p:cNvSpPr>
            <a:spLocks noGrp="1"/>
          </p:cNvSpPr>
          <p:nvPr>
            <p:ph type="title"/>
          </p:nvPr>
        </p:nvSpPr>
        <p:spPr/>
        <p:txBody>
          <a:bodyPr/>
          <a:lstStyle/>
          <a:p>
            <a:r>
              <a:rPr lang="en-US" dirty="0"/>
              <a:t>Knowledge Architecture: Procedural</a:t>
            </a:r>
          </a:p>
        </p:txBody>
      </p:sp>
      <p:sp>
        <p:nvSpPr>
          <p:cNvPr id="4" name="Slide Number Placeholder 3">
            <a:extLst>
              <a:ext uri="{FF2B5EF4-FFF2-40B4-BE49-F238E27FC236}">
                <a16:creationId xmlns:a16="http://schemas.microsoft.com/office/drawing/2014/main" id="{26E7961C-978A-4872-BF8A-DF7902A4DD8F}"/>
              </a:ext>
            </a:extLst>
          </p:cNvPr>
          <p:cNvSpPr>
            <a:spLocks noGrp="1"/>
          </p:cNvSpPr>
          <p:nvPr>
            <p:ph type="sldNum" sz="quarter" idx="12"/>
          </p:nvPr>
        </p:nvSpPr>
        <p:spPr/>
        <p:txBody>
          <a:bodyPr/>
          <a:lstStyle/>
          <a:p>
            <a:fld id="{88B1D514-9158-7143-952E-69DC611F0F0B}" type="slidenum">
              <a:rPr lang="en-US" smtClean="0"/>
              <a:t>29</a:t>
            </a:fld>
            <a:endParaRPr lang="en-US"/>
          </a:p>
        </p:txBody>
      </p:sp>
      <p:grpSp>
        <p:nvGrpSpPr>
          <p:cNvPr id="20" name="Group 19">
            <a:extLst>
              <a:ext uri="{FF2B5EF4-FFF2-40B4-BE49-F238E27FC236}">
                <a16:creationId xmlns:a16="http://schemas.microsoft.com/office/drawing/2014/main" id="{0B01B193-B422-4FA0-BE18-90BCE8DAE216}"/>
              </a:ext>
            </a:extLst>
          </p:cNvPr>
          <p:cNvGrpSpPr/>
          <p:nvPr/>
        </p:nvGrpSpPr>
        <p:grpSpPr>
          <a:xfrm>
            <a:off x="914400" y="1897637"/>
            <a:ext cx="3754385" cy="4451715"/>
            <a:chOff x="2091269" y="2054228"/>
            <a:chExt cx="3151031" cy="3857625"/>
          </a:xfrm>
        </p:grpSpPr>
        <p:sp>
          <p:nvSpPr>
            <p:cNvPr id="21" name="TextBox 20">
              <a:extLst>
                <a:ext uri="{FF2B5EF4-FFF2-40B4-BE49-F238E27FC236}">
                  <a16:creationId xmlns:a16="http://schemas.microsoft.com/office/drawing/2014/main" id="{E0897459-769D-4F6F-AE4A-0DBAEAFFA033}"/>
                </a:ext>
              </a:extLst>
            </p:cNvPr>
            <p:cNvSpPr txBox="1"/>
            <p:nvPr/>
          </p:nvSpPr>
          <p:spPr>
            <a:xfrm>
              <a:off x="2091270" y="4495719"/>
              <a:ext cx="2422361"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22" name="TextBox 21">
              <a:extLst>
                <a:ext uri="{FF2B5EF4-FFF2-40B4-BE49-F238E27FC236}">
                  <a16:creationId xmlns:a16="http://schemas.microsoft.com/office/drawing/2014/main" id="{E8FACB0E-EBE2-49B6-992C-BDD916245881}"/>
                </a:ext>
              </a:extLst>
            </p:cNvPr>
            <p:cNvSpPr txBox="1"/>
            <p:nvPr/>
          </p:nvSpPr>
          <p:spPr>
            <a:xfrm>
              <a:off x="2091269" y="5318026"/>
              <a:ext cx="2634058"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D8FF"/>
                  </a:solidFill>
                  <a:effectLst/>
                  <a:uLnTx/>
                  <a:uFillTx/>
                </a:rPr>
                <a:t>Foundational Architecture</a:t>
              </a:r>
            </a:p>
          </p:txBody>
        </p:sp>
        <p:sp>
          <p:nvSpPr>
            <p:cNvPr id="23" name="TextBox 22">
              <a:extLst>
                <a:ext uri="{FF2B5EF4-FFF2-40B4-BE49-F238E27FC236}">
                  <a16:creationId xmlns:a16="http://schemas.microsoft.com/office/drawing/2014/main" id="{6A98754D-9D7E-45DC-8A3A-CB35EA8D447D}"/>
                </a:ext>
              </a:extLst>
            </p:cNvPr>
            <p:cNvSpPr txBox="1"/>
            <p:nvPr/>
          </p:nvSpPr>
          <p:spPr>
            <a:xfrm>
              <a:off x="2091269" y="3774976"/>
              <a:ext cx="2634058"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FF"/>
                  </a:solidFill>
                  <a:effectLst/>
                  <a:uLnTx/>
                  <a:uFillTx/>
                </a:rPr>
                <a:t>Model</a:t>
              </a:r>
              <a:r>
                <a:rPr kumimoji="0" lang="en-US" sz="1800" b="1" i="0" u="none" strike="noStrike" kern="1200" cap="none" spc="0" normalizeH="0" baseline="0" noProof="0" dirty="0">
                  <a:ln>
                    <a:noFill/>
                  </a:ln>
                  <a:solidFill>
                    <a:srgbClr val="66BD21"/>
                  </a:solidFill>
                  <a:effectLst/>
                  <a:uLnTx/>
                  <a:uFillTx/>
                </a:rPr>
                <a:t> </a:t>
              </a:r>
            </a:p>
          </p:txBody>
        </p:sp>
        <p:sp>
          <p:nvSpPr>
            <p:cNvPr id="24" name="TextBox 23">
              <a:extLst>
                <a:ext uri="{FF2B5EF4-FFF2-40B4-BE49-F238E27FC236}">
                  <a16:creationId xmlns:a16="http://schemas.microsoft.com/office/drawing/2014/main" id="{1493F47A-A20E-4F0E-85A2-4EFFC63F0950}"/>
                </a:ext>
              </a:extLst>
            </p:cNvPr>
            <p:cNvSpPr txBox="1"/>
            <p:nvPr/>
          </p:nvSpPr>
          <p:spPr>
            <a:xfrm>
              <a:off x="2091269" y="2951066"/>
              <a:ext cx="2252376"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25" name="TextBox 24">
              <a:extLst>
                <a:ext uri="{FF2B5EF4-FFF2-40B4-BE49-F238E27FC236}">
                  <a16:creationId xmlns:a16="http://schemas.microsoft.com/office/drawing/2014/main" id="{16B8DCD2-4C2C-4980-B6F3-9541D603BB9E}"/>
                </a:ext>
              </a:extLst>
            </p:cNvPr>
            <p:cNvSpPr txBox="1"/>
            <p:nvPr/>
          </p:nvSpPr>
          <p:spPr>
            <a:xfrm>
              <a:off x="2091269" y="2158131"/>
              <a:ext cx="2252376" cy="5600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grpSp>
          <p:nvGrpSpPr>
            <p:cNvPr id="26" name="Group 25">
              <a:extLst>
                <a:ext uri="{FF2B5EF4-FFF2-40B4-BE49-F238E27FC236}">
                  <a16:creationId xmlns:a16="http://schemas.microsoft.com/office/drawing/2014/main" id="{F6F1DFF6-5A9A-4637-AA9B-DA98849765B7}"/>
                </a:ext>
              </a:extLst>
            </p:cNvPr>
            <p:cNvGrpSpPr/>
            <p:nvPr/>
          </p:nvGrpSpPr>
          <p:grpSpPr>
            <a:xfrm>
              <a:off x="4513632" y="2054228"/>
              <a:ext cx="728668" cy="3857625"/>
              <a:chOff x="1032247" y="1885950"/>
              <a:chExt cx="728668" cy="3857625"/>
            </a:xfrm>
          </p:grpSpPr>
          <p:sp>
            <p:nvSpPr>
              <p:cNvPr id="27" name="Frame 26">
                <a:extLst>
                  <a:ext uri="{FF2B5EF4-FFF2-40B4-BE49-F238E27FC236}">
                    <a16:creationId xmlns:a16="http://schemas.microsoft.com/office/drawing/2014/main" id="{2E7D65ED-F96C-4259-A193-A124AD255318}"/>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28" name="Frame 27">
                <a:extLst>
                  <a:ext uri="{FF2B5EF4-FFF2-40B4-BE49-F238E27FC236}">
                    <a16:creationId xmlns:a16="http://schemas.microsoft.com/office/drawing/2014/main" id="{1206FD94-A041-4244-B289-D9BD7EDF0995}"/>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41" name="Frame 40">
                <a:extLst>
                  <a:ext uri="{FF2B5EF4-FFF2-40B4-BE49-F238E27FC236}">
                    <a16:creationId xmlns:a16="http://schemas.microsoft.com/office/drawing/2014/main" id="{5024B18B-88BB-4DDD-BC7B-7634241D02CD}"/>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42" name="Frame 41">
                <a:extLst>
                  <a:ext uri="{FF2B5EF4-FFF2-40B4-BE49-F238E27FC236}">
                    <a16:creationId xmlns:a16="http://schemas.microsoft.com/office/drawing/2014/main" id="{94B22DD5-6DB1-4888-9D6C-BEFD4B988930}"/>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43" name="Frame 42">
                <a:extLst>
                  <a:ext uri="{FF2B5EF4-FFF2-40B4-BE49-F238E27FC236}">
                    <a16:creationId xmlns:a16="http://schemas.microsoft.com/office/drawing/2014/main" id="{9F318F63-4416-457F-BA89-1D6C81C43C97}"/>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n w="0"/>
                    <a:solidFill>
                      <a:srgbClr val="93D8FF"/>
                    </a:solidFill>
                    <a:effectLst>
                      <a:outerShdw blurRad="38100" dist="19050" dir="2700000" algn="tl" rotWithShape="0">
                        <a:prstClr val="black">
                          <a:alpha val="40000"/>
                        </a:prstClr>
                      </a:outerShdw>
                    </a:effectLst>
                  </a:rPr>
                  <a:t>F</a:t>
                </a:r>
                <a:endParaRPr kumimoji="0" lang="en-US" sz="3600"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grpSp>
      <p:sp>
        <p:nvSpPr>
          <p:cNvPr id="45" name="TextBox 44">
            <a:extLst>
              <a:ext uri="{FF2B5EF4-FFF2-40B4-BE49-F238E27FC236}">
                <a16:creationId xmlns:a16="http://schemas.microsoft.com/office/drawing/2014/main" id="{9EE4FB35-CEEE-4024-B492-87CBE5035D37}"/>
              </a:ext>
            </a:extLst>
          </p:cNvPr>
          <p:cNvSpPr txBox="1"/>
          <p:nvPr/>
        </p:nvSpPr>
        <p:spPr>
          <a:xfrm>
            <a:off x="5774307" y="1973324"/>
            <a:ext cx="5503293" cy="2123658"/>
          </a:xfrm>
          <a:prstGeom prst="rect">
            <a:avLst/>
          </a:prstGeom>
          <a:noFill/>
        </p:spPr>
        <p:txBody>
          <a:bodyPr wrap="square" lIns="91440" tIns="91440" rIns="91440" bIns="91440" rtlCol="0">
            <a:spAutoFit/>
          </a:bodyPr>
          <a:lstStyle/>
          <a:p>
            <a:r>
              <a:rPr lang="en-US" sz="1800" dirty="0"/>
              <a:t>This is the action-oriented layer that uses information from the Assertional Knowledge layer that can enable clinical decision support for clinical alert rules, reminders, etc. that trigger actions or recommend interventions to ultimately improve quality measurement and patient safety.</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7906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96675"/>
            <a:ext cx="11229521" cy="2747961"/>
          </a:xfrm>
        </p:spPr>
        <p:txBody>
          <a:bodyPr/>
          <a:lstStyle/>
          <a:p>
            <a:r>
              <a:rPr lang="en-US" dirty="0"/>
              <a:t>Healthcare Interoperability </a:t>
            </a:r>
            <a:br>
              <a:rPr lang="en-US" dirty="0"/>
            </a:br>
            <a:br>
              <a:rPr lang="en-US" dirty="0"/>
            </a:br>
            <a:r>
              <a:rPr lang="en-US" sz="2800" i="1" dirty="0"/>
              <a:t>At a Glance</a:t>
            </a:r>
            <a:endParaRPr lang="en-US" i="1" dirty="0"/>
          </a:p>
        </p:txBody>
      </p:sp>
      <p:sp>
        <p:nvSpPr>
          <p:cNvPr id="3" name="Slide Number Placeholder 2">
            <a:extLst>
              <a:ext uri="{FF2B5EF4-FFF2-40B4-BE49-F238E27FC236}">
                <a16:creationId xmlns:a16="http://schemas.microsoft.com/office/drawing/2014/main" id="{510C617F-E6ED-4C97-9DD4-C6E6394EAA0E}"/>
              </a:ext>
            </a:extLst>
          </p:cNvPr>
          <p:cNvSpPr>
            <a:spLocks noGrp="1"/>
          </p:cNvSpPr>
          <p:nvPr>
            <p:ph type="sldNum" sz="quarter" idx="12"/>
          </p:nvPr>
        </p:nvSpPr>
        <p:spPr/>
        <p:txBody>
          <a:bodyPr/>
          <a:lstStyle/>
          <a:p>
            <a:r>
              <a:rPr lang="en-US" dirty="0"/>
              <a:t>2</a:t>
            </a:r>
          </a:p>
        </p:txBody>
      </p:sp>
      <p:sp>
        <p:nvSpPr>
          <p:cNvPr id="4" name="Rectangle 3">
            <a:extLst>
              <a:ext uri="{FF2B5EF4-FFF2-40B4-BE49-F238E27FC236}">
                <a16:creationId xmlns:a16="http://schemas.microsoft.com/office/drawing/2014/main" id="{7C26A59C-A4A2-4896-81A8-AF3CA590739A}"/>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113812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B0B-B0F9-4918-9222-5CD22833224F}"/>
              </a:ext>
            </a:extLst>
          </p:cNvPr>
          <p:cNvSpPr>
            <a:spLocks noGrp="1"/>
          </p:cNvSpPr>
          <p:nvPr>
            <p:ph type="title"/>
          </p:nvPr>
        </p:nvSpPr>
        <p:spPr/>
        <p:txBody>
          <a:bodyPr/>
          <a:lstStyle/>
          <a:p>
            <a:r>
              <a:rPr lang="en-US" dirty="0"/>
              <a:t>Standards are a Part of the Architecture</a:t>
            </a:r>
          </a:p>
        </p:txBody>
      </p:sp>
      <p:sp>
        <p:nvSpPr>
          <p:cNvPr id="4" name="Slide Number Placeholder 3">
            <a:extLst>
              <a:ext uri="{FF2B5EF4-FFF2-40B4-BE49-F238E27FC236}">
                <a16:creationId xmlns:a16="http://schemas.microsoft.com/office/drawing/2014/main" id="{18F63910-E100-49EA-99EF-4DC725B537EF}"/>
              </a:ext>
            </a:extLst>
          </p:cNvPr>
          <p:cNvSpPr>
            <a:spLocks noGrp="1"/>
          </p:cNvSpPr>
          <p:nvPr>
            <p:ph type="sldNum" sz="quarter" idx="12"/>
          </p:nvPr>
        </p:nvSpPr>
        <p:spPr/>
        <p:txBody>
          <a:bodyPr/>
          <a:lstStyle/>
          <a:p>
            <a:fld id="{88B1D514-9158-7143-952E-69DC611F0F0B}" type="slidenum">
              <a:rPr lang="en-US" smtClean="0"/>
              <a:t>30</a:t>
            </a:fld>
            <a:endParaRPr lang="en-US" dirty="0"/>
          </a:p>
        </p:txBody>
      </p:sp>
      <p:sp>
        <p:nvSpPr>
          <p:cNvPr id="6" name="TextBox 5">
            <a:extLst>
              <a:ext uri="{FF2B5EF4-FFF2-40B4-BE49-F238E27FC236}">
                <a16:creationId xmlns:a16="http://schemas.microsoft.com/office/drawing/2014/main" id="{BF15A958-0774-423B-B0B7-EB6AB53C343D}"/>
              </a:ext>
            </a:extLst>
          </p:cNvPr>
          <p:cNvSpPr txBox="1"/>
          <p:nvPr/>
        </p:nvSpPr>
        <p:spPr>
          <a:xfrm>
            <a:off x="914400" y="4515547"/>
            <a:ext cx="288619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7" name="TextBox 6">
            <a:extLst>
              <a:ext uri="{FF2B5EF4-FFF2-40B4-BE49-F238E27FC236}">
                <a16:creationId xmlns:a16="http://schemas.microsoft.com/office/drawing/2014/main" id="{BDA99CC9-2D13-4349-8D00-CDC8F942D987}"/>
              </a:ext>
            </a:extLst>
          </p:cNvPr>
          <p:cNvSpPr txBox="1"/>
          <p:nvPr/>
        </p:nvSpPr>
        <p:spPr>
          <a:xfrm>
            <a:off x="914400" y="5435704"/>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Foundational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Architecture</a:t>
            </a:r>
          </a:p>
        </p:txBody>
      </p:sp>
      <p:sp>
        <p:nvSpPr>
          <p:cNvPr id="9" name="TextBox 8">
            <a:extLst>
              <a:ext uri="{FF2B5EF4-FFF2-40B4-BE49-F238E27FC236}">
                <a16:creationId xmlns:a16="http://schemas.microsoft.com/office/drawing/2014/main" id="{8045C35A-BE3D-4312-8FC2-65423094528C}"/>
              </a:ext>
            </a:extLst>
          </p:cNvPr>
          <p:cNvSpPr txBox="1"/>
          <p:nvPr/>
        </p:nvSpPr>
        <p:spPr>
          <a:xfrm>
            <a:off x="914400" y="2932592"/>
            <a:ext cx="268365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10" name="TextBox 9">
            <a:extLst>
              <a:ext uri="{FF2B5EF4-FFF2-40B4-BE49-F238E27FC236}">
                <a16:creationId xmlns:a16="http://schemas.microsoft.com/office/drawing/2014/main" id="{DD0A4EBB-6715-4E56-8C55-04D444B6D675}"/>
              </a:ext>
            </a:extLst>
          </p:cNvPr>
          <p:cNvSpPr txBox="1"/>
          <p:nvPr/>
        </p:nvSpPr>
        <p:spPr>
          <a:xfrm>
            <a:off x="914400" y="2017541"/>
            <a:ext cx="268365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sp>
        <p:nvSpPr>
          <p:cNvPr id="19" name="Rectangle 18">
            <a:extLst>
              <a:ext uri="{FF2B5EF4-FFF2-40B4-BE49-F238E27FC236}">
                <a16:creationId xmlns:a16="http://schemas.microsoft.com/office/drawing/2014/main" id="{6982F580-D1A8-4B3E-AB68-5918FEAF0592}"/>
              </a:ext>
            </a:extLst>
          </p:cNvPr>
          <p:cNvSpPr/>
          <p:nvPr/>
        </p:nvSpPr>
        <p:spPr>
          <a:xfrm>
            <a:off x="3794494" y="2791733"/>
            <a:ext cx="868185" cy="770439"/>
          </a:xfrm>
          <a:prstGeom prst="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934F772-FB72-4449-856F-50AE3137835F}"/>
              </a:ext>
            </a:extLst>
          </p:cNvPr>
          <p:cNvSpPr/>
          <p:nvPr/>
        </p:nvSpPr>
        <p:spPr>
          <a:xfrm>
            <a:off x="3788398" y="3626885"/>
            <a:ext cx="868185" cy="770439"/>
          </a:xfrm>
          <a:prstGeom prst="rect">
            <a:avLst/>
          </a:prstGeom>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F87A21D5-8353-424A-8EC1-C80BAF13A537}"/>
              </a:ext>
            </a:extLst>
          </p:cNvPr>
          <p:cNvSpPr/>
          <p:nvPr/>
        </p:nvSpPr>
        <p:spPr>
          <a:xfrm>
            <a:off x="3788399" y="5327176"/>
            <a:ext cx="868185" cy="770439"/>
          </a:xfrm>
          <a:prstGeom prst="rect">
            <a:avLst/>
          </a:prstGeom>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7DB7317-00D4-4392-B759-825CFA44E651}"/>
              </a:ext>
            </a:extLst>
          </p:cNvPr>
          <p:cNvSpPr/>
          <p:nvPr/>
        </p:nvSpPr>
        <p:spPr>
          <a:xfrm>
            <a:off x="3794495" y="4479832"/>
            <a:ext cx="868185" cy="770439"/>
          </a:xfrm>
          <a:prstGeom prst="rect">
            <a:avLst/>
          </a:prstGeom>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9E5C5C5-FAC7-4761-B614-902E22ACC387}"/>
              </a:ext>
            </a:extLst>
          </p:cNvPr>
          <p:cNvSpPr txBox="1"/>
          <p:nvPr/>
        </p:nvSpPr>
        <p:spPr>
          <a:xfrm>
            <a:off x="3869398" y="1629136"/>
            <a:ext cx="776175" cy="369332"/>
          </a:xfrm>
          <a:prstGeom prst="rect">
            <a:avLst/>
          </a:prstGeom>
          <a:noFill/>
        </p:spPr>
        <p:txBody>
          <a:bodyPr wrap="none" rtlCol="0">
            <a:spAutoFit/>
          </a:bodyPr>
          <a:lstStyle/>
          <a:p>
            <a:r>
              <a:rPr lang="en-US" sz="1800" b="1" dirty="0"/>
              <a:t>FHIR </a:t>
            </a:r>
          </a:p>
        </p:txBody>
      </p:sp>
      <p:sp>
        <p:nvSpPr>
          <p:cNvPr id="24" name="Rectangle 23">
            <a:extLst>
              <a:ext uri="{FF2B5EF4-FFF2-40B4-BE49-F238E27FC236}">
                <a16:creationId xmlns:a16="http://schemas.microsoft.com/office/drawing/2014/main" id="{6B3FB4D4-2808-4FEE-A274-361B9B403F4B}"/>
              </a:ext>
            </a:extLst>
          </p:cNvPr>
          <p:cNvSpPr/>
          <p:nvPr/>
        </p:nvSpPr>
        <p:spPr>
          <a:xfrm rot="5400000">
            <a:off x="3495486" y="3092077"/>
            <a:ext cx="770438" cy="169756"/>
          </a:xfrm>
          <a:prstGeom prst="rect">
            <a:avLst/>
          </a:prstGeom>
          <a:pattFill prst="wdUpDiag">
            <a:fgClr>
              <a:srgbClr val="C00000"/>
            </a:fgClr>
            <a:bgClr>
              <a:schemeClr val="bg1"/>
            </a:bgClr>
          </a:pattFill>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190F9E8-A290-471B-A433-C3AC6B2863E7}"/>
              </a:ext>
            </a:extLst>
          </p:cNvPr>
          <p:cNvSpPr/>
          <p:nvPr/>
        </p:nvSpPr>
        <p:spPr>
          <a:xfrm rot="5400000">
            <a:off x="3753121" y="3674633"/>
            <a:ext cx="752947" cy="682855"/>
          </a:xfrm>
          <a:prstGeom prst="rect">
            <a:avLst/>
          </a:prstGeom>
          <a:pattFill prst="wdUpDiag">
            <a:fgClr>
              <a:schemeClr val="accent1">
                <a:lumMod val="50000"/>
              </a:schemeClr>
            </a:fgClr>
            <a:bgClr>
              <a:schemeClr val="bg1"/>
            </a:bgClr>
          </a:pattFill>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BE8BEB02-4E05-4847-832F-F186BFB796E9}"/>
              </a:ext>
            </a:extLst>
          </p:cNvPr>
          <p:cNvSpPr/>
          <p:nvPr/>
        </p:nvSpPr>
        <p:spPr>
          <a:xfrm rot="5400000">
            <a:off x="3492926" y="4787040"/>
            <a:ext cx="752944" cy="154139"/>
          </a:xfrm>
          <a:prstGeom prst="rect">
            <a:avLst/>
          </a:prstGeom>
          <a:pattFill prst="wdUpDiag">
            <a:fgClr>
              <a:schemeClr val="accent2">
                <a:lumMod val="75000"/>
              </a:schemeClr>
            </a:fgClr>
            <a:bgClr>
              <a:schemeClr val="bg1"/>
            </a:bgClr>
          </a:pattFill>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AD8BA108-EF2F-4605-8689-39E384CD5235}"/>
              </a:ext>
            </a:extLst>
          </p:cNvPr>
          <p:cNvSpPr/>
          <p:nvPr/>
        </p:nvSpPr>
        <p:spPr>
          <a:xfrm rot="5400000">
            <a:off x="3657626" y="5458950"/>
            <a:ext cx="770439" cy="506891"/>
          </a:xfrm>
          <a:prstGeom prst="rect">
            <a:avLst/>
          </a:prstGeom>
          <a:pattFill prst="wdUpDiag">
            <a:fgClr>
              <a:schemeClr val="accent3">
                <a:lumMod val="50000"/>
              </a:schemeClr>
            </a:fgClr>
            <a:bgClr>
              <a:schemeClr val="bg1"/>
            </a:bgClr>
          </a:pattFill>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19E4FA01-3AD5-4109-BD37-7C7CD91B5695}"/>
              </a:ext>
            </a:extLst>
          </p:cNvPr>
          <p:cNvSpPr/>
          <p:nvPr/>
        </p:nvSpPr>
        <p:spPr>
          <a:xfrm>
            <a:off x="5297592" y="5249817"/>
            <a:ext cx="1596815" cy="923330"/>
          </a:xfrm>
          <a:prstGeom prst="rect">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REST API, versioning,</a:t>
            </a:r>
            <a:br>
              <a:rPr lang="en-US" sz="1800" dirty="0"/>
            </a:br>
            <a:r>
              <a:rPr lang="en-US" sz="1800" dirty="0"/>
              <a:t>guidance </a:t>
            </a:r>
          </a:p>
        </p:txBody>
      </p:sp>
      <p:sp>
        <p:nvSpPr>
          <p:cNvPr id="50" name="Rectangle 49">
            <a:extLst>
              <a:ext uri="{FF2B5EF4-FFF2-40B4-BE49-F238E27FC236}">
                <a16:creationId xmlns:a16="http://schemas.microsoft.com/office/drawing/2014/main" id="{E4D55F0A-00BF-42FB-8536-BBB68F2CB6D5}"/>
              </a:ext>
            </a:extLst>
          </p:cNvPr>
          <p:cNvSpPr/>
          <p:nvPr/>
        </p:nvSpPr>
        <p:spPr>
          <a:xfrm>
            <a:off x="5297598" y="4679443"/>
            <a:ext cx="1596814" cy="369332"/>
          </a:xfrm>
          <a:prstGeom prst="rect">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HL7 terms</a:t>
            </a:r>
          </a:p>
        </p:txBody>
      </p:sp>
      <p:sp>
        <p:nvSpPr>
          <p:cNvPr id="52" name="Rectangle 51">
            <a:extLst>
              <a:ext uri="{FF2B5EF4-FFF2-40B4-BE49-F238E27FC236}">
                <a16:creationId xmlns:a16="http://schemas.microsoft.com/office/drawing/2014/main" id="{D62BB1EC-CB84-4479-B080-F8AC92AC1A86}"/>
              </a:ext>
            </a:extLst>
          </p:cNvPr>
          <p:cNvSpPr/>
          <p:nvPr/>
        </p:nvSpPr>
        <p:spPr>
          <a:xfrm>
            <a:off x="5297599" y="3704327"/>
            <a:ext cx="1596814" cy="615553"/>
          </a:xfrm>
          <a:prstGeom prst="rect">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700" dirty="0"/>
              <a:t>80% data</a:t>
            </a:r>
            <a:br>
              <a:rPr lang="en-US" sz="1700" dirty="0"/>
            </a:br>
            <a:r>
              <a:rPr lang="en-US" sz="1700" dirty="0"/>
              <a:t>requirements</a:t>
            </a:r>
          </a:p>
        </p:txBody>
      </p:sp>
      <p:sp>
        <p:nvSpPr>
          <p:cNvPr id="55" name="Rectangle 54">
            <a:extLst>
              <a:ext uri="{FF2B5EF4-FFF2-40B4-BE49-F238E27FC236}">
                <a16:creationId xmlns:a16="http://schemas.microsoft.com/office/drawing/2014/main" id="{CD2B1DD6-D071-43DE-879A-8B1CB0EE806D}"/>
              </a:ext>
            </a:extLst>
          </p:cNvPr>
          <p:cNvSpPr/>
          <p:nvPr/>
        </p:nvSpPr>
        <p:spPr>
          <a:xfrm>
            <a:off x="5297598" y="2847994"/>
            <a:ext cx="1596814" cy="646331"/>
          </a:xfrm>
          <a:prstGeom prst="rect">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FHIRPath</a:t>
            </a:r>
            <a:br>
              <a:rPr lang="en-US" sz="1800" dirty="0"/>
            </a:br>
            <a:r>
              <a:rPr lang="en-US" sz="1800" dirty="0"/>
              <a:t>Invariants</a:t>
            </a:r>
          </a:p>
        </p:txBody>
      </p:sp>
      <p:sp>
        <p:nvSpPr>
          <p:cNvPr id="36" name="TextBox 35">
            <a:extLst>
              <a:ext uri="{FF2B5EF4-FFF2-40B4-BE49-F238E27FC236}">
                <a16:creationId xmlns:a16="http://schemas.microsoft.com/office/drawing/2014/main" id="{1AA19B3A-FC15-4296-B640-07275CDC46C1}"/>
              </a:ext>
            </a:extLst>
          </p:cNvPr>
          <p:cNvSpPr txBox="1"/>
          <p:nvPr/>
        </p:nvSpPr>
        <p:spPr>
          <a:xfrm>
            <a:off x="806728" y="1033526"/>
            <a:ext cx="11080471" cy="646331"/>
          </a:xfrm>
          <a:prstGeom prst="rect">
            <a:avLst/>
          </a:prstGeom>
          <a:noFill/>
        </p:spPr>
        <p:txBody>
          <a:bodyPr wrap="square" rtlCol="0">
            <a:spAutoFit/>
          </a:bodyPr>
          <a:lstStyle/>
          <a:p>
            <a:r>
              <a:rPr lang="en-US" sz="1800" dirty="0"/>
              <a:t>Current standards, like FHIR, do not complete the Knowledge Architecture but provide the building blocks for implementation guides:</a:t>
            </a:r>
          </a:p>
        </p:txBody>
      </p:sp>
      <p:sp>
        <p:nvSpPr>
          <p:cNvPr id="3" name="TextBox 2">
            <a:extLst>
              <a:ext uri="{FF2B5EF4-FFF2-40B4-BE49-F238E27FC236}">
                <a16:creationId xmlns:a16="http://schemas.microsoft.com/office/drawing/2014/main" id="{A95D7F33-3CFF-458F-B5FF-A678B993B45F}"/>
              </a:ext>
            </a:extLst>
          </p:cNvPr>
          <p:cNvSpPr txBox="1"/>
          <p:nvPr/>
        </p:nvSpPr>
        <p:spPr>
          <a:xfrm>
            <a:off x="7170059" y="5260317"/>
            <a:ext cx="4493855" cy="923330"/>
          </a:xfrm>
          <a:prstGeom prst="rect">
            <a:avLst/>
          </a:prstGeom>
          <a:noFill/>
        </p:spPr>
        <p:txBody>
          <a:bodyPr wrap="square" rtlCol="0">
            <a:spAutoFit/>
          </a:bodyPr>
          <a:lstStyle/>
          <a:p>
            <a:r>
              <a:rPr lang="en-US" sz="1800" b="1" i="1" dirty="0"/>
              <a:t>FHIR REST </a:t>
            </a:r>
            <a:r>
              <a:rPr lang="en-US" sz="1800" i="1" dirty="0"/>
              <a:t>specification needs to be augmented by other specifications (SMART App Launch, </a:t>
            </a:r>
            <a:r>
              <a:rPr lang="en-US" sz="1800" i="1" dirty="0" err="1"/>
              <a:t>FHIRCast</a:t>
            </a:r>
            <a:r>
              <a:rPr lang="en-US" sz="1800" i="1" dirty="0"/>
              <a:t>)</a:t>
            </a:r>
          </a:p>
        </p:txBody>
      </p:sp>
      <p:sp>
        <p:nvSpPr>
          <p:cNvPr id="39" name="TextBox 38">
            <a:extLst>
              <a:ext uri="{FF2B5EF4-FFF2-40B4-BE49-F238E27FC236}">
                <a16:creationId xmlns:a16="http://schemas.microsoft.com/office/drawing/2014/main" id="{5DFF5665-B37A-409F-A93C-448FC4E5915C}"/>
              </a:ext>
            </a:extLst>
          </p:cNvPr>
          <p:cNvSpPr txBox="1"/>
          <p:nvPr/>
        </p:nvSpPr>
        <p:spPr>
          <a:xfrm>
            <a:off x="7170060" y="4542400"/>
            <a:ext cx="4493854" cy="646331"/>
          </a:xfrm>
          <a:prstGeom prst="rect">
            <a:avLst/>
          </a:prstGeom>
          <a:noFill/>
        </p:spPr>
        <p:txBody>
          <a:bodyPr wrap="square" rtlCol="0">
            <a:spAutoFit/>
          </a:bodyPr>
          <a:lstStyle/>
          <a:p>
            <a:r>
              <a:rPr lang="en-US" sz="1800" b="1" i="1" dirty="0"/>
              <a:t>FHIR relies upon the implementer </a:t>
            </a:r>
            <a:r>
              <a:rPr lang="en-US" sz="1800" i="1" dirty="0"/>
              <a:t>to fill gaps in clinical terminology </a:t>
            </a:r>
          </a:p>
        </p:txBody>
      </p:sp>
      <p:sp>
        <p:nvSpPr>
          <p:cNvPr id="41" name="TextBox 40">
            <a:extLst>
              <a:ext uri="{FF2B5EF4-FFF2-40B4-BE49-F238E27FC236}">
                <a16:creationId xmlns:a16="http://schemas.microsoft.com/office/drawing/2014/main" id="{93F1D5C8-65BB-419A-9DC2-09DDD11D3777}"/>
              </a:ext>
            </a:extLst>
          </p:cNvPr>
          <p:cNvSpPr txBox="1"/>
          <p:nvPr/>
        </p:nvSpPr>
        <p:spPr>
          <a:xfrm>
            <a:off x="7170061" y="3688937"/>
            <a:ext cx="4493853" cy="646331"/>
          </a:xfrm>
          <a:prstGeom prst="rect">
            <a:avLst/>
          </a:prstGeom>
          <a:noFill/>
        </p:spPr>
        <p:txBody>
          <a:bodyPr wrap="square" rtlCol="0">
            <a:spAutoFit/>
          </a:bodyPr>
          <a:lstStyle/>
          <a:p>
            <a:r>
              <a:rPr lang="en-US" sz="1800" b="1" i="1" dirty="0"/>
              <a:t>FHIR resources </a:t>
            </a:r>
            <a:r>
              <a:rPr lang="en-US" sz="1800" i="1" dirty="0"/>
              <a:t>do not attempt to address 100% of data requirements </a:t>
            </a:r>
          </a:p>
        </p:txBody>
      </p:sp>
      <p:sp>
        <p:nvSpPr>
          <p:cNvPr id="42" name="TextBox 41">
            <a:extLst>
              <a:ext uri="{FF2B5EF4-FFF2-40B4-BE49-F238E27FC236}">
                <a16:creationId xmlns:a16="http://schemas.microsoft.com/office/drawing/2014/main" id="{6F9CE1C8-FA47-4B6A-9214-B172BC4B2480}"/>
              </a:ext>
            </a:extLst>
          </p:cNvPr>
          <p:cNvSpPr txBox="1"/>
          <p:nvPr/>
        </p:nvSpPr>
        <p:spPr>
          <a:xfrm>
            <a:off x="7170060" y="2715287"/>
            <a:ext cx="4493854" cy="646331"/>
          </a:xfrm>
          <a:prstGeom prst="rect">
            <a:avLst/>
          </a:prstGeom>
          <a:noFill/>
        </p:spPr>
        <p:txBody>
          <a:bodyPr wrap="square" rtlCol="0">
            <a:spAutoFit/>
          </a:bodyPr>
          <a:lstStyle/>
          <a:p>
            <a:r>
              <a:rPr lang="en-US" sz="1800" b="1" i="1" dirty="0"/>
              <a:t>Invariant expressions </a:t>
            </a:r>
            <a:r>
              <a:rPr lang="en-US" sz="1800" i="1" dirty="0"/>
              <a:t>are used to describe resource structural constraints </a:t>
            </a:r>
          </a:p>
        </p:txBody>
      </p:sp>
      <p:sp>
        <p:nvSpPr>
          <p:cNvPr id="43" name="TextBox 42">
            <a:extLst>
              <a:ext uri="{FF2B5EF4-FFF2-40B4-BE49-F238E27FC236}">
                <a16:creationId xmlns:a16="http://schemas.microsoft.com/office/drawing/2014/main" id="{97524AD6-CDED-4501-AC3E-66478DCD0DCD}"/>
              </a:ext>
            </a:extLst>
          </p:cNvPr>
          <p:cNvSpPr txBox="1"/>
          <p:nvPr/>
        </p:nvSpPr>
        <p:spPr>
          <a:xfrm>
            <a:off x="7170059" y="1743235"/>
            <a:ext cx="4493854" cy="923330"/>
          </a:xfrm>
          <a:prstGeom prst="rect">
            <a:avLst/>
          </a:prstGeom>
          <a:noFill/>
        </p:spPr>
        <p:txBody>
          <a:bodyPr wrap="square" rtlCol="0">
            <a:spAutoFit/>
          </a:bodyPr>
          <a:lstStyle/>
          <a:p>
            <a:r>
              <a:rPr lang="en-US" sz="1800" i="1" dirty="0"/>
              <a:t>FHIR </a:t>
            </a:r>
            <a:r>
              <a:rPr lang="en-US" sz="1800" b="1" i="1" dirty="0"/>
              <a:t>relies upon the implementer </a:t>
            </a:r>
            <a:r>
              <a:rPr lang="en-US" sz="1800" i="1" dirty="0"/>
              <a:t>to specify artifacts using other specifications </a:t>
            </a:r>
          </a:p>
          <a:p>
            <a:r>
              <a:rPr lang="en-US" sz="1800" i="1" dirty="0"/>
              <a:t>(e.g. CDS Hooks)</a:t>
            </a:r>
          </a:p>
        </p:txBody>
      </p:sp>
      <p:sp>
        <p:nvSpPr>
          <p:cNvPr id="34" name="Rectangle 33">
            <a:extLst>
              <a:ext uri="{FF2B5EF4-FFF2-40B4-BE49-F238E27FC236}">
                <a16:creationId xmlns:a16="http://schemas.microsoft.com/office/drawing/2014/main" id="{5ED4A469-CF20-4352-8D18-74BC069E9823}"/>
              </a:ext>
            </a:extLst>
          </p:cNvPr>
          <p:cNvSpPr/>
          <p:nvPr/>
        </p:nvSpPr>
        <p:spPr>
          <a:xfrm>
            <a:off x="3800590" y="1956581"/>
            <a:ext cx="868185" cy="770439"/>
          </a:xfrm>
          <a:prstGeom prst="rect">
            <a:avLst/>
          </a:prstGeom>
          <a:noFill/>
          <a:ln w="38100">
            <a:solidFill>
              <a:srgbClr val="002A77"/>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33690B9-A2ED-4101-AD7E-850EF3893446}"/>
              </a:ext>
            </a:extLst>
          </p:cNvPr>
          <p:cNvCxnSpPr>
            <a:stCxn id="24" idx="0"/>
            <a:endCxn id="55" idx="1"/>
          </p:cNvCxnSpPr>
          <p:nvPr/>
        </p:nvCxnSpPr>
        <p:spPr>
          <a:xfrm flipV="1">
            <a:off x="3965583" y="3171160"/>
            <a:ext cx="1332015" cy="579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75BE4F-FE29-4A35-A446-A942EF25DB1A}"/>
              </a:ext>
            </a:extLst>
          </p:cNvPr>
          <p:cNvCxnSpPr>
            <a:cxnSpLocks/>
            <a:stCxn id="25" idx="0"/>
            <a:endCxn id="52" idx="1"/>
          </p:cNvCxnSpPr>
          <p:nvPr/>
        </p:nvCxnSpPr>
        <p:spPr>
          <a:xfrm flipV="1">
            <a:off x="4471022" y="4012104"/>
            <a:ext cx="826577" cy="3957"/>
          </a:xfrm>
          <a:prstGeom prst="line">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C705BF-BADD-4308-B7A1-EE4C96B82AE7}"/>
              </a:ext>
            </a:extLst>
          </p:cNvPr>
          <p:cNvCxnSpPr>
            <a:cxnSpLocks/>
            <a:stCxn id="26" idx="0"/>
            <a:endCxn id="50" idx="1"/>
          </p:cNvCxnSpPr>
          <p:nvPr/>
        </p:nvCxnSpPr>
        <p:spPr>
          <a:xfrm flipV="1">
            <a:off x="3946468" y="4864109"/>
            <a:ext cx="1351130" cy="1"/>
          </a:xfrm>
          <a:prstGeom prst="line">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943490-116F-4EAF-996A-B2E3BCEF22BB}"/>
              </a:ext>
            </a:extLst>
          </p:cNvPr>
          <p:cNvCxnSpPr>
            <a:cxnSpLocks/>
            <a:stCxn id="27" idx="0"/>
            <a:endCxn id="48" idx="1"/>
          </p:cNvCxnSpPr>
          <p:nvPr/>
        </p:nvCxnSpPr>
        <p:spPr>
          <a:xfrm flipV="1">
            <a:off x="4296291" y="5711482"/>
            <a:ext cx="1001301" cy="914"/>
          </a:xfrm>
          <a:prstGeom prst="line">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07071BD-57C8-4AC7-AB6E-A2891166C882}"/>
              </a:ext>
            </a:extLst>
          </p:cNvPr>
          <p:cNvSpPr txBox="1"/>
          <p:nvPr/>
        </p:nvSpPr>
        <p:spPr>
          <a:xfrm>
            <a:off x="914399" y="3721833"/>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Model </a:t>
            </a:r>
          </a:p>
        </p:txBody>
      </p:sp>
    </p:spTree>
    <p:extLst>
      <p:ext uri="{BB962C8B-B14F-4D97-AF65-F5344CB8AC3E}">
        <p14:creationId xmlns:p14="http://schemas.microsoft.com/office/powerpoint/2010/main" val="679222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B0B-B0F9-4918-9222-5CD22833224F}"/>
              </a:ext>
            </a:extLst>
          </p:cNvPr>
          <p:cNvSpPr>
            <a:spLocks noGrp="1"/>
          </p:cNvSpPr>
          <p:nvPr>
            <p:ph type="title"/>
          </p:nvPr>
        </p:nvSpPr>
        <p:spPr>
          <a:xfrm>
            <a:off x="914400" y="374904"/>
            <a:ext cx="9580880" cy="859536"/>
          </a:xfrm>
        </p:spPr>
        <p:txBody>
          <a:bodyPr/>
          <a:lstStyle/>
          <a:p>
            <a:r>
              <a:rPr lang="en-US" dirty="0"/>
              <a:t>US Requirements: Implementation Guides</a:t>
            </a:r>
          </a:p>
        </p:txBody>
      </p:sp>
      <p:sp>
        <p:nvSpPr>
          <p:cNvPr id="4" name="Slide Number Placeholder 3">
            <a:extLst>
              <a:ext uri="{FF2B5EF4-FFF2-40B4-BE49-F238E27FC236}">
                <a16:creationId xmlns:a16="http://schemas.microsoft.com/office/drawing/2014/main" id="{18F63910-E100-49EA-99EF-4DC725B537EF}"/>
              </a:ext>
            </a:extLst>
          </p:cNvPr>
          <p:cNvSpPr>
            <a:spLocks noGrp="1"/>
          </p:cNvSpPr>
          <p:nvPr>
            <p:ph type="sldNum" sz="quarter" idx="12"/>
          </p:nvPr>
        </p:nvSpPr>
        <p:spPr/>
        <p:txBody>
          <a:bodyPr/>
          <a:lstStyle/>
          <a:p>
            <a:fld id="{88B1D514-9158-7143-952E-69DC611F0F0B}" type="slidenum">
              <a:rPr lang="en-US" smtClean="0"/>
              <a:t>31</a:t>
            </a:fld>
            <a:endParaRPr lang="en-US" dirty="0"/>
          </a:p>
        </p:txBody>
      </p:sp>
      <p:sp>
        <p:nvSpPr>
          <p:cNvPr id="18" name="Rectangle 17">
            <a:extLst>
              <a:ext uri="{FF2B5EF4-FFF2-40B4-BE49-F238E27FC236}">
                <a16:creationId xmlns:a16="http://schemas.microsoft.com/office/drawing/2014/main" id="{AE1FE3AD-1F91-4E7D-8304-1146719FA1B6}"/>
              </a:ext>
            </a:extLst>
          </p:cNvPr>
          <p:cNvSpPr/>
          <p:nvPr/>
        </p:nvSpPr>
        <p:spPr>
          <a:xfrm>
            <a:off x="3800590" y="1956581"/>
            <a:ext cx="868185" cy="770439"/>
          </a:xfrm>
          <a:prstGeom prst="rect">
            <a:avLst/>
          </a:prstGeom>
          <a:noFill/>
          <a:ln w="38100">
            <a:solidFill>
              <a:srgbClr val="002A77"/>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82F580-D1A8-4B3E-AB68-5918FEAF0592}"/>
              </a:ext>
            </a:extLst>
          </p:cNvPr>
          <p:cNvSpPr/>
          <p:nvPr/>
        </p:nvSpPr>
        <p:spPr>
          <a:xfrm>
            <a:off x="3794494" y="2791733"/>
            <a:ext cx="868185" cy="770439"/>
          </a:xfrm>
          <a:prstGeom prst="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934F772-FB72-4449-856F-50AE3137835F}"/>
              </a:ext>
            </a:extLst>
          </p:cNvPr>
          <p:cNvSpPr/>
          <p:nvPr/>
        </p:nvSpPr>
        <p:spPr>
          <a:xfrm>
            <a:off x="3788398" y="3626885"/>
            <a:ext cx="868185" cy="770439"/>
          </a:xfrm>
          <a:prstGeom prst="rect">
            <a:avLst/>
          </a:prstGeom>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F87A21D5-8353-424A-8EC1-C80BAF13A537}"/>
              </a:ext>
            </a:extLst>
          </p:cNvPr>
          <p:cNvSpPr/>
          <p:nvPr/>
        </p:nvSpPr>
        <p:spPr>
          <a:xfrm>
            <a:off x="3788399" y="5327176"/>
            <a:ext cx="868185" cy="770439"/>
          </a:xfrm>
          <a:prstGeom prst="rect">
            <a:avLst/>
          </a:prstGeom>
          <a:ln w="41275">
            <a:solidFill>
              <a:srgbClr val="00B0F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7DB7317-00D4-4392-B759-825CFA44E651}"/>
              </a:ext>
            </a:extLst>
          </p:cNvPr>
          <p:cNvSpPr/>
          <p:nvPr/>
        </p:nvSpPr>
        <p:spPr>
          <a:xfrm>
            <a:off x="3794495" y="4479832"/>
            <a:ext cx="868185" cy="770439"/>
          </a:xfrm>
          <a:prstGeom prst="rect">
            <a:avLst/>
          </a:prstGeom>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9E5C5C5-FAC7-4761-B614-902E22ACC387}"/>
              </a:ext>
            </a:extLst>
          </p:cNvPr>
          <p:cNvSpPr txBox="1"/>
          <p:nvPr/>
        </p:nvSpPr>
        <p:spPr>
          <a:xfrm>
            <a:off x="3640694" y="1598689"/>
            <a:ext cx="1329210" cy="369332"/>
          </a:xfrm>
          <a:prstGeom prst="rect">
            <a:avLst/>
          </a:prstGeom>
          <a:noFill/>
        </p:spPr>
        <p:txBody>
          <a:bodyPr wrap="none" rtlCol="0">
            <a:spAutoFit/>
          </a:bodyPr>
          <a:lstStyle/>
          <a:p>
            <a:r>
              <a:rPr lang="en-US" sz="1800" b="1" dirty="0"/>
              <a:t>US Realm </a:t>
            </a:r>
          </a:p>
        </p:txBody>
      </p:sp>
      <p:sp>
        <p:nvSpPr>
          <p:cNvPr id="24" name="Rectangle 23">
            <a:extLst>
              <a:ext uri="{FF2B5EF4-FFF2-40B4-BE49-F238E27FC236}">
                <a16:creationId xmlns:a16="http://schemas.microsoft.com/office/drawing/2014/main" id="{6B3FB4D4-2808-4FEE-A274-361B9B403F4B}"/>
              </a:ext>
            </a:extLst>
          </p:cNvPr>
          <p:cNvSpPr/>
          <p:nvPr/>
        </p:nvSpPr>
        <p:spPr>
          <a:xfrm rot="5400000">
            <a:off x="3537822" y="3045923"/>
            <a:ext cx="769189" cy="260811"/>
          </a:xfrm>
          <a:prstGeom prst="rect">
            <a:avLst/>
          </a:prstGeom>
          <a:pattFill prst="wdUpDiag">
            <a:fgClr>
              <a:srgbClr val="C00000"/>
            </a:fgClr>
            <a:bgClr>
              <a:schemeClr val="bg1"/>
            </a:bgClr>
          </a:pattFill>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190F9E8-A290-471B-A433-C3AC6B2863E7}"/>
              </a:ext>
            </a:extLst>
          </p:cNvPr>
          <p:cNvSpPr/>
          <p:nvPr/>
        </p:nvSpPr>
        <p:spPr>
          <a:xfrm rot="5400000">
            <a:off x="3583780" y="3830964"/>
            <a:ext cx="769191" cy="361042"/>
          </a:xfrm>
          <a:prstGeom prst="rect">
            <a:avLst/>
          </a:prstGeom>
          <a:pattFill prst="wdUpDiag">
            <a:fgClr>
              <a:schemeClr val="accent1">
                <a:lumMod val="50000"/>
              </a:schemeClr>
            </a:fgClr>
            <a:bgClr>
              <a:schemeClr val="bg1"/>
            </a:bgClr>
          </a:pattFill>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DE0CE3D8-2D2A-4717-A5F0-678F4D2A030F}"/>
              </a:ext>
            </a:extLst>
          </p:cNvPr>
          <p:cNvSpPr/>
          <p:nvPr/>
        </p:nvSpPr>
        <p:spPr>
          <a:xfrm rot="5400000">
            <a:off x="3584324" y="4686374"/>
            <a:ext cx="772888" cy="359810"/>
          </a:xfrm>
          <a:prstGeom prst="rect">
            <a:avLst/>
          </a:prstGeom>
          <a:pattFill prst="wdUpDiag">
            <a:fgClr>
              <a:schemeClr val="accent2">
                <a:lumMod val="75000"/>
              </a:schemeClr>
            </a:fgClr>
            <a:bgClr>
              <a:schemeClr val="bg1"/>
            </a:bgClr>
          </a:pattFill>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BCECBC99-54DF-46D1-8143-F75B9A298EC1}"/>
              </a:ext>
            </a:extLst>
          </p:cNvPr>
          <p:cNvSpPr/>
          <p:nvPr/>
        </p:nvSpPr>
        <p:spPr>
          <a:xfrm rot="5400000">
            <a:off x="3660906" y="5453223"/>
            <a:ext cx="770439" cy="518346"/>
          </a:xfrm>
          <a:prstGeom prst="rect">
            <a:avLst/>
          </a:prstGeom>
          <a:pattFill prst="wdUpDiag">
            <a:fgClr>
              <a:schemeClr val="accent3">
                <a:lumMod val="50000"/>
              </a:schemeClr>
            </a:fgClr>
            <a:bgClr>
              <a:schemeClr val="bg1"/>
            </a:bgClr>
          </a:pattFill>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DE5CA8CE-F464-438F-B38E-1BC70856C0A5}"/>
              </a:ext>
            </a:extLst>
          </p:cNvPr>
          <p:cNvSpPr/>
          <p:nvPr/>
        </p:nvSpPr>
        <p:spPr>
          <a:xfrm rot="5400000">
            <a:off x="3447478" y="2304172"/>
            <a:ext cx="771658" cy="74037"/>
          </a:xfrm>
          <a:prstGeom prst="rect">
            <a:avLst/>
          </a:prstGeom>
          <a:pattFill prst="wdUpDiag">
            <a:fgClr>
              <a:srgbClr val="00153C"/>
            </a:fgClr>
            <a:bgClr>
              <a:schemeClr val="bg1"/>
            </a:bgClr>
          </a:pattFill>
          <a:ln w="38100">
            <a:solidFill>
              <a:srgbClr val="002A77"/>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4F687415-0D28-4FA6-907F-DD752E9BEAE7}"/>
              </a:ext>
            </a:extLst>
          </p:cNvPr>
          <p:cNvSpPr/>
          <p:nvPr/>
        </p:nvSpPr>
        <p:spPr>
          <a:xfrm>
            <a:off x="5402290" y="5389229"/>
            <a:ext cx="5895914" cy="923330"/>
          </a:xfrm>
          <a:prstGeom prst="rect">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b="1" dirty="0"/>
              <a:t>ARCH:</a:t>
            </a:r>
          </a:p>
          <a:p>
            <a:pPr algn="ctr"/>
            <a:r>
              <a:rPr lang="en-US" sz="1800" dirty="0"/>
              <a:t>API Resource Collection in Health uses FHIR RESTful API and SMART App </a:t>
            </a:r>
            <a:r>
              <a:rPr lang="en-US" sz="1800"/>
              <a:t>Launch Framework</a:t>
            </a:r>
            <a:endParaRPr lang="en-US" sz="1800" dirty="0"/>
          </a:p>
        </p:txBody>
      </p:sp>
      <p:sp>
        <p:nvSpPr>
          <p:cNvPr id="66" name="Rectangle 65">
            <a:extLst>
              <a:ext uri="{FF2B5EF4-FFF2-40B4-BE49-F238E27FC236}">
                <a16:creationId xmlns:a16="http://schemas.microsoft.com/office/drawing/2014/main" id="{EFD78B8D-6CBC-4B85-965B-9C6831E23C13}"/>
              </a:ext>
            </a:extLst>
          </p:cNvPr>
          <p:cNvSpPr/>
          <p:nvPr/>
        </p:nvSpPr>
        <p:spPr>
          <a:xfrm>
            <a:off x="5381681" y="4541885"/>
            <a:ext cx="5895915" cy="646331"/>
          </a:xfrm>
          <a:prstGeom prst="rect">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b="1" dirty="0"/>
              <a:t>USCDI + CQM </a:t>
            </a:r>
          </a:p>
          <a:p>
            <a:pPr algn="ctr"/>
            <a:r>
              <a:rPr lang="en-US" sz="1800" dirty="0"/>
              <a:t>Value Sets, constraints </a:t>
            </a:r>
          </a:p>
        </p:txBody>
      </p:sp>
      <p:sp>
        <p:nvSpPr>
          <p:cNvPr id="68" name="Rectangle 67">
            <a:extLst>
              <a:ext uri="{FF2B5EF4-FFF2-40B4-BE49-F238E27FC236}">
                <a16:creationId xmlns:a16="http://schemas.microsoft.com/office/drawing/2014/main" id="{BE0FA7F8-424F-4B88-9AB7-21B204EC61CD}"/>
              </a:ext>
            </a:extLst>
          </p:cNvPr>
          <p:cNvSpPr/>
          <p:nvPr/>
        </p:nvSpPr>
        <p:spPr>
          <a:xfrm>
            <a:off x="5402290" y="3695664"/>
            <a:ext cx="5895915" cy="646331"/>
          </a:xfrm>
          <a:prstGeom prst="rect">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b="1" dirty="0"/>
              <a:t>USCDI </a:t>
            </a:r>
          </a:p>
          <a:p>
            <a:pPr algn="ctr"/>
            <a:r>
              <a:rPr lang="en-US" sz="1800" dirty="0"/>
              <a:t>US Core for Data Interoperability: FHIR and CDA IGs</a:t>
            </a:r>
          </a:p>
        </p:txBody>
      </p:sp>
      <p:sp>
        <p:nvSpPr>
          <p:cNvPr id="70" name="Rectangle 69">
            <a:extLst>
              <a:ext uri="{FF2B5EF4-FFF2-40B4-BE49-F238E27FC236}">
                <a16:creationId xmlns:a16="http://schemas.microsoft.com/office/drawing/2014/main" id="{D8F31DF9-4B27-4D93-97F5-DF03B9690FD6}"/>
              </a:ext>
            </a:extLst>
          </p:cNvPr>
          <p:cNvSpPr/>
          <p:nvPr/>
        </p:nvSpPr>
        <p:spPr>
          <a:xfrm>
            <a:off x="5381681" y="2848882"/>
            <a:ext cx="5895915" cy="646331"/>
          </a:xfrm>
          <a:prstGeom prst="rect">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b="1" dirty="0"/>
              <a:t>CQM: </a:t>
            </a:r>
          </a:p>
          <a:p>
            <a:pPr algn="ctr"/>
            <a:r>
              <a:rPr lang="en-US" sz="1800" dirty="0"/>
              <a:t>2019 Clinical Quality Measures</a:t>
            </a:r>
          </a:p>
        </p:txBody>
      </p:sp>
      <p:sp>
        <p:nvSpPr>
          <p:cNvPr id="73" name="TextBox 72">
            <a:extLst>
              <a:ext uri="{FF2B5EF4-FFF2-40B4-BE49-F238E27FC236}">
                <a16:creationId xmlns:a16="http://schemas.microsoft.com/office/drawing/2014/main" id="{C941EF4D-44FA-491F-9410-641D97827180}"/>
              </a:ext>
            </a:extLst>
          </p:cNvPr>
          <p:cNvSpPr txBox="1"/>
          <p:nvPr/>
        </p:nvSpPr>
        <p:spPr>
          <a:xfrm>
            <a:off x="914400" y="4515547"/>
            <a:ext cx="2563041"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74" name="TextBox 73">
            <a:extLst>
              <a:ext uri="{FF2B5EF4-FFF2-40B4-BE49-F238E27FC236}">
                <a16:creationId xmlns:a16="http://schemas.microsoft.com/office/drawing/2014/main" id="{66182D1C-EAB0-430A-869A-6B8F7D08A17A}"/>
              </a:ext>
            </a:extLst>
          </p:cNvPr>
          <p:cNvSpPr txBox="1"/>
          <p:nvPr/>
        </p:nvSpPr>
        <p:spPr>
          <a:xfrm>
            <a:off x="914400" y="5435704"/>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Foundational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Architecture</a:t>
            </a:r>
          </a:p>
        </p:txBody>
      </p:sp>
      <p:sp>
        <p:nvSpPr>
          <p:cNvPr id="76" name="TextBox 75">
            <a:extLst>
              <a:ext uri="{FF2B5EF4-FFF2-40B4-BE49-F238E27FC236}">
                <a16:creationId xmlns:a16="http://schemas.microsoft.com/office/drawing/2014/main" id="{1153C1DC-3E1C-4A3D-AC44-571869F7E04A}"/>
              </a:ext>
            </a:extLst>
          </p:cNvPr>
          <p:cNvSpPr txBox="1"/>
          <p:nvPr/>
        </p:nvSpPr>
        <p:spPr>
          <a:xfrm>
            <a:off x="914401" y="2932592"/>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77" name="TextBox 76">
            <a:extLst>
              <a:ext uri="{FF2B5EF4-FFF2-40B4-BE49-F238E27FC236}">
                <a16:creationId xmlns:a16="http://schemas.microsoft.com/office/drawing/2014/main" id="{A549C78F-7E9C-4FA6-9E1D-B52F7BF572A7}"/>
              </a:ext>
            </a:extLst>
          </p:cNvPr>
          <p:cNvSpPr txBox="1"/>
          <p:nvPr/>
        </p:nvSpPr>
        <p:spPr>
          <a:xfrm>
            <a:off x="914401" y="2017541"/>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sp>
        <p:nvSpPr>
          <p:cNvPr id="44" name="TextBox 43">
            <a:extLst>
              <a:ext uri="{FF2B5EF4-FFF2-40B4-BE49-F238E27FC236}">
                <a16:creationId xmlns:a16="http://schemas.microsoft.com/office/drawing/2014/main" id="{8B0B6B11-723C-4F18-8635-E1AD1648980D}"/>
              </a:ext>
            </a:extLst>
          </p:cNvPr>
          <p:cNvSpPr txBox="1"/>
          <p:nvPr/>
        </p:nvSpPr>
        <p:spPr>
          <a:xfrm>
            <a:off x="806728" y="1087316"/>
            <a:ext cx="11080471" cy="369332"/>
          </a:xfrm>
          <a:prstGeom prst="rect">
            <a:avLst/>
          </a:prstGeom>
          <a:noFill/>
        </p:spPr>
        <p:txBody>
          <a:bodyPr wrap="square" rtlCol="0">
            <a:spAutoFit/>
          </a:bodyPr>
          <a:lstStyle/>
          <a:p>
            <a:r>
              <a:rPr lang="en-US" sz="1800" dirty="0"/>
              <a:t>US Implementers will be mandated in 2020 to apply the following rules for data interoperability.</a:t>
            </a:r>
          </a:p>
        </p:txBody>
      </p:sp>
      <p:sp>
        <p:nvSpPr>
          <p:cNvPr id="36" name="Rectangle 35">
            <a:extLst>
              <a:ext uri="{FF2B5EF4-FFF2-40B4-BE49-F238E27FC236}">
                <a16:creationId xmlns:a16="http://schemas.microsoft.com/office/drawing/2014/main" id="{EDD479C0-8362-4E23-870A-72D2490ED073}"/>
              </a:ext>
            </a:extLst>
          </p:cNvPr>
          <p:cNvSpPr/>
          <p:nvPr/>
        </p:nvSpPr>
        <p:spPr>
          <a:xfrm>
            <a:off x="5381681" y="1884469"/>
            <a:ext cx="5895916" cy="923330"/>
          </a:xfrm>
          <a:prstGeom prst="rect">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lvl="0" algn="ctr"/>
            <a:r>
              <a:rPr lang="en-US" sz="1800" b="1" dirty="0">
                <a:solidFill>
                  <a:prstClr val="white">
                    <a:lumMod val="75000"/>
                  </a:prstClr>
                </a:solidFill>
              </a:rPr>
              <a:t>Da Vinci: </a:t>
            </a:r>
            <a:r>
              <a:rPr lang="en-US" sz="1800" b="1" dirty="0">
                <a:solidFill>
                  <a:prstClr val="black"/>
                </a:solidFill>
              </a:rPr>
              <a:t>CRD and DTR</a:t>
            </a:r>
          </a:p>
          <a:p>
            <a:pPr lvl="0" algn="ctr"/>
            <a:r>
              <a:rPr lang="en-US" sz="1800" dirty="0">
                <a:solidFill>
                  <a:prstClr val="black"/>
                </a:solidFill>
              </a:rPr>
              <a:t>Coverage Requirements Discovery uses CDS Hooks, </a:t>
            </a:r>
            <a:br>
              <a:rPr lang="en-US" sz="1800" dirty="0">
                <a:solidFill>
                  <a:prstClr val="black"/>
                </a:solidFill>
              </a:rPr>
            </a:br>
            <a:r>
              <a:rPr lang="en-US" sz="1800" dirty="0">
                <a:solidFill>
                  <a:prstClr val="black"/>
                </a:solidFill>
              </a:rPr>
              <a:t>Documentation Templates and Rules</a:t>
            </a:r>
          </a:p>
        </p:txBody>
      </p:sp>
      <p:cxnSp>
        <p:nvCxnSpPr>
          <p:cNvPr id="37" name="Straight Connector 36">
            <a:extLst>
              <a:ext uri="{FF2B5EF4-FFF2-40B4-BE49-F238E27FC236}">
                <a16:creationId xmlns:a16="http://schemas.microsoft.com/office/drawing/2014/main" id="{B71D3755-92DB-4E56-9DC7-4A0B7C8B4393}"/>
              </a:ext>
            </a:extLst>
          </p:cNvPr>
          <p:cNvCxnSpPr>
            <a:cxnSpLocks/>
            <a:stCxn id="24" idx="0"/>
            <a:endCxn id="70" idx="1"/>
          </p:cNvCxnSpPr>
          <p:nvPr/>
        </p:nvCxnSpPr>
        <p:spPr>
          <a:xfrm flipV="1">
            <a:off x="4052822" y="3172048"/>
            <a:ext cx="1328859" cy="428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2611E0-BEE8-4944-A9DF-0BBEA04B2D75}"/>
              </a:ext>
            </a:extLst>
          </p:cNvPr>
          <p:cNvCxnSpPr>
            <a:cxnSpLocks/>
            <a:stCxn id="25" idx="0"/>
            <a:endCxn id="68" idx="1"/>
          </p:cNvCxnSpPr>
          <p:nvPr/>
        </p:nvCxnSpPr>
        <p:spPr>
          <a:xfrm>
            <a:off x="4148897" y="4011486"/>
            <a:ext cx="1253393" cy="7344"/>
          </a:xfrm>
          <a:prstGeom prst="line">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8DFE88-2908-43B1-8032-E7AB58372A60}"/>
              </a:ext>
            </a:extLst>
          </p:cNvPr>
          <p:cNvCxnSpPr>
            <a:cxnSpLocks/>
            <a:stCxn id="39" idx="0"/>
            <a:endCxn id="66" idx="1"/>
          </p:cNvCxnSpPr>
          <p:nvPr/>
        </p:nvCxnSpPr>
        <p:spPr>
          <a:xfrm flipV="1">
            <a:off x="4150673" y="4865051"/>
            <a:ext cx="1231008" cy="1228"/>
          </a:xfrm>
          <a:prstGeom prst="line">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2F18510-27EE-4BBC-9FB6-3E6B600203E2}"/>
              </a:ext>
            </a:extLst>
          </p:cNvPr>
          <p:cNvCxnSpPr>
            <a:cxnSpLocks/>
            <a:stCxn id="40" idx="0"/>
            <a:endCxn id="64" idx="1"/>
          </p:cNvCxnSpPr>
          <p:nvPr/>
        </p:nvCxnSpPr>
        <p:spPr>
          <a:xfrm>
            <a:off x="4305299" y="5712397"/>
            <a:ext cx="1096991" cy="138497"/>
          </a:xfrm>
          <a:prstGeom prst="line">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553C37-7017-4500-90F8-90CF7265B1D1}"/>
              </a:ext>
            </a:extLst>
          </p:cNvPr>
          <p:cNvCxnSpPr>
            <a:cxnSpLocks/>
            <a:stCxn id="42" idx="0"/>
            <a:endCxn id="36" idx="1"/>
          </p:cNvCxnSpPr>
          <p:nvPr/>
        </p:nvCxnSpPr>
        <p:spPr>
          <a:xfrm>
            <a:off x="3870326" y="2341191"/>
            <a:ext cx="1511355" cy="4943"/>
          </a:xfrm>
          <a:prstGeom prst="line">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504A02-0543-4FBC-908A-C8D93C7E7ABC}"/>
              </a:ext>
            </a:extLst>
          </p:cNvPr>
          <p:cNvSpPr txBox="1"/>
          <p:nvPr/>
        </p:nvSpPr>
        <p:spPr>
          <a:xfrm>
            <a:off x="914399" y="3721833"/>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Model </a:t>
            </a:r>
          </a:p>
        </p:txBody>
      </p:sp>
    </p:spTree>
    <p:extLst>
      <p:ext uri="{BB962C8B-B14F-4D97-AF65-F5344CB8AC3E}">
        <p14:creationId xmlns:p14="http://schemas.microsoft.com/office/powerpoint/2010/main" val="394897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B0B-B0F9-4918-9222-5CD22833224F}"/>
              </a:ext>
            </a:extLst>
          </p:cNvPr>
          <p:cNvSpPr>
            <a:spLocks noGrp="1"/>
          </p:cNvSpPr>
          <p:nvPr>
            <p:ph type="title"/>
          </p:nvPr>
        </p:nvSpPr>
        <p:spPr>
          <a:xfrm>
            <a:off x="914400" y="374904"/>
            <a:ext cx="9580880" cy="859536"/>
          </a:xfrm>
        </p:spPr>
        <p:txBody>
          <a:bodyPr/>
          <a:lstStyle/>
          <a:p>
            <a:r>
              <a:rPr lang="en-US" dirty="0"/>
              <a:t>Completing the Knowledge Architecture </a:t>
            </a:r>
          </a:p>
        </p:txBody>
      </p:sp>
      <p:sp>
        <p:nvSpPr>
          <p:cNvPr id="4" name="Slide Number Placeholder 3">
            <a:extLst>
              <a:ext uri="{FF2B5EF4-FFF2-40B4-BE49-F238E27FC236}">
                <a16:creationId xmlns:a16="http://schemas.microsoft.com/office/drawing/2014/main" id="{18F63910-E100-49EA-99EF-4DC725B537EF}"/>
              </a:ext>
            </a:extLst>
          </p:cNvPr>
          <p:cNvSpPr>
            <a:spLocks noGrp="1"/>
          </p:cNvSpPr>
          <p:nvPr>
            <p:ph type="sldNum" sz="quarter" idx="12"/>
          </p:nvPr>
        </p:nvSpPr>
        <p:spPr/>
        <p:txBody>
          <a:bodyPr/>
          <a:lstStyle/>
          <a:p>
            <a:fld id="{88B1D514-9158-7143-952E-69DC611F0F0B}" type="slidenum">
              <a:rPr lang="en-US" smtClean="0"/>
              <a:t>32</a:t>
            </a:fld>
            <a:endParaRPr lang="en-US" dirty="0"/>
          </a:p>
        </p:txBody>
      </p:sp>
      <p:sp>
        <p:nvSpPr>
          <p:cNvPr id="18" name="Rectangle 17">
            <a:extLst>
              <a:ext uri="{FF2B5EF4-FFF2-40B4-BE49-F238E27FC236}">
                <a16:creationId xmlns:a16="http://schemas.microsoft.com/office/drawing/2014/main" id="{AE1FE3AD-1F91-4E7D-8304-1146719FA1B6}"/>
              </a:ext>
            </a:extLst>
          </p:cNvPr>
          <p:cNvSpPr/>
          <p:nvPr/>
        </p:nvSpPr>
        <p:spPr>
          <a:xfrm>
            <a:off x="3800590" y="1956581"/>
            <a:ext cx="868185" cy="770439"/>
          </a:xfrm>
          <a:prstGeom prst="rect">
            <a:avLst/>
          </a:prstGeom>
          <a:noFill/>
          <a:ln w="38100">
            <a:solidFill>
              <a:srgbClr val="002A77"/>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82F580-D1A8-4B3E-AB68-5918FEAF0592}"/>
              </a:ext>
            </a:extLst>
          </p:cNvPr>
          <p:cNvSpPr/>
          <p:nvPr/>
        </p:nvSpPr>
        <p:spPr>
          <a:xfrm>
            <a:off x="3794494" y="2791733"/>
            <a:ext cx="868185" cy="770439"/>
          </a:xfrm>
          <a:prstGeom prst="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934F772-FB72-4449-856F-50AE3137835F}"/>
              </a:ext>
            </a:extLst>
          </p:cNvPr>
          <p:cNvSpPr/>
          <p:nvPr/>
        </p:nvSpPr>
        <p:spPr>
          <a:xfrm>
            <a:off x="3788398" y="3626885"/>
            <a:ext cx="868185" cy="770439"/>
          </a:xfrm>
          <a:prstGeom prst="rect">
            <a:avLst/>
          </a:prstGeom>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F87A21D5-8353-424A-8EC1-C80BAF13A537}"/>
              </a:ext>
            </a:extLst>
          </p:cNvPr>
          <p:cNvSpPr/>
          <p:nvPr/>
        </p:nvSpPr>
        <p:spPr>
          <a:xfrm>
            <a:off x="3788399" y="5327176"/>
            <a:ext cx="868185" cy="770439"/>
          </a:xfrm>
          <a:prstGeom prst="rect">
            <a:avLst/>
          </a:prstGeom>
          <a:ln w="41275">
            <a:solidFill>
              <a:srgbClr val="00B0F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7DB7317-00D4-4392-B759-825CFA44E651}"/>
              </a:ext>
            </a:extLst>
          </p:cNvPr>
          <p:cNvSpPr/>
          <p:nvPr/>
        </p:nvSpPr>
        <p:spPr>
          <a:xfrm>
            <a:off x="3794495" y="4479832"/>
            <a:ext cx="868185" cy="770439"/>
          </a:xfrm>
          <a:prstGeom prst="rect">
            <a:avLst/>
          </a:prstGeom>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9E5C5C5-FAC7-4761-B614-902E22ACC387}"/>
              </a:ext>
            </a:extLst>
          </p:cNvPr>
          <p:cNvSpPr txBox="1"/>
          <p:nvPr/>
        </p:nvSpPr>
        <p:spPr>
          <a:xfrm>
            <a:off x="3362340" y="1629050"/>
            <a:ext cx="1841786" cy="338554"/>
          </a:xfrm>
          <a:prstGeom prst="rect">
            <a:avLst/>
          </a:prstGeom>
          <a:noFill/>
        </p:spPr>
        <p:txBody>
          <a:bodyPr wrap="none" rtlCol="0">
            <a:spAutoFit/>
          </a:bodyPr>
          <a:lstStyle/>
          <a:p>
            <a:r>
              <a:rPr lang="en-US" sz="1600" b="1" dirty="0"/>
              <a:t>VA Architecture </a:t>
            </a:r>
          </a:p>
        </p:txBody>
      </p:sp>
      <p:sp>
        <p:nvSpPr>
          <p:cNvPr id="24" name="Rectangle 23">
            <a:extLst>
              <a:ext uri="{FF2B5EF4-FFF2-40B4-BE49-F238E27FC236}">
                <a16:creationId xmlns:a16="http://schemas.microsoft.com/office/drawing/2014/main" id="{6B3FB4D4-2808-4FEE-A274-361B9B403F4B}"/>
              </a:ext>
            </a:extLst>
          </p:cNvPr>
          <p:cNvSpPr/>
          <p:nvPr/>
        </p:nvSpPr>
        <p:spPr>
          <a:xfrm rot="5400000">
            <a:off x="3537822" y="3045923"/>
            <a:ext cx="769189" cy="260811"/>
          </a:xfrm>
          <a:prstGeom prst="rect">
            <a:avLst/>
          </a:prstGeom>
          <a:pattFill prst="wdUpDiag">
            <a:fgClr>
              <a:srgbClr val="C00000"/>
            </a:fgClr>
            <a:bgClr>
              <a:schemeClr val="bg1"/>
            </a:bgClr>
          </a:pattFill>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190F9E8-A290-471B-A433-C3AC6B2863E7}"/>
              </a:ext>
            </a:extLst>
          </p:cNvPr>
          <p:cNvSpPr/>
          <p:nvPr/>
        </p:nvSpPr>
        <p:spPr>
          <a:xfrm rot="5400000">
            <a:off x="3583995" y="3830749"/>
            <a:ext cx="768761" cy="361042"/>
          </a:xfrm>
          <a:prstGeom prst="rect">
            <a:avLst/>
          </a:prstGeom>
          <a:pattFill prst="wdUpDiag">
            <a:fgClr>
              <a:schemeClr val="accent1">
                <a:lumMod val="50000"/>
              </a:schemeClr>
            </a:fgClr>
            <a:bgClr>
              <a:schemeClr val="bg1"/>
            </a:bgClr>
          </a:pattFill>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DE0CE3D8-2D2A-4717-A5F0-678F4D2A030F}"/>
              </a:ext>
            </a:extLst>
          </p:cNvPr>
          <p:cNvSpPr/>
          <p:nvPr/>
        </p:nvSpPr>
        <p:spPr>
          <a:xfrm rot="5400000">
            <a:off x="3584324" y="4686374"/>
            <a:ext cx="772888" cy="359810"/>
          </a:xfrm>
          <a:prstGeom prst="rect">
            <a:avLst/>
          </a:prstGeom>
          <a:pattFill prst="wdUpDiag">
            <a:fgClr>
              <a:schemeClr val="accent2">
                <a:lumMod val="75000"/>
              </a:schemeClr>
            </a:fgClr>
            <a:bgClr>
              <a:schemeClr val="bg1"/>
            </a:bgClr>
          </a:pattFill>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BCECBC99-54DF-46D1-8143-F75B9A298EC1}"/>
              </a:ext>
            </a:extLst>
          </p:cNvPr>
          <p:cNvSpPr/>
          <p:nvPr/>
        </p:nvSpPr>
        <p:spPr>
          <a:xfrm rot="5400000">
            <a:off x="3660906" y="5453223"/>
            <a:ext cx="770439" cy="518346"/>
          </a:xfrm>
          <a:prstGeom prst="rect">
            <a:avLst/>
          </a:prstGeom>
          <a:pattFill prst="wdUpDiag">
            <a:fgClr>
              <a:schemeClr val="accent3">
                <a:lumMod val="50000"/>
              </a:schemeClr>
            </a:fgClr>
            <a:bgClr>
              <a:schemeClr val="bg1"/>
            </a:bgClr>
          </a:pattFill>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DE5CA8CE-F464-438F-B38E-1BC70856C0A5}"/>
              </a:ext>
            </a:extLst>
          </p:cNvPr>
          <p:cNvSpPr/>
          <p:nvPr/>
        </p:nvSpPr>
        <p:spPr>
          <a:xfrm rot="5400000">
            <a:off x="3447478" y="2304172"/>
            <a:ext cx="771658" cy="74037"/>
          </a:xfrm>
          <a:prstGeom prst="rect">
            <a:avLst/>
          </a:prstGeom>
          <a:pattFill prst="wdUpDiag">
            <a:fgClr>
              <a:srgbClr val="00153C"/>
            </a:fgClr>
            <a:bgClr>
              <a:schemeClr val="bg1"/>
            </a:bgClr>
          </a:pattFill>
          <a:ln w="38100">
            <a:solidFill>
              <a:srgbClr val="002A77"/>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4F687415-0D28-4FA6-907F-DD752E9BEAE7}"/>
              </a:ext>
            </a:extLst>
          </p:cNvPr>
          <p:cNvSpPr/>
          <p:nvPr/>
        </p:nvSpPr>
        <p:spPr>
          <a:xfrm>
            <a:off x="5402290" y="5389229"/>
            <a:ext cx="5895914" cy="646331"/>
          </a:xfrm>
          <a:prstGeom prst="rect">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+Extend APIs, FHIR Terminology Server, Patient Identity Cross Reference</a:t>
            </a:r>
            <a:endParaRPr lang="en-US" sz="1800" dirty="0">
              <a:highlight>
                <a:srgbClr val="FFFF00"/>
              </a:highlight>
            </a:endParaRPr>
          </a:p>
        </p:txBody>
      </p:sp>
      <p:sp>
        <p:nvSpPr>
          <p:cNvPr id="66" name="Rectangle 65">
            <a:extLst>
              <a:ext uri="{FF2B5EF4-FFF2-40B4-BE49-F238E27FC236}">
                <a16:creationId xmlns:a16="http://schemas.microsoft.com/office/drawing/2014/main" id="{EFD78B8D-6CBC-4B85-965B-9C6831E23C13}"/>
              </a:ext>
            </a:extLst>
          </p:cNvPr>
          <p:cNvSpPr/>
          <p:nvPr/>
        </p:nvSpPr>
        <p:spPr>
          <a:xfrm>
            <a:off x="5381681" y="4541885"/>
            <a:ext cx="5895915" cy="646331"/>
          </a:xfrm>
          <a:prstGeom prst="rect">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+Harmonized Terminology using Solor Extension – </a:t>
            </a:r>
            <a:r>
              <a:rPr lang="en-US" sz="1800" dirty="0"/>
              <a:t>for additional data requirements</a:t>
            </a:r>
          </a:p>
        </p:txBody>
      </p:sp>
      <p:sp>
        <p:nvSpPr>
          <p:cNvPr id="68" name="Rectangle 67">
            <a:extLst>
              <a:ext uri="{FF2B5EF4-FFF2-40B4-BE49-F238E27FC236}">
                <a16:creationId xmlns:a16="http://schemas.microsoft.com/office/drawing/2014/main" id="{BE0FA7F8-424F-4B88-9AB7-21B204EC61CD}"/>
              </a:ext>
            </a:extLst>
          </p:cNvPr>
          <p:cNvSpPr/>
          <p:nvPr/>
        </p:nvSpPr>
        <p:spPr>
          <a:xfrm>
            <a:off x="5402290" y="3695664"/>
            <a:ext cx="5895915" cy="646331"/>
          </a:xfrm>
          <a:prstGeom prst="rect">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+TBI, Audiology, Prosthetics </a:t>
            </a:r>
            <a:r>
              <a:rPr lang="en-US" sz="1800" dirty="0"/>
              <a:t>– FHIM to describe data requirements beyond USCDI</a:t>
            </a:r>
          </a:p>
        </p:txBody>
      </p:sp>
      <p:sp>
        <p:nvSpPr>
          <p:cNvPr id="70" name="Rectangle 69">
            <a:extLst>
              <a:ext uri="{FF2B5EF4-FFF2-40B4-BE49-F238E27FC236}">
                <a16:creationId xmlns:a16="http://schemas.microsoft.com/office/drawing/2014/main" id="{D8F31DF9-4B27-4D93-97F5-DF03B9690FD6}"/>
              </a:ext>
            </a:extLst>
          </p:cNvPr>
          <p:cNvSpPr/>
          <p:nvPr/>
        </p:nvSpPr>
        <p:spPr>
          <a:xfrm>
            <a:off x="5381681" y="2848882"/>
            <a:ext cx="5895915" cy="646331"/>
          </a:xfrm>
          <a:prstGeom prst="rect">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+Quality Measures, Clinical Guidelines </a:t>
            </a:r>
          </a:p>
          <a:p>
            <a:pPr algn="ctr"/>
            <a:endParaRPr lang="en-US" sz="1800" b="1" dirty="0"/>
          </a:p>
        </p:txBody>
      </p:sp>
      <p:sp>
        <p:nvSpPr>
          <p:cNvPr id="73" name="TextBox 72">
            <a:extLst>
              <a:ext uri="{FF2B5EF4-FFF2-40B4-BE49-F238E27FC236}">
                <a16:creationId xmlns:a16="http://schemas.microsoft.com/office/drawing/2014/main" id="{C941EF4D-44FA-491F-9410-641D97827180}"/>
              </a:ext>
            </a:extLst>
          </p:cNvPr>
          <p:cNvSpPr txBox="1"/>
          <p:nvPr/>
        </p:nvSpPr>
        <p:spPr>
          <a:xfrm>
            <a:off x="914400" y="4515547"/>
            <a:ext cx="2563041"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74" name="TextBox 73">
            <a:extLst>
              <a:ext uri="{FF2B5EF4-FFF2-40B4-BE49-F238E27FC236}">
                <a16:creationId xmlns:a16="http://schemas.microsoft.com/office/drawing/2014/main" id="{66182D1C-EAB0-430A-869A-6B8F7D08A17A}"/>
              </a:ext>
            </a:extLst>
          </p:cNvPr>
          <p:cNvSpPr txBox="1"/>
          <p:nvPr/>
        </p:nvSpPr>
        <p:spPr>
          <a:xfrm>
            <a:off x="914400" y="5435704"/>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Foundational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Architecture</a:t>
            </a:r>
          </a:p>
        </p:txBody>
      </p:sp>
      <p:sp>
        <p:nvSpPr>
          <p:cNvPr id="75" name="TextBox 74">
            <a:extLst>
              <a:ext uri="{FF2B5EF4-FFF2-40B4-BE49-F238E27FC236}">
                <a16:creationId xmlns:a16="http://schemas.microsoft.com/office/drawing/2014/main" id="{F46E7971-9953-4DCB-9F43-583BEB628DB5}"/>
              </a:ext>
            </a:extLst>
          </p:cNvPr>
          <p:cNvSpPr txBox="1"/>
          <p:nvPr/>
        </p:nvSpPr>
        <p:spPr>
          <a:xfrm>
            <a:off x="914399" y="3721833"/>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Model </a:t>
            </a:r>
          </a:p>
        </p:txBody>
      </p:sp>
      <p:sp>
        <p:nvSpPr>
          <p:cNvPr id="76" name="TextBox 75">
            <a:extLst>
              <a:ext uri="{FF2B5EF4-FFF2-40B4-BE49-F238E27FC236}">
                <a16:creationId xmlns:a16="http://schemas.microsoft.com/office/drawing/2014/main" id="{1153C1DC-3E1C-4A3D-AC44-571869F7E04A}"/>
              </a:ext>
            </a:extLst>
          </p:cNvPr>
          <p:cNvSpPr txBox="1"/>
          <p:nvPr/>
        </p:nvSpPr>
        <p:spPr>
          <a:xfrm>
            <a:off x="914401" y="2932592"/>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77" name="TextBox 76">
            <a:extLst>
              <a:ext uri="{FF2B5EF4-FFF2-40B4-BE49-F238E27FC236}">
                <a16:creationId xmlns:a16="http://schemas.microsoft.com/office/drawing/2014/main" id="{A549C78F-7E9C-4FA6-9E1D-B52F7BF572A7}"/>
              </a:ext>
            </a:extLst>
          </p:cNvPr>
          <p:cNvSpPr txBox="1"/>
          <p:nvPr/>
        </p:nvSpPr>
        <p:spPr>
          <a:xfrm>
            <a:off x="914401" y="2017541"/>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sp>
        <p:nvSpPr>
          <p:cNvPr id="44" name="TextBox 43">
            <a:extLst>
              <a:ext uri="{FF2B5EF4-FFF2-40B4-BE49-F238E27FC236}">
                <a16:creationId xmlns:a16="http://schemas.microsoft.com/office/drawing/2014/main" id="{8B0B6B11-723C-4F18-8635-E1AD1648980D}"/>
              </a:ext>
            </a:extLst>
          </p:cNvPr>
          <p:cNvSpPr txBox="1"/>
          <p:nvPr/>
        </p:nvSpPr>
        <p:spPr>
          <a:xfrm>
            <a:off x="806728" y="1011346"/>
            <a:ext cx="11080471" cy="646331"/>
          </a:xfrm>
          <a:prstGeom prst="rect">
            <a:avLst/>
          </a:prstGeom>
          <a:noFill/>
        </p:spPr>
        <p:txBody>
          <a:bodyPr wrap="square" rtlCol="0">
            <a:spAutoFit/>
          </a:bodyPr>
          <a:lstStyle/>
          <a:p>
            <a:r>
              <a:rPr lang="en-US" sz="1800" dirty="0"/>
              <a:t>VA requirements go beyond the scope of industry-defined standards to include cases that may be specific to veterans (i.e. traumatic brain injuries, audiology, prosthetics). </a:t>
            </a:r>
          </a:p>
        </p:txBody>
      </p:sp>
      <p:sp>
        <p:nvSpPr>
          <p:cNvPr id="36" name="Rectangle 35">
            <a:extLst>
              <a:ext uri="{FF2B5EF4-FFF2-40B4-BE49-F238E27FC236}">
                <a16:creationId xmlns:a16="http://schemas.microsoft.com/office/drawing/2014/main" id="{EDD479C0-8362-4E23-870A-72D2490ED073}"/>
              </a:ext>
            </a:extLst>
          </p:cNvPr>
          <p:cNvSpPr/>
          <p:nvPr/>
        </p:nvSpPr>
        <p:spPr>
          <a:xfrm>
            <a:off x="5373718" y="2003489"/>
            <a:ext cx="5895916" cy="646331"/>
          </a:xfrm>
          <a:prstGeom prst="rect">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lvl="0" algn="ctr"/>
            <a:r>
              <a:rPr lang="en-US" sz="1800" b="1" dirty="0">
                <a:solidFill>
                  <a:prstClr val="black"/>
                </a:solidFill>
              </a:rPr>
              <a:t>+Reminders, Smart Alerts, Safety Events</a:t>
            </a:r>
          </a:p>
          <a:p>
            <a:pPr lvl="0" algn="ctr"/>
            <a:endParaRPr lang="en-US" sz="1800" b="1" dirty="0">
              <a:solidFill>
                <a:prstClr val="black"/>
              </a:solidFill>
            </a:endParaRPr>
          </a:p>
        </p:txBody>
      </p:sp>
      <p:cxnSp>
        <p:nvCxnSpPr>
          <p:cNvPr id="37" name="Straight Connector 36">
            <a:extLst>
              <a:ext uri="{FF2B5EF4-FFF2-40B4-BE49-F238E27FC236}">
                <a16:creationId xmlns:a16="http://schemas.microsoft.com/office/drawing/2014/main" id="{B71D3755-92DB-4E56-9DC7-4A0B7C8B4393}"/>
              </a:ext>
            </a:extLst>
          </p:cNvPr>
          <p:cNvCxnSpPr>
            <a:cxnSpLocks/>
            <a:stCxn id="24" idx="0"/>
            <a:endCxn id="70" idx="1"/>
          </p:cNvCxnSpPr>
          <p:nvPr/>
        </p:nvCxnSpPr>
        <p:spPr>
          <a:xfrm flipV="1">
            <a:off x="4052822" y="3172048"/>
            <a:ext cx="1328859" cy="428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2611E0-BEE8-4944-A9DF-0BBEA04B2D75}"/>
              </a:ext>
            </a:extLst>
          </p:cNvPr>
          <p:cNvCxnSpPr>
            <a:cxnSpLocks/>
            <a:stCxn id="25" idx="0"/>
            <a:endCxn id="68" idx="1"/>
          </p:cNvCxnSpPr>
          <p:nvPr/>
        </p:nvCxnSpPr>
        <p:spPr>
          <a:xfrm>
            <a:off x="4148897" y="4011271"/>
            <a:ext cx="1253393" cy="7559"/>
          </a:xfrm>
          <a:prstGeom prst="line">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8DFE88-2908-43B1-8032-E7AB58372A60}"/>
              </a:ext>
            </a:extLst>
          </p:cNvPr>
          <p:cNvCxnSpPr>
            <a:cxnSpLocks/>
            <a:stCxn id="39" idx="0"/>
            <a:endCxn id="66" idx="1"/>
          </p:cNvCxnSpPr>
          <p:nvPr/>
        </p:nvCxnSpPr>
        <p:spPr>
          <a:xfrm flipV="1">
            <a:off x="4150673" y="4865051"/>
            <a:ext cx="1231008" cy="1228"/>
          </a:xfrm>
          <a:prstGeom prst="line">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2F18510-27EE-4BBC-9FB6-3E6B600203E2}"/>
              </a:ext>
            </a:extLst>
          </p:cNvPr>
          <p:cNvCxnSpPr>
            <a:cxnSpLocks/>
            <a:stCxn id="40" idx="0"/>
            <a:endCxn id="64" idx="1"/>
          </p:cNvCxnSpPr>
          <p:nvPr/>
        </p:nvCxnSpPr>
        <p:spPr>
          <a:xfrm flipV="1">
            <a:off x="4305299" y="5712395"/>
            <a:ext cx="1096991" cy="2"/>
          </a:xfrm>
          <a:prstGeom prst="line">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553C37-7017-4500-90F8-90CF7265B1D1}"/>
              </a:ext>
            </a:extLst>
          </p:cNvPr>
          <p:cNvCxnSpPr>
            <a:cxnSpLocks/>
          </p:cNvCxnSpPr>
          <p:nvPr/>
        </p:nvCxnSpPr>
        <p:spPr>
          <a:xfrm flipV="1">
            <a:off x="3867945" y="2540571"/>
            <a:ext cx="1503392" cy="14536"/>
          </a:xfrm>
          <a:prstGeom prst="line">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0E0B2A-6745-429F-A9CE-FF9EAC48A230}"/>
              </a:ext>
            </a:extLst>
          </p:cNvPr>
          <p:cNvSpPr/>
          <p:nvPr/>
        </p:nvSpPr>
        <p:spPr>
          <a:xfrm>
            <a:off x="4157423" y="4482621"/>
            <a:ext cx="507686" cy="77604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F80F197-CBAC-4276-95EB-139DE2A87902}"/>
              </a:ext>
            </a:extLst>
          </p:cNvPr>
          <p:cNvSpPr/>
          <p:nvPr/>
        </p:nvSpPr>
        <p:spPr>
          <a:xfrm>
            <a:off x="4320480" y="5328075"/>
            <a:ext cx="344629" cy="7760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2D86EF0-8F05-43D7-AE7B-F423C123B2B9}"/>
              </a:ext>
            </a:extLst>
          </p:cNvPr>
          <p:cNvSpPr/>
          <p:nvPr/>
        </p:nvSpPr>
        <p:spPr>
          <a:xfrm>
            <a:off x="4148898" y="3628564"/>
            <a:ext cx="507686" cy="76875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4D95D46-74BC-4E35-9170-3F4803D13684}"/>
              </a:ext>
            </a:extLst>
          </p:cNvPr>
          <p:cNvSpPr/>
          <p:nvPr/>
        </p:nvSpPr>
        <p:spPr>
          <a:xfrm>
            <a:off x="4052821" y="2790005"/>
            <a:ext cx="612287" cy="774754"/>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0EF167C-7325-493A-9A6A-837B46D8689D}"/>
              </a:ext>
            </a:extLst>
          </p:cNvPr>
          <p:cNvSpPr/>
          <p:nvPr/>
        </p:nvSpPr>
        <p:spPr>
          <a:xfrm>
            <a:off x="3887306" y="1964880"/>
            <a:ext cx="769277" cy="749947"/>
          </a:xfrm>
          <a:prstGeom prst="rect">
            <a:avLst/>
          </a:prstGeom>
          <a:solidFill>
            <a:srgbClr val="002A7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796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Clinical Statements</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E2999232-AD7A-43B5-A428-00DC4A51A5CF}"/>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214494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DF38-4AF4-44DB-BCB1-F8BA6DF008B4}"/>
              </a:ext>
            </a:extLst>
          </p:cNvPr>
          <p:cNvSpPr>
            <a:spLocks noGrp="1"/>
          </p:cNvSpPr>
          <p:nvPr>
            <p:ph type="title"/>
          </p:nvPr>
        </p:nvSpPr>
        <p:spPr/>
        <p:txBody>
          <a:bodyPr/>
          <a:lstStyle/>
          <a:p>
            <a:r>
              <a:rPr lang="en-US" dirty="0"/>
              <a:t>What is a Clinical Statement?</a:t>
            </a:r>
          </a:p>
        </p:txBody>
      </p:sp>
      <p:sp>
        <p:nvSpPr>
          <p:cNvPr id="3" name="Content Placeholder 2">
            <a:extLst>
              <a:ext uri="{FF2B5EF4-FFF2-40B4-BE49-F238E27FC236}">
                <a16:creationId xmlns:a16="http://schemas.microsoft.com/office/drawing/2014/main" id="{3A4D2A58-4EF5-4168-B3D1-ED2B0F07885E}"/>
              </a:ext>
            </a:extLst>
          </p:cNvPr>
          <p:cNvSpPr>
            <a:spLocks noGrp="1"/>
          </p:cNvSpPr>
          <p:nvPr>
            <p:ph idx="1"/>
          </p:nvPr>
        </p:nvSpPr>
        <p:spPr>
          <a:xfrm>
            <a:off x="914398" y="1417320"/>
            <a:ext cx="10246291" cy="4614129"/>
          </a:xfrm>
        </p:spPr>
        <p:txBody>
          <a:bodyPr/>
          <a:lstStyle/>
          <a:p>
            <a:r>
              <a:rPr lang="en-US" dirty="0"/>
              <a:t>A definite and clear representation of a clinically-significant </a:t>
            </a:r>
            <a:r>
              <a:rPr lang="en-US" b="1" dirty="0"/>
              <a:t>fact</a:t>
            </a:r>
            <a:r>
              <a:rPr lang="en-US" dirty="0"/>
              <a:t> or </a:t>
            </a:r>
            <a:r>
              <a:rPr lang="en-US" b="1" dirty="0"/>
              <a:t>situation</a:t>
            </a:r>
            <a:r>
              <a:rPr lang="en-US" dirty="0"/>
              <a:t> that was </a:t>
            </a:r>
            <a:r>
              <a:rPr lang="en-US" b="1" dirty="0"/>
              <a:t>observed</a:t>
            </a:r>
            <a:r>
              <a:rPr lang="en-US" dirty="0"/>
              <a:t> to exist or happened </a:t>
            </a:r>
          </a:p>
          <a:p>
            <a:r>
              <a:rPr lang="en-US" dirty="0"/>
              <a:t>Expressed as a </a:t>
            </a:r>
            <a:r>
              <a:rPr lang="en-US" b="1" dirty="0"/>
              <a:t>narrative</a:t>
            </a:r>
            <a:r>
              <a:rPr lang="en-US" i="1" dirty="0"/>
              <a:t> </a:t>
            </a:r>
            <a:r>
              <a:rPr lang="en-US" dirty="0"/>
              <a:t>that provides a written account that can be naturally read by humans, as well as a </a:t>
            </a:r>
            <a:r>
              <a:rPr lang="en-US" b="1" dirty="0"/>
              <a:t>normal form </a:t>
            </a:r>
            <a:r>
              <a:rPr lang="en-US" dirty="0"/>
              <a:t>which is a machine-processable representation  </a:t>
            </a:r>
            <a:r>
              <a:rPr lang="en-US" dirty="0">
                <a:highlight>
                  <a:srgbClr val="FFFF00"/>
                </a:highlight>
              </a:rPr>
              <a:t> </a:t>
            </a:r>
          </a:p>
          <a:p>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3128381F-B12F-433F-A172-14717B12FADC}"/>
              </a:ext>
            </a:extLst>
          </p:cNvPr>
          <p:cNvSpPr>
            <a:spLocks noGrp="1"/>
          </p:cNvSpPr>
          <p:nvPr>
            <p:ph type="sldNum" sz="quarter" idx="12"/>
          </p:nvPr>
        </p:nvSpPr>
        <p:spPr>
          <a:prstGeom prst="rect">
            <a:avLst/>
          </a:prstGeom>
        </p:spPr>
        <p:txBody>
          <a:bodyPr/>
          <a:lstStyle/>
          <a:p>
            <a:fld id="{88B1D514-9158-7143-952E-69DC611F0F0B}" type="slidenum">
              <a:rPr lang="en-US" smtClean="0"/>
              <a:t>34</a:t>
            </a:fld>
            <a:endParaRPr lang="en-US"/>
          </a:p>
        </p:txBody>
      </p:sp>
      <p:pic>
        <p:nvPicPr>
          <p:cNvPr id="6" name="Picture 5">
            <a:extLst>
              <a:ext uri="{FF2B5EF4-FFF2-40B4-BE49-F238E27FC236}">
                <a16:creationId xmlns:a16="http://schemas.microsoft.com/office/drawing/2014/main" id="{B30F1B9C-8B6E-4548-A7AC-2AD808E22A2F}"/>
              </a:ext>
            </a:extLst>
          </p:cNvPr>
          <p:cNvPicPr>
            <a:picLocks noChangeAspect="1"/>
          </p:cNvPicPr>
          <p:nvPr/>
        </p:nvPicPr>
        <p:blipFill>
          <a:blip r:embed="rId3"/>
          <a:stretch>
            <a:fillRect/>
          </a:stretch>
        </p:blipFill>
        <p:spPr>
          <a:xfrm>
            <a:off x="1991878" y="3789595"/>
            <a:ext cx="9044968" cy="2729558"/>
          </a:xfrm>
          <a:prstGeom prst="rect">
            <a:avLst/>
          </a:prstGeom>
        </p:spPr>
      </p:pic>
      <p:sp>
        <p:nvSpPr>
          <p:cNvPr id="7" name="Rectangle 6">
            <a:extLst>
              <a:ext uri="{FF2B5EF4-FFF2-40B4-BE49-F238E27FC236}">
                <a16:creationId xmlns:a16="http://schemas.microsoft.com/office/drawing/2014/main" id="{C00C2C8A-C1E5-4202-9C2B-973D02242F3D}"/>
              </a:ext>
            </a:extLst>
          </p:cNvPr>
          <p:cNvSpPr/>
          <p:nvPr/>
        </p:nvSpPr>
        <p:spPr>
          <a:xfrm>
            <a:off x="2272433" y="3638502"/>
            <a:ext cx="4434213" cy="2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Example of a CIMI Clinical Statement</a:t>
            </a:r>
          </a:p>
        </p:txBody>
      </p:sp>
      <p:sp>
        <p:nvSpPr>
          <p:cNvPr id="8" name="Rectangle 7">
            <a:extLst>
              <a:ext uri="{FF2B5EF4-FFF2-40B4-BE49-F238E27FC236}">
                <a16:creationId xmlns:a16="http://schemas.microsoft.com/office/drawing/2014/main" id="{88E1BFE3-0DD2-4FFA-A152-DEA09637A2C4}"/>
              </a:ext>
            </a:extLst>
          </p:cNvPr>
          <p:cNvSpPr/>
          <p:nvPr/>
        </p:nvSpPr>
        <p:spPr>
          <a:xfrm>
            <a:off x="1217784" y="6210409"/>
            <a:ext cx="1053605" cy="321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Narrative</a:t>
            </a:r>
          </a:p>
        </p:txBody>
      </p:sp>
      <p:sp>
        <p:nvSpPr>
          <p:cNvPr id="9" name="Rectangle 8">
            <a:extLst>
              <a:ext uri="{FF2B5EF4-FFF2-40B4-BE49-F238E27FC236}">
                <a16:creationId xmlns:a16="http://schemas.microsoft.com/office/drawing/2014/main" id="{3277B642-6A3C-4F68-8F40-7431010B6534}"/>
              </a:ext>
            </a:extLst>
          </p:cNvPr>
          <p:cNvSpPr/>
          <p:nvPr/>
        </p:nvSpPr>
        <p:spPr>
          <a:xfrm>
            <a:off x="1278941" y="3924902"/>
            <a:ext cx="993491" cy="210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Normal Form</a:t>
            </a:r>
          </a:p>
        </p:txBody>
      </p:sp>
      <p:sp>
        <p:nvSpPr>
          <p:cNvPr id="10" name="Rectangle 9">
            <a:extLst>
              <a:ext uri="{FF2B5EF4-FFF2-40B4-BE49-F238E27FC236}">
                <a16:creationId xmlns:a16="http://schemas.microsoft.com/office/drawing/2014/main" id="{0E7F4C37-3E30-4BAC-AA57-B8233B6A207C}"/>
              </a:ext>
            </a:extLst>
          </p:cNvPr>
          <p:cNvSpPr/>
          <p:nvPr/>
        </p:nvSpPr>
        <p:spPr>
          <a:xfrm>
            <a:off x="9318079" y="4060383"/>
            <a:ext cx="781835" cy="2622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Fact</a:t>
            </a:r>
          </a:p>
        </p:txBody>
      </p:sp>
      <p:sp>
        <p:nvSpPr>
          <p:cNvPr id="11" name="Rectangle 10">
            <a:extLst>
              <a:ext uri="{FF2B5EF4-FFF2-40B4-BE49-F238E27FC236}">
                <a16:creationId xmlns:a16="http://schemas.microsoft.com/office/drawing/2014/main" id="{112864F5-5BFA-4EB7-8BF4-6BEE3CE620BB}"/>
              </a:ext>
            </a:extLst>
          </p:cNvPr>
          <p:cNvSpPr/>
          <p:nvPr/>
        </p:nvSpPr>
        <p:spPr>
          <a:xfrm>
            <a:off x="9232969" y="5013142"/>
            <a:ext cx="1088477" cy="26226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Observed</a:t>
            </a:r>
          </a:p>
        </p:txBody>
      </p:sp>
    </p:spTree>
    <p:extLst>
      <p:ext uri="{BB962C8B-B14F-4D97-AF65-F5344CB8AC3E}">
        <p14:creationId xmlns:p14="http://schemas.microsoft.com/office/powerpoint/2010/main" val="348806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07F3-2589-8B4D-BD58-9CC455C11084}"/>
              </a:ext>
            </a:extLst>
          </p:cNvPr>
          <p:cNvSpPr>
            <a:spLocks noGrp="1"/>
          </p:cNvSpPr>
          <p:nvPr>
            <p:ph type="title"/>
          </p:nvPr>
        </p:nvSpPr>
        <p:spPr>
          <a:xfrm>
            <a:off x="914400" y="374904"/>
            <a:ext cx="9580880" cy="859536"/>
          </a:xfrm>
        </p:spPr>
        <p:txBody>
          <a:bodyPr/>
          <a:lstStyle/>
          <a:p>
            <a:r>
              <a:rPr lang="en-US" dirty="0"/>
              <a:t>Example of a FHIR Observation Resource</a:t>
            </a:r>
          </a:p>
        </p:txBody>
      </p:sp>
      <p:sp>
        <p:nvSpPr>
          <p:cNvPr id="3" name="Slide Number Placeholder 2">
            <a:extLst>
              <a:ext uri="{FF2B5EF4-FFF2-40B4-BE49-F238E27FC236}">
                <a16:creationId xmlns:a16="http://schemas.microsoft.com/office/drawing/2014/main" id="{57BD6390-C765-FC4A-82E6-019151C0F54C}"/>
              </a:ext>
            </a:extLst>
          </p:cNvPr>
          <p:cNvSpPr>
            <a:spLocks noGrp="1"/>
          </p:cNvSpPr>
          <p:nvPr>
            <p:ph type="sldNum" sz="quarter" idx="12"/>
          </p:nvPr>
        </p:nvSpPr>
        <p:spPr/>
        <p:txBody>
          <a:bodyPr/>
          <a:lstStyle/>
          <a:p>
            <a:fld id="{88B1D514-9158-7143-952E-69DC611F0F0B}" type="slidenum">
              <a:rPr lang="en-US" smtClean="0"/>
              <a:t>35</a:t>
            </a:fld>
            <a:endParaRPr lang="en-US"/>
          </a:p>
        </p:txBody>
      </p:sp>
      <p:pic>
        <p:nvPicPr>
          <p:cNvPr id="4" name="Picture 3">
            <a:extLst>
              <a:ext uri="{FF2B5EF4-FFF2-40B4-BE49-F238E27FC236}">
                <a16:creationId xmlns:a16="http://schemas.microsoft.com/office/drawing/2014/main" id="{EC2FFE73-48DD-A44D-B52A-AEB2EE48BBDE}"/>
              </a:ext>
            </a:extLst>
          </p:cNvPr>
          <p:cNvPicPr>
            <a:picLocks noChangeAspect="1"/>
          </p:cNvPicPr>
          <p:nvPr/>
        </p:nvPicPr>
        <p:blipFill>
          <a:blip r:embed="rId2"/>
          <a:stretch>
            <a:fillRect/>
          </a:stretch>
        </p:blipFill>
        <p:spPr>
          <a:xfrm>
            <a:off x="2981845" y="948123"/>
            <a:ext cx="8295755" cy="5694544"/>
          </a:xfrm>
          <a:prstGeom prst="rect">
            <a:avLst/>
          </a:prstGeom>
        </p:spPr>
      </p:pic>
      <p:sp>
        <p:nvSpPr>
          <p:cNvPr id="12" name="Striped Right Arrow 11">
            <a:extLst>
              <a:ext uri="{FF2B5EF4-FFF2-40B4-BE49-F238E27FC236}">
                <a16:creationId xmlns:a16="http://schemas.microsoft.com/office/drawing/2014/main" id="{546ED08B-C491-AE4F-A37B-2E100A1DE597}"/>
              </a:ext>
            </a:extLst>
          </p:cNvPr>
          <p:cNvSpPr/>
          <p:nvPr/>
        </p:nvSpPr>
        <p:spPr>
          <a:xfrm>
            <a:off x="1083812" y="4010473"/>
            <a:ext cx="1944615" cy="5397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Value</a:t>
            </a:r>
          </a:p>
        </p:txBody>
      </p:sp>
      <p:sp>
        <p:nvSpPr>
          <p:cNvPr id="13" name="Striped Right Arrow 12">
            <a:extLst>
              <a:ext uri="{FF2B5EF4-FFF2-40B4-BE49-F238E27FC236}">
                <a16:creationId xmlns:a16="http://schemas.microsoft.com/office/drawing/2014/main" id="{06EC427F-5BDA-8347-B9DD-626AF06506E9}"/>
              </a:ext>
            </a:extLst>
          </p:cNvPr>
          <p:cNvSpPr/>
          <p:nvPr/>
        </p:nvSpPr>
        <p:spPr>
          <a:xfrm>
            <a:off x="1083812" y="2750515"/>
            <a:ext cx="1944615" cy="53970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Code</a:t>
            </a:r>
          </a:p>
        </p:txBody>
      </p:sp>
      <p:sp>
        <p:nvSpPr>
          <p:cNvPr id="5" name="Rectangle 4">
            <a:extLst>
              <a:ext uri="{FF2B5EF4-FFF2-40B4-BE49-F238E27FC236}">
                <a16:creationId xmlns:a16="http://schemas.microsoft.com/office/drawing/2014/main" id="{63358FEB-B4CF-4421-830F-C2DE7DC4EFAA}"/>
              </a:ext>
            </a:extLst>
          </p:cNvPr>
          <p:cNvSpPr/>
          <p:nvPr/>
        </p:nvSpPr>
        <p:spPr>
          <a:xfrm>
            <a:off x="3119987" y="2846438"/>
            <a:ext cx="3266064" cy="2089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98C475-484A-439F-AA15-4215E0D47258}"/>
              </a:ext>
            </a:extLst>
          </p:cNvPr>
          <p:cNvSpPr/>
          <p:nvPr/>
        </p:nvSpPr>
        <p:spPr>
          <a:xfrm>
            <a:off x="3127361" y="4186331"/>
            <a:ext cx="3258690" cy="34403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5A71DB-B16F-45F5-A9B2-054BEEB1982F}"/>
              </a:ext>
            </a:extLst>
          </p:cNvPr>
          <p:cNvSpPr/>
          <p:nvPr/>
        </p:nvSpPr>
        <p:spPr>
          <a:xfrm>
            <a:off x="3119987" y="5130116"/>
            <a:ext cx="3249165" cy="2089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1">
            <a:extLst>
              <a:ext uri="{FF2B5EF4-FFF2-40B4-BE49-F238E27FC236}">
                <a16:creationId xmlns:a16="http://schemas.microsoft.com/office/drawing/2014/main" id="{A76E7266-A8E2-445E-BA41-1AB27F44D8B8}"/>
              </a:ext>
            </a:extLst>
          </p:cNvPr>
          <p:cNvSpPr/>
          <p:nvPr/>
        </p:nvSpPr>
        <p:spPr>
          <a:xfrm>
            <a:off x="1099172" y="4859606"/>
            <a:ext cx="1944615" cy="5397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Body Site</a:t>
            </a:r>
          </a:p>
        </p:txBody>
      </p:sp>
      <p:sp>
        <p:nvSpPr>
          <p:cNvPr id="17" name="Striped Right Arrow 11">
            <a:extLst>
              <a:ext uri="{FF2B5EF4-FFF2-40B4-BE49-F238E27FC236}">
                <a16:creationId xmlns:a16="http://schemas.microsoft.com/office/drawing/2014/main" id="{B5BE2675-AAD1-4B49-A1F8-E8B9B7422759}"/>
              </a:ext>
            </a:extLst>
          </p:cNvPr>
          <p:cNvSpPr/>
          <p:nvPr/>
        </p:nvSpPr>
        <p:spPr>
          <a:xfrm>
            <a:off x="1099171" y="5286680"/>
            <a:ext cx="1944615" cy="5397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Method</a:t>
            </a:r>
          </a:p>
        </p:txBody>
      </p:sp>
      <p:sp>
        <p:nvSpPr>
          <p:cNvPr id="15" name="Striped Right Arrow 11">
            <a:extLst>
              <a:ext uri="{FF2B5EF4-FFF2-40B4-BE49-F238E27FC236}">
                <a16:creationId xmlns:a16="http://schemas.microsoft.com/office/drawing/2014/main" id="{43A7E057-3941-5144-BDA4-90FC76350F44}"/>
              </a:ext>
            </a:extLst>
          </p:cNvPr>
          <p:cNvSpPr/>
          <p:nvPr/>
        </p:nvSpPr>
        <p:spPr>
          <a:xfrm>
            <a:off x="1099171" y="5702679"/>
            <a:ext cx="1944615" cy="5397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Device</a:t>
            </a:r>
          </a:p>
        </p:txBody>
      </p:sp>
      <p:sp>
        <p:nvSpPr>
          <p:cNvPr id="18" name="Rectangle 17">
            <a:extLst>
              <a:ext uri="{FF2B5EF4-FFF2-40B4-BE49-F238E27FC236}">
                <a16:creationId xmlns:a16="http://schemas.microsoft.com/office/drawing/2014/main" id="{A9AD6AE4-138B-1842-ADBD-DB17BB7EC4B8}"/>
              </a:ext>
            </a:extLst>
          </p:cNvPr>
          <p:cNvSpPr/>
          <p:nvPr/>
        </p:nvSpPr>
        <p:spPr>
          <a:xfrm>
            <a:off x="3127361" y="5641177"/>
            <a:ext cx="3258690" cy="2089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1462EE-777A-D74A-B460-F27869CF29A6}"/>
              </a:ext>
            </a:extLst>
          </p:cNvPr>
          <p:cNvSpPr/>
          <p:nvPr/>
        </p:nvSpPr>
        <p:spPr>
          <a:xfrm>
            <a:off x="3119986" y="5339077"/>
            <a:ext cx="3249165" cy="1780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506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B0B-B0F9-4918-9222-5CD22833224F}"/>
              </a:ext>
            </a:extLst>
          </p:cNvPr>
          <p:cNvSpPr>
            <a:spLocks noGrp="1"/>
          </p:cNvSpPr>
          <p:nvPr>
            <p:ph type="title"/>
          </p:nvPr>
        </p:nvSpPr>
        <p:spPr/>
        <p:txBody>
          <a:bodyPr/>
          <a:lstStyle/>
          <a:p>
            <a:r>
              <a:rPr lang="en-US" dirty="0"/>
              <a:t>Standards Don’t Complete the Architecture</a:t>
            </a:r>
          </a:p>
        </p:txBody>
      </p:sp>
      <p:sp>
        <p:nvSpPr>
          <p:cNvPr id="4" name="Slide Number Placeholder 3">
            <a:extLst>
              <a:ext uri="{FF2B5EF4-FFF2-40B4-BE49-F238E27FC236}">
                <a16:creationId xmlns:a16="http://schemas.microsoft.com/office/drawing/2014/main" id="{18F63910-E100-49EA-99EF-4DC725B537EF}"/>
              </a:ext>
            </a:extLst>
          </p:cNvPr>
          <p:cNvSpPr>
            <a:spLocks noGrp="1"/>
          </p:cNvSpPr>
          <p:nvPr>
            <p:ph type="sldNum" sz="quarter" idx="12"/>
          </p:nvPr>
        </p:nvSpPr>
        <p:spPr/>
        <p:txBody>
          <a:bodyPr/>
          <a:lstStyle/>
          <a:p>
            <a:fld id="{88B1D514-9158-7143-952E-69DC611F0F0B}" type="slidenum">
              <a:rPr lang="en-US" smtClean="0"/>
              <a:t>36</a:t>
            </a:fld>
            <a:endParaRPr lang="en-US" dirty="0"/>
          </a:p>
        </p:txBody>
      </p:sp>
      <p:sp>
        <p:nvSpPr>
          <p:cNvPr id="6" name="TextBox 5">
            <a:extLst>
              <a:ext uri="{FF2B5EF4-FFF2-40B4-BE49-F238E27FC236}">
                <a16:creationId xmlns:a16="http://schemas.microsoft.com/office/drawing/2014/main" id="{BF15A958-0774-423B-B0B7-EB6AB53C343D}"/>
              </a:ext>
            </a:extLst>
          </p:cNvPr>
          <p:cNvSpPr txBox="1"/>
          <p:nvPr/>
        </p:nvSpPr>
        <p:spPr>
          <a:xfrm>
            <a:off x="914400" y="4515547"/>
            <a:ext cx="288619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7" name="TextBox 6">
            <a:extLst>
              <a:ext uri="{FF2B5EF4-FFF2-40B4-BE49-F238E27FC236}">
                <a16:creationId xmlns:a16="http://schemas.microsoft.com/office/drawing/2014/main" id="{BDA99CC9-2D13-4349-8D00-CDC8F942D987}"/>
              </a:ext>
            </a:extLst>
          </p:cNvPr>
          <p:cNvSpPr txBox="1"/>
          <p:nvPr/>
        </p:nvSpPr>
        <p:spPr>
          <a:xfrm>
            <a:off x="914400" y="5435704"/>
            <a:ext cx="313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Foundational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Architecture</a:t>
            </a:r>
          </a:p>
        </p:txBody>
      </p:sp>
      <p:sp>
        <p:nvSpPr>
          <p:cNvPr id="9" name="TextBox 8">
            <a:extLst>
              <a:ext uri="{FF2B5EF4-FFF2-40B4-BE49-F238E27FC236}">
                <a16:creationId xmlns:a16="http://schemas.microsoft.com/office/drawing/2014/main" id="{8045C35A-BE3D-4312-8FC2-65423094528C}"/>
              </a:ext>
            </a:extLst>
          </p:cNvPr>
          <p:cNvSpPr txBox="1"/>
          <p:nvPr/>
        </p:nvSpPr>
        <p:spPr>
          <a:xfrm>
            <a:off x="914400" y="2932592"/>
            <a:ext cx="268365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10" name="TextBox 9">
            <a:extLst>
              <a:ext uri="{FF2B5EF4-FFF2-40B4-BE49-F238E27FC236}">
                <a16:creationId xmlns:a16="http://schemas.microsoft.com/office/drawing/2014/main" id="{DD0A4EBB-6715-4E56-8C55-04D444B6D675}"/>
              </a:ext>
            </a:extLst>
          </p:cNvPr>
          <p:cNvSpPr txBox="1"/>
          <p:nvPr/>
        </p:nvSpPr>
        <p:spPr>
          <a:xfrm>
            <a:off x="914400" y="2017541"/>
            <a:ext cx="2683657"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sp>
        <p:nvSpPr>
          <p:cNvPr id="19" name="Rectangle 18">
            <a:extLst>
              <a:ext uri="{FF2B5EF4-FFF2-40B4-BE49-F238E27FC236}">
                <a16:creationId xmlns:a16="http://schemas.microsoft.com/office/drawing/2014/main" id="{6982F580-D1A8-4B3E-AB68-5918FEAF0592}"/>
              </a:ext>
            </a:extLst>
          </p:cNvPr>
          <p:cNvSpPr/>
          <p:nvPr/>
        </p:nvSpPr>
        <p:spPr>
          <a:xfrm>
            <a:off x="3794494" y="2791733"/>
            <a:ext cx="868185" cy="770439"/>
          </a:xfrm>
          <a:prstGeom prst="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934F772-FB72-4449-856F-50AE3137835F}"/>
              </a:ext>
            </a:extLst>
          </p:cNvPr>
          <p:cNvSpPr/>
          <p:nvPr/>
        </p:nvSpPr>
        <p:spPr>
          <a:xfrm>
            <a:off x="3788398" y="3626885"/>
            <a:ext cx="868185" cy="770439"/>
          </a:xfrm>
          <a:prstGeom prst="rect">
            <a:avLst/>
          </a:prstGeom>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F87A21D5-8353-424A-8EC1-C80BAF13A537}"/>
              </a:ext>
            </a:extLst>
          </p:cNvPr>
          <p:cNvSpPr/>
          <p:nvPr/>
        </p:nvSpPr>
        <p:spPr>
          <a:xfrm>
            <a:off x="3788399" y="5327176"/>
            <a:ext cx="868185" cy="770439"/>
          </a:xfrm>
          <a:prstGeom prst="rect">
            <a:avLst/>
          </a:prstGeom>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7DB7317-00D4-4392-B759-825CFA44E651}"/>
              </a:ext>
            </a:extLst>
          </p:cNvPr>
          <p:cNvSpPr/>
          <p:nvPr/>
        </p:nvSpPr>
        <p:spPr>
          <a:xfrm>
            <a:off x="3794495" y="4479832"/>
            <a:ext cx="868185" cy="770439"/>
          </a:xfrm>
          <a:prstGeom prst="rect">
            <a:avLst/>
          </a:prstGeom>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9E5C5C5-FAC7-4761-B614-902E22ACC387}"/>
              </a:ext>
            </a:extLst>
          </p:cNvPr>
          <p:cNvSpPr txBox="1"/>
          <p:nvPr/>
        </p:nvSpPr>
        <p:spPr>
          <a:xfrm>
            <a:off x="3869398" y="1629136"/>
            <a:ext cx="776175" cy="369332"/>
          </a:xfrm>
          <a:prstGeom prst="rect">
            <a:avLst/>
          </a:prstGeom>
          <a:noFill/>
        </p:spPr>
        <p:txBody>
          <a:bodyPr wrap="none" rtlCol="0">
            <a:spAutoFit/>
          </a:bodyPr>
          <a:lstStyle/>
          <a:p>
            <a:r>
              <a:rPr lang="en-US" sz="1800" b="1" dirty="0"/>
              <a:t>FHIR </a:t>
            </a:r>
          </a:p>
        </p:txBody>
      </p:sp>
      <p:sp>
        <p:nvSpPr>
          <p:cNvPr id="24" name="Rectangle 23">
            <a:extLst>
              <a:ext uri="{FF2B5EF4-FFF2-40B4-BE49-F238E27FC236}">
                <a16:creationId xmlns:a16="http://schemas.microsoft.com/office/drawing/2014/main" id="{6B3FB4D4-2808-4FEE-A274-361B9B403F4B}"/>
              </a:ext>
            </a:extLst>
          </p:cNvPr>
          <p:cNvSpPr/>
          <p:nvPr/>
        </p:nvSpPr>
        <p:spPr>
          <a:xfrm rot="5400000">
            <a:off x="3495486" y="3092077"/>
            <a:ext cx="770438" cy="169756"/>
          </a:xfrm>
          <a:prstGeom prst="rect">
            <a:avLst/>
          </a:prstGeom>
          <a:pattFill prst="wdUpDiag">
            <a:fgClr>
              <a:srgbClr val="C00000"/>
            </a:fgClr>
            <a:bgClr>
              <a:schemeClr val="bg1"/>
            </a:bgClr>
          </a:pattFill>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190F9E8-A290-471B-A433-C3AC6B2863E7}"/>
              </a:ext>
            </a:extLst>
          </p:cNvPr>
          <p:cNvSpPr/>
          <p:nvPr/>
        </p:nvSpPr>
        <p:spPr>
          <a:xfrm rot="5400000">
            <a:off x="3753121" y="3674633"/>
            <a:ext cx="752947" cy="682855"/>
          </a:xfrm>
          <a:prstGeom prst="rect">
            <a:avLst/>
          </a:prstGeom>
          <a:pattFill prst="wdUpDiag">
            <a:fgClr>
              <a:schemeClr val="accent1">
                <a:lumMod val="50000"/>
              </a:schemeClr>
            </a:fgClr>
            <a:bgClr>
              <a:schemeClr val="bg1"/>
            </a:bgClr>
          </a:pattFill>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BE8BEB02-4E05-4847-832F-F186BFB796E9}"/>
              </a:ext>
            </a:extLst>
          </p:cNvPr>
          <p:cNvSpPr/>
          <p:nvPr/>
        </p:nvSpPr>
        <p:spPr>
          <a:xfrm rot="5400000">
            <a:off x="3492926" y="4787040"/>
            <a:ext cx="752944" cy="154139"/>
          </a:xfrm>
          <a:prstGeom prst="rect">
            <a:avLst/>
          </a:prstGeom>
          <a:pattFill prst="wdUpDiag">
            <a:fgClr>
              <a:schemeClr val="accent2">
                <a:lumMod val="75000"/>
              </a:schemeClr>
            </a:fgClr>
            <a:bgClr>
              <a:schemeClr val="bg1"/>
            </a:bgClr>
          </a:pattFill>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AD8BA108-EF2F-4605-8689-39E384CD5235}"/>
              </a:ext>
            </a:extLst>
          </p:cNvPr>
          <p:cNvSpPr/>
          <p:nvPr/>
        </p:nvSpPr>
        <p:spPr>
          <a:xfrm rot="5400000">
            <a:off x="3657626" y="5458950"/>
            <a:ext cx="770439" cy="506891"/>
          </a:xfrm>
          <a:prstGeom prst="rect">
            <a:avLst/>
          </a:prstGeom>
          <a:pattFill prst="wdUpDiag">
            <a:fgClr>
              <a:schemeClr val="accent3">
                <a:lumMod val="50000"/>
              </a:schemeClr>
            </a:fgClr>
            <a:bgClr>
              <a:schemeClr val="bg1"/>
            </a:bgClr>
          </a:pattFill>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19E4FA01-3AD5-4109-BD37-7C7CD91B5695}"/>
              </a:ext>
            </a:extLst>
          </p:cNvPr>
          <p:cNvSpPr/>
          <p:nvPr/>
        </p:nvSpPr>
        <p:spPr>
          <a:xfrm>
            <a:off x="5297592" y="5249817"/>
            <a:ext cx="1596815" cy="923330"/>
          </a:xfrm>
          <a:prstGeom prst="rect">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REST API, versioning,</a:t>
            </a:r>
            <a:br>
              <a:rPr lang="en-US" sz="1800" dirty="0"/>
            </a:br>
            <a:r>
              <a:rPr lang="en-US" sz="1800" dirty="0"/>
              <a:t>guidance </a:t>
            </a:r>
          </a:p>
        </p:txBody>
      </p:sp>
      <p:sp>
        <p:nvSpPr>
          <p:cNvPr id="50" name="Rectangle 49">
            <a:extLst>
              <a:ext uri="{FF2B5EF4-FFF2-40B4-BE49-F238E27FC236}">
                <a16:creationId xmlns:a16="http://schemas.microsoft.com/office/drawing/2014/main" id="{E4D55F0A-00BF-42FB-8536-BBB68F2CB6D5}"/>
              </a:ext>
            </a:extLst>
          </p:cNvPr>
          <p:cNvSpPr/>
          <p:nvPr/>
        </p:nvSpPr>
        <p:spPr>
          <a:xfrm>
            <a:off x="5297598" y="4679443"/>
            <a:ext cx="1596814" cy="369332"/>
          </a:xfrm>
          <a:prstGeom prst="rect">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HL7 terms</a:t>
            </a:r>
          </a:p>
        </p:txBody>
      </p:sp>
      <p:sp>
        <p:nvSpPr>
          <p:cNvPr id="52" name="Rectangle 51">
            <a:extLst>
              <a:ext uri="{FF2B5EF4-FFF2-40B4-BE49-F238E27FC236}">
                <a16:creationId xmlns:a16="http://schemas.microsoft.com/office/drawing/2014/main" id="{D62BB1EC-CB84-4479-B080-F8AC92AC1A86}"/>
              </a:ext>
            </a:extLst>
          </p:cNvPr>
          <p:cNvSpPr/>
          <p:nvPr/>
        </p:nvSpPr>
        <p:spPr>
          <a:xfrm>
            <a:off x="5297599" y="3704327"/>
            <a:ext cx="1596814" cy="615553"/>
          </a:xfrm>
          <a:prstGeom prst="rect">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700" dirty="0"/>
              <a:t>80% data</a:t>
            </a:r>
            <a:br>
              <a:rPr lang="en-US" sz="1700" dirty="0"/>
            </a:br>
            <a:r>
              <a:rPr lang="en-US" sz="1700" dirty="0"/>
              <a:t>requirements</a:t>
            </a:r>
          </a:p>
        </p:txBody>
      </p:sp>
      <p:sp>
        <p:nvSpPr>
          <p:cNvPr id="55" name="Rectangle 54">
            <a:extLst>
              <a:ext uri="{FF2B5EF4-FFF2-40B4-BE49-F238E27FC236}">
                <a16:creationId xmlns:a16="http://schemas.microsoft.com/office/drawing/2014/main" id="{CD2B1DD6-D071-43DE-879A-8B1CB0EE806D}"/>
              </a:ext>
            </a:extLst>
          </p:cNvPr>
          <p:cNvSpPr/>
          <p:nvPr/>
        </p:nvSpPr>
        <p:spPr>
          <a:xfrm>
            <a:off x="5297598" y="2847994"/>
            <a:ext cx="1596814" cy="646331"/>
          </a:xfrm>
          <a:prstGeom prst="rect">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wrap="square">
            <a:spAutoFit/>
          </a:bodyPr>
          <a:lstStyle/>
          <a:p>
            <a:pPr algn="ctr"/>
            <a:r>
              <a:rPr lang="en-US" sz="1800" dirty="0"/>
              <a:t>FHIRPath</a:t>
            </a:r>
            <a:br>
              <a:rPr lang="en-US" sz="1800" dirty="0"/>
            </a:br>
            <a:r>
              <a:rPr lang="en-US" sz="1800" dirty="0"/>
              <a:t>Invariants</a:t>
            </a:r>
          </a:p>
        </p:txBody>
      </p:sp>
      <p:sp>
        <p:nvSpPr>
          <p:cNvPr id="3" name="TextBox 2">
            <a:extLst>
              <a:ext uri="{FF2B5EF4-FFF2-40B4-BE49-F238E27FC236}">
                <a16:creationId xmlns:a16="http://schemas.microsoft.com/office/drawing/2014/main" id="{A95D7F33-3CFF-458F-B5FF-A678B993B45F}"/>
              </a:ext>
            </a:extLst>
          </p:cNvPr>
          <p:cNvSpPr txBox="1"/>
          <p:nvPr/>
        </p:nvSpPr>
        <p:spPr>
          <a:xfrm>
            <a:off x="7170059" y="5260317"/>
            <a:ext cx="4493855" cy="923330"/>
          </a:xfrm>
          <a:prstGeom prst="rect">
            <a:avLst/>
          </a:prstGeom>
          <a:noFill/>
        </p:spPr>
        <p:txBody>
          <a:bodyPr wrap="square" rtlCol="0">
            <a:spAutoFit/>
          </a:bodyPr>
          <a:lstStyle/>
          <a:p>
            <a:r>
              <a:rPr lang="en-US" sz="1800" b="1" i="1" dirty="0"/>
              <a:t>FHIR REST </a:t>
            </a:r>
            <a:r>
              <a:rPr lang="en-US" sz="1800" i="1" dirty="0"/>
              <a:t>specification needs to be augmented by other specifications (SMART App Launch, </a:t>
            </a:r>
            <a:r>
              <a:rPr lang="en-US" sz="1800" i="1" dirty="0" err="1"/>
              <a:t>FHIRCast</a:t>
            </a:r>
            <a:r>
              <a:rPr lang="en-US" sz="1800" i="1" dirty="0"/>
              <a:t>)</a:t>
            </a:r>
          </a:p>
        </p:txBody>
      </p:sp>
      <p:sp>
        <p:nvSpPr>
          <p:cNvPr id="39" name="TextBox 38">
            <a:extLst>
              <a:ext uri="{FF2B5EF4-FFF2-40B4-BE49-F238E27FC236}">
                <a16:creationId xmlns:a16="http://schemas.microsoft.com/office/drawing/2014/main" id="{5DFF5665-B37A-409F-A93C-448FC4E5915C}"/>
              </a:ext>
            </a:extLst>
          </p:cNvPr>
          <p:cNvSpPr txBox="1"/>
          <p:nvPr/>
        </p:nvSpPr>
        <p:spPr>
          <a:xfrm>
            <a:off x="7170060" y="4542400"/>
            <a:ext cx="4493854" cy="646331"/>
          </a:xfrm>
          <a:prstGeom prst="rect">
            <a:avLst/>
          </a:prstGeom>
          <a:noFill/>
        </p:spPr>
        <p:txBody>
          <a:bodyPr wrap="square" rtlCol="0">
            <a:spAutoFit/>
          </a:bodyPr>
          <a:lstStyle/>
          <a:p>
            <a:r>
              <a:rPr lang="en-US" sz="1800" b="1" i="1" dirty="0"/>
              <a:t>FHIR relies upon the implementer </a:t>
            </a:r>
            <a:r>
              <a:rPr lang="en-US" sz="1800" i="1" dirty="0"/>
              <a:t>to fill gaps in clinical terminology </a:t>
            </a:r>
          </a:p>
        </p:txBody>
      </p:sp>
      <p:sp>
        <p:nvSpPr>
          <p:cNvPr id="41" name="TextBox 40">
            <a:extLst>
              <a:ext uri="{FF2B5EF4-FFF2-40B4-BE49-F238E27FC236}">
                <a16:creationId xmlns:a16="http://schemas.microsoft.com/office/drawing/2014/main" id="{93F1D5C8-65BB-419A-9DC2-09DDD11D3777}"/>
              </a:ext>
            </a:extLst>
          </p:cNvPr>
          <p:cNvSpPr txBox="1"/>
          <p:nvPr/>
        </p:nvSpPr>
        <p:spPr>
          <a:xfrm>
            <a:off x="7170061" y="3688937"/>
            <a:ext cx="4493853" cy="646331"/>
          </a:xfrm>
          <a:prstGeom prst="rect">
            <a:avLst/>
          </a:prstGeom>
          <a:noFill/>
        </p:spPr>
        <p:txBody>
          <a:bodyPr wrap="square" rtlCol="0">
            <a:spAutoFit/>
          </a:bodyPr>
          <a:lstStyle/>
          <a:p>
            <a:r>
              <a:rPr lang="en-US" sz="1800" b="1" i="1" dirty="0"/>
              <a:t>FHIR resources </a:t>
            </a:r>
            <a:r>
              <a:rPr lang="en-US" sz="1800" i="1" dirty="0"/>
              <a:t>do not attempt to address 100% of data requirements </a:t>
            </a:r>
          </a:p>
        </p:txBody>
      </p:sp>
      <p:sp>
        <p:nvSpPr>
          <p:cNvPr id="42" name="TextBox 41">
            <a:extLst>
              <a:ext uri="{FF2B5EF4-FFF2-40B4-BE49-F238E27FC236}">
                <a16:creationId xmlns:a16="http://schemas.microsoft.com/office/drawing/2014/main" id="{6F9CE1C8-FA47-4B6A-9214-B172BC4B2480}"/>
              </a:ext>
            </a:extLst>
          </p:cNvPr>
          <p:cNvSpPr txBox="1"/>
          <p:nvPr/>
        </p:nvSpPr>
        <p:spPr>
          <a:xfrm>
            <a:off x="7170060" y="2715287"/>
            <a:ext cx="4493854" cy="646331"/>
          </a:xfrm>
          <a:prstGeom prst="rect">
            <a:avLst/>
          </a:prstGeom>
          <a:noFill/>
        </p:spPr>
        <p:txBody>
          <a:bodyPr wrap="square" rtlCol="0">
            <a:spAutoFit/>
          </a:bodyPr>
          <a:lstStyle/>
          <a:p>
            <a:r>
              <a:rPr lang="en-US" sz="1800" b="1" i="1" dirty="0"/>
              <a:t>Invariant expressions </a:t>
            </a:r>
            <a:r>
              <a:rPr lang="en-US" sz="1800" i="1" dirty="0"/>
              <a:t>are used to describe resource structural constraints </a:t>
            </a:r>
          </a:p>
        </p:txBody>
      </p:sp>
      <p:sp>
        <p:nvSpPr>
          <p:cNvPr id="43" name="TextBox 42">
            <a:extLst>
              <a:ext uri="{FF2B5EF4-FFF2-40B4-BE49-F238E27FC236}">
                <a16:creationId xmlns:a16="http://schemas.microsoft.com/office/drawing/2014/main" id="{97524AD6-CDED-4501-AC3E-66478DCD0DCD}"/>
              </a:ext>
            </a:extLst>
          </p:cNvPr>
          <p:cNvSpPr txBox="1"/>
          <p:nvPr/>
        </p:nvSpPr>
        <p:spPr>
          <a:xfrm>
            <a:off x="7170059" y="1743235"/>
            <a:ext cx="4493854" cy="923330"/>
          </a:xfrm>
          <a:prstGeom prst="rect">
            <a:avLst/>
          </a:prstGeom>
          <a:noFill/>
        </p:spPr>
        <p:txBody>
          <a:bodyPr wrap="square" rtlCol="0">
            <a:spAutoFit/>
          </a:bodyPr>
          <a:lstStyle/>
          <a:p>
            <a:r>
              <a:rPr lang="en-US" sz="1800" b="1" i="1" dirty="0"/>
              <a:t>FHIR relies upon the implementer</a:t>
            </a:r>
            <a:r>
              <a:rPr lang="en-US" sz="1800" i="1" dirty="0"/>
              <a:t> to specify artifacts using other specifications </a:t>
            </a:r>
          </a:p>
          <a:p>
            <a:r>
              <a:rPr lang="en-US" sz="1800" i="1" dirty="0"/>
              <a:t>(e.g. CDS Hooks)</a:t>
            </a:r>
          </a:p>
        </p:txBody>
      </p:sp>
      <p:sp>
        <p:nvSpPr>
          <p:cNvPr id="34" name="Rectangle 33">
            <a:extLst>
              <a:ext uri="{FF2B5EF4-FFF2-40B4-BE49-F238E27FC236}">
                <a16:creationId xmlns:a16="http://schemas.microsoft.com/office/drawing/2014/main" id="{5ED4A469-CF20-4352-8D18-74BC069E9823}"/>
              </a:ext>
            </a:extLst>
          </p:cNvPr>
          <p:cNvSpPr/>
          <p:nvPr/>
        </p:nvSpPr>
        <p:spPr>
          <a:xfrm>
            <a:off x="3800590" y="1956581"/>
            <a:ext cx="868185" cy="770439"/>
          </a:xfrm>
          <a:prstGeom prst="rect">
            <a:avLst/>
          </a:prstGeom>
          <a:noFill/>
          <a:ln w="38100">
            <a:solidFill>
              <a:srgbClr val="002A77"/>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33690B9-A2ED-4101-AD7E-850EF3893446}"/>
              </a:ext>
            </a:extLst>
          </p:cNvPr>
          <p:cNvCxnSpPr>
            <a:stCxn id="24" idx="0"/>
            <a:endCxn id="55" idx="1"/>
          </p:cNvCxnSpPr>
          <p:nvPr/>
        </p:nvCxnSpPr>
        <p:spPr>
          <a:xfrm flipV="1">
            <a:off x="3965583" y="3171160"/>
            <a:ext cx="1332015" cy="579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75BE4F-FE29-4A35-A446-A942EF25DB1A}"/>
              </a:ext>
            </a:extLst>
          </p:cNvPr>
          <p:cNvCxnSpPr>
            <a:cxnSpLocks/>
            <a:stCxn id="25" idx="0"/>
            <a:endCxn id="52" idx="1"/>
          </p:cNvCxnSpPr>
          <p:nvPr/>
        </p:nvCxnSpPr>
        <p:spPr>
          <a:xfrm flipV="1">
            <a:off x="4471022" y="4012104"/>
            <a:ext cx="826577" cy="3957"/>
          </a:xfrm>
          <a:prstGeom prst="line">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C705BF-BADD-4308-B7A1-EE4C96B82AE7}"/>
              </a:ext>
            </a:extLst>
          </p:cNvPr>
          <p:cNvCxnSpPr>
            <a:cxnSpLocks/>
            <a:stCxn id="26" idx="0"/>
            <a:endCxn id="50" idx="1"/>
          </p:cNvCxnSpPr>
          <p:nvPr/>
        </p:nvCxnSpPr>
        <p:spPr>
          <a:xfrm flipV="1">
            <a:off x="3946468" y="4864109"/>
            <a:ext cx="1351130" cy="1"/>
          </a:xfrm>
          <a:prstGeom prst="line">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943490-116F-4EAF-996A-B2E3BCEF22BB}"/>
              </a:ext>
            </a:extLst>
          </p:cNvPr>
          <p:cNvCxnSpPr>
            <a:cxnSpLocks/>
            <a:stCxn id="27" idx="0"/>
            <a:endCxn id="48" idx="1"/>
          </p:cNvCxnSpPr>
          <p:nvPr/>
        </p:nvCxnSpPr>
        <p:spPr>
          <a:xfrm flipV="1">
            <a:off x="4296291" y="5711482"/>
            <a:ext cx="1001301" cy="914"/>
          </a:xfrm>
          <a:prstGeom prst="line">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07071BD-57C8-4AC7-AB6E-A2891166C882}"/>
              </a:ext>
            </a:extLst>
          </p:cNvPr>
          <p:cNvSpPr txBox="1"/>
          <p:nvPr/>
        </p:nvSpPr>
        <p:spPr>
          <a:xfrm>
            <a:off x="914399" y="3721833"/>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Model </a:t>
            </a:r>
          </a:p>
        </p:txBody>
      </p:sp>
    </p:spTree>
    <p:extLst>
      <p:ext uri="{BB962C8B-B14F-4D97-AF65-F5344CB8AC3E}">
        <p14:creationId xmlns:p14="http://schemas.microsoft.com/office/powerpoint/2010/main" val="391016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B2DB-431C-284B-B7CC-9457EFC4500C}"/>
              </a:ext>
            </a:extLst>
          </p:cNvPr>
          <p:cNvSpPr>
            <a:spLocks noGrp="1"/>
          </p:cNvSpPr>
          <p:nvPr>
            <p:ph type="title"/>
          </p:nvPr>
        </p:nvSpPr>
        <p:spPr/>
        <p:txBody>
          <a:bodyPr/>
          <a:lstStyle/>
          <a:p>
            <a:r>
              <a:rPr lang="en-US" dirty="0"/>
              <a:t>Clinical Statements Can Vary Greatly</a:t>
            </a:r>
          </a:p>
        </p:txBody>
      </p:sp>
      <p:sp>
        <p:nvSpPr>
          <p:cNvPr id="3" name="Content Placeholder 2">
            <a:extLst>
              <a:ext uri="{FF2B5EF4-FFF2-40B4-BE49-F238E27FC236}">
                <a16:creationId xmlns:a16="http://schemas.microsoft.com/office/drawing/2014/main" id="{7003594A-9A2D-924D-A6E1-537C375FB708}"/>
              </a:ext>
            </a:extLst>
          </p:cNvPr>
          <p:cNvSpPr>
            <a:spLocks noGrp="1"/>
          </p:cNvSpPr>
          <p:nvPr>
            <p:ph idx="1"/>
          </p:nvPr>
        </p:nvSpPr>
        <p:spPr>
          <a:xfrm>
            <a:off x="914400" y="1431702"/>
            <a:ext cx="5500048" cy="4942537"/>
          </a:xfrm>
        </p:spPr>
        <p:txBody>
          <a:bodyPr/>
          <a:lstStyle/>
          <a:p>
            <a:r>
              <a:rPr lang="en-US" dirty="0"/>
              <a:t>Code</a:t>
            </a:r>
          </a:p>
          <a:p>
            <a:pPr lvl="1"/>
            <a:r>
              <a:rPr lang="en-US" dirty="0"/>
              <a:t>Systolic blood pressure</a:t>
            </a:r>
          </a:p>
          <a:p>
            <a:pPr lvl="1"/>
            <a:r>
              <a:rPr lang="en-US" dirty="0"/>
              <a:t>Standing systolic blood pressure</a:t>
            </a:r>
          </a:p>
          <a:p>
            <a:pPr lvl="1"/>
            <a:r>
              <a:rPr lang="en-US" dirty="0"/>
              <a:t>Non-invasive systolic arterial pressure</a:t>
            </a:r>
          </a:p>
          <a:p>
            <a:pPr lvl="1"/>
            <a:r>
              <a:rPr lang="en-US" dirty="0"/>
              <a:t>Measurement of blood pressure using cuff method </a:t>
            </a:r>
          </a:p>
          <a:p>
            <a:pPr lvl="1"/>
            <a:r>
              <a:rPr lang="en-US" dirty="0"/>
              <a:t>End systolic blood pressure by US</a:t>
            </a:r>
          </a:p>
          <a:p>
            <a:pPr lvl="1"/>
            <a:r>
              <a:rPr lang="en-US" dirty="0"/>
              <a:t>Brachial artery - right Systolic blood pressure [8547-2]</a:t>
            </a:r>
          </a:p>
          <a:p>
            <a:pPr lvl="1"/>
            <a:r>
              <a:rPr lang="en-US" dirty="0"/>
              <a:t>Systolic blood pressure Brachial artery - right/Brachial artery [8577-9]</a:t>
            </a:r>
          </a:p>
        </p:txBody>
      </p:sp>
      <p:sp>
        <p:nvSpPr>
          <p:cNvPr id="4" name="Content Placeholder 2">
            <a:extLst>
              <a:ext uri="{FF2B5EF4-FFF2-40B4-BE49-F238E27FC236}">
                <a16:creationId xmlns:a16="http://schemas.microsoft.com/office/drawing/2014/main" id="{B750C3E3-8DC6-054E-B285-688B4A954BB9}"/>
              </a:ext>
            </a:extLst>
          </p:cNvPr>
          <p:cNvSpPr txBox="1">
            <a:spLocks/>
          </p:cNvSpPr>
          <p:nvPr/>
        </p:nvSpPr>
        <p:spPr>
          <a:xfrm>
            <a:off x="6898944" y="1429654"/>
            <a:ext cx="4378656" cy="461412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Body site</a:t>
            </a:r>
          </a:p>
          <a:p>
            <a:pPr lvl="1"/>
            <a:r>
              <a:rPr lang="en-US" dirty="0"/>
              <a:t>Brachial artery</a:t>
            </a:r>
          </a:p>
          <a:p>
            <a:pPr lvl="1"/>
            <a:r>
              <a:rPr lang="en-US" dirty="0"/>
              <a:t>Little finger arteries right</a:t>
            </a:r>
          </a:p>
          <a:p>
            <a:pPr lvl="1"/>
            <a:r>
              <a:rPr lang="en-US" dirty="0"/>
              <a:t>Brachial artery - right</a:t>
            </a:r>
          </a:p>
          <a:p>
            <a:r>
              <a:rPr lang="en-US" dirty="0"/>
              <a:t>Method</a:t>
            </a:r>
          </a:p>
          <a:p>
            <a:pPr lvl="1"/>
            <a:r>
              <a:rPr lang="en-US" dirty="0"/>
              <a:t>Invasive/Non invasive</a:t>
            </a:r>
          </a:p>
          <a:p>
            <a:pPr lvl="1"/>
            <a:r>
              <a:rPr lang="en-US" dirty="0"/>
              <a:t>Cuff size</a:t>
            </a:r>
          </a:p>
          <a:p>
            <a:pPr lvl="1"/>
            <a:r>
              <a:rPr lang="en-US" dirty="0"/>
              <a:t>Cuff blood pressure</a:t>
            </a:r>
          </a:p>
          <a:p>
            <a:r>
              <a:rPr lang="en-US" dirty="0"/>
              <a:t>Device</a:t>
            </a:r>
          </a:p>
          <a:p>
            <a:pPr lvl="1"/>
            <a:r>
              <a:rPr lang="en-US" dirty="0"/>
              <a:t>US…</a:t>
            </a:r>
          </a:p>
        </p:txBody>
      </p:sp>
    </p:spTree>
    <p:extLst>
      <p:ext uri="{BB962C8B-B14F-4D97-AF65-F5344CB8AC3E}">
        <p14:creationId xmlns:p14="http://schemas.microsoft.com/office/powerpoint/2010/main" val="65416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DCF6-E482-E041-8ECC-DEBB92C103FF}"/>
              </a:ext>
            </a:extLst>
          </p:cNvPr>
          <p:cNvSpPr>
            <a:spLocks noGrp="1"/>
          </p:cNvSpPr>
          <p:nvPr>
            <p:ph type="title"/>
          </p:nvPr>
        </p:nvSpPr>
        <p:spPr/>
        <p:txBody>
          <a:bodyPr/>
          <a:lstStyle/>
          <a:p>
            <a:r>
              <a:rPr lang="en-US" dirty="0"/>
              <a:t>Multiple Representations of a Value</a:t>
            </a:r>
          </a:p>
        </p:txBody>
      </p:sp>
      <p:sp>
        <p:nvSpPr>
          <p:cNvPr id="3" name="Content Placeholder 2">
            <a:extLst>
              <a:ext uri="{FF2B5EF4-FFF2-40B4-BE49-F238E27FC236}">
                <a16:creationId xmlns:a16="http://schemas.microsoft.com/office/drawing/2014/main" id="{428AD5EA-3AED-3B4F-9684-5CD133EA1E17}"/>
              </a:ext>
            </a:extLst>
          </p:cNvPr>
          <p:cNvSpPr>
            <a:spLocks noGrp="1"/>
          </p:cNvSpPr>
          <p:nvPr>
            <p:ph idx="1"/>
          </p:nvPr>
        </p:nvSpPr>
        <p:spPr/>
        <p:txBody>
          <a:bodyPr/>
          <a:lstStyle/>
          <a:p>
            <a:r>
              <a:rPr lang="en-US" dirty="0"/>
              <a:t>Quantity: 130 mm Hg</a:t>
            </a:r>
          </a:p>
          <a:p>
            <a:r>
              <a:rPr lang="en-US" dirty="0"/>
              <a:t>Integer: 130 (assume units are in code field)</a:t>
            </a:r>
          </a:p>
          <a:p>
            <a:r>
              <a:rPr lang="en-US" dirty="0"/>
              <a:t>Range: [130,132] mm Hg</a:t>
            </a:r>
          </a:p>
          <a:p>
            <a:r>
              <a:rPr lang="en-US" dirty="0"/>
              <a:t>Codable concept: </a:t>
            </a:r>
          </a:p>
          <a:p>
            <a:pPr lvl="1"/>
            <a:r>
              <a:rPr lang="en-US" dirty="0"/>
              <a:t>Finding of increased blood pressure</a:t>
            </a:r>
          </a:p>
          <a:p>
            <a:pPr lvl="1"/>
            <a:r>
              <a:rPr lang="en-US" dirty="0"/>
              <a:t>Increased systolic arterial pressure</a:t>
            </a:r>
          </a:p>
          <a:p>
            <a:pPr lvl="1"/>
            <a:r>
              <a:rPr lang="en-US" dirty="0"/>
              <a:t>On examination - initial high blood pressure</a:t>
            </a:r>
          </a:p>
        </p:txBody>
      </p:sp>
    </p:spTree>
    <p:extLst>
      <p:ext uri="{BB962C8B-B14F-4D97-AF65-F5344CB8AC3E}">
        <p14:creationId xmlns:p14="http://schemas.microsoft.com/office/powerpoint/2010/main" val="412850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B0B-B0F9-4918-9222-5CD22833224F}"/>
              </a:ext>
            </a:extLst>
          </p:cNvPr>
          <p:cNvSpPr>
            <a:spLocks noGrp="1"/>
          </p:cNvSpPr>
          <p:nvPr>
            <p:ph type="title"/>
          </p:nvPr>
        </p:nvSpPr>
        <p:spPr>
          <a:xfrm>
            <a:off x="914400" y="374904"/>
            <a:ext cx="9580880" cy="859536"/>
          </a:xfrm>
        </p:spPr>
        <p:txBody>
          <a:bodyPr/>
          <a:lstStyle/>
          <a:p>
            <a:r>
              <a:rPr lang="en-US" dirty="0"/>
              <a:t>Completing the Knowledge Architecture </a:t>
            </a:r>
          </a:p>
        </p:txBody>
      </p:sp>
      <p:sp>
        <p:nvSpPr>
          <p:cNvPr id="4" name="Slide Number Placeholder 3">
            <a:extLst>
              <a:ext uri="{FF2B5EF4-FFF2-40B4-BE49-F238E27FC236}">
                <a16:creationId xmlns:a16="http://schemas.microsoft.com/office/drawing/2014/main" id="{18F63910-E100-49EA-99EF-4DC725B537EF}"/>
              </a:ext>
            </a:extLst>
          </p:cNvPr>
          <p:cNvSpPr>
            <a:spLocks noGrp="1"/>
          </p:cNvSpPr>
          <p:nvPr>
            <p:ph type="sldNum" sz="quarter" idx="12"/>
          </p:nvPr>
        </p:nvSpPr>
        <p:spPr/>
        <p:txBody>
          <a:bodyPr/>
          <a:lstStyle/>
          <a:p>
            <a:fld id="{88B1D514-9158-7143-952E-69DC611F0F0B}" type="slidenum">
              <a:rPr lang="en-US" smtClean="0"/>
              <a:t>39</a:t>
            </a:fld>
            <a:endParaRPr lang="en-US" dirty="0"/>
          </a:p>
        </p:txBody>
      </p:sp>
      <p:sp>
        <p:nvSpPr>
          <p:cNvPr id="18" name="Rectangle 17">
            <a:extLst>
              <a:ext uri="{FF2B5EF4-FFF2-40B4-BE49-F238E27FC236}">
                <a16:creationId xmlns:a16="http://schemas.microsoft.com/office/drawing/2014/main" id="{AE1FE3AD-1F91-4E7D-8304-1146719FA1B6}"/>
              </a:ext>
            </a:extLst>
          </p:cNvPr>
          <p:cNvSpPr/>
          <p:nvPr/>
        </p:nvSpPr>
        <p:spPr>
          <a:xfrm>
            <a:off x="3800590" y="1956581"/>
            <a:ext cx="868185" cy="770439"/>
          </a:xfrm>
          <a:prstGeom prst="rect">
            <a:avLst/>
          </a:prstGeom>
          <a:noFill/>
          <a:ln w="38100">
            <a:solidFill>
              <a:srgbClr val="002A77"/>
            </a:solidFill>
            <a:prstDash val="soli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82F580-D1A8-4B3E-AB68-5918FEAF0592}"/>
              </a:ext>
            </a:extLst>
          </p:cNvPr>
          <p:cNvSpPr/>
          <p:nvPr/>
        </p:nvSpPr>
        <p:spPr>
          <a:xfrm>
            <a:off x="3794494" y="2791733"/>
            <a:ext cx="868185" cy="770439"/>
          </a:xfrm>
          <a:prstGeom prst="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934F772-FB72-4449-856F-50AE3137835F}"/>
              </a:ext>
            </a:extLst>
          </p:cNvPr>
          <p:cNvSpPr/>
          <p:nvPr/>
        </p:nvSpPr>
        <p:spPr>
          <a:xfrm>
            <a:off x="3788398" y="3626885"/>
            <a:ext cx="868185" cy="770439"/>
          </a:xfrm>
          <a:prstGeom prst="rect">
            <a:avLst/>
          </a:prstGeom>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F87A21D5-8353-424A-8EC1-C80BAF13A537}"/>
              </a:ext>
            </a:extLst>
          </p:cNvPr>
          <p:cNvSpPr/>
          <p:nvPr/>
        </p:nvSpPr>
        <p:spPr>
          <a:xfrm>
            <a:off x="3788399" y="5327176"/>
            <a:ext cx="868185" cy="770439"/>
          </a:xfrm>
          <a:prstGeom prst="rect">
            <a:avLst/>
          </a:prstGeom>
          <a:ln w="41275">
            <a:solidFill>
              <a:srgbClr val="00B0F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C7DB7317-00D4-4392-B759-825CFA44E651}"/>
              </a:ext>
            </a:extLst>
          </p:cNvPr>
          <p:cNvSpPr/>
          <p:nvPr/>
        </p:nvSpPr>
        <p:spPr>
          <a:xfrm>
            <a:off x="3794495" y="4479832"/>
            <a:ext cx="868185" cy="770439"/>
          </a:xfrm>
          <a:prstGeom prst="rect">
            <a:avLst/>
          </a:prstGeom>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89E5C5C5-FAC7-4761-B614-902E22ACC387}"/>
              </a:ext>
            </a:extLst>
          </p:cNvPr>
          <p:cNvSpPr txBox="1"/>
          <p:nvPr/>
        </p:nvSpPr>
        <p:spPr>
          <a:xfrm>
            <a:off x="3362340" y="1629050"/>
            <a:ext cx="1841786" cy="338554"/>
          </a:xfrm>
          <a:prstGeom prst="rect">
            <a:avLst/>
          </a:prstGeom>
          <a:noFill/>
        </p:spPr>
        <p:txBody>
          <a:bodyPr wrap="none" rtlCol="0">
            <a:spAutoFit/>
          </a:bodyPr>
          <a:lstStyle/>
          <a:p>
            <a:r>
              <a:rPr lang="en-US" sz="1600" b="1" dirty="0"/>
              <a:t>VA Architecture </a:t>
            </a:r>
          </a:p>
        </p:txBody>
      </p:sp>
      <p:sp>
        <p:nvSpPr>
          <p:cNvPr id="24" name="Rectangle 23">
            <a:extLst>
              <a:ext uri="{FF2B5EF4-FFF2-40B4-BE49-F238E27FC236}">
                <a16:creationId xmlns:a16="http://schemas.microsoft.com/office/drawing/2014/main" id="{6B3FB4D4-2808-4FEE-A274-361B9B403F4B}"/>
              </a:ext>
            </a:extLst>
          </p:cNvPr>
          <p:cNvSpPr/>
          <p:nvPr/>
        </p:nvSpPr>
        <p:spPr>
          <a:xfrm rot="5400000">
            <a:off x="3537822" y="3045923"/>
            <a:ext cx="769189" cy="260811"/>
          </a:xfrm>
          <a:prstGeom prst="rect">
            <a:avLst/>
          </a:prstGeom>
          <a:pattFill prst="wdUpDiag">
            <a:fgClr>
              <a:srgbClr val="C00000"/>
            </a:fgClr>
            <a:bgClr>
              <a:schemeClr val="bg1"/>
            </a:bgClr>
          </a:pattFill>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190F9E8-A290-471B-A433-C3AC6B2863E7}"/>
              </a:ext>
            </a:extLst>
          </p:cNvPr>
          <p:cNvSpPr/>
          <p:nvPr/>
        </p:nvSpPr>
        <p:spPr>
          <a:xfrm rot="5400000">
            <a:off x="3583995" y="3830749"/>
            <a:ext cx="768761" cy="361042"/>
          </a:xfrm>
          <a:prstGeom prst="rect">
            <a:avLst/>
          </a:prstGeom>
          <a:pattFill prst="wdUpDiag">
            <a:fgClr>
              <a:schemeClr val="accent1">
                <a:lumMod val="50000"/>
              </a:schemeClr>
            </a:fgClr>
            <a:bgClr>
              <a:schemeClr val="bg1"/>
            </a:bgClr>
          </a:pattFill>
          <a:ln w="412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DE0CE3D8-2D2A-4717-A5F0-678F4D2A030F}"/>
              </a:ext>
            </a:extLst>
          </p:cNvPr>
          <p:cNvSpPr/>
          <p:nvPr/>
        </p:nvSpPr>
        <p:spPr>
          <a:xfrm rot="5400000">
            <a:off x="3584324" y="4686374"/>
            <a:ext cx="772888" cy="359810"/>
          </a:xfrm>
          <a:prstGeom prst="rect">
            <a:avLst/>
          </a:prstGeom>
          <a:pattFill prst="wdUpDiag">
            <a:fgClr>
              <a:schemeClr val="accent2">
                <a:lumMod val="75000"/>
              </a:schemeClr>
            </a:fgClr>
            <a:bgClr>
              <a:schemeClr val="bg1"/>
            </a:bgClr>
          </a:pattFill>
          <a:ln w="41275">
            <a:solidFill>
              <a:srgbClr val="66BD2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BCECBC99-54DF-46D1-8143-F75B9A298EC1}"/>
              </a:ext>
            </a:extLst>
          </p:cNvPr>
          <p:cNvSpPr/>
          <p:nvPr/>
        </p:nvSpPr>
        <p:spPr>
          <a:xfrm rot="5400000">
            <a:off x="3660906" y="5453223"/>
            <a:ext cx="770439" cy="518346"/>
          </a:xfrm>
          <a:prstGeom prst="rect">
            <a:avLst/>
          </a:prstGeom>
          <a:pattFill prst="wdUpDiag">
            <a:fgClr>
              <a:schemeClr val="accent3">
                <a:lumMod val="50000"/>
              </a:schemeClr>
            </a:fgClr>
            <a:bgClr>
              <a:schemeClr val="bg1"/>
            </a:bgClr>
          </a:pattFill>
          <a:ln w="41275">
            <a:solidFill>
              <a:srgbClr val="2EB4F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DE5CA8CE-F464-438F-B38E-1BC70856C0A5}"/>
              </a:ext>
            </a:extLst>
          </p:cNvPr>
          <p:cNvSpPr/>
          <p:nvPr/>
        </p:nvSpPr>
        <p:spPr>
          <a:xfrm rot="5400000">
            <a:off x="3447478" y="2304172"/>
            <a:ext cx="771658" cy="74037"/>
          </a:xfrm>
          <a:prstGeom prst="rect">
            <a:avLst/>
          </a:prstGeom>
          <a:pattFill prst="wdUpDiag">
            <a:fgClr>
              <a:srgbClr val="00153C"/>
            </a:fgClr>
            <a:bgClr>
              <a:schemeClr val="bg1"/>
            </a:bgClr>
          </a:pattFill>
          <a:ln w="38100">
            <a:solidFill>
              <a:srgbClr val="002A77"/>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4F687415-0D28-4FA6-907F-DD752E9BEAE7}"/>
              </a:ext>
            </a:extLst>
          </p:cNvPr>
          <p:cNvSpPr/>
          <p:nvPr/>
        </p:nvSpPr>
        <p:spPr>
          <a:xfrm>
            <a:off x="5402290" y="5389229"/>
            <a:ext cx="5895914" cy="646331"/>
          </a:xfrm>
          <a:prstGeom prst="rect">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+Extend APIs, FHIR Terminology Server, Patient Identity Cross Reference</a:t>
            </a:r>
            <a:endParaRPr lang="en-US" sz="1800" dirty="0">
              <a:highlight>
                <a:srgbClr val="FFFF00"/>
              </a:highlight>
            </a:endParaRPr>
          </a:p>
        </p:txBody>
      </p:sp>
      <p:sp>
        <p:nvSpPr>
          <p:cNvPr id="66" name="Rectangle 65">
            <a:extLst>
              <a:ext uri="{FF2B5EF4-FFF2-40B4-BE49-F238E27FC236}">
                <a16:creationId xmlns:a16="http://schemas.microsoft.com/office/drawing/2014/main" id="{EFD78B8D-6CBC-4B85-965B-9C6831E23C13}"/>
              </a:ext>
            </a:extLst>
          </p:cNvPr>
          <p:cNvSpPr/>
          <p:nvPr/>
        </p:nvSpPr>
        <p:spPr>
          <a:xfrm>
            <a:off x="5381681" y="4541885"/>
            <a:ext cx="5895915" cy="646331"/>
          </a:xfrm>
          <a:prstGeom prst="rect">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+Harmonized Terminology using Solor Extension – </a:t>
            </a:r>
            <a:r>
              <a:rPr lang="en-US" sz="1800" dirty="0"/>
              <a:t>for additional data requirements</a:t>
            </a:r>
          </a:p>
        </p:txBody>
      </p:sp>
      <p:sp>
        <p:nvSpPr>
          <p:cNvPr id="68" name="Rectangle 67">
            <a:extLst>
              <a:ext uri="{FF2B5EF4-FFF2-40B4-BE49-F238E27FC236}">
                <a16:creationId xmlns:a16="http://schemas.microsoft.com/office/drawing/2014/main" id="{BE0FA7F8-424F-4B88-9AB7-21B204EC61CD}"/>
              </a:ext>
            </a:extLst>
          </p:cNvPr>
          <p:cNvSpPr/>
          <p:nvPr/>
        </p:nvSpPr>
        <p:spPr>
          <a:xfrm>
            <a:off x="5402290" y="3695664"/>
            <a:ext cx="5895915" cy="646331"/>
          </a:xfrm>
          <a:prstGeom prst="rect">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+TBI, Audiology, Prosthetics </a:t>
            </a:r>
            <a:r>
              <a:rPr lang="en-US" sz="1800" dirty="0"/>
              <a:t>– FHIM to describe data requirements beyond USCDI</a:t>
            </a:r>
          </a:p>
        </p:txBody>
      </p:sp>
      <p:sp>
        <p:nvSpPr>
          <p:cNvPr id="70" name="Rectangle 69">
            <a:extLst>
              <a:ext uri="{FF2B5EF4-FFF2-40B4-BE49-F238E27FC236}">
                <a16:creationId xmlns:a16="http://schemas.microsoft.com/office/drawing/2014/main" id="{D8F31DF9-4B27-4D93-97F5-DF03B9690FD6}"/>
              </a:ext>
            </a:extLst>
          </p:cNvPr>
          <p:cNvSpPr/>
          <p:nvPr/>
        </p:nvSpPr>
        <p:spPr>
          <a:xfrm>
            <a:off x="5381681" y="2848882"/>
            <a:ext cx="5895915" cy="646331"/>
          </a:xfrm>
          <a:prstGeom prst="rect">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algn="ctr"/>
            <a:r>
              <a:rPr lang="en-US" sz="1800" b="1" dirty="0"/>
              <a:t>+Quality Measures, Clinical Guidelines </a:t>
            </a:r>
          </a:p>
          <a:p>
            <a:pPr algn="ctr"/>
            <a:endParaRPr lang="en-US" sz="1800" b="1" dirty="0"/>
          </a:p>
        </p:txBody>
      </p:sp>
      <p:sp>
        <p:nvSpPr>
          <p:cNvPr id="73" name="TextBox 72">
            <a:extLst>
              <a:ext uri="{FF2B5EF4-FFF2-40B4-BE49-F238E27FC236}">
                <a16:creationId xmlns:a16="http://schemas.microsoft.com/office/drawing/2014/main" id="{C941EF4D-44FA-491F-9410-641D97827180}"/>
              </a:ext>
            </a:extLst>
          </p:cNvPr>
          <p:cNvSpPr txBox="1"/>
          <p:nvPr/>
        </p:nvSpPr>
        <p:spPr>
          <a:xfrm>
            <a:off x="914400" y="4515547"/>
            <a:ext cx="2563041"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BD21"/>
                </a:solidFill>
                <a:effectLst/>
                <a:uLnTx/>
                <a:uFillTx/>
              </a:rPr>
              <a:t>Terminology Knowledge</a:t>
            </a:r>
          </a:p>
        </p:txBody>
      </p:sp>
      <p:sp>
        <p:nvSpPr>
          <p:cNvPr id="74" name="TextBox 73">
            <a:extLst>
              <a:ext uri="{FF2B5EF4-FFF2-40B4-BE49-F238E27FC236}">
                <a16:creationId xmlns:a16="http://schemas.microsoft.com/office/drawing/2014/main" id="{66182D1C-EAB0-430A-869A-6B8F7D08A17A}"/>
              </a:ext>
            </a:extLst>
          </p:cNvPr>
          <p:cNvSpPr txBox="1"/>
          <p:nvPr/>
        </p:nvSpPr>
        <p:spPr>
          <a:xfrm>
            <a:off x="914400" y="5435704"/>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Foundational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75000"/>
                  </a:schemeClr>
                </a:solidFill>
                <a:effectLst/>
                <a:uLnTx/>
                <a:uFillTx/>
              </a:rPr>
              <a:t>Architecture</a:t>
            </a:r>
          </a:p>
        </p:txBody>
      </p:sp>
      <p:sp>
        <p:nvSpPr>
          <p:cNvPr id="75" name="TextBox 74">
            <a:extLst>
              <a:ext uri="{FF2B5EF4-FFF2-40B4-BE49-F238E27FC236}">
                <a16:creationId xmlns:a16="http://schemas.microsoft.com/office/drawing/2014/main" id="{F46E7971-9953-4DCB-9F43-583BEB628DB5}"/>
              </a:ext>
            </a:extLst>
          </p:cNvPr>
          <p:cNvSpPr txBox="1"/>
          <p:nvPr/>
        </p:nvSpPr>
        <p:spPr>
          <a:xfrm>
            <a:off x="914399" y="3721833"/>
            <a:ext cx="27870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lumMod val="50000"/>
                  </a:schemeClr>
                </a:solidFill>
                <a:effectLst/>
                <a:uLnTx/>
                <a:uFillTx/>
              </a:rPr>
              <a:t>Model </a:t>
            </a:r>
          </a:p>
        </p:txBody>
      </p:sp>
      <p:sp>
        <p:nvSpPr>
          <p:cNvPr id="76" name="TextBox 75">
            <a:extLst>
              <a:ext uri="{FF2B5EF4-FFF2-40B4-BE49-F238E27FC236}">
                <a16:creationId xmlns:a16="http://schemas.microsoft.com/office/drawing/2014/main" id="{1153C1DC-3E1C-4A3D-AC44-571869F7E04A}"/>
              </a:ext>
            </a:extLst>
          </p:cNvPr>
          <p:cNvSpPr txBox="1"/>
          <p:nvPr/>
        </p:nvSpPr>
        <p:spPr>
          <a:xfrm>
            <a:off x="914401" y="2932592"/>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2600"/>
                </a:solidFill>
                <a:effectLst/>
                <a:uLnTx/>
                <a:uFillTx/>
              </a:rPr>
              <a:t>Assertional Knowledge</a:t>
            </a:r>
          </a:p>
        </p:txBody>
      </p:sp>
      <p:sp>
        <p:nvSpPr>
          <p:cNvPr id="77" name="TextBox 76">
            <a:extLst>
              <a:ext uri="{FF2B5EF4-FFF2-40B4-BE49-F238E27FC236}">
                <a16:creationId xmlns:a16="http://schemas.microsoft.com/office/drawing/2014/main" id="{A549C78F-7E9C-4FA6-9E1D-B52F7BF572A7}"/>
              </a:ext>
            </a:extLst>
          </p:cNvPr>
          <p:cNvSpPr txBox="1"/>
          <p:nvPr/>
        </p:nvSpPr>
        <p:spPr>
          <a:xfrm>
            <a:off x="914401" y="2017541"/>
            <a:ext cx="23831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A77"/>
                </a:solidFill>
                <a:effectLst/>
                <a:uLnTx/>
                <a:uFillTx/>
              </a:rPr>
              <a:t>Procedural Knowledge</a:t>
            </a:r>
          </a:p>
        </p:txBody>
      </p:sp>
      <p:sp>
        <p:nvSpPr>
          <p:cNvPr id="44" name="TextBox 43">
            <a:extLst>
              <a:ext uri="{FF2B5EF4-FFF2-40B4-BE49-F238E27FC236}">
                <a16:creationId xmlns:a16="http://schemas.microsoft.com/office/drawing/2014/main" id="{8B0B6B11-723C-4F18-8635-E1AD1648980D}"/>
              </a:ext>
            </a:extLst>
          </p:cNvPr>
          <p:cNvSpPr txBox="1"/>
          <p:nvPr/>
        </p:nvSpPr>
        <p:spPr>
          <a:xfrm>
            <a:off x="806728" y="1011346"/>
            <a:ext cx="11080471" cy="646331"/>
          </a:xfrm>
          <a:prstGeom prst="rect">
            <a:avLst/>
          </a:prstGeom>
          <a:noFill/>
        </p:spPr>
        <p:txBody>
          <a:bodyPr wrap="square" rtlCol="0">
            <a:spAutoFit/>
          </a:bodyPr>
          <a:lstStyle/>
          <a:p>
            <a:r>
              <a:rPr lang="en-US" sz="1800" dirty="0"/>
              <a:t>VA requirements go beyond the scope of industry-defined standards to include cases that may be specific to veterans (i.e. traumatic brain injuries, audiology, prosthetics). </a:t>
            </a:r>
          </a:p>
        </p:txBody>
      </p:sp>
      <p:sp>
        <p:nvSpPr>
          <p:cNvPr id="36" name="Rectangle 35">
            <a:extLst>
              <a:ext uri="{FF2B5EF4-FFF2-40B4-BE49-F238E27FC236}">
                <a16:creationId xmlns:a16="http://schemas.microsoft.com/office/drawing/2014/main" id="{EDD479C0-8362-4E23-870A-72D2490ED073}"/>
              </a:ext>
            </a:extLst>
          </p:cNvPr>
          <p:cNvSpPr/>
          <p:nvPr/>
        </p:nvSpPr>
        <p:spPr>
          <a:xfrm>
            <a:off x="5373718" y="2003489"/>
            <a:ext cx="5895916" cy="646331"/>
          </a:xfrm>
          <a:prstGeom prst="rect">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txBody>
          <a:bodyPr wrap="square" anchor="ctr">
            <a:spAutoFit/>
          </a:bodyPr>
          <a:lstStyle/>
          <a:p>
            <a:pPr lvl="0" algn="ctr"/>
            <a:r>
              <a:rPr lang="en-US" sz="1800" b="1" dirty="0">
                <a:solidFill>
                  <a:prstClr val="black"/>
                </a:solidFill>
              </a:rPr>
              <a:t>+Reminders, Smart Alerts, Safety Events</a:t>
            </a:r>
          </a:p>
          <a:p>
            <a:pPr lvl="0" algn="ctr"/>
            <a:endParaRPr lang="en-US" sz="1800" b="1" dirty="0">
              <a:solidFill>
                <a:prstClr val="black"/>
              </a:solidFill>
            </a:endParaRPr>
          </a:p>
        </p:txBody>
      </p:sp>
      <p:cxnSp>
        <p:nvCxnSpPr>
          <p:cNvPr id="37" name="Straight Connector 36">
            <a:extLst>
              <a:ext uri="{FF2B5EF4-FFF2-40B4-BE49-F238E27FC236}">
                <a16:creationId xmlns:a16="http://schemas.microsoft.com/office/drawing/2014/main" id="{B71D3755-92DB-4E56-9DC7-4A0B7C8B4393}"/>
              </a:ext>
            </a:extLst>
          </p:cNvPr>
          <p:cNvCxnSpPr>
            <a:cxnSpLocks/>
            <a:stCxn id="24" idx="0"/>
            <a:endCxn id="70" idx="1"/>
          </p:cNvCxnSpPr>
          <p:nvPr/>
        </p:nvCxnSpPr>
        <p:spPr>
          <a:xfrm flipV="1">
            <a:off x="4052822" y="3172048"/>
            <a:ext cx="1328859" cy="428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2611E0-BEE8-4944-A9DF-0BBEA04B2D75}"/>
              </a:ext>
            </a:extLst>
          </p:cNvPr>
          <p:cNvCxnSpPr>
            <a:cxnSpLocks/>
            <a:stCxn id="25" idx="0"/>
            <a:endCxn id="68" idx="1"/>
          </p:cNvCxnSpPr>
          <p:nvPr/>
        </p:nvCxnSpPr>
        <p:spPr>
          <a:xfrm>
            <a:off x="4148897" y="4011271"/>
            <a:ext cx="1253393" cy="7559"/>
          </a:xfrm>
          <a:prstGeom prst="line">
            <a:avLst/>
          </a:prstGeom>
          <a:ln w="12700">
            <a:solidFill>
              <a:srgbClr val="2972FF"/>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8DFE88-2908-43B1-8032-E7AB58372A60}"/>
              </a:ext>
            </a:extLst>
          </p:cNvPr>
          <p:cNvCxnSpPr>
            <a:cxnSpLocks/>
            <a:stCxn id="39" idx="0"/>
            <a:endCxn id="66" idx="1"/>
          </p:cNvCxnSpPr>
          <p:nvPr/>
        </p:nvCxnSpPr>
        <p:spPr>
          <a:xfrm flipV="1">
            <a:off x="4150673" y="4865051"/>
            <a:ext cx="1231008" cy="1228"/>
          </a:xfrm>
          <a:prstGeom prst="line">
            <a:avLst/>
          </a:prstGeom>
          <a:ln w="12700">
            <a:solidFill>
              <a:srgbClr val="66BD2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2F18510-27EE-4BBC-9FB6-3E6B600203E2}"/>
              </a:ext>
            </a:extLst>
          </p:cNvPr>
          <p:cNvCxnSpPr>
            <a:cxnSpLocks/>
            <a:stCxn id="40" idx="0"/>
            <a:endCxn id="64" idx="1"/>
          </p:cNvCxnSpPr>
          <p:nvPr/>
        </p:nvCxnSpPr>
        <p:spPr>
          <a:xfrm flipV="1">
            <a:off x="4305299" y="5712395"/>
            <a:ext cx="1096991" cy="2"/>
          </a:xfrm>
          <a:prstGeom prst="line">
            <a:avLst/>
          </a:prstGeom>
          <a:ln w="12700">
            <a:solidFill>
              <a:srgbClr val="2EB4FF"/>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6553C37-7017-4500-90F8-90CF7265B1D1}"/>
              </a:ext>
            </a:extLst>
          </p:cNvPr>
          <p:cNvCxnSpPr>
            <a:cxnSpLocks/>
          </p:cNvCxnSpPr>
          <p:nvPr/>
        </p:nvCxnSpPr>
        <p:spPr>
          <a:xfrm flipV="1">
            <a:off x="3867945" y="2540571"/>
            <a:ext cx="1503392" cy="14536"/>
          </a:xfrm>
          <a:prstGeom prst="line">
            <a:avLst/>
          </a:prstGeom>
          <a:ln w="12700">
            <a:solidFill>
              <a:srgbClr val="002A77"/>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0E0B2A-6745-429F-A9CE-FF9EAC48A230}"/>
              </a:ext>
            </a:extLst>
          </p:cNvPr>
          <p:cNvSpPr/>
          <p:nvPr/>
        </p:nvSpPr>
        <p:spPr>
          <a:xfrm>
            <a:off x="4157423" y="4482621"/>
            <a:ext cx="507686" cy="7748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F80F197-CBAC-4276-95EB-139DE2A87902}"/>
              </a:ext>
            </a:extLst>
          </p:cNvPr>
          <p:cNvSpPr/>
          <p:nvPr/>
        </p:nvSpPr>
        <p:spPr>
          <a:xfrm>
            <a:off x="4320480" y="5328075"/>
            <a:ext cx="344629" cy="7760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2D86EF0-8F05-43D7-AE7B-F423C123B2B9}"/>
              </a:ext>
            </a:extLst>
          </p:cNvPr>
          <p:cNvSpPr/>
          <p:nvPr/>
        </p:nvSpPr>
        <p:spPr>
          <a:xfrm>
            <a:off x="4148898" y="3628564"/>
            <a:ext cx="507686" cy="76875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4D95D46-74BC-4E35-9170-3F4803D13684}"/>
              </a:ext>
            </a:extLst>
          </p:cNvPr>
          <p:cNvSpPr/>
          <p:nvPr/>
        </p:nvSpPr>
        <p:spPr>
          <a:xfrm>
            <a:off x="4052821" y="2790005"/>
            <a:ext cx="612287" cy="774754"/>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0EF167C-7325-493A-9A6A-837B46D8689D}"/>
              </a:ext>
            </a:extLst>
          </p:cNvPr>
          <p:cNvSpPr/>
          <p:nvPr/>
        </p:nvSpPr>
        <p:spPr>
          <a:xfrm>
            <a:off x="3887306" y="1964880"/>
            <a:ext cx="769277" cy="749947"/>
          </a:xfrm>
          <a:prstGeom prst="rect">
            <a:avLst/>
          </a:prstGeom>
          <a:solidFill>
            <a:srgbClr val="002A7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171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Promises of </a:t>
            </a:r>
            <a:r>
              <a:rPr lang="en-US" dirty="0">
                <a:solidFill>
                  <a:schemeClr val="accent1"/>
                </a:solidFill>
              </a:rPr>
              <a:t>Healthcare Interoperability</a:t>
            </a:r>
          </a:p>
        </p:txBody>
      </p:sp>
      <p:sp>
        <p:nvSpPr>
          <p:cNvPr id="19" name="Content Placeholder 2">
            <a:extLst>
              <a:ext uri="{FF2B5EF4-FFF2-40B4-BE49-F238E27FC236}">
                <a16:creationId xmlns:a16="http://schemas.microsoft.com/office/drawing/2014/main" id="{B486B3EF-BB60-4771-A608-0B4FF218B4BA}"/>
              </a:ext>
            </a:extLst>
          </p:cNvPr>
          <p:cNvSpPr>
            <a:spLocks noGrp="1"/>
          </p:cNvSpPr>
          <p:nvPr>
            <p:ph idx="1"/>
          </p:nvPr>
        </p:nvSpPr>
        <p:spPr>
          <a:xfrm>
            <a:off x="2179561" y="1537496"/>
            <a:ext cx="8421189" cy="4351338"/>
          </a:xfrm>
        </p:spPr>
        <p:txBody>
          <a:bodyPr>
            <a:normAutofit/>
          </a:bodyPr>
          <a:lstStyle/>
          <a:p>
            <a:pPr marL="0" indent="0">
              <a:lnSpc>
                <a:spcPct val="110000"/>
              </a:lnSpc>
              <a:spcBef>
                <a:spcPts val="1700"/>
              </a:spcBef>
              <a:buNone/>
            </a:pPr>
            <a:r>
              <a:rPr lang="en-US" dirty="0"/>
              <a:t>Improve the </a:t>
            </a:r>
            <a:r>
              <a:rPr lang="en-US" b="1" dirty="0"/>
              <a:t>quality</a:t>
            </a:r>
            <a:r>
              <a:rPr lang="en-US" dirty="0"/>
              <a:t> and </a:t>
            </a:r>
            <a:r>
              <a:rPr lang="en-US" b="1" dirty="0"/>
              <a:t>safety</a:t>
            </a:r>
            <a:r>
              <a:rPr lang="en-US" dirty="0"/>
              <a:t> of healthcare</a:t>
            </a:r>
          </a:p>
          <a:p>
            <a:pPr marL="0" indent="0">
              <a:lnSpc>
                <a:spcPct val="110000"/>
              </a:lnSpc>
              <a:spcBef>
                <a:spcPts val="1700"/>
              </a:spcBef>
              <a:buNone/>
            </a:pPr>
            <a:r>
              <a:rPr lang="en-US" dirty="0"/>
              <a:t>Measure </a:t>
            </a:r>
            <a:r>
              <a:rPr lang="en-US" b="1" dirty="0"/>
              <a:t>the cost</a:t>
            </a:r>
            <a:r>
              <a:rPr lang="en-US" dirty="0"/>
              <a:t> and </a:t>
            </a:r>
            <a:r>
              <a:rPr lang="en-US" b="1" dirty="0"/>
              <a:t>quality of services</a:t>
            </a:r>
          </a:p>
          <a:p>
            <a:pPr marL="0" indent="0">
              <a:lnSpc>
                <a:spcPct val="110000"/>
              </a:lnSpc>
              <a:spcBef>
                <a:spcPts val="1700"/>
              </a:spcBef>
              <a:buNone/>
            </a:pPr>
            <a:r>
              <a:rPr lang="en-US" b="1" dirty="0"/>
              <a:t>Integrate multiple providers</a:t>
            </a:r>
            <a:r>
              <a:rPr lang="en-US" dirty="0"/>
              <a:t> across organizations in a continuum of care</a:t>
            </a:r>
          </a:p>
          <a:p>
            <a:pPr marL="0" indent="0">
              <a:lnSpc>
                <a:spcPct val="110000"/>
              </a:lnSpc>
              <a:spcBef>
                <a:spcPts val="1700"/>
              </a:spcBef>
              <a:buNone/>
            </a:pPr>
            <a:r>
              <a:rPr lang="en-US" b="1" dirty="0"/>
              <a:t>Integrate and automate high-quality decision support</a:t>
            </a:r>
            <a:r>
              <a:rPr lang="en-US" dirty="0"/>
              <a:t> into the clinical workflow across the continuum of care</a:t>
            </a:r>
          </a:p>
        </p:txBody>
      </p:sp>
      <p:sp>
        <p:nvSpPr>
          <p:cNvPr id="3" name="Slide Number Placeholder 2">
            <a:extLst>
              <a:ext uri="{FF2B5EF4-FFF2-40B4-BE49-F238E27FC236}">
                <a16:creationId xmlns:a16="http://schemas.microsoft.com/office/drawing/2014/main" id="{43C8FD1B-6E41-4CB2-84EB-77561281544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
        <p:nvSpPr>
          <p:cNvPr id="21" name="Freeform 325">
            <a:extLst>
              <a:ext uri="{FF2B5EF4-FFF2-40B4-BE49-F238E27FC236}">
                <a16:creationId xmlns:a16="http://schemas.microsoft.com/office/drawing/2014/main" id="{797024FE-72B2-4DC5-8B76-9CBF4D5E50DC}"/>
              </a:ext>
            </a:extLst>
          </p:cNvPr>
          <p:cNvSpPr>
            <a:spLocks noEditPoints="1"/>
          </p:cNvSpPr>
          <p:nvPr/>
        </p:nvSpPr>
        <p:spPr bwMode="auto">
          <a:xfrm>
            <a:off x="1320881" y="1606247"/>
            <a:ext cx="275980" cy="300747"/>
          </a:xfrm>
          <a:custGeom>
            <a:avLst/>
            <a:gdLst>
              <a:gd name="T0" fmla="*/ 170 w 234"/>
              <a:gd name="T1" fmla="*/ 0 h 256"/>
              <a:gd name="T2" fmla="*/ 64 w 234"/>
              <a:gd name="T3" fmla="*/ 53 h 256"/>
              <a:gd name="T4" fmla="*/ 0 w 234"/>
              <a:gd name="T5" fmla="*/ 64 h 256"/>
              <a:gd name="T6" fmla="*/ 64 w 234"/>
              <a:gd name="T7" fmla="*/ 256 h 256"/>
              <a:gd name="T8" fmla="*/ 74 w 234"/>
              <a:gd name="T9" fmla="*/ 170 h 256"/>
              <a:gd name="T10" fmla="*/ 170 w 234"/>
              <a:gd name="T11" fmla="*/ 181 h 256"/>
              <a:gd name="T12" fmla="*/ 234 w 234"/>
              <a:gd name="T13" fmla="*/ 256 h 256"/>
              <a:gd name="T14" fmla="*/ 181 w 234"/>
              <a:gd name="T15" fmla="*/ 64 h 256"/>
              <a:gd name="T16" fmla="*/ 32 w 234"/>
              <a:gd name="T17" fmla="*/ 234 h 256"/>
              <a:gd name="T18" fmla="*/ 32 w 234"/>
              <a:gd name="T19" fmla="*/ 213 h 256"/>
              <a:gd name="T20" fmla="*/ 32 w 234"/>
              <a:gd name="T21" fmla="*/ 234 h 256"/>
              <a:gd name="T22" fmla="*/ 21 w 234"/>
              <a:gd name="T23" fmla="*/ 181 h 256"/>
              <a:gd name="T24" fmla="*/ 42 w 234"/>
              <a:gd name="T25" fmla="*/ 181 h 256"/>
              <a:gd name="T26" fmla="*/ 32 w 234"/>
              <a:gd name="T27" fmla="*/ 149 h 256"/>
              <a:gd name="T28" fmla="*/ 32 w 234"/>
              <a:gd name="T29" fmla="*/ 128 h 256"/>
              <a:gd name="T30" fmla="*/ 32 w 234"/>
              <a:gd name="T31" fmla="*/ 149 h 256"/>
              <a:gd name="T32" fmla="*/ 21 w 234"/>
              <a:gd name="T33" fmla="*/ 96 h 256"/>
              <a:gd name="T34" fmla="*/ 42 w 234"/>
              <a:gd name="T35" fmla="*/ 96 h 256"/>
              <a:gd name="T36" fmla="*/ 74 w 234"/>
              <a:gd name="T37" fmla="*/ 149 h 256"/>
              <a:gd name="T38" fmla="*/ 74 w 234"/>
              <a:gd name="T39" fmla="*/ 128 h 256"/>
              <a:gd name="T40" fmla="*/ 74 w 234"/>
              <a:gd name="T41" fmla="*/ 149 h 256"/>
              <a:gd name="T42" fmla="*/ 64 w 234"/>
              <a:gd name="T43" fmla="*/ 96 h 256"/>
              <a:gd name="T44" fmla="*/ 85 w 234"/>
              <a:gd name="T45" fmla="*/ 96 h 256"/>
              <a:gd name="T46" fmla="*/ 117 w 234"/>
              <a:gd name="T47" fmla="*/ 149 h 256"/>
              <a:gd name="T48" fmla="*/ 117 w 234"/>
              <a:gd name="T49" fmla="*/ 128 h 256"/>
              <a:gd name="T50" fmla="*/ 117 w 234"/>
              <a:gd name="T51" fmla="*/ 149 h 256"/>
              <a:gd name="T52" fmla="*/ 128 w 234"/>
              <a:gd name="T53" fmla="*/ 64 h 256"/>
              <a:gd name="T54" fmla="*/ 117 w 234"/>
              <a:gd name="T55" fmla="*/ 85 h 256"/>
              <a:gd name="T56" fmla="*/ 106 w 234"/>
              <a:gd name="T57" fmla="*/ 64 h 256"/>
              <a:gd name="T58" fmla="*/ 85 w 234"/>
              <a:gd name="T59" fmla="*/ 53 h 256"/>
              <a:gd name="T60" fmla="*/ 106 w 234"/>
              <a:gd name="T61" fmla="*/ 42 h 256"/>
              <a:gd name="T62" fmla="*/ 117 w 234"/>
              <a:gd name="T63" fmla="*/ 21 h 256"/>
              <a:gd name="T64" fmla="*/ 128 w 234"/>
              <a:gd name="T65" fmla="*/ 42 h 256"/>
              <a:gd name="T66" fmla="*/ 149 w 234"/>
              <a:gd name="T67" fmla="*/ 53 h 256"/>
              <a:gd name="T68" fmla="*/ 160 w 234"/>
              <a:gd name="T69" fmla="*/ 149 h 256"/>
              <a:gd name="T70" fmla="*/ 160 w 234"/>
              <a:gd name="T71" fmla="*/ 128 h 256"/>
              <a:gd name="T72" fmla="*/ 160 w 234"/>
              <a:gd name="T73" fmla="*/ 149 h 256"/>
              <a:gd name="T74" fmla="*/ 149 w 234"/>
              <a:gd name="T75" fmla="*/ 96 h 256"/>
              <a:gd name="T76" fmla="*/ 170 w 234"/>
              <a:gd name="T77" fmla="*/ 96 h 256"/>
              <a:gd name="T78" fmla="*/ 202 w 234"/>
              <a:gd name="T79" fmla="*/ 85 h 256"/>
              <a:gd name="T80" fmla="*/ 202 w 234"/>
              <a:gd name="T81" fmla="*/ 106 h 256"/>
              <a:gd name="T82" fmla="*/ 202 w 234"/>
              <a:gd name="T83" fmla="*/ 85 h 256"/>
              <a:gd name="T84" fmla="*/ 213 w 234"/>
              <a:gd name="T85" fmla="*/ 138 h 256"/>
              <a:gd name="T86" fmla="*/ 192 w 234"/>
              <a:gd name="T87" fmla="*/ 138 h 256"/>
              <a:gd name="T88" fmla="*/ 202 w 234"/>
              <a:gd name="T89" fmla="*/ 170 h 256"/>
              <a:gd name="T90" fmla="*/ 202 w 234"/>
              <a:gd name="T91" fmla="*/ 192 h 256"/>
              <a:gd name="T92" fmla="*/ 202 w 234"/>
              <a:gd name="T93" fmla="*/ 170 h 256"/>
              <a:gd name="T94" fmla="*/ 213 w 234"/>
              <a:gd name="T95" fmla="*/ 224 h 256"/>
              <a:gd name="T96" fmla="*/ 192 w 234"/>
              <a:gd name="T9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56">
                <a:moveTo>
                  <a:pt x="170" y="53"/>
                </a:moveTo>
                <a:cubicBezTo>
                  <a:pt x="170" y="0"/>
                  <a:pt x="170" y="0"/>
                  <a:pt x="170" y="0"/>
                </a:cubicBezTo>
                <a:cubicBezTo>
                  <a:pt x="64" y="0"/>
                  <a:pt x="64" y="0"/>
                  <a:pt x="64" y="0"/>
                </a:cubicBezTo>
                <a:cubicBezTo>
                  <a:pt x="64" y="53"/>
                  <a:pt x="64" y="53"/>
                  <a:pt x="64" y="53"/>
                </a:cubicBezTo>
                <a:cubicBezTo>
                  <a:pt x="64" y="59"/>
                  <a:pt x="59" y="64"/>
                  <a:pt x="53" y="64"/>
                </a:cubicBezTo>
                <a:cubicBezTo>
                  <a:pt x="0" y="64"/>
                  <a:pt x="0" y="64"/>
                  <a:pt x="0" y="64"/>
                </a:cubicBezTo>
                <a:cubicBezTo>
                  <a:pt x="0" y="256"/>
                  <a:pt x="0" y="256"/>
                  <a:pt x="0" y="256"/>
                </a:cubicBezTo>
                <a:cubicBezTo>
                  <a:pt x="64" y="256"/>
                  <a:pt x="64" y="256"/>
                  <a:pt x="64" y="256"/>
                </a:cubicBezTo>
                <a:cubicBezTo>
                  <a:pt x="64" y="181"/>
                  <a:pt x="64" y="181"/>
                  <a:pt x="64" y="181"/>
                </a:cubicBezTo>
                <a:cubicBezTo>
                  <a:pt x="64" y="175"/>
                  <a:pt x="68" y="170"/>
                  <a:pt x="74" y="170"/>
                </a:cubicBezTo>
                <a:cubicBezTo>
                  <a:pt x="160" y="170"/>
                  <a:pt x="160" y="170"/>
                  <a:pt x="160" y="170"/>
                </a:cubicBezTo>
                <a:cubicBezTo>
                  <a:pt x="166" y="170"/>
                  <a:pt x="170" y="175"/>
                  <a:pt x="170" y="181"/>
                </a:cubicBezTo>
                <a:cubicBezTo>
                  <a:pt x="170" y="256"/>
                  <a:pt x="170" y="256"/>
                  <a:pt x="170" y="256"/>
                </a:cubicBezTo>
                <a:cubicBezTo>
                  <a:pt x="234" y="256"/>
                  <a:pt x="234" y="256"/>
                  <a:pt x="234" y="256"/>
                </a:cubicBezTo>
                <a:cubicBezTo>
                  <a:pt x="234" y="64"/>
                  <a:pt x="234" y="64"/>
                  <a:pt x="234" y="64"/>
                </a:cubicBezTo>
                <a:cubicBezTo>
                  <a:pt x="181" y="64"/>
                  <a:pt x="181" y="64"/>
                  <a:pt x="181" y="64"/>
                </a:cubicBezTo>
                <a:cubicBezTo>
                  <a:pt x="175" y="64"/>
                  <a:pt x="170" y="59"/>
                  <a:pt x="170" y="53"/>
                </a:cubicBezTo>
                <a:close/>
                <a:moveTo>
                  <a:pt x="32" y="234"/>
                </a:moveTo>
                <a:cubicBezTo>
                  <a:pt x="26" y="234"/>
                  <a:pt x="21" y="230"/>
                  <a:pt x="21" y="224"/>
                </a:cubicBezTo>
                <a:cubicBezTo>
                  <a:pt x="21" y="218"/>
                  <a:pt x="26" y="213"/>
                  <a:pt x="32" y="213"/>
                </a:cubicBezTo>
                <a:cubicBezTo>
                  <a:pt x="38" y="213"/>
                  <a:pt x="42" y="218"/>
                  <a:pt x="42" y="224"/>
                </a:cubicBezTo>
                <a:cubicBezTo>
                  <a:pt x="42" y="230"/>
                  <a:pt x="38" y="234"/>
                  <a:pt x="32" y="234"/>
                </a:cubicBezTo>
                <a:close/>
                <a:moveTo>
                  <a:pt x="32" y="192"/>
                </a:moveTo>
                <a:cubicBezTo>
                  <a:pt x="26" y="192"/>
                  <a:pt x="21" y="187"/>
                  <a:pt x="21" y="181"/>
                </a:cubicBezTo>
                <a:cubicBezTo>
                  <a:pt x="21" y="175"/>
                  <a:pt x="26" y="170"/>
                  <a:pt x="32" y="170"/>
                </a:cubicBezTo>
                <a:cubicBezTo>
                  <a:pt x="38" y="170"/>
                  <a:pt x="42" y="175"/>
                  <a:pt x="42" y="181"/>
                </a:cubicBezTo>
                <a:cubicBezTo>
                  <a:pt x="42" y="187"/>
                  <a:pt x="38" y="192"/>
                  <a:pt x="32" y="192"/>
                </a:cubicBezTo>
                <a:close/>
                <a:moveTo>
                  <a:pt x="32" y="149"/>
                </a:moveTo>
                <a:cubicBezTo>
                  <a:pt x="26" y="149"/>
                  <a:pt x="21" y="144"/>
                  <a:pt x="21" y="138"/>
                </a:cubicBezTo>
                <a:cubicBezTo>
                  <a:pt x="21" y="132"/>
                  <a:pt x="26" y="128"/>
                  <a:pt x="32" y="128"/>
                </a:cubicBezTo>
                <a:cubicBezTo>
                  <a:pt x="38" y="128"/>
                  <a:pt x="42" y="132"/>
                  <a:pt x="42" y="138"/>
                </a:cubicBezTo>
                <a:cubicBezTo>
                  <a:pt x="42" y="144"/>
                  <a:pt x="38" y="149"/>
                  <a:pt x="32" y="149"/>
                </a:cubicBezTo>
                <a:close/>
                <a:moveTo>
                  <a:pt x="32" y="106"/>
                </a:moveTo>
                <a:cubicBezTo>
                  <a:pt x="26" y="106"/>
                  <a:pt x="21" y="102"/>
                  <a:pt x="21" y="96"/>
                </a:cubicBezTo>
                <a:cubicBezTo>
                  <a:pt x="21" y="90"/>
                  <a:pt x="26" y="85"/>
                  <a:pt x="32" y="85"/>
                </a:cubicBezTo>
                <a:cubicBezTo>
                  <a:pt x="38" y="85"/>
                  <a:pt x="42" y="90"/>
                  <a:pt x="42" y="96"/>
                </a:cubicBezTo>
                <a:cubicBezTo>
                  <a:pt x="42" y="102"/>
                  <a:pt x="38" y="106"/>
                  <a:pt x="32" y="106"/>
                </a:cubicBezTo>
                <a:close/>
                <a:moveTo>
                  <a:pt x="74" y="149"/>
                </a:moveTo>
                <a:cubicBezTo>
                  <a:pt x="68" y="149"/>
                  <a:pt x="64" y="144"/>
                  <a:pt x="64" y="138"/>
                </a:cubicBezTo>
                <a:cubicBezTo>
                  <a:pt x="64" y="132"/>
                  <a:pt x="68" y="128"/>
                  <a:pt x="74" y="128"/>
                </a:cubicBezTo>
                <a:cubicBezTo>
                  <a:pt x="80" y="128"/>
                  <a:pt x="85" y="132"/>
                  <a:pt x="85" y="138"/>
                </a:cubicBezTo>
                <a:cubicBezTo>
                  <a:pt x="85" y="144"/>
                  <a:pt x="80" y="149"/>
                  <a:pt x="74" y="149"/>
                </a:cubicBezTo>
                <a:close/>
                <a:moveTo>
                  <a:pt x="74" y="106"/>
                </a:moveTo>
                <a:cubicBezTo>
                  <a:pt x="68" y="106"/>
                  <a:pt x="64" y="102"/>
                  <a:pt x="64" y="96"/>
                </a:cubicBezTo>
                <a:cubicBezTo>
                  <a:pt x="64" y="90"/>
                  <a:pt x="68" y="85"/>
                  <a:pt x="74" y="85"/>
                </a:cubicBezTo>
                <a:cubicBezTo>
                  <a:pt x="80" y="85"/>
                  <a:pt x="85" y="90"/>
                  <a:pt x="85" y="96"/>
                </a:cubicBezTo>
                <a:cubicBezTo>
                  <a:pt x="85" y="102"/>
                  <a:pt x="80" y="106"/>
                  <a:pt x="74" y="106"/>
                </a:cubicBezTo>
                <a:close/>
                <a:moveTo>
                  <a:pt x="117" y="149"/>
                </a:moveTo>
                <a:cubicBezTo>
                  <a:pt x="111" y="149"/>
                  <a:pt x="106" y="144"/>
                  <a:pt x="106" y="138"/>
                </a:cubicBezTo>
                <a:cubicBezTo>
                  <a:pt x="106" y="132"/>
                  <a:pt x="111" y="128"/>
                  <a:pt x="117" y="128"/>
                </a:cubicBezTo>
                <a:cubicBezTo>
                  <a:pt x="123" y="128"/>
                  <a:pt x="128" y="132"/>
                  <a:pt x="128" y="138"/>
                </a:cubicBezTo>
                <a:cubicBezTo>
                  <a:pt x="128" y="144"/>
                  <a:pt x="123" y="149"/>
                  <a:pt x="117" y="149"/>
                </a:cubicBezTo>
                <a:close/>
                <a:moveTo>
                  <a:pt x="138" y="64"/>
                </a:moveTo>
                <a:cubicBezTo>
                  <a:pt x="128" y="64"/>
                  <a:pt x="128" y="64"/>
                  <a:pt x="128" y="64"/>
                </a:cubicBezTo>
                <a:cubicBezTo>
                  <a:pt x="128" y="74"/>
                  <a:pt x="128" y="74"/>
                  <a:pt x="128" y="74"/>
                </a:cubicBezTo>
                <a:cubicBezTo>
                  <a:pt x="128" y="80"/>
                  <a:pt x="123" y="85"/>
                  <a:pt x="117" y="85"/>
                </a:cubicBezTo>
                <a:cubicBezTo>
                  <a:pt x="111" y="85"/>
                  <a:pt x="106" y="80"/>
                  <a:pt x="106" y="74"/>
                </a:cubicBezTo>
                <a:cubicBezTo>
                  <a:pt x="106" y="64"/>
                  <a:pt x="106" y="64"/>
                  <a:pt x="106" y="64"/>
                </a:cubicBezTo>
                <a:cubicBezTo>
                  <a:pt x="96" y="64"/>
                  <a:pt x="96" y="64"/>
                  <a:pt x="96" y="64"/>
                </a:cubicBezTo>
                <a:cubicBezTo>
                  <a:pt x="90" y="64"/>
                  <a:pt x="85" y="59"/>
                  <a:pt x="85" y="53"/>
                </a:cubicBezTo>
                <a:cubicBezTo>
                  <a:pt x="85" y="47"/>
                  <a:pt x="90" y="42"/>
                  <a:pt x="96" y="42"/>
                </a:cubicBezTo>
                <a:cubicBezTo>
                  <a:pt x="106" y="42"/>
                  <a:pt x="106" y="42"/>
                  <a:pt x="106" y="42"/>
                </a:cubicBezTo>
                <a:cubicBezTo>
                  <a:pt x="106" y="32"/>
                  <a:pt x="106" y="32"/>
                  <a:pt x="106" y="32"/>
                </a:cubicBezTo>
                <a:cubicBezTo>
                  <a:pt x="106" y="26"/>
                  <a:pt x="111" y="21"/>
                  <a:pt x="117" y="21"/>
                </a:cubicBezTo>
                <a:cubicBezTo>
                  <a:pt x="123" y="21"/>
                  <a:pt x="128" y="26"/>
                  <a:pt x="128" y="32"/>
                </a:cubicBezTo>
                <a:cubicBezTo>
                  <a:pt x="128" y="42"/>
                  <a:pt x="128" y="42"/>
                  <a:pt x="128" y="42"/>
                </a:cubicBezTo>
                <a:cubicBezTo>
                  <a:pt x="138" y="42"/>
                  <a:pt x="138" y="42"/>
                  <a:pt x="138" y="42"/>
                </a:cubicBezTo>
                <a:cubicBezTo>
                  <a:pt x="144" y="42"/>
                  <a:pt x="149" y="47"/>
                  <a:pt x="149" y="53"/>
                </a:cubicBezTo>
                <a:cubicBezTo>
                  <a:pt x="149" y="59"/>
                  <a:pt x="144" y="64"/>
                  <a:pt x="138" y="64"/>
                </a:cubicBezTo>
                <a:close/>
                <a:moveTo>
                  <a:pt x="160" y="149"/>
                </a:moveTo>
                <a:cubicBezTo>
                  <a:pt x="154" y="149"/>
                  <a:pt x="149" y="144"/>
                  <a:pt x="149" y="138"/>
                </a:cubicBezTo>
                <a:cubicBezTo>
                  <a:pt x="149" y="132"/>
                  <a:pt x="154" y="128"/>
                  <a:pt x="160" y="128"/>
                </a:cubicBezTo>
                <a:cubicBezTo>
                  <a:pt x="166" y="128"/>
                  <a:pt x="170" y="132"/>
                  <a:pt x="170" y="138"/>
                </a:cubicBezTo>
                <a:cubicBezTo>
                  <a:pt x="170" y="144"/>
                  <a:pt x="166" y="149"/>
                  <a:pt x="160" y="149"/>
                </a:cubicBezTo>
                <a:close/>
                <a:moveTo>
                  <a:pt x="160" y="106"/>
                </a:moveTo>
                <a:cubicBezTo>
                  <a:pt x="154" y="106"/>
                  <a:pt x="149" y="102"/>
                  <a:pt x="149" y="96"/>
                </a:cubicBezTo>
                <a:cubicBezTo>
                  <a:pt x="149" y="90"/>
                  <a:pt x="154" y="85"/>
                  <a:pt x="160" y="85"/>
                </a:cubicBezTo>
                <a:cubicBezTo>
                  <a:pt x="166" y="85"/>
                  <a:pt x="170" y="90"/>
                  <a:pt x="170" y="96"/>
                </a:cubicBezTo>
                <a:cubicBezTo>
                  <a:pt x="170" y="102"/>
                  <a:pt x="166" y="106"/>
                  <a:pt x="160" y="106"/>
                </a:cubicBezTo>
                <a:close/>
                <a:moveTo>
                  <a:pt x="202" y="85"/>
                </a:moveTo>
                <a:cubicBezTo>
                  <a:pt x="208" y="85"/>
                  <a:pt x="213" y="90"/>
                  <a:pt x="213" y="96"/>
                </a:cubicBezTo>
                <a:cubicBezTo>
                  <a:pt x="213" y="102"/>
                  <a:pt x="208" y="106"/>
                  <a:pt x="202" y="106"/>
                </a:cubicBezTo>
                <a:cubicBezTo>
                  <a:pt x="196" y="106"/>
                  <a:pt x="192" y="102"/>
                  <a:pt x="192" y="96"/>
                </a:cubicBezTo>
                <a:cubicBezTo>
                  <a:pt x="192" y="90"/>
                  <a:pt x="196" y="85"/>
                  <a:pt x="202" y="85"/>
                </a:cubicBezTo>
                <a:close/>
                <a:moveTo>
                  <a:pt x="202" y="128"/>
                </a:moveTo>
                <a:cubicBezTo>
                  <a:pt x="208" y="128"/>
                  <a:pt x="213" y="132"/>
                  <a:pt x="213" y="138"/>
                </a:cubicBezTo>
                <a:cubicBezTo>
                  <a:pt x="213" y="144"/>
                  <a:pt x="208" y="149"/>
                  <a:pt x="202" y="149"/>
                </a:cubicBezTo>
                <a:cubicBezTo>
                  <a:pt x="196" y="149"/>
                  <a:pt x="192" y="144"/>
                  <a:pt x="192" y="138"/>
                </a:cubicBezTo>
                <a:cubicBezTo>
                  <a:pt x="192" y="132"/>
                  <a:pt x="196" y="128"/>
                  <a:pt x="202" y="128"/>
                </a:cubicBezTo>
                <a:close/>
                <a:moveTo>
                  <a:pt x="202" y="170"/>
                </a:moveTo>
                <a:cubicBezTo>
                  <a:pt x="208" y="170"/>
                  <a:pt x="213" y="175"/>
                  <a:pt x="213" y="181"/>
                </a:cubicBezTo>
                <a:cubicBezTo>
                  <a:pt x="213" y="187"/>
                  <a:pt x="208" y="192"/>
                  <a:pt x="202" y="192"/>
                </a:cubicBezTo>
                <a:cubicBezTo>
                  <a:pt x="196" y="192"/>
                  <a:pt x="192" y="187"/>
                  <a:pt x="192" y="181"/>
                </a:cubicBezTo>
                <a:cubicBezTo>
                  <a:pt x="192" y="175"/>
                  <a:pt x="196" y="170"/>
                  <a:pt x="202" y="170"/>
                </a:cubicBezTo>
                <a:close/>
                <a:moveTo>
                  <a:pt x="202" y="213"/>
                </a:moveTo>
                <a:cubicBezTo>
                  <a:pt x="208" y="213"/>
                  <a:pt x="213" y="218"/>
                  <a:pt x="213" y="224"/>
                </a:cubicBezTo>
                <a:cubicBezTo>
                  <a:pt x="213" y="230"/>
                  <a:pt x="208" y="234"/>
                  <a:pt x="202" y="234"/>
                </a:cubicBezTo>
                <a:cubicBezTo>
                  <a:pt x="196" y="234"/>
                  <a:pt x="192" y="230"/>
                  <a:pt x="192" y="224"/>
                </a:cubicBezTo>
                <a:cubicBezTo>
                  <a:pt x="192" y="218"/>
                  <a:pt x="196" y="213"/>
                  <a:pt x="202" y="213"/>
                </a:cubicBezTo>
                <a:close/>
              </a:path>
            </a:pathLst>
          </a:custGeom>
          <a:solidFill>
            <a:srgbClr val="2972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22" name="Rectangle 326">
            <a:extLst>
              <a:ext uri="{FF2B5EF4-FFF2-40B4-BE49-F238E27FC236}">
                <a16:creationId xmlns:a16="http://schemas.microsoft.com/office/drawing/2014/main" id="{DFB5A4E7-C1E9-4F34-80B1-72F8B1F03B3F}"/>
              </a:ext>
            </a:extLst>
          </p:cNvPr>
          <p:cNvSpPr>
            <a:spLocks noChangeArrowheads="1"/>
          </p:cNvSpPr>
          <p:nvPr/>
        </p:nvSpPr>
        <p:spPr bwMode="auto">
          <a:xfrm>
            <a:off x="1471255" y="1830923"/>
            <a:ext cx="24767" cy="76071"/>
          </a:xfrm>
          <a:prstGeom prst="rect">
            <a:avLst/>
          </a:prstGeom>
          <a:solidFill>
            <a:srgbClr val="2B7FD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23" name="Freeform 327">
            <a:extLst>
              <a:ext uri="{FF2B5EF4-FFF2-40B4-BE49-F238E27FC236}">
                <a16:creationId xmlns:a16="http://schemas.microsoft.com/office/drawing/2014/main" id="{5731FB24-1E7F-44F8-8E25-DC1349190407}"/>
              </a:ext>
            </a:extLst>
          </p:cNvPr>
          <p:cNvSpPr>
            <a:spLocks noEditPoints="1"/>
          </p:cNvSpPr>
          <p:nvPr/>
        </p:nvSpPr>
        <p:spPr bwMode="auto">
          <a:xfrm>
            <a:off x="1158124" y="1423823"/>
            <a:ext cx="601495" cy="6032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5 w 512"/>
              <a:gd name="T11" fmla="*/ 182 h 512"/>
              <a:gd name="T12" fmla="*/ 395 w 512"/>
              <a:gd name="T13" fmla="*/ 384 h 512"/>
              <a:gd name="T14" fmla="*/ 384 w 512"/>
              <a:gd name="T15" fmla="*/ 395 h 512"/>
              <a:gd name="T16" fmla="*/ 128 w 512"/>
              <a:gd name="T17" fmla="*/ 395 h 512"/>
              <a:gd name="T18" fmla="*/ 117 w 512"/>
              <a:gd name="T19" fmla="*/ 384 h 512"/>
              <a:gd name="T20" fmla="*/ 117 w 512"/>
              <a:gd name="T21" fmla="*/ 182 h 512"/>
              <a:gd name="T22" fmla="*/ 107 w 512"/>
              <a:gd name="T23" fmla="*/ 171 h 512"/>
              <a:gd name="T24" fmla="*/ 117 w 512"/>
              <a:gd name="T25" fmla="*/ 160 h 512"/>
              <a:gd name="T26" fmla="*/ 181 w 512"/>
              <a:gd name="T27" fmla="*/ 160 h 512"/>
              <a:gd name="T28" fmla="*/ 181 w 512"/>
              <a:gd name="T29" fmla="*/ 107 h 512"/>
              <a:gd name="T30" fmla="*/ 192 w 512"/>
              <a:gd name="T31" fmla="*/ 96 h 512"/>
              <a:gd name="T32" fmla="*/ 320 w 512"/>
              <a:gd name="T33" fmla="*/ 96 h 512"/>
              <a:gd name="T34" fmla="*/ 331 w 512"/>
              <a:gd name="T35" fmla="*/ 107 h 512"/>
              <a:gd name="T36" fmla="*/ 331 w 512"/>
              <a:gd name="T37" fmla="*/ 160 h 512"/>
              <a:gd name="T38" fmla="*/ 395 w 512"/>
              <a:gd name="T39" fmla="*/ 160 h 512"/>
              <a:gd name="T40" fmla="*/ 405 w 512"/>
              <a:gd name="T41" fmla="*/ 171 h 512"/>
              <a:gd name="T42" fmla="*/ 395 w 512"/>
              <a:gd name="T43"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95" y="182"/>
                </a:moveTo>
                <a:cubicBezTo>
                  <a:pt x="395" y="384"/>
                  <a:pt x="395" y="384"/>
                  <a:pt x="395" y="384"/>
                </a:cubicBezTo>
                <a:cubicBezTo>
                  <a:pt x="395" y="390"/>
                  <a:pt x="390" y="395"/>
                  <a:pt x="384" y="395"/>
                </a:cubicBezTo>
                <a:cubicBezTo>
                  <a:pt x="128" y="395"/>
                  <a:pt x="128" y="395"/>
                  <a:pt x="128" y="395"/>
                </a:cubicBezTo>
                <a:cubicBezTo>
                  <a:pt x="122" y="395"/>
                  <a:pt x="117" y="390"/>
                  <a:pt x="117" y="384"/>
                </a:cubicBezTo>
                <a:cubicBezTo>
                  <a:pt x="117" y="182"/>
                  <a:pt x="117" y="182"/>
                  <a:pt x="117" y="182"/>
                </a:cubicBezTo>
                <a:cubicBezTo>
                  <a:pt x="111" y="182"/>
                  <a:pt x="107" y="177"/>
                  <a:pt x="107" y="171"/>
                </a:cubicBezTo>
                <a:cubicBezTo>
                  <a:pt x="107" y="165"/>
                  <a:pt x="111" y="160"/>
                  <a:pt x="117" y="160"/>
                </a:cubicBezTo>
                <a:cubicBezTo>
                  <a:pt x="181" y="160"/>
                  <a:pt x="181" y="160"/>
                  <a:pt x="181" y="160"/>
                </a:cubicBezTo>
                <a:cubicBezTo>
                  <a:pt x="181" y="107"/>
                  <a:pt x="181" y="107"/>
                  <a:pt x="181" y="107"/>
                </a:cubicBezTo>
                <a:cubicBezTo>
                  <a:pt x="181" y="101"/>
                  <a:pt x="186" y="96"/>
                  <a:pt x="192" y="96"/>
                </a:cubicBezTo>
                <a:cubicBezTo>
                  <a:pt x="320" y="96"/>
                  <a:pt x="320" y="96"/>
                  <a:pt x="320" y="96"/>
                </a:cubicBezTo>
                <a:cubicBezTo>
                  <a:pt x="326" y="96"/>
                  <a:pt x="331" y="101"/>
                  <a:pt x="331" y="107"/>
                </a:cubicBezTo>
                <a:cubicBezTo>
                  <a:pt x="331" y="160"/>
                  <a:pt x="331" y="160"/>
                  <a:pt x="331" y="160"/>
                </a:cubicBezTo>
                <a:cubicBezTo>
                  <a:pt x="395" y="160"/>
                  <a:pt x="395" y="160"/>
                  <a:pt x="395" y="160"/>
                </a:cubicBezTo>
                <a:cubicBezTo>
                  <a:pt x="401" y="160"/>
                  <a:pt x="405" y="165"/>
                  <a:pt x="405" y="171"/>
                </a:cubicBezTo>
                <a:cubicBezTo>
                  <a:pt x="405" y="177"/>
                  <a:pt x="401" y="182"/>
                  <a:pt x="395" y="182"/>
                </a:cubicBezTo>
                <a:close/>
              </a:path>
            </a:pathLst>
          </a:custGeom>
          <a:solidFill>
            <a:srgbClr val="2972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24" name="Rectangle 328">
            <a:extLst>
              <a:ext uri="{FF2B5EF4-FFF2-40B4-BE49-F238E27FC236}">
                <a16:creationId xmlns:a16="http://schemas.microsoft.com/office/drawing/2014/main" id="{4A32C9ED-5A75-49CA-ADA7-84AE18DF3BB3}"/>
              </a:ext>
            </a:extLst>
          </p:cNvPr>
          <p:cNvSpPr>
            <a:spLocks noChangeArrowheads="1"/>
          </p:cNvSpPr>
          <p:nvPr/>
        </p:nvSpPr>
        <p:spPr bwMode="auto">
          <a:xfrm>
            <a:off x="1421720" y="1830923"/>
            <a:ext cx="24767" cy="76071"/>
          </a:xfrm>
          <a:prstGeom prst="rect">
            <a:avLst/>
          </a:prstGeom>
          <a:solidFill>
            <a:srgbClr val="2B7FD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5" name="Group 374">
            <a:extLst>
              <a:ext uri="{FF2B5EF4-FFF2-40B4-BE49-F238E27FC236}">
                <a16:creationId xmlns:a16="http://schemas.microsoft.com/office/drawing/2014/main" id="{786C559C-AAA3-424E-9BCE-B07DF97D0ED0}"/>
              </a:ext>
            </a:extLst>
          </p:cNvPr>
          <p:cNvGrpSpPr>
            <a:grpSpLocks noChangeAspect="1"/>
          </p:cNvGrpSpPr>
          <p:nvPr/>
        </p:nvGrpSpPr>
        <p:grpSpPr bwMode="auto">
          <a:xfrm>
            <a:off x="1145667" y="2195464"/>
            <a:ext cx="603263" cy="603263"/>
            <a:chOff x="6996" y="1195"/>
            <a:chExt cx="340" cy="340"/>
          </a:xfrm>
          <a:solidFill>
            <a:srgbClr val="66BD21"/>
          </a:solidFill>
        </p:grpSpPr>
        <p:sp>
          <p:nvSpPr>
            <p:cNvPr id="26" name="Freeform 375">
              <a:extLst>
                <a:ext uri="{FF2B5EF4-FFF2-40B4-BE49-F238E27FC236}">
                  <a16:creationId xmlns:a16="http://schemas.microsoft.com/office/drawing/2014/main" id="{6BBF1D56-53F8-4F08-9B5C-FD51CD19C0D0}"/>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27" name="Freeform 376">
              <a:extLst>
                <a:ext uri="{FF2B5EF4-FFF2-40B4-BE49-F238E27FC236}">
                  <a16:creationId xmlns:a16="http://schemas.microsoft.com/office/drawing/2014/main" id="{61285BBA-9AD9-44C2-8738-10345B1F3C76}"/>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28" name="Freeform 377">
              <a:extLst>
                <a:ext uri="{FF2B5EF4-FFF2-40B4-BE49-F238E27FC236}">
                  <a16:creationId xmlns:a16="http://schemas.microsoft.com/office/drawing/2014/main" id="{63A1B940-1E2B-4909-BBF4-ED49A0E43CD1}"/>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29" name="Freeform 822">
            <a:extLst>
              <a:ext uri="{FF2B5EF4-FFF2-40B4-BE49-F238E27FC236}">
                <a16:creationId xmlns:a16="http://schemas.microsoft.com/office/drawing/2014/main" id="{20306C8C-2790-47F5-827F-B4ED65C1BD78}"/>
              </a:ext>
            </a:extLst>
          </p:cNvPr>
          <p:cNvSpPr>
            <a:spLocks noChangeAspect="1" noEditPoints="1"/>
          </p:cNvSpPr>
          <p:nvPr/>
        </p:nvSpPr>
        <p:spPr bwMode="auto">
          <a:xfrm>
            <a:off x="1145704" y="3089558"/>
            <a:ext cx="603263" cy="6032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30" name="Freeform 357">
            <a:extLst>
              <a:ext uri="{FF2B5EF4-FFF2-40B4-BE49-F238E27FC236}">
                <a16:creationId xmlns:a16="http://schemas.microsoft.com/office/drawing/2014/main" id="{4A770798-04DF-445E-8FE4-09039620EA69}"/>
              </a:ext>
            </a:extLst>
          </p:cNvPr>
          <p:cNvSpPr>
            <a:spLocks noChangeAspect="1" noEditPoints="1"/>
          </p:cNvSpPr>
          <p:nvPr/>
        </p:nvSpPr>
        <p:spPr bwMode="auto">
          <a:xfrm>
            <a:off x="1145667" y="4078729"/>
            <a:ext cx="601495" cy="6032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rgbClr val="9FDDFB"/>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Open Sans"/>
              <a:ea typeface="+mn-ea"/>
              <a:cs typeface="+mn-cs"/>
            </a:endParaRPr>
          </a:p>
        </p:txBody>
      </p:sp>
      <p:sp>
        <p:nvSpPr>
          <p:cNvPr id="4" name="Rectangle 3">
            <a:extLst>
              <a:ext uri="{FF2B5EF4-FFF2-40B4-BE49-F238E27FC236}">
                <a16:creationId xmlns:a16="http://schemas.microsoft.com/office/drawing/2014/main" id="{F86613A4-FB88-45A3-9B07-D28BF2096B2D}"/>
              </a:ext>
            </a:extLst>
          </p:cNvPr>
          <p:cNvSpPr/>
          <p:nvPr/>
        </p:nvSpPr>
        <p:spPr>
          <a:xfrm>
            <a:off x="1518562" y="5238782"/>
            <a:ext cx="9082188" cy="1030304"/>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This promise depends on interoperability </a:t>
            </a:r>
            <a:r>
              <a:rPr kumimoji="0" lang="en-US" sz="2400" b="0" i="1" u="none" strike="noStrike" kern="1200" cap="none" spc="0" normalizeH="0" baseline="0" noProof="0" dirty="0">
                <a:ln>
                  <a:noFill/>
                </a:ln>
                <a:solidFill>
                  <a:prstClr val="black"/>
                </a:solidFill>
                <a:effectLst/>
                <a:uLnTx/>
                <a:uFillTx/>
                <a:latin typeface="Open Sans"/>
                <a:ea typeface="+mn-ea"/>
                <a:cs typeface="+mn-cs"/>
              </a:rPr>
              <a:t>across organizations in a continuum of care</a:t>
            </a:r>
          </a:p>
        </p:txBody>
      </p:sp>
    </p:spTree>
    <p:extLst>
      <p:ext uri="{BB962C8B-B14F-4D97-AF65-F5344CB8AC3E}">
        <p14:creationId xmlns:p14="http://schemas.microsoft.com/office/powerpoint/2010/main" val="3123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DF38-4AF4-44DB-BCB1-F8BA6DF008B4}"/>
              </a:ext>
            </a:extLst>
          </p:cNvPr>
          <p:cNvSpPr>
            <a:spLocks noGrp="1"/>
          </p:cNvSpPr>
          <p:nvPr>
            <p:ph type="title"/>
          </p:nvPr>
        </p:nvSpPr>
        <p:spPr/>
        <p:txBody>
          <a:bodyPr/>
          <a:lstStyle/>
          <a:p>
            <a:r>
              <a:rPr lang="en-US" dirty="0"/>
              <a:t>Current State of Clinical Statements</a:t>
            </a:r>
          </a:p>
        </p:txBody>
      </p:sp>
      <p:sp>
        <p:nvSpPr>
          <p:cNvPr id="3" name="Content Placeholder 2">
            <a:extLst>
              <a:ext uri="{FF2B5EF4-FFF2-40B4-BE49-F238E27FC236}">
                <a16:creationId xmlns:a16="http://schemas.microsoft.com/office/drawing/2014/main" id="{3A4D2A58-4EF5-4168-B3D1-ED2B0F07885E}"/>
              </a:ext>
            </a:extLst>
          </p:cNvPr>
          <p:cNvSpPr>
            <a:spLocks noGrp="1"/>
          </p:cNvSpPr>
          <p:nvPr>
            <p:ph idx="1"/>
          </p:nvPr>
        </p:nvSpPr>
        <p:spPr>
          <a:xfrm>
            <a:off x="914398" y="1417320"/>
            <a:ext cx="10246291" cy="4614129"/>
          </a:xfrm>
        </p:spPr>
        <p:txBody>
          <a:bodyPr/>
          <a:lstStyle/>
          <a:p>
            <a:r>
              <a:rPr lang="en-US" sz="2000" dirty="0"/>
              <a:t>Clinical statements are often represented in </a:t>
            </a:r>
            <a:r>
              <a:rPr lang="en-US" sz="2000" b="1" dirty="0"/>
              <a:t>unpredictable and denormalized </a:t>
            </a:r>
            <a:r>
              <a:rPr lang="en-US" sz="2000" dirty="0"/>
              <a:t>forms, rendering decision support to be </a:t>
            </a:r>
            <a:r>
              <a:rPr lang="en-US" sz="2000" b="1" dirty="0"/>
              <a:t>unreliable and unsafe</a:t>
            </a:r>
          </a:p>
          <a:p>
            <a:r>
              <a:rPr lang="en-US" sz="2000" b="1" dirty="0"/>
              <a:t>Lack of data quality </a:t>
            </a:r>
            <a:r>
              <a:rPr lang="en-US" sz="2000" dirty="0"/>
              <a:t>in clinical statements remains the greatest obstacle to analysis and interoperability </a:t>
            </a:r>
          </a:p>
          <a:p>
            <a:r>
              <a:rPr lang="en-US" sz="2000" dirty="0"/>
              <a:t>It is difficult to aggregate clinical information managed by health information networks </a:t>
            </a:r>
            <a:r>
              <a:rPr lang="en-US" sz="2000" b="1" dirty="0"/>
              <a:t>without</a:t>
            </a:r>
            <a:r>
              <a:rPr lang="en-US" sz="2000" dirty="0"/>
              <a:t> </a:t>
            </a:r>
            <a:r>
              <a:rPr lang="en-US" sz="2000" b="1" dirty="0"/>
              <a:t>a common format </a:t>
            </a:r>
            <a:r>
              <a:rPr lang="en-US" sz="2000" dirty="0"/>
              <a:t>that provides semantic clarity and high quality</a:t>
            </a:r>
          </a:p>
          <a:p>
            <a:pPr marL="0" indent="0">
              <a:buNone/>
            </a:pPr>
            <a:br>
              <a:rPr lang="en-US" sz="2000" dirty="0"/>
            </a:br>
            <a:endParaRPr lang="en-US" sz="2000" dirty="0"/>
          </a:p>
        </p:txBody>
      </p:sp>
      <p:sp>
        <p:nvSpPr>
          <p:cNvPr id="4" name="Slide Number Placeholder 3">
            <a:extLst>
              <a:ext uri="{FF2B5EF4-FFF2-40B4-BE49-F238E27FC236}">
                <a16:creationId xmlns:a16="http://schemas.microsoft.com/office/drawing/2014/main" id="{3128381F-B12F-433F-A172-14717B12FADC}"/>
              </a:ext>
            </a:extLst>
          </p:cNvPr>
          <p:cNvSpPr>
            <a:spLocks noGrp="1"/>
          </p:cNvSpPr>
          <p:nvPr>
            <p:ph type="sldNum" sz="quarter" idx="12"/>
          </p:nvPr>
        </p:nvSpPr>
        <p:spPr>
          <a:prstGeom prst="rect">
            <a:avLst/>
          </a:prstGeom>
        </p:spPr>
        <p:txBody>
          <a:bodyPr/>
          <a:lstStyle/>
          <a:p>
            <a:fld id="{88B1D514-9158-7143-952E-69DC611F0F0B}" type="slidenum">
              <a:rPr lang="en-US" smtClean="0"/>
              <a:t>40</a:t>
            </a:fld>
            <a:endParaRPr lang="en-US"/>
          </a:p>
        </p:txBody>
      </p:sp>
      <p:sp>
        <p:nvSpPr>
          <p:cNvPr id="5" name="Rectangle 4">
            <a:extLst>
              <a:ext uri="{FF2B5EF4-FFF2-40B4-BE49-F238E27FC236}">
                <a16:creationId xmlns:a16="http://schemas.microsoft.com/office/drawing/2014/main" id="{E8C0395D-F5FF-4EB1-9B47-AD23EFAF5C3E}"/>
              </a:ext>
            </a:extLst>
          </p:cNvPr>
          <p:cNvSpPr/>
          <p:nvPr/>
        </p:nvSpPr>
        <p:spPr>
          <a:xfrm>
            <a:off x="1191432" y="5202189"/>
            <a:ext cx="9656108" cy="1030304"/>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Clinical statements need to be represented in a manner that is </a:t>
            </a:r>
            <a:r>
              <a:rPr lang="en-US" b="1" dirty="0">
                <a:solidFill>
                  <a:schemeClr val="tx1"/>
                </a:solidFill>
              </a:rPr>
              <a:t>understandable, reproducible, and useful</a:t>
            </a:r>
          </a:p>
        </p:txBody>
      </p:sp>
      <p:sp>
        <p:nvSpPr>
          <p:cNvPr id="6" name="Rectangle 5">
            <a:extLst>
              <a:ext uri="{FF2B5EF4-FFF2-40B4-BE49-F238E27FC236}">
                <a16:creationId xmlns:a16="http://schemas.microsoft.com/office/drawing/2014/main" id="{C8ACAE67-9DB3-4DDB-8C06-6E7BE5191C2E}"/>
              </a:ext>
            </a:extLst>
          </p:cNvPr>
          <p:cNvSpPr/>
          <p:nvPr/>
        </p:nvSpPr>
        <p:spPr>
          <a:xfrm>
            <a:off x="8776972" y="6386830"/>
            <a:ext cx="2369816" cy="276999"/>
          </a:xfrm>
          <a:prstGeom prst="rect">
            <a:avLst/>
          </a:prstGeom>
        </p:spPr>
        <p:txBody>
          <a:bodyPr wrap="none">
            <a:spAutoFit/>
          </a:bodyPr>
          <a:lstStyle/>
          <a:p>
            <a:r>
              <a:rPr lang="en-US" sz="1200" dirty="0">
                <a:hlinkClick r:id="rId3" action="ppaction://hlinksldjump"/>
              </a:rPr>
              <a:t>Back to Presentation Overview</a:t>
            </a:r>
            <a:endParaRPr lang="en-US" sz="1200" dirty="0"/>
          </a:p>
        </p:txBody>
      </p:sp>
    </p:spTree>
    <p:extLst>
      <p:ext uri="{BB962C8B-B14F-4D97-AF65-F5344CB8AC3E}">
        <p14:creationId xmlns:p14="http://schemas.microsoft.com/office/powerpoint/2010/main" val="12421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Clinical Input Form</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E165FDBB-6181-4DF8-AA21-C1B7B9FCDB68}"/>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3129500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1343-C31D-F34A-8B83-091D73A213AD}"/>
              </a:ext>
            </a:extLst>
          </p:cNvPr>
          <p:cNvSpPr>
            <a:spLocks noGrp="1"/>
          </p:cNvSpPr>
          <p:nvPr>
            <p:ph type="title"/>
          </p:nvPr>
        </p:nvSpPr>
        <p:spPr/>
        <p:txBody>
          <a:bodyPr/>
          <a:lstStyle/>
          <a:p>
            <a:r>
              <a:rPr lang="en-US" dirty="0"/>
              <a:t>Clinical Input Form (CIF)</a:t>
            </a:r>
          </a:p>
        </p:txBody>
      </p:sp>
      <p:sp>
        <p:nvSpPr>
          <p:cNvPr id="3" name="Content Placeholder 2">
            <a:extLst>
              <a:ext uri="{FF2B5EF4-FFF2-40B4-BE49-F238E27FC236}">
                <a16:creationId xmlns:a16="http://schemas.microsoft.com/office/drawing/2014/main" id="{BF9BC692-6D6C-0641-85F0-D031E827711C}"/>
              </a:ext>
            </a:extLst>
          </p:cNvPr>
          <p:cNvSpPr>
            <a:spLocks noGrp="1"/>
          </p:cNvSpPr>
          <p:nvPr>
            <p:ph idx="1"/>
          </p:nvPr>
        </p:nvSpPr>
        <p:spPr>
          <a:xfrm>
            <a:off x="914400" y="1417320"/>
            <a:ext cx="7370618" cy="4614129"/>
          </a:xfrm>
        </p:spPr>
        <p:txBody>
          <a:bodyPr/>
          <a:lstStyle/>
          <a:p>
            <a:r>
              <a:rPr lang="en-US" dirty="0"/>
              <a:t>Can be based on a variety of statement models such as CEM, CIMI, CCDAs, etc.</a:t>
            </a:r>
          </a:p>
          <a:p>
            <a:r>
              <a:rPr lang="en-US" dirty="0"/>
              <a:t>May lead to variation in clinical statements</a:t>
            </a:r>
          </a:p>
          <a:p>
            <a:r>
              <a:rPr lang="en-US" dirty="0"/>
              <a:t>Represents EHR information entered by clinicians </a:t>
            </a:r>
            <a:br>
              <a:rPr lang="en-US" i="1" dirty="0"/>
            </a:br>
            <a:endParaRPr lang="en-US" sz="600" i="1" dirty="0"/>
          </a:p>
          <a:p>
            <a:r>
              <a:rPr lang="en-US" dirty="0"/>
              <a:t>Is not a literal “form” but instead refers to the </a:t>
            </a:r>
            <a:r>
              <a:rPr lang="en-US" i="1" dirty="0"/>
              <a:t>manner</a:t>
            </a:r>
            <a:r>
              <a:rPr lang="en-US" dirty="0"/>
              <a:t> in which information is represented by:</a:t>
            </a:r>
          </a:p>
          <a:p>
            <a:pPr lvl="1"/>
            <a:r>
              <a:rPr lang="en-US" dirty="0"/>
              <a:t>Constraining information to allow only certain values to be entered (i.e. drop-down list, radio button…)</a:t>
            </a:r>
          </a:p>
          <a:p>
            <a:pPr lvl="1"/>
            <a:r>
              <a:rPr lang="en-US" dirty="0"/>
              <a:t>Breaking up large chunks of related information into smaller parts like in medication orders</a:t>
            </a:r>
          </a:p>
          <a:p>
            <a:pPr marL="0" indent="0">
              <a:buNone/>
            </a:pPr>
            <a:endParaRPr lang="en-US" dirty="0"/>
          </a:p>
        </p:txBody>
      </p:sp>
      <p:sp>
        <p:nvSpPr>
          <p:cNvPr id="4" name="Slide Number Placeholder 3">
            <a:extLst>
              <a:ext uri="{FF2B5EF4-FFF2-40B4-BE49-F238E27FC236}">
                <a16:creationId xmlns:a16="http://schemas.microsoft.com/office/drawing/2014/main" id="{F6D6B291-3E61-054B-8C24-E4E75319C3E4}"/>
              </a:ext>
            </a:extLst>
          </p:cNvPr>
          <p:cNvSpPr>
            <a:spLocks noGrp="1"/>
          </p:cNvSpPr>
          <p:nvPr>
            <p:ph type="sldNum" sz="quarter" idx="12"/>
          </p:nvPr>
        </p:nvSpPr>
        <p:spPr/>
        <p:txBody>
          <a:bodyPr/>
          <a:lstStyle/>
          <a:p>
            <a:fld id="{88B1D514-9158-7143-952E-69DC611F0F0B}" type="slidenum">
              <a:rPr lang="en-US" smtClean="0"/>
              <a:t>42</a:t>
            </a:fld>
            <a:endParaRPr lang="en-US" dirty="0"/>
          </a:p>
        </p:txBody>
      </p:sp>
      <p:grpSp>
        <p:nvGrpSpPr>
          <p:cNvPr id="10" name="Group 9">
            <a:extLst>
              <a:ext uri="{FF2B5EF4-FFF2-40B4-BE49-F238E27FC236}">
                <a16:creationId xmlns:a16="http://schemas.microsoft.com/office/drawing/2014/main" id="{ECF95907-EB9F-41C7-A517-6834E13AC4ED}"/>
              </a:ext>
            </a:extLst>
          </p:cNvPr>
          <p:cNvGrpSpPr/>
          <p:nvPr/>
        </p:nvGrpSpPr>
        <p:grpSpPr>
          <a:xfrm>
            <a:off x="7965440" y="1174998"/>
            <a:ext cx="4666316" cy="4856451"/>
            <a:chOff x="7965440" y="1174998"/>
            <a:chExt cx="4666316" cy="4856451"/>
          </a:xfrm>
        </p:grpSpPr>
        <p:graphicFrame>
          <p:nvGraphicFramePr>
            <p:cNvPr id="6" name="Diagram 5">
              <a:extLst>
                <a:ext uri="{FF2B5EF4-FFF2-40B4-BE49-F238E27FC236}">
                  <a16:creationId xmlns:a16="http://schemas.microsoft.com/office/drawing/2014/main" id="{0C367F2B-8D10-4F9E-B4C6-4967806F5A6D}"/>
                </a:ext>
              </a:extLst>
            </p:cNvPr>
            <p:cNvGraphicFramePr/>
            <p:nvPr>
              <p:extLst>
                <p:ext uri="{D42A27DB-BD31-4B8C-83A1-F6EECF244321}">
                  <p14:modId xmlns:p14="http://schemas.microsoft.com/office/powerpoint/2010/main" val="1383745915"/>
                </p:ext>
              </p:extLst>
            </p:nvPr>
          </p:nvGraphicFramePr>
          <p:xfrm>
            <a:off x="7965440" y="1417320"/>
            <a:ext cx="4666316" cy="4614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91D248A-73C9-4097-A8C5-83108863AC64}"/>
                </a:ext>
              </a:extLst>
            </p:cNvPr>
            <p:cNvSpPr/>
            <p:nvPr/>
          </p:nvSpPr>
          <p:spPr>
            <a:xfrm>
              <a:off x="8610600" y="1174998"/>
              <a:ext cx="3226262" cy="595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Clinical Input Form</a:t>
              </a:r>
            </a:p>
          </p:txBody>
        </p:sp>
        <p:sp>
          <p:nvSpPr>
            <p:cNvPr id="8" name="Arrow: Down 7">
              <a:extLst>
                <a:ext uri="{FF2B5EF4-FFF2-40B4-BE49-F238E27FC236}">
                  <a16:creationId xmlns:a16="http://schemas.microsoft.com/office/drawing/2014/main" id="{4818A26B-7DAE-4DE1-B294-21613921D20B}"/>
                </a:ext>
              </a:extLst>
            </p:cNvPr>
            <p:cNvSpPr/>
            <p:nvPr/>
          </p:nvSpPr>
          <p:spPr>
            <a:xfrm>
              <a:off x="9993067" y="1699411"/>
              <a:ext cx="597154" cy="44704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88287BC-38ED-4773-8ED2-AA98FEE7BEFF}"/>
                </a:ext>
              </a:extLst>
            </p:cNvPr>
            <p:cNvSpPr/>
            <p:nvPr/>
          </p:nvSpPr>
          <p:spPr>
            <a:xfrm>
              <a:off x="9993067" y="4416585"/>
              <a:ext cx="597154" cy="44704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FC7D4FD-0558-4D87-A196-17702166B322}"/>
              </a:ext>
            </a:extLst>
          </p:cNvPr>
          <p:cNvSpPr/>
          <p:nvPr/>
        </p:nvSpPr>
        <p:spPr>
          <a:xfrm>
            <a:off x="8685467" y="4860768"/>
            <a:ext cx="3226262" cy="595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Inconsistent</a:t>
            </a:r>
          </a:p>
          <a:p>
            <a:pPr algn="ctr"/>
            <a:r>
              <a:rPr lang="en-US" dirty="0">
                <a:solidFill>
                  <a:schemeClr val="accent1"/>
                </a:solidFill>
              </a:rPr>
              <a:t>Statements</a:t>
            </a:r>
          </a:p>
        </p:txBody>
      </p:sp>
    </p:spTree>
    <p:extLst>
      <p:ext uri="{BB962C8B-B14F-4D97-AF65-F5344CB8AC3E}">
        <p14:creationId xmlns:p14="http://schemas.microsoft.com/office/powerpoint/2010/main" val="3987428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C894-1540-4783-BF2C-7FD50E1D54EB}"/>
              </a:ext>
            </a:extLst>
          </p:cNvPr>
          <p:cNvSpPr>
            <a:spLocks noGrp="1"/>
          </p:cNvSpPr>
          <p:nvPr>
            <p:ph type="title"/>
          </p:nvPr>
        </p:nvSpPr>
        <p:spPr/>
        <p:txBody>
          <a:bodyPr/>
          <a:lstStyle/>
          <a:p>
            <a:r>
              <a:rPr lang="en-US" dirty="0"/>
              <a:t>Example of Clinical Input Forms (CIF)</a:t>
            </a:r>
          </a:p>
        </p:txBody>
      </p:sp>
      <p:sp>
        <p:nvSpPr>
          <p:cNvPr id="4" name="Slide Number Placeholder 3">
            <a:extLst>
              <a:ext uri="{FF2B5EF4-FFF2-40B4-BE49-F238E27FC236}">
                <a16:creationId xmlns:a16="http://schemas.microsoft.com/office/drawing/2014/main" id="{AFA1E3D4-36E1-418E-9789-FE7A4765A55B}"/>
              </a:ext>
            </a:extLst>
          </p:cNvPr>
          <p:cNvSpPr>
            <a:spLocks noGrp="1"/>
          </p:cNvSpPr>
          <p:nvPr>
            <p:ph type="sldNum" sz="quarter" idx="12"/>
          </p:nvPr>
        </p:nvSpPr>
        <p:spPr/>
        <p:txBody>
          <a:bodyPr/>
          <a:lstStyle/>
          <a:p>
            <a:fld id="{88B1D514-9158-7143-952E-69DC611F0F0B}" type="slidenum">
              <a:rPr lang="en-US" smtClean="0"/>
              <a:t>43</a:t>
            </a:fld>
            <a:endParaRPr lang="en-US"/>
          </a:p>
        </p:txBody>
      </p:sp>
      <p:grpSp>
        <p:nvGrpSpPr>
          <p:cNvPr id="7" name="Group 6">
            <a:extLst>
              <a:ext uri="{FF2B5EF4-FFF2-40B4-BE49-F238E27FC236}">
                <a16:creationId xmlns:a16="http://schemas.microsoft.com/office/drawing/2014/main" id="{9F8832AF-07E6-490B-95D7-33602E82D901}"/>
              </a:ext>
            </a:extLst>
          </p:cNvPr>
          <p:cNvGrpSpPr/>
          <p:nvPr/>
        </p:nvGrpSpPr>
        <p:grpSpPr>
          <a:xfrm>
            <a:off x="685195" y="1576580"/>
            <a:ext cx="10089362" cy="3772135"/>
            <a:chOff x="232085" y="1603038"/>
            <a:chExt cx="11727830" cy="4384713"/>
          </a:xfrm>
        </p:grpSpPr>
        <p:pic>
          <p:nvPicPr>
            <p:cNvPr id="8" name="Picture 7" descr="A screenshot of a cell phone&#10;&#10;Description generated with very high confidence">
              <a:extLst>
                <a:ext uri="{FF2B5EF4-FFF2-40B4-BE49-F238E27FC236}">
                  <a16:creationId xmlns:a16="http://schemas.microsoft.com/office/drawing/2014/main" id="{CC1337C3-38F3-4101-A6F1-30185A90819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2085" y="1603038"/>
              <a:ext cx="5982159" cy="4384713"/>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C265A3AA-AAE2-4CA6-AC22-005921C4D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326" y="1603038"/>
              <a:ext cx="6178589" cy="4384713"/>
            </a:xfrm>
            <a:prstGeom prst="rect">
              <a:avLst/>
            </a:prstGeom>
          </p:spPr>
        </p:pic>
        <p:sp>
          <p:nvSpPr>
            <p:cNvPr id="6" name="Rectangle 5">
              <a:extLst>
                <a:ext uri="{FF2B5EF4-FFF2-40B4-BE49-F238E27FC236}">
                  <a16:creationId xmlns:a16="http://schemas.microsoft.com/office/drawing/2014/main" id="{469C4AA5-7003-4E72-8DAC-F3F98530B3D7}"/>
                </a:ext>
              </a:extLst>
            </p:cNvPr>
            <p:cNvSpPr/>
            <p:nvPr/>
          </p:nvSpPr>
          <p:spPr>
            <a:xfrm>
              <a:off x="3834934" y="3290454"/>
              <a:ext cx="1878904" cy="605141"/>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4BC764-B641-4199-B572-B2E6E50F0BD4}"/>
                </a:ext>
              </a:extLst>
            </p:cNvPr>
            <p:cNvSpPr/>
            <p:nvPr/>
          </p:nvSpPr>
          <p:spPr>
            <a:xfrm>
              <a:off x="9516416" y="3351203"/>
              <a:ext cx="1878904" cy="38155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A15F82BB-BE13-417D-9388-1C367566EA49}"/>
              </a:ext>
            </a:extLst>
          </p:cNvPr>
          <p:cNvSpPr txBox="1">
            <a:spLocks/>
          </p:cNvSpPr>
          <p:nvPr/>
        </p:nvSpPr>
        <p:spPr>
          <a:xfrm>
            <a:off x="914400" y="1198298"/>
            <a:ext cx="10363200" cy="35539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Blood pressure can be represented in multiple different ways in CIF</a:t>
            </a:r>
          </a:p>
        </p:txBody>
      </p:sp>
      <p:grpSp>
        <p:nvGrpSpPr>
          <p:cNvPr id="18" name="Group 17">
            <a:extLst>
              <a:ext uri="{FF2B5EF4-FFF2-40B4-BE49-F238E27FC236}">
                <a16:creationId xmlns:a16="http://schemas.microsoft.com/office/drawing/2014/main" id="{A094C32A-3275-4377-9A54-7EB70487A8DD}"/>
              </a:ext>
            </a:extLst>
          </p:cNvPr>
          <p:cNvGrpSpPr/>
          <p:nvPr/>
        </p:nvGrpSpPr>
        <p:grpSpPr>
          <a:xfrm>
            <a:off x="5300185" y="5213992"/>
            <a:ext cx="4180452" cy="1152822"/>
            <a:chOff x="13127441" y="5287074"/>
            <a:chExt cx="4889310" cy="1348300"/>
          </a:xfrm>
        </p:grpSpPr>
        <p:pic>
          <p:nvPicPr>
            <p:cNvPr id="17" name="Picture 16" descr="A screenshot of a social media post&#10;&#10;Description generated with very high confidence">
              <a:extLst>
                <a:ext uri="{FF2B5EF4-FFF2-40B4-BE49-F238E27FC236}">
                  <a16:creationId xmlns:a16="http://schemas.microsoft.com/office/drawing/2014/main" id="{92533929-9FEA-45D6-ABA2-95145D714840}"/>
                </a:ext>
              </a:extLst>
            </p:cNvPr>
            <p:cNvPicPr/>
            <p:nvPr/>
          </p:nvPicPr>
          <p:blipFill rotWithShape="1">
            <a:blip r:embed="rId4">
              <a:extLst>
                <a:ext uri="{28A0092B-C50C-407E-A947-70E740481C1C}">
                  <a14:useLocalDpi xmlns:a14="http://schemas.microsoft.com/office/drawing/2010/main" val="0"/>
                </a:ext>
              </a:extLst>
            </a:blip>
            <a:srcRect t="59049"/>
            <a:stretch/>
          </p:blipFill>
          <p:spPr>
            <a:xfrm>
              <a:off x="13127441" y="5287074"/>
              <a:ext cx="4889310" cy="1348300"/>
            </a:xfrm>
            <a:prstGeom prst="rect">
              <a:avLst/>
            </a:prstGeom>
          </p:spPr>
        </p:pic>
        <p:sp>
          <p:nvSpPr>
            <p:cNvPr id="13" name="Oval 12">
              <a:extLst>
                <a:ext uri="{FF2B5EF4-FFF2-40B4-BE49-F238E27FC236}">
                  <a16:creationId xmlns:a16="http://schemas.microsoft.com/office/drawing/2014/main" id="{DC79AC5E-1A25-40A8-ABF3-E8F6C3BAEF16}"/>
                </a:ext>
              </a:extLst>
            </p:cNvPr>
            <p:cNvSpPr/>
            <p:nvPr/>
          </p:nvSpPr>
          <p:spPr>
            <a:xfrm>
              <a:off x="13127441" y="5348715"/>
              <a:ext cx="240146" cy="277091"/>
            </a:xfrm>
            <a:prstGeom prst="ellips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a:t>
              </a:r>
            </a:p>
          </p:txBody>
        </p:sp>
        <p:sp>
          <p:nvSpPr>
            <p:cNvPr id="14" name="Oval 13">
              <a:extLst>
                <a:ext uri="{FF2B5EF4-FFF2-40B4-BE49-F238E27FC236}">
                  <a16:creationId xmlns:a16="http://schemas.microsoft.com/office/drawing/2014/main" id="{92DD1988-5FCB-46BA-8AC7-DE4539ADF10B}"/>
                </a:ext>
              </a:extLst>
            </p:cNvPr>
            <p:cNvSpPr/>
            <p:nvPr/>
          </p:nvSpPr>
          <p:spPr>
            <a:xfrm>
              <a:off x="13142389" y="6095702"/>
              <a:ext cx="240146" cy="277091"/>
            </a:xfrm>
            <a:prstGeom prst="ellipse">
              <a:avLst/>
            </a:prstGeom>
            <a:solidFill>
              <a:srgbClr val="006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5</a:t>
              </a:r>
            </a:p>
          </p:txBody>
        </p:sp>
      </p:grpSp>
      <p:pic>
        <p:nvPicPr>
          <p:cNvPr id="12" name="Picture 11" descr="A screenshot of a social media post&#10;&#10;Description generated with very high confidence">
            <a:extLst>
              <a:ext uri="{FF2B5EF4-FFF2-40B4-BE49-F238E27FC236}">
                <a16:creationId xmlns:a16="http://schemas.microsoft.com/office/drawing/2014/main" id="{3891F90C-0A7B-4AC6-853E-3591E0DF9BCB}"/>
              </a:ext>
            </a:extLst>
          </p:cNvPr>
          <p:cNvPicPr/>
          <p:nvPr/>
        </p:nvPicPr>
        <p:blipFill rotWithShape="1">
          <a:blip r:embed="rId4">
            <a:extLst>
              <a:ext uri="{28A0092B-C50C-407E-A947-70E740481C1C}">
                <a14:useLocalDpi xmlns:a14="http://schemas.microsoft.com/office/drawing/2010/main" val="0"/>
              </a:ext>
            </a:extLst>
          </a:blip>
          <a:srcRect b="46244"/>
          <a:stretch/>
        </p:blipFill>
        <p:spPr>
          <a:xfrm>
            <a:off x="838200" y="5181685"/>
            <a:ext cx="4370900" cy="1582254"/>
          </a:xfrm>
          <a:prstGeom prst="rect">
            <a:avLst/>
          </a:prstGeom>
        </p:spPr>
      </p:pic>
      <p:cxnSp>
        <p:nvCxnSpPr>
          <p:cNvPr id="20" name="Straight Connector 19">
            <a:extLst>
              <a:ext uri="{FF2B5EF4-FFF2-40B4-BE49-F238E27FC236}">
                <a16:creationId xmlns:a16="http://schemas.microsoft.com/office/drawing/2014/main" id="{ED6E5BE1-87D2-4DAD-8F80-EC1D1C43A98C}"/>
              </a:ext>
            </a:extLst>
          </p:cNvPr>
          <p:cNvCxnSpPr>
            <a:cxnSpLocks/>
          </p:cNvCxnSpPr>
          <p:nvPr/>
        </p:nvCxnSpPr>
        <p:spPr>
          <a:xfrm flipV="1">
            <a:off x="5401105" y="1843415"/>
            <a:ext cx="4887736" cy="1184836"/>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5FDC4790-552A-486E-889C-73692853D4BA}"/>
              </a:ext>
            </a:extLst>
          </p:cNvPr>
          <p:cNvCxnSpPr>
            <a:cxnSpLocks/>
          </p:cNvCxnSpPr>
          <p:nvPr/>
        </p:nvCxnSpPr>
        <p:spPr>
          <a:xfrm flipV="1">
            <a:off x="10288841" y="1843415"/>
            <a:ext cx="414211" cy="1237098"/>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26" name="Rectangle 25">
            <a:extLst>
              <a:ext uri="{FF2B5EF4-FFF2-40B4-BE49-F238E27FC236}">
                <a16:creationId xmlns:a16="http://schemas.microsoft.com/office/drawing/2014/main" id="{D62D461F-FDCA-47B9-9D91-ED6B57B777AB}"/>
              </a:ext>
            </a:extLst>
          </p:cNvPr>
          <p:cNvSpPr/>
          <p:nvPr/>
        </p:nvSpPr>
        <p:spPr>
          <a:xfrm>
            <a:off x="9970718" y="1501275"/>
            <a:ext cx="1679037" cy="5716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Inconsistent Statements</a:t>
            </a:r>
          </a:p>
        </p:txBody>
      </p:sp>
      <p:sp>
        <p:nvSpPr>
          <p:cNvPr id="19" name="Rectangle 18">
            <a:extLst>
              <a:ext uri="{FF2B5EF4-FFF2-40B4-BE49-F238E27FC236}">
                <a16:creationId xmlns:a16="http://schemas.microsoft.com/office/drawing/2014/main" id="{846A2CEC-F026-4DED-A652-381A93A98F6B}"/>
              </a:ext>
            </a:extLst>
          </p:cNvPr>
          <p:cNvSpPr/>
          <p:nvPr/>
        </p:nvSpPr>
        <p:spPr>
          <a:xfrm>
            <a:off x="8776972" y="6386830"/>
            <a:ext cx="2369816" cy="276999"/>
          </a:xfrm>
          <a:prstGeom prst="rect">
            <a:avLst/>
          </a:prstGeom>
        </p:spPr>
        <p:txBody>
          <a:bodyPr wrap="none">
            <a:spAutoFit/>
          </a:bodyPr>
          <a:lstStyle/>
          <a:p>
            <a:r>
              <a:rPr lang="en-US" sz="1200" dirty="0">
                <a:hlinkClick r:id="rId5" action="ppaction://hlinksldjump"/>
              </a:rPr>
              <a:t>Back to Presentation Overview</a:t>
            </a:r>
            <a:endParaRPr lang="en-US" sz="1200" dirty="0"/>
          </a:p>
        </p:txBody>
      </p:sp>
    </p:spTree>
    <p:extLst>
      <p:ext uri="{BB962C8B-B14F-4D97-AF65-F5344CB8AC3E}">
        <p14:creationId xmlns:p14="http://schemas.microsoft.com/office/powerpoint/2010/main" val="2804213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Introduction to</a:t>
            </a:r>
            <a:br>
              <a:rPr lang="en-US" dirty="0"/>
            </a:br>
            <a:r>
              <a:rPr lang="en-US" dirty="0"/>
              <a:t>Analysis Normal Form (ANF)</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E165FDBB-6181-4DF8-AA21-C1B7B9FCDB68}"/>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2184834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A8C3-45DA-4C6F-9524-69DE485B1DB4}"/>
              </a:ext>
            </a:extLst>
          </p:cNvPr>
          <p:cNvSpPr>
            <a:spLocks noGrp="1"/>
          </p:cNvSpPr>
          <p:nvPr>
            <p:ph type="title"/>
          </p:nvPr>
        </p:nvSpPr>
        <p:spPr/>
        <p:txBody>
          <a:bodyPr/>
          <a:lstStyle/>
          <a:p>
            <a:r>
              <a:rPr lang="en-US" dirty="0"/>
              <a:t>Analysis Normal Form (ANF)</a:t>
            </a:r>
          </a:p>
        </p:txBody>
      </p:sp>
      <p:sp>
        <p:nvSpPr>
          <p:cNvPr id="3" name="Content Placeholder 2">
            <a:extLst>
              <a:ext uri="{FF2B5EF4-FFF2-40B4-BE49-F238E27FC236}">
                <a16:creationId xmlns:a16="http://schemas.microsoft.com/office/drawing/2014/main" id="{4D9525AC-4ED1-47D0-8A97-9B28507DC5FB}"/>
              </a:ext>
            </a:extLst>
          </p:cNvPr>
          <p:cNvSpPr>
            <a:spLocks noGrp="1"/>
          </p:cNvSpPr>
          <p:nvPr>
            <p:ph idx="1"/>
          </p:nvPr>
        </p:nvSpPr>
        <p:spPr>
          <a:xfrm>
            <a:off x="914400" y="1417320"/>
            <a:ext cx="6136395" cy="4614129"/>
          </a:xfrm>
        </p:spPr>
        <p:txBody>
          <a:bodyPr/>
          <a:lstStyle/>
          <a:p>
            <a:endParaRPr lang="en-US" sz="2000" dirty="0"/>
          </a:p>
          <a:p>
            <a:r>
              <a:rPr lang="en-US" sz="2000" dirty="0"/>
              <a:t>Applies a </a:t>
            </a:r>
            <a:r>
              <a:rPr lang="en-US" sz="2000" b="1" dirty="0"/>
              <a:t>clean separation </a:t>
            </a:r>
            <a:r>
              <a:rPr lang="en-US" sz="2000" dirty="0"/>
              <a:t>between statement and terminology concerns</a:t>
            </a:r>
          </a:p>
          <a:p>
            <a:r>
              <a:rPr lang="en-US" sz="2000" dirty="0"/>
              <a:t>Helps </a:t>
            </a:r>
            <a:r>
              <a:rPr lang="en-US" sz="2000" b="1" dirty="0"/>
              <a:t>structure clinical information </a:t>
            </a:r>
            <a:r>
              <a:rPr lang="en-US" sz="2000" dirty="0"/>
              <a:t>so that it is </a:t>
            </a:r>
            <a:r>
              <a:rPr lang="en-US" sz="2000" b="1" dirty="0"/>
              <a:t>consistently represented </a:t>
            </a:r>
            <a:r>
              <a:rPr lang="en-US" sz="2000" dirty="0"/>
              <a:t>when exchanged among systems</a:t>
            </a:r>
          </a:p>
          <a:p>
            <a:r>
              <a:rPr lang="en-US" sz="2000" dirty="0"/>
              <a:t>Normalizes a variety of clinical statements to a </a:t>
            </a:r>
            <a:r>
              <a:rPr lang="en-US" sz="2000" b="1" dirty="0"/>
              <a:t>common normal form</a:t>
            </a:r>
          </a:p>
        </p:txBody>
      </p:sp>
      <p:sp>
        <p:nvSpPr>
          <p:cNvPr id="4" name="Slide Number Placeholder 3">
            <a:extLst>
              <a:ext uri="{FF2B5EF4-FFF2-40B4-BE49-F238E27FC236}">
                <a16:creationId xmlns:a16="http://schemas.microsoft.com/office/drawing/2014/main" id="{3B5A2D69-F2C9-4076-A1F8-E44E17B0981C}"/>
              </a:ext>
            </a:extLst>
          </p:cNvPr>
          <p:cNvSpPr>
            <a:spLocks noGrp="1"/>
          </p:cNvSpPr>
          <p:nvPr>
            <p:ph type="sldNum" sz="quarter" idx="12"/>
          </p:nvPr>
        </p:nvSpPr>
        <p:spPr/>
        <p:txBody>
          <a:bodyPr/>
          <a:lstStyle/>
          <a:p>
            <a:fld id="{88B1D514-9158-7143-952E-69DC611F0F0B}" type="slidenum">
              <a:rPr lang="en-US" smtClean="0"/>
              <a:t>45</a:t>
            </a:fld>
            <a:endParaRPr lang="en-US"/>
          </a:p>
        </p:txBody>
      </p:sp>
      <p:graphicFrame>
        <p:nvGraphicFramePr>
          <p:cNvPr id="5" name="Diagram 4">
            <a:extLst>
              <a:ext uri="{FF2B5EF4-FFF2-40B4-BE49-F238E27FC236}">
                <a16:creationId xmlns:a16="http://schemas.microsoft.com/office/drawing/2014/main" id="{161FFD06-2A16-466A-A3B6-1356E5794FF9}"/>
              </a:ext>
            </a:extLst>
          </p:cNvPr>
          <p:cNvGraphicFramePr/>
          <p:nvPr/>
        </p:nvGraphicFramePr>
        <p:xfrm>
          <a:off x="6460781" y="1385455"/>
          <a:ext cx="5299113" cy="481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274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A8C3-45DA-4C6F-9524-69DE485B1DB4}"/>
              </a:ext>
            </a:extLst>
          </p:cNvPr>
          <p:cNvSpPr>
            <a:spLocks noGrp="1"/>
          </p:cNvSpPr>
          <p:nvPr>
            <p:ph type="title"/>
          </p:nvPr>
        </p:nvSpPr>
        <p:spPr/>
        <p:txBody>
          <a:bodyPr/>
          <a:lstStyle/>
          <a:p>
            <a:r>
              <a:rPr lang="en-US" dirty="0"/>
              <a:t>ANF HL7 Informative Ballot </a:t>
            </a:r>
          </a:p>
        </p:txBody>
      </p:sp>
      <p:sp>
        <p:nvSpPr>
          <p:cNvPr id="3" name="Content Placeholder 2">
            <a:extLst>
              <a:ext uri="{FF2B5EF4-FFF2-40B4-BE49-F238E27FC236}">
                <a16:creationId xmlns:a16="http://schemas.microsoft.com/office/drawing/2014/main" id="{4D9525AC-4ED1-47D0-8A97-9B28507DC5FB}"/>
              </a:ext>
            </a:extLst>
          </p:cNvPr>
          <p:cNvSpPr>
            <a:spLocks noGrp="1"/>
          </p:cNvSpPr>
          <p:nvPr>
            <p:ph idx="1"/>
          </p:nvPr>
        </p:nvSpPr>
        <p:spPr>
          <a:xfrm>
            <a:off x="914400" y="1651616"/>
            <a:ext cx="5649687" cy="4614129"/>
          </a:xfrm>
        </p:spPr>
        <p:txBody>
          <a:bodyPr/>
          <a:lstStyle/>
          <a:p>
            <a:r>
              <a:rPr lang="en-US" sz="2000" dirty="0"/>
              <a:t>The ANF HL7 Informative Ballot was successfully submitted on August 4</a:t>
            </a:r>
            <a:r>
              <a:rPr lang="en-US" sz="2000" baseline="30000" dirty="0"/>
              <a:t>th</a:t>
            </a:r>
            <a:r>
              <a:rPr lang="en-US" sz="2000" dirty="0"/>
              <a:t>, 2019</a:t>
            </a:r>
          </a:p>
          <a:p>
            <a:r>
              <a:rPr lang="en-US" sz="2000" dirty="0"/>
              <a:t>The HL7 Ballot voting period is open until September 9</a:t>
            </a:r>
            <a:r>
              <a:rPr lang="en-US" sz="2000" baseline="30000" dirty="0"/>
              <a:t>th</a:t>
            </a:r>
            <a:r>
              <a:rPr lang="en-US" sz="2000" dirty="0"/>
              <a:t>, 2019, all comments are welcome</a:t>
            </a:r>
          </a:p>
          <a:p>
            <a:r>
              <a:rPr lang="en-US" sz="2000" dirty="0"/>
              <a:t>HL7 link: </a:t>
            </a:r>
            <a:r>
              <a:rPr lang="en-US" sz="1800" i="1" dirty="0">
                <a:hlinkClick r:id="rId3"/>
              </a:rPr>
              <a:t>www.hl7.org/documentcenter/public/ballots/2019SEP/downloads/HL7_CIMI_LM_ANF_R1_I1_2019SEP.pdf</a:t>
            </a:r>
            <a:r>
              <a:rPr lang="en-US" sz="1800" i="1" dirty="0"/>
              <a:t> </a:t>
            </a:r>
          </a:p>
          <a:p>
            <a:r>
              <a:rPr lang="en-US" sz="2000" dirty="0"/>
              <a:t>Mirror link: </a:t>
            </a:r>
            <a:br>
              <a:rPr lang="en-US" sz="2000" dirty="0"/>
            </a:br>
            <a:r>
              <a:rPr lang="en-US" sz="1800" i="1" dirty="0">
                <a:hlinkClick r:id="rId4"/>
              </a:rPr>
              <a:t>http://solor.io/wp-content/uploads/2019/08/ANF_Ballot_20190819.pdf</a:t>
            </a:r>
            <a:r>
              <a:rPr lang="en-US" sz="1800" i="1" dirty="0"/>
              <a:t> </a:t>
            </a:r>
            <a:endParaRPr lang="en-US" b="1" i="1" dirty="0"/>
          </a:p>
        </p:txBody>
      </p:sp>
      <p:sp>
        <p:nvSpPr>
          <p:cNvPr id="4" name="Slide Number Placeholder 3">
            <a:extLst>
              <a:ext uri="{FF2B5EF4-FFF2-40B4-BE49-F238E27FC236}">
                <a16:creationId xmlns:a16="http://schemas.microsoft.com/office/drawing/2014/main" id="{3B5A2D69-F2C9-4076-A1F8-E44E17B0981C}"/>
              </a:ext>
            </a:extLst>
          </p:cNvPr>
          <p:cNvSpPr>
            <a:spLocks noGrp="1"/>
          </p:cNvSpPr>
          <p:nvPr>
            <p:ph type="sldNum" sz="quarter" idx="12"/>
          </p:nvPr>
        </p:nvSpPr>
        <p:spPr/>
        <p:txBody>
          <a:bodyPr/>
          <a:lstStyle/>
          <a:p>
            <a:fld id="{88B1D514-9158-7143-952E-69DC611F0F0B}" type="slidenum">
              <a:rPr lang="en-US" smtClean="0"/>
              <a:t>46</a:t>
            </a:fld>
            <a:endParaRPr lang="en-US" dirty="0"/>
          </a:p>
        </p:txBody>
      </p:sp>
      <p:pic>
        <p:nvPicPr>
          <p:cNvPr id="6" name="Picture 5">
            <a:extLst>
              <a:ext uri="{FF2B5EF4-FFF2-40B4-BE49-F238E27FC236}">
                <a16:creationId xmlns:a16="http://schemas.microsoft.com/office/drawing/2014/main" id="{036688D9-3BB4-4C49-920D-3186ECC267FE}"/>
              </a:ext>
            </a:extLst>
          </p:cNvPr>
          <p:cNvPicPr>
            <a:picLocks noChangeAspect="1"/>
          </p:cNvPicPr>
          <p:nvPr/>
        </p:nvPicPr>
        <p:blipFill>
          <a:blip r:embed="rId5"/>
          <a:stretch>
            <a:fillRect/>
          </a:stretch>
        </p:blipFill>
        <p:spPr>
          <a:xfrm>
            <a:off x="6702584" y="1473926"/>
            <a:ext cx="5057006" cy="4188823"/>
          </a:xfrm>
          <a:prstGeom prst="rect">
            <a:avLst/>
          </a:prstGeom>
        </p:spPr>
      </p:pic>
    </p:spTree>
    <p:extLst>
      <p:ext uri="{BB962C8B-B14F-4D97-AF65-F5344CB8AC3E}">
        <p14:creationId xmlns:p14="http://schemas.microsoft.com/office/powerpoint/2010/main" val="2647320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40017-5E94-4649-A63D-E618070218E6}"/>
              </a:ext>
            </a:extLst>
          </p:cNvPr>
          <p:cNvSpPr>
            <a:spLocks noGrp="1"/>
          </p:cNvSpPr>
          <p:nvPr>
            <p:ph type="title"/>
          </p:nvPr>
        </p:nvSpPr>
        <p:spPr>
          <a:xfrm>
            <a:off x="914400" y="374904"/>
            <a:ext cx="9636252" cy="859536"/>
          </a:xfrm>
        </p:spPr>
        <p:txBody>
          <a:bodyPr/>
          <a:lstStyle/>
          <a:p>
            <a:r>
              <a:rPr lang="en-US" dirty="0"/>
              <a:t>ANF Design Principles</a:t>
            </a:r>
          </a:p>
        </p:txBody>
      </p:sp>
      <p:sp>
        <p:nvSpPr>
          <p:cNvPr id="5" name="Content Placeholder 4">
            <a:extLst>
              <a:ext uri="{FF2B5EF4-FFF2-40B4-BE49-F238E27FC236}">
                <a16:creationId xmlns:a16="http://schemas.microsoft.com/office/drawing/2014/main" id="{C7193C34-76B8-4801-B2B2-FF41D813645D}"/>
              </a:ext>
            </a:extLst>
          </p:cNvPr>
          <p:cNvSpPr>
            <a:spLocks noGrp="1"/>
          </p:cNvSpPr>
          <p:nvPr>
            <p:ph idx="1"/>
          </p:nvPr>
        </p:nvSpPr>
        <p:spPr>
          <a:xfrm>
            <a:off x="914400" y="1234440"/>
            <a:ext cx="10363200" cy="5121910"/>
          </a:xfrm>
        </p:spPr>
        <p:txBody>
          <a:bodyPr/>
          <a:lstStyle/>
          <a:p>
            <a:r>
              <a:rPr lang="en-US" sz="2000" b="1" dirty="0"/>
              <a:t>Simplicity: </a:t>
            </a:r>
            <a:r>
              <a:rPr lang="en-US" sz="2000" dirty="0"/>
              <a:t>Simplicity of the entire system instead of just one area of the system</a:t>
            </a:r>
          </a:p>
          <a:p>
            <a:r>
              <a:rPr lang="en-US" sz="2000" b="1" dirty="0"/>
              <a:t>Consistency: </a:t>
            </a:r>
            <a:r>
              <a:rPr lang="en-US" sz="2000" dirty="0"/>
              <a:t>Consistent representation of information that is commonly shared across models </a:t>
            </a:r>
            <a:endParaRPr lang="en-US" sz="2000" b="1" dirty="0"/>
          </a:p>
          <a:p>
            <a:r>
              <a:rPr lang="en-US" sz="2000" b="1" dirty="0"/>
              <a:t>Reusability: </a:t>
            </a:r>
            <a:r>
              <a:rPr lang="en-US" sz="2000" dirty="0"/>
              <a:t>Architectural patterns should encourage class reusability where possible. Reusability may further refine encapsulation when composition is considered</a:t>
            </a:r>
          </a:p>
          <a:p>
            <a:r>
              <a:rPr lang="en-US" sz="2000" b="1" dirty="0"/>
              <a:t>Reducing Variability: </a:t>
            </a:r>
            <a:r>
              <a:rPr lang="en-US" sz="2000" dirty="0"/>
              <a:t>Minimize arbitrary classification rules to eliminate ambiguities (i.e. False Dichotomies) to allow a single representation of clinical data</a:t>
            </a:r>
          </a:p>
        </p:txBody>
      </p:sp>
      <p:sp>
        <p:nvSpPr>
          <p:cNvPr id="3" name="Slide Number Placeholder 2">
            <a:extLst>
              <a:ext uri="{FF2B5EF4-FFF2-40B4-BE49-F238E27FC236}">
                <a16:creationId xmlns:a16="http://schemas.microsoft.com/office/drawing/2014/main" id="{12E7ACE6-5AD6-488B-A717-56803AD83D4A}"/>
              </a:ext>
            </a:extLst>
          </p:cNvPr>
          <p:cNvSpPr>
            <a:spLocks noGrp="1"/>
          </p:cNvSpPr>
          <p:nvPr>
            <p:ph type="sldNum" sz="quarter" idx="12"/>
          </p:nvPr>
        </p:nvSpPr>
        <p:spPr/>
        <p:txBody>
          <a:bodyPr/>
          <a:lstStyle/>
          <a:p>
            <a:fld id="{88B1D514-9158-7143-952E-69DC611F0F0B}" type="slidenum">
              <a:rPr lang="en-US" smtClean="0"/>
              <a:t>47</a:t>
            </a:fld>
            <a:endParaRPr lang="en-US" dirty="0"/>
          </a:p>
        </p:txBody>
      </p:sp>
      <p:sp>
        <p:nvSpPr>
          <p:cNvPr id="9" name="Rectangle 8">
            <a:extLst>
              <a:ext uri="{FF2B5EF4-FFF2-40B4-BE49-F238E27FC236}">
                <a16:creationId xmlns:a16="http://schemas.microsoft.com/office/drawing/2014/main" id="{82327F5F-5540-419E-8F70-37F231C2ED13}"/>
              </a:ext>
            </a:extLst>
          </p:cNvPr>
          <p:cNvSpPr/>
          <p:nvPr/>
        </p:nvSpPr>
        <p:spPr>
          <a:xfrm>
            <a:off x="1191432" y="5202189"/>
            <a:ext cx="9656108" cy="1030304"/>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ANF’s Design Principles help standardize statement representation so that it is </a:t>
            </a:r>
            <a:r>
              <a:rPr lang="en-US" b="1" dirty="0">
                <a:solidFill>
                  <a:schemeClr val="tx1"/>
                </a:solidFill>
              </a:rPr>
              <a:t>understandable, reproducible, and useful</a:t>
            </a:r>
          </a:p>
        </p:txBody>
      </p:sp>
    </p:spTree>
    <p:extLst>
      <p:ext uri="{BB962C8B-B14F-4D97-AF65-F5344CB8AC3E}">
        <p14:creationId xmlns:p14="http://schemas.microsoft.com/office/powerpoint/2010/main" val="27035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41ED-CDEE-6D4A-A976-3F1E2C8AC359}"/>
              </a:ext>
            </a:extLst>
          </p:cNvPr>
          <p:cNvSpPr>
            <a:spLocks noGrp="1"/>
          </p:cNvSpPr>
          <p:nvPr>
            <p:ph type="title"/>
          </p:nvPr>
        </p:nvSpPr>
        <p:spPr/>
        <p:txBody>
          <a:bodyPr/>
          <a:lstStyle/>
          <a:p>
            <a:r>
              <a:rPr lang="en-US" dirty="0"/>
              <a:t>CIMI vs. </a:t>
            </a:r>
            <a:r>
              <a:rPr lang="en-US"/>
              <a:t>ANF </a:t>
            </a:r>
            <a:r>
              <a:rPr lang="en-US" dirty="0"/>
              <a:t>Representations</a:t>
            </a:r>
          </a:p>
        </p:txBody>
      </p:sp>
      <p:sp>
        <p:nvSpPr>
          <p:cNvPr id="4" name="Slide Number Placeholder 3">
            <a:extLst>
              <a:ext uri="{FF2B5EF4-FFF2-40B4-BE49-F238E27FC236}">
                <a16:creationId xmlns:a16="http://schemas.microsoft.com/office/drawing/2014/main" id="{774E3998-0E94-AB45-A4FF-E189E5CEEF2D}"/>
              </a:ext>
            </a:extLst>
          </p:cNvPr>
          <p:cNvSpPr>
            <a:spLocks noGrp="1"/>
          </p:cNvSpPr>
          <p:nvPr>
            <p:ph type="sldNum" sz="quarter" idx="12"/>
          </p:nvPr>
        </p:nvSpPr>
        <p:spPr/>
        <p:txBody>
          <a:bodyPr/>
          <a:lstStyle/>
          <a:p>
            <a:fld id="{88B1D514-9158-7143-952E-69DC611F0F0B}" type="slidenum">
              <a:rPr lang="en-US" smtClean="0"/>
              <a:t>48</a:t>
            </a:fld>
            <a:endParaRPr lang="en-US" dirty="0"/>
          </a:p>
        </p:txBody>
      </p:sp>
      <p:pic>
        <p:nvPicPr>
          <p:cNvPr id="6" name="Picture 5">
            <a:extLst>
              <a:ext uri="{FF2B5EF4-FFF2-40B4-BE49-F238E27FC236}">
                <a16:creationId xmlns:a16="http://schemas.microsoft.com/office/drawing/2014/main" id="{DB1DC099-7CD5-43CD-9601-922794F47ED3}"/>
              </a:ext>
            </a:extLst>
          </p:cNvPr>
          <p:cNvPicPr>
            <a:picLocks noChangeAspect="1"/>
          </p:cNvPicPr>
          <p:nvPr/>
        </p:nvPicPr>
        <p:blipFill rotWithShape="1">
          <a:blip r:embed="rId2"/>
          <a:srcRect l="2214" t="11678" r="2253" b="9899"/>
          <a:stretch/>
        </p:blipFill>
        <p:spPr>
          <a:xfrm>
            <a:off x="914400" y="1183704"/>
            <a:ext cx="6181060" cy="2761993"/>
          </a:xfrm>
          <a:prstGeom prst="rect">
            <a:avLst/>
          </a:prstGeom>
          <a:ln w="57150">
            <a:solidFill>
              <a:srgbClr val="FF0000"/>
            </a:solidFill>
          </a:ln>
        </p:spPr>
      </p:pic>
      <p:pic>
        <p:nvPicPr>
          <p:cNvPr id="5" name="Picture 4">
            <a:extLst>
              <a:ext uri="{FF2B5EF4-FFF2-40B4-BE49-F238E27FC236}">
                <a16:creationId xmlns:a16="http://schemas.microsoft.com/office/drawing/2014/main" id="{C30D6073-2EA9-491C-95C9-755E252B0BD7}"/>
              </a:ext>
            </a:extLst>
          </p:cNvPr>
          <p:cNvPicPr>
            <a:picLocks noChangeAspect="1"/>
          </p:cNvPicPr>
          <p:nvPr/>
        </p:nvPicPr>
        <p:blipFill rotWithShape="1">
          <a:blip r:embed="rId3"/>
          <a:srcRect l="2279" t="7837" r="2085" b="11118"/>
          <a:stretch/>
        </p:blipFill>
        <p:spPr>
          <a:xfrm>
            <a:off x="914400" y="4069921"/>
            <a:ext cx="6181060" cy="2151811"/>
          </a:xfrm>
          <a:prstGeom prst="rect">
            <a:avLst/>
          </a:prstGeom>
          <a:ln w="57150">
            <a:solidFill>
              <a:schemeClr val="accent2"/>
            </a:solidFill>
          </a:ln>
        </p:spPr>
      </p:pic>
      <p:pic>
        <p:nvPicPr>
          <p:cNvPr id="7" name="Picture 6">
            <a:extLst>
              <a:ext uri="{FF2B5EF4-FFF2-40B4-BE49-F238E27FC236}">
                <a16:creationId xmlns:a16="http://schemas.microsoft.com/office/drawing/2014/main" id="{A49026E8-2E8B-4184-873B-2C1E63A7FF91}"/>
              </a:ext>
            </a:extLst>
          </p:cNvPr>
          <p:cNvPicPr>
            <a:picLocks noChangeAspect="1"/>
          </p:cNvPicPr>
          <p:nvPr/>
        </p:nvPicPr>
        <p:blipFill>
          <a:blip r:embed="rId4"/>
          <a:stretch>
            <a:fillRect/>
          </a:stretch>
        </p:blipFill>
        <p:spPr>
          <a:xfrm>
            <a:off x="645089" y="6356348"/>
            <a:ext cx="6858000" cy="247650"/>
          </a:xfrm>
          <a:prstGeom prst="rect">
            <a:avLst/>
          </a:prstGeom>
        </p:spPr>
      </p:pic>
      <p:sp>
        <p:nvSpPr>
          <p:cNvPr id="8" name="TextBox 7">
            <a:extLst>
              <a:ext uri="{FF2B5EF4-FFF2-40B4-BE49-F238E27FC236}">
                <a16:creationId xmlns:a16="http://schemas.microsoft.com/office/drawing/2014/main" id="{F4002BCC-2DD0-48B5-BF46-4033E0E865E5}"/>
              </a:ext>
            </a:extLst>
          </p:cNvPr>
          <p:cNvSpPr txBox="1"/>
          <p:nvPr/>
        </p:nvSpPr>
        <p:spPr>
          <a:xfrm>
            <a:off x="7853817" y="3283977"/>
            <a:ext cx="3774511" cy="1323439"/>
          </a:xfrm>
          <a:prstGeom prst="rect">
            <a:avLst/>
          </a:prstGeom>
          <a:noFill/>
        </p:spPr>
        <p:txBody>
          <a:bodyPr wrap="square" rtlCol="0">
            <a:spAutoFit/>
          </a:bodyPr>
          <a:lstStyle/>
          <a:p>
            <a:r>
              <a:rPr lang="en-US" sz="2000" b="1" dirty="0"/>
              <a:t>ANF</a:t>
            </a:r>
            <a:r>
              <a:rPr lang="en-US" sz="2000" dirty="0"/>
              <a:t> </a:t>
            </a:r>
            <a:r>
              <a:rPr lang="en-US" sz="2000" b="1" dirty="0"/>
              <a:t>reduces the complexity </a:t>
            </a:r>
            <a:r>
              <a:rPr lang="en-US" sz="2000" dirty="0"/>
              <a:t>of statement representations common in other models such as CIMI.</a:t>
            </a:r>
          </a:p>
        </p:txBody>
      </p:sp>
      <p:cxnSp>
        <p:nvCxnSpPr>
          <p:cNvPr id="12" name="Connector: Elbow 11">
            <a:extLst>
              <a:ext uri="{FF2B5EF4-FFF2-40B4-BE49-F238E27FC236}">
                <a16:creationId xmlns:a16="http://schemas.microsoft.com/office/drawing/2014/main" id="{FA262B90-317C-4A66-988C-4499C9571E37}"/>
              </a:ext>
            </a:extLst>
          </p:cNvPr>
          <p:cNvCxnSpPr>
            <a:cxnSpLocks/>
          </p:cNvCxnSpPr>
          <p:nvPr/>
        </p:nvCxnSpPr>
        <p:spPr>
          <a:xfrm>
            <a:off x="7133038" y="2564701"/>
            <a:ext cx="12700" cy="2581126"/>
          </a:xfrm>
          <a:prstGeom prst="bentConnector3">
            <a:avLst>
              <a:gd name="adj1" fmla="val 4561646"/>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380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41ED-CDEE-6D4A-A976-3F1E2C8AC359}"/>
              </a:ext>
            </a:extLst>
          </p:cNvPr>
          <p:cNvSpPr>
            <a:spLocks noGrp="1"/>
          </p:cNvSpPr>
          <p:nvPr>
            <p:ph type="title"/>
          </p:nvPr>
        </p:nvSpPr>
        <p:spPr/>
        <p:txBody>
          <a:bodyPr/>
          <a:lstStyle/>
          <a:p>
            <a:r>
              <a:rPr lang="en-US" dirty="0"/>
              <a:t>CIF vs ANF</a:t>
            </a:r>
          </a:p>
        </p:txBody>
      </p:sp>
      <p:sp>
        <p:nvSpPr>
          <p:cNvPr id="3" name="Content Placeholder 2">
            <a:extLst>
              <a:ext uri="{FF2B5EF4-FFF2-40B4-BE49-F238E27FC236}">
                <a16:creationId xmlns:a16="http://schemas.microsoft.com/office/drawing/2014/main" id="{EABB07B7-7B44-ED4E-A43A-2C556023C63F}"/>
              </a:ext>
            </a:extLst>
          </p:cNvPr>
          <p:cNvSpPr>
            <a:spLocks noGrp="1"/>
          </p:cNvSpPr>
          <p:nvPr>
            <p:ph idx="1"/>
          </p:nvPr>
        </p:nvSpPr>
        <p:spPr/>
        <p:txBody>
          <a:bodyPr/>
          <a:lstStyle/>
          <a:p>
            <a:pPr marL="0" indent="0">
              <a:buNone/>
            </a:pPr>
            <a:r>
              <a:rPr lang="en-US" b="1" dirty="0"/>
              <a:t>CIF: Data Entry and Display</a:t>
            </a:r>
          </a:p>
          <a:p>
            <a:r>
              <a:rPr lang="en-US" dirty="0"/>
              <a:t>The way information is presented to clinicians that is the most efficient for the clinicians to use (CIF)</a:t>
            </a:r>
          </a:p>
          <a:p>
            <a:r>
              <a:rPr lang="en-US" dirty="0"/>
              <a:t>Clinical data can be unstructured and difficult to query</a:t>
            </a:r>
          </a:p>
          <a:p>
            <a:endParaRPr lang="en-US" dirty="0"/>
          </a:p>
          <a:p>
            <a:pPr marL="0" indent="0">
              <a:buNone/>
            </a:pPr>
            <a:r>
              <a:rPr lang="en-US" b="1" dirty="0"/>
              <a:t>ANF: Data Analysis and Mining</a:t>
            </a:r>
          </a:p>
          <a:p>
            <a:r>
              <a:rPr lang="en-US" dirty="0"/>
              <a:t>The way data is represented to data analysts that is the most efficient for querying data for analysis and research</a:t>
            </a:r>
          </a:p>
          <a:p>
            <a:r>
              <a:rPr lang="en-US" dirty="0"/>
              <a:t>Clinical data should be normalized before it can be stored in a clinical data repository </a:t>
            </a:r>
          </a:p>
        </p:txBody>
      </p:sp>
      <p:sp>
        <p:nvSpPr>
          <p:cNvPr id="4" name="Slide Number Placeholder 3">
            <a:extLst>
              <a:ext uri="{FF2B5EF4-FFF2-40B4-BE49-F238E27FC236}">
                <a16:creationId xmlns:a16="http://schemas.microsoft.com/office/drawing/2014/main" id="{774E3998-0E94-AB45-A4FF-E189E5CEEF2D}"/>
              </a:ext>
            </a:extLst>
          </p:cNvPr>
          <p:cNvSpPr>
            <a:spLocks noGrp="1"/>
          </p:cNvSpPr>
          <p:nvPr>
            <p:ph type="sldNum" sz="quarter" idx="12"/>
          </p:nvPr>
        </p:nvSpPr>
        <p:spPr/>
        <p:txBody>
          <a:bodyPr/>
          <a:lstStyle/>
          <a:p>
            <a:fld id="{88B1D514-9158-7143-952E-69DC611F0F0B}" type="slidenum">
              <a:rPr lang="en-US" smtClean="0"/>
              <a:t>49</a:t>
            </a:fld>
            <a:endParaRPr lang="en-US" dirty="0"/>
          </a:p>
        </p:txBody>
      </p:sp>
    </p:spTree>
    <p:extLst>
      <p:ext uri="{BB962C8B-B14F-4D97-AF65-F5344CB8AC3E}">
        <p14:creationId xmlns:p14="http://schemas.microsoft.com/office/powerpoint/2010/main" val="189205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6456-BC4F-4AD1-96C1-53C15707B47F}"/>
              </a:ext>
            </a:extLst>
          </p:cNvPr>
          <p:cNvSpPr>
            <a:spLocks noGrp="1"/>
          </p:cNvSpPr>
          <p:nvPr>
            <p:ph type="title"/>
          </p:nvPr>
        </p:nvSpPr>
        <p:spPr/>
        <p:txBody>
          <a:bodyPr/>
          <a:lstStyle/>
          <a:p>
            <a:r>
              <a:rPr lang="en-US" dirty="0"/>
              <a:t>Working Across Data Standards</a:t>
            </a:r>
          </a:p>
        </p:txBody>
      </p:sp>
      <p:sp>
        <p:nvSpPr>
          <p:cNvPr id="3" name="Slide Number Placeholder 2">
            <a:extLst>
              <a:ext uri="{FF2B5EF4-FFF2-40B4-BE49-F238E27FC236}">
                <a16:creationId xmlns:a16="http://schemas.microsoft.com/office/drawing/2014/main" id="{D3886C16-A748-4481-8F82-880C574C0DFB}"/>
              </a:ext>
            </a:extLst>
          </p:cNvPr>
          <p:cNvSpPr>
            <a:spLocks noGrp="1"/>
          </p:cNvSpPr>
          <p:nvPr>
            <p:ph type="sldNum" sz="quarter" idx="12"/>
          </p:nvPr>
        </p:nvSpPr>
        <p:spPr/>
        <p:txBody>
          <a:bodyPr/>
          <a:lstStyle/>
          <a:p>
            <a:fld id="{88B1D514-9158-7143-952E-69DC611F0F0B}" type="slidenum">
              <a:rPr lang="en-US" smtClean="0"/>
              <a:t>5</a:t>
            </a:fld>
            <a:endParaRPr lang="en-US"/>
          </a:p>
        </p:txBody>
      </p:sp>
      <p:sp>
        <p:nvSpPr>
          <p:cNvPr id="5" name="Slide Number Placeholder 3">
            <a:extLst>
              <a:ext uri="{FF2B5EF4-FFF2-40B4-BE49-F238E27FC236}">
                <a16:creationId xmlns:a16="http://schemas.microsoft.com/office/drawing/2014/main" id="{B5FCB4B0-45B9-47E1-B14C-2AA330CE616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1219170" rtl="0" eaLnBrk="1" latinLnBrk="0" hangingPunct="1">
              <a:defRPr sz="10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88B1D514-9158-7143-952E-69DC611F0F0B}" type="slidenum">
              <a:rPr lang="en-US" smtClean="0"/>
              <a:pPr/>
              <a:t>5</a:t>
            </a:fld>
            <a:endParaRPr lang="en-US"/>
          </a:p>
        </p:txBody>
      </p:sp>
      <p:pic>
        <p:nvPicPr>
          <p:cNvPr id="8" name="Picture 7">
            <a:extLst>
              <a:ext uri="{FF2B5EF4-FFF2-40B4-BE49-F238E27FC236}">
                <a16:creationId xmlns:a16="http://schemas.microsoft.com/office/drawing/2014/main" id="{B44BAE06-0D81-4FEA-BEF4-ED5E81B60D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04" b="22175"/>
          <a:stretch/>
        </p:blipFill>
        <p:spPr>
          <a:xfrm>
            <a:off x="914400" y="2841368"/>
            <a:ext cx="5800790" cy="1813759"/>
          </a:xfrm>
          <a:prstGeom prst="rect">
            <a:avLst/>
          </a:prstGeom>
        </p:spPr>
      </p:pic>
      <p:sp>
        <p:nvSpPr>
          <p:cNvPr id="9" name="Rectangle 8">
            <a:extLst>
              <a:ext uri="{FF2B5EF4-FFF2-40B4-BE49-F238E27FC236}">
                <a16:creationId xmlns:a16="http://schemas.microsoft.com/office/drawing/2014/main" id="{FDE86230-FCCD-4B51-B4E3-847C010340EE}"/>
              </a:ext>
            </a:extLst>
          </p:cNvPr>
          <p:cNvSpPr/>
          <p:nvPr/>
        </p:nvSpPr>
        <p:spPr>
          <a:xfrm>
            <a:off x="827772" y="1096778"/>
            <a:ext cx="9923355" cy="646331"/>
          </a:xfrm>
          <a:prstGeom prst="rect">
            <a:avLst/>
          </a:prstGeom>
        </p:spPr>
        <p:txBody>
          <a:bodyPr wrap="square">
            <a:spAutoFit/>
          </a:bodyPr>
          <a:lstStyle/>
          <a:p>
            <a:pPr lvl="0" defTabSz="914400">
              <a:spcBef>
                <a:spcPts val="1000"/>
              </a:spcBef>
              <a:spcAft>
                <a:spcPts val="500"/>
              </a:spcAft>
              <a:buClr>
                <a:srgbClr val="2972FF"/>
              </a:buClr>
              <a:buSzPct val="100000"/>
            </a:pPr>
            <a:r>
              <a:rPr lang="en-US" sz="1800" dirty="0">
                <a:solidFill>
                  <a:srgbClr val="000000"/>
                </a:solidFill>
                <a:ea typeface="Open Sans" charset="0"/>
                <a:cs typeface="Open Sans" charset="0"/>
              </a:rPr>
              <a:t>Today's health care data standards </a:t>
            </a:r>
            <a:r>
              <a:rPr lang="en-US" sz="1800" dirty="0"/>
              <a:t>encompass methods, terminologies, and specifications for the exchange, storage, and retrieval of information associated with health care systems.</a:t>
            </a:r>
            <a:endParaRPr lang="en-US" sz="1800" dirty="0">
              <a:solidFill>
                <a:srgbClr val="000000"/>
              </a:solidFill>
              <a:ea typeface="Open Sans" charset="0"/>
              <a:cs typeface="Open Sans" charset="0"/>
            </a:endParaRPr>
          </a:p>
        </p:txBody>
      </p:sp>
      <p:sp>
        <p:nvSpPr>
          <p:cNvPr id="10" name="Rectangle 9">
            <a:extLst>
              <a:ext uri="{FF2B5EF4-FFF2-40B4-BE49-F238E27FC236}">
                <a16:creationId xmlns:a16="http://schemas.microsoft.com/office/drawing/2014/main" id="{125E124E-0F28-4051-A593-2FDD158C212D}"/>
              </a:ext>
            </a:extLst>
          </p:cNvPr>
          <p:cNvSpPr/>
          <p:nvPr/>
        </p:nvSpPr>
        <p:spPr>
          <a:xfrm>
            <a:off x="827772" y="2276552"/>
            <a:ext cx="4297680" cy="369332"/>
          </a:xfrm>
          <a:prstGeom prst="rect">
            <a:avLst/>
          </a:prstGeom>
        </p:spPr>
        <p:txBody>
          <a:bodyPr wrap="square">
            <a:spAutoFit/>
          </a:bodyPr>
          <a:lstStyle/>
          <a:p>
            <a:r>
              <a:rPr lang="en-US" sz="1800" b="1" dirty="0"/>
              <a:t>Major STANDARDS include:</a:t>
            </a:r>
          </a:p>
        </p:txBody>
      </p:sp>
      <p:sp>
        <p:nvSpPr>
          <p:cNvPr id="11" name="Rectangle 10">
            <a:extLst>
              <a:ext uri="{FF2B5EF4-FFF2-40B4-BE49-F238E27FC236}">
                <a16:creationId xmlns:a16="http://schemas.microsoft.com/office/drawing/2014/main" id="{860BBA30-8F50-4932-B9BA-C03B3C5B7A5D}"/>
              </a:ext>
            </a:extLst>
          </p:cNvPr>
          <p:cNvSpPr/>
          <p:nvPr/>
        </p:nvSpPr>
        <p:spPr>
          <a:xfrm>
            <a:off x="822960" y="6415801"/>
            <a:ext cx="6096000" cy="246221"/>
          </a:xfrm>
          <a:prstGeom prst="rect">
            <a:avLst/>
          </a:prstGeom>
        </p:spPr>
        <p:txBody>
          <a:bodyPr>
            <a:spAutoFit/>
          </a:bodyPr>
          <a:lstStyle/>
          <a:p>
            <a:r>
              <a:rPr lang="en-US" sz="1000" dirty="0"/>
              <a:t>Source: </a:t>
            </a:r>
            <a:r>
              <a:rPr lang="en-US" sz="1000" dirty="0">
                <a:hlinkClick r:id="rId3"/>
              </a:rPr>
              <a:t>ncbi.gov </a:t>
            </a:r>
            <a:r>
              <a:rPr lang="en-US" sz="1000" dirty="0"/>
              <a:t>and </a:t>
            </a:r>
            <a:r>
              <a:rPr lang="en-US" sz="1000" dirty="0">
                <a:hlinkClick r:id="rId4"/>
              </a:rPr>
              <a:t>library.ahima.org</a:t>
            </a:r>
            <a:endParaRPr lang="en-US" sz="1000" dirty="0"/>
          </a:p>
        </p:txBody>
      </p:sp>
      <p:sp>
        <p:nvSpPr>
          <p:cNvPr id="12" name="Rectangle 11">
            <a:extLst>
              <a:ext uri="{FF2B5EF4-FFF2-40B4-BE49-F238E27FC236}">
                <a16:creationId xmlns:a16="http://schemas.microsoft.com/office/drawing/2014/main" id="{DD393F88-E720-4ADA-B8D7-3F1FD9466602}"/>
              </a:ext>
            </a:extLst>
          </p:cNvPr>
          <p:cNvSpPr/>
          <p:nvPr/>
        </p:nvSpPr>
        <p:spPr>
          <a:xfrm>
            <a:off x="827773" y="4823942"/>
            <a:ext cx="6617655" cy="923330"/>
          </a:xfrm>
          <a:prstGeom prst="rect">
            <a:avLst/>
          </a:prstGeom>
        </p:spPr>
        <p:txBody>
          <a:bodyPr wrap="square">
            <a:spAutoFit/>
          </a:bodyPr>
          <a:lstStyle/>
          <a:p>
            <a:r>
              <a:rPr lang="en-US" sz="1800" dirty="0"/>
              <a:t>These standards contain terminologies and concepts that are used in medical records to describe patient symptoms, lab results, prescription medication, etc.</a:t>
            </a:r>
          </a:p>
        </p:txBody>
      </p:sp>
      <p:sp>
        <p:nvSpPr>
          <p:cNvPr id="13" name="Rectangle 12">
            <a:extLst>
              <a:ext uri="{FF2B5EF4-FFF2-40B4-BE49-F238E27FC236}">
                <a16:creationId xmlns:a16="http://schemas.microsoft.com/office/drawing/2014/main" id="{CFC6F278-BCFC-48DA-9E9C-882A9488B6A8}"/>
              </a:ext>
            </a:extLst>
          </p:cNvPr>
          <p:cNvSpPr/>
          <p:nvPr/>
        </p:nvSpPr>
        <p:spPr>
          <a:xfrm>
            <a:off x="7833960" y="3454798"/>
            <a:ext cx="3531193" cy="1200329"/>
          </a:xfrm>
          <a:prstGeom prst="rect">
            <a:avLst/>
          </a:prstGeom>
        </p:spPr>
        <p:txBody>
          <a:bodyPr wrap="square">
            <a:spAutoFit/>
          </a:bodyPr>
          <a:lstStyle/>
          <a:p>
            <a:r>
              <a:rPr lang="en-US" sz="1800" b="1" dirty="0"/>
              <a:t>MAPPING</a:t>
            </a:r>
            <a:r>
              <a:rPr lang="en-US" sz="1800" dirty="0"/>
              <a:t> only works when dealing with data that are exact equivalents between different systems. </a:t>
            </a:r>
          </a:p>
        </p:txBody>
      </p:sp>
      <p:sp>
        <p:nvSpPr>
          <p:cNvPr id="14" name="Freeform 32">
            <a:extLst>
              <a:ext uri="{FF2B5EF4-FFF2-40B4-BE49-F238E27FC236}">
                <a16:creationId xmlns:a16="http://schemas.microsoft.com/office/drawing/2014/main" id="{894A4581-D97D-479F-BCE6-BA7FDECE74C3}"/>
              </a:ext>
            </a:extLst>
          </p:cNvPr>
          <p:cNvSpPr>
            <a:spLocks noEditPoints="1"/>
          </p:cNvSpPr>
          <p:nvPr/>
        </p:nvSpPr>
        <p:spPr bwMode="auto">
          <a:xfrm>
            <a:off x="9469940" y="5223885"/>
            <a:ext cx="1590975" cy="968497"/>
          </a:xfrm>
          <a:custGeom>
            <a:avLst/>
            <a:gdLst>
              <a:gd name="T0" fmla="*/ 219 w 533"/>
              <a:gd name="T1" fmla="*/ 248 h 364"/>
              <a:gd name="T2" fmla="*/ 0 w 533"/>
              <a:gd name="T3" fmla="*/ 364 h 364"/>
              <a:gd name="T4" fmla="*/ 151 w 533"/>
              <a:gd name="T5" fmla="*/ 334 h 364"/>
              <a:gd name="T6" fmla="*/ 142 w 533"/>
              <a:gd name="T7" fmla="*/ 271 h 364"/>
              <a:gd name="T8" fmla="*/ 189 w 533"/>
              <a:gd name="T9" fmla="*/ 261 h 364"/>
              <a:gd name="T10" fmla="*/ 176 w 533"/>
              <a:gd name="T11" fmla="*/ 296 h 364"/>
              <a:gd name="T12" fmla="*/ 237 w 533"/>
              <a:gd name="T13" fmla="*/ 108 h 364"/>
              <a:gd name="T14" fmla="*/ 242 w 533"/>
              <a:gd name="T15" fmla="*/ 150 h 364"/>
              <a:gd name="T16" fmla="*/ 185 w 533"/>
              <a:gd name="T17" fmla="*/ 250 h 364"/>
              <a:gd name="T18" fmla="*/ 103 w 533"/>
              <a:gd name="T19" fmla="*/ 187 h 364"/>
              <a:gd name="T20" fmla="*/ 94 w 533"/>
              <a:gd name="T21" fmla="*/ 113 h 364"/>
              <a:gd name="T22" fmla="*/ 237 w 533"/>
              <a:gd name="T23" fmla="*/ 108 h 364"/>
              <a:gd name="T24" fmla="*/ 126 w 533"/>
              <a:gd name="T25" fmla="*/ 98 h 364"/>
              <a:gd name="T26" fmla="*/ 194 w 533"/>
              <a:gd name="T27" fmla="*/ 102 h 364"/>
              <a:gd name="T28" fmla="*/ 214 w 533"/>
              <a:gd name="T29" fmla="*/ 124 h 364"/>
              <a:gd name="T30" fmla="*/ 225 w 533"/>
              <a:gd name="T31" fmla="*/ 120 h 364"/>
              <a:gd name="T32" fmla="*/ 220 w 533"/>
              <a:gd name="T33" fmla="*/ 177 h 364"/>
              <a:gd name="T34" fmla="*/ 181 w 533"/>
              <a:gd name="T35" fmla="*/ 239 h 364"/>
              <a:gd name="T36" fmla="*/ 113 w 533"/>
              <a:gd name="T37" fmla="*/ 179 h 364"/>
              <a:gd name="T38" fmla="*/ 99 w 533"/>
              <a:gd name="T39" fmla="*/ 148 h 364"/>
              <a:gd name="T40" fmla="*/ 112 w 533"/>
              <a:gd name="T41" fmla="*/ 127 h 364"/>
              <a:gd name="T42" fmla="*/ 351 w 533"/>
              <a:gd name="T43" fmla="*/ 55 h 364"/>
              <a:gd name="T44" fmla="*/ 294 w 533"/>
              <a:gd name="T45" fmla="*/ 137 h 364"/>
              <a:gd name="T46" fmla="*/ 283 w 533"/>
              <a:gd name="T47" fmla="*/ 270 h 364"/>
              <a:gd name="T48" fmla="*/ 320 w 533"/>
              <a:gd name="T49" fmla="*/ 249 h 364"/>
              <a:gd name="T50" fmla="*/ 337 w 533"/>
              <a:gd name="T51" fmla="*/ 246 h 364"/>
              <a:gd name="T52" fmla="*/ 356 w 533"/>
              <a:gd name="T53" fmla="*/ 261 h 364"/>
              <a:gd name="T54" fmla="*/ 407 w 533"/>
              <a:gd name="T55" fmla="*/ 246 h 364"/>
              <a:gd name="T56" fmla="*/ 413 w 533"/>
              <a:gd name="T57" fmla="*/ 261 h 364"/>
              <a:gd name="T58" fmla="*/ 429 w 533"/>
              <a:gd name="T59" fmla="*/ 251 h 364"/>
              <a:gd name="T60" fmla="*/ 451 w 533"/>
              <a:gd name="T61" fmla="*/ 137 h 364"/>
              <a:gd name="T62" fmla="*/ 429 w 533"/>
              <a:gd name="T63" fmla="*/ 76 h 364"/>
              <a:gd name="T64" fmla="*/ 351 w 533"/>
              <a:gd name="T65" fmla="*/ 55 h 364"/>
              <a:gd name="T66" fmla="*/ 338 w 533"/>
              <a:gd name="T67" fmla="*/ 144 h 364"/>
              <a:gd name="T68" fmla="*/ 329 w 533"/>
              <a:gd name="T69" fmla="*/ 216 h 364"/>
              <a:gd name="T70" fmla="*/ 383 w 533"/>
              <a:gd name="T71" fmla="*/ 250 h 364"/>
              <a:gd name="T72" fmla="*/ 420 w 533"/>
              <a:gd name="T73" fmla="*/ 145 h 364"/>
              <a:gd name="T74" fmla="*/ 394 w 533"/>
              <a:gd name="T75" fmla="*/ 119 h 364"/>
              <a:gd name="T76" fmla="*/ 533 w 533"/>
              <a:gd name="T77" fmla="*/ 364 h 364"/>
              <a:gd name="T78" fmla="*/ 290 w 533"/>
              <a:gd name="T79" fmla="*/ 275 h 364"/>
              <a:gd name="T80" fmla="*/ 426 w 533"/>
              <a:gd name="T81" fmla="*/ 259 h 364"/>
              <a:gd name="T82" fmla="*/ 533 w 533"/>
              <a:gd name="T83"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 h="364">
                <a:moveTo>
                  <a:pt x="180" y="334"/>
                </a:moveTo>
                <a:cubicBezTo>
                  <a:pt x="200" y="305"/>
                  <a:pt x="208" y="280"/>
                  <a:pt x="219" y="248"/>
                </a:cubicBezTo>
                <a:cubicBezTo>
                  <a:pt x="287" y="269"/>
                  <a:pt x="318" y="309"/>
                  <a:pt x="331" y="364"/>
                </a:cubicBezTo>
                <a:cubicBezTo>
                  <a:pt x="0" y="364"/>
                  <a:pt x="0" y="364"/>
                  <a:pt x="0" y="364"/>
                </a:cubicBezTo>
                <a:cubicBezTo>
                  <a:pt x="13" y="309"/>
                  <a:pt x="44" y="269"/>
                  <a:pt x="111" y="248"/>
                </a:cubicBezTo>
                <a:cubicBezTo>
                  <a:pt x="123" y="280"/>
                  <a:pt x="131" y="305"/>
                  <a:pt x="151" y="334"/>
                </a:cubicBezTo>
                <a:cubicBezTo>
                  <a:pt x="154" y="296"/>
                  <a:pt x="154" y="296"/>
                  <a:pt x="154" y="296"/>
                </a:cubicBezTo>
                <a:cubicBezTo>
                  <a:pt x="142" y="271"/>
                  <a:pt x="142" y="271"/>
                  <a:pt x="142" y="271"/>
                </a:cubicBezTo>
                <a:cubicBezTo>
                  <a:pt x="141" y="268"/>
                  <a:pt x="141" y="264"/>
                  <a:pt x="142" y="261"/>
                </a:cubicBezTo>
                <a:cubicBezTo>
                  <a:pt x="154" y="266"/>
                  <a:pt x="177" y="266"/>
                  <a:pt x="189" y="261"/>
                </a:cubicBezTo>
                <a:cubicBezTo>
                  <a:pt x="190" y="264"/>
                  <a:pt x="190" y="268"/>
                  <a:pt x="188" y="270"/>
                </a:cubicBezTo>
                <a:cubicBezTo>
                  <a:pt x="176" y="296"/>
                  <a:pt x="176" y="296"/>
                  <a:pt x="176" y="296"/>
                </a:cubicBezTo>
                <a:cubicBezTo>
                  <a:pt x="180" y="334"/>
                  <a:pt x="180" y="334"/>
                  <a:pt x="180" y="334"/>
                </a:cubicBezTo>
                <a:close/>
                <a:moveTo>
                  <a:pt x="237" y="108"/>
                </a:moveTo>
                <a:cubicBezTo>
                  <a:pt x="237" y="110"/>
                  <a:pt x="237" y="112"/>
                  <a:pt x="237" y="113"/>
                </a:cubicBezTo>
                <a:cubicBezTo>
                  <a:pt x="243" y="123"/>
                  <a:pt x="243" y="140"/>
                  <a:pt x="242" y="150"/>
                </a:cubicBezTo>
                <a:cubicBezTo>
                  <a:pt x="241" y="161"/>
                  <a:pt x="237" y="181"/>
                  <a:pt x="227" y="187"/>
                </a:cubicBezTo>
                <a:cubicBezTo>
                  <a:pt x="221" y="215"/>
                  <a:pt x="208" y="239"/>
                  <a:pt x="185" y="250"/>
                </a:cubicBezTo>
                <a:cubicBezTo>
                  <a:pt x="172" y="256"/>
                  <a:pt x="158" y="256"/>
                  <a:pt x="146" y="250"/>
                </a:cubicBezTo>
                <a:cubicBezTo>
                  <a:pt x="122" y="239"/>
                  <a:pt x="109" y="215"/>
                  <a:pt x="103" y="187"/>
                </a:cubicBezTo>
                <a:cubicBezTo>
                  <a:pt x="93" y="181"/>
                  <a:pt x="89" y="161"/>
                  <a:pt x="88" y="150"/>
                </a:cubicBezTo>
                <a:cubicBezTo>
                  <a:pt x="87" y="140"/>
                  <a:pt x="88" y="123"/>
                  <a:pt x="94" y="113"/>
                </a:cubicBezTo>
                <a:cubicBezTo>
                  <a:pt x="94" y="112"/>
                  <a:pt x="94" y="110"/>
                  <a:pt x="94" y="108"/>
                </a:cubicBezTo>
                <a:cubicBezTo>
                  <a:pt x="94" y="0"/>
                  <a:pt x="237" y="0"/>
                  <a:pt x="237" y="108"/>
                </a:cubicBezTo>
                <a:close/>
                <a:moveTo>
                  <a:pt x="117" y="124"/>
                </a:moveTo>
                <a:cubicBezTo>
                  <a:pt x="117" y="113"/>
                  <a:pt x="120" y="100"/>
                  <a:pt x="126" y="98"/>
                </a:cubicBezTo>
                <a:cubicBezTo>
                  <a:pt x="129" y="97"/>
                  <a:pt x="133" y="99"/>
                  <a:pt x="136" y="102"/>
                </a:cubicBezTo>
                <a:cubicBezTo>
                  <a:pt x="152" y="120"/>
                  <a:pt x="179" y="120"/>
                  <a:pt x="194" y="102"/>
                </a:cubicBezTo>
                <a:cubicBezTo>
                  <a:pt x="198" y="99"/>
                  <a:pt x="201" y="97"/>
                  <a:pt x="205" y="98"/>
                </a:cubicBezTo>
                <a:cubicBezTo>
                  <a:pt x="210" y="100"/>
                  <a:pt x="213" y="113"/>
                  <a:pt x="214" y="124"/>
                </a:cubicBezTo>
                <a:cubicBezTo>
                  <a:pt x="215" y="130"/>
                  <a:pt x="218" y="130"/>
                  <a:pt x="219" y="127"/>
                </a:cubicBezTo>
                <a:cubicBezTo>
                  <a:pt x="221" y="123"/>
                  <a:pt x="223" y="120"/>
                  <a:pt x="225" y="120"/>
                </a:cubicBezTo>
                <a:cubicBezTo>
                  <a:pt x="230" y="120"/>
                  <a:pt x="233" y="132"/>
                  <a:pt x="231" y="148"/>
                </a:cubicBezTo>
                <a:cubicBezTo>
                  <a:pt x="230" y="164"/>
                  <a:pt x="225" y="177"/>
                  <a:pt x="220" y="177"/>
                </a:cubicBezTo>
                <a:cubicBezTo>
                  <a:pt x="219" y="177"/>
                  <a:pt x="218" y="178"/>
                  <a:pt x="218" y="179"/>
                </a:cubicBezTo>
                <a:cubicBezTo>
                  <a:pt x="212" y="208"/>
                  <a:pt x="200" y="229"/>
                  <a:pt x="181" y="239"/>
                </a:cubicBezTo>
                <a:cubicBezTo>
                  <a:pt x="171" y="243"/>
                  <a:pt x="160" y="243"/>
                  <a:pt x="150" y="239"/>
                </a:cubicBezTo>
                <a:cubicBezTo>
                  <a:pt x="131" y="229"/>
                  <a:pt x="118" y="208"/>
                  <a:pt x="113" y="179"/>
                </a:cubicBezTo>
                <a:cubicBezTo>
                  <a:pt x="112" y="178"/>
                  <a:pt x="112" y="177"/>
                  <a:pt x="110" y="177"/>
                </a:cubicBezTo>
                <a:cubicBezTo>
                  <a:pt x="106" y="177"/>
                  <a:pt x="101" y="164"/>
                  <a:pt x="99" y="148"/>
                </a:cubicBezTo>
                <a:cubicBezTo>
                  <a:pt x="98" y="132"/>
                  <a:pt x="100" y="120"/>
                  <a:pt x="105" y="120"/>
                </a:cubicBezTo>
                <a:cubicBezTo>
                  <a:pt x="107" y="120"/>
                  <a:pt x="110" y="123"/>
                  <a:pt x="112" y="127"/>
                </a:cubicBezTo>
                <a:cubicBezTo>
                  <a:pt x="113" y="130"/>
                  <a:pt x="116" y="130"/>
                  <a:pt x="117" y="124"/>
                </a:cubicBezTo>
                <a:close/>
                <a:moveTo>
                  <a:pt x="351" y="55"/>
                </a:moveTo>
                <a:cubicBezTo>
                  <a:pt x="328" y="62"/>
                  <a:pt x="308" y="79"/>
                  <a:pt x="299" y="107"/>
                </a:cubicBezTo>
                <a:cubicBezTo>
                  <a:pt x="295" y="117"/>
                  <a:pt x="294" y="127"/>
                  <a:pt x="294" y="137"/>
                </a:cubicBezTo>
                <a:cubicBezTo>
                  <a:pt x="291" y="183"/>
                  <a:pt x="296" y="222"/>
                  <a:pt x="277" y="265"/>
                </a:cubicBezTo>
                <a:cubicBezTo>
                  <a:pt x="279" y="267"/>
                  <a:pt x="281" y="268"/>
                  <a:pt x="283" y="270"/>
                </a:cubicBezTo>
                <a:cubicBezTo>
                  <a:pt x="294" y="263"/>
                  <a:pt x="305" y="257"/>
                  <a:pt x="316" y="251"/>
                </a:cubicBezTo>
                <a:cubicBezTo>
                  <a:pt x="320" y="249"/>
                  <a:pt x="320" y="249"/>
                  <a:pt x="320" y="249"/>
                </a:cubicBezTo>
                <a:cubicBezTo>
                  <a:pt x="323" y="253"/>
                  <a:pt x="327" y="259"/>
                  <a:pt x="331" y="261"/>
                </a:cubicBezTo>
                <a:cubicBezTo>
                  <a:pt x="333" y="262"/>
                  <a:pt x="336" y="252"/>
                  <a:pt x="337" y="246"/>
                </a:cubicBezTo>
                <a:cubicBezTo>
                  <a:pt x="337" y="246"/>
                  <a:pt x="337" y="246"/>
                  <a:pt x="337" y="246"/>
                </a:cubicBezTo>
                <a:cubicBezTo>
                  <a:pt x="343" y="252"/>
                  <a:pt x="349" y="257"/>
                  <a:pt x="356" y="261"/>
                </a:cubicBezTo>
                <a:cubicBezTo>
                  <a:pt x="367" y="269"/>
                  <a:pt x="378" y="269"/>
                  <a:pt x="389" y="261"/>
                </a:cubicBezTo>
                <a:cubicBezTo>
                  <a:pt x="395" y="257"/>
                  <a:pt x="401" y="252"/>
                  <a:pt x="407" y="246"/>
                </a:cubicBezTo>
                <a:cubicBezTo>
                  <a:pt x="407" y="246"/>
                  <a:pt x="408" y="246"/>
                  <a:pt x="408" y="246"/>
                </a:cubicBezTo>
                <a:cubicBezTo>
                  <a:pt x="408" y="252"/>
                  <a:pt x="412" y="262"/>
                  <a:pt x="413" y="261"/>
                </a:cubicBezTo>
                <a:cubicBezTo>
                  <a:pt x="417" y="259"/>
                  <a:pt x="422" y="253"/>
                  <a:pt x="425" y="249"/>
                </a:cubicBezTo>
                <a:cubicBezTo>
                  <a:pt x="429" y="251"/>
                  <a:pt x="429" y="251"/>
                  <a:pt x="429" y="251"/>
                </a:cubicBezTo>
                <a:cubicBezTo>
                  <a:pt x="445" y="259"/>
                  <a:pt x="460" y="269"/>
                  <a:pt x="475" y="280"/>
                </a:cubicBezTo>
                <a:cubicBezTo>
                  <a:pt x="445" y="226"/>
                  <a:pt x="454" y="188"/>
                  <a:pt x="451" y="137"/>
                </a:cubicBezTo>
                <a:cubicBezTo>
                  <a:pt x="450" y="127"/>
                  <a:pt x="449" y="117"/>
                  <a:pt x="446" y="107"/>
                </a:cubicBezTo>
                <a:cubicBezTo>
                  <a:pt x="442" y="95"/>
                  <a:pt x="437" y="84"/>
                  <a:pt x="429" y="76"/>
                </a:cubicBezTo>
                <a:cubicBezTo>
                  <a:pt x="421" y="68"/>
                  <a:pt x="404" y="56"/>
                  <a:pt x="391" y="62"/>
                </a:cubicBezTo>
                <a:cubicBezTo>
                  <a:pt x="378" y="55"/>
                  <a:pt x="368" y="50"/>
                  <a:pt x="351" y="55"/>
                </a:cubicBezTo>
                <a:close/>
                <a:moveTo>
                  <a:pt x="394" y="119"/>
                </a:moveTo>
                <a:cubicBezTo>
                  <a:pt x="386" y="131"/>
                  <a:pt x="364" y="142"/>
                  <a:pt x="338" y="144"/>
                </a:cubicBezTo>
                <a:cubicBezTo>
                  <a:pt x="334" y="145"/>
                  <a:pt x="329" y="145"/>
                  <a:pt x="325" y="145"/>
                </a:cubicBezTo>
                <a:cubicBezTo>
                  <a:pt x="318" y="166"/>
                  <a:pt x="322" y="199"/>
                  <a:pt x="329" y="216"/>
                </a:cubicBezTo>
                <a:cubicBezTo>
                  <a:pt x="336" y="230"/>
                  <a:pt x="346" y="241"/>
                  <a:pt x="362" y="250"/>
                </a:cubicBezTo>
                <a:cubicBezTo>
                  <a:pt x="369" y="255"/>
                  <a:pt x="376" y="255"/>
                  <a:pt x="383" y="250"/>
                </a:cubicBezTo>
                <a:cubicBezTo>
                  <a:pt x="398" y="241"/>
                  <a:pt x="409" y="230"/>
                  <a:pt x="415" y="216"/>
                </a:cubicBezTo>
                <a:cubicBezTo>
                  <a:pt x="423" y="199"/>
                  <a:pt x="426" y="167"/>
                  <a:pt x="420" y="145"/>
                </a:cubicBezTo>
                <a:cubicBezTo>
                  <a:pt x="415" y="143"/>
                  <a:pt x="410" y="140"/>
                  <a:pt x="405" y="135"/>
                </a:cubicBezTo>
                <a:cubicBezTo>
                  <a:pt x="400" y="130"/>
                  <a:pt x="397" y="125"/>
                  <a:pt x="394" y="119"/>
                </a:cubicBezTo>
                <a:close/>
                <a:moveTo>
                  <a:pt x="533" y="364"/>
                </a:moveTo>
                <a:cubicBezTo>
                  <a:pt x="533" y="364"/>
                  <a:pt x="533" y="364"/>
                  <a:pt x="533" y="364"/>
                </a:cubicBezTo>
                <a:cubicBezTo>
                  <a:pt x="339" y="364"/>
                  <a:pt x="339" y="364"/>
                  <a:pt x="339" y="364"/>
                </a:cubicBezTo>
                <a:cubicBezTo>
                  <a:pt x="330" y="325"/>
                  <a:pt x="314" y="296"/>
                  <a:pt x="290" y="275"/>
                </a:cubicBezTo>
                <a:cubicBezTo>
                  <a:pt x="299" y="269"/>
                  <a:pt x="308" y="264"/>
                  <a:pt x="318" y="259"/>
                </a:cubicBezTo>
                <a:cubicBezTo>
                  <a:pt x="352" y="301"/>
                  <a:pt x="397" y="294"/>
                  <a:pt x="426" y="259"/>
                </a:cubicBezTo>
                <a:cubicBezTo>
                  <a:pt x="446" y="269"/>
                  <a:pt x="465" y="281"/>
                  <a:pt x="482" y="296"/>
                </a:cubicBezTo>
                <a:cubicBezTo>
                  <a:pt x="503" y="316"/>
                  <a:pt x="520" y="339"/>
                  <a:pt x="533" y="364"/>
                </a:cubicBezTo>
                <a:close/>
              </a:path>
            </a:pathLst>
          </a:custGeom>
          <a:solidFill>
            <a:srgbClr val="0076FF"/>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Speech Bubble: Rectangle with Corners Rounded 16">
            <a:extLst>
              <a:ext uri="{FF2B5EF4-FFF2-40B4-BE49-F238E27FC236}">
                <a16:creationId xmlns:a16="http://schemas.microsoft.com/office/drawing/2014/main" id="{A856CE7E-0525-4D89-83A3-60D5EF5CF77B}"/>
              </a:ext>
            </a:extLst>
          </p:cNvPr>
          <p:cNvSpPr/>
          <p:nvPr/>
        </p:nvSpPr>
        <p:spPr>
          <a:xfrm>
            <a:off x="7728856" y="3345873"/>
            <a:ext cx="3636297" cy="1532781"/>
          </a:xfrm>
          <a:prstGeom prst="wedgeRoundRectCallout">
            <a:avLst>
              <a:gd name="adj1" fmla="val 26728"/>
              <a:gd name="adj2" fmla="val 67252"/>
              <a:gd name="adj3" fmla="val 16667"/>
            </a:avLst>
          </a:prstGeom>
          <a:noFill/>
          <a:ln w="38100">
            <a:solidFill>
              <a:srgbClr val="007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715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3D45-5DC6-4577-892C-88C74479C020}"/>
              </a:ext>
            </a:extLst>
          </p:cNvPr>
          <p:cNvSpPr>
            <a:spLocks noGrp="1"/>
          </p:cNvSpPr>
          <p:nvPr>
            <p:ph type="title"/>
          </p:nvPr>
        </p:nvSpPr>
        <p:spPr/>
        <p:txBody>
          <a:bodyPr/>
          <a:lstStyle/>
          <a:p>
            <a:r>
              <a:rPr lang="en-US" dirty="0"/>
              <a:t>What ANF can be used for?</a:t>
            </a:r>
          </a:p>
        </p:txBody>
      </p:sp>
      <p:sp>
        <p:nvSpPr>
          <p:cNvPr id="3" name="Content Placeholder 2">
            <a:extLst>
              <a:ext uri="{FF2B5EF4-FFF2-40B4-BE49-F238E27FC236}">
                <a16:creationId xmlns:a16="http://schemas.microsoft.com/office/drawing/2014/main" id="{7D27F1B0-6870-48AE-9AAB-DA178AC38695}"/>
              </a:ext>
            </a:extLst>
          </p:cNvPr>
          <p:cNvSpPr>
            <a:spLocks noGrp="1"/>
          </p:cNvSpPr>
          <p:nvPr>
            <p:ph idx="1"/>
          </p:nvPr>
        </p:nvSpPr>
        <p:spPr/>
        <p:txBody>
          <a:bodyPr/>
          <a:lstStyle/>
          <a:p>
            <a:r>
              <a:rPr lang="en-US" b="1" dirty="0"/>
              <a:t>Clinical Decision Support</a:t>
            </a:r>
          </a:p>
          <a:p>
            <a:pPr lvl="1"/>
            <a:r>
              <a:rPr lang="en-US" dirty="0"/>
              <a:t>Provide a standards-based, </a:t>
            </a:r>
            <a:r>
              <a:rPr lang="en-US" b="1" dirty="0"/>
              <a:t>normalized representation </a:t>
            </a:r>
            <a:r>
              <a:rPr lang="en-US" dirty="0"/>
              <a:t>of clinical statements</a:t>
            </a:r>
          </a:p>
          <a:p>
            <a:pPr lvl="1"/>
            <a:r>
              <a:rPr lang="en-US" dirty="0"/>
              <a:t>Use an </a:t>
            </a:r>
            <a:r>
              <a:rPr lang="en-US" b="1" dirty="0"/>
              <a:t>objective measure</a:t>
            </a:r>
            <a:r>
              <a:rPr lang="en-US" b="1" i="1" dirty="0"/>
              <a:t> </a:t>
            </a:r>
            <a:r>
              <a:rPr lang="en-US" dirty="0"/>
              <a:t>to help evaluate the result, presence, and magnitude of a specific finding, request or observation</a:t>
            </a:r>
          </a:p>
          <a:p>
            <a:pPr lvl="1"/>
            <a:r>
              <a:rPr lang="en-US" dirty="0"/>
              <a:t>Classify the </a:t>
            </a:r>
            <a:r>
              <a:rPr lang="en-US" b="1" dirty="0"/>
              <a:t>topic</a:t>
            </a:r>
            <a:r>
              <a:rPr lang="en-US" b="1" i="1" dirty="0"/>
              <a:t> </a:t>
            </a:r>
            <a:r>
              <a:rPr lang="en-US" b="1" dirty="0"/>
              <a:t>of a statement </a:t>
            </a:r>
            <a:r>
              <a:rPr lang="en-US" dirty="0"/>
              <a:t>using standard terminology expressions</a:t>
            </a:r>
          </a:p>
          <a:p>
            <a:pPr lvl="1"/>
            <a:r>
              <a:rPr lang="en-US" dirty="0"/>
              <a:t>Define data based on </a:t>
            </a:r>
            <a:r>
              <a:rPr lang="en-US" b="1" dirty="0"/>
              <a:t>compositional layers </a:t>
            </a:r>
            <a:r>
              <a:rPr lang="en-US" dirty="0"/>
              <a:t>according to Knowledge Architecture</a:t>
            </a:r>
          </a:p>
          <a:p>
            <a:r>
              <a:rPr lang="en-US" b="1" dirty="0"/>
              <a:t>Data Analytics / Mining</a:t>
            </a:r>
          </a:p>
          <a:p>
            <a:pPr lvl="1"/>
            <a:r>
              <a:rPr lang="en-US" dirty="0"/>
              <a:t>Create normalized data natively </a:t>
            </a:r>
          </a:p>
          <a:p>
            <a:pPr lvl="1"/>
            <a:r>
              <a:rPr lang="en-US" dirty="0"/>
              <a:t>Transform representations of clinical statements to normal form (e.g. transform C-CDA templates, FHIR profiles to ANF)</a:t>
            </a:r>
          </a:p>
        </p:txBody>
      </p:sp>
      <p:sp>
        <p:nvSpPr>
          <p:cNvPr id="4" name="Slide Number Placeholder 3">
            <a:extLst>
              <a:ext uri="{FF2B5EF4-FFF2-40B4-BE49-F238E27FC236}">
                <a16:creationId xmlns:a16="http://schemas.microsoft.com/office/drawing/2014/main" id="{BCC08B59-1AFB-45B1-8F9E-84351BF1B1A3}"/>
              </a:ext>
            </a:extLst>
          </p:cNvPr>
          <p:cNvSpPr>
            <a:spLocks noGrp="1"/>
          </p:cNvSpPr>
          <p:nvPr>
            <p:ph type="sldNum" sz="quarter" idx="12"/>
          </p:nvPr>
        </p:nvSpPr>
        <p:spPr/>
        <p:txBody>
          <a:bodyPr/>
          <a:lstStyle/>
          <a:p>
            <a:fld id="{88B1D514-9158-7143-952E-69DC611F0F0B}" type="slidenum">
              <a:rPr lang="en-US" smtClean="0"/>
              <a:t>50</a:t>
            </a:fld>
            <a:endParaRPr lang="en-US"/>
          </a:p>
        </p:txBody>
      </p:sp>
      <p:sp>
        <p:nvSpPr>
          <p:cNvPr id="5" name="Rectangle 4">
            <a:extLst>
              <a:ext uri="{FF2B5EF4-FFF2-40B4-BE49-F238E27FC236}">
                <a16:creationId xmlns:a16="http://schemas.microsoft.com/office/drawing/2014/main" id="{389FC75E-B57B-45C4-8DC4-4DE6A91D3570}"/>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3549198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ANF Model</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FD6DFC3-E62C-499B-A028-B8A9306135DD}"/>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3525306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64EE-0E56-FE4F-9882-222F04986D1A}"/>
              </a:ext>
            </a:extLst>
          </p:cNvPr>
          <p:cNvSpPr>
            <a:spLocks noGrp="1"/>
          </p:cNvSpPr>
          <p:nvPr>
            <p:ph type="title"/>
          </p:nvPr>
        </p:nvSpPr>
        <p:spPr/>
        <p:txBody>
          <a:bodyPr/>
          <a:lstStyle/>
          <a:p>
            <a:r>
              <a:rPr lang="en-US" dirty="0"/>
              <a:t>ANF Statement Types</a:t>
            </a:r>
          </a:p>
        </p:txBody>
      </p:sp>
      <p:sp>
        <p:nvSpPr>
          <p:cNvPr id="3" name="Content Placeholder 2">
            <a:extLst>
              <a:ext uri="{FF2B5EF4-FFF2-40B4-BE49-F238E27FC236}">
                <a16:creationId xmlns:a16="http://schemas.microsoft.com/office/drawing/2014/main" id="{24FAB2C7-1171-1442-ACA6-DE8A7054704C}"/>
              </a:ext>
            </a:extLst>
          </p:cNvPr>
          <p:cNvSpPr>
            <a:spLocks noGrp="1"/>
          </p:cNvSpPr>
          <p:nvPr>
            <p:ph idx="1"/>
          </p:nvPr>
        </p:nvSpPr>
        <p:spPr/>
        <p:txBody>
          <a:bodyPr/>
          <a:lstStyle/>
          <a:p>
            <a:r>
              <a:rPr lang="en-US" b="1" dirty="0"/>
              <a:t>Performance</a:t>
            </a:r>
            <a:r>
              <a:rPr lang="en-US" dirty="0"/>
              <a:t> of action, may include</a:t>
            </a:r>
          </a:p>
          <a:p>
            <a:pPr lvl="1"/>
            <a:r>
              <a:rPr lang="en-US" dirty="0"/>
              <a:t>Passive observation of a phenomenon related to patients and their health status or family history, and </a:t>
            </a:r>
          </a:p>
          <a:p>
            <a:pPr lvl="1"/>
            <a:r>
              <a:rPr lang="en-US" dirty="0"/>
              <a:t>Active interventions, such as providing education or administering medications</a:t>
            </a:r>
          </a:p>
          <a:p>
            <a:pPr lvl="1"/>
            <a:endParaRPr lang="en-US" dirty="0"/>
          </a:p>
          <a:p>
            <a:r>
              <a:rPr lang="en-US" b="1" dirty="0"/>
              <a:t>Request</a:t>
            </a:r>
            <a:r>
              <a:rPr lang="en-US" dirty="0"/>
              <a:t> for action, may include</a:t>
            </a:r>
          </a:p>
          <a:p>
            <a:pPr lvl="1"/>
            <a:r>
              <a:rPr lang="en-US" dirty="0"/>
              <a:t>Procedure orders</a:t>
            </a:r>
          </a:p>
          <a:p>
            <a:pPr lvl="1"/>
            <a:r>
              <a:rPr lang="en-US" dirty="0"/>
              <a:t>Consultation with other providers</a:t>
            </a:r>
          </a:p>
          <a:p>
            <a:pPr lvl="1"/>
            <a:r>
              <a:rPr lang="en-US" dirty="0"/>
              <a:t>Active interventions</a:t>
            </a:r>
            <a:br>
              <a:rPr lang="en-US" dirty="0"/>
            </a:br>
            <a:endParaRPr lang="en-US" dirty="0"/>
          </a:p>
        </p:txBody>
      </p:sp>
      <p:sp>
        <p:nvSpPr>
          <p:cNvPr id="4" name="Slide Number Placeholder 3">
            <a:extLst>
              <a:ext uri="{FF2B5EF4-FFF2-40B4-BE49-F238E27FC236}">
                <a16:creationId xmlns:a16="http://schemas.microsoft.com/office/drawing/2014/main" id="{0E485487-0C91-6348-B215-4A46F34045FF}"/>
              </a:ext>
            </a:extLst>
          </p:cNvPr>
          <p:cNvSpPr>
            <a:spLocks noGrp="1"/>
          </p:cNvSpPr>
          <p:nvPr>
            <p:ph type="sldNum" sz="quarter" idx="12"/>
          </p:nvPr>
        </p:nvSpPr>
        <p:spPr/>
        <p:txBody>
          <a:bodyPr/>
          <a:lstStyle/>
          <a:p>
            <a:fld id="{88B1D514-9158-7143-952E-69DC611F0F0B}" type="slidenum">
              <a:rPr lang="en-US" smtClean="0"/>
              <a:pPr/>
              <a:t>52</a:t>
            </a:fld>
            <a:endParaRPr lang="en-US" dirty="0"/>
          </a:p>
        </p:txBody>
      </p:sp>
    </p:spTree>
    <p:extLst>
      <p:ext uri="{BB962C8B-B14F-4D97-AF65-F5344CB8AC3E}">
        <p14:creationId xmlns:p14="http://schemas.microsoft.com/office/powerpoint/2010/main" val="4038927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0A7F-D6E5-A242-9965-925B8ECBEA34}"/>
              </a:ext>
            </a:extLst>
          </p:cNvPr>
          <p:cNvSpPr>
            <a:spLocks noGrp="1"/>
          </p:cNvSpPr>
          <p:nvPr>
            <p:ph type="title"/>
          </p:nvPr>
        </p:nvSpPr>
        <p:spPr/>
        <p:txBody>
          <a:bodyPr/>
          <a:lstStyle/>
          <a:p>
            <a:r>
              <a:rPr lang="en-US" dirty="0"/>
              <a:t>Major Components of an ANF Statement</a:t>
            </a:r>
          </a:p>
        </p:txBody>
      </p:sp>
      <p:sp>
        <p:nvSpPr>
          <p:cNvPr id="3" name="Content Placeholder 2">
            <a:extLst>
              <a:ext uri="{FF2B5EF4-FFF2-40B4-BE49-F238E27FC236}">
                <a16:creationId xmlns:a16="http://schemas.microsoft.com/office/drawing/2014/main" id="{D40AAB18-8B28-2F43-8A30-6B36971F799A}"/>
              </a:ext>
            </a:extLst>
          </p:cNvPr>
          <p:cNvSpPr>
            <a:spLocks noGrp="1"/>
          </p:cNvSpPr>
          <p:nvPr>
            <p:ph idx="1"/>
          </p:nvPr>
        </p:nvSpPr>
        <p:spPr>
          <a:xfrm>
            <a:off x="914399" y="1417320"/>
            <a:ext cx="10943771" cy="4614129"/>
          </a:xfrm>
        </p:spPr>
        <p:txBody>
          <a:bodyPr/>
          <a:lstStyle/>
          <a:p>
            <a:r>
              <a:rPr lang="en-US" b="1" dirty="0"/>
              <a:t>Topic</a:t>
            </a:r>
            <a:endParaRPr lang="en-US" dirty="0"/>
          </a:p>
          <a:p>
            <a:pPr lvl="1"/>
            <a:r>
              <a:rPr lang="en-US" dirty="0"/>
              <a:t>Defines the action (being performed or requested) or the result of that action</a:t>
            </a:r>
          </a:p>
          <a:p>
            <a:pPr lvl="1"/>
            <a:r>
              <a:rPr lang="en-US" dirty="0"/>
              <a:t>Needs to be able to exist on its own and still retain original intent and clarity of meaning</a:t>
            </a:r>
          </a:p>
          <a:p>
            <a:pPr lvl="1"/>
            <a:r>
              <a:rPr lang="en-US" dirty="0"/>
              <a:t>Each clinical statement may only have one topic (but the topic is a comprehensive expression)</a:t>
            </a:r>
          </a:p>
          <a:p>
            <a:r>
              <a:rPr lang="en-US" b="1" dirty="0"/>
              <a:t>Circumstance</a:t>
            </a:r>
          </a:p>
          <a:p>
            <a:pPr lvl="1"/>
            <a:r>
              <a:rPr lang="en-US" b="1" dirty="0"/>
              <a:t>HOW</a:t>
            </a:r>
            <a:r>
              <a:rPr lang="en-US" dirty="0"/>
              <a:t>, </a:t>
            </a:r>
            <a:r>
              <a:rPr lang="en-US" b="1" dirty="0"/>
              <a:t>WHY, WHEN, and with WHAT “result” </a:t>
            </a:r>
            <a:r>
              <a:rPr lang="en-US" dirty="0"/>
              <a:t>a requested or performed action will be or was carried out</a:t>
            </a:r>
          </a:p>
          <a:p>
            <a:pPr lvl="2"/>
            <a:r>
              <a:rPr lang="en-US" dirty="0"/>
              <a:t>ANF promotes a normalized representation of observation or intervention results where all results are represented to a "</a:t>
            </a:r>
            <a:r>
              <a:rPr lang="en-US" b="1" dirty="0"/>
              <a:t>measure</a:t>
            </a:r>
            <a:r>
              <a:rPr lang="en-US" dirty="0"/>
              <a:t>"</a:t>
            </a:r>
            <a:endParaRPr lang="en-US" b="1" dirty="0"/>
          </a:p>
        </p:txBody>
      </p:sp>
      <p:sp>
        <p:nvSpPr>
          <p:cNvPr id="4" name="Slide Number Placeholder 3">
            <a:extLst>
              <a:ext uri="{FF2B5EF4-FFF2-40B4-BE49-F238E27FC236}">
                <a16:creationId xmlns:a16="http://schemas.microsoft.com/office/drawing/2014/main" id="{6CC8496E-ADF5-BD4F-AE27-CC5E9DCE489F}"/>
              </a:ext>
            </a:extLst>
          </p:cNvPr>
          <p:cNvSpPr>
            <a:spLocks noGrp="1"/>
          </p:cNvSpPr>
          <p:nvPr>
            <p:ph type="sldNum" sz="quarter" idx="12"/>
          </p:nvPr>
        </p:nvSpPr>
        <p:spPr/>
        <p:txBody>
          <a:bodyPr/>
          <a:lstStyle/>
          <a:p>
            <a:fld id="{88B1D514-9158-7143-952E-69DC611F0F0B}" type="slidenum">
              <a:rPr lang="en-US" smtClean="0"/>
              <a:pPr/>
              <a:t>53</a:t>
            </a:fld>
            <a:endParaRPr lang="en-US" dirty="0"/>
          </a:p>
        </p:txBody>
      </p:sp>
    </p:spTree>
    <p:extLst>
      <p:ext uri="{BB962C8B-B14F-4D97-AF65-F5344CB8AC3E}">
        <p14:creationId xmlns:p14="http://schemas.microsoft.com/office/powerpoint/2010/main" val="3907063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F686-6EA5-D245-B9E5-3839D2DF6E64}"/>
              </a:ext>
            </a:extLst>
          </p:cNvPr>
          <p:cNvSpPr>
            <a:spLocks noGrp="1"/>
          </p:cNvSpPr>
          <p:nvPr>
            <p:ph type="title"/>
          </p:nvPr>
        </p:nvSpPr>
        <p:spPr/>
        <p:txBody>
          <a:bodyPr/>
          <a:lstStyle/>
          <a:p>
            <a:r>
              <a:rPr lang="en-US" dirty="0"/>
              <a:t>ANF Statement</a:t>
            </a:r>
          </a:p>
        </p:txBody>
      </p:sp>
      <p:sp>
        <p:nvSpPr>
          <p:cNvPr id="4" name="Slide Number Placeholder 3">
            <a:extLst>
              <a:ext uri="{FF2B5EF4-FFF2-40B4-BE49-F238E27FC236}">
                <a16:creationId xmlns:a16="http://schemas.microsoft.com/office/drawing/2014/main" id="{24870208-4EA8-044F-AD2B-BB3F4F9F5775}"/>
              </a:ext>
            </a:extLst>
          </p:cNvPr>
          <p:cNvSpPr>
            <a:spLocks noGrp="1"/>
          </p:cNvSpPr>
          <p:nvPr>
            <p:ph type="sldNum" sz="quarter" idx="12"/>
          </p:nvPr>
        </p:nvSpPr>
        <p:spPr/>
        <p:txBody>
          <a:bodyPr/>
          <a:lstStyle/>
          <a:p>
            <a:fld id="{88B1D514-9158-7143-952E-69DC611F0F0B}" type="slidenum">
              <a:rPr lang="en-US" smtClean="0"/>
              <a:t>54</a:t>
            </a:fld>
            <a:endParaRPr lang="en-US" dirty="0"/>
          </a:p>
        </p:txBody>
      </p:sp>
      <p:sp>
        <p:nvSpPr>
          <p:cNvPr id="7" name="Rectangle 6">
            <a:extLst>
              <a:ext uri="{FF2B5EF4-FFF2-40B4-BE49-F238E27FC236}">
                <a16:creationId xmlns:a16="http://schemas.microsoft.com/office/drawing/2014/main" id="{F60C4CDA-9E8F-DA4A-B1BE-90F1E934DACC}"/>
              </a:ext>
            </a:extLst>
          </p:cNvPr>
          <p:cNvSpPr/>
          <p:nvPr/>
        </p:nvSpPr>
        <p:spPr>
          <a:xfrm>
            <a:off x="8897304" y="4268023"/>
            <a:ext cx="2301240" cy="548640"/>
          </a:xfrm>
          <a:prstGeom prst="rect">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a:t>
            </a:r>
          </a:p>
        </p:txBody>
      </p:sp>
      <p:sp>
        <p:nvSpPr>
          <p:cNvPr id="8" name="Rectangle 7">
            <a:extLst>
              <a:ext uri="{FF2B5EF4-FFF2-40B4-BE49-F238E27FC236}">
                <a16:creationId xmlns:a16="http://schemas.microsoft.com/office/drawing/2014/main" id="{AD19A2DB-55E3-1144-A8EE-777D968E2781}"/>
              </a:ext>
            </a:extLst>
          </p:cNvPr>
          <p:cNvSpPr/>
          <p:nvPr/>
        </p:nvSpPr>
        <p:spPr>
          <a:xfrm>
            <a:off x="2144250" y="4375497"/>
            <a:ext cx="3962767" cy="327661"/>
          </a:xfrm>
          <a:prstGeom prst="rect">
            <a:avLst/>
          </a:prstGeom>
          <a:noFill/>
          <a:ln w="28575">
            <a:solidFill>
              <a:srgbClr val="5D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9">
            <a:extLst>
              <a:ext uri="{FF2B5EF4-FFF2-40B4-BE49-F238E27FC236}">
                <a16:creationId xmlns:a16="http://schemas.microsoft.com/office/drawing/2014/main" id="{A50F4570-4B7C-C543-B338-B36EBBC65AA5}"/>
              </a:ext>
            </a:extLst>
          </p:cNvPr>
          <p:cNvCxnSpPr>
            <a:cxnSpLocks/>
            <a:stCxn id="8" idx="3"/>
            <a:endCxn id="7" idx="1"/>
          </p:cNvCxnSpPr>
          <p:nvPr/>
        </p:nvCxnSpPr>
        <p:spPr>
          <a:xfrm>
            <a:off x="6107017" y="4539328"/>
            <a:ext cx="2790287" cy="3015"/>
          </a:xfrm>
          <a:prstGeom prst="bentConnector3">
            <a:avLst/>
          </a:prstGeom>
          <a:ln w="28575">
            <a:solidFill>
              <a:srgbClr val="5DC2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BD03842-E88D-CD46-AD21-6ADD055AD103}"/>
              </a:ext>
            </a:extLst>
          </p:cNvPr>
          <p:cNvSpPr/>
          <p:nvPr/>
        </p:nvSpPr>
        <p:spPr>
          <a:xfrm>
            <a:off x="2144250" y="3429000"/>
            <a:ext cx="3033678" cy="283685"/>
          </a:xfrm>
          <a:prstGeom prst="rect">
            <a:avLst/>
          </a:prstGeom>
          <a:noFill/>
          <a:ln w="28575">
            <a:solidFill>
              <a:srgbClr val="5D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627ABA-B129-FE4D-971E-229CAA7B429B}"/>
              </a:ext>
            </a:extLst>
          </p:cNvPr>
          <p:cNvSpPr/>
          <p:nvPr/>
        </p:nvSpPr>
        <p:spPr>
          <a:xfrm>
            <a:off x="8908325" y="3294960"/>
            <a:ext cx="2301240" cy="548640"/>
          </a:xfrm>
          <a:prstGeom prst="rect">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Who</a:t>
            </a:r>
          </a:p>
        </p:txBody>
      </p:sp>
      <p:cxnSp>
        <p:nvCxnSpPr>
          <p:cNvPr id="13" name="Connector: Elbow 21">
            <a:extLst>
              <a:ext uri="{FF2B5EF4-FFF2-40B4-BE49-F238E27FC236}">
                <a16:creationId xmlns:a16="http://schemas.microsoft.com/office/drawing/2014/main" id="{334E0448-3B80-0542-96D0-B27FFFB5DF6D}"/>
              </a:ext>
            </a:extLst>
          </p:cNvPr>
          <p:cNvCxnSpPr>
            <a:cxnSpLocks/>
            <a:stCxn id="11" idx="3"/>
            <a:endCxn id="12" idx="1"/>
          </p:cNvCxnSpPr>
          <p:nvPr/>
        </p:nvCxnSpPr>
        <p:spPr>
          <a:xfrm flipV="1">
            <a:off x="5177928" y="3569280"/>
            <a:ext cx="3730397" cy="1563"/>
          </a:xfrm>
          <a:prstGeom prst="bentConnector3">
            <a:avLst>
              <a:gd name="adj1" fmla="val 50000"/>
            </a:avLst>
          </a:prstGeom>
          <a:ln w="28575">
            <a:solidFill>
              <a:srgbClr val="5DC2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6974AD5-FF44-3340-9DAD-795017DC6922}"/>
              </a:ext>
            </a:extLst>
          </p:cNvPr>
          <p:cNvSpPr/>
          <p:nvPr/>
        </p:nvSpPr>
        <p:spPr>
          <a:xfrm>
            <a:off x="2122216" y="5004369"/>
            <a:ext cx="3962767" cy="327661"/>
          </a:xfrm>
          <a:prstGeom prst="rect">
            <a:avLst/>
          </a:prstGeom>
          <a:noFill/>
          <a:ln w="28575">
            <a:solidFill>
              <a:srgbClr val="5D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29">
            <a:extLst>
              <a:ext uri="{FF2B5EF4-FFF2-40B4-BE49-F238E27FC236}">
                <a16:creationId xmlns:a16="http://schemas.microsoft.com/office/drawing/2014/main" id="{3512018A-66FE-3E47-9FE0-ACAED0A1B251}"/>
              </a:ext>
            </a:extLst>
          </p:cNvPr>
          <p:cNvCxnSpPr>
            <a:cxnSpLocks/>
            <a:stCxn id="15" idx="3"/>
            <a:endCxn id="17" idx="1"/>
          </p:cNvCxnSpPr>
          <p:nvPr/>
        </p:nvCxnSpPr>
        <p:spPr>
          <a:xfrm flipV="1">
            <a:off x="6084983" y="5166649"/>
            <a:ext cx="2823339" cy="1551"/>
          </a:xfrm>
          <a:prstGeom prst="bentConnector3">
            <a:avLst/>
          </a:prstGeom>
          <a:ln w="28575">
            <a:solidFill>
              <a:srgbClr val="5DC2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D0FA5A7-2201-6942-9CB3-B300AE6585AE}"/>
              </a:ext>
            </a:extLst>
          </p:cNvPr>
          <p:cNvSpPr/>
          <p:nvPr/>
        </p:nvSpPr>
        <p:spPr>
          <a:xfrm>
            <a:off x="8908322" y="4892329"/>
            <a:ext cx="2301240" cy="548640"/>
          </a:xfrm>
          <a:prstGeom prst="rect">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a:t>
            </a:r>
          </a:p>
        </p:txBody>
      </p:sp>
      <p:grpSp>
        <p:nvGrpSpPr>
          <p:cNvPr id="5" name="Group 4">
            <a:extLst>
              <a:ext uri="{FF2B5EF4-FFF2-40B4-BE49-F238E27FC236}">
                <a16:creationId xmlns:a16="http://schemas.microsoft.com/office/drawing/2014/main" id="{ECAA98CD-6798-405E-B51E-AAB849A5E0CC}"/>
              </a:ext>
            </a:extLst>
          </p:cNvPr>
          <p:cNvGrpSpPr/>
          <p:nvPr/>
        </p:nvGrpSpPr>
        <p:grpSpPr>
          <a:xfrm>
            <a:off x="1608321" y="1690803"/>
            <a:ext cx="6535894" cy="4026954"/>
            <a:chOff x="1608321" y="1690803"/>
            <a:chExt cx="6535894" cy="4026954"/>
          </a:xfrm>
        </p:grpSpPr>
        <p:pic>
          <p:nvPicPr>
            <p:cNvPr id="23" name="Picture 22">
              <a:extLst>
                <a:ext uri="{FF2B5EF4-FFF2-40B4-BE49-F238E27FC236}">
                  <a16:creationId xmlns:a16="http://schemas.microsoft.com/office/drawing/2014/main" id="{9AD6E6A0-FB60-4329-8DAF-9048586D5318}"/>
                </a:ext>
              </a:extLst>
            </p:cNvPr>
            <p:cNvPicPr>
              <a:picLocks noChangeAspect="1"/>
            </p:cNvPicPr>
            <p:nvPr/>
          </p:nvPicPr>
          <p:blipFill>
            <a:blip r:embed="rId2"/>
            <a:stretch>
              <a:fillRect/>
            </a:stretch>
          </p:blipFill>
          <p:spPr>
            <a:xfrm>
              <a:off x="1608321" y="1690803"/>
              <a:ext cx="6535894" cy="4026954"/>
            </a:xfrm>
            <a:prstGeom prst="rect">
              <a:avLst/>
            </a:prstGeom>
          </p:spPr>
        </p:pic>
        <p:sp>
          <p:nvSpPr>
            <p:cNvPr id="3" name="Rectangle 2">
              <a:extLst>
                <a:ext uri="{FF2B5EF4-FFF2-40B4-BE49-F238E27FC236}">
                  <a16:creationId xmlns:a16="http://schemas.microsoft.com/office/drawing/2014/main" id="{C9A8DAB3-22A9-4425-AD03-AB40EF750553}"/>
                </a:ext>
              </a:extLst>
            </p:cNvPr>
            <p:cNvSpPr/>
            <p:nvPr/>
          </p:nvSpPr>
          <p:spPr>
            <a:xfrm>
              <a:off x="7665929" y="5246006"/>
              <a:ext cx="363255" cy="344179"/>
            </a:xfrm>
            <a:prstGeom prst="rect">
              <a:avLst/>
            </a:prstGeom>
            <a:solidFill>
              <a:srgbClr val="FFFFBF"/>
            </a:solidFill>
            <a:ln>
              <a:solidFill>
                <a:srgbClr val="FFF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4931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C21EE-C5C3-45E2-80AD-371D57452176}"/>
              </a:ext>
            </a:extLst>
          </p:cNvPr>
          <p:cNvSpPr>
            <a:spLocks noGrp="1"/>
          </p:cNvSpPr>
          <p:nvPr>
            <p:ph type="sldNum" sz="quarter" idx="12"/>
          </p:nvPr>
        </p:nvSpPr>
        <p:spPr/>
        <p:txBody>
          <a:bodyPr/>
          <a:lstStyle/>
          <a:p>
            <a:fld id="{B2C7D7B1-EA59-4F88-954B-4C4A650A8C83}" type="slidenum">
              <a:rPr lang="en-US" smtClean="0"/>
              <a:t>55</a:t>
            </a:fld>
            <a:endParaRPr lang="en-US"/>
          </a:p>
        </p:txBody>
      </p:sp>
      <p:grpSp>
        <p:nvGrpSpPr>
          <p:cNvPr id="3" name="Group 2">
            <a:extLst>
              <a:ext uri="{FF2B5EF4-FFF2-40B4-BE49-F238E27FC236}">
                <a16:creationId xmlns:a16="http://schemas.microsoft.com/office/drawing/2014/main" id="{924AF13D-23D7-4C08-9F1E-A3069518AF46}"/>
              </a:ext>
            </a:extLst>
          </p:cNvPr>
          <p:cNvGrpSpPr/>
          <p:nvPr/>
        </p:nvGrpSpPr>
        <p:grpSpPr>
          <a:xfrm>
            <a:off x="1703540" y="909483"/>
            <a:ext cx="8943326" cy="5811992"/>
            <a:chOff x="586678" y="0"/>
            <a:chExt cx="10507432" cy="6858000"/>
          </a:xfrm>
        </p:grpSpPr>
        <p:pic>
          <p:nvPicPr>
            <p:cNvPr id="4" name="Picture 3" descr="A screenshot of a cell phone&#10;&#10;Description automatically generated">
              <a:extLst>
                <a:ext uri="{FF2B5EF4-FFF2-40B4-BE49-F238E27FC236}">
                  <a16:creationId xmlns:a16="http://schemas.microsoft.com/office/drawing/2014/main" id="{DED6B6B1-083C-40CF-8BAE-BB58B413D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78" y="0"/>
              <a:ext cx="10021115" cy="6858000"/>
            </a:xfrm>
            <a:prstGeom prst="rect">
              <a:avLst/>
            </a:prstGeom>
          </p:spPr>
        </p:pic>
        <p:sp>
          <p:nvSpPr>
            <p:cNvPr id="5" name="Rectangle: Rounded Corners 4">
              <a:extLst>
                <a:ext uri="{FF2B5EF4-FFF2-40B4-BE49-F238E27FC236}">
                  <a16:creationId xmlns:a16="http://schemas.microsoft.com/office/drawing/2014/main" id="{B482CED3-2432-476A-86E6-38CEF0C10DFD}"/>
                </a:ext>
              </a:extLst>
            </p:cNvPr>
            <p:cNvSpPr/>
            <p:nvPr/>
          </p:nvSpPr>
          <p:spPr>
            <a:xfrm>
              <a:off x="4246873" y="2280492"/>
              <a:ext cx="2349226" cy="17626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Speech Bubble: Rectangle 5">
              <a:extLst>
                <a:ext uri="{FF2B5EF4-FFF2-40B4-BE49-F238E27FC236}">
                  <a16:creationId xmlns:a16="http://schemas.microsoft.com/office/drawing/2014/main" id="{C2E236C9-35DC-424E-A16E-9A0F329229B7}"/>
                </a:ext>
              </a:extLst>
            </p:cNvPr>
            <p:cNvSpPr/>
            <p:nvPr/>
          </p:nvSpPr>
          <p:spPr>
            <a:xfrm>
              <a:off x="2455701" y="1633203"/>
              <a:ext cx="1616295" cy="551341"/>
            </a:xfrm>
            <a:prstGeom prst="wedgeRectCallout">
              <a:avLst>
                <a:gd name="adj1" fmla="val 62629"/>
                <a:gd name="adj2" fmla="val 7246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t>“circumstance” choice</a:t>
              </a:r>
            </a:p>
          </p:txBody>
        </p:sp>
        <p:sp>
          <p:nvSpPr>
            <p:cNvPr id="7" name="Speech Bubble: Rectangle 6">
              <a:extLst>
                <a:ext uri="{FF2B5EF4-FFF2-40B4-BE49-F238E27FC236}">
                  <a16:creationId xmlns:a16="http://schemas.microsoft.com/office/drawing/2014/main" id="{40DAFA16-E954-45E0-B281-C8248106AD1D}"/>
                </a:ext>
              </a:extLst>
            </p:cNvPr>
            <p:cNvSpPr/>
            <p:nvPr/>
          </p:nvSpPr>
          <p:spPr>
            <a:xfrm>
              <a:off x="10007777" y="4873300"/>
              <a:ext cx="1086333" cy="442744"/>
            </a:xfrm>
            <a:prstGeom prst="wedgeRectCallout">
              <a:avLst>
                <a:gd name="adj1" fmla="val -83684"/>
                <a:gd name="adj2" fmla="val 49543"/>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t>Inherited attributes</a:t>
              </a:r>
            </a:p>
          </p:txBody>
        </p:sp>
        <p:sp>
          <p:nvSpPr>
            <p:cNvPr id="9" name="Speech Bubble: Rectangle 8">
              <a:extLst>
                <a:ext uri="{FF2B5EF4-FFF2-40B4-BE49-F238E27FC236}">
                  <a16:creationId xmlns:a16="http://schemas.microsoft.com/office/drawing/2014/main" id="{52A099BA-E744-4A5D-BCA5-AF56253AA3C1}"/>
                </a:ext>
              </a:extLst>
            </p:cNvPr>
            <p:cNvSpPr/>
            <p:nvPr/>
          </p:nvSpPr>
          <p:spPr>
            <a:xfrm>
              <a:off x="7259352" y="2740556"/>
              <a:ext cx="1159862" cy="451321"/>
            </a:xfrm>
            <a:prstGeom prst="wedgeRectCallout">
              <a:avLst>
                <a:gd name="adj1" fmla="val -145484"/>
                <a:gd name="adj2" fmla="val 55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Exclusive OR </a:t>
              </a:r>
            </a:p>
          </p:txBody>
        </p:sp>
      </p:grpSp>
      <p:sp>
        <p:nvSpPr>
          <p:cNvPr id="12" name="Title 1">
            <a:extLst>
              <a:ext uri="{FF2B5EF4-FFF2-40B4-BE49-F238E27FC236}">
                <a16:creationId xmlns:a16="http://schemas.microsoft.com/office/drawing/2014/main" id="{95CCE8ED-E5D0-4334-8352-883FC6E5F79E}"/>
              </a:ext>
            </a:extLst>
          </p:cNvPr>
          <p:cNvSpPr txBox="1">
            <a:spLocks/>
          </p:cNvSpPr>
          <p:nvPr/>
        </p:nvSpPr>
        <p:spPr>
          <a:xfrm>
            <a:off x="914400" y="374904"/>
            <a:ext cx="9636252" cy="859536"/>
          </a:xfrm>
          <a:prstGeom prst="rect">
            <a:avLst/>
          </a:prstGeom>
        </p:spPr>
        <p:txBody>
          <a:bodyPr/>
          <a:lstStyle>
            <a:lvl1pPr algn="l" defTabSz="914400" rtl="0" eaLnBrk="1" latinLnBrk="0" hangingPunct="1">
              <a:lnSpc>
                <a:spcPct val="80000"/>
              </a:lnSpc>
              <a:spcBef>
                <a:spcPct val="0"/>
              </a:spcBef>
              <a:buNone/>
              <a:defRPr lang="en-US" sz="3200" b="1" i="0" kern="1200" cap="none" spc="0" baseline="0" dirty="0">
                <a:solidFill>
                  <a:schemeClr val="accent1"/>
                </a:solidFill>
                <a:latin typeface="+mn-lt"/>
                <a:ea typeface="Open Sans Semibold" panose="020B0706030804020204" pitchFamily="34" charset="0"/>
                <a:cs typeface="Open Sans Semibold" panose="020B0706030804020204" pitchFamily="34" charset="0"/>
              </a:defRPr>
            </a:lvl1pPr>
          </a:lstStyle>
          <a:p>
            <a:r>
              <a:rPr lang="en-US" dirty="0"/>
              <a:t>ANF Logical Structure (UML notation)</a:t>
            </a:r>
          </a:p>
        </p:txBody>
      </p:sp>
    </p:spTree>
    <p:extLst>
      <p:ext uri="{BB962C8B-B14F-4D97-AF65-F5344CB8AC3E}">
        <p14:creationId xmlns:p14="http://schemas.microsoft.com/office/powerpoint/2010/main" val="65892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745259" y="1429184"/>
            <a:ext cx="7865341" cy="2747961"/>
          </a:xfrm>
        </p:spPr>
        <p:txBody>
          <a:bodyPr/>
          <a:lstStyle/>
          <a:p>
            <a:r>
              <a:rPr lang="en-US" dirty="0"/>
              <a:t>ANF Examples</a:t>
            </a:r>
            <a:br>
              <a:rPr lang="en-US" dirty="0"/>
            </a:br>
            <a:br>
              <a:rPr lang="en-US" dirty="0"/>
            </a:br>
            <a:r>
              <a:rPr lang="en-US" sz="2800" b="0" i="1" dirty="0"/>
              <a:t>Requests for Observations and Actions</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35AF765-6982-4208-B7FA-763A2997CB05}"/>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1982304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Diabetes absent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57</a:t>
            </a:fld>
            <a:endParaRPr lang="en-US"/>
          </a:p>
        </p:txBody>
      </p:sp>
      <p:pic>
        <p:nvPicPr>
          <p:cNvPr id="3" name="Picture 2">
            <a:extLst>
              <a:ext uri="{FF2B5EF4-FFF2-40B4-BE49-F238E27FC236}">
                <a16:creationId xmlns:a16="http://schemas.microsoft.com/office/drawing/2014/main" id="{69476ED3-8C68-4711-9556-3F9FA2E6152F}"/>
              </a:ext>
            </a:extLst>
          </p:cNvPr>
          <p:cNvPicPr>
            <a:picLocks noChangeAspect="1"/>
          </p:cNvPicPr>
          <p:nvPr/>
        </p:nvPicPr>
        <p:blipFill>
          <a:blip r:embed="rId3"/>
          <a:stretch>
            <a:fillRect/>
          </a:stretch>
        </p:blipFill>
        <p:spPr>
          <a:xfrm>
            <a:off x="864716" y="2613178"/>
            <a:ext cx="7481419" cy="3329735"/>
          </a:xfrm>
          <a:prstGeom prst="rect">
            <a:avLst/>
          </a:prstGeom>
        </p:spPr>
      </p:pic>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p>
          <a:p>
            <a:r>
              <a:rPr lang="en-US" sz="2000" dirty="0"/>
              <a:t>Diabetes Mellitus Type 2 is </a:t>
            </a:r>
            <a:r>
              <a:rPr lang="en-US" sz="2000" b="1" dirty="0"/>
              <a:t>absent</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4"/>
          <a:stretch>
            <a:fillRect/>
          </a:stretch>
        </p:blipFill>
        <p:spPr>
          <a:xfrm>
            <a:off x="8346135" y="2733680"/>
            <a:ext cx="3428204" cy="2800505"/>
          </a:xfrm>
          <a:prstGeom prst="rect">
            <a:avLst/>
          </a:prstGeom>
        </p:spPr>
      </p:pic>
      <p:sp>
        <p:nvSpPr>
          <p:cNvPr id="7" name="Rectangle 6">
            <a:extLst>
              <a:ext uri="{FF2B5EF4-FFF2-40B4-BE49-F238E27FC236}">
                <a16:creationId xmlns:a16="http://schemas.microsoft.com/office/drawing/2014/main" id="{8E5A78AF-69FD-4F25-B57B-0EE558AD9E1C}"/>
              </a:ext>
            </a:extLst>
          </p:cNvPr>
          <p:cNvSpPr/>
          <p:nvPr/>
        </p:nvSpPr>
        <p:spPr>
          <a:xfrm>
            <a:off x="6551112" y="4885151"/>
            <a:ext cx="450937" cy="3382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611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Diabetes present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58</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p>
          <a:p>
            <a:r>
              <a:rPr lang="en-US" sz="2000" dirty="0"/>
              <a:t>Diabetes Mellitus Type 2 is </a:t>
            </a:r>
            <a:r>
              <a:rPr lang="en-US" sz="2000" b="1" dirty="0"/>
              <a:t>present</a:t>
            </a:r>
          </a:p>
        </p:txBody>
      </p:sp>
      <p:pic>
        <p:nvPicPr>
          <p:cNvPr id="7" name="Picture 6">
            <a:extLst>
              <a:ext uri="{FF2B5EF4-FFF2-40B4-BE49-F238E27FC236}">
                <a16:creationId xmlns:a16="http://schemas.microsoft.com/office/drawing/2014/main" id="{D34C2A29-DF67-4E68-A60B-4D21A2B1BDD9}"/>
              </a:ext>
            </a:extLst>
          </p:cNvPr>
          <p:cNvPicPr>
            <a:picLocks noChangeAspect="1"/>
          </p:cNvPicPr>
          <p:nvPr/>
        </p:nvPicPr>
        <p:blipFill>
          <a:blip r:embed="rId3"/>
          <a:stretch>
            <a:fillRect/>
          </a:stretch>
        </p:blipFill>
        <p:spPr>
          <a:xfrm>
            <a:off x="8434704" y="1799152"/>
            <a:ext cx="3122405" cy="2607078"/>
          </a:xfrm>
          <a:prstGeom prst="rect">
            <a:avLst/>
          </a:prstGeom>
        </p:spPr>
      </p:pic>
      <p:pic>
        <p:nvPicPr>
          <p:cNvPr id="9" name="Picture 8">
            <a:extLst>
              <a:ext uri="{FF2B5EF4-FFF2-40B4-BE49-F238E27FC236}">
                <a16:creationId xmlns:a16="http://schemas.microsoft.com/office/drawing/2014/main" id="{C7FAA6CB-DF49-404B-9155-90BD12B579C5}"/>
              </a:ext>
            </a:extLst>
          </p:cNvPr>
          <p:cNvPicPr>
            <a:picLocks noChangeAspect="1"/>
          </p:cNvPicPr>
          <p:nvPr/>
        </p:nvPicPr>
        <p:blipFill>
          <a:blip r:embed="rId4"/>
          <a:stretch>
            <a:fillRect/>
          </a:stretch>
        </p:blipFill>
        <p:spPr>
          <a:xfrm>
            <a:off x="8462159" y="4185382"/>
            <a:ext cx="3109976" cy="1989950"/>
          </a:xfrm>
          <a:prstGeom prst="rect">
            <a:avLst/>
          </a:prstGeom>
        </p:spPr>
      </p:pic>
      <p:pic>
        <p:nvPicPr>
          <p:cNvPr id="11" name="Picture 10">
            <a:extLst>
              <a:ext uri="{FF2B5EF4-FFF2-40B4-BE49-F238E27FC236}">
                <a16:creationId xmlns:a16="http://schemas.microsoft.com/office/drawing/2014/main" id="{7701CFE8-6E9E-4451-BF95-F4C8EF42A232}"/>
              </a:ext>
            </a:extLst>
          </p:cNvPr>
          <p:cNvPicPr>
            <a:picLocks noChangeAspect="1"/>
          </p:cNvPicPr>
          <p:nvPr/>
        </p:nvPicPr>
        <p:blipFill>
          <a:blip r:embed="rId5"/>
          <a:stretch>
            <a:fillRect/>
          </a:stretch>
        </p:blipFill>
        <p:spPr>
          <a:xfrm>
            <a:off x="914401" y="2739627"/>
            <a:ext cx="7488326" cy="3203286"/>
          </a:xfrm>
          <a:prstGeom prst="rect">
            <a:avLst/>
          </a:prstGeom>
        </p:spPr>
      </p:pic>
      <p:sp>
        <p:nvSpPr>
          <p:cNvPr id="12" name="Rectangle 11">
            <a:extLst>
              <a:ext uri="{FF2B5EF4-FFF2-40B4-BE49-F238E27FC236}">
                <a16:creationId xmlns:a16="http://schemas.microsoft.com/office/drawing/2014/main" id="{070886E8-09E1-4532-9E4D-987752DF8D79}"/>
              </a:ext>
            </a:extLst>
          </p:cNvPr>
          <p:cNvSpPr/>
          <p:nvPr/>
        </p:nvSpPr>
        <p:spPr>
          <a:xfrm>
            <a:off x="6551112" y="4847573"/>
            <a:ext cx="450937" cy="3382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855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D83A8-ABEA-4FDA-B350-A3A044C6E951}"/>
              </a:ext>
            </a:extLst>
          </p:cNvPr>
          <p:cNvPicPr>
            <a:picLocks noChangeAspect="1"/>
          </p:cNvPicPr>
          <p:nvPr/>
        </p:nvPicPr>
        <p:blipFill>
          <a:blip r:embed="rId3"/>
          <a:stretch>
            <a:fillRect/>
          </a:stretch>
        </p:blipFill>
        <p:spPr>
          <a:xfrm>
            <a:off x="933453" y="2404571"/>
            <a:ext cx="7936019" cy="3407506"/>
          </a:xfrm>
          <a:prstGeom prst="rect">
            <a:avLst/>
          </a:prstGeom>
        </p:spPr>
      </p:pic>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Retinal Hemorrhages Present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59</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p>
          <a:p>
            <a:r>
              <a:rPr lang="en-US" sz="2000" dirty="0"/>
              <a:t>Dot blot hemorrhages are </a:t>
            </a:r>
            <a:r>
              <a:rPr lang="en-US" sz="2000" b="1" dirty="0"/>
              <a:t>present </a:t>
            </a:r>
            <a:r>
              <a:rPr lang="en-US" sz="2000" dirty="0"/>
              <a:t>(number undefined)</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4"/>
          <a:stretch>
            <a:fillRect/>
          </a:stretch>
        </p:blipFill>
        <p:spPr>
          <a:xfrm>
            <a:off x="8869471" y="2183988"/>
            <a:ext cx="2813387" cy="2298260"/>
          </a:xfrm>
          <a:prstGeom prst="rect">
            <a:avLst/>
          </a:prstGeom>
        </p:spPr>
      </p:pic>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5"/>
          <a:stretch>
            <a:fillRect/>
          </a:stretch>
        </p:blipFill>
        <p:spPr>
          <a:xfrm>
            <a:off x="8869472" y="4521171"/>
            <a:ext cx="2807263" cy="1796256"/>
          </a:xfrm>
          <a:prstGeom prst="rect">
            <a:avLst/>
          </a:prstGeom>
        </p:spPr>
      </p:pic>
      <p:sp>
        <p:nvSpPr>
          <p:cNvPr id="6" name="Rectangle 5">
            <a:extLst>
              <a:ext uri="{FF2B5EF4-FFF2-40B4-BE49-F238E27FC236}">
                <a16:creationId xmlns:a16="http://schemas.microsoft.com/office/drawing/2014/main" id="{065EE8F7-2E7E-422D-9D3C-2ACEF386ED1A}"/>
              </a:ext>
            </a:extLst>
          </p:cNvPr>
          <p:cNvSpPr/>
          <p:nvPr/>
        </p:nvSpPr>
        <p:spPr>
          <a:xfrm>
            <a:off x="6851737" y="4609578"/>
            <a:ext cx="513567" cy="52609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86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348E78-C6D3-49F0-8439-92828B358A05}"/>
              </a:ext>
            </a:extLst>
          </p:cNvPr>
          <p:cNvSpPr/>
          <p:nvPr/>
        </p:nvSpPr>
        <p:spPr>
          <a:xfrm>
            <a:off x="6096000" y="2362943"/>
            <a:ext cx="5257800" cy="20506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67372D03-386D-4D44-8F2F-B48C5821FFDB}"/>
              </a:ext>
            </a:extLst>
          </p:cNvPr>
          <p:cNvSpPr/>
          <p:nvPr/>
        </p:nvSpPr>
        <p:spPr>
          <a:xfrm>
            <a:off x="925619" y="2362943"/>
            <a:ext cx="4777159" cy="2050664"/>
          </a:xfrm>
          <a:prstGeom prst="rect">
            <a:avLst/>
          </a:prstGeom>
          <a:solidFill>
            <a:srgbClr val="00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2C9499-39CE-4FF2-AA34-F92F9797A6CE}"/>
              </a:ext>
            </a:extLst>
          </p:cNvPr>
          <p:cNvSpPr/>
          <p:nvPr/>
        </p:nvSpPr>
        <p:spPr>
          <a:xfrm>
            <a:off x="1223010" y="1070394"/>
            <a:ext cx="754380" cy="30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D490ED-AE8C-4E3B-BBBB-75A35FF9E943}"/>
              </a:ext>
            </a:extLst>
          </p:cNvPr>
          <p:cNvSpPr/>
          <p:nvPr/>
        </p:nvSpPr>
        <p:spPr>
          <a:xfrm>
            <a:off x="838504" y="5080863"/>
            <a:ext cx="9668259" cy="670633"/>
          </a:xfrm>
          <a:prstGeom prst="rect">
            <a:avLst/>
          </a:prstGeom>
        </p:spPr>
        <p:txBody>
          <a:bodyPr wrap="square">
            <a:spAutoFit/>
          </a:bodyPr>
          <a:lstStyle/>
          <a:p>
            <a:pPr>
              <a:lnSpc>
                <a:spcPct val="107000"/>
              </a:lnSpc>
            </a:pPr>
            <a:r>
              <a:rPr lang="en-US" sz="1800" b="1" dirty="0">
                <a:ea typeface="Times New Roman" panose="02020603050405020304" pitchFamily="18" charset="0"/>
                <a:cs typeface="Segoe UI Semilight" panose="020B0402040204020203" pitchFamily="34" charset="0"/>
              </a:rPr>
              <a:t>Semantic interoperability,</a:t>
            </a:r>
            <a:r>
              <a:rPr lang="en-US" sz="1800" dirty="0">
                <a:ea typeface="Times New Roman" panose="02020603050405020304" pitchFamily="18" charset="0"/>
                <a:cs typeface="Segoe UI Semilight" panose="020B0402040204020203" pitchFamily="34" charset="0"/>
              </a:rPr>
              <a:t> or safely, accurately, and effectively recording, transforming, and using health data, </a:t>
            </a:r>
            <a:r>
              <a:rPr lang="en-US" sz="1800" b="1" dirty="0">
                <a:ea typeface="Times New Roman" panose="02020603050405020304" pitchFamily="18" charset="0"/>
                <a:cs typeface="Segoe UI Semilight" panose="020B0402040204020203" pitchFamily="34" charset="0"/>
              </a:rPr>
              <a:t>can lead health care organizations to become HROs. </a:t>
            </a:r>
            <a:endParaRPr lang="en-US" sz="1800" dirty="0">
              <a:ea typeface="Calibri" panose="020F0502020204030204" pitchFamily="34" charset="0"/>
              <a:cs typeface="Segoe UI Semilight" panose="020B0402040204020203" pitchFamily="34" charset="0"/>
            </a:endParaRPr>
          </a:p>
        </p:txBody>
      </p:sp>
      <p:sp>
        <p:nvSpPr>
          <p:cNvPr id="46" name="Title 1">
            <a:extLst>
              <a:ext uri="{FF2B5EF4-FFF2-40B4-BE49-F238E27FC236}">
                <a16:creationId xmlns:a16="http://schemas.microsoft.com/office/drawing/2014/main" id="{BCC482A6-7ABB-4BE5-BF0F-9EA6FC363F0A}"/>
              </a:ext>
            </a:extLst>
          </p:cNvPr>
          <p:cNvSpPr txBox="1">
            <a:spLocks/>
          </p:cNvSpPr>
          <p:nvPr/>
        </p:nvSpPr>
        <p:spPr>
          <a:xfrm>
            <a:off x="914400" y="374904"/>
            <a:ext cx="9580880" cy="85953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rgbClr val="2972FF"/>
                </a:solidFill>
                <a:latin typeface="+mn-lt"/>
                <a:ea typeface="Bebas Neue" charset="0"/>
                <a:cs typeface="Chronicle Display Black"/>
              </a:defRPr>
            </a:lvl1pPr>
          </a:lstStyle>
          <a:p>
            <a:r>
              <a:rPr lang="en-US" b="1" dirty="0"/>
              <a:t>Becoming a High Reliability Organization</a:t>
            </a:r>
          </a:p>
        </p:txBody>
      </p:sp>
      <p:sp>
        <p:nvSpPr>
          <p:cNvPr id="2" name="Rectangle 1">
            <a:extLst>
              <a:ext uri="{FF2B5EF4-FFF2-40B4-BE49-F238E27FC236}">
                <a16:creationId xmlns:a16="http://schemas.microsoft.com/office/drawing/2014/main" id="{63D1DF77-88EE-4936-A5E1-2173B0A6B602}"/>
              </a:ext>
            </a:extLst>
          </p:cNvPr>
          <p:cNvSpPr/>
          <p:nvPr/>
        </p:nvSpPr>
        <p:spPr>
          <a:xfrm>
            <a:off x="1184660" y="2595912"/>
            <a:ext cx="4411592" cy="1559722"/>
          </a:xfrm>
          <a:prstGeom prst="rect">
            <a:avLst/>
          </a:prstGeom>
        </p:spPr>
        <p:txBody>
          <a:bodyPr wrap="square">
            <a:spAutoFit/>
          </a:bodyPr>
          <a:lstStyle/>
          <a:p>
            <a:pPr>
              <a:lnSpc>
                <a:spcPct val="107000"/>
              </a:lnSpc>
            </a:pPr>
            <a:r>
              <a:rPr lang="en-US" sz="1800" b="1" dirty="0">
                <a:solidFill>
                  <a:schemeClr val="bg1"/>
                </a:solidFill>
                <a:ea typeface="Times New Roman" panose="02020603050405020304" pitchFamily="18" charset="0"/>
                <a:cs typeface="Times New Roman" panose="02020603050405020304" pitchFamily="18" charset="0"/>
              </a:rPr>
              <a:t>HROs </a:t>
            </a:r>
            <a:r>
              <a:rPr lang="en-US" sz="1800" dirty="0">
                <a:solidFill>
                  <a:schemeClr val="bg1"/>
                </a:solidFill>
                <a:ea typeface="Times New Roman" panose="02020603050405020304" pitchFamily="18" charset="0"/>
                <a:cs typeface="Times New Roman" panose="02020603050405020304" pitchFamily="18" charset="0"/>
              </a:rPr>
              <a:t>avoid potentially disastrous scenarios and prevent catastrophic errors in a high-risk environment, all while delivering consistently safe and high-quality service. </a:t>
            </a:r>
          </a:p>
        </p:txBody>
      </p:sp>
      <p:sp>
        <p:nvSpPr>
          <p:cNvPr id="47" name="Rectangle 46">
            <a:extLst>
              <a:ext uri="{FF2B5EF4-FFF2-40B4-BE49-F238E27FC236}">
                <a16:creationId xmlns:a16="http://schemas.microsoft.com/office/drawing/2014/main" id="{CD5A94F0-D732-4D4E-8BCF-AA12AF342DA6}"/>
              </a:ext>
            </a:extLst>
          </p:cNvPr>
          <p:cNvSpPr/>
          <p:nvPr/>
        </p:nvSpPr>
        <p:spPr>
          <a:xfrm>
            <a:off x="1076424" y="2515344"/>
            <a:ext cx="4411593" cy="17208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271FCD-304A-4746-B3DF-196B0717CE56}"/>
              </a:ext>
            </a:extLst>
          </p:cNvPr>
          <p:cNvSpPr/>
          <p:nvPr/>
        </p:nvSpPr>
        <p:spPr>
          <a:xfrm>
            <a:off x="827771" y="1116951"/>
            <a:ext cx="10440203" cy="966996"/>
          </a:xfrm>
          <a:prstGeom prst="rect">
            <a:avLst/>
          </a:prstGeom>
        </p:spPr>
        <p:txBody>
          <a:bodyPr wrap="square">
            <a:spAutoFit/>
          </a:bodyPr>
          <a:lstStyle/>
          <a:p>
            <a:pPr>
              <a:lnSpc>
                <a:spcPct val="107000"/>
              </a:lnSpc>
            </a:pPr>
            <a:r>
              <a:rPr lang="en-US" sz="1800" dirty="0">
                <a:ea typeface="Times New Roman" panose="02020603050405020304" pitchFamily="18" charset="0"/>
                <a:cs typeface="Times New Roman" panose="02020603050405020304" pitchFamily="18" charset="0"/>
              </a:rPr>
              <a:t>Since the IOM report (2000), 'To Err is Human: Building a Safer Health System,’ health care has been working to adopt High Reliability Organization (HRO) practices, including overcoming issues of interoperability in health care data. </a:t>
            </a:r>
            <a:endParaRPr lang="en-US" sz="1800" dirty="0">
              <a:ea typeface="Calibri" panose="020F0502020204030204" pitchFamily="34" charset="0"/>
              <a:cs typeface="Times New Roman" panose="02020603050405020304" pitchFamily="18" charset="0"/>
            </a:endParaRPr>
          </a:p>
        </p:txBody>
      </p:sp>
      <p:sp>
        <p:nvSpPr>
          <p:cNvPr id="30" name="Freeform 33">
            <a:extLst>
              <a:ext uri="{FF2B5EF4-FFF2-40B4-BE49-F238E27FC236}">
                <a16:creationId xmlns:a16="http://schemas.microsoft.com/office/drawing/2014/main" id="{85805D51-9077-460B-9CF6-DE788C7482F5}"/>
              </a:ext>
            </a:extLst>
          </p:cNvPr>
          <p:cNvSpPr>
            <a:spLocks noEditPoints="1"/>
          </p:cNvSpPr>
          <p:nvPr/>
        </p:nvSpPr>
        <p:spPr bwMode="auto">
          <a:xfrm flipH="1">
            <a:off x="10454349" y="5172760"/>
            <a:ext cx="755930" cy="519010"/>
          </a:xfrm>
          <a:custGeom>
            <a:avLst/>
            <a:gdLst>
              <a:gd name="T0" fmla="*/ 322 w 941"/>
              <a:gd name="T1" fmla="*/ 0 h 652"/>
              <a:gd name="T2" fmla="*/ 285 w 941"/>
              <a:gd name="T3" fmla="*/ 37 h 652"/>
              <a:gd name="T4" fmla="*/ 285 w 941"/>
              <a:gd name="T5" fmla="*/ 44 h 652"/>
              <a:gd name="T6" fmla="*/ 358 w 941"/>
              <a:gd name="T7" fmla="*/ 44 h 652"/>
              <a:gd name="T8" fmla="*/ 358 w 941"/>
              <a:gd name="T9" fmla="*/ 37 h 652"/>
              <a:gd name="T10" fmla="*/ 322 w 941"/>
              <a:gd name="T11" fmla="*/ 0 h 652"/>
              <a:gd name="T12" fmla="*/ 175 w 941"/>
              <a:gd name="T13" fmla="*/ 485 h 652"/>
              <a:gd name="T14" fmla="*/ 91 w 941"/>
              <a:gd name="T15" fmla="*/ 568 h 652"/>
              <a:gd name="T16" fmla="*/ 175 w 941"/>
              <a:gd name="T17" fmla="*/ 652 h 652"/>
              <a:gd name="T18" fmla="*/ 258 w 941"/>
              <a:gd name="T19" fmla="*/ 568 h 652"/>
              <a:gd name="T20" fmla="*/ 175 w 941"/>
              <a:gd name="T21" fmla="*/ 485 h 652"/>
              <a:gd name="T22" fmla="*/ 759 w 941"/>
              <a:gd name="T23" fmla="*/ 485 h 652"/>
              <a:gd name="T24" fmla="*/ 676 w 941"/>
              <a:gd name="T25" fmla="*/ 568 h 652"/>
              <a:gd name="T26" fmla="*/ 759 w 941"/>
              <a:gd name="T27" fmla="*/ 652 h 652"/>
              <a:gd name="T28" fmla="*/ 843 w 941"/>
              <a:gd name="T29" fmla="*/ 568 h 652"/>
              <a:gd name="T30" fmla="*/ 759 w 941"/>
              <a:gd name="T31" fmla="*/ 485 h 652"/>
              <a:gd name="T32" fmla="*/ 0 w 941"/>
              <a:gd name="T33" fmla="*/ 326 h 652"/>
              <a:gd name="T34" fmla="*/ 0 w 941"/>
              <a:gd name="T35" fmla="*/ 562 h 652"/>
              <a:gd name="T36" fmla="*/ 67 w 941"/>
              <a:gd name="T37" fmla="*/ 562 h 652"/>
              <a:gd name="T38" fmla="*/ 175 w 941"/>
              <a:gd name="T39" fmla="*/ 454 h 652"/>
              <a:gd name="T40" fmla="*/ 283 w 941"/>
              <a:gd name="T41" fmla="*/ 562 h 652"/>
              <a:gd name="T42" fmla="*/ 358 w 941"/>
              <a:gd name="T43" fmla="*/ 562 h 652"/>
              <a:gd name="T44" fmla="*/ 358 w 941"/>
              <a:gd name="T45" fmla="*/ 74 h 652"/>
              <a:gd name="T46" fmla="*/ 291 w 941"/>
              <a:gd name="T47" fmla="*/ 74 h 652"/>
              <a:gd name="T48" fmla="*/ 0 w 941"/>
              <a:gd name="T49" fmla="*/ 326 h 652"/>
              <a:gd name="T50" fmla="*/ 297 w 941"/>
              <a:gd name="T51" fmla="*/ 332 h 652"/>
              <a:gd name="T52" fmla="*/ 44 w 941"/>
              <a:gd name="T53" fmla="*/ 332 h 652"/>
              <a:gd name="T54" fmla="*/ 44 w 941"/>
              <a:gd name="T55" fmla="*/ 326 h 652"/>
              <a:gd name="T56" fmla="*/ 291 w 941"/>
              <a:gd name="T57" fmla="*/ 119 h 652"/>
              <a:gd name="T58" fmla="*/ 297 w 941"/>
              <a:gd name="T59" fmla="*/ 119 h 652"/>
              <a:gd name="T60" fmla="*/ 297 w 941"/>
              <a:gd name="T61" fmla="*/ 332 h 652"/>
              <a:gd name="T62" fmla="*/ 389 w 941"/>
              <a:gd name="T63" fmla="*/ 74 h 652"/>
              <a:gd name="T64" fmla="*/ 389 w 941"/>
              <a:gd name="T65" fmla="*/ 562 h 652"/>
              <a:gd name="T66" fmla="*/ 651 w 941"/>
              <a:gd name="T67" fmla="*/ 562 h 652"/>
              <a:gd name="T68" fmla="*/ 759 w 941"/>
              <a:gd name="T69" fmla="*/ 454 h 652"/>
              <a:gd name="T70" fmla="*/ 867 w 941"/>
              <a:gd name="T71" fmla="*/ 562 h 652"/>
              <a:gd name="T72" fmla="*/ 941 w 941"/>
              <a:gd name="T73" fmla="*/ 562 h 652"/>
              <a:gd name="T74" fmla="*/ 941 w 941"/>
              <a:gd name="T75" fmla="*/ 74 h 652"/>
              <a:gd name="T76" fmla="*/ 389 w 941"/>
              <a:gd name="T77" fmla="*/ 74 h 652"/>
              <a:gd name="T78" fmla="*/ 785 w 941"/>
              <a:gd name="T79" fmla="*/ 322 h 652"/>
              <a:gd name="T80" fmla="*/ 713 w 941"/>
              <a:gd name="T81" fmla="*/ 322 h 652"/>
              <a:gd name="T82" fmla="*/ 713 w 941"/>
              <a:gd name="T83" fmla="*/ 394 h 652"/>
              <a:gd name="T84" fmla="*/ 623 w 941"/>
              <a:gd name="T85" fmla="*/ 394 h 652"/>
              <a:gd name="T86" fmla="*/ 623 w 941"/>
              <a:gd name="T87" fmla="*/ 322 h 652"/>
              <a:gd name="T88" fmla="*/ 551 w 941"/>
              <a:gd name="T89" fmla="*/ 322 h 652"/>
              <a:gd name="T90" fmla="*/ 551 w 941"/>
              <a:gd name="T91" fmla="*/ 232 h 652"/>
              <a:gd name="T92" fmla="*/ 623 w 941"/>
              <a:gd name="T93" fmla="*/ 232 h 652"/>
              <a:gd name="T94" fmla="*/ 623 w 941"/>
              <a:gd name="T95" fmla="*/ 160 h 652"/>
              <a:gd name="T96" fmla="*/ 713 w 941"/>
              <a:gd name="T97" fmla="*/ 160 h 652"/>
              <a:gd name="T98" fmla="*/ 713 w 941"/>
              <a:gd name="T99" fmla="*/ 232 h 652"/>
              <a:gd name="T100" fmla="*/ 785 w 941"/>
              <a:gd name="T101" fmla="*/ 232 h 652"/>
              <a:gd name="T102" fmla="*/ 785 w 941"/>
              <a:gd name="T103" fmla="*/ 32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1" h="652">
                <a:moveTo>
                  <a:pt x="322" y="0"/>
                </a:moveTo>
                <a:cubicBezTo>
                  <a:pt x="301" y="0"/>
                  <a:pt x="285" y="17"/>
                  <a:pt x="285" y="37"/>
                </a:cubicBezTo>
                <a:cubicBezTo>
                  <a:pt x="285" y="44"/>
                  <a:pt x="285" y="44"/>
                  <a:pt x="285" y="44"/>
                </a:cubicBezTo>
                <a:cubicBezTo>
                  <a:pt x="358" y="44"/>
                  <a:pt x="358" y="44"/>
                  <a:pt x="358" y="44"/>
                </a:cubicBezTo>
                <a:cubicBezTo>
                  <a:pt x="358" y="37"/>
                  <a:pt x="358" y="37"/>
                  <a:pt x="358" y="37"/>
                </a:cubicBezTo>
                <a:cubicBezTo>
                  <a:pt x="358" y="17"/>
                  <a:pt x="342" y="0"/>
                  <a:pt x="322" y="0"/>
                </a:cubicBezTo>
                <a:close/>
                <a:moveTo>
                  <a:pt x="175" y="485"/>
                </a:moveTo>
                <a:cubicBezTo>
                  <a:pt x="129" y="485"/>
                  <a:pt x="91" y="522"/>
                  <a:pt x="91" y="568"/>
                </a:cubicBezTo>
                <a:cubicBezTo>
                  <a:pt x="91" y="614"/>
                  <a:pt x="129" y="652"/>
                  <a:pt x="175" y="652"/>
                </a:cubicBezTo>
                <a:cubicBezTo>
                  <a:pt x="221" y="652"/>
                  <a:pt x="258" y="614"/>
                  <a:pt x="258" y="568"/>
                </a:cubicBezTo>
                <a:cubicBezTo>
                  <a:pt x="258" y="522"/>
                  <a:pt x="221" y="485"/>
                  <a:pt x="175" y="485"/>
                </a:cubicBezTo>
                <a:close/>
                <a:moveTo>
                  <a:pt x="759" y="485"/>
                </a:moveTo>
                <a:cubicBezTo>
                  <a:pt x="713" y="485"/>
                  <a:pt x="676" y="522"/>
                  <a:pt x="676" y="568"/>
                </a:cubicBezTo>
                <a:cubicBezTo>
                  <a:pt x="676" y="614"/>
                  <a:pt x="713" y="652"/>
                  <a:pt x="759" y="652"/>
                </a:cubicBezTo>
                <a:cubicBezTo>
                  <a:pt x="805" y="652"/>
                  <a:pt x="843" y="614"/>
                  <a:pt x="843" y="568"/>
                </a:cubicBezTo>
                <a:cubicBezTo>
                  <a:pt x="843" y="522"/>
                  <a:pt x="805" y="485"/>
                  <a:pt x="759" y="485"/>
                </a:cubicBezTo>
                <a:close/>
                <a:moveTo>
                  <a:pt x="0" y="326"/>
                </a:moveTo>
                <a:cubicBezTo>
                  <a:pt x="0" y="562"/>
                  <a:pt x="0" y="562"/>
                  <a:pt x="0" y="562"/>
                </a:cubicBezTo>
                <a:cubicBezTo>
                  <a:pt x="67" y="562"/>
                  <a:pt x="67" y="562"/>
                  <a:pt x="67" y="562"/>
                </a:cubicBezTo>
                <a:cubicBezTo>
                  <a:pt x="67" y="502"/>
                  <a:pt x="115" y="454"/>
                  <a:pt x="175" y="454"/>
                </a:cubicBezTo>
                <a:cubicBezTo>
                  <a:pt x="235" y="454"/>
                  <a:pt x="283" y="502"/>
                  <a:pt x="283" y="562"/>
                </a:cubicBezTo>
                <a:cubicBezTo>
                  <a:pt x="358" y="562"/>
                  <a:pt x="358" y="562"/>
                  <a:pt x="358" y="562"/>
                </a:cubicBezTo>
                <a:cubicBezTo>
                  <a:pt x="358" y="74"/>
                  <a:pt x="358" y="74"/>
                  <a:pt x="358" y="74"/>
                </a:cubicBezTo>
                <a:cubicBezTo>
                  <a:pt x="291" y="74"/>
                  <a:pt x="291" y="74"/>
                  <a:pt x="291" y="74"/>
                </a:cubicBezTo>
                <a:cubicBezTo>
                  <a:pt x="152" y="74"/>
                  <a:pt x="0" y="187"/>
                  <a:pt x="0" y="326"/>
                </a:cubicBezTo>
                <a:close/>
                <a:moveTo>
                  <a:pt x="297" y="332"/>
                </a:moveTo>
                <a:cubicBezTo>
                  <a:pt x="44" y="332"/>
                  <a:pt x="44" y="332"/>
                  <a:pt x="44" y="332"/>
                </a:cubicBezTo>
                <a:cubicBezTo>
                  <a:pt x="44" y="326"/>
                  <a:pt x="44" y="326"/>
                  <a:pt x="44" y="326"/>
                </a:cubicBezTo>
                <a:cubicBezTo>
                  <a:pt x="44" y="211"/>
                  <a:pt x="179" y="119"/>
                  <a:pt x="291" y="119"/>
                </a:cubicBezTo>
                <a:cubicBezTo>
                  <a:pt x="297" y="119"/>
                  <a:pt x="297" y="119"/>
                  <a:pt x="297" y="119"/>
                </a:cubicBezTo>
                <a:lnTo>
                  <a:pt x="297" y="332"/>
                </a:lnTo>
                <a:close/>
                <a:moveTo>
                  <a:pt x="389" y="74"/>
                </a:moveTo>
                <a:cubicBezTo>
                  <a:pt x="389" y="562"/>
                  <a:pt x="389" y="562"/>
                  <a:pt x="389" y="562"/>
                </a:cubicBezTo>
                <a:cubicBezTo>
                  <a:pt x="651" y="562"/>
                  <a:pt x="651" y="562"/>
                  <a:pt x="651" y="562"/>
                </a:cubicBezTo>
                <a:cubicBezTo>
                  <a:pt x="651" y="502"/>
                  <a:pt x="700" y="454"/>
                  <a:pt x="759" y="454"/>
                </a:cubicBezTo>
                <a:cubicBezTo>
                  <a:pt x="819" y="454"/>
                  <a:pt x="867" y="502"/>
                  <a:pt x="867" y="562"/>
                </a:cubicBezTo>
                <a:cubicBezTo>
                  <a:pt x="941" y="562"/>
                  <a:pt x="941" y="562"/>
                  <a:pt x="941" y="562"/>
                </a:cubicBezTo>
                <a:cubicBezTo>
                  <a:pt x="941" y="74"/>
                  <a:pt x="941" y="74"/>
                  <a:pt x="941" y="74"/>
                </a:cubicBezTo>
                <a:lnTo>
                  <a:pt x="389" y="74"/>
                </a:lnTo>
                <a:close/>
                <a:moveTo>
                  <a:pt x="785" y="322"/>
                </a:moveTo>
                <a:cubicBezTo>
                  <a:pt x="713" y="322"/>
                  <a:pt x="713" y="322"/>
                  <a:pt x="713" y="322"/>
                </a:cubicBezTo>
                <a:cubicBezTo>
                  <a:pt x="713" y="394"/>
                  <a:pt x="713" y="394"/>
                  <a:pt x="713" y="394"/>
                </a:cubicBezTo>
                <a:cubicBezTo>
                  <a:pt x="623" y="394"/>
                  <a:pt x="623" y="394"/>
                  <a:pt x="623" y="394"/>
                </a:cubicBezTo>
                <a:cubicBezTo>
                  <a:pt x="623" y="322"/>
                  <a:pt x="623" y="322"/>
                  <a:pt x="623" y="322"/>
                </a:cubicBezTo>
                <a:cubicBezTo>
                  <a:pt x="551" y="322"/>
                  <a:pt x="551" y="322"/>
                  <a:pt x="551" y="322"/>
                </a:cubicBezTo>
                <a:cubicBezTo>
                  <a:pt x="551" y="232"/>
                  <a:pt x="551" y="232"/>
                  <a:pt x="551" y="232"/>
                </a:cubicBezTo>
                <a:cubicBezTo>
                  <a:pt x="623" y="232"/>
                  <a:pt x="623" y="232"/>
                  <a:pt x="623" y="232"/>
                </a:cubicBezTo>
                <a:cubicBezTo>
                  <a:pt x="623" y="160"/>
                  <a:pt x="623" y="160"/>
                  <a:pt x="623" y="160"/>
                </a:cubicBezTo>
                <a:cubicBezTo>
                  <a:pt x="713" y="160"/>
                  <a:pt x="713" y="160"/>
                  <a:pt x="713" y="160"/>
                </a:cubicBezTo>
                <a:cubicBezTo>
                  <a:pt x="713" y="232"/>
                  <a:pt x="713" y="232"/>
                  <a:pt x="713" y="232"/>
                </a:cubicBezTo>
                <a:cubicBezTo>
                  <a:pt x="785" y="232"/>
                  <a:pt x="785" y="232"/>
                  <a:pt x="785" y="232"/>
                </a:cubicBezTo>
                <a:lnTo>
                  <a:pt x="785" y="322"/>
                </a:ln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id="{2EC3D782-C2C4-44A7-82C5-6EE058C92612}"/>
              </a:ext>
            </a:extLst>
          </p:cNvPr>
          <p:cNvSpPr>
            <a:spLocks/>
          </p:cNvSpPr>
          <p:nvPr/>
        </p:nvSpPr>
        <p:spPr bwMode="auto">
          <a:xfrm>
            <a:off x="6622441" y="3104168"/>
            <a:ext cx="700597" cy="699215"/>
          </a:xfrm>
          <a:custGeom>
            <a:avLst/>
            <a:gdLst>
              <a:gd name="T0" fmla="*/ 228 w 293"/>
              <a:gd name="T1" fmla="*/ 107 h 292"/>
              <a:gd name="T2" fmla="*/ 282 w 293"/>
              <a:gd name="T3" fmla="*/ 11 h 292"/>
              <a:gd name="T4" fmla="*/ 185 w 293"/>
              <a:gd name="T5" fmla="*/ 65 h 292"/>
              <a:gd name="T6" fmla="*/ 19 w 293"/>
              <a:gd name="T7" fmla="*/ 43 h 292"/>
              <a:gd name="T8" fmla="*/ 9 w 293"/>
              <a:gd name="T9" fmla="*/ 47 h 292"/>
              <a:gd name="T10" fmla="*/ 2 w 293"/>
              <a:gd name="T11" fmla="*/ 53 h 292"/>
              <a:gd name="T12" fmla="*/ 4 w 293"/>
              <a:gd name="T13" fmla="*/ 60 h 292"/>
              <a:gd name="T14" fmla="*/ 128 w 293"/>
              <a:gd name="T15" fmla="*/ 127 h 292"/>
              <a:gd name="T16" fmla="*/ 84 w 293"/>
              <a:gd name="T17" fmla="*/ 185 h 292"/>
              <a:gd name="T18" fmla="*/ 34 w 293"/>
              <a:gd name="T19" fmla="*/ 172 h 292"/>
              <a:gd name="T20" fmla="*/ 24 w 293"/>
              <a:gd name="T21" fmla="*/ 175 h 292"/>
              <a:gd name="T22" fmla="*/ 21 w 293"/>
              <a:gd name="T23" fmla="*/ 177 h 292"/>
              <a:gd name="T24" fmla="*/ 22 w 293"/>
              <a:gd name="T25" fmla="*/ 185 h 292"/>
              <a:gd name="T26" fmla="*/ 64 w 293"/>
              <a:gd name="T27" fmla="*/ 215 h 292"/>
              <a:gd name="T28" fmla="*/ 54 w 293"/>
              <a:gd name="T29" fmla="*/ 238 h 292"/>
              <a:gd name="T30" fmla="*/ 78 w 293"/>
              <a:gd name="T31" fmla="*/ 228 h 292"/>
              <a:gd name="T32" fmla="*/ 107 w 293"/>
              <a:gd name="T33" fmla="*/ 270 h 292"/>
              <a:gd name="T34" fmla="*/ 115 w 293"/>
              <a:gd name="T35" fmla="*/ 271 h 292"/>
              <a:gd name="T36" fmla="*/ 117 w 293"/>
              <a:gd name="T37" fmla="*/ 269 h 292"/>
              <a:gd name="T38" fmla="*/ 120 w 293"/>
              <a:gd name="T39" fmla="*/ 258 h 292"/>
              <a:gd name="T40" fmla="*/ 107 w 293"/>
              <a:gd name="T41" fmla="*/ 209 h 292"/>
              <a:gd name="T42" fmla="*/ 165 w 293"/>
              <a:gd name="T43" fmla="*/ 165 h 292"/>
              <a:gd name="T44" fmla="*/ 232 w 293"/>
              <a:gd name="T45" fmla="*/ 289 h 292"/>
              <a:gd name="T46" fmla="*/ 239 w 293"/>
              <a:gd name="T47" fmla="*/ 290 h 292"/>
              <a:gd name="T48" fmla="*/ 246 w 293"/>
              <a:gd name="T49" fmla="*/ 284 h 292"/>
              <a:gd name="T50" fmla="*/ 249 w 293"/>
              <a:gd name="T51" fmla="*/ 273 h 292"/>
              <a:gd name="T52" fmla="*/ 228 w 293"/>
              <a:gd name="T53" fmla="*/ 10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3" h="292">
                <a:moveTo>
                  <a:pt x="228" y="107"/>
                </a:moveTo>
                <a:cubicBezTo>
                  <a:pt x="268" y="64"/>
                  <a:pt x="293" y="22"/>
                  <a:pt x="282" y="11"/>
                </a:cubicBezTo>
                <a:cubicBezTo>
                  <a:pt x="271" y="0"/>
                  <a:pt x="229" y="24"/>
                  <a:pt x="185" y="65"/>
                </a:cubicBezTo>
                <a:cubicBezTo>
                  <a:pt x="19" y="43"/>
                  <a:pt x="19" y="43"/>
                  <a:pt x="19" y="43"/>
                </a:cubicBezTo>
                <a:cubicBezTo>
                  <a:pt x="16" y="43"/>
                  <a:pt x="11" y="44"/>
                  <a:pt x="9" y="47"/>
                </a:cubicBezTo>
                <a:cubicBezTo>
                  <a:pt x="2" y="53"/>
                  <a:pt x="2" y="53"/>
                  <a:pt x="2" y="53"/>
                </a:cubicBezTo>
                <a:cubicBezTo>
                  <a:pt x="0" y="55"/>
                  <a:pt x="1" y="58"/>
                  <a:pt x="4" y="60"/>
                </a:cubicBezTo>
                <a:cubicBezTo>
                  <a:pt x="128" y="127"/>
                  <a:pt x="128" y="127"/>
                  <a:pt x="128" y="127"/>
                </a:cubicBezTo>
                <a:cubicBezTo>
                  <a:pt x="111" y="147"/>
                  <a:pt x="96" y="167"/>
                  <a:pt x="84" y="185"/>
                </a:cubicBezTo>
                <a:cubicBezTo>
                  <a:pt x="34" y="172"/>
                  <a:pt x="34" y="172"/>
                  <a:pt x="34" y="172"/>
                </a:cubicBezTo>
                <a:cubicBezTo>
                  <a:pt x="31" y="171"/>
                  <a:pt x="26" y="172"/>
                  <a:pt x="24" y="175"/>
                </a:cubicBezTo>
                <a:cubicBezTo>
                  <a:pt x="21" y="177"/>
                  <a:pt x="21" y="177"/>
                  <a:pt x="21" y="177"/>
                </a:cubicBezTo>
                <a:cubicBezTo>
                  <a:pt x="19" y="179"/>
                  <a:pt x="19" y="183"/>
                  <a:pt x="22" y="185"/>
                </a:cubicBezTo>
                <a:cubicBezTo>
                  <a:pt x="64" y="215"/>
                  <a:pt x="64" y="215"/>
                  <a:pt x="64" y="215"/>
                </a:cubicBezTo>
                <a:cubicBezTo>
                  <a:pt x="56" y="228"/>
                  <a:pt x="51" y="234"/>
                  <a:pt x="54" y="238"/>
                </a:cubicBezTo>
                <a:cubicBezTo>
                  <a:pt x="58" y="242"/>
                  <a:pt x="65" y="236"/>
                  <a:pt x="78" y="228"/>
                </a:cubicBezTo>
                <a:cubicBezTo>
                  <a:pt x="107" y="270"/>
                  <a:pt x="107" y="270"/>
                  <a:pt x="107" y="270"/>
                </a:cubicBezTo>
                <a:cubicBezTo>
                  <a:pt x="109" y="273"/>
                  <a:pt x="113" y="273"/>
                  <a:pt x="115" y="271"/>
                </a:cubicBezTo>
                <a:cubicBezTo>
                  <a:pt x="117" y="269"/>
                  <a:pt x="117" y="269"/>
                  <a:pt x="117" y="269"/>
                </a:cubicBezTo>
                <a:cubicBezTo>
                  <a:pt x="120" y="266"/>
                  <a:pt x="121" y="262"/>
                  <a:pt x="120" y="258"/>
                </a:cubicBezTo>
                <a:cubicBezTo>
                  <a:pt x="107" y="209"/>
                  <a:pt x="107" y="209"/>
                  <a:pt x="107" y="209"/>
                </a:cubicBezTo>
                <a:cubicBezTo>
                  <a:pt x="125" y="196"/>
                  <a:pt x="145" y="181"/>
                  <a:pt x="165" y="165"/>
                </a:cubicBezTo>
                <a:cubicBezTo>
                  <a:pt x="232" y="289"/>
                  <a:pt x="232" y="289"/>
                  <a:pt x="232" y="289"/>
                </a:cubicBezTo>
                <a:cubicBezTo>
                  <a:pt x="234" y="292"/>
                  <a:pt x="237" y="292"/>
                  <a:pt x="239" y="290"/>
                </a:cubicBezTo>
                <a:cubicBezTo>
                  <a:pt x="246" y="284"/>
                  <a:pt x="246" y="284"/>
                  <a:pt x="246" y="284"/>
                </a:cubicBezTo>
                <a:cubicBezTo>
                  <a:pt x="248" y="281"/>
                  <a:pt x="250" y="277"/>
                  <a:pt x="249" y="273"/>
                </a:cubicBezTo>
                <a:lnTo>
                  <a:pt x="228" y="107"/>
                </a:ln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9">
            <a:extLst>
              <a:ext uri="{FF2B5EF4-FFF2-40B4-BE49-F238E27FC236}">
                <a16:creationId xmlns:a16="http://schemas.microsoft.com/office/drawing/2014/main" id="{A0DEE0A6-D09E-4F86-A399-F3639BF1F61E}"/>
              </a:ext>
            </a:extLst>
          </p:cNvPr>
          <p:cNvSpPr>
            <a:spLocks noEditPoints="1"/>
          </p:cNvSpPr>
          <p:nvPr/>
        </p:nvSpPr>
        <p:spPr bwMode="auto">
          <a:xfrm>
            <a:off x="8404590" y="3104168"/>
            <a:ext cx="602487" cy="699215"/>
          </a:xfrm>
          <a:custGeom>
            <a:avLst/>
            <a:gdLst>
              <a:gd name="T0" fmla="*/ 210 w 387"/>
              <a:gd name="T1" fmla="*/ 65 h 448"/>
              <a:gd name="T2" fmla="*/ 176 w 387"/>
              <a:gd name="T3" fmla="*/ 65 h 448"/>
              <a:gd name="T4" fmla="*/ 117 w 387"/>
              <a:gd name="T5" fmla="*/ 126 h 448"/>
              <a:gd name="T6" fmla="*/ 193 w 387"/>
              <a:gd name="T7" fmla="*/ 217 h 448"/>
              <a:gd name="T8" fmla="*/ 269 w 387"/>
              <a:gd name="T9" fmla="*/ 126 h 448"/>
              <a:gd name="T10" fmla="*/ 299 w 387"/>
              <a:gd name="T11" fmla="*/ 86 h 448"/>
              <a:gd name="T12" fmla="*/ 263 w 387"/>
              <a:gd name="T13" fmla="*/ 29 h 448"/>
              <a:gd name="T14" fmla="*/ 197 w 387"/>
              <a:gd name="T15" fmla="*/ 1 h 448"/>
              <a:gd name="T16" fmla="*/ 176 w 387"/>
              <a:gd name="T17" fmla="*/ 7 h 448"/>
              <a:gd name="T18" fmla="*/ 111 w 387"/>
              <a:gd name="T19" fmla="*/ 40 h 448"/>
              <a:gd name="T20" fmla="*/ 88 w 387"/>
              <a:gd name="T21" fmla="*/ 95 h 448"/>
              <a:gd name="T22" fmla="*/ 106 w 387"/>
              <a:gd name="T23" fmla="*/ 93 h 448"/>
              <a:gd name="T24" fmla="*/ 131 w 387"/>
              <a:gd name="T25" fmla="*/ 52 h 448"/>
              <a:gd name="T26" fmla="*/ 195 w 387"/>
              <a:gd name="T27" fmla="*/ 27 h 448"/>
              <a:gd name="T28" fmla="*/ 258 w 387"/>
              <a:gd name="T29" fmla="*/ 57 h 448"/>
              <a:gd name="T30" fmla="*/ 273 w 387"/>
              <a:gd name="T31" fmla="*/ 106 h 448"/>
              <a:gd name="T32" fmla="*/ 193 w 387"/>
              <a:gd name="T33" fmla="*/ 108 h 448"/>
              <a:gd name="T34" fmla="*/ 112 w 387"/>
              <a:gd name="T35" fmla="*/ 106 h 448"/>
              <a:gd name="T36" fmla="*/ 302 w 387"/>
              <a:gd name="T37" fmla="*/ 228 h 448"/>
              <a:gd name="T38" fmla="*/ 193 w 387"/>
              <a:gd name="T39" fmla="*/ 246 h 448"/>
              <a:gd name="T40" fmla="*/ 82 w 387"/>
              <a:gd name="T41" fmla="*/ 229 h 448"/>
              <a:gd name="T42" fmla="*/ 0 w 387"/>
              <a:gd name="T43" fmla="*/ 439 h 448"/>
              <a:gd name="T44" fmla="*/ 72 w 387"/>
              <a:gd name="T45" fmla="*/ 448 h 448"/>
              <a:gd name="T46" fmla="*/ 78 w 387"/>
              <a:gd name="T47" fmla="*/ 373 h 448"/>
              <a:gd name="T48" fmla="*/ 103 w 387"/>
              <a:gd name="T49" fmla="*/ 441 h 448"/>
              <a:gd name="T50" fmla="*/ 277 w 387"/>
              <a:gd name="T51" fmla="*/ 448 h 448"/>
              <a:gd name="T52" fmla="*/ 284 w 387"/>
              <a:gd name="T53" fmla="*/ 373 h 448"/>
              <a:gd name="T54" fmla="*/ 308 w 387"/>
              <a:gd name="T55" fmla="*/ 441 h 448"/>
              <a:gd name="T56" fmla="*/ 380 w 387"/>
              <a:gd name="T57" fmla="*/ 448 h 448"/>
              <a:gd name="T58" fmla="*/ 387 w 387"/>
              <a:gd name="T59" fmla="*/ 360 h 448"/>
              <a:gd name="T60" fmla="*/ 292 w 387"/>
              <a:gd name="T61" fmla="*/ 331 h 448"/>
              <a:gd name="T62" fmla="*/ 211 w 387"/>
              <a:gd name="T63" fmla="*/ 303 h 448"/>
              <a:gd name="T64" fmla="*/ 292 w 387"/>
              <a:gd name="T65" fmla="*/ 33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448">
                <a:moveTo>
                  <a:pt x="193" y="82"/>
                </a:moveTo>
                <a:cubicBezTo>
                  <a:pt x="202" y="82"/>
                  <a:pt x="210" y="75"/>
                  <a:pt x="210" y="65"/>
                </a:cubicBezTo>
                <a:cubicBezTo>
                  <a:pt x="210" y="56"/>
                  <a:pt x="202" y="48"/>
                  <a:pt x="193" y="48"/>
                </a:cubicBezTo>
                <a:cubicBezTo>
                  <a:pt x="183" y="48"/>
                  <a:pt x="176" y="56"/>
                  <a:pt x="176" y="65"/>
                </a:cubicBezTo>
                <a:cubicBezTo>
                  <a:pt x="176" y="75"/>
                  <a:pt x="183" y="82"/>
                  <a:pt x="193" y="82"/>
                </a:cubicBezTo>
                <a:close/>
                <a:moveTo>
                  <a:pt x="117" y="126"/>
                </a:moveTo>
                <a:cubicBezTo>
                  <a:pt x="117" y="130"/>
                  <a:pt x="116" y="135"/>
                  <a:pt x="116" y="140"/>
                </a:cubicBezTo>
                <a:cubicBezTo>
                  <a:pt x="116" y="183"/>
                  <a:pt x="151" y="217"/>
                  <a:pt x="193" y="217"/>
                </a:cubicBezTo>
                <a:cubicBezTo>
                  <a:pt x="236" y="217"/>
                  <a:pt x="271" y="183"/>
                  <a:pt x="271" y="140"/>
                </a:cubicBezTo>
                <a:cubicBezTo>
                  <a:pt x="271" y="135"/>
                  <a:pt x="270" y="130"/>
                  <a:pt x="269" y="126"/>
                </a:cubicBezTo>
                <a:cubicBezTo>
                  <a:pt x="279" y="116"/>
                  <a:pt x="286" y="108"/>
                  <a:pt x="298" y="95"/>
                </a:cubicBezTo>
                <a:cubicBezTo>
                  <a:pt x="300" y="92"/>
                  <a:pt x="300" y="89"/>
                  <a:pt x="299" y="86"/>
                </a:cubicBezTo>
                <a:cubicBezTo>
                  <a:pt x="276" y="41"/>
                  <a:pt x="276" y="41"/>
                  <a:pt x="276" y="41"/>
                </a:cubicBezTo>
                <a:cubicBezTo>
                  <a:pt x="274" y="35"/>
                  <a:pt x="267" y="31"/>
                  <a:pt x="263" y="29"/>
                </a:cubicBezTo>
                <a:cubicBezTo>
                  <a:pt x="211" y="7"/>
                  <a:pt x="211" y="7"/>
                  <a:pt x="211" y="7"/>
                </a:cubicBezTo>
                <a:cubicBezTo>
                  <a:pt x="197" y="1"/>
                  <a:pt x="197" y="1"/>
                  <a:pt x="197" y="1"/>
                </a:cubicBezTo>
                <a:cubicBezTo>
                  <a:pt x="195" y="0"/>
                  <a:pt x="192" y="0"/>
                  <a:pt x="189" y="1"/>
                </a:cubicBezTo>
                <a:cubicBezTo>
                  <a:pt x="176" y="7"/>
                  <a:pt x="176" y="7"/>
                  <a:pt x="176" y="7"/>
                </a:cubicBezTo>
                <a:cubicBezTo>
                  <a:pt x="124" y="29"/>
                  <a:pt x="124" y="29"/>
                  <a:pt x="124" y="29"/>
                </a:cubicBezTo>
                <a:cubicBezTo>
                  <a:pt x="121" y="31"/>
                  <a:pt x="113" y="36"/>
                  <a:pt x="111" y="40"/>
                </a:cubicBezTo>
                <a:cubicBezTo>
                  <a:pt x="88" y="86"/>
                  <a:pt x="88" y="86"/>
                  <a:pt x="88" y="86"/>
                </a:cubicBezTo>
                <a:cubicBezTo>
                  <a:pt x="87" y="89"/>
                  <a:pt x="87" y="92"/>
                  <a:pt x="88" y="95"/>
                </a:cubicBezTo>
                <a:cubicBezTo>
                  <a:pt x="99" y="107"/>
                  <a:pt x="108" y="116"/>
                  <a:pt x="117" y="126"/>
                </a:cubicBezTo>
                <a:close/>
                <a:moveTo>
                  <a:pt x="106" y="93"/>
                </a:moveTo>
                <a:cubicBezTo>
                  <a:pt x="127" y="57"/>
                  <a:pt x="127" y="57"/>
                  <a:pt x="127" y="57"/>
                </a:cubicBezTo>
                <a:cubicBezTo>
                  <a:pt x="128" y="55"/>
                  <a:pt x="129" y="53"/>
                  <a:pt x="131" y="52"/>
                </a:cubicBezTo>
                <a:cubicBezTo>
                  <a:pt x="190" y="27"/>
                  <a:pt x="190" y="27"/>
                  <a:pt x="190" y="27"/>
                </a:cubicBezTo>
                <a:cubicBezTo>
                  <a:pt x="192" y="26"/>
                  <a:pt x="193" y="26"/>
                  <a:pt x="195" y="27"/>
                </a:cubicBezTo>
                <a:cubicBezTo>
                  <a:pt x="254" y="52"/>
                  <a:pt x="254" y="52"/>
                  <a:pt x="254" y="52"/>
                </a:cubicBezTo>
                <a:cubicBezTo>
                  <a:pt x="256" y="53"/>
                  <a:pt x="258" y="55"/>
                  <a:pt x="258" y="57"/>
                </a:cubicBezTo>
                <a:cubicBezTo>
                  <a:pt x="279" y="93"/>
                  <a:pt x="279" y="93"/>
                  <a:pt x="279" y="93"/>
                </a:cubicBezTo>
                <a:cubicBezTo>
                  <a:pt x="281" y="97"/>
                  <a:pt x="281" y="102"/>
                  <a:pt x="273" y="106"/>
                </a:cubicBezTo>
                <a:cubicBezTo>
                  <a:pt x="242" y="74"/>
                  <a:pt x="242" y="74"/>
                  <a:pt x="242" y="74"/>
                </a:cubicBezTo>
                <a:cubicBezTo>
                  <a:pt x="224" y="97"/>
                  <a:pt x="208" y="108"/>
                  <a:pt x="193" y="108"/>
                </a:cubicBezTo>
                <a:cubicBezTo>
                  <a:pt x="177" y="108"/>
                  <a:pt x="161" y="97"/>
                  <a:pt x="144" y="74"/>
                </a:cubicBezTo>
                <a:cubicBezTo>
                  <a:pt x="112" y="106"/>
                  <a:pt x="112" y="106"/>
                  <a:pt x="112" y="106"/>
                </a:cubicBezTo>
                <a:cubicBezTo>
                  <a:pt x="105" y="102"/>
                  <a:pt x="105" y="97"/>
                  <a:pt x="106" y="93"/>
                </a:cubicBezTo>
                <a:close/>
                <a:moveTo>
                  <a:pt x="302" y="228"/>
                </a:moveTo>
                <a:cubicBezTo>
                  <a:pt x="291" y="222"/>
                  <a:pt x="279" y="219"/>
                  <a:pt x="267" y="216"/>
                </a:cubicBezTo>
                <a:cubicBezTo>
                  <a:pt x="247" y="235"/>
                  <a:pt x="221" y="246"/>
                  <a:pt x="193" y="246"/>
                </a:cubicBezTo>
                <a:cubicBezTo>
                  <a:pt x="166" y="246"/>
                  <a:pt x="140" y="235"/>
                  <a:pt x="120" y="216"/>
                </a:cubicBezTo>
                <a:cubicBezTo>
                  <a:pt x="107" y="219"/>
                  <a:pt x="94" y="223"/>
                  <a:pt x="82" y="229"/>
                </a:cubicBezTo>
                <a:cubicBezTo>
                  <a:pt x="32" y="254"/>
                  <a:pt x="0" y="304"/>
                  <a:pt x="0" y="360"/>
                </a:cubicBezTo>
                <a:cubicBezTo>
                  <a:pt x="0" y="439"/>
                  <a:pt x="0" y="439"/>
                  <a:pt x="0" y="439"/>
                </a:cubicBezTo>
                <a:cubicBezTo>
                  <a:pt x="0" y="443"/>
                  <a:pt x="3" y="448"/>
                  <a:pt x="7" y="448"/>
                </a:cubicBezTo>
                <a:cubicBezTo>
                  <a:pt x="72" y="448"/>
                  <a:pt x="72" y="448"/>
                  <a:pt x="72" y="448"/>
                </a:cubicBezTo>
                <a:cubicBezTo>
                  <a:pt x="76" y="448"/>
                  <a:pt x="78" y="445"/>
                  <a:pt x="78" y="441"/>
                </a:cubicBezTo>
                <a:cubicBezTo>
                  <a:pt x="78" y="411"/>
                  <a:pt x="78" y="403"/>
                  <a:pt x="78" y="373"/>
                </a:cubicBezTo>
                <a:cubicBezTo>
                  <a:pt x="78" y="358"/>
                  <a:pt x="103" y="358"/>
                  <a:pt x="103" y="373"/>
                </a:cubicBezTo>
                <a:cubicBezTo>
                  <a:pt x="103" y="396"/>
                  <a:pt x="103" y="418"/>
                  <a:pt x="103" y="441"/>
                </a:cubicBezTo>
                <a:cubicBezTo>
                  <a:pt x="103" y="445"/>
                  <a:pt x="106" y="448"/>
                  <a:pt x="110" y="448"/>
                </a:cubicBezTo>
                <a:cubicBezTo>
                  <a:pt x="165" y="448"/>
                  <a:pt x="221" y="448"/>
                  <a:pt x="277" y="448"/>
                </a:cubicBezTo>
                <a:cubicBezTo>
                  <a:pt x="281" y="448"/>
                  <a:pt x="284" y="445"/>
                  <a:pt x="284" y="441"/>
                </a:cubicBezTo>
                <a:cubicBezTo>
                  <a:pt x="284" y="418"/>
                  <a:pt x="284" y="396"/>
                  <a:pt x="284" y="373"/>
                </a:cubicBezTo>
                <a:cubicBezTo>
                  <a:pt x="284" y="358"/>
                  <a:pt x="308" y="358"/>
                  <a:pt x="308" y="373"/>
                </a:cubicBezTo>
                <a:cubicBezTo>
                  <a:pt x="308" y="403"/>
                  <a:pt x="308" y="411"/>
                  <a:pt x="308" y="441"/>
                </a:cubicBezTo>
                <a:cubicBezTo>
                  <a:pt x="308" y="445"/>
                  <a:pt x="311" y="448"/>
                  <a:pt x="315" y="448"/>
                </a:cubicBezTo>
                <a:cubicBezTo>
                  <a:pt x="380" y="448"/>
                  <a:pt x="380" y="448"/>
                  <a:pt x="380" y="448"/>
                </a:cubicBezTo>
                <a:cubicBezTo>
                  <a:pt x="384" y="448"/>
                  <a:pt x="387" y="443"/>
                  <a:pt x="387" y="439"/>
                </a:cubicBezTo>
                <a:cubicBezTo>
                  <a:pt x="387" y="360"/>
                  <a:pt x="387" y="360"/>
                  <a:pt x="387" y="360"/>
                </a:cubicBezTo>
                <a:cubicBezTo>
                  <a:pt x="387" y="303"/>
                  <a:pt x="353" y="252"/>
                  <a:pt x="302" y="228"/>
                </a:cubicBezTo>
                <a:close/>
                <a:moveTo>
                  <a:pt x="292" y="331"/>
                </a:moveTo>
                <a:cubicBezTo>
                  <a:pt x="211" y="331"/>
                  <a:pt x="211" y="331"/>
                  <a:pt x="211" y="331"/>
                </a:cubicBezTo>
                <a:cubicBezTo>
                  <a:pt x="211" y="303"/>
                  <a:pt x="211" y="303"/>
                  <a:pt x="211" y="303"/>
                </a:cubicBezTo>
                <a:cubicBezTo>
                  <a:pt x="292" y="303"/>
                  <a:pt x="292" y="303"/>
                  <a:pt x="292" y="303"/>
                </a:cubicBezTo>
                <a:lnTo>
                  <a:pt x="292" y="331"/>
                </a:ln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9239A618-D60D-46CE-BE3F-5DA253EAC23D}"/>
              </a:ext>
            </a:extLst>
          </p:cNvPr>
          <p:cNvSpPr>
            <a:spLocks noEditPoints="1"/>
          </p:cNvSpPr>
          <p:nvPr/>
        </p:nvSpPr>
        <p:spPr bwMode="auto">
          <a:xfrm>
            <a:off x="10088629" y="3178923"/>
            <a:ext cx="510128" cy="574848"/>
          </a:xfrm>
          <a:custGeom>
            <a:avLst/>
            <a:gdLst>
              <a:gd name="T0" fmla="*/ 535 w 547"/>
              <a:gd name="T1" fmla="*/ 743 h 792"/>
              <a:gd name="T2" fmla="*/ 353 w 547"/>
              <a:gd name="T3" fmla="*/ 328 h 792"/>
              <a:gd name="T4" fmla="*/ 353 w 547"/>
              <a:gd name="T5" fmla="*/ 70 h 792"/>
              <a:gd name="T6" fmla="*/ 353 w 547"/>
              <a:gd name="T7" fmla="*/ 43 h 792"/>
              <a:gd name="T8" fmla="*/ 368 w 547"/>
              <a:gd name="T9" fmla="*/ 22 h 792"/>
              <a:gd name="T10" fmla="*/ 356 w 547"/>
              <a:gd name="T11" fmla="*/ 0 h 792"/>
              <a:gd name="T12" fmla="*/ 191 w 547"/>
              <a:gd name="T13" fmla="*/ 0 h 792"/>
              <a:gd name="T14" fmla="*/ 179 w 547"/>
              <a:gd name="T15" fmla="*/ 22 h 792"/>
              <a:gd name="T16" fmla="*/ 194 w 547"/>
              <a:gd name="T17" fmla="*/ 43 h 792"/>
              <a:gd name="T18" fmla="*/ 194 w 547"/>
              <a:gd name="T19" fmla="*/ 70 h 792"/>
              <a:gd name="T20" fmla="*/ 194 w 547"/>
              <a:gd name="T21" fmla="*/ 328 h 792"/>
              <a:gd name="T22" fmla="*/ 12 w 547"/>
              <a:gd name="T23" fmla="*/ 743 h 792"/>
              <a:gd name="T24" fmla="*/ 44 w 547"/>
              <a:gd name="T25" fmla="*/ 792 h 792"/>
              <a:gd name="T26" fmla="*/ 503 w 547"/>
              <a:gd name="T27" fmla="*/ 792 h 792"/>
              <a:gd name="T28" fmla="*/ 535 w 547"/>
              <a:gd name="T29" fmla="*/ 743 h 792"/>
              <a:gd name="T30" fmla="*/ 260 w 547"/>
              <a:gd name="T31" fmla="*/ 476 h 792"/>
              <a:gd name="T32" fmla="*/ 276 w 547"/>
              <a:gd name="T33" fmla="*/ 459 h 792"/>
              <a:gd name="T34" fmla="*/ 360 w 547"/>
              <a:gd name="T35" fmla="*/ 459 h 792"/>
              <a:gd name="T36" fmla="*/ 375 w 547"/>
              <a:gd name="T37" fmla="*/ 476 h 792"/>
              <a:gd name="T38" fmla="*/ 360 w 547"/>
              <a:gd name="T39" fmla="*/ 492 h 792"/>
              <a:gd name="T40" fmla="*/ 276 w 547"/>
              <a:gd name="T41" fmla="*/ 492 h 792"/>
              <a:gd name="T42" fmla="*/ 260 w 547"/>
              <a:gd name="T43" fmla="*/ 476 h 792"/>
              <a:gd name="T44" fmla="*/ 288 w 547"/>
              <a:gd name="T45" fmla="*/ 538 h 792"/>
              <a:gd name="T46" fmla="*/ 303 w 547"/>
              <a:gd name="T47" fmla="*/ 521 h 792"/>
              <a:gd name="T48" fmla="*/ 387 w 547"/>
              <a:gd name="T49" fmla="*/ 521 h 792"/>
              <a:gd name="T50" fmla="*/ 403 w 547"/>
              <a:gd name="T51" fmla="*/ 538 h 792"/>
              <a:gd name="T52" fmla="*/ 387 w 547"/>
              <a:gd name="T53" fmla="*/ 554 h 792"/>
              <a:gd name="T54" fmla="*/ 303 w 547"/>
              <a:gd name="T55" fmla="*/ 554 h 792"/>
              <a:gd name="T56" fmla="*/ 288 w 547"/>
              <a:gd name="T57" fmla="*/ 538 h 792"/>
              <a:gd name="T58" fmla="*/ 414 w 547"/>
              <a:gd name="T59" fmla="*/ 616 h 792"/>
              <a:gd name="T60" fmla="*/ 330 w 547"/>
              <a:gd name="T61" fmla="*/ 616 h 792"/>
              <a:gd name="T62" fmla="*/ 315 w 547"/>
              <a:gd name="T63" fmla="*/ 600 h 792"/>
              <a:gd name="T64" fmla="*/ 330 w 547"/>
              <a:gd name="T65" fmla="*/ 583 h 792"/>
              <a:gd name="T66" fmla="*/ 414 w 547"/>
              <a:gd name="T67" fmla="*/ 583 h 792"/>
              <a:gd name="T68" fmla="*/ 430 w 547"/>
              <a:gd name="T69" fmla="*/ 600 h 792"/>
              <a:gd name="T70" fmla="*/ 414 w 547"/>
              <a:gd name="T71" fmla="*/ 61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792">
                <a:moveTo>
                  <a:pt x="535" y="743"/>
                </a:moveTo>
                <a:cubicBezTo>
                  <a:pt x="353" y="328"/>
                  <a:pt x="353" y="328"/>
                  <a:pt x="353" y="328"/>
                </a:cubicBezTo>
                <a:cubicBezTo>
                  <a:pt x="353" y="70"/>
                  <a:pt x="353" y="70"/>
                  <a:pt x="353" y="70"/>
                </a:cubicBezTo>
                <a:cubicBezTo>
                  <a:pt x="353" y="55"/>
                  <a:pt x="353" y="43"/>
                  <a:pt x="353" y="43"/>
                </a:cubicBezTo>
                <a:cubicBezTo>
                  <a:pt x="353" y="43"/>
                  <a:pt x="360" y="33"/>
                  <a:pt x="368" y="22"/>
                </a:cubicBezTo>
                <a:cubicBezTo>
                  <a:pt x="376" y="10"/>
                  <a:pt x="371" y="0"/>
                  <a:pt x="356" y="0"/>
                </a:cubicBezTo>
                <a:cubicBezTo>
                  <a:pt x="191" y="0"/>
                  <a:pt x="191" y="0"/>
                  <a:pt x="191" y="0"/>
                </a:cubicBezTo>
                <a:cubicBezTo>
                  <a:pt x="176" y="0"/>
                  <a:pt x="171" y="10"/>
                  <a:pt x="179" y="22"/>
                </a:cubicBezTo>
                <a:cubicBezTo>
                  <a:pt x="187" y="33"/>
                  <a:pt x="194" y="43"/>
                  <a:pt x="194" y="43"/>
                </a:cubicBezTo>
                <a:cubicBezTo>
                  <a:pt x="194" y="43"/>
                  <a:pt x="194" y="55"/>
                  <a:pt x="194" y="70"/>
                </a:cubicBezTo>
                <a:cubicBezTo>
                  <a:pt x="194" y="328"/>
                  <a:pt x="194" y="328"/>
                  <a:pt x="194" y="328"/>
                </a:cubicBezTo>
                <a:cubicBezTo>
                  <a:pt x="12" y="743"/>
                  <a:pt x="12" y="743"/>
                  <a:pt x="12" y="743"/>
                </a:cubicBezTo>
                <a:cubicBezTo>
                  <a:pt x="0" y="770"/>
                  <a:pt x="14" y="792"/>
                  <a:pt x="44" y="792"/>
                </a:cubicBezTo>
                <a:cubicBezTo>
                  <a:pt x="503" y="792"/>
                  <a:pt x="503" y="792"/>
                  <a:pt x="503" y="792"/>
                </a:cubicBezTo>
                <a:cubicBezTo>
                  <a:pt x="532" y="792"/>
                  <a:pt x="547" y="770"/>
                  <a:pt x="535" y="743"/>
                </a:cubicBezTo>
                <a:close/>
                <a:moveTo>
                  <a:pt x="260" y="476"/>
                </a:moveTo>
                <a:cubicBezTo>
                  <a:pt x="260" y="467"/>
                  <a:pt x="267" y="459"/>
                  <a:pt x="276" y="459"/>
                </a:cubicBezTo>
                <a:cubicBezTo>
                  <a:pt x="360" y="459"/>
                  <a:pt x="360" y="459"/>
                  <a:pt x="360" y="459"/>
                </a:cubicBezTo>
                <a:cubicBezTo>
                  <a:pt x="368" y="459"/>
                  <a:pt x="375" y="467"/>
                  <a:pt x="375" y="476"/>
                </a:cubicBezTo>
                <a:cubicBezTo>
                  <a:pt x="375" y="484"/>
                  <a:pt x="368" y="492"/>
                  <a:pt x="360" y="492"/>
                </a:cubicBezTo>
                <a:cubicBezTo>
                  <a:pt x="276" y="492"/>
                  <a:pt x="276" y="492"/>
                  <a:pt x="276" y="492"/>
                </a:cubicBezTo>
                <a:cubicBezTo>
                  <a:pt x="267" y="492"/>
                  <a:pt x="260" y="484"/>
                  <a:pt x="260" y="476"/>
                </a:cubicBezTo>
                <a:close/>
                <a:moveTo>
                  <a:pt x="288" y="538"/>
                </a:moveTo>
                <a:cubicBezTo>
                  <a:pt x="288" y="530"/>
                  <a:pt x="295" y="521"/>
                  <a:pt x="303" y="521"/>
                </a:cubicBezTo>
                <a:cubicBezTo>
                  <a:pt x="387" y="521"/>
                  <a:pt x="387" y="521"/>
                  <a:pt x="387" y="521"/>
                </a:cubicBezTo>
                <a:cubicBezTo>
                  <a:pt x="396" y="521"/>
                  <a:pt x="403" y="530"/>
                  <a:pt x="403" y="538"/>
                </a:cubicBezTo>
                <a:cubicBezTo>
                  <a:pt x="403" y="546"/>
                  <a:pt x="396" y="554"/>
                  <a:pt x="387" y="554"/>
                </a:cubicBezTo>
                <a:cubicBezTo>
                  <a:pt x="303" y="554"/>
                  <a:pt x="303" y="554"/>
                  <a:pt x="303" y="554"/>
                </a:cubicBezTo>
                <a:cubicBezTo>
                  <a:pt x="295" y="554"/>
                  <a:pt x="288" y="546"/>
                  <a:pt x="288" y="538"/>
                </a:cubicBezTo>
                <a:close/>
                <a:moveTo>
                  <a:pt x="414" y="616"/>
                </a:moveTo>
                <a:cubicBezTo>
                  <a:pt x="330" y="616"/>
                  <a:pt x="330" y="616"/>
                  <a:pt x="330" y="616"/>
                </a:cubicBezTo>
                <a:cubicBezTo>
                  <a:pt x="322" y="616"/>
                  <a:pt x="315" y="608"/>
                  <a:pt x="315" y="600"/>
                </a:cubicBezTo>
                <a:cubicBezTo>
                  <a:pt x="315" y="591"/>
                  <a:pt x="322" y="583"/>
                  <a:pt x="330" y="583"/>
                </a:cubicBezTo>
                <a:cubicBezTo>
                  <a:pt x="414" y="583"/>
                  <a:pt x="414" y="583"/>
                  <a:pt x="414" y="583"/>
                </a:cubicBezTo>
                <a:cubicBezTo>
                  <a:pt x="423" y="583"/>
                  <a:pt x="430" y="591"/>
                  <a:pt x="430" y="600"/>
                </a:cubicBezTo>
                <a:cubicBezTo>
                  <a:pt x="430" y="608"/>
                  <a:pt x="423" y="616"/>
                  <a:pt x="414" y="616"/>
                </a:cubicBez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2066151-A9D5-4D67-8411-A6F34EF54F69}"/>
              </a:ext>
            </a:extLst>
          </p:cNvPr>
          <p:cNvSpPr/>
          <p:nvPr/>
        </p:nvSpPr>
        <p:spPr>
          <a:xfrm>
            <a:off x="6096000" y="2503918"/>
            <a:ext cx="5257800" cy="311624"/>
          </a:xfrm>
          <a:prstGeom prst="rect">
            <a:avLst/>
          </a:prstGeom>
        </p:spPr>
        <p:txBody>
          <a:bodyPr wrap="square">
            <a:spAutoFit/>
          </a:bodyPr>
          <a:lstStyle/>
          <a:p>
            <a:pPr algn="ctr">
              <a:lnSpc>
                <a:spcPct val="107000"/>
              </a:lnSpc>
            </a:pPr>
            <a:r>
              <a:rPr lang="en-US" sz="1400" b="1" cap="small" spc="300" dirty="0">
                <a:ea typeface="Calibri" panose="020F0502020204030204" pitchFamily="34" charset="0"/>
                <a:cs typeface="Times New Roman" panose="02020603050405020304" pitchFamily="18" charset="0"/>
              </a:rPr>
              <a:t>other industries focusing on </a:t>
            </a:r>
            <a:r>
              <a:rPr lang="en-US" sz="1400" b="1" cap="small" spc="300" dirty="0" err="1">
                <a:ea typeface="Calibri" panose="020F0502020204030204" pitchFamily="34" charset="0"/>
                <a:cs typeface="Times New Roman" panose="02020603050405020304" pitchFamily="18" charset="0"/>
              </a:rPr>
              <a:t>hro</a:t>
            </a:r>
            <a:r>
              <a:rPr lang="en-US" sz="1400" b="1" cap="small" spc="300" dirty="0">
                <a:ea typeface="Calibri" panose="020F0502020204030204" pitchFamily="34" charset="0"/>
                <a:cs typeface="Times New Roman" panose="02020603050405020304" pitchFamily="18" charset="0"/>
              </a:rPr>
              <a:t> status </a:t>
            </a:r>
          </a:p>
        </p:txBody>
      </p:sp>
      <p:sp>
        <p:nvSpPr>
          <p:cNvPr id="7" name="Rectangle 6">
            <a:extLst>
              <a:ext uri="{FF2B5EF4-FFF2-40B4-BE49-F238E27FC236}">
                <a16:creationId xmlns:a16="http://schemas.microsoft.com/office/drawing/2014/main" id="{05E884A6-83BE-4018-8C28-218A6CD0C73E}"/>
              </a:ext>
            </a:extLst>
          </p:cNvPr>
          <p:cNvSpPr/>
          <p:nvPr/>
        </p:nvSpPr>
        <p:spPr>
          <a:xfrm>
            <a:off x="6190023" y="3884694"/>
            <a:ext cx="1364120" cy="311624"/>
          </a:xfrm>
          <a:prstGeom prst="rect">
            <a:avLst/>
          </a:prstGeom>
        </p:spPr>
        <p:txBody>
          <a:bodyPr wrap="square">
            <a:spAutoFit/>
          </a:bodyPr>
          <a:lstStyle/>
          <a:p>
            <a:pPr algn="ctr">
              <a:lnSpc>
                <a:spcPct val="107000"/>
              </a:lnSpc>
            </a:pPr>
            <a:r>
              <a:rPr lang="en-US" sz="1400" dirty="0">
                <a:ea typeface="Calibri" panose="020F0502020204030204" pitchFamily="34" charset="0"/>
                <a:cs typeface="Times New Roman" panose="02020603050405020304" pitchFamily="18" charset="0"/>
              </a:rPr>
              <a:t>Aviation</a:t>
            </a:r>
          </a:p>
        </p:txBody>
      </p:sp>
      <p:sp>
        <p:nvSpPr>
          <p:cNvPr id="8" name="Rectangle 7">
            <a:extLst>
              <a:ext uri="{FF2B5EF4-FFF2-40B4-BE49-F238E27FC236}">
                <a16:creationId xmlns:a16="http://schemas.microsoft.com/office/drawing/2014/main" id="{2996872E-5517-4613-9C3B-5857DE37BAB2}"/>
              </a:ext>
            </a:extLst>
          </p:cNvPr>
          <p:cNvSpPr/>
          <p:nvPr/>
        </p:nvSpPr>
        <p:spPr>
          <a:xfrm>
            <a:off x="7623102" y="3874250"/>
            <a:ext cx="2355527" cy="311624"/>
          </a:xfrm>
          <a:prstGeom prst="rect">
            <a:avLst/>
          </a:prstGeom>
        </p:spPr>
        <p:txBody>
          <a:bodyPr wrap="square">
            <a:spAutoFit/>
          </a:bodyPr>
          <a:lstStyle/>
          <a:p>
            <a:pPr lvl="0" algn="ctr">
              <a:lnSpc>
                <a:spcPct val="107000"/>
              </a:lnSpc>
            </a:pPr>
            <a:r>
              <a:rPr lang="en-US" sz="1400" dirty="0">
                <a:solidFill>
                  <a:prstClr val="black"/>
                </a:solidFill>
                <a:ea typeface="Calibri" panose="020F0502020204030204" pitchFamily="34" charset="0"/>
                <a:cs typeface="Times New Roman" panose="02020603050405020304" pitchFamily="18" charset="0"/>
              </a:rPr>
              <a:t>Law Enforcement</a:t>
            </a:r>
          </a:p>
        </p:txBody>
      </p:sp>
      <p:sp>
        <p:nvSpPr>
          <p:cNvPr id="9" name="Rectangle 8">
            <a:extLst>
              <a:ext uri="{FF2B5EF4-FFF2-40B4-BE49-F238E27FC236}">
                <a16:creationId xmlns:a16="http://schemas.microsoft.com/office/drawing/2014/main" id="{C2A0958F-E41A-4FF5-8A34-3560DF05B0D5}"/>
              </a:ext>
            </a:extLst>
          </p:cNvPr>
          <p:cNvSpPr/>
          <p:nvPr/>
        </p:nvSpPr>
        <p:spPr>
          <a:xfrm>
            <a:off x="9959119" y="3884694"/>
            <a:ext cx="833883" cy="311624"/>
          </a:xfrm>
          <a:prstGeom prst="rect">
            <a:avLst/>
          </a:prstGeom>
        </p:spPr>
        <p:txBody>
          <a:bodyPr wrap="none">
            <a:spAutoFit/>
          </a:bodyPr>
          <a:lstStyle/>
          <a:p>
            <a:pPr lvl="0" algn="ctr">
              <a:lnSpc>
                <a:spcPct val="107000"/>
              </a:lnSpc>
            </a:pPr>
            <a:r>
              <a:rPr lang="en-US" sz="1400" dirty="0">
                <a:solidFill>
                  <a:prstClr val="black"/>
                </a:solidFill>
                <a:ea typeface="Calibri" panose="020F0502020204030204" pitchFamily="34" charset="0"/>
                <a:cs typeface="Times New Roman" panose="02020603050405020304" pitchFamily="18" charset="0"/>
              </a:rPr>
              <a:t>Nuclear</a:t>
            </a:r>
          </a:p>
        </p:txBody>
      </p:sp>
      <p:cxnSp>
        <p:nvCxnSpPr>
          <p:cNvPr id="11" name="Straight Connector 10">
            <a:extLst>
              <a:ext uri="{FF2B5EF4-FFF2-40B4-BE49-F238E27FC236}">
                <a16:creationId xmlns:a16="http://schemas.microsoft.com/office/drawing/2014/main" id="{2BA0BB75-5860-4CE0-961E-61B41423EBBE}"/>
              </a:ext>
            </a:extLst>
          </p:cNvPr>
          <p:cNvCxnSpPr>
            <a:cxnSpLocks/>
          </p:cNvCxnSpPr>
          <p:nvPr/>
        </p:nvCxnSpPr>
        <p:spPr>
          <a:xfrm>
            <a:off x="924025" y="5834947"/>
            <a:ext cx="10343950" cy="0"/>
          </a:xfrm>
          <a:prstGeom prst="line">
            <a:avLst/>
          </a:prstGeom>
          <a:ln w="38100">
            <a:solidFill>
              <a:srgbClr val="003294"/>
            </a:solidFill>
            <a:prstDash val="sysDash"/>
          </a:ln>
        </p:spPr>
        <p:style>
          <a:lnRef idx="1">
            <a:schemeClr val="accent1"/>
          </a:lnRef>
          <a:fillRef idx="0">
            <a:schemeClr val="accent1"/>
          </a:fillRef>
          <a:effectRef idx="0">
            <a:schemeClr val="accent1"/>
          </a:effectRef>
          <a:fontRef idx="minor">
            <a:schemeClr val="tx1"/>
          </a:fontRef>
        </p:style>
      </p:cxnSp>
      <p:sp>
        <p:nvSpPr>
          <p:cNvPr id="33" name="Slide Number Placeholder 2">
            <a:extLst>
              <a:ext uri="{FF2B5EF4-FFF2-40B4-BE49-F238E27FC236}">
                <a16:creationId xmlns:a16="http://schemas.microsoft.com/office/drawing/2014/main" id="{48F35D68-15D0-4ABA-8CA3-10451AE69003}"/>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6</a:t>
            </a:fld>
            <a:endParaRPr lang="en-US"/>
          </a:p>
        </p:txBody>
      </p:sp>
    </p:spTree>
    <p:extLst>
      <p:ext uri="{BB962C8B-B14F-4D97-AF65-F5344CB8AC3E}">
        <p14:creationId xmlns:p14="http://schemas.microsoft.com/office/powerpoint/2010/main" val="1706976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4B6AF3-5BD7-470A-90C7-66152776CE40}"/>
              </a:ext>
            </a:extLst>
          </p:cNvPr>
          <p:cNvPicPr>
            <a:picLocks noChangeAspect="1"/>
          </p:cNvPicPr>
          <p:nvPr/>
        </p:nvPicPr>
        <p:blipFill>
          <a:blip r:embed="rId3"/>
          <a:stretch>
            <a:fillRect/>
          </a:stretch>
        </p:blipFill>
        <p:spPr>
          <a:xfrm>
            <a:off x="989556" y="2437048"/>
            <a:ext cx="7769009" cy="3314661"/>
          </a:xfrm>
          <a:prstGeom prst="rect">
            <a:avLst/>
          </a:prstGeom>
        </p:spPr>
      </p:pic>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Hemorrhages Counted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60</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endParaRPr lang="en-US" sz="2000" b="1" dirty="0"/>
          </a:p>
          <a:p>
            <a:r>
              <a:rPr lang="en-US" sz="2000" b="1" dirty="0"/>
              <a:t>Three</a:t>
            </a:r>
            <a:r>
              <a:rPr lang="en-US" sz="2000" dirty="0"/>
              <a:t> dot blot hemorrhages</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4"/>
          <a:stretch>
            <a:fillRect/>
          </a:stretch>
        </p:blipFill>
        <p:spPr>
          <a:xfrm>
            <a:off x="8869471" y="2183988"/>
            <a:ext cx="2813387" cy="2298260"/>
          </a:xfrm>
          <a:prstGeom prst="rect">
            <a:avLst/>
          </a:prstGeom>
        </p:spPr>
      </p:pic>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5"/>
          <a:stretch>
            <a:fillRect/>
          </a:stretch>
        </p:blipFill>
        <p:spPr>
          <a:xfrm>
            <a:off x="8869472" y="4521171"/>
            <a:ext cx="2807263" cy="1796256"/>
          </a:xfrm>
          <a:prstGeom prst="rect">
            <a:avLst/>
          </a:prstGeom>
        </p:spPr>
      </p:pic>
      <p:sp>
        <p:nvSpPr>
          <p:cNvPr id="6" name="Rectangle 5">
            <a:extLst>
              <a:ext uri="{FF2B5EF4-FFF2-40B4-BE49-F238E27FC236}">
                <a16:creationId xmlns:a16="http://schemas.microsoft.com/office/drawing/2014/main" id="{065EE8F7-2E7E-422D-9D3C-2ACEF386ED1A}"/>
              </a:ext>
            </a:extLst>
          </p:cNvPr>
          <p:cNvSpPr/>
          <p:nvPr/>
        </p:nvSpPr>
        <p:spPr>
          <a:xfrm>
            <a:off x="6851737" y="4609578"/>
            <a:ext cx="513567" cy="52609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783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Critical Blood Pressure</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61</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endParaRPr lang="en-US" sz="2000" b="1" dirty="0"/>
          </a:p>
          <a:p>
            <a:r>
              <a:rPr lang="en-US" sz="2000" dirty="0"/>
              <a:t>Critical systolic blood pressure of 180 mmHg, normal range (90, 120)</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3"/>
          <a:stretch>
            <a:fillRect/>
          </a:stretch>
        </p:blipFill>
        <p:spPr>
          <a:xfrm>
            <a:off x="8686280" y="2284014"/>
            <a:ext cx="2816144" cy="2300512"/>
          </a:xfrm>
          <a:prstGeom prst="rect">
            <a:avLst/>
          </a:prstGeom>
        </p:spPr>
      </p:pic>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4"/>
          <a:stretch>
            <a:fillRect/>
          </a:stretch>
        </p:blipFill>
        <p:spPr>
          <a:xfrm>
            <a:off x="8686280" y="4686840"/>
            <a:ext cx="2807263" cy="1796256"/>
          </a:xfrm>
          <a:prstGeom prst="rect">
            <a:avLst/>
          </a:prstGeom>
        </p:spPr>
      </p:pic>
      <p:pic>
        <p:nvPicPr>
          <p:cNvPr id="6" name="Picture 5">
            <a:extLst>
              <a:ext uri="{FF2B5EF4-FFF2-40B4-BE49-F238E27FC236}">
                <a16:creationId xmlns:a16="http://schemas.microsoft.com/office/drawing/2014/main" id="{BD5115B5-BF09-412C-9620-C297BD47E7AB}"/>
              </a:ext>
            </a:extLst>
          </p:cNvPr>
          <p:cNvPicPr>
            <a:picLocks noChangeAspect="1"/>
          </p:cNvPicPr>
          <p:nvPr/>
        </p:nvPicPr>
        <p:blipFill>
          <a:blip r:embed="rId5"/>
          <a:stretch>
            <a:fillRect/>
          </a:stretch>
        </p:blipFill>
        <p:spPr>
          <a:xfrm>
            <a:off x="930846" y="2284015"/>
            <a:ext cx="7679754" cy="4072336"/>
          </a:xfrm>
          <a:prstGeom prst="rect">
            <a:avLst/>
          </a:prstGeom>
        </p:spPr>
      </p:pic>
    </p:spTree>
    <p:extLst>
      <p:ext uri="{BB962C8B-B14F-4D97-AF65-F5344CB8AC3E}">
        <p14:creationId xmlns:p14="http://schemas.microsoft.com/office/powerpoint/2010/main" val="2866174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Pulse Measured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62</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r>
              <a:rPr lang="en-US" sz="2000" dirty="0"/>
              <a:t>:</a:t>
            </a:r>
          </a:p>
          <a:p>
            <a:r>
              <a:rPr lang="en-US" sz="2000" dirty="0"/>
              <a:t>Pulse rate by pulse oximetry of 68 bpm</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3"/>
          <a:stretch>
            <a:fillRect/>
          </a:stretch>
        </p:blipFill>
        <p:spPr>
          <a:xfrm>
            <a:off x="9142730" y="1735480"/>
            <a:ext cx="2807262" cy="2293256"/>
          </a:xfrm>
          <a:prstGeom prst="rect">
            <a:avLst/>
          </a:prstGeom>
        </p:spPr>
      </p:pic>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4"/>
          <a:stretch>
            <a:fillRect/>
          </a:stretch>
        </p:blipFill>
        <p:spPr>
          <a:xfrm>
            <a:off x="9142729" y="4159650"/>
            <a:ext cx="2807263" cy="1796256"/>
          </a:xfrm>
          <a:prstGeom prst="rect">
            <a:avLst/>
          </a:prstGeom>
        </p:spPr>
      </p:pic>
      <p:pic>
        <p:nvPicPr>
          <p:cNvPr id="9" name="Picture 8">
            <a:extLst>
              <a:ext uri="{FF2B5EF4-FFF2-40B4-BE49-F238E27FC236}">
                <a16:creationId xmlns:a16="http://schemas.microsoft.com/office/drawing/2014/main" id="{8430CFD1-781B-4297-8BB4-604A010E59C5}"/>
              </a:ext>
            </a:extLst>
          </p:cNvPr>
          <p:cNvPicPr>
            <a:picLocks noChangeAspect="1"/>
          </p:cNvPicPr>
          <p:nvPr/>
        </p:nvPicPr>
        <p:blipFill>
          <a:blip r:embed="rId5"/>
          <a:stretch>
            <a:fillRect/>
          </a:stretch>
        </p:blipFill>
        <p:spPr>
          <a:xfrm>
            <a:off x="867662" y="2346325"/>
            <a:ext cx="8209710" cy="3879111"/>
          </a:xfrm>
          <a:prstGeom prst="rect">
            <a:avLst/>
          </a:prstGeom>
        </p:spPr>
      </p:pic>
    </p:spTree>
    <p:extLst>
      <p:ext uri="{BB962C8B-B14F-4D97-AF65-F5344CB8AC3E}">
        <p14:creationId xmlns:p14="http://schemas.microsoft.com/office/powerpoint/2010/main" val="2848865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Medication Administered</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63</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Action: </a:t>
            </a:r>
          </a:p>
          <a:p>
            <a:r>
              <a:rPr lang="en-US" sz="2000" dirty="0"/>
              <a:t>Administered one 500 mg of acetaminophen oral tablet for pain control</a:t>
            </a:r>
          </a:p>
        </p:txBody>
      </p:sp>
      <p:pic>
        <p:nvPicPr>
          <p:cNvPr id="5" name="Picture 4">
            <a:extLst>
              <a:ext uri="{FF2B5EF4-FFF2-40B4-BE49-F238E27FC236}">
                <a16:creationId xmlns:a16="http://schemas.microsoft.com/office/drawing/2014/main" id="{C034DAA2-9531-45C0-A914-9352088A121C}"/>
              </a:ext>
            </a:extLst>
          </p:cNvPr>
          <p:cNvPicPr>
            <a:picLocks noChangeAspect="1"/>
          </p:cNvPicPr>
          <p:nvPr/>
        </p:nvPicPr>
        <p:blipFill>
          <a:blip r:embed="rId3"/>
          <a:stretch>
            <a:fillRect/>
          </a:stretch>
        </p:blipFill>
        <p:spPr>
          <a:xfrm>
            <a:off x="8270177" y="2219618"/>
            <a:ext cx="2865065" cy="2340476"/>
          </a:xfrm>
          <a:prstGeom prst="rect">
            <a:avLst/>
          </a:prstGeom>
        </p:spPr>
      </p:pic>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4"/>
          <a:stretch>
            <a:fillRect/>
          </a:stretch>
        </p:blipFill>
        <p:spPr>
          <a:xfrm>
            <a:off x="8299078" y="4625724"/>
            <a:ext cx="2807263" cy="1796256"/>
          </a:xfrm>
          <a:prstGeom prst="rect">
            <a:avLst/>
          </a:prstGeom>
        </p:spPr>
      </p:pic>
      <p:grpSp>
        <p:nvGrpSpPr>
          <p:cNvPr id="9" name="Group 8">
            <a:extLst>
              <a:ext uri="{FF2B5EF4-FFF2-40B4-BE49-F238E27FC236}">
                <a16:creationId xmlns:a16="http://schemas.microsoft.com/office/drawing/2014/main" id="{A4DA3747-4D12-4E4C-A39F-B870F167BA3C}"/>
              </a:ext>
            </a:extLst>
          </p:cNvPr>
          <p:cNvGrpSpPr/>
          <p:nvPr/>
        </p:nvGrpSpPr>
        <p:grpSpPr>
          <a:xfrm>
            <a:off x="905969" y="2153988"/>
            <a:ext cx="7145650" cy="4567487"/>
            <a:chOff x="1124528" y="2153988"/>
            <a:chExt cx="7145650" cy="4567487"/>
          </a:xfrm>
        </p:grpSpPr>
        <p:pic>
          <p:nvPicPr>
            <p:cNvPr id="6" name="Picture 5">
              <a:extLst>
                <a:ext uri="{FF2B5EF4-FFF2-40B4-BE49-F238E27FC236}">
                  <a16:creationId xmlns:a16="http://schemas.microsoft.com/office/drawing/2014/main" id="{206E84F4-693A-4946-908D-C15F4E70AFE1}"/>
                </a:ext>
              </a:extLst>
            </p:cNvPr>
            <p:cNvPicPr>
              <a:picLocks noChangeAspect="1"/>
            </p:cNvPicPr>
            <p:nvPr/>
          </p:nvPicPr>
          <p:blipFill>
            <a:blip r:embed="rId5"/>
            <a:stretch>
              <a:fillRect/>
            </a:stretch>
          </p:blipFill>
          <p:spPr>
            <a:xfrm>
              <a:off x="1124528" y="2153988"/>
              <a:ext cx="7145650" cy="4567487"/>
            </a:xfrm>
            <a:prstGeom prst="rect">
              <a:avLst/>
            </a:prstGeom>
          </p:spPr>
        </p:pic>
        <p:sp>
          <p:nvSpPr>
            <p:cNvPr id="3" name="Rectangle 2">
              <a:extLst>
                <a:ext uri="{FF2B5EF4-FFF2-40B4-BE49-F238E27FC236}">
                  <a16:creationId xmlns:a16="http://schemas.microsoft.com/office/drawing/2014/main" id="{35BCA227-F20A-4BDD-9B94-97E7AE62A7D7}"/>
                </a:ext>
              </a:extLst>
            </p:cNvPr>
            <p:cNvSpPr/>
            <p:nvPr/>
          </p:nvSpPr>
          <p:spPr>
            <a:xfrm>
              <a:off x="5113020" y="2972686"/>
              <a:ext cx="876300" cy="136274"/>
            </a:xfrm>
            <a:prstGeom prst="rect">
              <a:avLst/>
            </a:prstGeom>
            <a:solidFill>
              <a:srgbClr val="D7E3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i="1" dirty="0">
                  <a:solidFill>
                    <a:schemeClr val="tx1"/>
                  </a:solidFill>
                  <a:latin typeface="Calibi"/>
                </a:rPr>
                <a:t>acetaminophen</a:t>
              </a:r>
            </a:p>
          </p:txBody>
        </p:sp>
      </p:grpSp>
    </p:spTree>
    <p:extLst>
      <p:ext uri="{BB962C8B-B14F-4D97-AF65-F5344CB8AC3E}">
        <p14:creationId xmlns:p14="http://schemas.microsoft.com/office/powerpoint/2010/main" val="3715513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a:xfrm>
            <a:off x="914399" y="374904"/>
            <a:ext cx="10139423" cy="859536"/>
          </a:xfrm>
        </p:spPr>
        <p:txBody>
          <a:bodyPr/>
          <a:lstStyle/>
          <a:p>
            <a:r>
              <a:rPr lang="en-US" dirty="0"/>
              <a:t>ANF Statement: Requested Diagnostic Procedure </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64</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Requested Action:</a:t>
            </a:r>
          </a:p>
          <a:p>
            <a:r>
              <a:rPr lang="en-US" sz="2000" dirty="0"/>
              <a:t>Order for chest X-ray to evaluate heart failure</a:t>
            </a:r>
          </a:p>
        </p:txBody>
      </p:sp>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3"/>
          <a:stretch>
            <a:fillRect/>
          </a:stretch>
        </p:blipFill>
        <p:spPr>
          <a:xfrm>
            <a:off x="8426370" y="4158671"/>
            <a:ext cx="3264061" cy="2088543"/>
          </a:xfrm>
          <a:prstGeom prst="rect">
            <a:avLst/>
          </a:prstGeom>
        </p:spPr>
      </p:pic>
      <p:pic>
        <p:nvPicPr>
          <p:cNvPr id="3" name="Picture 2">
            <a:extLst>
              <a:ext uri="{FF2B5EF4-FFF2-40B4-BE49-F238E27FC236}">
                <a16:creationId xmlns:a16="http://schemas.microsoft.com/office/drawing/2014/main" id="{2F775AB5-BADD-4196-B50B-995FF860F04C}"/>
              </a:ext>
            </a:extLst>
          </p:cNvPr>
          <p:cNvPicPr>
            <a:picLocks noChangeAspect="1"/>
          </p:cNvPicPr>
          <p:nvPr/>
        </p:nvPicPr>
        <p:blipFill>
          <a:blip r:embed="rId4"/>
          <a:stretch>
            <a:fillRect/>
          </a:stretch>
        </p:blipFill>
        <p:spPr>
          <a:xfrm>
            <a:off x="906813" y="2114440"/>
            <a:ext cx="7375761" cy="4368656"/>
          </a:xfrm>
          <a:prstGeom prst="rect">
            <a:avLst/>
          </a:prstGeom>
        </p:spPr>
      </p:pic>
      <p:pic>
        <p:nvPicPr>
          <p:cNvPr id="9" name="Picture 8">
            <a:extLst>
              <a:ext uri="{FF2B5EF4-FFF2-40B4-BE49-F238E27FC236}">
                <a16:creationId xmlns:a16="http://schemas.microsoft.com/office/drawing/2014/main" id="{5B4CD413-2078-475F-B90A-D8F2200DCA2D}"/>
              </a:ext>
            </a:extLst>
          </p:cNvPr>
          <p:cNvPicPr>
            <a:picLocks noChangeAspect="1"/>
          </p:cNvPicPr>
          <p:nvPr/>
        </p:nvPicPr>
        <p:blipFill>
          <a:blip r:embed="rId5"/>
          <a:stretch>
            <a:fillRect/>
          </a:stretch>
        </p:blipFill>
        <p:spPr>
          <a:xfrm>
            <a:off x="8426371" y="2044644"/>
            <a:ext cx="3264060" cy="2083633"/>
          </a:xfrm>
          <a:prstGeom prst="rect">
            <a:avLst/>
          </a:prstGeom>
        </p:spPr>
      </p:pic>
    </p:spTree>
    <p:extLst>
      <p:ext uri="{BB962C8B-B14F-4D97-AF65-F5344CB8AC3E}">
        <p14:creationId xmlns:p14="http://schemas.microsoft.com/office/powerpoint/2010/main" val="4102922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Requested Laboratory Test</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65</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Requested:</a:t>
            </a:r>
          </a:p>
          <a:p>
            <a:r>
              <a:rPr lang="en-US" sz="2000" dirty="0"/>
              <a:t>Order for routine rheumatoid factor 1 blood test</a:t>
            </a:r>
          </a:p>
        </p:txBody>
      </p:sp>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3"/>
          <a:stretch>
            <a:fillRect/>
          </a:stretch>
        </p:blipFill>
        <p:spPr>
          <a:xfrm>
            <a:off x="8738964" y="4135766"/>
            <a:ext cx="3081109" cy="1971479"/>
          </a:xfrm>
          <a:prstGeom prst="rect">
            <a:avLst/>
          </a:prstGeom>
        </p:spPr>
      </p:pic>
      <p:pic>
        <p:nvPicPr>
          <p:cNvPr id="5" name="Picture 4">
            <a:extLst>
              <a:ext uri="{FF2B5EF4-FFF2-40B4-BE49-F238E27FC236}">
                <a16:creationId xmlns:a16="http://schemas.microsoft.com/office/drawing/2014/main" id="{0A442D8F-B7E5-4076-BAA3-E6A35B00408C}"/>
              </a:ext>
            </a:extLst>
          </p:cNvPr>
          <p:cNvPicPr>
            <a:picLocks noChangeAspect="1"/>
          </p:cNvPicPr>
          <p:nvPr/>
        </p:nvPicPr>
        <p:blipFill>
          <a:blip r:embed="rId4"/>
          <a:stretch>
            <a:fillRect/>
          </a:stretch>
        </p:blipFill>
        <p:spPr>
          <a:xfrm>
            <a:off x="901875" y="2023308"/>
            <a:ext cx="7832280" cy="4576164"/>
          </a:xfrm>
          <a:prstGeom prst="rect">
            <a:avLst/>
          </a:prstGeom>
        </p:spPr>
      </p:pic>
      <p:pic>
        <p:nvPicPr>
          <p:cNvPr id="9" name="Picture 8">
            <a:extLst>
              <a:ext uri="{FF2B5EF4-FFF2-40B4-BE49-F238E27FC236}">
                <a16:creationId xmlns:a16="http://schemas.microsoft.com/office/drawing/2014/main" id="{5B4CD413-2078-475F-B90A-D8F2200DCA2D}"/>
              </a:ext>
            </a:extLst>
          </p:cNvPr>
          <p:cNvPicPr>
            <a:picLocks noChangeAspect="1"/>
          </p:cNvPicPr>
          <p:nvPr/>
        </p:nvPicPr>
        <p:blipFill>
          <a:blip r:embed="rId5"/>
          <a:stretch>
            <a:fillRect/>
          </a:stretch>
        </p:blipFill>
        <p:spPr>
          <a:xfrm>
            <a:off x="8746682" y="2033362"/>
            <a:ext cx="3088368" cy="1971479"/>
          </a:xfrm>
          <a:prstGeom prst="rect">
            <a:avLst/>
          </a:prstGeom>
        </p:spPr>
      </p:pic>
    </p:spTree>
    <p:extLst>
      <p:ext uri="{BB962C8B-B14F-4D97-AF65-F5344CB8AC3E}">
        <p14:creationId xmlns:p14="http://schemas.microsoft.com/office/powerpoint/2010/main" val="920498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E011-1415-44A8-B454-36E0924657A5}"/>
              </a:ext>
            </a:extLst>
          </p:cNvPr>
          <p:cNvSpPr>
            <a:spLocks noGrp="1"/>
          </p:cNvSpPr>
          <p:nvPr>
            <p:ph type="title"/>
          </p:nvPr>
        </p:nvSpPr>
        <p:spPr/>
        <p:txBody>
          <a:bodyPr/>
          <a:lstStyle/>
          <a:p>
            <a:r>
              <a:rPr lang="en-US" dirty="0"/>
              <a:t>ANF Statement: Family History</a:t>
            </a:r>
          </a:p>
        </p:txBody>
      </p:sp>
      <p:sp>
        <p:nvSpPr>
          <p:cNvPr id="4" name="Slide Number Placeholder 3">
            <a:extLst>
              <a:ext uri="{FF2B5EF4-FFF2-40B4-BE49-F238E27FC236}">
                <a16:creationId xmlns:a16="http://schemas.microsoft.com/office/drawing/2014/main" id="{D627F79B-2CEB-4FCC-91B9-EF040907A754}"/>
              </a:ext>
            </a:extLst>
          </p:cNvPr>
          <p:cNvSpPr>
            <a:spLocks noGrp="1"/>
          </p:cNvSpPr>
          <p:nvPr>
            <p:ph type="sldNum" sz="quarter" idx="12"/>
          </p:nvPr>
        </p:nvSpPr>
        <p:spPr/>
        <p:txBody>
          <a:bodyPr/>
          <a:lstStyle/>
          <a:p>
            <a:fld id="{88B1D514-9158-7143-952E-69DC611F0F0B}" type="slidenum">
              <a:rPr lang="en-US" smtClean="0"/>
              <a:t>66</a:t>
            </a:fld>
            <a:endParaRPr lang="en-US"/>
          </a:p>
        </p:txBody>
      </p:sp>
      <p:sp>
        <p:nvSpPr>
          <p:cNvPr id="8" name="TextBox 7">
            <a:extLst>
              <a:ext uri="{FF2B5EF4-FFF2-40B4-BE49-F238E27FC236}">
                <a16:creationId xmlns:a16="http://schemas.microsoft.com/office/drawing/2014/main" id="{2069411D-6113-44BA-AA70-D8290D653AAB}"/>
              </a:ext>
            </a:extLst>
          </p:cNvPr>
          <p:cNvSpPr txBox="1"/>
          <p:nvPr/>
        </p:nvSpPr>
        <p:spPr>
          <a:xfrm>
            <a:off x="906813" y="1348719"/>
            <a:ext cx="10369015" cy="707886"/>
          </a:xfrm>
          <a:prstGeom prst="rect">
            <a:avLst/>
          </a:prstGeom>
          <a:noFill/>
        </p:spPr>
        <p:txBody>
          <a:bodyPr wrap="square" rtlCol="0">
            <a:spAutoFit/>
          </a:bodyPr>
          <a:lstStyle/>
          <a:p>
            <a:r>
              <a:rPr lang="en-US" sz="2000" b="1" dirty="0"/>
              <a:t>Performed Observation:</a:t>
            </a:r>
          </a:p>
          <a:p>
            <a:r>
              <a:rPr lang="en-US" sz="2000" dirty="0"/>
              <a:t>Family history of breast cancer (grandmother)</a:t>
            </a:r>
          </a:p>
        </p:txBody>
      </p:sp>
      <p:pic>
        <p:nvPicPr>
          <p:cNvPr id="7" name="Picture 6">
            <a:extLst>
              <a:ext uri="{FF2B5EF4-FFF2-40B4-BE49-F238E27FC236}">
                <a16:creationId xmlns:a16="http://schemas.microsoft.com/office/drawing/2014/main" id="{7EE1308D-FF5E-4671-A83C-35537C8678B1}"/>
              </a:ext>
            </a:extLst>
          </p:cNvPr>
          <p:cNvPicPr>
            <a:picLocks noChangeAspect="1"/>
          </p:cNvPicPr>
          <p:nvPr/>
        </p:nvPicPr>
        <p:blipFill>
          <a:blip r:embed="rId3"/>
          <a:stretch>
            <a:fillRect/>
          </a:stretch>
        </p:blipFill>
        <p:spPr>
          <a:xfrm>
            <a:off x="8653034" y="4097885"/>
            <a:ext cx="2999666" cy="1919367"/>
          </a:xfrm>
          <a:prstGeom prst="rect">
            <a:avLst/>
          </a:prstGeom>
        </p:spPr>
      </p:pic>
      <p:pic>
        <p:nvPicPr>
          <p:cNvPr id="9" name="Picture 8">
            <a:extLst>
              <a:ext uri="{FF2B5EF4-FFF2-40B4-BE49-F238E27FC236}">
                <a16:creationId xmlns:a16="http://schemas.microsoft.com/office/drawing/2014/main" id="{5B4CD413-2078-475F-B90A-D8F2200DCA2D}"/>
              </a:ext>
            </a:extLst>
          </p:cNvPr>
          <p:cNvPicPr>
            <a:picLocks noChangeAspect="1"/>
          </p:cNvPicPr>
          <p:nvPr/>
        </p:nvPicPr>
        <p:blipFill>
          <a:blip r:embed="rId4"/>
          <a:stretch>
            <a:fillRect/>
          </a:stretch>
        </p:blipFill>
        <p:spPr>
          <a:xfrm>
            <a:off x="8653034" y="2094547"/>
            <a:ext cx="3006734" cy="1919367"/>
          </a:xfrm>
          <a:prstGeom prst="rect">
            <a:avLst/>
          </a:prstGeom>
        </p:spPr>
      </p:pic>
      <p:grpSp>
        <p:nvGrpSpPr>
          <p:cNvPr id="5" name="Group 4">
            <a:extLst>
              <a:ext uri="{FF2B5EF4-FFF2-40B4-BE49-F238E27FC236}">
                <a16:creationId xmlns:a16="http://schemas.microsoft.com/office/drawing/2014/main" id="{E32C5140-67B9-4B68-98BB-50DE3BB0EBE0}"/>
              </a:ext>
            </a:extLst>
          </p:cNvPr>
          <p:cNvGrpSpPr/>
          <p:nvPr/>
        </p:nvGrpSpPr>
        <p:grpSpPr>
          <a:xfrm>
            <a:off x="837410" y="2228850"/>
            <a:ext cx="7773190" cy="4254246"/>
            <a:chOff x="837410" y="2228850"/>
            <a:chExt cx="7773190" cy="4254246"/>
          </a:xfrm>
        </p:grpSpPr>
        <p:pic>
          <p:nvPicPr>
            <p:cNvPr id="3" name="Picture 2">
              <a:extLst>
                <a:ext uri="{FF2B5EF4-FFF2-40B4-BE49-F238E27FC236}">
                  <a16:creationId xmlns:a16="http://schemas.microsoft.com/office/drawing/2014/main" id="{A5C702AD-50DC-4E74-A242-650FC10E1DD3}"/>
                </a:ext>
              </a:extLst>
            </p:cNvPr>
            <p:cNvPicPr>
              <a:picLocks noChangeAspect="1"/>
            </p:cNvPicPr>
            <p:nvPr/>
          </p:nvPicPr>
          <p:blipFill>
            <a:blip r:embed="rId5"/>
            <a:stretch>
              <a:fillRect/>
            </a:stretch>
          </p:blipFill>
          <p:spPr>
            <a:xfrm>
              <a:off x="837410" y="2228850"/>
              <a:ext cx="7773190" cy="4254246"/>
            </a:xfrm>
            <a:prstGeom prst="rect">
              <a:avLst/>
            </a:prstGeom>
          </p:spPr>
        </p:pic>
        <p:sp>
          <p:nvSpPr>
            <p:cNvPr id="6" name="TextBox 5">
              <a:extLst>
                <a:ext uri="{FF2B5EF4-FFF2-40B4-BE49-F238E27FC236}">
                  <a16:creationId xmlns:a16="http://schemas.microsoft.com/office/drawing/2014/main" id="{1C03F699-C297-4AE6-855E-F607787F2018}"/>
                </a:ext>
              </a:extLst>
            </p:cNvPr>
            <p:cNvSpPr txBox="1"/>
            <p:nvPr/>
          </p:nvSpPr>
          <p:spPr>
            <a:xfrm>
              <a:off x="6921662" y="2673057"/>
              <a:ext cx="1192191" cy="276999"/>
            </a:xfrm>
            <a:prstGeom prst="rect">
              <a:avLst/>
            </a:prstGeom>
            <a:solidFill>
              <a:srgbClr val="D7E3BF"/>
            </a:solidFill>
          </p:spPr>
          <p:txBody>
            <a:bodyPr wrap="square" rtlCol="0">
              <a:spAutoFit/>
            </a:bodyPr>
            <a:lstStyle/>
            <a:p>
              <a:r>
                <a:rPr lang="en-US" sz="1200" i="1" dirty="0">
                  <a:latin typeface="Calibi"/>
                </a:rPr>
                <a:t>Grandmother</a:t>
              </a:r>
            </a:p>
          </p:txBody>
        </p:sp>
      </p:grpSp>
      <p:sp>
        <p:nvSpPr>
          <p:cNvPr id="10" name="Rectangle 9">
            <a:extLst>
              <a:ext uri="{FF2B5EF4-FFF2-40B4-BE49-F238E27FC236}">
                <a16:creationId xmlns:a16="http://schemas.microsoft.com/office/drawing/2014/main" id="{D7C0C129-A929-4CDC-9E31-D06BFC0DD194}"/>
              </a:ext>
            </a:extLst>
          </p:cNvPr>
          <p:cNvSpPr/>
          <p:nvPr/>
        </p:nvSpPr>
        <p:spPr>
          <a:xfrm>
            <a:off x="8776972" y="6386830"/>
            <a:ext cx="2369816" cy="276999"/>
          </a:xfrm>
          <a:prstGeom prst="rect">
            <a:avLst/>
          </a:prstGeom>
        </p:spPr>
        <p:txBody>
          <a:bodyPr wrap="none">
            <a:spAutoFit/>
          </a:bodyPr>
          <a:lstStyle/>
          <a:p>
            <a:r>
              <a:rPr lang="en-US" sz="1200" dirty="0">
                <a:hlinkClick r:id="rId6" action="ppaction://hlinksldjump"/>
              </a:rPr>
              <a:t>Back to Presentation Overview</a:t>
            </a:r>
            <a:endParaRPr lang="en-US" sz="1200" dirty="0"/>
          </a:p>
        </p:txBody>
      </p:sp>
    </p:spTree>
    <p:extLst>
      <p:ext uri="{BB962C8B-B14F-4D97-AF65-F5344CB8AC3E}">
        <p14:creationId xmlns:p14="http://schemas.microsoft.com/office/powerpoint/2010/main" val="1922271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ANF - Next Steps</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B0DE2E1-AC11-45D5-8DD4-B2BE9E455A62}"/>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1803824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9950C-AB1D-44F8-A4BB-A24ED09EFE66}"/>
              </a:ext>
            </a:extLst>
          </p:cNvPr>
          <p:cNvSpPr>
            <a:spLocks noGrp="1"/>
          </p:cNvSpPr>
          <p:nvPr>
            <p:ph type="title"/>
          </p:nvPr>
        </p:nvSpPr>
        <p:spPr/>
        <p:txBody>
          <a:bodyPr/>
          <a:lstStyle/>
          <a:p>
            <a:r>
              <a:rPr lang="en-US" dirty="0"/>
              <a:t>Next Steps</a:t>
            </a:r>
          </a:p>
        </p:txBody>
      </p:sp>
      <p:sp>
        <p:nvSpPr>
          <p:cNvPr id="5" name="Content Placeholder 4">
            <a:extLst>
              <a:ext uri="{FF2B5EF4-FFF2-40B4-BE49-F238E27FC236}">
                <a16:creationId xmlns:a16="http://schemas.microsoft.com/office/drawing/2014/main" id="{B0D14862-074D-423C-B2D8-79588F30C81E}"/>
              </a:ext>
            </a:extLst>
          </p:cNvPr>
          <p:cNvSpPr>
            <a:spLocks noGrp="1"/>
          </p:cNvSpPr>
          <p:nvPr>
            <p:ph idx="1"/>
          </p:nvPr>
        </p:nvSpPr>
        <p:spPr>
          <a:xfrm>
            <a:off x="914400" y="1417320"/>
            <a:ext cx="9869214" cy="4614129"/>
          </a:xfrm>
        </p:spPr>
        <p:txBody>
          <a:bodyPr/>
          <a:lstStyle/>
          <a:p>
            <a:r>
              <a:rPr lang="en-US" dirty="0"/>
              <a:t>Apply ANF to </a:t>
            </a:r>
            <a:r>
              <a:rPr lang="en-US" b="1" dirty="0"/>
              <a:t>normalize</a:t>
            </a:r>
            <a:r>
              <a:rPr lang="en-US" dirty="0"/>
              <a:t> </a:t>
            </a:r>
            <a:r>
              <a:rPr lang="en-US" b="1" dirty="0"/>
              <a:t>clinical information</a:t>
            </a:r>
            <a:r>
              <a:rPr lang="en-US" dirty="0"/>
              <a:t> for analysis</a:t>
            </a:r>
          </a:p>
          <a:p>
            <a:pPr lvl="1"/>
            <a:r>
              <a:rPr lang="en-US" dirty="0"/>
              <a:t>To make ANF accessible so that statements can be represented as new FHIR resource or extensions to existing resources for clinical decision support  </a:t>
            </a:r>
          </a:p>
          <a:p>
            <a:pPr lvl="1"/>
            <a:r>
              <a:rPr lang="en-US" dirty="0"/>
              <a:t>To enable ANF-based data to trigger clinical reminders and smart alarm</a:t>
            </a:r>
          </a:p>
          <a:p>
            <a:r>
              <a:rPr lang="en-US" dirty="0"/>
              <a:t>Use ANF to </a:t>
            </a:r>
            <a:r>
              <a:rPr lang="en-US" b="1" dirty="0"/>
              <a:t>derive new information</a:t>
            </a:r>
            <a:r>
              <a:rPr lang="en-US" dirty="0"/>
              <a:t> from assessments and questionnaires using a common form</a:t>
            </a:r>
          </a:p>
          <a:p>
            <a:r>
              <a:rPr lang="en-US" dirty="0"/>
              <a:t>Use ANF for other </a:t>
            </a:r>
            <a:r>
              <a:rPr lang="en-US" b="1" dirty="0"/>
              <a:t>data mining and analytics </a:t>
            </a:r>
            <a:r>
              <a:rPr lang="en-US" dirty="0"/>
              <a:t>to improve patient safety and health outcomes</a:t>
            </a:r>
          </a:p>
          <a:p>
            <a:endParaRPr lang="en-US" dirty="0"/>
          </a:p>
          <a:p>
            <a:endParaRPr lang="en-US" dirty="0"/>
          </a:p>
        </p:txBody>
      </p:sp>
      <p:sp>
        <p:nvSpPr>
          <p:cNvPr id="3" name="Slide Number Placeholder 2">
            <a:extLst>
              <a:ext uri="{FF2B5EF4-FFF2-40B4-BE49-F238E27FC236}">
                <a16:creationId xmlns:a16="http://schemas.microsoft.com/office/drawing/2014/main" id="{ACA2C7C5-B023-40E5-A27A-3194B0575F9D}"/>
              </a:ext>
            </a:extLst>
          </p:cNvPr>
          <p:cNvSpPr>
            <a:spLocks noGrp="1"/>
          </p:cNvSpPr>
          <p:nvPr>
            <p:ph type="sldNum" sz="quarter" idx="12"/>
          </p:nvPr>
        </p:nvSpPr>
        <p:spPr/>
        <p:txBody>
          <a:bodyPr/>
          <a:lstStyle/>
          <a:p>
            <a:fld id="{88B1D514-9158-7143-952E-69DC611F0F0B}" type="slidenum">
              <a:rPr lang="en-US" smtClean="0"/>
              <a:t>68</a:t>
            </a:fld>
            <a:endParaRPr lang="en-US"/>
          </a:p>
        </p:txBody>
      </p:sp>
    </p:spTree>
    <p:extLst>
      <p:ext uri="{BB962C8B-B14F-4D97-AF65-F5344CB8AC3E}">
        <p14:creationId xmlns:p14="http://schemas.microsoft.com/office/powerpoint/2010/main" val="793119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3">
            <a:extLst>
              <a:ext uri="{FF2B5EF4-FFF2-40B4-BE49-F238E27FC236}">
                <a16:creationId xmlns:a16="http://schemas.microsoft.com/office/drawing/2014/main" id="{DA29D632-BC70-41A2-AFCF-463766F5E076}"/>
              </a:ext>
            </a:extLst>
          </p:cNvPr>
          <p:cNvSpPr>
            <a:spLocks noGrp="1"/>
          </p:cNvSpPr>
          <p:nvPr>
            <p:ph type="sldNum" sz="quarter" idx="12"/>
          </p:nvPr>
        </p:nvSpPr>
        <p:spPr>
          <a:xfrm>
            <a:off x="8819923" y="6356350"/>
            <a:ext cx="2743200" cy="365125"/>
          </a:xfrm>
        </p:spPr>
        <p:txBody>
          <a:bodyPr/>
          <a:lstStyle/>
          <a:p>
            <a:fld id="{88B1D514-9158-7143-952E-69DC611F0F0B}" type="slidenum">
              <a:rPr lang="en-US" smtClean="0"/>
              <a:t>69</a:t>
            </a:fld>
            <a:endParaRPr lang="en-US" dirty="0"/>
          </a:p>
        </p:txBody>
      </p:sp>
      <p:sp>
        <p:nvSpPr>
          <p:cNvPr id="174" name="Title 3">
            <a:extLst>
              <a:ext uri="{FF2B5EF4-FFF2-40B4-BE49-F238E27FC236}">
                <a16:creationId xmlns:a16="http://schemas.microsoft.com/office/drawing/2014/main" id="{22888FFA-DC3F-4F60-8AD9-B9EBCE96EC22}"/>
              </a:ext>
            </a:extLst>
          </p:cNvPr>
          <p:cNvSpPr txBox="1">
            <a:spLocks/>
          </p:cNvSpPr>
          <p:nvPr/>
        </p:nvSpPr>
        <p:spPr>
          <a:xfrm>
            <a:off x="914400" y="374904"/>
            <a:ext cx="9636252" cy="859536"/>
          </a:xfrm>
          <a:prstGeom prst="rect">
            <a:avLst/>
          </a:prstGeom>
        </p:spPr>
        <p:txBody>
          <a:bodyPr/>
          <a:lstStyle>
            <a:lvl1pPr algn="l" defTabSz="914400" rtl="0" eaLnBrk="1" latinLnBrk="0" hangingPunct="1">
              <a:lnSpc>
                <a:spcPct val="80000"/>
              </a:lnSpc>
              <a:spcBef>
                <a:spcPct val="0"/>
              </a:spcBef>
              <a:buNone/>
              <a:defRPr lang="en-US" sz="3200" b="1" i="0" kern="1200" cap="none" spc="0" baseline="0" dirty="0">
                <a:solidFill>
                  <a:schemeClr val="accent1"/>
                </a:solidFill>
                <a:latin typeface="+mn-lt"/>
                <a:ea typeface="Open Sans Semibold" panose="020B0706030804020204" pitchFamily="34" charset="0"/>
                <a:cs typeface="Open Sans Semibold" panose="020B0706030804020204" pitchFamily="34" charset="0"/>
              </a:defRPr>
            </a:lvl1pPr>
          </a:lstStyle>
          <a:p>
            <a:r>
              <a:rPr lang="en-US" dirty="0"/>
              <a:t>FHIR APIs Using ANF Across Clinical Systems</a:t>
            </a:r>
          </a:p>
        </p:txBody>
      </p:sp>
      <p:grpSp>
        <p:nvGrpSpPr>
          <p:cNvPr id="9" name="Group 8">
            <a:extLst>
              <a:ext uri="{FF2B5EF4-FFF2-40B4-BE49-F238E27FC236}">
                <a16:creationId xmlns:a16="http://schemas.microsoft.com/office/drawing/2014/main" id="{58DA0FCB-4EA2-4D99-86DE-0711220CD37C}"/>
              </a:ext>
            </a:extLst>
          </p:cNvPr>
          <p:cNvGrpSpPr/>
          <p:nvPr/>
        </p:nvGrpSpPr>
        <p:grpSpPr>
          <a:xfrm>
            <a:off x="90000" y="1063050"/>
            <a:ext cx="10093660" cy="5401337"/>
            <a:chOff x="14141" y="1063050"/>
            <a:chExt cx="10574089" cy="5658425"/>
          </a:xfrm>
        </p:grpSpPr>
        <p:sp>
          <p:nvSpPr>
            <p:cNvPr id="107" name="Trapezoid 106">
              <a:extLst>
                <a:ext uri="{FF2B5EF4-FFF2-40B4-BE49-F238E27FC236}">
                  <a16:creationId xmlns:a16="http://schemas.microsoft.com/office/drawing/2014/main" id="{73AA7B18-551A-4267-88D9-C7EE847F17C2}"/>
                </a:ext>
              </a:extLst>
            </p:cNvPr>
            <p:cNvSpPr/>
            <p:nvPr/>
          </p:nvSpPr>
          <p:spPr>
            <a:xfrm rot="5400000">
              <a:off x="2974496" y="5228835"/>
              <a:ext cx="2046154" cy="939045"/>
            </a:xfrm>
            <a:prstGeom prst="trapezoid">
              <a:avLst>
                <a:gd name="adj" fmla="val 57712"/>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a:extLst>
                <a:ext uri="{FF2B5EF4-FFF2-40B4-BE49-F238E27FC236}">
                  <a16:creationId xmlns:a16="http://schemas.microsoft.com/office/drawing/2014/main" id="{62DCF2C1-5522-457B-AE81-40767394BD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0" t="2452" r="2639" b="2706"/>
            <a:stretch/>
          </p:blipFill>
          <p:spPr>
            <a:xfrm>
              <a:off x="2096948" y="1446560"/>
              <a:ext cx="2493772" cy="1663542"/>
            </a:xfrm>
            <a:prstGeom prst="rect">
              <a:avLst/>
            </a:prstGeom>
            <a:ln w="38100" cap="sq">
              <a:noFill/>
              <a:prstDash val="solid"/>
              <a:miter lim="800000"/>
            </a:ln>
            <a:effectLst/>
          </p:spPr>
        </p:pic>
        <p:pic>
          <p:nvPicPr>
            <p:cNvPr id="116" name="Picture 115" descr="A screenshot of a cell phone&#10;&#10;Description generated with very high confidence">
              <a:extLst>
                <a:ext uri="{FF2B5EF4-FFF2-40B4-BE49-F238E27FC236}">
                  <a16:creationId xmlns:a16="http://schemas.microsoft.com/office/drawing/2014/main" id="{6C37AEFC-991A-4934-A288-188738A06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544" y="1334237"/>
              <a:ext cx="2526766" cy="1793151"/>
            </a:xfrm>
            <a:prstGeom prst="rect">
              <a:avLst/>
            </a:prstGeom>
          </p:spPr>
        </p:pic>
        <p:grpSp>
          <p:nvGrpSpPr>
            <p:cNvPr id="117" name="Group 116">
              <a:extLst>
                <a:ext uri="{FF2B5EF4-FFF2-40B4-BE49-F238E27FC236}">
                  <a16:creationId xmlns:a16="http://schemas.microsoft.com/office/drawing/2014/main" id="{9E739BE1-C141-4E06-9E00-CE630573B3DF}"/>
                </a:ext>
              </a:extLst>
            </p:cNvPr>
            <p:cNvGrpSpPr/>
            <p:nvPr/>
          </p:nvGrpSpPr>
          <p:grpSpPr>
            <a:xfrm>
              <a:off x="1741918" y="1437892"/>
              <a:ext cx="277105" cy="1663542"/>
              <a:chOff x="1032247" y="1885950"/>
              <a:chExt cx="728668" cy="3857625"/>
            </a:xfrm>
          </p:grpSpPr>
          <p:sp>
            <p:nvSpPr>
              <p:cNvPr id="118" name="Frame 117">
                <a:extLst>
                  <a:ext uri="{FF2B5EF4-FFF2-40B4-BE49-F238E27FC236}">
                    <a16:creationId xmlns:a16="http://schemas.microsoft.com/office/drawing/2014/main" id="{71919DEF-CB67-429C-AC30-CAD499B6EB7D}"/>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119" name="Frame 118">
                <a:extLst>
                  <a:ext uri="{FF2B5EF4-FFF2-40B4-BE49-F238E27FC236}">
                    <a16:creationId xmlns:a16="http://schemas.microsoft.com/office/drawing/2014/main" id="{6EF5DC77-74FE-46BE-BCC9-7A853DD64909}"/>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120" name="Frame 119">
                <a:extLst>
                  <a:ext uri="{FF2B5EF4-FFF2-40B4-BE49-F238E27FC236}">
                    <a16:creationId xmlns:a16="http://schemas.microsoft.com/office/drawing/2014/main" id="{B6470AA2-57FB-4C5E-9D99-36F41E2DA208}"/>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121" name="Frame 120">
                <a:extLst>
                  <a:ext uri="{FF2B5EF4-FFF2-40B4-BE49-F238E27FC236}">
                    <a16:creationId xmlns:a16="http://schemas.microsoft.com/office/drawing/2014/main" id="{CE3329D7-1015-4546-8617-BE221E4A1A6D}"/>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122" name="Frame 121">
                <a:extLst>
                  <a:ext uri="{FF2B5EF4-FFF2-40B4-BE49-F238E27FC236}">
                    <a16:creationId xmlns:a16="http://schemas.microsoft.com/office/drawing/2014/main" id="{780E0C9F-60FE-4614-B504-0C47FD9448A9}"/>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w="0"/>
                    <a:solidFill>
                      <a:srgbClr val="93D8FF"/>
                    </a:solidFill>
                    <a:effectLst>
                      <a:outerShdw blurRad="38100" dist="19050" dir="2700000" algn="tl" rotWithShape="0">
                        <a:prstClr val="black">
                          <a:alpha val="40000"/>
                        </a:prstClr>
                      </a:outerShdw>
                    </a:effectLst>
                  </a:rPr>
                  <a:t>F</a:t>
                </a:r>
                <a:endParaRPr kumimoji="0" lang="en-US"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sp>
          <p:nvSpPr>
            <p:cNvPr id="123" name="Rectangle 122">
              <a:extLst>
                <a:ext uri="{FF2B5EF4-FFF2-40B4-BE49-F238E27FC236}">
                  <a16:creationId xmlns:a16="http://schemas.microsoft.com/office/drawing/2014/main" id="{2BD34A83-C9FA-472E-B118-CD9B3BA91585}"/>
                </a:ext>
              </a:extLst>
            </p:cNvPr>
            <p:cNvSpPr/>
            <p:nvPr/>
          </p:nvSpPr>
          <p:spPr>
            <a:xfrm>
              <a:off x="1683776" y="1395521"/>
              <a:ext cx="2955005" cy="174590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C75A896-E407-412C-93E7-7B2332031D2F}"/>
                </a:ext>
              </a:extLst>
            </p:cNvPr>
            <p:cNvSpPr/>
            <p:nvPr/>
          </p:nvSpPr>
          <p:spPr>
            <a:xfrm>
              <a:off x="7597640" y="1362117"/>
              <a:ext cx="2955005" cy="174590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BC7D23BC-0BB5-4732-AAB9-97734B9B560D}"/>
                </a:ext>
              </a:extLst>
            </p:cNvPr>
            <p:cNvGrpSpPr/>
            <p:nvPr/>
          </p:nvGrpSpPr>
          <p:grpSpPr>
            <a:xfrm>
              <a:off x="7677809" y="1404024"/>
              <a:ext cx="277105" cy="1663542"/>
              <a:chOff x="1032247" y="1885950"/>
              <a:chExt cx="728668" cy="3857625"/>
            </a:xfrm>
          </p:grpSpPr>
          <p:sp>
            <p:nvSpPr>
              <p:cNvPr id="126" name="Frame 125">
                <a:extLst>
                  <a:ext uri="{FF2B5EF4-FFF2-40B4-BE49-F238E27FC236}">
                    <a16:creationId xmlns:a16="http://schemas.microsoft.com/office/drawing/2014/main" id="{243750AC-979C-4B80-95B1-D9BBDC270E4A}"/>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127" name="Frame 126">
                <a:extLst>
                  <a:ext uri="{FF2B5EF4-FFF2-40B4-BE49-F238E27FC236}">
                    <a16:creationId xmlns:a16="http://schemas.microsoft.com/office/drawing/2014/main" id="{03BB11A7-E446-4ADE-8240-4A23D62A6055}"/>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128" name="Frame 127">
                <a:extLst>
                  <a:ext uri="{FF2B5EF4-FFF2-40B4-BE49-F238E27FC236}">
                    <a16:creationId xmlns:a16="http://schemas.microsoft.com/office/drawing/2014/main" id="{FE30AC3B-685E-4602-9E40-4735157E8689}"/>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129" name="Frame 128">
                <a:extLst>
                  <a:ext uri="{FF2B5EF4-FFF2-40B4-BE49-F238E27FC236}">
                    <a16:creationId xmlns:a16="http://schemas.microsoft.com/office/drawing/2014/main" id="{AB99F6ED-5747-44A3-8732-DEB0CD7BDDA1}"/>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130" name="Frame 129">
                <a:extLst>
                  <a:ext uri="{FF2B5EF4-FFF2-40B4-BE49-F238E27FC236}">
                    <a16:creationId xmlns:a16="http://schemas.microsoft.com/office/drawing/2014/main" id="{266CBF2C-4BED-45DB-925F-CE2C201BFB9C}"/>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w="0"/>
                    <a:solidFill>
                      <a:srgbClr val="93D8FF"/>
                    </a:solidFill>
                    <a:effectLst>
                      <a:outerShdw blurRad="38100" dist="19050" dir="2700000" algn="tl" rotWithShape="0">
                        <a:prstClr val="black">
                          <a:alpha val="40000"/>
                        </a:prstClr>
                      </a:outerShdw>
                    </a:effectLst>
                  </a:rPr>
                  <a:t>F</a:t>
                </a:r>
                <a:endParaRPr kumimoji="0" lang="en-US"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grpSp>
          <p:nvGrpSpPr>
            <p:cNvPr id="131" name="Group 130">
              <a:extLst>
                <a:ext uri="{FF2B5EF4-FFF2-40B4-BE49-F238E27FC236}">
                  <a16:creationId xmlns:a16="http://schemas.microsoft.com/office/drawing/2014/main" id="{A3D5D5F5-C9FB-464F-B2AB-FFC4726D670F}"/>
                </a:ext>
              </a:extLst>
            </p:cNvPr>
            <p:cNvGrpSpPr/>
            <p:nvPr/>
          </p:nvGrpSpPr>
          <p:grpSpPr>
            <a:xfrm>
              <a:off x="1753295" y="5019189"/>
              <a:ext cx="277105" cy="1663543"/>
              <a:chOff x="1032247" y="1885950"/>
              <a:chExt cx="728668" cy="3857625"/>
            </a:xfrm>
          </p:grpSpPr>
          <p:sp>
            <p:nvSpPr>
              <p:cNvPr id="132" name="Frame 131">
                <a:extLst>
                  <a:ext uri="{FF2B5EF4-FFF2-40B4-BE49-F238E27FC236}">
                    <a16:creationId xmlns:a16="http://schemas.microsoft.com/office/drawing/2014/main" id="{14219D6C-F5ED-408C-939F-23B07BC3B47D}"/>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endParaRPr>
              </a:p>
            </p:txBody>
          </p:sp>
          <p:sp>
            <p:nvSpPr>
              <p:cNvPr id="133" name="Frame 132">
                <a:extLst>
                  <a:ext uri="{FF2B5EF4-FFF2-40B4-BE49-F238E27FC236}">
                    <a16:creationId xmlns:a16="http://schemas.microsoft.com/office/drawing/2014/main" id="{EB89A758-4061-46C6-8DD3-DC82F2772D27}"/>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endParaRPr>
              </a:p>
            </p:txBody>
          </p:sp>
          <p:sp>
            <p:nvSpPr>
              <p:cNvPr id="134" name="Frame 133">
                <a:extLst>
                  <a:ext uri="{FF2B5EF4-FFF2-40B4-BE49-F238E27FC236}">
                    <a16:creationId xmlns:a16="http://schemas.microsoft.com/office/drawing/2014/main" id="{4E4AC989-54EA-4565-B1EF-4C4E4ADA2D80}"/>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rPr>
                  <a:t>S</a:t>
                </a:r>
              </a:p>
            </p:txBody>
          </p:sp>
          <p:sp>
            <p:nvSpPr>
              <p:cNvPr id="135" name="Frame 134">
                <a:extLst>
                  <a:ext uri="{FF2B5EF4-FFF2-40B4-BE49-F238E27FC236}">
                    <a16:creationId xmlns:a16="http://schemas.microsoft.com/office/drawing/2014/main" id="{3B910D38-569E-4AE0-B4BD-C36C2EE19EFA}"/>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rPr>
                  <a:t>T</a:t>
                </a:r>
              </a:p>
            </p:txBody>
          </p:sp>
          <p:sp>
            <p:nvSpPr>
              <p:cNvPr id="136" name="Frame 135">
                <a:extLst>
                  <a:ext uri="{FF2B5EF4-FFF2-40B4-BE49-F238E27FC236}">
                    <a16:creationId xmlns:a16="http://schemas.microsoft.com/office/drawing/2014/main" id="{A7C5123A-CF84-45C4-9004-70D99608E3BA}"/>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n w="0"/>
                    <a:solidFill>
                      <a:srgbClr val="93D8FF"/>
                    </a:solidFill>
                    <a:effectLst>
                      <a:outerShdw blurRad="38100" dist="19050" dir="2700000" algn="tl" rotWithShape="0">
                        <a:prstClr val="black">
                          <a:alpha val="40000"/>
                        </a:prstClr>
                      </a:outerShdw>
                    </a:effectLst>
                  </a:rPr>
                  <a:t>F</a:t>
                </a:r>
                <a:endParaRPr kumimoji="0" lang="en-US"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sp>
          <p:nvSpPr>
            <p:cNvPr id="137" name="Rectangle 136">
              <a:extLst>
                <a:ext uri="{FF2B5EF4-FFF2-40B4-BE49-F238E27FC236}">
                  <a16:creationId xmlns:a16="http://schemas.microsoft.com/office/drawing/2014/main" id="{A000111B-B3DE-4AC4-ABC3-3E3EC27F0459}"/>
                </a:ext>
              </a:extLst>
            </p:cNvPr>
            <p:cNvSpPr/>
            <p:nvPr/>
          </p:nvSpPr>
          <p:spPr>
            <a:xfrm>
              <a:off x="1695153" y="4975531"/>
              <a:ext cx="1825752" cy="174590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14AF3BF5-DF86-4781-88DB-D2388D8B4E11}"/>
                </a:ext>
              </a:extLst>
            </p:cNvPr>
            <p:cNvSpPr txBox="1"/>
            <p:nvPr/>
          </p:nvSpPr>
          <p:spPr>
            <a:xfrm>
              <a:off x="2023339" y="5842307"/>
              <a:ext cx="1490507" cy="646331"/>
            </a:xfrm>
            <a:prstGeom prst="rect">
              <a:avLst/>
            </a:prstGeom>
            <a:noFill/>
            <a:ln w="25400">
              <a:noFill/>
            </a:ln>
          </p:spPr>
          <p:txBody>
            <a:bodyPr wrap="square" rtlCol="0">
              <a:spAutoFit/>
            </a:bodyPr>
            <a:lstStyle/>
            <a:p>
              <a:pPr algn="ctr"/>
              <a:r>
                <a:rPr lang="en-US" sz="1800" dirty="0"/>
                <a:t>Normalized Data</a:t>
              </a:r>
            </a:p>
          </p:txBody>
        </p:sp>
        <p:grpSp>
          <p:nvGrpSpPr>
            <p:cNvPr id="139" name="Group 138">
              <a:extLst>
                <a:ext uri="{FF2B5EF4-FFF2-40B4-BE49-F238E27FC236}">
                  <a16:creationId xmlns:a16="http://schemas.microsoft.com/office/drawing/2014/main" id="{C613C40A-FD1C-4E7C-9869-AE9420AF33DB}"/>
                </a:ext>
              </a:extLst>
            </p:cNvPr>
            <p:cNvGrpSpPr>
              <a:grpSpLocks noChangeAspect="1"/>
            </p:cNvGrpSpPr>
            <p:nvPr/>
          </p:nvGrpSpPr>
          <p:grpSpPr>
            <a:xfrm>
              <a:off x="9471953" y="5195916"/>
              <a:ext cx="460411" cy="451685"/>
              <a:chOff x="6711951" y="2498725"/>
              <a:chExt cx="522288" cy="522288"/>
            </a:xfrm>
          </p:grpSpPr>
          <p:sp>
            <p:nvSpPr>
              <p:cNvPr id="140" name="Freeform 26">
                <a:extLst>
                  <a:ext uri="{FF2B5EF4-FFF2-40B4-BE49-F238E27FC236}">
                    <a16:creationId xmlns:a16="http://schemas.microsoft.com/office/drawing/2014/main" id="{E3CEAEED-343C-48D2-9780-9D8CDD83136D}"/>
                  </a:ext>
                </a:extLst>
              </p:cNvPr>
              <p:cNvSpPr>
                <a:spLocks noEditPoints="1"/>
              </p:cNvSpPr>
              <p:nvPr/>
            </p:nvSpPr>
            <p:spPr bwMode="auto">
              <a:xfrm>
                <a:off x="6711951" y="2498725"/>
                <a:ext cx="522288" cy="522288"/>
              </a:xfrm>
              <a:custGeom>
                <a:avLst/>
                <a:gdLst>
                  <a:gd name="T0" fmla="*/ 313 w 658"/>
                  <a:gd name="T1" fmla="*/ 657 h 657"/>
                  <a:gd name="T2" fmla="*/ 263 w 658"/>
                  <a:gd name="T3" fmla="*/ 651 h 657"/>
                  <a:gd name="T4" fmla="*/ 202 w 658"/>
                  <a:gd name="T5" fmla="*/ 631 h 657"/>
                  <a:gd name="T6" fmla="*/ 121 w 658"/>
                  <a:gd name="T7" fmla="*/ 583 h 657"/>
                  <a:gd name="T8" fmla="*/ 56 w 658"/>
                  <a:gd name="T9" fmla="*/ 512 h 657"/>
                  <a:gd name="T10" fmla="*/ 16 w 658"/>
                  <a:gd name="T11" fmla="*/ 426 h 657"/>
                  <a:gd name="T12" fmla="*/ 4 w 658"/>
                  <a:gd name="T13" fmla="*/ 379 h 657"/>
                  <a:gd name="T14" fmla="*/ 0 w 658"/>
                  <a:gd name="T15" fmla="*/ 329 h 657"/>
                  <a:gd name="T16" fmla="*/ 3 w 658"/>
                  <a:gd name="T17" fmla="*/ 295 h 657"/>
                  <a:gd name="T18" fmla="*/ 11 w 658"/>
                  <a:gd name="T19" fmla="*/ 247 h 657"/>
                  <a:gd name="T20" fmla="*/ 40 w 658"/>
                  <a:gd name="T21" fmla="*/ 172 h 657"/>
                  <a:gd name="T22" fmla="*/ 97 w 658"/>
                  <a:gd name="T23" fmla="*/ 97 h 657"/>
                  <a:gd name="T24" fmla="*/ 173 w 658"/>
                  <a:gd name="T25" fmla="*/ 40 h 657"/>
                  <a:gd name="T26" fmla="*/ 247 w 658"/>
                  <a:gd name="T27" fmla="*/ 11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19 h 657"/>
                  <a:gd name="T40" fmla="*/ 633 w 658"/>
                  <a:gd name="T41" fmla="*/ 201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7 w 658"/>
                  <a:gd name="T67" fmla="*/ 87 h 657"/>
                  <a:gd name="T68" fmla="*/ 105 w 658"/>
                  <a:gd name="T69" fmla="*/ 144 h 657"/>
                  <a:gd name="T70" fmla="*/ 62 w 658"/>
                  <a:gd name="T71" fmla="*/ 215 h 657"/>
                  <a:gd name="T72" fmla="*/ 40 w 658"/>
                  <a:gd name="T73" fmla="*/ 299 h 657"/>
                  <a:gd name="T74" fmla="*/ 40 w 658"/>
                  <a:gd name="T75" fmla="*/ 358 h 657"/>
                  <a:gd name="T76" fmla="*/ 62 w 658"/>
                  <a:gd name="T77" fmla="*/ 442 h 657"/>
                  <a:gd name="T78" fmla="*/ 105 w 658"/>
                  <a:gd name="T79" fmla="*/ 514 h 657"/>
                  <a:gd name="T80" fmla="*/ 167 w 658"/>
                  <a:gd name="T81" fmla="*/ 569 h 657"/>
                  <a:gd name="T82" fmla="*/ 243 w 658"/>
                  <a:gd name="T83" fmla="*/ 607 h 657"/>
                  <a:gd name="T84" fmla="*/ 329 w 658"/>
                  <a:gd name="T85" fmla="*/ 619 h 657"/>
                  <a:gd name="T86" fmla="*/ 388 w 658"/>
                  <a:gd name="T87" fmla="*/ 614 h 657"/>
                  <a:gd name="T88" fmla="*/ 467 w 658"/>
                  <a:gd name="T89" fmla="*/ 584 h 657"/>
                  <a:gd name="T90" fmla="*/ 535 w 658"/>
                  <a:gd name="T91" fmla="*/ 534 h 657"/>
                  <a:gd name="T92" fmla="*/ 586 w 658"/>
                  <a:gd name="T93" fmla="*/ 467 h 657"/>
                  <a:gd name="T94" fmla="*/ 615 w 658"/>
                  <a:gd name="T95" fmla="*/ 387 h 657"/>
                  <a:gd name="T96" fmla="*/ 621 w 658"/>
                  <a:gd name="T97" fmla="*/ 329 h 657"/>
                  <a:gd name="T98" fmla="*/ 607 w 658"/>
                  <a:gd name="T99" fmla="*/ 242 h 657"/>
                  <a:gd name="T100" fmla="*/ 571 w 658"/>
                  <a:gd name="T101" fmla="*/ 166 h 657"/>
                  <a:gd name="T102" fmla="*/ 514 w 658"/>
                  <a:gd name="T103" fmla="*/ 105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79" y="654"/>
                    </a:lnTo>
                    <a:lnTo>
                      <a:pt x="263" y="651"/>
                    </a:lnTo>
                    <a:lnTo>
                      <a:pt x="247" y="647"/>
                    </a:lnTo>
                    <a:lnTo>
                      <a:pt x="232" y="642"/>
                    </a:lnTo>
                    <a:lnTo>
                      <a:pt x="202" y="631"/>
                    </a:lnTo>
                    <a:lnTo>
                      <a:pt x="173" y="618"/>
                    </a:lnTo>
                    <a:lnTo>
                      <a:pt x="146" y="602"/>
                    </a:lnTo>
                    <a:lnTo>
                      <a:pt x="121" y="583"/>
                    </a:lnTo>
                    <a:lnTo>
                      <a:pt x="97" y="561"/>
                    </a:lnTo>
                    <a:lnTo>
                      <a:pt x="75" y="537"/>
                    </a:lnTo>
                    <a:lnTo>
                      <a:pt x="56" y="512"/>
                    </a:lnTo>
                    <a:lnTo>
                      <a:pt x="40" y="485"/>
                    </a:lnTo>
                    <a:lnTo>
                      <a:pt x="27" y="457"/>
                    </a:lnTo>
                    <a:lnTo>
                      <a:pt x="16" y="426"/>
                    </a:lnTo>
                    <a:lnTo>
                      <a:pt x="11" y="411"/>
                    </a:lnTo>
                    <a:lnTo>
                      <a:pt x="7" y="395"/>
                    </a:lnTo>
                    <a:lnTo>
                      <a:pt x="4" y="379"/>
                    </a:lnTo>
                    <a:lnTo>
                      <a:pt x="3" y="362"/>
                    </a:lnTo>
                    <a:lnTo>
                      <a:pt x="1" y="345"/>
                    </a:lnTo>
                    <a:lnTo>
                      <a:pt x="0" y="329"/>
                    </a:lnTo>
                    <a:lnTo>
                      <a:pt x="0" y="329"/>
                    </a:lnTo>
                    <a:lnTo>
                      <a:pt x="1" y="311"/>
                    </a:lnTo>
                    <a:lnTo>
                      <a:pt x="3" y="295"/>
                    </a:lnTo>
                    <a:lnTo>
                      <a:pt x="4" y="279"/>
                    </a:lnTo>
                    <a:lnTo>
                      <a:pt x="7" y="262"/>
                    </a:lnTo>
                    <a:lnTo>
                      <a:pt x="11" y="247"/>
                    </a:lnTo>
                    <a:lnTo>
                      <a:pt x="16" y="231"/>
                    </a:lnTo>
                    <a:lnTo>
                      <a:pt x="27" y="201"/>
                    </a:lnTo>
                    <a:lnTo>
                      <a:pt x="40" y="172"/>
                    </a:lnTo>
                    <a:lnTo>
                      <a:pt x="56" y="145"/>
                    </a:lnTo>
                    <a:lnTo>
                      <a:pt x="75" y="119"/>
                    </a:lnTo>
                    <a:lnTo>
                      <a:pt x="97" y="97"/>
                    </a:lnTo>
                    <a:lnTo>
                      <a:pt x="121" y="75"/>
                    </a:lnTo>
                    <a:lnTo>
                      <a:pt x="146" y="56"/>
                    </a:lnTo>
                    <a:lnTo>
                      <a:pt x="173" y="40"/>
                    </a:lnTo>
                    <a:lnTo>
                      <a:pt x="202" y="25"/>
                    </a:lnTo>
                    <a:lnTo>
                      <a:pt x="232" y="15"/>
                    </a:lnTo>
                    <a:lnTo>
                      <a:pt x="247" y="11"/>
                    </a:lnTo>
                    <a:lnTo>
                      <a:pt x="263" y="7"/>
                    </a:lnTo>
                    <a:lnTo>
                      <a:pt x="279" y="4"/>
                    </a:lnTo>
                    <a:lnTo>
                      <a:pt x="296" y="1"/>
                    </a:lnTo>
                    <a:lnTo>
                      <a:pt x="313" y="0"/>
                    </a:lnTo>
                    <a:lnTo>
                      <a:pt x="329" y="0"/>
                    </a:lnTo>
                    <a:lnTo>
                      <a:pt x="329" y="0"/>
                    </a:lnTo>
                    <a:lnTo>
                      <a:pt x="347" y="0"/>
                    </a:lnTo>
                    <a:lnTo>
                      <a:pt x="363" y="1"/>
                    </a:lnTo>
                    <a:lnTo>
                      <a:pt x="379" y="4"/>
                    </a:lnTo>
                    <a:lnTo>
                      <a:pt x="396" y="7"/>
                    </a:lnTo>
                    <a:lnTo>
                      <a:pt x="411" y="11"/>
                    </a:lnTo>
                    <a:lnTo>
                      <a:pt x="427" y="15"/>
                    </a:lnTo>
                    <a:lnTo>
                      <a:pt x="457" y="25"/>
                    </a:lnTo>
                    <a:lnTo>
                      <a:pt x="486" y="40"/>
                    </a:lnTo>
                    <a:lnTo>
                      <a:pt x="513" y="56"/>
                    </a:lnTo>
                    <a:lnTo>
                      <a:pt x="539" y="75"/>
                    </a:lnTo>
                    <a:lnTo>
                      <a:pt x="561" y="97"/>
                    </a:lnTo>
                    <a:lnTo>
                      <a:pt x="583" y="119"/>
                    </a:lnTo>
                    <a:lnTo>
                      <a:pt x="602" y="145"/>
                    </a:lnTo>
                    <a:lnTo>
                      <a:pt x="618" y="172"/>
                    </a:lnTo>
                    <a:lnTo>
                      <a:pt x="633" y="201"/>
                    </a:lnTo>
                    <a:lnTo>
                      <a:pt x="643" y="231"/>
                    </a:lnTo>
                    <a:lnTo>
                      <a:pt x="647" y="247"/>
                    </a:lnTo>
                    <a:lnTo>
                      <a:pt x="651" y="262"/>
                    </a:lnTo>
                    <a:lnTo>
                      <a:pt x="654" y="279"/>
                    </a:lnTo>
                    <a:lnTo>
                      <a:pt x="657" y="295"/>
                    </a:lnTo>
                    <a:lnTo>
                      <a:pt x="658" y="311"/>
                    </a:lnTo>
                    <a:lnTo>
                      <a:pt x="658" y="329"/>
                    </a:lnTo>
                    <a:lnTo>
                      <a:pt x="658" y="329"/>
                    </a:lnTo>
                    <a:lnTo>
                      <a:pt x="658" y="345"/>
                    </a:lnTo>
                    <a:lnTo>
                      <a:pt x="657" y="362"/>
                    </a:lnTo>
                    <a:lnTo>
                      <a:pt x="654" y="379"/>
                    </a:lnTo>
                    <a:lnTo>
                      <a:pt x="651" y="395"/>
                    </a:lnTo>
                    <a:lnTo>
                      <a:pt x="647" y="411"/>
                    </a:lnTo>
                    <a:lnTo>
                      <a:pt x="643" y="426"/>
                    </a:lnTo>
                    <a:lnTo>
                      <a:pt x="633" y="457"/>
                    </a:lnTo>
                    <a:lnTo>
                      <a:pt x="618" y="485"/>
                    </a:lnTo>
                    <a:lnTo>
                      <a:pt x="602" y="512"/>
                    </a:lnTo>
                    <a:lnTo>
                      <a:pt x="583" y="537"/>
                    </a:lnTo>
                    <a:lnTo>
                      <a:pt x="561" y="561"/>
                    </a:lnTo>
                    <a:lnTo>
                      <a:pt x="539" y="583"/>
                    </a:lnTo>
                    <a:lnTo>
                      <a:pt x="513" y="602"/>
                    </a:lnTo>
                    <a:lnTo>
                      <a:pt x="486" y="618"/>
                    </a:lnTo>
                    <a:lnTo>
                      <a:pt x="457" y="631"/>
                    </a:lnTo>
                    <a:lnTo>
                      <a:pt x="427" y="642"/>
                    </a:lnTo>
                    <a:lnTo>
                      <a:pt x="411" y="647"/>
                    </a:lnTo>
                    <a:lnTo>
                      <a:pt x="396" y="651"/>
                    </a:lnTo>
                    <a:lnTo>
                      <a:pt x="379" y="654"/>
                    </a:lnTo>
                    <a:lnTo>
                      <a:pt x="363" y="655"/>
                    </a:lnTo>
                    <a:lnTo>
                      <a:pt x="347" y="657"/>
                    </a:lnTo>
                    <a:lnTo>
                      <a:pt x="329" y="657"/>
                    </a:lnTo>
                    <a:lnTo>
                      <a:pt x="329" y="657"/>
                    </a:lnTo>
                    <a:close/>
                    <a:moveTo>
                      <a:pt x="329" y="37"/>
                    </a:moveTo>
                    <a:lnTo>
                      <a:pt x="329" y="37"/>
                    </a:lnTo>
                    <a:lnTo>
                      <a:pt x="300" y="39"/>
                    </a:lnTo>
                    <a:lnTo>
                      <a:pt x="271" y="43"/>
                    </a:lnTo>
                    <a:lnTo>
                      <a:pt x="243" y="51"/>
                    </a:lnTo>
                    <a:lnTo>
                      <a:pt x="216" y="60"/>
                    </a:lnTo>
                    <a:lnTo>
                      <a:pt x="191" y="72"/>
                    </a:lnTo>
                    <a:lnTo>
                      <a:pt x="167" y="87"/>
                    </a:lnTo>
                    <a:lnTo>
                      <a:pt x="144" y="105"/>
                    </a:lnTo>
                    <a:lnTo>
                      <a:pt x="124" y="123"/>
                    </a:lnTo>
                    <a:lnTo>
                      <a:pt x="105" y="144"/>
                    </a:lnTo>
                    <a:lnTo>
                      <a:pt x="89" y="166"/>
                    </a:lnTo>
                    <a:lnTo>
                      <a:pt x="74" y="189"/>
                    </a:lnTo>
                    <a:lnTo>
                      <a:pt x="62" y="215"/>
                    </a:lnTo>
                    <a:lnTo>
                      <a:pt x="51" y="242"/>
                    </a:lnTo>
                    <a:lnTo>
                      <a:pt x="44" y="270"/>
                    </a:lnTo>
                    <a:lnTo>
                      <a:pt x="40" y="299"/>
                    </a:lnTo>
                    <a:lnTo>
                      <a:pt x="38" y="329"/>
                    </a:lnTo>
                    <a:lnTo>
                      <a:pt x="38" y="329"/>
                    </a:lnTo>
                    <a:lnTo>
                      <a:pt x="40" y="358"/>
                    </a:lnTo>
                    <a:lnTo>
                      <a:pt x="44" y="387"/>
                    </a:lnTo>
                    <a:lnTo>
                      <a:pt x="51" y="415"/>
                    </a:lnTo>
                    <a:lnTo>
                      <a:pt x="62" y="442"/>
                    </a:lnTo>
                    <a:lnTo>
                      <a:pt x="74" y="467"/>
                    </a:lnTo>
                    <a:lnTo>
                      <a:pt x="89" y="491"/>
                    </a:lnTo>
                    <a:lnTo>
                      <a:pt x="105" y="514"/>
                    </a:lnTo>
                    <a:lnTo>
                      <a:pt x="124" y="534"/>
                    </a:lnTo>
                    <a:lnTo>
                      <a:pt x="144" y="553"/>
                    </a:lnTo>
                    <a:lnTo>
                      <a:pt x="167" y="569"/>
                    </a:lnTo>
                    <a:lnTo>
                      <a:pt x="191" y="584"/>
                    </a:lnTo>
                    <a:lnTo>
                      <a:pt x="216" y="596"/>
                    </a:lnTo>
                    <a:lnTo>
                      <a:pt x="243" y="607"/>
                    </a:lnTo>
                    <a:lnTo>
                      <a:pt x="271" y="614"/>
                    </a:lnTo>
                    <a:lnTo>
                      <a:pt x="300" y="618"/>
                    </a:lnTo>
                    <a:lnTo>
                      <a:pt x="329" y="619"/>
                    </a:lnTo>
                    <a:lnTo>
                      <a:pt x="329" y="619"/>
                    </a:lnTo>
                    <a:lnTo>
                      <a:pt x="359" y="618"/>
                    </a:lnTo>
                    <a:lnTo>
                      <a:pt x="388" y="614"/>
                    </a:lnTo>
                    <a:lnTo>
                      <a:pt x="416" y="607"/>
                    </a:lnTo>
                    <a:lnTo>
                      <a:pt x="443" y="596"/>
                    </a:lnTo>
                    <a:lnTo>
                      <a:pt x="467" y="584"/>
                    </a:lnTo>
                    <a:lnTo>
                      <a:pt x="492" y="569"/>
                    </a:lnTo>
                    <a:lnTo>
                      <a:pt x="514" y="553"/>
                    </a:lnTo>
                    <a:lnTo>
                      <a:pt x="535" y="534"/>
                    </a:lnTo>
                    <a:lnTo>
                      <a:pt x="553" y="514"/>
                    </a:lnTo>
                    <a:lnTo>
                      <a:pt x="571" y="491"/>
                    </a:lnTo>
                    <a:lnTo>
                      <a:pt x="586" y="467"/>
                    </a:lnTo>
                    <a:lnTo>
                      <a:pt x="598" y="442"/>
                    </a:lnTo>
                    <a:lnTo>
                      <a:pt x="607" y="415"/>
                    </a:lnTo>
                    <a:lnTo>
                      <a:pt x="615" y="387"/>
                    </a:lnTo>
                    <a:lnTo>
                      <a:pt x="619" y="358"/>
                    </a:lnTo>
                    <a:lnTo>
                      <a:pt x="621" y="329"/>
                    </a:lnTo>
                    <a:lnTo>
                      <a:pt x="621" y="329"/>
                    </a:lnTo>
                    <a:lnTo>
                      <a:pt x="619" y="299"/>
                    </a:lnTo>
                    <a:lnTo>
                      <a:pt x="615" y="270"/>
                    </a:lnTo>
                    <a:lnTo>
                      <a:pt x="607" y="242"/>
                    </a:lnTo>
                    <a:lnTo>
                      <a:pt x="598" y="215"/>
                    </a:lnTo>
                    <a:lnTo>
                      <a:pt x="586" y="189"/>
                    </a:lnTo>
                    <a:lnTo>
                      <a:pt x="571" y="166"/>
                    </a:lnTo>
                    <a:lnTo>
                      <a:pt x="553" y="144"/>
                    </a:lnTo>
                    <a:lnTo>
                      <a:pt x="535" y="123"/>
                    </a:lnTo>
                    <a:lnTo>
                      <a:pt x="514" y="105"/>
                    </a:lnTo>
                    <a:lnTo>
                      <a:pt x="492" y="87"/>
                    </a:lnTo>
                    <a:lnTo>
                      <a:pt x="467" y="72"/>
                    </a:lnTo>
                    <a:lnTo>
                      <a:pt x="443" y="60"/>
                    </a:lnTo>
                    <a:lnTo>
                      <a:pt x="416" y="51"/>
                    </a:lnTo>
                    <a:lnTo>
                      <a:pt x="388"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2">
                <a:extLst>
                  <a:ext uri="{FF2B5EF4-FFF2-40B4-BE49-F238E27FC236}">
                    <a16:creationId xmlns:a16="http://schemas.microsoft.com/office/drawing/2014/main" id="{2FA6E867-B01D-4FE7-83A6-347E663ED369}"/>
                  </a:ext>
                </a:extLst>
              </p:cNvPr>
              <p:cNvSpPr>
                <a:spLocks/>
              </p:cNvSpPr>
              <p:nvPr/>
            </p:nvSpPr>
            <p:spPr bwMode="auto">
              <a:xfrm>
                <a:off x="6869113" y="2790825"/>
                <a:ext cx="95250" cy="95250"/>
              </a:xfrm>
              <a:custGeom>
                <a:avLst/>
                <a:gdLst>
                  <a:gd name="T0" fmla="*/ 5 w 121"/>
                  <a:gd name="T1" fmla="*/ 83 h 119"/>
                  <a:gd name="T2" fmla="*/ 52 w 121"/>
                  <a:gd name="T3" fmla="*/ 76 h 119"/>
                  <a:gd name="T4" fmla="*/ 76 w 121"/>
                  <a:gd name="T5" fmla="*/ 116 h 119"/>
                  <a:gd name="T6" fmla="*/ 76 w 121"/>
                  <a:gd name="T7" fmla="*/ 116 h 119"/>
                  <a:gd name="T8" fmla="*/ 78 w 121"/>
                  <a:gd name="T9" fmla="*/ 118 h 119"/>
                  <a:gd name="T10" fmla="*/ 80 w 121"/>
                  <a:gd name="T11" fmla="*/ 119 h 119"/>
                  <a:gd name="T12" fmla="*/ 80 w 121"/>
                  <a:gd name="T13" fmla="*/ 119 h 119"/>
                  <a:gd name="T14" fmla="*/ 80 w 121"/>
                  <a:gd name="T15" fmla="*/ 119 h 119"/>
                  <a:gd name="T16" fmla="*/ 80 w 121"/>
                  <a:gd name="T17" fmla="*/ 119 h 119"/>
                  <a:gd name="T18" fmla="*/ 83 w 121"/>
                  <a:gd name="T19" fmla="*/ 118 h 119"/>
                  <a:gd name="T20" fmla="*/ 86 w 121"/>
                  <a:gd name="T21" fmla="*/ 115 h 119"/>
                  <a:gd name="T22" fmla="*/ 121 w 121"/>
                  <a:gd name="T23" fmla="*/ 42 h 119"/>
                  <a:gd name="T24" fmla="*/ 121 w 121"/>
                  <a:gd name="T25" fmla="*/ 42 h 119"/>
                  <a:gd name="T26" fmla="*/ 107 w 121"/>
                  <a:gd name="T27" fmla="*/ 41 h 119"/>
                  <a:gd name="T28" fmla="*/ 95 w 121"/>
                  <a:gd name="T29" fmla="*/ 38 h 119"/>
                  <a:gd name="T30" fmla="*/ 84 w 121"/>
                  <a:gd name="T31" fmla="*/ 34 h 119"/>
                  <a:gd name="T32" fmla="*/ 74 w 121"/>
                  <a:gd name="T33" fmla="*/ 29 h 119"/>
                  <a:gd name="T34" fmla="*/ 63 w 121"/>
                  <a:gd name="T35" fmla="*/ 22 h 119"/>
                  <a:gd name="T36" fmla="*/ 54 w 121"/>
                  <a:gd name="T37" fmla="*/ 16 h 119"/>
                  <a:gd name="T38" fmla="*/ 44 w 121"/>
                  <a:gd name="T39" fmla="*/ 8 h 119"/>
                  <a:gd name="T40" fmla="*/ 36 w 121"/>
                  <a:gd name="T41" fmla="*/ 0 h 119"/>
                  <a:gd name="T42" fmla="*/ 0 w 121"/>
                  <a:gd name="T43" fmla="*/ 75 h 119"/>
                  <a:gd name="T44" fmla="*/ 0 w 121"/>
                  <a:gd name="T45" fmla="*/ 75 h 119"/>
                  <a:gd name="T46" fmla="*/ 0 w 121"/>
                  <a:gd name="T47" fmla="*/ 77 h 119"/>
                  <a:gd name="T48" fmla="*/ 1 w 121"/>
                  <a:gd name="T49" fmla="*/ 80 h 119"/>
                  <a:gd name="T50" fmla="*/ 1 w 121"/>
                  <a:gd name="T51" fmla="*/ 80 h 119"/>
                  <a:gd name="T52" fmla="*/ 3 w 121"/>
                  <a:gd name="T53" fmla="*/ 83 h 119"/>
                  <a:gd name="T54" fmla="*/ 5 w 121"/>
                  <a:gd name="T55" fmla="*/ 83 h 119"/>
                  <a:gd name="T56" fmla="*/ 5 w 121"/>
                  <a:gd name="T57" fmla="*/ 8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19">
                    <a:moveTo>
                      <a:pt x="5" y="83"/>
                    </a:moveTo>
                    <a:lnTo>
                      <a:pt x="52" y="76"/>
                    </a:lnTo>
                    <a:lnTo>
                      <a:pt x="76" y="116"/>
                    </a:lnTo>
                    <a:lnTo>
                      <a:pt x="76" y="116"/>
                    </a:lnTo>
                    <a:lnTo>
                      <a:pt x="78" y="118"/>
                    </a:lnTo>
                    <a:lnTo>
                      <a:pt x="80" y="119"/>
                    </a:lnTo>
                    <a:lnTo>
                      <a:pt x="80" y="119"/>
                    </a:lnTo>
                    <a:lnTo>
                      <a:pt x="80" y="119"/>
                    </a:lnTo>
                    <a:lnTo>
                      <a:pt x="80" y="119"/>
                    </a:lnTo>
                    <a:lnTo>
                      <a:pt x="83" y="118"/>
                    </a:lnTo>
                    <a:lnTo>
                      <a:pt x="86" y="115"/>
                    </a:lnTo>
                    <a:lnTo>
                      <a:pt x="121" y="42"/>
                    </a:lnTo>
                    <a:lnTo>
                      <a:pt x="121" y="42"/>
                    </a:lnTo>
                    <a:lnTo>
                      <a:pt x="107" y="41"/>
                    </a:lnTo>
                    <a:lnTo>
                      <a:pt x="95" y="38"/>
                    </a:lnTo>
                    <a:lnTo>
                      <a:pt x="84" y="34"/>
                    </a:lnTo>
                    <a:lnTo>
                      <a:pt x="74" y="29"/>
                    </a:lnTo>
                    <a:lnTo>
                      <a:pt x="63" y="22"/>
                    </a:lnTo>
                    <a:lnTo>
                      <a:pt x="54" y="16"/>
                    </a:lnTo>
                    <a:lnTo>
                      <a:pt x="44" y="8"/>
                    </a:lnTo>
                    <a:lnTo>
                      <a:pt x="36" y="0"/>
                    </a:lnTo>
                    <a:lnTo>
                      <a:pt x="0" y="75"/>
                    </a:lnTo>
                    <a:lnTo>
                      <a:pt x="0" y="75"/>
                    </a:lnTo>
                    <a:lnTo>
                      <a:pt x="0" y="77"/>
                    </a:lnTo>
                    <a:lnTo>
                      <a:pt x="1" y="80"/>
                    </a:lnTo>
                    <a:lnTo>
                      <a:pt x="1" y="80"/>
                    </a:lnTo>
                    <a:lnTo>
                      <a:pt x="3" y="83"/>
                    </a:lnTo>
                    <a:lnTo>
                      <a:pt x="5" y="83"/>
                    </a:lnTo>
                    <a:lnTo>
                      <a:pt x="5"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3">
                <a:extLst>
                  <a:ext uri="{FF2B5EF4-FFF2-40B4-BE49-F238E27FC236}">
                    <a16:creationId xmlns:a16="http://schemas.microsoft.com/office/drawing/2014/main" id="{3F48A2B8-78F8-471D-9C20-7E0D6C97BD15}"/>
                  </a:ext>
                </a:extLst>
              </p:cNvPr>
              <p:cNvSpPr>
                <a:spLocks/>
              </p:cNvSpPr>
              <p:nvPr/>
            </p:nvSpPr>
            <p:spPr bwMode="auto">
              <a:xfrm>
                <a:off x="6980238" y="2790825"/>
                <a:ext cx="96838" cy="95250"/>
              </a:xfrm>
              <a:custGeom>
                <a:avLst/>
                <a:gdLst>
                  <a:gd name="T0" fmla="*/ 0 w 121"/>
                  <a:gd name="T1" fmla="*/ 42 h 119"/>
                  <a:gd name="T2" fmla="*/ 35 w 121"/>
                  <a:gd name="T3" fmla="*/ 115 h 119"/>
                  <a:gd name="T4" fmla="*/ 35 w 121"/>
                  <a:gd name="T5" fmla="*/ 115 h 119"/>
                  <a:gd name="T6" fmla="*/ 36 w 121"/>
                  <a:gd name="T7" fmla="*/ 118 h 119"/>
                  <a:gd name="T8" fmla="*/ 39 w 121"/>
                  <a:gd name="T9" fmla="*/ 119 h 119"/>
                  <a:gd name="T10" fmla="*/ 39 w 121"/>
                  <a:gd name="T11" fmla="*/ 119 h 119"/>
                  <a:gd name="T12" fmla="*/ 39 w 121"/>
                  <a:gd name="T13" fmla="*/ 119 h 119"/>
                  <a:gd name="T14" fmla="*/ 39 w 121"/>
                  <a:gd name="T15" fmla="*/ 119 h 119"/>
                  <a:gd name="T16" fmla="*/ 42 w 121"/>
                  <a:gd name="T17" fmla="*/ 118 h 119"/>
                  <a:gd name="T18" fmla="*/ 44 w 121"/>
                  <a:gd name="T19" fmla="*/ 116 h 119"/>
                  <a:gd name="T20" fmla="*/ 68 w 121"/>
                  <a:gd name="T21" fmla="*/ 76 h 119"/>
                  <a:gd name="T22" fmla="*/ 114 w 121"/>
                  <a:gd name="T23" fmla="*/ 83 h 119"/>
                  <a:gd name="T24" fmla="*/ 114 w 121"/>
                  <a:gd name="T25" fmla="*/ 83 h 119"/>
                  <a:gd name="T26" fmla="*/ 115 w 121"/>
                  <a:gd name="T27" fmla="*/ 83 h 119"/>
                  <a:gd name="T28" fmla="*/ 115 w 121"/>
                  <a:gd name="T29" fmla="*/ 83 h 119"/>
                  <a:gd name="T30" fmla="*/ 115 w 121"/>
                  <a:gd name="T31" fmla="*/ 83 h 119"/>
                  <a:gd name="T32" fmla="*/ 115 w 121"/>
                  <a:gd name="T33" fmla="*/ 83 h 119"/>
                  <a:gd name="T34" fmla="*/ 117 w 121"/>
                  <a:gd name="T35" fmla="*/ 83 h 119"/>
                  <a:gd name="T36" fmla="*/ 118 w 121"/>
                  <a:gd name="T37" fmla="*/ 81 h 119"/>
                  <a:gd name="T38" fmla="*/ 119 w 121"/>
                  <a:gd name="T39" fmla="*/ 80 h 119"/>
                  <a:gd name="T40" fmla="*/ 121 w 121"/>
                  <a:gd name="T41" fmla="*/ 77 h 119"/>
                  <a:gd name="T42" fmla="*/ 121 w 121"/>
                  <a:gd name="T43" fmla="*/ 77 h 119"/>
                  <a:gd name="T44" fmla="*/ 119 w 121"/>
                  <a:gd name="T45" fmla="*/ 75 h 119"/>
                  <a:gd name="T46" fmla="*/ 84 w 121"/>
                  <a:gd name="T47" fmla="*/ 0 h 119"/>
                  <a:gd name="T48" fmla="*/ 84 w 121"/>
                  <a:gd name="T49" fmla="*/ 0 h 119"/>
                  <a:gd name="T50" fmla="*/ 75 w 121"/>
                  <a:gd name="T51" fmla="*/ 8 h 119"/>
                  <a:gd name="T52" fmla="*/ 67 w 121"/>
                  <a:gd name="T53" fmla="*/ 16 h 119"/>
                  <a:gd name="T54" fmla="*/ 58 w 121"/>
                  <a:gd name="T55" fmla="*/ 22 h 119"/>
                  <a:gd name="T56" fmla="*/ 47 w 121"/>
                  <a:gd name="T57" fmla="*/ 29 h 119"/>
                  <a:gd name="T58" fmla="*/ 36 w 121"/>
                  <a:gd name="T59" fmla="*/ 34 h 119"/>
                  <a:gd name="T60" fmla="*/ 24 w 121"/>
                  <a:gd name="T61" fmla="*/ 38 h 119"/>
                  <a:gd name="T62" fmla="*/ 12 w 121"/>
                  <a:gd name="T63" fmla="*/ 41 h 119"/>
                  <a:gd name="T64" fmla="*/ 0 w 121"/>
                  <a:gd name="T65" fmla="*/ 42 h 119"/>
                  <a:gd name="T66" fmla="*/ 0 w 121"/>
                  <a:gd name="T67" fmla="*/ 4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119">
                    <a:moveTo>
                      <a:pt x="0" y="42"/>
                    </a:moveTo>
                    <a:lnTo>
                      <a:pt x="35" y="115"/>
                    </a:lnTo>
                    <a:lnTo>
                      <a:pt x="35" y="115"/>
                    </a:lnTo>
                    <a:lnTo>
                      <a:pt x="36" y="118"/>
                    </a:lnTo>
                    <a:lnTo>
                      <a:pt x="39" y="119"/>
                    </a:lnTo>
                    <a:lnTo>
                      <a:pt x="39" y="119"/>
                    </a:lnTo>
                    <a:lnTo>
                      <a:pt x="39" y="119"/>
                    </a:lnTo>
                    <a:lnTo>
                      <a:pt x="39" y="119"/>
                    </a:lnTo>
                    <a:lnTo>
                      <a:pt x="42" y="118"/>
                    </a:lnTo>
                    <a:lnTo>
                      <a:pt x="44" y="116"/>
                    </a:lnTo>
                    <a:lnTo>
                      <a:pt x="68" y="76"/>
                    </a:lnTo>
                    <a:lnTo>
                      <a:pt x="114" y="83"/>
                    </a:lnTo>
                    <a:lnTo>
                      <a:pt x="114" y="83"/>
                    </a:lnTo>
                    <a:lnTo>
                      <a:pt x="115" y="83"/>
                    </a:lnTo>
                    <a:lnTo>
                      <a:pt x="115" y="83"/>
                    </a:lnTo>
                    <a:lnTo>
                      <a:pt x="115" y="83"/>
                    </a:lnTo>
                    <a:lnTo>
                      <a:pt x="115" y="83"/>
                    </a:lnTo>
                    <a:lnTo>
                      <a:pt x="117" y="83"/>
                    </a:lnTo>
                    <a:lnTo>
                      <a:pt x="118" y="81"/>
                    </a:lnTo>
                    <a:lnTo>
                      <a:pt x="119" y="80"/>
                    </a:lnTo>
                    <a:lnTo>
                      <a:pt x="121" y="77"/>
                    </a:lnTo>
                    <a:lnTo>
                      <a:pt x="121" y="77"/>
                    </a:lnTo>
                    <a:lnTo>
                      <a:pt x="119" y="75"/>
                    </a:lnTo>
                    <a:lnTo>
                      <a:pt x="84" y="0"/>
                    </a:lnTo>
                    <a:lnTo>
                      <a:pt x="84" y="0"/>
                    </a:lnTo>
                    <a:lnTo>
                      <a:pt x="75" y="8"/>
                    </a:lnTo>
                    <a:lnTo>
                      <a:pt x="67" y="16"/>
                    </a:lnTo>
                    <a:lnTo>
                      <a:pt x="58" y="22"/>
                    </a:lnTo>
                    <a:lnTo>
                      <a:pt x="47" y="29"/>
                    </a:lnTo>
                    <a:lnTo>
                      <a:pt x="36" y="34"/>
                    </a:lnTo>
                    <a:lnTo>
                      <a:pt x="24" y="38"/>
                    </a:lnTo>
                    <a:lnTo>
                      <a:pt x="12" y="41"/>
                    </a:lnTo>
                    <a:lnTo>
                      <a:pt x="0" y="4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4">
                <a:extLst>
                  <a:ext uri="{FF2B5EF4-FFF2-40B4-BE49-F238E27FC236}">
                    <a16:creationId xmlns:a16="http://schemas.microsoft.com/office/drawing/2014/main" id="{A5B51B75-30C9-486B-A05E-9ADED899FB93}"/>
                  </a:ext>
                </a:extLst>
              </p:cNvPr>
              <p:cNvSpPr>
                <a:spLocks noEditPoints="1"/>
              </p:cNvSpPr>
              <p:nvPr/>
            </p:nvSpPr>
            <p:spPr bwMode="auto">
              <a:xfrm>
                <a:off x="6883401" y="2635250"/>
                <a:ext cx="179388" cy="180975"/>
              </a:xfrm>
              <a:custGeom>
                <a:avLst/>
                <a:gdLst>
                  <a:gd name="T0" fmla="*/ 227 w 227"/>
                  <a:gd name="T1" fmla="*/ 113 h 227"/>
                  <a:gd name="T2" fmla="*/ 225 w 227"/>
                  <a:gd name="T3" fmla="*/ 90 h 227"/>
                  <a:gd name="T4" fmla="*/ 218 w 227"/>
                  <a:gd name="T5" fmla="*/ 70 h 227"/>
                  <a:gd name="T6" fmla="*/ 207 w 227"/>
                  <a:gd name="T7" fmla="*/ 49 h 227"/>
                  <a:gd name="T8" fmla="*/ 194 w 227"/>
                  <a:gd name="T9" fmla="*/ 33 h 227"/>
                  <a:gd name="T10" fmla="*/ 178 w 227"/>
                  <a:gd name="T11" fmla="*/ 19 h 227"/>
                  <a:gd name="T12" fmla="*/ 157 w 227"/>
                  <a:gd name="T13" fmla="*/ 8 h 227"/>
                  <a:gd name="T14" fmla="*/ 136 w 227"/>
                  <a:gd name="T15" fmla="*/ 2 h 227"/>
                  <a:gd name="T16" fmla="*/ 113 w 227"/>
                  <a:gd name="T17" fmla="*/ 0 h 227"/>
                  <a:gd name="T18" fmla="*/ 102 w 227"/>
                  <a:gd name="T19" fmla="*/ 0 h 227"/>
                  <a:gd name="T20" fmla="*/ 80 w 227"/>
                  <a:gd name="T21" fmla="*/ 5 h 227"/>
                  <a:gd name="T22" fmla="*/ 59 w 227"/>
                  <a:gd name="T23" fmla="*/ 13 h 227"/>
                  <a:gd name="T24" fmla="*/ 41 w 227"/>
                  <a:gd name="T25" fmla="*/ 25 h 227"/>
                  <a:gd name="T26" fmla="*/ 26 w 227"/>
                  <a:gd name="T27" fmla="*/ 41 h 227"/>
                  <a:gd name="T28" fmla="*/ 14 w 227"/>
                  <a:gd name="T29" fmla="*/ 59 h 227"/>
                  <a:gd name="T30" fmla="*/ 4 w 227"/>
                  <a:gd name="T31" fmla="*/ 79 h 227"/>
                  <a:gd name="T32" fmla="*/ 0 w 227"/>
                  <a:gd name="T33" fmla="*/ 102 h 227"/>
                  <a:gd name="T34" fmla="*/ 0 w 227"/>
                  <a:gd name="T35" fmla="*/ 113 h 227"/>
                  <a:gd name="T36" fmla="*/ 2 w 227"/>
                  <a:gd name="T37" fmla="*/ 137 h 227"/>
                  <a:gd name="T38" fmla="*/ 8 w 227"/>
                  <a:gd name="T39" fmla="*/ 157 h 227"/>
                  <a:gd name="T40" fmla="*/ 19 w 227"/>
                  <a:gd name="T41" fmla="*/ 177 h 227"/>
                  <a:gd name="T42" fmla="*/ 33 w 227"/>
                  <a:gd name="T43" fmla="*/ 193 h 227"/>
                  <a:gd name="T44" fmla="*/ 50 w 227"/>
                  <a:gd name="T45" fmla="*/ 208 h 227"/>
                  <a:gd name="T46" fmla="*/ 69 w 227"/>
                  <a:gd name="T47" fmla="*/ 217 h 227"/>
                  <a:gd name="T48" fmla="*/ 90 w 227"/>
                  <a:gd name="T49" fmla="*/ 224 h 227"/>
                  <a:gd name="T50" fmla="*/ 113 w 227"/>
                  <a:gd name="T51" fmla="*/ 227 h 227"/>
                  <a:gd name="T52" fmla="*/ 125 w 227"/>
                  <a:gd name="T53" fmla="*/ 227 h 227"/>
                  <a:gd name="T54" fmla="*/ 147 w 227"/>
                  <a:gd name="T55" fmla="*/ 221 h 227"/>
                  <a:gd name="T56" fmla="*/ 168 w 227"/>
                  <a:gd name="T57" fmla="*/ 213 h 227"/>
                  <a:gd name="T58" fmla="*/ 186 w 227"/>
                  <a:gd name="T59" fmla="*/ 201 h 227"/>
                  <a:gd name="T60" fmla="*/ 202 w 227"/>
                  <a:gd name="T61" fmla="*/ 185 h 227"/>
                  <a:gd name="T62" fmla="*/ 214 w 227"/>
                  <a:gd name="T63" fmla="*/ 168 h 227"/>
                  <a:gd name="T64" fmla="*/ 222 w 227"/>
                  <a:gd name="T65" fmla="*/ 147 h 227"/>
                  <a:gd name="T66" fmla="*/ 226 w 227"/>
                  <a:gd name="T67" fmla="*/ 125 h 227"/>
                  <a:gd name="T68" fmla="*/ 227 w 227"/>
                  <a:gd name="T69" fmla="*/ 113 h 227"/>
                  <a:gd name="T70" fmla="*/ 82 w 227"/>
                  <a:gd name="T71" fmla="*/ 169 h 227"/>
                  <a:gd name="T72" fmla="*/ 77 w 227"/>
                  <a:gd name="T73" fmla="*/ 169 h 227"/>
                  <a:gd name="T74" fmla="*/ 74 w 227"/>
                  <a:gd name="T75" fmla="*/ 166 h 227"/>
                  <a:gd name="T76" fmla="*/ 81 w 227"/>
                  <a:gd name="T77" fmla="*/ 129 h 227"/>
                  <a:gd name="T78" fmla="*/ 55 w 227"/>
                  <a:gd name="T79" fmla="*/ 105 h 227"/>
                  <a:gd name="T80" fmla="*/ 54 w 227"/>
                  <a:gd name="T81" fmla="*/ 99 h 227"/>
                  <a:gd name="T82" fmla="*/ 55 w 227"/>
                  <a:gd name="T83" fmla="*/ 96 h 227"/>
                  <a:gd name="T84" fmla="*/ 93 w 227"/>
                  <a:gd name="T85" fmla="*/ 90 h 227"/>
                  <a:gd name="T86" fmla="*/ 109 w 227"/>
                  <a:gd name="T87" fmla="*/ 59 h 227"/>
                  <a:gd name="T88" fmla="*/ 113 w 227"/>
                  <a:gd name="T89" fmla="*/ 56 h 227"/>
                  <a:gd name="T90" fmla="*/ 117 w 227"/>
                  <a:gd name="T91" fmla="*/ 58 h 227"/>
                  <a:gd name="T92" fmla="*/ 133 w 227"/>
                  <a:gd name="T93" fmla="*/ 91 h 227"/>
                  <a:gd name="T94" fmla="*/ 168 w 227"/>
                  <a:gd name="T95" fmla="*/ 96 h 227"/>
                  <a:gd name="T96" fmla="*/ 172 w 227"/>
                  <a:gd name="T97" fmla="*/ 99 h 227"/>
                  <a:gd name="T98" fmla="*/ 172 w 227"/>
                  <a:gd name="T99" fmla="*/ 103 h 227"/>
                  <a:gd name="T100" fmla="*/ 147 w 227"/>
                  <a:gd name="T101" fmla="*/ 130 h 227"/>
                  <a:gd name="T102" fmla="*/ 152 w 227"/>
                  <a:gd name="T103" fmla="*/ 164 h 227"/>
                  <a:gd name="T104" fmla="*/ 149 w 227"/>
                  <a:gd name="T105" fmla="*/ 169 h 227"/>
                  <a:gd name="T106" fmla="*/ 147 w 227"/>
                  <a:gd name="T107" fmla="*/ 170 h 227"/>
                  <a:gd name="T108" fmla="*/ 144 w 227"/>
                  <a:gd name="T109" fmla="*/ 169 h 227"/>
                  <a:gd name="T110" fmla="*/ 82 w 227"/>
                  <a:gd name="T111" fmla="*/ 1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 h="227">
                    <a:moveTo>
                      <a:pt x="227" y="113"/>
                    </a:moveTo>
                    <a:lnTo>
                      <a:pt x="227" y="113"/>
                    </a:lnTo>
                    <a:lnTo>
                      <a:pt x="226" y="102"/>
                    </a:lnTo>
                    <a:lnTo>
                      <a:pt x="225" y="90"/>
                    </a:lnTo>
                    <a:lnTo>
                      <a:pt x="222" y="79"/>
                    </a:lnTo>
                    <a:lnTo>
                      <a:pt x="218" y="70"/>
                    </a:lnTo>
                    <a:lnTo>
                      <a:pt x="214" y="59"/>
                    </a:lnTo>
                    <a:lnTo>
                      <a:pt x="207" y="49"/>
                    </a:lnTo>
                    <a:lnTo>
                      <a:pt x="202" y="41"/>
                    </a:lnTo>
                    <a:lnTo>
                      <a:pt x="194" y="33"/>
                    </a:lnTo>
                    <a:lnTo>
                      <a:pt x="186" y="25"/>
                    </a:lnTo>
                    <a:lnTo>
                      <a:pt x="178" y="19"/>
                    </a:lnTo>
                    <a:lnTo>
                      <a:pt x="168" y="13"/>
                    </a:lnTo>
                    <a:lnTo>
                      <a:pt x="157" y="8"/>
                    </a:lnTo>
                    <a:lnTo>
                      <a:pt x="147" y="5"/>
                    </a:lnTo>
                    <a:lnTo>
                      <a:pt x="136" y="2"/>
                    </a:lnTo>
                    <a:lnTo>
                      <a:pt x="125" y="0"/>
                    </a:lnTo>
                    <a:lnTo>
                      <a:pt x="113" y="0"/>
                    </a:lnTo>
                    <a:lnTo>
                      <a:pt x="113" y="0"/>
                    </a:lnTo>
                    <a:lnTo>
                      <a:pt x="102" y="0"/>
                    </a:lnTo>
                    <a:lnTo>
                      <a:pt x="90" y="2"/>
                    </a:lnTo>
                    <a:lnTo>
                      <a:pt x="80" y="5"/>
                    </a:lnTo>
                    <a:lnTo>
                      <a:pt x="69" y="8"/>
                    </a:lnTo>
                    <a:lnTo>
                      <a:pt x="59" y="13"/>
                    </a:lnTo>
                    <a:lnTo>
                      <a:pt x="50" y="19"/>
                    </a:lnTo>
                    <a:lnTo>
                      <a:pt x="41" y="25"/>
                    </a:lnTo>
                    <a:lnTo>
                      <a:pt x="33" y="33"/>
                    </a:lnTo>
                    <a:lnTo>
                      <a:pt x="26" y="41"/>
                    </a:lnTo>
                    <a:lnTo>
                      <a:pt x="19" y="49"/>
                    </a:lnTo>
                    <a:lnTo>
                      <a:pt x="14" y="59"/>
                    </a:lnTo>
                    <a:lnTo>
                      <a:pt x="8" y="70"/>
                    </a:lnTo>
                    <a:lnTo>
                      <a:pt x="4" y="79"/>
                    </a:lnTo>
                    <a:lnTo>
                      <a:pt x="2" y="90"/>
                    </a:lnTo>
                    <a:lnTo>
                      <a:pt x="0" y="102"/>
                    </a:lnTo>
                    <a:lnTo>
                      <a:pt x="0" y="113"/>
                    </a:lnTo>
                    <a:lnTo>
                      <a:pt x="0" y="113"/>
                    </a:lnTo>
                    <a:lnTo>
                      <a:pt x="0" y="125"/>
                    </a:lnTo>
                    <a:lnTo>
                      <a:pt x="2" y="137"/>
                    </a:lnTo>
                    <a:lnTo>
                      <a:pt x="4" y="147"/>
                    </a:lnTo>
                    <a:lnTo>
                      <a:pt x="8" y="157"/>
                    </a:lnTo>
                    <a:lnTo>
                      <a:pt x="14" y="168"/>
                    </a:lnTo>
                    <a:lnTo>
                      <a:pt x="19" y="177"/>
                    </a:lnTo>
                    <a:lnTo>
                      <a:pt x="26" y="185"/>
                    </a:lnTo>
                    <a:lnTo>
                      <a:pt x="33" y="193"/>
                    </a:lnTo>
                    <a:lnTo>
                      <a:pt x="41" y="201"/>
                    </a:lnTo>
                    <a:lnTo>
                      <a:pt x="50" y="208"/>
                    </a:lnTo>
                    <a:lnTo>
                      <a:pt x="59" y="213"/>
                    </a:lnTo>
                    <a:lnTo>
                      <a:pt x="69" y="217"/>
                    </a:lnTo>
                    <a:lnTo>
                      <a:pt x="80" y="221"/>
                    </a:lnTo>
                    <a:lnTo>
                      <a:pt x="90" y="224"/>
                    </a:lnTo>
                    <a:lnTo>
                      <a:pt x="102" y="227"/>
                    </a:lnTo>
                    <a:lnTo>
                      <a:pt x="113" y="227"/>
                    </a:lnTo>
                    <a:lnTo>
                      <a:pt x="113" y="227"/>
                    </a:lnTo>
                    <a:lnTo>
                      <a:pt x="125" y="227"/>
                    </a:lnTo>
                    <a:lnTo>
                      <a:pt x="136" y="224"/>
                    </a:lnTo>
                    <a:lnTo>
                      <a:pt x="147" y="221"/>
                    </a:lnTo>
                    <a:lnTo>
                      <a:pt x="157" y="217"/>
                    </a:lnTo>
                    <a:lnTo>
                      <a:pt x="168" y="213"/>
                    </a:lnTo>
                    <a:lnTo>
                      <a:pt x="178" y="208"/>
                    </a:lnTo>
                    <a:lnTo>
                      <a:pt x="186" y="201"/>
                    </a:lnTo>
                    <a:lnTo>
                      <a:pt x="194" y="193"/>
                    </a:lnTo>
                    <a:lnTo>
                      <a:pt x="202" y="185"/>
                    </a:lnTo>
                    <a:lnTo>
                      <a:pt x="207" y="177"/>
                    </a:lnTo>
                    <a:lnTo>
                      <a:pt x="214" y="168"/>
                    </a:lnTo>
                    <a:lnTo>
                      <a:pt x="218" y="157"/>
                    </a:lnTo>
                    <a:lnTo>
                      <a:pt x="222" y="147"/>
                    </a:lnTo>
                    <a:lnTo>
                      <a:pt x="225" y="137"/>
                    </a:lnTo>
                    <a:lnTo>
                      <a:pt x="226" y="125"/>
                    </a:lnTo>
                    <a:lnTo>
                      <a:pt x="227" y="113"/>
                    </a:lnTo>
                    <a:lnTo>
                      <a:pt x="227" y="113"/>
                    </a:lnTo>
                    <a:close/>
                    <a:moveTo>
                      <a:pt x="82" y="169"/>
                    </a:moveTo>
                    <a:lnTo>
                      <a:pt x="82" y="169"/>
                    </a:lnTo>
                    <a:lnTo>
                      <a:pt x="80" y="170"/>
                    </a:lnTo>
                    <a:lnTo>
                      <a:pt x="77" y="169"/>
                    </a:lnTo>
                    <a:lnTo>
                      <a:pt x="77" y="169"/>
                    </a:lnTo>
                    <a:lnTo>
                      <a:pt x="74" y="166"/>
                    </a:lnTo>
                    <a:lnTo>
                      <a:pt x="74" y="164"/>
                    </a:lnTo>
                    <a:lnTo>
                      <a:pt x="81" y="129"/>
                    </a:lnTo>
                    <a:lnTo>
                      <a:pt x="55" y="105"/>
                    </a:lnTo>
                    <a:lnTo>
                      <a:pt x="55" y="105"/>
                    </a:lnTo>
                    <a:lnTo>
                      <a:pt x="54" y="102"/>
                    </a:lnTo>
                    <a:lnTo>
                      <a:pt x="54" y="99"/>
                    </a:lnTo>
                    <a:lnTo>
                      <a:pt x="54" y="99"/>
                    </a:lnTo>
                    <a:lnTo>
                      <a:pt x="55" y="96"/>
                    </a:lnTo>
                    <a:lnTo>
                      <a:pt x="58" y="95"/>
                    </a:lnTo>
                    <a:lnTo>
                      <a:pt x="93" y="90"/>
                    </a:lnTo>
                    <a:lnTo>
                      <a:pt x="109" y="59"/>
                    </a:lnTo>
                    <a:lnTo>
                      <a:pt x="109" y="59"/>
                    </a:lnTo>
                    <a:lnTo>
                      <a:pt x="110" y="58"/>
                    </a:lnTo>
                    <a:lnTo>
                      <a:pt x="113" y="56"/>
                    </a:lnTo>
                    <a:lnTo>
                      <a:pt x="113" y="56"/>
                    </a:lnTo>
                    <a:lnTo>
                      <a:pt x="117" y="58"/>
                    </a:lnTo>
                    <a:lnTo>
                      <a:pt x="118" y="59"/>
                    </a:lnTo>
                    <a:lnTo>
                      <a:pt x="133" y="91"/>
                    </a:lnTo>
                    <a:lnTo>
                      <a:pt x="168" y="96"/>
                    </a:lnTo>
                    <a:lnTo>
                      <a:pt x="168" y="96"/>
                    </a:lnTo>
                    <a:lnTo>
                      <a:pt x="171" y="98"/>
                    </a:lnTo>
                    <a:lnTo>
                      <a:pt x="172" y="99"/>
                    </a:lnTo>
                    <a:lnTo>
                      <a:pt x="172" y="99"/>
                    </a:lnTo>
                    <a:lnTo>
                      <a:pt x="172" y="103"/>
                    </a:lnTo>
                    <a:lnTo>
                      <a:pt x="171" y="106"/>
                    </a:lnTo>
                    <a:lnTo>
                      <a:pt x="147" y="130"/>
                    </a:lnTo>
                    <a:lnTo>
                      <a:pt x="152" y="164"/>
                    </a:lnTo>
                    <a:lnTo>
                      <a:pt x="152" y="164"/>
                    </a:lnTo>
                    <a:lnTo>
                      <a:pt x="152" y="166"/>
                    </a:lnTo>
                    <a:lnTo>
                      <a:pt x="149" y="169"/>
                    </a:lnTo>
                    <a:lnTo>
                      <a:pt x="149" y="169"/>
                    </a:lnTo>
                    <a:lnTo>
                      <a:pt x="147" y="170"/>
                    </a:lnTo>
                    <a:lnTo>
                      <a:pt x="147" y="170"/>
                    </a:lnTo>
                    <a:lnTo>
                      <a:pt x="144" y="169"/>
                    </a:lnTo>
                    <a:lnTo>
                      <a:pt x="113" y="153"/>
                    </a:lnTo>
                    <a:lnTo>
                      <a:pt x="8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a:extLst>
                <a:ext uri="{FF2B5EF4-FFF2-40B4-BE49-F238E27FC236}">
                  <a16:creationId xmlns:a16="http://schemas.microsoft.com/office/drawing/2014/main" id="{69C159A1-666E-4758-9A45-B2B1FD797994}"/>
                </a:ext>
              </a:extLst>
            </p:cNvPr>
            <p:cNvGrpSpPr>
              <a:grpSpLocks noChangeAspect="1"/>
            </p:cNvGrpSpPr>
            <p:nvPr/>
          </p:nvGrpSpPr>
          <p:grpSpPr>
            <a:xfrm>
              <a:off x="2536889" y="5296298"/>
              <a:ext cx="460411" cy="451685"/>
              <a:chOff x="4957763" y="2498725"/>
              <a:chExt cx="522288" cy="522288"/>
            </a:xfrm>
          </p:grpSpPr>
          <p:sp>
            <p:nvSpPr>
              <p:cNvPr id="145" name="Freeform 47">
                <a:extLst>
                  <a:ext uri="{FF2B5EF4-FFF2-40B4-BE49-F238E27FC236}">
                    <a16:creationId xmlns:a16="http://schemas.microsoft.com/office/drawing/2014/main" id="{23B02173-E334-4BB0-9DA8-BCD9E94DA5AD}"/>
                  </a:ext>
                </a:extLst>
              </p:cNvPr>
              <p:cNvSpPr>
                <a:spLocks noEditPoints="1"/>
              </p:cNvSpPr>
              <p:nvPr/>
            </p:nvSpPr>
            <p:spPr bwMode="auto">
              <a:xfrm>
                <a:off x="4957763" y="2498725"/>
                <a:ext cx="522288" cy="522288"/>
              </a:xfrm>
              <a:custGeom>
                <a:avLst/>
                <a:gdLst>
                  <a:gd name="T0" fmla="*/ 311 w 658"/>
                  <a:gd name="T1" fmla="*/ 657 h 657"/>
                  <a:gd name="T2" fmla="*/ 263 w 658"/>
                  <a:gd name="T3" fmla="*/ 651 h 657"/>
                  <a:gd name="T4" fmla="*/ 201 w 658"/>
                  <a:gd name="T5" fmla="*/ 631 h 657"/>
                  <a:gd name="T6" fmla="*/ 119 w 658"/>
                  <a:gd name="T7" fmla="*/ 583 h 657"/>
                  <a:gd name="T8" fmla="*/ 56 w 658"/>
                  <a:gd name="T9" fmla="*/ 512 h 657"/>
                  <a:gd name="T10" fmla="*/ 15 w 658"/>
                  <a:gd name="T11" fmla="*/ 426 h 657"/>
                  <a:gd name="T12" fmla="*/ 4 w 658"/>
                  <a:gd name="T13" fmla="*/ 379 h 657"/>
                  <a:gd name="T14" fmla="*/ 0 w 658"/>
                  <a:gd name="T15" fmla="*/ 329 h 657"/>
                  <a:gd name="T16" fmla="*/ 2 w 658"/>
                  <a:gd name="T17" fmla="*/ 295 h 657"/>
                  <a:gd name="T18" fmla="*/ 11 w 658"/>
                  <a:gd name="T19" fmla="*/ 247 h 657"/>
                  <a:gd name="T20" fmla="*/ 40 w 658"/>
                  <a:gd name="T21" fmla="*/ 172 h 657"/>
                  <a:gd name="T22" fmla="*/ 97 w 658"/>
                  <a:gd name="T23" fmla="*/ 97 h 657"/>
                  <a:gd name="T24" fmla="*/ 172 w 658"/>
                  <a:gd name="T25" fmla="*/ 40 h 657"/>
                  <a:gd name="T26" fmla="*/ 247 w 658"/>
                  <a:gd name="T27" fmla="*/ 11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19 h 657"/>
                  <a:gd name="T40" fmla="*/ 632 w 658"/>
                  <a:gd name="T41" fmla="*/ 201 h 657"/>
                  <a:gd name="T42" fmla="*/ 651 w 658"/>
                  <a:gd name="T43" fmla="*/ 262 h 657"/>
                  <a:gd name="T44" fmla="*/ 658 w 658"/>
                  <a:gd name="T45" fmla="*/ 311 h 657"/>
                  <a:gd name="T46" fmla="*/ 658 w 658"/>
                  <a:gd name="T47" fmla="*/ 345 h 657"/>
                  <a:gd name="T48" fmla="*/ 651 w 658"/>
                  <a:gd name="T49" fmla="*/ 395 h 657"/>
                  <a:gd name="T50" fmla="*/ 632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6 w 658"/>
                  <a:gd name="T67" fmla="*/ 87 h 657"/>
                  <a:gd name="T68" fmla="*/ 105 w 658"/>
                  <a:gd name="T69" fmla="*/ 144 h 657"/>
                  <a:gd name="T70" fmla="*/ 60 w 658"/>
                  <a:gd name="T71" fmla="*/ 215 h 657"/>
                  <a:gd name="T72" fmla="*/ 39 w 658"/>
                  <a:gd name="T73" fmla="*/ 299 h 657"/>
                  <a:gd name="T74" fmla="*/ 39 w 658"/>
                  <a:gd name="T75" fmla="*/ 358 h 657"/>
                  <a:gd name="T76" fmla="*/ 60 w 658"/>
                  <a:gd name="T77" fmla="*/ 442 h 657"/>
                  <a:gd name="T78" fmla="*/ 105 w 658"/>
                  <a:gd name="T79" fmla="*/ 514 h 657"/>
                  <a:gd name="T80" fmla="*/ 166 w 658"/>
                  <a:gd name="T81" fmla="*/ 569 h 657"/>
                  <a:gd name="T82" fmla="*/ 243 w 658"/>
                  <a:gd name="T83" fmla="*/ 607 h 657"/>
                  <a:gd name="T84" fmla="*/ 329 w 658"/>
                  <a:gd name="T85" fmla="*/ 619 h 657"/>
                  <a:gd name="T86" fmla="*/ 388 w 658"/>
                  <a:gd name="T87" fmla="*/ 614 h 657"/>
                  <a:gd name="T88" fmla="*/ 467 w 658"/>
                  <a:gd name="T89" fmla="*/ 584 h 657"/>
                  <a:gd name="T90" fmla="*/ 534 w 658"/>
                  <a:gd name="T91" fmla="*/ 534 h 657"/>
                  <a:gd name="T92" fmla="*/ 585 w 658"/>
                  <a:gd name="T93" fmla="*/ 467 h 657"/>
                  <a:gd name="T94" fmla="*/ 614 w 658"/>
                  <a:gd name="T95" fmla="*/ 387 h 657"/>
                  <a:gd name="T96" fmla="*/ 620 w 658"/>
                  <a:gd name="T97" fmla="*/ 329 h 657"/>
                  <a:gd name="T98" fmla="*/ 607 w 658"/>
                  <a:gd name="T99" fmla="*/ 242 h 657"/>
                  <a:gd name="T100" fmla="*/ 571 w 658"/>
                  <a:gd name="T101" fmla="*/ 166 h 657"/>
                  <a:gd name="T102" fmla="*/ 514 w 658"/>
                  <a:gd name="T103" fmla="*/ 105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5"/>
                    </a:lnTo>
                    <a:lnTo>
                      <a:pt x="279" y="654"/>
                    </a:lnTo>
                    <a:lnTo>
                      <a:pt x="263" y="651"/>
                    </a:lnTo>
                    <a:lnTo>
                      <a:pt x="247" y="647"/>
                    </a:lnTo>
                    <a:lnTo>
                      <a:pt x="231" y="642"/>
                    </a:lnTo>
                    <a:lnTo>
                      <a:pt x="201" y="631"/>
                    </a:lnTo>
                    <a:lnTo>
                      <a:pt x="172" y="618"/>
                    </a:lnTo>
                    <a:lnTo>
                      <a:pt x="145" y="602"/>
                    </a:lnTo>
                    <a:lnTo>
                      <a:pt x="119" y="583"/>
                    </a:lnTo>
                    <a:lnTo>
                      <a:pt x="97" y="561"/>
                    </a:lnTo>
                    <a:lnTo>
                      <a:pt x="75" y="537"/>
                    </a:lnTo>
                    <a:lnTo>
                      <a:pt x="56" y="512"/>
                    </a:lnTo>
                    <a:lnTo>
                      <a:pt x="40" y="485"/>
                    </a:lnTo>
                    <a:lnTo>
                      <a:pt x="27" y="457"/>
                    </a:lnTo>
                    <a:lnTo>
                      <a:pt x="15" y="426"/>
                    </a:lnTo>
                    <a:lnTo>
                      <a:pt x="11" y="411"/>
                    </a:lnTo>
                    <a:lnTo>
                      <a:pt x="7" y="395"/>
                    </a:lnTo>
                    <a:lnTo>
                      <a:pt x="4" y="379"/>
                    </a:lnTo>
                    <a:lnTo>
                      <a:pt x="2" y="362"/>
                    </a:lnTo>
                    <a:lnTo>
                      <a:pt x="1" y="345"/>
                    </a:lnTo>
                    <a:lnTo>
                      <a:pt x="0" y="329"/>
                    </a:lnTo>
                    <a:lnTo>
                      <a:pt x="0" y="329"/>
                    </a:lnTo>
                    <a:lnTo>
                      <a:pt x="1" y="311"/>
                    </a:lnTo>
                    <a:lnTo>
                      <a:pt x="2" y="295"/>
                    </a:lnTo>
                    <a:lnTo>
                      <a:pt x="4" y="279"/>
                    </a:lnTo>
                    <a:lnTo>
                      <a:pt x="7" y="262"/>
                    </a:lnTo>
                    <a:lnTo>
                      <a:pt x="11" y="247"/>
                    </a:lnTo>
                    <a:lnTo>
                      <a:pt x="15" y="231"/>
                    </a:lnTo>
                    <a:lnTo>
                      <a:pt x="27" y="201"/>
                    </a:lnTo>
                    <a:lnTo>
                      <a:pt x="40" y="172"/>
                    </a:lnTo>
                    <a:lnTo>
                      <a:pt x="56" y="145"/>
                    </a:lnTo>
                    <a:lnTo>
                      <a:pt x="75" y="119"/>
                    </a:lnTo>
                    <a:lnTo>
                      <a:pt x="97" y="97"/>
                    </a:lnTo>
                    <a:lnTo>
                      <a:pt x="119" y="75"/>
                    </a:lnTo>
                    <a:lnTo>
                      <a:pt x="145" y="56"/>
                    </a:lnTo>
                    <a:lnTo>
                      <a:pt x="172" y="40"/>
                    </a:lnTo>
                    <a:lnTo>
                      <a:pt x="201" y="25"/>
                    </a:lnTo>
                    <a:lnTo>
                      <a:pt x="231" y="15"/>
                    </a:lnTo>
                    <a:lnTo>
                      <a:pt x="247" y="11"/>
                    </a:lnTo>
                    <a:lnTo>
                      <a:pt x="263" y="7"/>
                    </a:lnTo>
                    <a:lnTo>
                      <a:pt x="279" y="4"/>
                    </a:lnTo>
                    <a:lnTo>
                      <a:pt x="295" y="1"/>
                    </a:lnTo>
                    <a:lnTo>
                      <a:pt x="311" y="0"/>
                    </a:lnTo>
                    <a:lnTo>
                      <a:pt x="329" y="0"/>
                    </a:lnTo>
                    <a:lnTo>
                      <a:pt x="329" y="0"/>
                    </a:lnTo>
                    <a:lnTo>
                      <a:pt x="346" y="0"/>
                    </a:lnTo>
                    <a:lnTo>
                      <a:pt x="362" y="1"/>
                    </a:lnTo>
                    <a:lnTo>
                      <a:pt x="379" y="4"/>
                    </a:lnTo>
                    <a:lnTo>
                      <a:pt x="395" y="7"/>
                    </a:lnTo>
                    <a:lnTo>
                      <a:pt x="411" y="11"/>
                    </a:lnTo>
                    <a:lnTo>
                      <a:pt x="427" y="15"/>
                    </a:lnTo>
                    <a:lnTo>
                      <a:pt x="456" y="25"/>
                    </a:lnTo>
                    <a:lnTo>
                      <a:pt x="486" y="40"/>
                    </a:lnTo>
                    <a:lnTo>
                      <a:pt x="513" y="56"/>
                    </a:lnTo>
                    <a:lnTo>
                      <a:pt x="538" y="75"/>
                    </a:lnTo>
                    <a:lnTo>
                      <a:pt x="561" y="97"/>
                    </a:lnTo>
                    <a:lnTo>
                      <a:pt x="583" y="119"/>
                    </a:lnTo>
                    <a:lnTo>
                      <a:pt x="602" y="145"/>
                    </a:lnTo>
                    <a:lnTo>
                      <a:pt x="618" y="172"/>
                    </a:lnTo>
                    <a:lnTo>
                      <a:pt x="632" y="201"/>
                    </a:lnTo>
                    <a:lnTo>
                      <a:pt x="643" y="231"/>
                    </a:lnTo>
                    <a:lnTo>
                      <a:pt x="647" y="247"/>
                    </a:lnTo>
                    <a:lnTo>
                      <a:pt x="651" y="262"/>
                    </a:lnTo>
                    <a:lnTo>
                      <a:pt x="654" y="279"/>
                    </a:lnTo>
                    <a:lnTo>
                      <a:pt x="657" y="295"/>
                    </a:lnTo>
                    <a:lnTo>
                      <a:pt x="658" y="311"/>
                    </a:lnTo>
                    <a:lnTo>
                      <a:pt x="658" y="329"/>
                    </a:lnTo>
                    <a:lnTo>
                      <a:pt x="658" y="329"/>
                    </a:lnTo>
                    <a:lnTo>
                      <a:pt x="658" y="345"/>
                    </a:lnTo>
                    <a:lnTo>
                      <a:pt x="657" y="362"/>
                    </a:lnTo>
                    <a:lnTo>
                      <a:pt x="654" y="379"/>
                    </a:lnTo>
                    <a:lnTo>
                      <a:pt x="651" y="395"/>
                    </a:lnTo>
                    <a:lnTo>
                      <a:pt x="647" y="411"/>
                    </a:lnTo>
                    <a:lnTo>
                      <a:pt x="643" y="426"/>
                    </a:lnTo>
                    <a:lnTo>
                      <a:pt x="632" y="457"/>
                    </a:lnTo>
                    <a:lnTo>
                      <a:pt x="618" y="485"/>
                    </a:lnTo>
                    <a:lnTo>
                      <a:pt x="602" y="512"/>
                    </a:lnTo>
                    <a:lnTo>
                      <a:pt x="583" y="537"/>
                    </a:lnTo>
                    <a:lnTo>
                      <a:pt x="561" y="561"/>
                    </a:lnTo>
                    <a:lnTo>
                      <a:pt x="538" y="583"/>
                    </a:lnTo>
                    <a:lnTo>
                      <a:pt x="513" y="602"/>
                    </a:lnTo>
                    <a:lnTo>
                      <a:pt x="486" y="618"/>
                    </a:lnTo>
                    <a:lnTo>
                      <a:pt x="456" y="631"/>
                    </a:lnTo>
                    <a:lnTo>
                      <a:pt x="427" y="642"/>
                    </a:lnTo>
                    <a:lnTo>
                      <a:pt x="411" y="647"/>
                    </a:lnTo>
                    <a:lnTo>
                      <a:pt x="395" y="651"/>
                    </a:lnTo>
                    <a:lnTo>
                      <a:pt x="379" y="654"/>
                    </a:lnTo>
                    <a:lnTo>
                      <a:pt x="362" y="655"/>
                    </a:lnTo>
                    <a:lnTo>
                      <a:pt x="346" y="657"/>
                    </a:lnTo>
                    <a:lnTo>
                      <a:pt x="329" y="657"/>
                    </a:lnTo>
                    <a:lnTo>
                      <a:pt x="329" y="657"/>
                    </a:lnTo>
                    <a:close/>
                    <a:moveTo>
                      <a:pt x="329" y="37"/>
                    </a:moveTo>
                    <a:lnTo>
                      <a:pt x="329" y="37"/>
                    </a:lnTo>
                    <a:lnTo>
                      <a:pt x="299" y="39"/>
                    </a:lnTo>
                    <a:lnTo>
                      <a:pt x="270" y="43"/>
                    </a:lnTo>
                    <a:lnTo>
                      <a:pt x="243" y="51"/>
                    </a:lnTo>
                    <a:lnTo>
                      <a:pt x="216" y="60"/>
                    </a:lnTo>
                    <a:lnTo>
                      <a:pt x="191" y="72"/>
                    </a:lnTo>
                    <a:lnTo>
                      <a:pt x="166" y="87"/>
                    </a:lnTo>
                    <a:lnTo>
                      <a:pt x="144" y="105"/>
                    </a:lnTo>
                    <a:lnTo>
                      <a:pt x="123" y="123"/>
                    </a:lnTo>
                    <a:lnTo>
                      <a:pt x="105" y="144"/>
                    </a:lnTo>
                    <a:lnTo>
                      <a:pt x="87" y="166"/>
                    </a:lnTo>
                    <a:lnTo>
                      <a:pt x="74" y="189"/>
                    </a:lnTo>
                    <a:lnTo>
                      <a:pt x="60" y="215"/>
                    </a:lnTo>
                    <a:lnTo>
                      <a:pt x="51" y="242"/>
                    </a:lnTo>
                    <a:lnTo>
                      <a:pt x="44" y="270"/>
                    </a:lnTo>
                    <a:lnTo>
                      <a:pt x="39" y="299"/>
                    </a:lnTo>
                    <a:lnTo>
                      <a:pt x="37" y="329"/>
                    </a:lnTo>
                    <a:lnTo>
                      <a:pt x="37" y="329"/>
                    </a:lnTo>
                    <a:lnTo>
                      <a:pt x="39" y="358"/>
                    </a:lnTo>
                    <a:lnTo>
                      <a:pt x="44" y="387"/>
                    </a:lnTo>
                    <a:lnTo>
                      <a:pt x="51" y="415"/>
                    </a:lnTo>
                    <a:lnTo>
                      <a:pt x="60" y="442"/>
                    </a:lnTo>
                    <a:lnTo>
                      <a:pt x="74" y="467"/>
                    </a:lnTo>
                    <a:lnTo>
                      <a:pt x="87" y="491"/>
                    </a:lnTo>
                    <a:lnTo>
                      <a:pt x="105" y="514"/>
                    </a:lnTo>
                    <a:lnTo>
                      <a:pt x="123" y="534"/>
                    </a:lnTo>
                    <a:lnTo>
                      <a:pt x="144" y="553"/>
                    </a:lnTo>
                    <a:lnTo>
                      <a:pt x="166" y="569"/>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69"/>
                    </a:lnTo>
                    <a:lnTo>
                      <a:pt x="514" y="553"/>
                    </a:lnTo>
                    <a:lnTo>
                      <a:pt x="534" y="534"/>
                    </a:lnTo>
                    <a:lnTo>
                      <a:pt x="553" y="514"/>
                    </a:lnTo>
                    <a:lnTo>
                      <a:pt x="571" y="491"/>
                    </a:lnTo>
                    <a:lnTo>
                      <a:pt x="585" y="467"/>
                    </a:lnTo>
                    <a:lnTo>
                      <a:pt x="598" y="442"/>
                    </a:lnTo>
                    <a:lnTo>
                      <a:pt x="607" y="415"/>
                    </a:lnTo>
                    <a:lnTo>
                      <a:pt x="614" y="387"/>
                    </a:lnTo>
                    <a:lnTo>
                      <a:pt x="619" y="358"/>
                    </a:lnTo>
                    <a:lnTo>
                      <a:pt x="620" y="329"/>
                    </a:lnTo>
                    <a:lnTo>
                      <a:pt x="620" y="329"/>
                    </a:lnTo>
                    <a:lnTo>
                      <a:pt x="619" y="299"/>
                    </a:lnTo>
                    <a:lnTo>
                      <a:pt x="614" y="270"/>
                    </a:lnTo>
                    <a:lnTo>
                      <a:pt x="607" y="242"/>
                    </a:lnTo>
                    <a:lnTo>
                      <a:pt x="598" y="215"/>
                    </a:lnTo>
                    <a:lnTo>
                      <a:pt x="585" y="189"/>
                    </a:lnTo>
                    <a:lnTo>
                      <a:pt x="571" y="166"/>
                    </a:lnTo>
                    <a:lnTo>
                      <a:pt x="553" y="144"/>
                    </a:lnTo>
                    <a:lnTo>
                      <a:pt x="534" y="123"/>
                    </a:lnTo>
                    <a:lnTo>
                      <a:pt x="514" y="105"/>
                    </a:lnTo>
                    <a:lnTo>
                      <a:pt x="491" y="87"/>
                    </a:lnTo>
                    <a:lnTo>
                      <a:pt x="467" y="72"/>
                    </a:lnTo>
                    <a:lnTo>
                      <a:pt x="442" y="60"/>
                    </a:lnTo>
                    <a:lnTo>
                      <a:pt x="415" y="51"/>
                    </a:lnTo>
                    <a:lnTo>
                      <a:pt x="388" y="43"/>
                    </a:lnTo>
                    <a:lnTo>
                      <a:pt x="358"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55">
                <a:extLst>
                  <a:ext uri="{FF2B5EF4-FFF2-40B4-BE49-F238E27FC236}">
                    <a16:creationId xmlns:a16="http://schemas.microsoft.com/office/drawing/2014/main" id="{ACDA5B1D-AC1E-4914-ACE3-96BC495B28F7}"/>
                  </a:ext>
                </a:extLst>
              </p:cNvPr>
              <p:cNvSpPr>
                <a:spLocks/>
              </p:cNvSpPr>
              <p:nvPr/>
            </p:nvSpPr>
            <p:spPr bwMode="auto">
              <a:xfrm>
                <a:off x="5284788" y="2833688"/>
                <a:ext cx="60325" cy="41275"/>
              </a:xfrm>
              <a:custGeom>
                <a:avLst/>
                <a:gdLst>
                  <a:gd name="T0" fmla="*/ 0 w 75"/>
                  <a:gd name="T1" fmla="*/ 0 h 54"/>
                  <a:gd name="T2" fmla="*/ 0 w 75"/>
                  <a:gd name="T3" fmla="*/ 49 h 54"/>
                  <a:gd name="T4" fmla="*/ 0 w 75"/>
                  <a:gd name="T5" fmla="*/ 49 h 54"/>
                  <a:gd name="T6" fmla="*/ 0 w 75"/>
                  <a:gd name="T7" fmla="*/ 51 h 54"/>
                  <a:gd name="T8" fmla="*/ 3 w 75"/>
                  <a:gd name="T9" fmla="*/ 54 h 54"/>
                  <a:gd name="T10" fmla="*/ 3 w 75"/>
                  <a:gd name="T11" fmla="*/ 54 h 54"/>
                  <a:gd name="T12" fmla="*/ 5 w 75"/>
                  <a:gd name="T13" fmla="*/ 54 h 54"/>
                  <a:gd name="T14" fmla="*/ 8 w 75"/>
                  <a:gd name="T15" fmla="*/ 54 h 54"/>
                  <a:gd name="T16" fmla="*/ 37 w 75"/>
                  <a:gd name="T17" fmla="*/ 34 h 54"/>
                  <a:gd name="T18" fmla="*/ 67 w 75"/>
                  <a:gd name="T19" fmla="*/ 54 h 54"/>
                  <a:gd name="T20" fmla="*/ 67 w 75"/>
                  <a:gd name="T21" fmla="*/ 54 h 54"/>
                  <a:gd name="T22" fmla="*/ 70 w 75"/>
                  <a:gd name="T23" fmla="*/ 54 h 54"/>
                  <a:gd name="T24" fmla="*/ 70 w 75"/>
                  <a:gd name="T25" fmla="*/ 54 h 54"/>
                  <a:gd name="T26" fmla="*/ 72 w 75"/>
                  <a:gd name="T27" fmla="*/ 54 h 54"/>
                  <a:gd name="T28" fmla="*/ 72 w 75"/>
                  <a:gd name="T29" fmla="*/ 54 h 54"/>
                  <a:gd name="T30" fmla="*/ 74 w 75"/>
                  <a:gd name="T31" fmla="*/ 51 h 54"/>
                  <a:gd name="T32" fmla="*/ 75 w 75"/>
                  <a:gd name="T33" fmla="*/ 49 h 54"/>
                  <a:gd name="T34" fmla="*/ 75 w 75"/>
                  <a:gd name="T35" fmla="*/ 0 h 54"/>
                  <a:gd name="T36" fmla="*/ 75 w 75"/>
                  <a:gd name="T37" fmla="*/ 0 h 54"/>
                  <a:gd name="T38" fmla="*/ 67 w 75"/>
                  <a:gd name="T39" fmla="*/ 4 h 54"/>
                  <a:gd name="T40" fmla="*/ 58 w 75"/>
                  <a:gd name="T41" fmla="*/ 8 h 54"/>
                  <a:gd name="T42" fmla="*/ 47 w 75"/>
                  <a:gd name="T43" fmla="*/ 10 h 54"/>
                  <a:gd name="T44" fmla="*/ 37 w 75"/>
                  <a:gd name="T45" fmla="*/ 11 h 54"/>
                  <a:gd name="T46" fmla="*/ 37 w 75"/>
                  <a:gd name="T47" fmla="*/ 11 h 54"/>
                  <a:gd name="T48" fmla="*/ 27 w 75"/>
                  <a:gd name="T49" fmla="*/ 10 h 54"/>
                  <a:gd name="T50" fmla="*/ 17 w 75"/>
                  <a:gd name="T51" fmla="*/ 8 h 54"/>
                  <a:gd name="T52" fmla="*/ 8 w 75"/>
                  <a:gd name="T53" fmla="*/ 4 h 54"/>
                  <a:gd name="T54" fmla="*/ 0 w 75"/>
                  <a:gd name="T55" fmla="*/ 0 h 54"/>
                  <a:gd name="T56" fmla="*/ 0 w 75"/>
                  <a:gd name="T5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54">
                    <a:moveTo>
                      <a:pt x="0" y="0"/>
                    </a:moveTo>
                    <a:lnTo>
                      <a:pt x="0" y="49"/>
                    </a:lnTo>
                    <a:lnTo>
                      <a:pt x="0" y="49"/>
                    </a:lnTo>
                    <a:lnTo>
                      <a:pt x="0" y="51"/>
                    </a:lnTo>
                    <a:lnTo>
                      <a:pt x="3" y="54"/>
                    </a:lnTo>
                    <a:lnTo>
                      <a:pt x="3" y="54"/>
                    </a:lnTo>
                    <a:lnTo>
                      <a:pt x="5" y="54"/>
                    </a:lnTo>
                    <a:lnTo>
                      <a:pt x="8" y="54"/>
                    </a:lnTo>
                    <a:lnTo>
                      <a:pt x="37" y="34"/>
                    </a:lnTo>
                    <a:lnTo>
                      <a:pt x="67" y="54"/>
                    </a:lnTo>
                    <a:lnTo>
                      <a:pt x="67" y="54"/>
                    </a:lnTo>
                    <a:lnTo>
                      <a:pt x="70" y="54"/>
                    </a:lnTo>
                    <a:lnTo>
                      <a:pt x="70" y="54"/>
                    </a:lnTo>
                    <a:lnTo>
                      <a:pt x="72" y="54"/>
                    </a:lnTo>
                    <a:lnTo>
                      <a:pt x="72" y="54"/>
                    </a:lnTo>
                    <a:lnTo>
                      <a:pt x="74" y="51"/>
                    </a:lnTo>
                    <a:lnTo>
                      <a:pt x="75" y="49"/>
                    </a:lnTo>
                    <a:lnTo>
                      <a:pt x="75" y="0"/>
                    </a:lnTo>
                    <a:lnTo>
                      <a:pt x="75" y="0"/>
                    </a:lnTo>
                    <a:lnTo>
                      <a:pt x="67" y="4"/>
                    </a:lnTo>
                    <a:lnTo>
                      <a:pt x="58" y="8"/>
                    </a:lnTo>
                    <a:lnTo>
                      <a:pt x="47" y="10"/>
                    </a:lnTo>
                    <a:lnTo>
                      <a:pt x="37" y="11"/>
                    </a:lnTo>
                    <a:lnTo>
                      <a:pt x="37" y="11"/>
                    </a:lnTo>
                    <a:lnTo>
                      <a:pt x="27" y="10"/>
                    </a:lnTo>
                    <a:lnTo>
                      <a:pt x="17" y="8"/>
                    </a:lnTo>
                    <a:lnTo>
                      <a:pt x="8" y="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56">
                <a:extLst>
                  <a:ext uri="{FF2B5EF4-FFF2-40B4-BE49-F238E27FC236}">
                    <a16:creationId xmlns:a16="http://schemas.microsoft.com/office/drawing/2014/main" id="{1DED310D-2F77-404F-8F4E-1937F81182F8}"/>
                  </a:ext>
                </a:extLst>
              </p:cNvPr>
              <p:cNvSpPr>
                <a:spLocks/>
              </p:cNvSpPr>
              <p:nvPr/>
            </p:nvSpPr>
            <p:spPr bwMode="auto">
              <a:xfrm>
                <a:off x="5265738" y="2738438"/>
                <a:ext cx="95250" cy="95250"/>
              </a:xfrm>
              <a:custGeom>
                <a:avLst/>
                <a:gdLst>
                  <a:gd name="T0" fmla="*/ 60 w 120"/>
                  <a:gd name="T1" fmla="*/ 0 h 119"/>
                  <a:gd name="T2" fmla="*/ 60 w 120"/>
                  <a:gd name="T3" fmla="*/ 0 h 119"/>
                  <a:gd name="T4" fmla="*/ 48 w 120"/>
                  <a:gd name="T5" fmla="*/ 1 h 119"/>
                  <a:gd name="T6" fmla="*/ 38 w 120"/>
                  <a:gd name="T7" fmla="*/ 5 h 119"/>
                  <a:gd name="T8" fmla="*/ 27 w 120"/>
                  <a:gd name="T9" fmla="*/ 10 h 119"/>
                  <a:gd name="T10" fmla="*/ 17 w 120"/>
                  <a:gd name="T11" fmla="*/ 17 h 119"/>
                  <a:gd name="T12" fmla="*/ 11 w 120"/>
                  <a:gd name="T13" fmla="*/ 27 h 119"/>
                  <a:gd name="T14" fmla="*/ 5 w 120"/>
                  <a:gd name="T15" fmla="*/ 36 h 119"/>
                  <a:gd name="T16" fmla="*/ 1 w 120"/>
                  <a:gd name="T17" fmla="*/ 48 h 119"/>
                  <a:gd name="T18" fmla="*/ 0 w 120"/>
                  <a:gd name="T19" fmla="*/ 60 h 119"/>
                  <a:gd name="T20" fmla="*/ 0 w 120"/>
                  <a:gd name="T21" fmla="*/ 60 h 119"/>
                  <a:gd name="T22" fmla="*/ 1 w 120"/>
                  <a:gd name="T23" fmla="*/ 72 h 119"/>
                  <a:gd name="T24" fmla="*/ 5 w 120"/>
                  <a:gd name="T25" fmla="*/ 83 h 119"/>
                  <a:gd name="T26" fmla="*/ 11 w 120"/>
                  <a:gd name="T27" fmla="*/ 92 h 119"/>
                  <a:gd name="T28" fmla="*/ 17 w 120"/>
                  <a:gd name="T29" fmla="*/ 102 h 119"/>
                  <a:gd name="T30" fmla="*/ 27 w 120"/>
                  <a:gd name="T31" fmla="*/ 108 h 119"/>
                  <a:gd name="T32" fmla="*/ 38 w 120"/>
                  <a:gd name="T33" fmla="*/ 114 h 119"/>
                  <a:gd name="T34" fmla="*/ 48 w 120"/>
                  <a:gd name="T35" fmla="*/ 118 h 119"/>
                  <a:gd name="T36" fmla="*/ 60 w 120"/>
                  <a:gd name="T37" fmla="*/ 119 h 119"/>
                  <a:gd name="T38" fmla="*/ 60 w 120"/>
                  <a:gd name="T39" fmla="*/ 119 h 119"/>
                  <a:gd name="T40" fmla="*/ 73 w 120"/>
                  <a:gd name="T41" fmla="*/ 118 h 119"/>
                  <a:gd name="T42" fmla="*/ 83 w 120"/>
                  <a:gd name="T43" fmla="*/ 114 h 119"/>
                  <a:gd name="T44" fmla="*/ 94 w 120"/>
                  <a:gd name="T45" fmla="*/ 108 h 119"/>
                  <a:gd name="T46" fmla="*/ 102 w 120"/>
                  <a:gd name="T47" fmla="*/ 102 h 119"/>
                  <a:gd name="T48" fmla="*/ 110 w 120"/>
                  <a:gd name="T49" fmla="*/ 92 h 119"/>
                  <a:gd name="T50" fmla="*/ 115 w 120"/>
                  <a:gd name="T51" fmla="*/ 83 h 119"/>
                  <a:gd name="T52" fmla="*/ 118 w 120"/>
                  <a:gd name="T53" fmla="*/ 72 h 119"/>
                  <a:gd name="T54" fmla="*/ 120 w 120"/>
                  <a:gd name="T55" fmla="*/ 60 h 119"/>
                  <a:gd name="T56" fmla="*/ 120 w 120"/>
                  <a:gd name="T57" fmla="*/ 60 h 119"/>
                  <a:gd name="T58" fmla="*/ 118 w 120"/>
                  <a:gd name="T59" fmla="*/ 48 h 119"/>
                  <a:gd name="T60" fmla="*/ 115 w 120"/>
                  <a:gd name="T61" fmla="*/ 36 h 119"/>
                  <a:gd name="T62" fmla="*/ 110 w 120"/>
                  <a:gd name="T63" fmla="*/ 27 h 119"/>
                  <a:gd name="T64" fmla="*/ 102 w 120"/>
                  <a:gd name="T65" fmla="*/ 17 h 119"/>
                  <a:gd name="T66" fmla="*/ 94 w 120"/>
                  <a:gd name="T67" fmla="*/ 10 h 119"/>
                  <a:gd name="T68" fmla="*/ 83 w 120"/>
                  <a:gd name="T69" fmla="*/ 5 h 119"/>
                  <a:gd name="T70" fmla="*/ 73 w 120"/>
                  <a:gd name="T71" fmla="*/ 1 h 119"/>
                  <a:gd name="T72" fmla="*/ 60 w 120"/>
                  <a:gd name="T73" fmla="*/ 0 h 119"/>
                  <a:gd name="T74" fmla="*/ 60 w 120"/>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19">
                    <a:moveTo>
                      <a:pt x="60" y="0"/>
                    </a:moveTo>
                    <a:lnTo>
                      <a:pt x="60" y="0"/>
                    </a:lnTo>
                    <a:lnTo>
                      <a:pt x="48" y="1"/>
                    </a:lnTo>
                    <a:lnTo>
                      <a:pt x="38" y="5"/>
                    </a:lnTo>
                    <a:lnTo>
                      <a:pt x="27" y="10"/>
                    </a:lnTo>
                    <a:lnTo>
                      <a:pt x="17" y="17"/>
                    </a:lnTo>
                    <a:lnTo>
                      <a:pt x="11" y="27"/>
                    </a:lnTo>
                    <a:lnTo>
                      <a:pt x="5" y="36"/>
                    </a:lnTo>
                    <a:lnTo>
                      <a:pt x="1" y="48"/>
                    </a:lnTo>
                    <a:lnTo>
                      <a:pt x="0" y="60"/>
                    </a:lnTo>
                    <a:lnTo>
                      <a:pt x="0" y="60"/>
                    </a:lnTo>
                    <a:lnTo>
                      <a:pt x="1" y="72"/>
                    </a:lnTo>
                    <a:lnTo>
                      <a:pt x="5" y="83"/>
                    </a:lnTo>
                    <a:lnTo>
                      <a:pt x="11" y="92"/>
                    </a:lnTo>
                    <a:lnTo>
                      <a:pt x="17" y="102"/>
                    </a:lnTo>
                    <a:lnTo>
                      <a:pt x="27" y="108"/>
                    </a:lnTo>
                    <a:lnTo>
                      <a:pt x="38" y="114"/>
                    </a:lnTo>
                    <a:lnTo>
                      <a:pt x="48" y="118"/>
                    </a:lnTo>
                    <a:lnTo>
                      <a:pt x="60" y="119"/>
                    </a:lnTo>
                    <a:lnTo>
                      <a:pt x="60" y="119"/>
                    </a:lnTo>
                    <a:lnTo>
                      <a:pt x="73" y="118"/>
                    </a:lnTo>
                    <a:lnTo>
                      <a:pt x="83" y="114"/>
                    </a:lnTo>
                    <a:lnTo>
                      <a:pt x="94" y="108"/>
                    </a:lnTo>
                    <a:lnTo>
                      <a:pt x="102" y="102"/>
                    </a:lnTo>
                    <a:lnTo>
                      <a:pt x="110" y="92"/>
                    </a:lnTo>
                    <a:lnTo>
                      <a:pt x="115" y="83"/>
                    </a:lnTo>
                    <a:lnTo>
                      <a:pt x="118" y="72"/>
                    </a:lnTo>
                    <a:lnTo>
                      <a:pt x="120" y="60"/>
                    </a:lnTo>
                    <a:lnTo>
                      <a:pt x="120" y="60"/>
                    </a:lnTo>
                    <a:lnTo>
                      <a:pt x="118" y="48"/>
                    </a:lnTo>
                    <a:lnTo>
                      <a:pt x="115" y="36"/>
                    </a:lnTo>
                    <a:lnTo>
                      <a:pt x="110" y="27"/>
                    </a:lnTo>
                    <a:lnTo>
                      <a:pt x="102" y="17"/>
                    </a:lnTo>
                    <a:lnTo>
                      <a:pt x="94" y="10"/>
                    </a:lnTo>
                    <a:lnTo>
                      <a:pt x="83" y="5"/>
                    </a:lnTo>
                    <a:lnTo>
                      <a:pt x="73" y="1"/>
                    </a:lnTo>
                    <a:lnTo>
                      <a:pt x="60"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57">
                <a:extLst>
                  <a:ext uri="{FF2B5EF4-FFF2-40B4-BE49-F238E27FC236}">
                    <a16:creationId xmlns:a16="http://schemas.microsoft.com/office/drawing/2014/main" id="{88E7D2A4-5271-4C75-A3DF-E4204900B917}"/>
                  </a:ext>
                </a:extLst>
              </p:cNvPr>
              <p:cNvSpPr>
                <a:spLocks noEditPoints="1"/>
              </p:cNvSpPr>
              <p:nvPr/>
            </p:nvSpPr>
            <p:spPr bwMode="auto">
              <a:xfrm>
                <a:off x="5103813" y="2625725"/>
                <a:ext cx="241300" cy="233363"/>
              </a:xfrm>
              <a:custGeom>
                <a:avLst/>
                <a:gdLst>
                  <a:gd name="T0" fmla="*/ 33 w 304"/>
                  <a:gd name="T1" fmla="*/ 103 h 292"/>
                  <a:gd name="T2" fmla="*/ 34 w 304"/>
                  <a:gd name="T3" fmla="*/ 100 h 292"/>
                  <a:gd name="T4" fmla="*/ 37 w 304"/>
                  <a:gd name="T5" fmla="*/ 98 h 292"/>
                  <a:gd name="T6" fmla="*/ 266 w 304"/>
                  <a:gd name="T7" fmla="*/ 98 h 292"/>
                  <a:gd name="T8" fmla="*/ 268 w 304"/>
                  <a:gd name="T9" fmla="*/ 98 h 292"/>
                  <a:gd name="T10" fmla="*/ 272 w 304"/>
                  <a:gd name="T11" fmla="*/ 100 h 292"/>
                  <a:gd name="T12" fmla="*/ 272 w 304"/>
                  <a:gd name="T13" fmla="*/ 130 h 292"/>
                  <a:gd name="T14" fmla="*/ 280 w 304"/>
                  <a:gd name="T15" fmla="*/ 131 h 292"/>
                  <a:gd name="T16" fmla="*/ 297 w 304"/>
                  <a:gd name="T17" fmla="*/ 137 h 292"/>
                  <a:gd name="T18" fmla="*/ 304 w 304"/>
                  <a:gd name="T19" fmla="*/ 71 h 292"/>
                  <a:gd name="T20" fmla="*/ 304 w 304"/>
                  <a:gd name="T21" fmla="*/ 68 h 292"/>
                  <a:gd name="T22" fmla="*/ 301 w 304"/>
                  <a:gd name="T23" fmla="*/ 65 h 292"/>
                  <a:gd name="T24" fmla="*/ 246 w 304"/>
                  <a:gd name="T25" fmla="*/ 65 h 292"/>
                  <a:gd name="T26" fmla="*/ 168 w 304"/>
                  <a:gd name="T27" fmla="*/ 16 h 292"/>
                  <a:gd name="T28" fmla="*/ 164 w 304"/>
                  <a:gd name="T29" fmla="*/ 5 h 292"/>
                  <a:gd name="T30" fmla="*/ 152 w 304"/>
                  <a:gd name="T31" fmla="*/ 0 h 292"/>
                  <a:gd name="T32" fmla="*/ 146 w 304"/>
                  <a:gd name="T33" fmla="*/ 1 h 292"/>
                  <a:gd name="T34" fmla="*/ 137 w 304"/>
                  <a:gd name="T35" fmla="*/ 10 h 292"/>
                  <a:gd name="T36" fmla="*/ 58 w 304"/>
                  <a:gd name="T37" fmla="*/ 65 h 292"/>
                  <a:gd name="T38" fmla="*/ 6 w 304"/>
                  <a:gd name="T39" fmla="*/ 65 h 292"/>
                  <a:gd name="T40" fmla="*/ 2 w 304"/>
                  <a:gd name="T41" fmla="*/ 67 h 292"/>
                  <a:gd name="T42" fmla="*/ 0 w 304"/>
                  <a:gd name="T43" fmla="*/ 71 h 292"/>
                  <a:gd name="T44" fmla="*/ 0 w 304"/>
                  <a:gd name="T45" fmla="*/ 287 h 292"/>
                  <a:gd name="T46" fmla="*/ 2 w 304"/>
                  <a:gd name="T47" fmla="*/ 291 h 292"/>
                  <a:gd name="T48" fmla="*/ 6 w 304"/>
                  <a:gd name="T49" fmla="*/ 292 h 292"/>
                  <a:gd name="T50" fmla="*/ 218 w 304"/>
                  <a:gd name="T51" fmla="*/ 260 h 292"/>
                  <a:gd name="T52" fmla="*/ 38 w 304"/>
                  <a:gd name="T53" fmla="*/ 260 h 292"/>
                  <a:gd name="T54" fmla="*/ 35 w 304"/>
                  <a:gd name="T55" fmla="*/ 259 h 292"/>
                  <a:gd name="T56" fmla="*/ 33 w 304"/>
                  <a:gd name="T57" fmla="*/ 255 h 292"/>
                  <a:gd name="T58" fmla="*/ 140 w 304"/>
                  <a:gd name="T59" fmla="*/ 27 h 292"/>
                  <a:gd name="T60" fmla="*/ 146 w 304"/>
                  <a:gd name="T61" fmla="*/ 31 h 292"/>
                  <a:gd name="T62" fmla="*/ 152 w 304"/>
                  <a:gd name="T63" fmla="*/ 33 h 292"/>
                  <a:gd name="T64" fmla="*/ 156 w 304"/>
                  <a:gd name="T65" fmla="*/ 32 h 292"/>
                  <a:gd name="T66" fmla="*/ 166 w 304"/>
                  <a:gd name="T67" fmla="*/ 27 h 292"/>
                  <a:gd name="T68" fmla="*/ 80 w 304"/>
                  <a:gd name="T69" fmla="*/ 6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292">
                    <a:moveTo>
                      <a:pt x="33" y="255"/>
                    </a:moveTo>
                    <a:lnTo>
                      <a:pt x="33" y="103"/>
                    </a:lnTo>
                    <a:lnTo>
                      <a:pt x="33" y="103"/>
                    </a:lnTo>
                    <a:lnTo>
                      <a:pt x="34" y="100"/>
                    </a:lnTo>
                    <a:lnTo>
                      <a:pt x="35" y="99"/>
                    </a:lnTo>
                    <a:lnTo>
                      <a:pt x="37" y="98"/>
                    </a:lnTo>
                    <a:lnTo>
                      <a:pt x="38" y="98"/>
                    </a:lnTo>
                    <a:lnTo>
                      <a:pt x="266" y="98"/>
                    </a:lnTo>
                    <a:lnTo>
                      <a:pt x="266" y="98"/>
                    </a:lnTo>
                    <a:lnTo>
                      <a:pt x="268" y="98"/>
                    </a:lnTo>
                    <a:lnTo>
                      <a:pt x="270" y="99"/>
                    </a:lnTo>
                    <a:lnTo>
                      <a:pt x="272" y="100"/>
                    </a:lnTo>
                    <a:lnTo>
                      <a:pt x="272" y="103"/>
                    </a:lnTo>
                    <a:lnTo>
                      <a:pt x="272" y="130"/>
                    </a:lnTo>
                    <a:lnTo>
                      <a:pt x="272" y="130"/>
                    </a:lnTo>
                    <a:lnTo>
                      <a:pt x="280" y="131"/>
                    </a:lnTo>
                    <a:lnTo>
                      <a:pt x="289" y="134"/>
                    </a:lnTo>
                    <a:lnTo>
                      <a:pt x="297" y="137"/>
                    </a:lnTo>
                    <a:lnTo>
                      <a:pt x="304" y="141"/>
                    </a:lnTo>
                    <a:lnTo>
                      <a:pt x="304" y="71"/>
                    </a:lnTo>
                    <a:lnTo>
                      <a:pt x="304" y="71"/>
                    </a:lnTo>
                    <a:lnTo>
                      <a:pt x="304" y="68"/>
                    </a:lnTo>
                    <a:lnTo>
                      <a:pt x="303" y="67"/>
                    </a:lnTo>
                    <a:lnTo>
                      <a:pt x="301" y="65"/>
                    </a:lnTo>
                    <a:lnTo>
                      <a:pt x="299" y="65"/>
                    </a:lnTo>
                    <a:lnTo>
                      <a:pt x="246" y="65"/>
                    </a:lnTo>
                    <a:lnTo>
                      <a:pt x="168" y="16"/>
                    </a:lnTo>
                    <a:lnTo>
                      <a:pt x="168" y="16"/>
                    </a:lnTo>
                    <a:lnTo>
                      <a:pt x="167" y="10"/>
                    </a:lnTo>
                    <a:lnTo>
                      <a:pt x="164" y="5"/>
                    </a:lnTo>
                    <a:lnTo>
                      <a:pt x="159" y="1"/>
                    </a:lnTo>
                    <a:lnTo>
                      <a:pt x="152" y="0"/>
                    </a:lnTo>
                    <a:lnTo>
                      <a:pt x="152" y="0"/>
                    </a:lnTo>
                    <a:lnTo>
                      <a:pt x="146" y="1"/>
                    </a:lnTo>
                    <a:lnTo>
                      <a:pt x="142" y="5"/>
                    </a:lnTo>
                    <a:lnTo>
                      <a:pt x="137" y="10"/>
                    </a:lnTo>
                    <a:lnTo>
                      <a:pt x="136" y="16"/>
                    </a:lnTo>
                    <a:lnTo>
                      <a:pt x="58" y="65"/>
                    </a:lnTo>
                    <a:lnTo>
                      <a:pt x="6" y="65"/>
                    </a:lnTo>
                    <a:lnTo>
                      <a:pt x="6" y="65"/>
                    </a:lnTo>
                    <a:lnTo>
                      <a:pt x="5" y="65"/>
                    </a:lnTo>
                    <a:lnTo>
                      <a:pt x="2" y="67"/>
                    </a:lnTo>
                    <a:lnTo>
                      <a:pt x="2" y="68"/>
                    </a:lnTo>
                    <a:lnTo>
                      <a:pt x="0" y="71"/>
                    </a:lnTo>
                    <a:lnTo>
                      <a:pt x="0" y="287"/>
                    </a:lnTo>
                    <a:lnTo>
                      <a:pt x="0" y="287"/>
                    </a:lnTo>
                    <a:lnTo>
                      <a:pt x="2" y="290"/>
                    </a:lnTo>
                    <a:lnTo>
                      <a:pt x="2" y="291"/>
                    </a:lnTo>
                    <a:lnTo>
                      <a:pt x="5" y="292"/>
                    </a:lnTo>
                    <a:lnTo>
                      <a:pt x="6" y="292"/>
                    </a:lnTo>
                    <a:lnTo>
                      <a:pt x="218" y="292"/>
                    </a:lnTo>
                    <a:lnTo>
                      <a:pt x="218" y="260"/>
                    </a:lnTo>
                    <a:lnTo>
                      <a:pt x="38" y="260"/>
                    </a:lnTo>
                    <a:lnTo>
                      <a:pt x="38" y="260"/>
                    </a:lnTo>
                    <a:lnTo>
                      <a:pt x="37" y="260"/>
                    </a:lnTo>
                    <a:lnTo>
                      <a:pt x="35" y="259"/>
                    </a:lnTo>
                    <a:lnTo>
                      <a:pt x="34" y="256"/>
                    </a:lnTo>
                    <a:lnTo>
                      <a:pt x="33" y="255"/>
                    </a:lnTo>
                    <a:lnTo>
                      <a:pt x="33" y="255"/>
                    </a:lnTo>
                    <a:close/>
                    <a:moveTo>
                      <a:pt x="140" y="27"/>
                    </a:moveTo>
                    <a:lnTo>
                      <a:pt x="140" y="27"/>
                    </a:lnTo>
                    <a:lnTo>
                      <a:pt x="146" y="31"/>
                    </a:lnTo>
                    <a:lnTo>
                      <a:pt x="148" y="32"/>
                    </a:lnTo>
                    <a:lnTo>
                      <a:pt x="152" y="33"/>
                    </a:lnTo>
                    <a:lnTo>
                      <a:pt x="152" y="33"/>
                    </a:lnTo>
                    <a:lnTo>
                      <a:pt x="156" y="32"/>
                    </a:lnTo>
                    <a:lnTo>
                      <a:pt x="159" y="31"/>
                    </a:lnTo>
                    <a:lnTo>
                      <a:pt x="166" y="27"/>
                    </a:lnTo>
                    <a:lnTo>
                      <a:pt x="226" y="65"/>
                    </a:lnTo>
                    <a:lnTo>
                      <a:pt x="80" y="65"/>
                    </a:lnTo>
                    <a:lnTo>
                      <a:pt x="14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58">
                <a:extLst>
                  <a:ext uri="{FF2B5EF4-FFF2-40B4-BE49-F238E27FC236}">
                    <a16:creationId xmlns:a16="http://schemas.microsoft.com/office/drawing/2014/main" id="{61A3017C-D017-4395-8764-13FB62FB6C26}"/>
                  </a:ext>
                </a:extLst>
              </p:cNvPr>
              <p:cNvSpPr>
                <a:spLocks/>
              </p:cNvSpPr>
              <p:nvPr/>
            </p:nvSpPr>
            <p:spPr bwMode="auto">
              <a:xfrm>
                <a:off x="5156201" y="2728913"/>
                <a:ext cx="119063" cy="12700"/>
              </a:xfrm>
              <a:custGeom>
                <a:avLst/>
                <a:gdLst>
                  <a:gd name="T0" fmla="*/ 151 w 151"/>
                  <a:gd name="T1" fmla="*/ 8 h 16"/>
                  <a:gd name="T2" fmla="*/ 151 w 151"/>
                  <a:gd name="T3" fmla="*/ 8 h 16"/>
                  <a:gd name="T4" fmla="*/ 149 w 151"/>
                  <a:gd name="T5" fmla="*/ 5 h 16"/>
                  <a:gd name="T6" fmla="*/ 148 w 151"/>
                  <a:gd name="T7" fmla="*/ 2 h 16"/>
                  <a:gd name="T8" fmla="*/ 145 w 151"/>
                  <a:gd name="T9" fmla="*/ 1 h 16"/>
                  <a:gd name="T10" fmla="*/ 143 w 151"/>
                  <a:gd name="T11" fmla="*/ 0 h 16"/>
                  <a:gd name="T12" fmla="*/ 8 w 151"/>
                  <a:gd name="T13" fmla="*/ 0 h 16"/>
                  <a:gd name="T14" fmla="*/ 8 w 151"/>
                  <a:gd name="T15" fmla="*/ 0 h 16"/>
                  <a:gd name="T16" fmla="*/ 6 w 151"/>
                  <a:gd name="T17" fmla="*/ 1 h 16"/>
                  <a:gd name="T18" fmla="*/ 3 w 151"/>
                  <a:gd name="T19" fmla="*/ 2 h 16"/>
                  <a:gd name="T20" fmla="*/ 2 w 151"/>
                  <a:gd name="T21" fmla="*/ 5 h 16"/>
                  <a:gd name="T22" fmla="*/ 0 w 151"/>
                  <a:gd name="T23" fmla="*/ 8 h 16"/>
                  <a:gd name="T24" fmla="*/ 0 w 151"/>
                  <a:gd name="T25" fmla="*/ 8 h 16"/>
                  <a:gd name="T26" fmla="*/ 2 w 151"/>
                  <a:gd name="T27" fmla="*/ 12 h 16"/>
                  <a:gd name="T28" fmla="*/ 3 w 151"/>
                  <a:gd name="T29" fmla="*/ 14 h 16"/>
                  <a:gd name="T30" fmla="*/ 6 w 151"/>
                  <a:gd name="T31" fmla="*/ 16 h 16"/>
                  <a:gd name="T32" fmla="*/ 8 w 151"/>
                  <a:gd name="T33" fmla="*/ 16 h 16"/>
                  <a:gd name="T34" fmla="*/ 143 w 151"/>
                  <a:gd name="T35" fmla="*/ 16 h 16"/>
                  <a:gd name="T36" fmla="*/ 143 w 151"/>
                  <a:gd name="T37" fmla="*/ 16 h 16"/>
                  <a:gd name="T38" fmla="*/ 145 w 151"/>
                  <a:gd name="T39" fmla="*/ 16 h 16"/>
                  <a:gd name="T40" fmla="*/ 148 w 151"/>
                  <a:gd name="T41" fmla="*/ 14 h 16"/>
                  <a:gd name="T42" fmla="*/ 149 w 151"/>
                  <a:gd name="T43" fmla="*/ 12 h 16"/>
                  <a:gd name="T44" fmla="*/ 151 w 151"/>
                  <a:gd name="T45" fmla="*/ 8 h 16"/>
                  <a:gd name="T46" fmla="*/ 151 w 151"/>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16">
                    <a:moveTo>
                      <a:pt x="151" y="8"/>
                    </a:moveTo>
                    <a:lnTo>
                      <a:pt x="151" y="8"/>
                    </a:lnTo>
                    <a:lnTo>
                      <a:pt x="149" y="5"/>
                    </a:lnTo>
                    <a:lnTo>
                      <a:pt x="148" y="2"/>
                    </a:lnTo>
                    <a:lnTo>
                      <a:pt x="145" y="1"/>
                    </a:lnTo>
                    <a:lnTo>
                      <a:pt x="143" y="0"/>
                    </a:lnTo>
                    <a:lnTo>
                      <a:pt x="8" y="0"/>
                    </a:lnTo>
                    <a:lnTo>
                      <a:pt x="8" y="0"/>
                    </a:lnTo>
                    <a:lnTo>
                      <a:pt x="6" y="1"/>
                    </a:lnTo>
                    <a:lnTo>
                      <a:pt x="3" y="2"/>
                    </a:lnTo>
                    <a:lnTo>
                      <a:pt x="2" y="5"/>
                    </a:lnTo>
                    <a:lnTo>
                      <a:pt x="0" y="8"/>
                    </a:lnTo>
                    <a:lnTo>
                      <a:pt x="0" y="8"/>
                    </a:lnTo>
                    <a:lnTo>
                      <a:pt x="2" y="12"/>
                    </a:lnTo>
                    <a:lnTo>
                      <a:pt x="3" y="14"/>
                    </a:lnTo>
                    <a:lnTo>
                      <a:pt x="6" y="16"/>
                    </a:lnTo>
                    <a:lnTo>
                      <a:pt x="8" y="16"/>
                    </a:lnTo>
                    <a:lnTo>
                      <a:pt x="143" y="16"/>
                    </a:lnTo>
                    <a:lnTo>
                      <a:pt x="143" y="16"/>
                    </a:lnTo>
                    <a:lnTo>
                      <a:pt x="145" y="16"/>
                    </a:lnTo>
                    <a:lnTo>
                      <a:pt x="148" y="14"/>
                    </a:lnTo>
                    <a:lnTo>
                      <a:pt x="149" y="12"/>
                    </a:lnTo>
                    <a:lnTo>
                      <a:pt x="151" y="8"/>
                    </a:lnTo>
                    <a:lnTo>
                      <a:pt x="15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59">
                <a:extLst>
                  <a:ext uri="{FF2B5EF4-FFF2-40B4-BE49-F238E27FC236}">
                    <a16:creationId xmlns:a16="http://schemas.microsoft.com/office/drawing/2014/main" id="{D3A766F9-E410-456E-A2A8-B06F25E400F8}"/>
                  </a:ext>
                </a:extLst>
              </p:cNvPr>
              <p:cNvSpPr>
                <a:spLocks/>
              </p:cNvSpPr>
              <p:nvPr/>
            </p:nvSpPr>
            <p:spPr bwMode="auto">
              <a:xfrm>
                <a:off x="5156201" y="2762250"/>
                <a:ext cx="93663" cy="12700"/>
              </a:xfrm>
              <a:custGeom>
                <a:avLst/>
                <a:gdLst>
                  <a:gd name="T0" fmla="*/ 120 w 120"/>
                  <a:gd name="T1" fmla="*/ 8 h 16"/>
                  <a:gd name="T2" fmla="*/ 120 w 120"/>
                  <a:gd name="T3" fmla="*/ 8 h 16"/>
                  <a:gd name="T4" fmla="*/ 120 w 120"/>
                  <a:gd name="T5" fmla="*/ 5 h 16"/>
                  <a:gd name="T6" fmla="*/ 117 w 120"/>
                  <a:gd name="T7" fmla="*/ 2 h 16"/>
                  <a:gd name="T8" fmla="*/ 116 w 120"/>
                  <a:gd name="T9" fmla="*/ 0 h 16"/>
                  <a:gd name="T10" fmla="*/ 112 w 120"/>
                  <a:gd name="T11" fmla="*/ 0 h 16"/>
                  <a:gd name="T12" fmla="*/ 8 w 120"/>
                  <a:gd name="T13" fmla="*/ 0 h 16"/>
                  <a:gd name="T14" fmla="*/ 8 w 120"/>
                  <a:gd name="T15" fmla="*/ 0 h 16"/>
                  <a:gd name="T16" fmla="*/ 6 w 120"/>
                  <a:gd name="T17" fmla="*/ 0 h 16"/>
                  <a:gd name="T18" fmla="*/ 3 w 120"/>
                  <a:gd name="T19" fmla="*/ 2 h 16"/>
                  <a:gd name="T20" fmla="*/ 2 w 120"/>
                  <a:gd name="T21" fmla="*/ 5 h 16"/>
                  <a:gd name="T22" fmla="*/ 0 w 120"/>
                  <a:gd name="T23" fmla="*/ 8 h 16"/>
                  <a:gd name="T24" fmla="*/ 0 w 120"/>
                  <a:gd name="T25" fmla="*/ 8 h 16"/>
                  <a:gd name="T26" fmla="*/ 2 w 120"/>
                  <a:gd name="T27" fmla="*/ 10 h 16"/>
                  <a:gd name="T28" fmla="*/ 3 w 120"/>
                  <a:gd name="T29" fmla="*/ 13 h 16"/>
                  <a:gd name="T30" fmla="*/ 6 w 120"/>
                  <a:gd name="T31" fmla="*/ 16 h 16"/>
                  <a:gd name="T32" fmla="*/ 8 w 120"/>
                  <a:gd name="T33" fmla="*/ 16 h 16"/>
                  <a:gd name="T34" fmla="*/ 112 w 120"/>
                  <a:gd name="T35" fmla="*/ 16 h 16"/>
                  <a:gd name="T36" fmla="*/ 112 w 120"/>
                  <a:gd name="T37" fmla="*/ 16 h 16"/>
                  <a:gd name="T38" fmla="*/ 116 w 120"/>
                  <a:gd name="T39" fmla="*/ 16 h 16"/>
                  <a:gd name="T40" fmla="*/ 117 w 120"/>
                  <a:gd name="T41" fmla="*/ 13 h 16"/>
                  <a:gd name="T42" fmla="*/ 120 w 120"/>
                  <a:gd name="T43" fmla="*/ 10 h 16"/>
                  <a:gd name="T44" fmla="*/ 120 w 120"/>
                  <a:gd name="T45" fmla="*/ 8 h 16"/>
                  <a:gd name="T46" fmla="*/ 120 w 120"/>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6">
                    <a:moveTo>
                      <a:pt x="120" y="8"/>
                    </a:moveTo>
                    <a:lnTo>
                      <a:pt x="120" y="8"/>
                    </a:lnTo>
                    <a:lnTo>
                      <a:pt x="120" y="5"/>
                    </a:lnTo>
                    <a:lnTo>
                      <a:pt x="117" y="2"/>
                    </a:lnTo>
                    <a:lnTo>
                      <a:pt x="116" y="0"/>
                    </a:lnTo>
                    <a:lnTo>
                      <a:pt x="112" y="0"/>
                    </a:lnTo>
                    <a:lnTo>
                      <a:pt x="8" y="0"/>
                    </a:lnTo>
                    <a:lnTo>
                      <a:pt x="8" y="0"/>
                    </a:lnTo>
                    <a:lnTo>
                      <a:pt x="6" y="0"/>
                    </a:lnTo>
                    <a:lnTo>
                      <a:pt x="3" y="2"/>
                    </a:lnTo>
                    <a:lnTo>
                      <a:pt x="2" y="5"/>
                    </a:lnTo>
                    <a:lnTo>
                      <a:pt x="0" y="8"/>
                    </a:lnTo>
                    <a:lnTo>
                      <a:pt x="0" y="8"/>
                    </a:lnTo>
                    <a:lnTo>
                      <a:pt x="2" y="10"/>
                    </a:lnTo>
                    <a:lnTo>
                      <a:pt x="3" y="13"/>
                    </a:lnTo>
                    <a:lnTo>
                      <a:pt x="6" y="16"/>
                    </a:lnTo>
                    <a:lnTo>
                      <a:pt x="8" y="16"/>
                    </a:lnTo>
                    <a:lnTo>
                      <a:pt x="112" y="16"/>
                    </a:lnTo>
                    <a:lnTo>
                      <a:pt x="112" y="16"/>
                    </a:lnTo>
                    <a:lnTo>
                      <a:pt x="116" y="16"/>
                    </a:lnTo>
                    <a:lnTo>
                      <a:pt x="117" y="13"/>
                    </a:lnTo>
                    <a:lnTo>
                      <a:pt x="120" y="10"/>
                    </a:lnTo>
                    <a:lnTo>
                      <a:pt x="120" y="8"/>
                    </a:lnTo>
                    <a:lnTo>
                      <a:pt x="12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60">
                <a:extLst>
                  <a:ext uri="{FF2B5EF4-FFF2-40B4-BE49-F238E27FC236}">
                    <a16:creationId xmlns:a16="http://schemas.microsoft.com/office/drawing/2014/main" id="{6DE3C421-26E6-4C63-9833-953435F4FC1F}"/>
                  </a:ext>
                </a:extLst>
              </p:cNvPr>
              <p:cNvSpPr>
                <a:spLocks/>
              </p:cNvSpPr>
              <p:nvPr/>
            </p:nvSpPr>
            <p:spPr bwMode="auto">
              <a:xfrm>
                <a:off x="5156201" y="2797175"/>
                <a:ext cx="66675" cy="12700"/>
              </a:xfrm>
              <a:custGeom>
                <a:avLst/>
                <a:gdLst>
                  <a:gd name="T0" fmla="*/ 8 w 85"/>
                  <a:gd name="T1" fmla="*/ 0 h 16"/>
                  <a:gd name="T2" fmla="*/ 8 w 85"/>
                  <a:gd name="T3" fmla="*/ 0 h 16"/>
                  <a:gd name="T4" fmla="*/ 6 w 85"/>
                  <a:gd name="T5" fmla="*/ 0 h 16"/>
                  <a:gd name="T6" fmla="*/ 3 w 85"/>
                  <a:gd name="T7" fmla="*/ 1 h 16"/>
                  <a:gd name="T8" fmla="*/ 2 w 85"/>
                  <a:gd name="T9" fmla="*/ 4 h 16"/>
                  <a:gd name="T10" fmla="*/ 0 w 85"/>
                  <a:gd name="T11" fmla="*/ 8 h 16"/>
                  <a:gd name="T12" fmla="*/ 0 w 85"/>
                  <a:gd name="T13" fmla="*/ 8 h 16"/>
                  <a:gd name="T14" fmla="*/ 2 w 85"/>
                  <a:gd name="T15" fmla="*/ 10 h 16"/>
                  <a:gd name="T16" fmla="*/ 3 w 85"/>
                  <a:gd name="T17" fmla="*/ 13 h 16"/>
                  <a:gd name="T18" fmla="*/ 6 w 85"/>
                  <a:gd name="T19" fmla="*/ 14 h 16"/>
                  <a:gd name="T20" fmla="*/ 8 w 85"/>
                  <a:gd name="T21" fmla="*/ 16 h 16"/>
                  <a:gd name="T22" fmla="*/ 77 w 85"/>
                  <a:gd name="T23" fmla="*/ 16 h 16"/>
                  <a:gd name="T24" fmla="*/ 77 w 85"/>
                  <a:gd name="T25" fmla="*/ 16 h 16"/>
                  <a:gd name="T26" fmla="*/ 81 w 85"/>
                  <a:gd name="T27" fmla="*/ 14 h 16"/>
                  <a:gd name="T28" fmla="*/ 82 w 85"/>
                  <a:gd name="T29" fmla="*/ 13 h 16"/>
                  <a:gd name="T30" fmla="*/ 85 w 85"/>
                  <a:gd name="T31" fmla="*/ 10 h 16"/>
                  <a:gd name="T32" fmla="*/ 85 w 85"/>
                  <a:gd name="T33" fmla="*/ 8 h 16"/>
                  <a:gd name="T34" fmla="*/ 85 w 85"/>
                  <a:gd name="T35" fmla="*/ 8 h 16"/>
                  <a:gd name="T36" fmla="*/ 85 w 85"/>
                  <a:gd name="T37" fmla="*/ 4 h 16"/>
                  <a:gd name="T38" fmla="*/ 82 w 85"/>
                  <a:gd name="T39" fmla="*/ 1 h 16"/>
                  <a:gd name="T40" fmla="*/ 81 w 85"/>
                  <a:gd name="T41" fmla="*/ 0 h 16"/>
                  <a:gd name="T42" fmla="*/ 77 w 85"/>
                  <a:gd name="T43" fmla="*/ 0 h 16"/>
                  <a:gd name="T44" fmla="*/ 8 w 85"/>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6">
                    <a:moveTo>
                      <a:pt x="8" y="0"/>
                    </a:moveTo>
                    <a:lnTo>
                      <a:pt x="8" y="0"/>
                    </a:lnTo>
                    <a:lnTo>
                      <a:pt x="6" y="0"/>
                    </a:lnTo>
                    <a:lnTo>
                      <a:pt x="3" y="1"/>
                    </a:lnTo>
                    <a:lnTo>
                      <a:pt x="2" y="4"/>
                    </a:lnTo>
                    <a:lnTo>
                      <a:pt x="0" y="8"/>
                    </a:lnTo>
                    <a:lnTo>
                      <a:pt x="0" y="8"/>
                    </a:lnTo>
                    <a:lnTo>
                      <a:pt x="2" y="10"/>
                    </a:lnTo>
                    <a:lnTo>
                      <a:pt x="3" y="13"/>
                    </a:lnTo>
                    <a:lnTo>
                      <a:pt x="6" y="14"/>
                    </a:lnTo>
                    <a:lnTo>
                      <a:pt x="8" y="16"/>
                    </a:lnTo>
                    <a:lnTo>
                      <a:pt x="77" y="16"/>
                    </a:lnTo>
                    <a:lnTo>
                      <a:pt x="77" y="16"/>
                    </a:lnTo>
                    <a:lnTo>
                      <a:pt x="81" y="14"/>
                    </a:lnTo>
                    <a:lnTo>
                      <a:pt x="82" y="13"/>
                    </a:lnTo>
                    <a:lnTo>
                      <a:pt x="85" y="10"/>
                    </a:lnTo>
                    <a:lnTo>
                      <a:pt x="85" y="8"/>
                    </a:lnTo>
                    <a:lnTo>
                      <a:pt x="85" y="8"/>
                    </a:lnTo>
                    <a:lnTo>
                      <a:pt x="85" y="4"/>
                    </a:lnTo>
                    <a:lnTo>
                      <a:pt x="82" y="1"/>
                    </a:lnTo>
                    <a:lnTo>
                      <a:pt x="81" y="0"/>
                    </a:lnTo>
                    <a:lnTo>
                      <a:pt x="77"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 name="Group 151">
              <a:extLst>
                <a:ext uri="{FF2B5EF4-FFF2-40B4-BE49-F238E27FC236}">
                  <a16:creationId xmlns:a16="http://schemas.microsoft.com/office/drawing/2014/main" id="{30AB867D-6238-4DD2-8EDE-407C91E4EEA1}"/>
                </a:ext>
              </a:extLst>
            </p:cNvPr>
            <p:cNvGrpSpPr>
              <a:grpSpLocks noChangeAspect="1"/>
            </p:cNvGrpSpPr>
            <p:nvPr/>
          </p:nvGrpSpPr>
          <p:grpSpPr>
            <a:xfrm>
              <a:off x="4612865" y="5622124"/>
              <a:ext cx="459011" cy="451685"/>
              <a:chOff x="6721476" y="4181475"/>
              <a:chExt cx="520700" cy="522288"/>
            </a:xfrm>
          </p:grpSpPr>
          <p:sp>
            <p:nvSpPr>
              <p:cNvPr id="153" name="Freeform 55">
                <a:extLst>
                  <a:ext uri="{FF2B5EF4-FFF2-40B4-BE49-F238E27FC236}">
                    <a16:creationId xmlns:a16="http://schemas.microsoft.com/office/drawing/2014/main" id="{532514D9-F25E-4CAA-86C7-8856FE28D378}"/>
                  </a:ext>
                </a:extLst>
              </p:cNvPr>
              <p:cNvSpPr>
                <a:spLocks noEditPoints="1"/>
              </p:cNvSpPr>
              <p:nvPr/>
            </p:nvSpPr>
            <p:spPr bwMode="auto">
              <a:xfrm>
                <a:off x="6721476" y="4181475"/>
                <a:ext cx="520700" cy="522288"/>
              </a:xfrm>
              <a:custGeom>
                <a:avLst/>
                <a:gdLst>
                  <a:gd name="T0" fmla="*/ 312 w 657"/>
                  <a:gd name="T1" fmla="*/ 658 h 658"/>
                  <a:gd name="T2" fmla="*/ 262 w 657"/>
                  <a:gd name="T3" fmla="*/ 651 h 658"/>
                  <a:gd name="T4" fmla="*/ 201 w 657"/>
                  <a:gd name="T5" fmla="*/ 633 h 658"/>
                  <a:gd name="T6" fmla="*/ 119 w 657"/>
                  <a:gd name="T7" fmla="*/ 583 h 658"/>
                  <a:gd name="T8" fmla="*/ 56 w 657"/>
                  <a:gd name="T9" fmla="*/ 513 h 658"/>
                  <a:gd name="T10" fmla="*/ 15 w 657"/>
                  <a:gd name="T11" fmla="*/ 427 h 658"/>
                  <a:gd name="T12" fmla="*/ 4 w 657"/>
                  <a:gd name="T13" fmla="*/ 379 h 658"/>
                  <a:gd name="T14" fmla="*/ 0 w 657"/>
                  <a:gd name="T15" fmla="*/ 329 h 658"/>
                  <a:gd name="T16" fmla="*/ 1 w 657"/>
                  <a:gd name="T17" fmla="*/ 295 h 658"/>
                  <a:gd name="T18" fmla="*/ 11 w 657"/>
                  <a:gd name="T19" fmla="*/ 247 h 658"/>
                  <a:gd name="T20" fmla="*/ 40 w 657"/>
                  <a:gd name="T21" fmla="*/ 172 h 658"/>
                  <a:gd name="T22" fmla="*/ 97 w 657"/>
                  <a:gd name="T23" fmla="*/ 97 h 658"/>
                  <a:gd name="T24" fmla="*/ 172 w 657"/>
                  <a:gd name="T25" fmla="*/ 40 h 658"/>
                  <a:gd name="T26" fmla="*/ 247 w 657"/>
                  <a:gd name="T27" fmla="*/ 11 h 658"/>
                  <a:gd name="T28" fmla="*/ 295 w 657"/>
                  <a:gd name="T29" fmla="*/ 3 h 658"/>
                  <a:gd name="T30" fmla="*/ 329 w 657"/>
                  <a:gd name="T31" fmla="*/ 0 h 658"/>
                  <a:gd name="T32" fmla="*/ 379 w 657"/>
                  <a:gd name="T33" fmla="*/ 4 h 658"/>
                  <a:gd name="T34" fmla="*/ 426 w 657"/>
                  <a:gd name="T35" fmla="*/ 15 h 658"/>
                  <a:gd name="T36" fmla="*/ 512 w 657"/>
                  <a:gd name="T37" fmla="*/ 56 h 658"/>
                  <a:gd name="T38" fmla="*/ 583 w 657"/>
                  <a:gd name="T39" fmla="*/ 119 h 658"/>
                  <a:gd name="T40" fmla="*/ 631 w 657"/>
                  <a:gd name="T41" fmla="*/ 201 h 658"/>
                  <a:gd name="T42" fmla="*/ 650 w 657"/>
                  <a:gd name="T43" fmla="*/ 263 h 658"/>
                  <a:gd name="T44" fmla="*/ 657 w 657"/>
                  <a:gd name="T45" fmla="*/ 312 h 658"/>
                  <a:gd name="T46" fmla="*/ 657 w 657"/>
                  <a:gd name="T47" fmla="*/ 346 h 658"/>
                  <a:gd name="T48" fmla="*/ 650 w 657"/>
                  <a:gd name="T49" fmla="*/ 395 h 658"/>
                  <a:gd name="T50" fmla="*/ 631 w 657"/>
                  <a:gd name="T51" fmla="*/ 457 h 658"/>
                  <a:gd name="T52" fmla="*/ 583 w 657"/>
                  <a:gd name="T53" fmla="*/ 539 h 658"/>
                  <a:gd name="T54" fmla="*/ 512 w 657"/>
                  <a:gd name="T55" fmla="*/ 602 h 658"/>
                  <a:gd name="T56" fmla="*/ 426 w 657"/>
                  <a:gd name="T57" fmla="*/ 643 h 658"/>
                  <a:gd name="T58" fmla="*/ 379 w 657"/>
                  <a:gd name="T59" fmla="*/ 654 h 658"/>
                  <a:gd name="T60" fmla="*/ 329 w 657"/>
                  <a:gd name="T61" fmla="*/ 658 h 658"/>
                  <a:gd name="T62" fmla="*/ 329 w 657"/>
                  <a:gd name="T63" fmla="*/ 37 h 658"/>
                  <a:gd name="T64" fmla="*/ 242 w 657"/>
                  <a:gd name="T65" fmla="*/ 51 h 658"/>
                  <a:gd name="T66" fmla="*/ 166 w 657"/>
                  <a:gd name="T67" fmla="*/ 87 h 658"/>
                  <a:gd name="T68" fmla="*/ 105 w 657"/>
                  <a:gd name="T69" fmla="*/ 144 h 658"/>
                  <a:gd name="T70" fmla="*/ 60 w 657"/>
                  <a:gd name="T71" fmla="*/ 216 h 658"/>
                  <a:gd name="T72" fmla="*/ 39 w 657"/>
                  <a:gd name="T73" fmla="*/ 299 h 658"/>
                  <a:gd name="T74" fmla="*/ 39 w 657"/>
                  <a:gd name="T75" fmla="*/ 359 h 658"/>
                  <a:gd name="T76" fmla="*/ 60 w 657"/>
                  <a:gd name="T77" fmla="*/ 442 h 658"/>
                  <a:gd name="T78" fmla="*/ 105 w 657"/>
                  <a:gd name="T79" fmla="*/ 514 h 658"/>
                  <a:gd name="T80" fmla="*/ 166 w 657"/>
                  <a:gd name="T81" fmla="*/ 571 h 658"/>
                  <a:gd name="T82" fmla="*/ 242 w 657"/>
                  <a:gd name="T83" fmla="*/ 607 h 658"/>
                  <a:gd name="T84" fmla="*/ 329 w 657"/>
                  <a:gd name="T85" fmla="*/ 620 h 658"/>
                  <a:gd name="T86" fmla="*/ 387 w 657"/>
                  <a:gd name="T87" fmla="*/ 614 h 658"/>
                  <a:gd name="T88" fmla="*/ 467 w 657"/>
                  <a:gd name="T89" fmla="*/ 586 h 658"/>
                  <a:gd name="T90" fmla="*/ 535 w 657"/>
                  <a:gd name="T91" fmla="*/ 535 h 658"/>
                  <a:gd name="T92" fmla="*/ 584 w 657"/>
                  <a:gd name="T93" fmla="*/ 467 h 658"/>
                  <a:gd name="T94" fmla="*/ 614 w 657"/>
                  <a:gd name="T95" fmla="*/ 388 h 658"/>
                  <a:gd name="T96" fmla="*/ 619 w 657"/>
                  <a:gd name="T97" fmla="*/ 329 h 658"/>
                  <a:gd name="T98" fmla="*/ 607 w 657"/>
                  <a:gd name="T99" fmla="*/ 243 h 658"/>
                  <a:gd name="T100" fmla="*/ 569 w 657"/>
                  <a:gd name="T101" fmla="*/ 166 h 658"/>
                  <a:gd name="T102" fmla="*/ 514 w 657"/>
                  <a:gd name="T103" fmla="*/ 105 h 658"/>
                  <a:gd name="T104" fmla="*/ 442 w 657"/>
                  <a:gd name="T105" fmla="*/ 60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7"/>
                    </a:lnTo>
                    <a:lnTo>
                      <a:pt x="278" y="654"/>
                    </a:lnTo>
                    <a:lnTo>
                      <a:pt x="262" y="651"/>
                    </a:lnTo>
                    <a:lnTo>
                      <a:pt x="247" y="647"/>
                    </a:lnTo>
                    <a:lnTo>
                      <a:pt x="231" y="643"/>
                    </a:lnTo>
                    <a:lnTo>
                      <a:pt x="201" y="633"/>
                    </a:lnTo>
                    <a:lnTo>
                      <a:pt x="172" y="618"/>
                    </a:lnTo>
                    <a:lnTo>
                      <a:pt x="145" y="602"/>
                    </a:lnTo>
                    <a:lnTo>
                      <a:pt x="119" y="583"/>
                    </a:lnTo>
                    <a:lnTo>
                      <a:pt x="97" y="561"/>
                    </a:lnTo>
                    <a:lnTo>
                      <a:pt x="75" y="539"/>
                    </a:lnTo>
                    <a:lnTo>
                      <a:pt x="56" y="513"/>
                    </a:lnTo>
                    <a:lnTo>
                      <a:pt x="40" y="486"/>
                    </a:lnTo>
                    <a:lnTo>
                      <a:pt x="25" y="457"/>
                    </a:lnTo>
                    <a:lnTo>
                      <a:pt x="15" y="427"/>
                    </a:lnTo>
                    <a:lnTo>
                      <a:pt x="11" y="411"/>
                    </a:lnTo>
                    <a:lnTo>
                      <a:pt x="7" y="395"/>
                    </a:lnTo>
                    <a:lnTo>
                      <a:pt x="4" y="379"/>
                    </a:lnTo>
                    <a:lnTo>
                      <a:pt x="1" y="363"/>
                    </a:lnTo>
                    <a:lnTo>
                      <a:pt x="0" y="346"/>
                    </a:lnTo>
                    <a:lnTo>
                      <a:pt x="0" y="329"/>
                    </a:lnTo>
                    <a:lnTo>
                      <a:pt x="0" y="329"/>
                    </a:lnTo>
                    <a:lnTo>
                      <a:pt x="0" y="312"/>
                    </a:lnTo>
                    <a:lnTo>
                      <a:pt x="1" y="295"/>
                    </a:lnTo>
                    <a:lnTo>
                      <a:pt x="4" y="279"/>
                    </a:lnTo>
                    <a:lnTo>
                      <a:pt x="7" y="263"/>
                    </a:lnTo>
                    <a:lnTo>
                      <a:pt x="11" y="247"/>
                    </a:lnTo>
                    <a:lnTo>
                      <a:pt x="15" y="231"/>
                    </a:lnTo>
                    <a:lnTo>
                      <a:pt x="25" y="201"/>
                    </a:lnTo>
                    <a:lnTo>
                      <a:pt x="40" y="172"/>
                    </a:lnTo>
                    <a:lnTo>
                      <a:pt x="56" y="145"/>
                    </a:lnTo>
                    <a:lnTo>
                      <a:pt x="75" y="119"/>
                    </a:lnTo>
                    <a:lnTo>
                      <a:pt x="97" y="97"/>
                    </a:lnTo>
                    <a:lnTo>
                      <a:pt x="119" y="75"/>
                    </a:lnTo>
                    <a:lnTo>
                      <a:pt x="145" y="56"/>
                    </a:lnTo>
                    <a:lnTo>
                      <a:pt x="172" y="40"/>
                    </a:lnTo>
                    <a:lnTo>
                      <a:pt x="201" y="27"/>
                    </a:lnTo>
                    <a:lnTo>
                      <a:pt x="231" y="15"/>
                    </a:lnTo>
                    <a:lnTo>
                      <a:pt x="247" y="11"/>
                    </a:lnTo>
                    <a:lnTo>
                      <a:pt x="262" y="7"/>
                    </a:lnTo>
                    <a:lnTo>
                      <a:pt x="278" y="4"/>
                    </a:lnTo>
                    <a:lnTo>
                      <a:pt x="295" y="3"/>
                    </a:lnTo>
                    <a:lnTo>
                      <a:pt x="312" y="1"/>
                    </a:lnTo>
                    <a:lnTo>
                      <a:pt x="329" y="0"/>
                    </a:lnTo>
                    <a:lnTo>
                      <a:pt x="329" y="0"/>
                    </a:lnTo>
                    <a:lnTo>
                      <a:pt x="345" y="1"/>
                    </a:lnTo>
                    <a:lnTo>
                      <a:pt x="363" y="3"/>
                    </a:lnTo>
                    <a:lnTo>
                      <a:pt x="379" y="4"/>
                    </a:lnTo>
                    <a:lnTo>
                      <a:pt x="395" y="7"/>
                    </a:lnTo>
                    <a:lnTo>
                      <a:pt x="411" y="11"/>
                    </a:lnTo>
                    <a:lnTo>
                      <a:pt x="426" y="15"/>
                    </a:lnTo>
                    <a:lnTo>
                      <a:pt x="457" y="27"/>
                    </a:lnTo>
                    <a:lnTo>
                      <a:pt x="485" y="40"/>
                    </a:lnTo>
                    <a:lnTo>
                      <a:pt x="512" y="56"/>
                    </a:lnTo>
                    <a:lnTo>
                      <a:pt x="537" y="75"/>
                    </a:lnTo>
                    <a:lnTo>
                      <a:pt x="561" y="97"/>
                    </a:lnTo>
                    <a:lnTo>
                      <a:pt x="583" y="119"/>
                    </a:lnTo>
                    <a:lnTo>
                      <a:pt x="602" y="145"/>
                    </a:lnTo>
                    <a:lnTo>
                      <a:pt x="618" y="172"/>
                    </a:lnTo>
                    <a:lnTo>
                      <a:pt x="631" y="201"/>
                    </a:lnTo>
                    <a:lnTo>
                      <a:pt x="642" y="231"/>
                    </a:lnTo>
                    <a:lnTo>
                      <a:pt x="647" y="247"/>
                    </a:lnTo>
                    <a:lnTo>
                      <a:pt x="650" y="263"/>
                    </a:lnTo>
                    <a:lnTo>
                      <a:pt x="654" y="279"/>
                    </a:lnTo>
                    <a:lnTo>
                      <a:pt x="655" y="295"/>
                    </a:lnTo>
                    <a:lnTo>
                      <a:pt x="657" y="312"/>
                    </a:lnTo>
                    <a:lnTo>
                      <a:pt x="657" y="329"/>
                    </a:lnTo>
                    <a:lnTo>
                      <a:pt x="657" y="329"/>
                    </a:lnTo>
                    <a:lnTo>
                      <a:pt x="657" y="346"/>
                    </a:lnTo>
                    <a:lnTo>
                      <a:pt x="655" y="363"/>
                    </a:lnTo>
                    <a:lnTo>
                      <a:pt x="654" y="379"/>
                    </a:lnTo>
                    <a:lnTo>
                      <a:pt x="650" y="395"/>
                    </a:lnTo>
                    <a:lnTo>
                      <a:pt x="647" y="411"/>
                    </a:lnTo>
                    <a:lnTo>
                      <a:pt x="642" y="427"/>
                    </a:lnTo>
                    <a:lnTo>
                      <a:pt x="631" y="457"/>
                    </a:lnTo>
                    <a:lnTo>
                      <a:pt x="618" y="486"/>
                    </a:lnTo>
                    <a:lnTo>
                      <a:pt x="602" y="513"/>
                    </a:lnTo>
                    <a:lnTo>
                      <a:pt x="583" y="539"/>
                    </a:lnTo>
                    <a:lnTo>
                      <a:pt x="561" y="561"/>
                    </a:lnTo>
                    <a:lnTo>
                      <a:pt x="537" y="583"/>
                    </a:lnTo>
                    <a:lnTo>
                      <a:pt x="512" y="602"/>
                    </a:lnTo>
                    <a:lnTo>
                      <a:pt x="485" y="618"/>
                    </a:lnTo>
                    <a:lnTo>
                      <a:pt x="457" y="633"/>
                    </a:lnTo>
                    <a:lnTo>
                      <a:pt x="426" y="643"/>
                    </a:lnTo>
                    <a:lnTo>
                      <a:pt x="411" y="647"/>
                    </a:lnTo>
                    <a:lnTo>
                      <a:pt x="395" y="651"/>
                    </a:lnTo>
                    <a:lnTo>
                      <a:pt x="379" y="654"/>
                    </a:lnTo>
                    <a:lnTo>
                      <a:pt x="363" y="657"/>
                    </a:lnTo>
                    <a:lnTo>
                      <a:pt x="345" y="658"/>
                    </a:lnTo>
                    <a:lnTo>
                      <a:pt x="329" y="658"/>
                    </a:lnTo>
                    <a:lnTo>
                      <a:pt x="329" y="658"/>
                    </a:lnTo>
                    <a:close/>
                    <a:moveTo>
                      <a:pt x="329" y="37"/>
                    </a:moveTo>
                    <a:lnTo>
                      <a:pt x="329" y="37"/>
                    </a:lnTo>
                    <a:lnTo>
                      <a:pt x="299" y="39"/>
                    </a:lnTo>
                    <a:lnTo>
                      <a:pt x="270" y="44"/>
                    </a:lnTo>
                    <a:lnTo>
                      <a:pt x="242" y="51"/>
                    </a:lnTo>
                    <a:lnTo>
                      <a:pt x="215" y="60"/>
                    </a:lnTo>
                    <a:lnTo>
                      <a:pt x="189" y="74"/>
                    </a:lnTo>
                    <a:lnTo>
                      <a:pt x="166" y="87"/>
                    </a:lnTo>
                    <a:lnTo>
                      <a:pt x="144" y="105"/>
                    </a:lnTo>
                    <a:lnTo>
                      <a:pt x="123" y="123"/>
                    </a:lnTo>
                    <a:lnTo>
                      <a:pt x="105" y="144"/>
                    </a:lnTo>
                    <a:lnTo>
                      <a:pt x="87" y="166"/>
                    </a:lnTo>
                    <a:lnTo>
                      <a:pt x="72" y="191"/>
                    </a:lnTo>
                    <a:lnTo>
                      <a:pt x="60" y="216"/>
                    </a:lnTo>
                    <a:lnTo>
                      <a:pt x="51" y="243"/>
                    </a:lnTo>
                    <a:lnTo>
                      <a:pt x="43" y="270"/>
                    </a:lnTo>
                    <a:lnTo>
                      <a:pt x="39" y="299"/>
                    </a:lnTo>
                    <a:lnTo>
                      <a:pt x="37" y="329"/>
                    </a:lnTo>
                    <a:lnTo>
                      <a:pt x="37" y="329"/>
                    </a:lnTo>
                    <a:lnTo>
                      <a:pt x="39" y="359"/>
                    </a:lnTo>
                    <a:lnTo>
                      <a:pt x="43" y="388"/>
                    </a:lnTo>
                    <a:lnTo>
                      <a:pt x="51" y="415"/>
                    </a:lnTo>
                    <a:lnTo>
                      <a:pt x="60" y="442"/>
                    </a:lnTo>
                    <a:lnTo>
                      <a:pt x="72" y="467"/>
                    </a:lnTo>
                    <a:lnTo>
                      <a:pt x="87" y="492"/>
                    </a:lnTo>
                    <a:lnTo>
                      <a:pt x="105" y="514"/>
                    </a:lnTo>
                    <a:lnTo>
                      <a:pt x="123" y="535"/>
                    </a:lnTo>
                    <a:lnTo>
                      <a:pt x="144" y="553"/>
                    </a:lnTo>
                    <a:lnTo>
                      <a:pt x="166" y="571"/>
                    </a:lnTo>
                    <a:lnTo>
                      <a:pt x="189" y="586"/>
                    </a:lnTo>
                    <a:lnTo>
                      <a:pt x="215" y="598"/>
                    </a:lnTo>
                    <a:lnTo>
                      <a:pt x="242" y="607"/>
                    </a:lnTo>
                    <a:lnTo>
                      <a:pt x="270" y="614"/>
                    </a:lnTo>
                    <a:lnTo>
                      <a:pt x="299" y="619"/>
                    </a:lnTo>
                    <a:lnTo>
                      <a:pt x="329" y="620"/>
                    </a:lnTo>
                    <a:lnTo>
                      <a:pt x="329" y="620"/>
                    </a:lnTo>
                    <a:lnTo>
                      <a:pt x="359" y="619"/>
                    </a:lnTo>
                    <a:lnTo>
                      <a:pt x="387" y="614"/>
                    </a:lnTo>
                    <a:lnTo>
                      <a:pt x="415" y="607"/>
                    </a:lnTo>
                    <a:lnTo>
                      <a:pt x="442" y="598"/>
                    </a:lnTo>
                    <a:lnTo>
                      <a:pt x="467" y="586"/>
                    </a:lnTo>
                    <a:lnTo>
                      <a:pt x="492" y="571"/>
                    </a:lnTo>
                    <a:lnTo>
                      <a:pt x="514" y="553"/>
                    </a:lnTo>
                    <a:lnTo>
                      <a:pt x="535" y="535"/>
                    </a:lnTo>
                    <a:lnTo>
                      <a:pt x="553" y="514"/>
                    </a:lnTo>
                    <a:lnTo>
                      <a:pt x="569" y="492"/>
                    </a:lnTo>
                    <a:lnTo>
                      <a:pt x="584" y="467"/>
                    </a:lnTo>
                    <a:lnTo>
                      <a:pt x="596" y="442"/>
                    </a:lnTo>
                    <a:lnTo>
                      <a:pt x="607" y="415"/>
                    </a:lnTo>
                    <a:lnTo>
                      <a:pt x="614" y="388"/>
                    </a:lnTo>
                    <a:lnTo>
                      <a:pt x="618" y="359"/>
                    </a:lnTo>
                    <a:lnTo>
                      <a:pt x="619" y="329"/>
                    </a:lnTo>
                    <a:lnTo>
                      <a:pt x="619" y="329"/>
                    </a:lnTo>
                    <a:lnTo>
                      <a:pt x="618" y="299"/>
                    </a:lnTo>
                    <a:lnTo>
                      <a:pt x="614" y="270"/>
                    </a:lnTo>
                    <a:lnTo>
                      <a:pt x="607" y="243"/>
                    </a:lnTo>
                    <a:lnTo>
                      <a:pt x="596" y="216"/>
                    </a:lnTo>
                    <a:lnTo>
                      <a:pt x="584" y="191"/>
                    </a:lnTo>
                    <a:lnTo>
                      <a:pt x="569" y="166"/>
                    </a:lnTo>
                    <a:lnTo>
                      <a:pt x="553" y="144"/>
                    </a:lnTo>
                    <a:lnTo>
                      <a:pt x="535" y="123"/>
                    </a:lnTo>
                    <a:lnTo>
                      <a:pt x="514" y="105"/>
                    </a:lnTo>
                    <a:lnTo>
                      <a:pt x="492" y="87"/>
                    </a:lnTo>
                    <a:lnTo>
                      <a:pt x="467" y="74"/>
                    </a:lnTo>
                    <a:lnTo>
                      <a:pt x="442" y="60"/>
                    </a:lnTo>
                    <a:lnTo>
                      <a:pt x="415" y="51"/>
                    </a:lnTo>
                    <a:lnTo>
                      <a:pt x="387" y="44"/>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13">
                <a:extLst>
                  <a:ext uri="{FF2B5EF4-FFF2-40B4-BE49-F238E27FC236}">
                    <a16:creationId xmlns:a16="http://schemas.microsoft.com/office/drawing/2014/main" id="{79F5298A-5200-4BF3-803B-A63C3C3D6DDD}"/>
                  </a:ext>
                </a:extLst>
              </p:cNvPr>
              <p:cNvSpPr>
                <a:spLocks/>
              </p:cNvSpPr>
              <p:nvPr/>
            </p:nvSpPr>
            <p:spPr bwMode="auto">
              <a:xfrm>
                <a:off x="6886576" y="4329113"/>
                <a:ext cx="200025" cy="65088"/>
              </a:xfrm>
              <a:custGeom>
                <a:avLst/>
                <a:gdLst>
                  <a:gd name="T0" fmla="*/ 126 w 251"/>
                  <a:gd name="T1" fmla="*/ 0 h 84"/>
                  <a:gd name="T2" fmla="*/ 126 w 251"/>
                  <a:gd name="T3" fmla="*/ 0 h 84"/>
                  <a:gd name="T4" fmla="*/ 104 w 251"/>
                  <a:gd name="T5" fmla="*/ 0 h 84"/>
                  <a:gd name="T6" fmla="*/ 81 w 251"/>
                  <a:gd name="T7" fmla="*/ 3 h 84"/>
                  <a:gd name="T8" fmla="*/ 59 w 251"/>
                  <a:gd name="T9" fmla="*/ 6 h 84"/>
                  <a:gd name="T10" fmla="*/ 40 w 251"/>
                  <a:gd name="T11" fmla="*/ 11 h 84"/>
                  <a:gd name="T12" fmla="*/ 24 w 251"/>
                  <a:gd name="T13" fmla="*/ 16 h 84"/>
                  <a:gd name="T14" fmla="*/ 11 w 251"/>
                  <a:gd name="T15" fmla="*/ 24 h 84"/>
                  <a:gd name="T16" fmla="*/ 7 w 251"/>
                  <a:gd name="T17" fmla="*/ 28 h 84"/>
                  <a:gd name="T18" fmla="*/ 3 w 251"/>
                  <a:gd name="T19" fmla="*/ 32 h 84"/>
                  <a:gd name="T20" fmla="*/ 1 w 251"/>
                  <a:gd name="T21" fmla="*/ 36 h 84"/>
                  <a:gd name="T22" fmla="*/ 0 w 251"/>
                  <a:gd name="T23" fmla="*/ 42 h 84"/>
                  <a:gd name="T24" fmla="*/ 0 w 251"/>
                  <a:gd name="T25" fmla="*/ 42 h 84"/>
                  <a:gd name="T26" fmla="*/ 1 w 251"/>
                  <a:gd name="T27" fmla="*/ 47 h 84"/>
                  <a:gd name="T28" fmla="*/ 3 w 251"/>
                  <a:gd name="T29" fmla="*/ 51 h 84"/>
                  <a:gd name="T30" fmla="*/ 7 w 251"/>
                  <a:gd name="T31" fmla="*/ 55 h 84"/>
                  <a:gd name="T32" fmla="*/ 11 w 251"/>
                  <a:gd name="T33" fmla="*/ 59 h 84"/>
                  <a:gd name="T34" fmla="*/ 24 w 251"/>
                  <a:gd name="T35" fmla="*/ 67 h 84"/>
                  <a:gd name="T36" fmla="*/ 40 w 251"/>
                  <a:gd name="T37" fmla="*/ 73 h 84"/>
                  <a:gd name="T38" fmla="*/ 59 w 251"/>
                  <a:gd name="T39" fmla="*/ 78 h 84"/>
                  <a:gd name="T40" fmla="*/ 81 w 251"/>
                  <a:gd name="T41" fmla="*/ 81 h 84"/>
                  <a:gd name="T42" fmla="*/ 104 w 251"/>
                  <a:gd name="T43" fmla="*/ 84 h 84"/>
                  <a:gd name="T44" fmla="*/ 126 w 251"/>
                  <a:gd name="T45" fmla="*/ 84 h 84"/>
                  <a:gd name="T46" fmla="*/ 126 w 251"/>
                  <a:gd name="T47" fmla="*/ 84 h 84"/>
                  <a:gd name="T48" fmla="*/ 149 w 251"/>
                  <a:gd name="T49" fmla="*/ 84 h 84"/>
                  <a:gd name="T50" fmla="*/ 171 w 251"/>
                  <a:gd name="T51" fmla="*/ 81 h 84"/>
                  <a:gd name="T52" fmla="*/ 192 w 251"/>
                  <a:gd name="T53" fmla="*/ 78 h 84"/>
                  <a:gd name="T54" fmla="*/ 211 w 251"/>
                  <a:gd name="T55" fmla="*/ 73 h 84"/>
                  <a:gd name="T56" fmla="*/ 228 w 251"/>
                  <a:gd name="T57" fmla="*/ 67 h 84"/>
                  <a:gd name="T58" fmla="*/ 241 w 251"/>
                  <a:gd name="T59" fmla="*/ 59 h 84"/>
                  <a:gd name="T60" fmla="*/ 245 w 251"/>
                  <a:gd name="T61" fmla="*/ 55 h 84"/>
                  <a:gd name="T62" fmla="*/ 249 w 251"/>
                  <a:gd name="T63" fmla="*/ 51 h 84"/>
                  <a:gd name="T64" fmla="*/ 251 w 251"/>
                  <a:gd name="T65" fmla="*/ 47 h 84"/>
                  <a:gd name="T66" fmla="*/ 251 w 251"/>
                  <a:gd name="T67" fmla="*/ 42 h 84"/>
                  <a:gd name="T68" fmla="*/ 251 w 251"/>
                  <a:gd name="T69" fmla="*/ 42 h 84"/>
                  <a:gd name="T70" fmla="*/ 251 w 251"/>
                  <a:gd name="T71" fmla="*/ 36 h 84"/>
                  <a:gd name="T72" fmla="*/ 249 w 251"/>
                  <a:gd name="T73" fmla="*/ 32 h 84"/>
                  <a:gd name="T74" fmla="*/ 245 w 251"/>
                  <a:gd name="T75" fmla="*/ 28 h 84"/>
                  <a:gd name="T76" fmla="*/ 241 w 251"/>
                  <a:gd name="T77" fmla="*/ 24 h 84"/>
                  <a:gd name="T78" fmla="*/ 228 w 251"/>
                  <a:gd name="T79" fmla="*/ 16 h 84"/>
                  <a:gd name="T80" fmla="*/ 211 w 251"/>
                  <a:gd name="T81" fmla="*/ 11 h 84"/>
                  <a:gd name="T82" fmla="*/ 192 w 251"/>
                  <a:gd name="T83" fmla="*/ 6 h 84"/>
                  <a:gd name="T84" fmla="*/ 171 w 251"/>
                  <a:gd name="T85" fmla="*/ 3 h 84"/>
                  <a:gd name="T86" fmla="*/ 149 w 251"/>
                  <a:gd name="T87" fmla="*/ 0 h 84"/>
                  <a:gd name="T88" fmla="*/ 126 w 251"/>
                  <a:gd name="T89" fmla="*/ 0 h 84"/>
                  <a:gd name="T90" fmla="*/ 126 w 251"/>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84">
                    <a:moveTo>
                      <a:pt x="126" y="0"/>
                    </a:moveTo>
                    <a:lnTo>
                      <a:pt x="126" y="0"/>
                    </a:lnTo>
                    <a:lnTo>
                      <a:pt x="104" y="0"/>
                    </a:lnTo>
                    <a:lnTo>
                      <a:pt x="81" y="3"/>
                    </a:lnTo>
                    <a:lnTo>
                      <a:pt x="59" y="6"/>
                    </a:lnTo>
                    <a:lnTo>
                      <a:pt x="40" y="11"/>
                    </a:lnTo>
                    <a:lnTo>
                      <a:pt x="24" y="16"/>
                    </a:lnTo>
                    <a:lnTo>
                      <a:pt x="11" y="24"/>
                    </a:lnTo>
                    <a:lnTo>
                      <a:pt x="7" y="28"/>
                    </a:lnTo>
                    <a:lnTo>
                      <a:pt x="3" y="32"/>
                    </a:lnTo>
                    <a:lnTo>
                      <a:pt x="1" y="36"/>
                    </a:lnTo>
                    <a:lnTo>
                      <a:pt x="0" y="42"/>
                    </a:lnTo>
                    <a:lnTo>
                      <a:pt x="0" y="42"/>
                    </a:lnTo>
                    <a:lnTo>
                      <a:pt x="1" y="47"/>
                    </a:lnTo>
                    <a:lnTo>
                      <a:pt x="3" y="51"/>
                    </a:lnTo>
                    <a:lnTo>
                      <a:pt x="7" y="55"/>
                    </a:lnTo>
                    <a:lnTo>
                      <a:pt x="11" y="59"/>
                    </a:lnTo>
                    <a:lnTo>
                      <a:pt x="24" y="67"/>
                    </a:lnTo>
                    <a:lnTo>
                      <a:pt x="40" y="73"/>
                    </a:lnTo>
                    <a:lnTo>
                      <a:pt x="59" y="78"/>
                    </a:lnTo>
                    <a:lnTo>
                      <a:pt x="81" y="81"/>
                    </a:lnTo>
                    <a:lnTo>
                      <a:pt x="104" y="84"/>
                    </a:lnTo>
                    <a:lnTo>
                      <a:pt x="126" y="84"/>
                    </a:lnTo>
                    <a:lnTo>
                      <a:pt x="126" y="84"/>
                    </a:lnTo>
                    <a:lnTo>
                      <a:pt x="149" y="84"/>
                    </a:lnTo>
                    <a:lnTo>
                      <a:pt x="171" y="81"/>
                    </a:lnTo>
                    <a:lnTo>
                      <a:pt x="192" y="78"/>
                    </a:lnTo>
                    <a:lnTo>
                      <a:pt x="211" y="73"/>
                    </a:lnTo>
                    <a:lnTo>
                      <a:pt x="228" y="67"/>
                    </a:lnTo>
                    <a:lnTo>
                      <a:pt x="241" y="59"/>
                    </a:lnTo>
                    <a:lnTo>
                      <a:pt x="245" y="55"/>
                    </a:lnTo>
                    <a:lnTo>
                      <a:pt x="249" y="51"/>
                    </a:lnTo>
                    <a:lnTo>
                      <a:pt x="251" y="47"/>
                    </a:lnTo>
                    <a:lnTo>
                      <a:pt x="251" y="42"/>
                    </a:lnTo>
                    <a:lnTo>
                      <a:pt x="251" y="42"/>
                    </a:lnTo>
                    <a:lnTo>
                      <a:pt x="251" y="36"/>
                    </a:lnTo>
                    <a:lnTo>
                      <a:pt x="249" y="32"/>
                    </a:lnTo>
                    <a:lnTo>
                      <a:pt x="245" y="28"/>
                    </a:lnTo>
                    <a:lnTo>
                      <a:pt x="241" y="24"/>
                    </a:lnTo>
                    <a:lnTo>
                      <a:pt x="228" y="16"/>
                    </a:lnTo>
                    <a:lnTo>
                      <a:pt x="211" y="11"/>
                    </a:lnTo>
                    <a:lnTo>
                      <a:pt x="192" y="6"/>
                    </a:lnTo>
                    <a:lnTo>
                      <a:pt x="171" y="3"/>
                    </a:lnTo>
                    <a:lnTo>
                      <a:pt x="149" y="0"/>
                    </a:lnTo>
                    <a:lnTo>
                      <a:pt x="126" y="0"/>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4">
                <a:extLst>
                  <a:ext uri="{FF2B5EF4-FFF2-40B4-BE49-F238E27FC236}">
                    <a16:creationId xmlns:a16="http://schemas.microsoft.com/office/drawing/2014/main" id="{A6B16E83-C6BF-4A05-A406-13CC4FEA32E8}"/>
                  </a:ext>
                </a:extLst>
              </p:cNvPr>
              <p:cNvSpPr>
                <a:spLocks/>
              </p:cNvSpPr>
              <p:nvPr/>
            </p:nvSpPr>
            <p:spPr bwMode="auto">
              <a:xfrm>
                <a:off x="6886576" y="4386263"/>
                <a:ext cx="200025" cy="98425"/>
              </a:xfrm>
              <a:custGeom>
                <a:avLst/>
                <a:gdLst>
                  <a:gd name="T0" fmla="*/ 215 w 251"/>
                  <a:gd name="T1" fmla="*/ 20 h 123"/>
                  <a:gd name="T2" fmla="*/ 215 w 251"/>
                  <a:gd name="T3" fmla="*/ 20 h 123"/>
                  <a:gd name="T4" fmla="*/ 195 w 251"/>
                  <a:gd name="T5" fmla="*/ 24 h 123"/>
                  <a:gd name="T6" fmla="*/ 173 w 251"/>
                  <a:gd name="T7" fmla="*/ 28 h 123"/>
                  <a:gd name="T8" fmla="*/ 151 w 251"/>
                  <a:gd name="T9" fmla="*/ 29 h 123"/>
                  <a:gd name="T10" fmla="*/ 126 w 251"/>
                  <a:gd name="T11" fmla="*/ 31 h 123"/>
                  <a:gd name="T12" fmla="*/ 126 w 251"/>
                  <a:gd name="T13" fmla="*/ 31 h 123"/>
                  <a:gd name="T14" fmla="*/ 102 w 251"/>
                  <a:gd name="T15" fmla="*/ 29 h 123"/>
                  <a:gd name="T16" fmla="*/ 78 w 251"/>
                  <a:gd name="T17" fmla="*/ 28 h 123"/>
                  <a:gd name="T18" fmla="*/ 57 w 251"/>
                  <a:gd name="T19" fmla="*/ 24 h 123"/>
                  <a:gd name="T20" fmla="*/ 38 w 251"/>
                  <a:gd name="T21" fmla="*/ 20 h 123"/>
                  <a:gd name="T22" fmla="*/ 38 w 251"/>
                  <a:gd name="T23" fmla="*/ 20 h 123"/>
                  <a:gd name="T24" fmla="*/ 24 w 251"/>
                  <a:gd name="T25" fmla="*/ 15 h 123"/>
                  <a:gd name="T26" fmla="*/ 15 w 251"/>
                  <a:gd name="T27" fmla="*/ 11 h 123"/>
                  <a:gd name="T28" fmla="*/ 7 w 251"/>
                  <a:gd name="T29" fmla="*/ 5 h 123"/>
                  <a:gd name="T30" fmla="*/ 0 w 251"/>
                  <a:gd name="T31" fmla="*/ 0 h 123"/>
                  <a:gd name="T32" fmla="*/ 0 w 251"/>
                  <a:gd name="T33" fmla="*/ 82 h 123"/>
                  <a:gd name="T34" fmla="*/ 0 w 251"/>
                  <a:gd name="T35" fmla="*/ 82 h 123"/>
                  <a:gd name="T36" fmla="*/ 1 w 251"/>
                  <a:gd name="T37" fmla="*/ 87 h 123"/>
                  <a:gd name="T38" fmla="*/ 3 w 251"/>
                  <a:gd name="T39" fmla="*/ 91 h 123"/>
                  <a:gd name="T40" fmla="*/ 7 w 251"/>
                  <a:gd name="T41" fmla="*/ 96 h 123"/>
                  <a:gd name="T42" fmla="*/ 11 w 251"/>
                  <a:gd name="T43" fmla="*/ 101 h 123"/>
                  <a:gd name="T44" fmla="*/ 24 w 251"/>
                  <a:gd name="T45" fmla="*/ 107 h 123"/>
                  <a:gd name="T46" fmla="*/ 40 w 251"/>
                  <a:gd name="T47" fmla="*/ 113 h 123"/>
                  <a:gd name="T48" fmla="*/ 59 w 251"/>
                  <a:gd name="T49" fmla="*/ 118 h 123"/>
                  <a:gd name="T50" fmla="*/ 81 w 251"/>
                  <a:gd name="T51" fmla="*/ 121 h 123"/>
                  <a:gd name="T52" fmla="*/ 104 w 251"/>
                  <a:gd name="T53" fmla="*/ 123 h 123"/>
                  <a:gd name="T54" fmla="*/ 126 w 251"/>
                  <a:gd name="T55" fmla="*/ 123 h 123"/>
                  <a:gd name="T56" fmla="*/ 126 w 251"/>
                  <a:gd name="T57" fmla="*/ 123 h 123"/>
                  <a:gd name="T58" fmla="*/ 149 w 251"/>
                  <a:gd name="T59" fmla="*/ 123 h 123"/>
                  <a:gd name="T60" fmla="*/ 171 w 251"/>
                  <a:gd name="T61" fmla="*/ 121 h 123"/>
                  <a:gd name="T62" fmla="*/ 192 w 251"/>
                  <a:gd name="T63" fmla="*/ 118 h 123"/>
                  <a:gd name="T64" fmla="*/ 211 w 251"/>
                  <a:gd name="T65" fmla="*/ 113 h 123"/>
                  <a:gd name="T66" fmla="*/ 228 w 251"/>
                  <a:gd name="T67" fmla="*/ 107 h 123"/>
                  <a:gd name="T68" fmla="*/ 241 w 251"/>
                  <a:gd name="T69" fmla="*/ 101 h 123"/>
                  <a:gd name="T70" fmla="*/ 245 w 251"/>
                  <a:gd name="T71" fmla="*/ 96 h 123"/>
                  <a:gd name="T72" fmla="*/ 249 w 251"/>
                  <a:gd name="T73" fmla="*/ 91 h 123"/>
                  <a:gd name="T74" fmla="*/ 251 w 251"/>
                  <a:gd name="T75" fmla="*/ 87 h 123"/>
                  <a:gd name="T76" fmla="*/ 251 w 251"/>
                  <a:gd name="T77" fmla="*/ 82 h 123"/>
                  <a:gd name="T78" fmla="*/ 251 w 251"/>
                  <a:gd name="T79" fmla="*/ 0 h 123"/>
                  <a:gd name="T80" fmla="*/ 251 w 251"/>
                  <a:gd name="T81" fmla="*/ 0 h 123"/>
                  <a:gd name="T82" fmla="*/ 246 w 251"/>
                  <a:gd name="T83" fmla="*/ 5 h 123"/>
                  <a:gd name="T84" fmla="*/ 238 w 251"/>
                  <a:gd name="T85" fmla="*/ 11 h 123"/>
                  <a:gd name="T86" fmla="*/ 227 w 251"/>
                  <a:gd name="T87" fmla="*/ 15 h 123"/>
                  <a:gd name="T88" fmla="*/ 215 w 251"/>
                  <a:gd name="T89" fmla="*/ 20 h 123"/>
                  <a:gd name="T90" fmla="*/ 215 w 251"/>
                  <a:gd name="T91" fmla="*/ 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123">
                    <a:moveTo>
                      <a:pt x="215" y="20"/>
                    </a:moveTo>
                    <a:lnTo>
                      <a:pt x="215" y="20"/>
                    </a:lnTo>
                    <a:lnTo>
                      <a:pt x="195" y="24"/>
                    </a:lnTo>
                    <a:lnTo>
                      <a:pt x="173" y="28"/>
                    </a:lnTo>
                    <a:lnTo>
                      <a:pt x="151" y="29"/>
                    </a:lnTo>
                    <a:lnTo>
                      <a:pt x="126" y="31"/>
                    </a:lnTo>
                    <a:lnTo>
                      <a:pt x="126" y="31"/>
                    </a:lnTo>
                    <a:lnTo>
                      <a:pt x="102" y="29"/>
                    </a:lnTo>
                    <a:lnTo>
                      <a:pt x="78" y="28"/>
                    </a:lnTo>
                    <a:lnTo>
                      <a:pt x="57" y="24"/>
                    </a:lnTo>
                    <a:lnTo>
                      <a:pt x="38" y="20"/>
                    </a:lnTo>
                    <a:lnTo>
                      <a:pt x="38" y="20"/>
                    </a:lnTo>
                    <a:lnTo>
                      <a:pt x="24" y="15"/>
                    </a:lnTo>
                    <a:lnTo>
                      <a:pt x="15" y="11"/>
                    </a:lnTo>
                    <a:lnTo>
                      <a:pt x="7" y="5"/>
                    </a:lnTo>
                    <a:lnTo>
                      <a:pt x="0" y="0"/>
                    </a:lnTo>
                    <a:lnTo>
                      <a:pt x="0" y="82"/>
                    </a:lnTo>
                    <a:lnTo>
                      <a:pt x="0" y="82"/>
                    </a:lnTo>
                    <a:lnTo>
                      <a:pt x="1" y="87"/>
                    </a:lnTo>
                    <a:lnTo>
                      <a:pt x="3" y="91"/>
                    </a:lnTo>
                    <a:lnTo>
                      <a:pt x="7" y="96"/>
                    </a:lnTo>
                    <a:lnTo>
                      <a:pt x="11" y="101"/>
                    </a:lnTo>
                    <a:lnTo>
                      <a:pt x="24" y="107"/>
                    </a:lnTo>
                    <a:lnTo>
                      <a:pt x="40" y="113"/>
                    </a:lnTo>
                    <a:lnTo>
                      <a:pt x="59" y="118"/>
                    </a:lnTo>
                    <a:lnTo>
                      <a:pt x="81" y="121"/>
                    </a:lnTo>
                    <a:lnTo>
                      <a:pt x="104" y="123"/>
                    </a:lnTo>
                    <a:lnTo>
                      <a:pt x="126" y="123"/>
                    </a:lnTo>
                    <a:lnTo>
                      <a:pt x="126" y="123"/>
                    </a:lnTo>
                    <a:lnTo>
                      <a:pt x="149" y="123"/>
                    </a:lnTo>
                    <a:lnTo>
                      <a:pt x="171" y="121"/>
                    </a:lnTo>
                    <a:lnTo>
                      <a:pt x="192" y="118"/>
                    </a:lnTo>
                    <a:lnTo>
                      <a:pt x="211" y="113"/>
                    </a:lnTo>
                    <a:lnTo>
                      <a:pt x="228" y="107"/>
                    </a:lnTo>
                    <a:lnTo>
                      <a:pt x="241" y="101"/>
                    </a:lnTo>
                    <a:lnTo>
                      <a:pt x="245" y="96"/>
                    </a:lnTo>
                    <a:lnTo>
                      <a:pt x="249" y="91"/>
                    </a:lnTo>
                    <a:lnTo>
                      <a:pt x="251" y="87"/>
                    </a:lnTo>
                    <a:lnTo>
                      <a:pt x="251" y="82"/>
                    </a:lnTo>
                    <a:lnTo>
                      <a:pt x="251" y="0"/>
                    </a:lnTo>
                    <a:lnTo>
                      <a:pt x="251" y="0"/>
                    </a:lnTo>
                    <a:lnTo>
                      <a:pt x="246" y="5"/>
                    </a:lnTo>
                    <a:lnTo>
                      <a:pt x="238" y="11"/>
                    </a:lnTo>
                    <a:lnTo>
                      <a:pt x="227" y="15"/>
                    </a:lnTo>
                    <a:lnTo>
                      <a:pt x="215" y="20"/>
                    </a:lnTo>
                    <a:lnTo>
                      <a:pt x="21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5">
                <a:extLst>
                  <a:ext uri="{FF2B5EF4-FFF2-40B4-BE49-F238E27FC236}">
                    <a16:creationId xmlns:a16="http://schemas.microsoft.com/office/drawing/2014/main" id="{67B8D4F2-4D81-4E17-9100-471B855B621E}"/>
                  </a:ext>
                </a:extLst>
              </p:cNvPr>
              <p:cNvSpPr>
                <a:spLocks/>
              </p:cNvSpPr>
              <p:nvPr/>
            </p:nvSpPr>
            <p:spPr bwMode="auto">
              <a:xfrm>
                <a:off x="6886576" y="4475163"/>
                <a:ext cx="200025" cy="100013"/>
              </a:xfrm>
              <a:custGeom>
                <a:avLst/>
                <a:gdLst>
                  <a:gd name="T0" fmla="*/ 215 w 251"/>
                  <a:gd name="T1" fmla="*/ 20 h 125"/>
                  <a:gd name="T2" fmla="*/ 215 w 251"/>
                  <a:gd name="T3" fmla="*/ 20 h 125"/>
                  <a:gd name="T4" fmla="*/ 195 w 251"/>
                  <a:gd name="T5" fmla="*/ 24 h 125"/>
                  <a:gd name="T6" fmla="*/ 173 w 251"/>
                  <a:gd name="T7" fmla="*/ 28 h 125"/>
                  <a:gd name="T8" fmla="*/ 151 w 251"/>
                  <a:gd name="T9" fmla="*/ 31 h 125"/>
                  <a:gd name="T10" fmla="*/ 126 w 251"/>
                  <a:gd name="T11" fmla="*/ 31 h 125"/>
                  <a:gd name="T12" fmla="*/ 126 w 251"/>
                  <a:gd name="T13" fmla="*/ 31 h 125"/>
                  <a:gd name="T14" fmla="*/ 102 w 251"/>
                  <a:gd name="T15" fmla="*/ 31 h 125"/>
                  <a:gd name="T16" fmla="*/ 78 w 251"/>
                  <a:gd name="T17" fmla="*/ 28 h 125"/>
                  <a:gd name="T18" fmla="*/ 57 w 251"/>
                  <a:gd name="T19" fmla="*/ 24 h 125"/>
                  <a:gd name="T20" fmla="*/ 38 w 251"/>
                  <a:gd name="T21" fmla="*/ 20 h 125"/>
                  <a:gd name="T22" fmla="*/ 38 w 251"/>
                  <a:gd name="T23" fmla="*/ 20 h 125"/>
                  <a:gd name="T24" fmla="*/ 24 w 251"/>
                  <a:gd name="T25" fmla="*/ 16 h 125"/>
                  <a:gd name="T26" fmla="*/ 15 w 251"/>
                  <a:gd name="T27" fmla="*/ 10 h 125"/>
                  <a:gd name="T28" fmla="*/ 7 w 251"/>
                  <a:gd name="T29" fmla="*/ 5 h 125"/>
                  <a:gd name="T30" fmla="*/ 0 w 251"/>
                  <a:gd name="T31" fmla="*/ 0 h 125"/>
                  <a:gd name="T32" fmla="*/ 0 w 251"/>
                  <a:gd name="T33" fmla="*/ 82 h 125"/>
                  <a:gd name="T34" fmla="*/ 0 w 251"/>
                  <a:gd name="T35" fmla="*/ 82 h 125"/>
                  <a:gd name="T36" fmla="*/ 1 w 251"/>
                  <a:gd name="T37" fmla="*/ 87 h 125"/>
                  <a:gd name="T38" fmla="*/ 3 w 251"/>
                  <a:gd name="T39" fmla="*/ 92 h 125"/>
                  <a:gd name="T40" fmla="*/ 7 w 251"/>
                  <a:gd name="T41" fmla="*/ 96 h 125"/>
                  <a:gd name="T42" fmla="*/ 11 w 251"/>
                  <a:gd name="T43" fmla="*/ 100 h 125"/>
                  <a:gd name="T44" fmla="*/ 24 w 251"/>
                  <a:gd name="T45" fmla="*/ 107 h 125"/>
                  <a:gd name="T46" fmla="*/ 40 w 251"/>
                  <a:gd name="T47" fmla="*/ 114 h 125"/>
                  <a:gd name="T48" fmla="*/ 59 w 251"/>
                  <a:gd name="T49" fmla="*/ 118 h 125"/>
                  <a:gd name="T50" fmla="*/ 81 w 251"/>
                  <a:gd name="T51" fmla="*/ 122 h 125"/>
                  <a:gd name="T52" fmla="*/ 104 w 251"/>
                  <a:gd name="T53" fmla="*/ 123 h 125"/>
                  <a:gd name="T54" fmla="*/ 126 w 251"/>
                  <a:gd name="T55" fmla="*/ 125 h 125"/>
                  <a:gd name="T56" fmla="*/ 126 w 251"/>
                  <a:gd name="T57" fmla="*/ 125 h 125"/>
                  <a:gd name="T58" fmla="*/ 149 w 251"/>
                  <a:gd name="T59" fmla="*/ 123 h 125"/>
                  <a:gd name="T60" fmla="*/ 171 w 251"/>
                  <a:gd name="T61" fmla="*/ 122 h 125"/>
                  <a:gd name="T62" fmla="*/ 192 w 251"/>
                  <a:gd name="T63" fmla="*/ 118 h 125"/>
                  <a:gd name="T64" fmla="*/ 211 w 251"/>
                  <a:gd name="T65" fmla="*/ 114 h 125"/>
                  <a:gd name="T66" fmla="*/ 228 w 251"/>
                  <a:gd name="T67" fmla="*/ 107 h 125"/>
                  <a:gd name="T68" fmla="*/ 241 w 251"/>
                  <a:gd name="T69" fmla="*/ 100 h 125"/>
                  <a:gd name="T70" fmla="*/ 245 w 251"/>
                  <a:gd name="T71" fmla="*/ 96 h 125"/>
                  <a:gd name="T72" fmla="*/ 249 w 251"/>
                  <a:gd name="T73" fmla="*/ 92 h 125"/>
                  <a:gd name="T74" fmla="*/ 251 w 251"/>
                  <a:gd name="T75" fmla="*/ 87 h 125"/>
                  <a:gd name="T76" fmla="*/ 251 w 251"/>
                  <a:gd name="T77" fmla="*/ 82 h 125"/>
                  <a:gd name="T78" fmla="*/ 251 w 251"/>
                  <a:gd name="T79" fmla="*/ 0 h 125"/>
                  <a:gd name="T80" fmla="*/ 251 w 251"/>
                  <a:gd name="T81" fmla="*/ 0 h 125"/>
                  <a:gd name="T82" fmla="*/ 246 w 251"/>
                  <a:gd name="T83" fmla="*/ 5 h 125"/>
                  <a:gd name="T84" fmla="*/ 238 w 251"/>
                  <a:gd name="T85" fmla="*/ 10 h 125"/>
                  <a:gd name="T86" fmla="*/ 227 w 251"/>
                  <a:gd name="T87" fmla="*/ 16 h 125"/>
                  <a:gd name="T88" fmla="*/ 215 w 251"/>
                  <a:gd name="T89" fmla="*/ 20 h 125"/>
                  <a:gd name="T90" fmla="*/ 215 w 251"/>
                  <a:gd name="T91" fmla="*/ 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125">
                    <a:moveTo>
                      <a:pt x="215" y="20"/>
                    </a:moveTo>
                    <a:lnTo>
                      <a:pt x="215" y="20"/>
                    </a:lnTo>
                    <a:lnTo>
                      <a:pt x="195" y="24"/>
                    </a:lnTo>
                    <a:lnTo>
                      <a:pt x="173" y="28"/>
                    </a:lnTo>
                    <a:lnTo>
                      <a:pt x="151" y="31"/>
                    </a:lnTo>
                    <a:lnTo>
                      <a:pt x="126" y="31"/>
                    </a:lnTo>
                    <a:lnTo>
                      <a:pt x="126" y="31"/>
                    </a:lnTo>
                    <a:lnTo>
                      <a:pt x="102" y="31"/>
                    </a:lnTo>
                    <a:lnTo>
                      <a:pt x="78" y="28"/>
                    </a:lnTo>
                    <a:lnTo>
                      <a:pt x="57" y="24"/>
                    </a:lnTo>
                    <a:lnTo>
                      <a:pt x="38" y="20"/>
                    </a:lnTo>
                    <a:lnTo>
                      <a:pt x="38" y="20"/>
                    </a:lnTo>
                    <a:lnTo>
                      <a:pt x="24" y="16"/>
                    </a:lnTo>
                    <a:lnTo>
                      <a:pt x="15" y="10"/>
                    </a:lnTo>
                    <a:lnTo>
                      <a:pt x="7" y="5"/>
                    </a:lnTo>
                    <a:lnTo>
                      <a:pt x="0" y="0"/>
                    </a:lnTo>
                    <a:lnTo>
                      <a:pt x="0" y="82"/>
                    </a:lnTo>
                    <a:lnTo>
                      <a:pt x="0" y="82"/>
                    </a:lnTo>
                    <a:lnTo>
                      <a:pt x="1" y="87"/>
                    </a:lnTo>
                    <a:lnTo>
                      <a:pt x="3" y="92"/>
                    </a:lnTo>
                    <a:lnTo>
                      <a:pt x="7" y="96"/>
                    </a:lnTo>
                    <a:lnTo>
                      <a:pt x="11" y="100"/>
                    </a:lnTo>
                    <a:lnTo>
                      <a:pt x="24" y="107"/>
                    </a:lnTo>
                    <a:lnTo>
                      <a:pt x="40" y="114"/>
                    </a:lnTo>
                    <a:lnTo>
                      <a:pt x="59" y="118"/>
                    </a:lnTo>
                    <a:lnTo>
                      <a:pt x="81" y="122"/>
                    </a:lnTo>
                    <a:lnTo>
                      <a:pt x="104" y="123"/>
                    </a:lnTo>
                    <a:lnTo>
                      <a:pt x="126" y="125"/>
                    </a:lnTo>
                    <a:lnTo>
                      <a:pt x="126" y="125"/>
                    </a:lnTo>
                    <a:lnTo>
                      <a:pt x="149" y="123"/>
                    </a:lnTo>
                    <a:lnTo>
                      <a:pt x="171" y="122"/>
                    </a:lnTo>
                    <a:lnTo>
                      <a:pt x="192" y="118"/>
                    </a:lnTo>
                    <a:lnTo>
                      <a:pt x="211" y="114"/>
                    </a:lnTo>
                    <a:lnTo>
                      <a:pt x="228" y="107"/>
                    </a:lnTo>
                    <a:lnTo>
                      <a:pt x="241" y="100"/>
                    </a:lnTo>
                    <a:lnTo>
                      <a:pt x="245" y="96"/>
                    </a:lnTo>
                    <a:lnTo>
                      <a:pt x="249" y="92"/>
                    </a:lnTo>
                    <a:lnTo>
                      <a:pt x="251" y="87"/>
                    </a:lnTo>
                    <a:lnTo>
                      <a:pt x="251" y="82"/>
                    </a:lnTo>
                    <a:lnTo>
                      <a:pt x="251" y="0"/>
                    </a:lnTo>
                    <a:lnTo>
                      <a:pt x="251" y="0"/>
                    </a:lnTo>
                    <a:lnTo>
                      <a:pt x="246" y="5"/>
                    </a:lnTo>
                    <a:lnTo>
                      <a:pt x="238" y="10"/>
                    </a:lnTo>
                    <a:lnTo>
                      <a:pt x="227" y="16"/>
                    </a:lnTo>
                    <a:lnTo>
                      <a:pt x="215" y="20"/>
                    </a:lnTo>
                    <a:lnTo>
                      <a:pt x="21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7" name="Rectangle 156">
              <a:extLst>
                <a:ext uri="{FF2B5EF4-FFF2-40B4-BE49-F238E27FC236}">
                  <a16:creationId xmlns:a16="http://schemas.microsoft.com/office/drawing/2014/main" id="{41915A2F-438C-4D89-B711-A04D9E006753}"/>
                </a:ext>
              </a:extLst>
            </p:cNvPr>
            <p:cNvSpPr/>
            <p:nvPr/>
          </p:nvSpPr>
          <p:spPr>
            <a:xfrm>
              <a:off x="4467097" y="5534895"/>
              <a:ext cx="2408164" cy="638364"/>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6B556B1E-0CF7-43F6-8A63-B9610C8CA49E}"/>
                </a:ext>
              </a:extLst>
            </p:cNvPr>
            <p:cNvSpPr txBox="1"/>
            <p:nvPr/>
          </p:nvSpPr>
          <p:spPr>
            <a:xfrm>
              <a:off x="4954480" y="5558866"/>
              <a:ext cx="1777356" cy="646331"/>
            </a:xfrm>
            <a:prstGeom prst="rect">
              <a:avLst/>
            </a:prstGeom>
            <a:noFill/>
            <a:ln w="25400">
              <a:noFill/>
            </a:ln>
          </p:spPr>
          <p:txBody>
            <a:bodyPr wrap="square" rtlCol="0">
              <a:spAutoFit/>
            </a:bodyPr>
            <a:lstStyle/>
            <a:p>
              <a:pPr algn="ctr"/>
              <a:r>
                <a:rPr lang="en-US" sz="1800" dirty="0"/>
                <a:t>Analysis </a:t>
              </a:r>
            </a:p>
            <a:p>
              <a:pPr algn="ctr"/>
              <a:r>
                <a:rPr lang="en-US" sz="1800" dirty="0"/>
                <a:t>Database</a:t>
              </a:r>
            </a:p>
          </p:txBody>
        </p:sp>
        <p:grpSp>
          <p:nvGrpSpPr>
            <p:cNvPr id="159" name="Group 158">
              <a:extLst>
                <a:ext uri="{FF2B5EF4-FFF2-40B4-BE49-F238E27FC236}">
                  <a16:creationId xmlns:a16="http://schemas.microsoft.com/office/drawing/2014/main" id="{B8E8A667-EBC7-4027-956D-8E70230FE3D9}"/>
                </a:ext>
              </a:extLst>
            </p:cNvPr>
            <p:cNvGrpSpPr/>
            <p:nvPr/>
          </p:nvGrpSpPr>
          <p:grpSpPr>
            <a:xfrm>
              <a:off x="8714371" y="5004942"/>
              <a:ext cx="277105" cy="1663543"/>
              <a:chOff x="1032247" y="1885950"/>
              <a:chExt cx="728668" cy="3857625"/>
            </a:xfrm>
          </p:grpSpPr>
          <p:sp>
            <p:nvSpPr>
              <p:cNvPr id="160" name="Frame 159">
                <a:extLst>
                  <a:ext uri="{FF2B5EF4-FFF2-40B4-BE49-F238E27FC236}">
                    <a16:creationId xmlns:a16="http://schemas.microsoft.com/office/drawing/2014/main" id="{896D831A-21F9-4161-B818-83DEBAE0ED3A}"/>
                  </a:ext>
                </a:extLst>
              </p:cNvPr>
              <p:cNvSpPr/>
              <p:nvPr/>
            </p:nvSpPr>
            <p:spPr>
              <a:xfrm>
                <a:off x="1032249" y="1885950"/>
                <a:ext cx="728662" cy="771525"/>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rPr>
                  <a:t>P</a:t>
                </a:r>
              </a:p>
            </p:txBody>
          </p:sp>
          <p:sp>
            <p:nvSpPr>
              <p:cNvPr id="161" name="Frame 160">
                <a:extLst>
                  <a:ext uri="{FF2B5EF4-FFF2-40B4-BE49-F238E27FC236}">
                    <a16:creationId xmlns:a16="http://schemas.microsoft.com/office/drawing/2014/main" id="{ADCB331C-F2B2-4B1E-91B8-BE2AE1D49BEC}"/>
                  </a:ext>
                </a:extLst>
              </p:cNvPr>
              <p:cNvSpPr/>
              <p:nvPr/>
            </p:nvSpPr>
            <p:spPr>
              <a:xfrm>
                <a:off x="1032247" y="2657475"/>
                <a:ext cx="728662" cy="77152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rPr>
                  <a:t>A</a:t>
                </a:r>
              </a:p>
            </p:txBody>
          </p:sp>
          <p:sp>
            <p:nvSpPr>
              <p:cNvPr id="162" name="Frame 161">
                <a:extLst>
                  <a:ext uri="{FF2B5EF4-FFF2-40B4-BE49-F238E27FC236}">
                    <a16:creationId xmlns:a16="http://schemas.microsoft.com/office/drawing/2014/main" id="{76CBC7C2-8C81-4F37-B62C-249FB9179965}"/>
                  </a:ext>
                </a:extLst>
              </p:cNvPr>
              <p:cNvSpPr/>
              <p:nvPr/>
            </p:nvSpPr>
            <p:spPr>
              <a:xfrm>
                <a:off x="1032253" y="3429000"/>
                <a:ext cx="728662" cy="771525"/>
              </a:xfrm>
              <a:prstGeom prst="frame">
                <a:avLst/>
              </a:prstGeom>
              <a:solidFill>
                <a:srgbClr val="007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w="0"/>
                  <a:solidFill>
                    <a:srgbClr val="0078FF"/>
                  </a:solidFill>
                  <a:effectLst>
                    <a:outerShdw blurRad="38100" dist="19050" dir="2700000" algn="tl" rotWithShape="0">
                      <a:prstClr val="black">
                        <a:alpha val="40000"/>
                      </a:prstClr>
                    </a:outerShdw>
                  </a:effectLst>
                  <a:uLnTx/>
                  <a:uFillTx/>
                </a:endParaRPr>
              </a:p>
            </p:txBody>
          </p:sp>
          <p:sp>
            <p:nvSpPr>
              <p:cNvPr id="163" name="Frame 162">
                <a:extLst>
                  <a:ext uri="{FF2B5EF4-FFF2-40B4-BE49-F238E27FC236}">
                    <a16:creationId xmlns:a16="http://schemas.microsoft.com/office/drawing/2014/main" id="{64A3ADEC-DAD0-499C-9BA3-8F8E65C10025}"/>
                  </a:ext>
                </a:extLst>
              </p:cNvPr>
              <p:cNvSpPr/>
              <p:nvPr/>
            </p:nvSpPr>
            <p:spPr>
              <a:xfrm>
                <a:off x="1032253" y="4200525"/>
                <a:ext cx="728662" cy="771525"/>
              </a:xfrm>
              <a:prstGeom prst="frame">
                <a:avLst/>
              </a:prstGeom>
              <a:solidFill>
                <a:srgbClr val="5DC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w="0"/>
                  <a:solidFill>
                    <a:srgbClr val="5DC200"/>
                  </a:solidFill>
                  <a:effectLst>
                    <a:outerShdw blurRad="38100" dist="19050" dir="2700000" algn="tl" rotWithShape="0">
                      <a:prstClr val="black">
                        <a:alpha val="40000"/>
                      </a:prstClr>
                    </a:outerShdw>
                  </a:effectLst>
                  <a:uLnTx/>
                  <a:uFillTx/>
                </a:endParaRPr>
              </a:p>
            </p:txBody>
          </p:sp>
          <p:sp>
            <p:nvSpPr>
              <p:cNvPr id="164" name="Frame 163">
                <a:extLst>
                  <a:ext uri="{FF2B5EF4-FFF2-40B4-BE49-F238E27FC236}">
                    <a16:creationId xmlns:a16="http://schemas.microsoft.com/office/drawing/2014/main" id="{D64876C8-0EF8-4660-8C69-34DE2655AE1C}"/>
                  </a:ext>
                </a:extLst>
              </p:cNvPr>
              <p:cNvSpPr/>
              <p:nvPr/>
            </p:nvSpPr>
            <p:spPr>
              <a:xfrm>
                <a:off x="1032253" y="4972050"/>
                <a:ext cx="728662" cy="771525"/>
              </a:xfrm>
              <a:prstGeom prst="frame">
                <a:avLst/>
              </a:prstGeom>
              <a:solidFill>
                <a:srgbClr val="93D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w="0"/>
                  <a:solidFill>
                    <a:srgbClr val="93D8FF"/>
                  </a:solidFill>
                  <a:effectLst>
                    <a:outerShdw blurRad="38100" dist="19050" dir="2700000" algn="tl" rotWithShape="0">
                      <a:prstClr val="black">
                        <a:alpha val="40000"/>
                      </a:prstClr>
                    </a:outerShdw>
                  </a:effectLst>
                  <a:uLnTx/>
                  <a:uFillTx/>
                </a:endParaRPr>
              </a:p>
            </p:txBody>
          </p:sp>
        </p:grpSp>
        <p:sp>
          <p:nvSpPr>
            <p:cNvPr id="165" name="Rectangle 164">
              <a:extLst>
                <a:ext uri="{FF2B5EF4-FFF2-40B4-BE49-F238E27FC236}">
                  <a16:creationId xmlns:a16="http://schemas.microsoft.com/office/drawing/2014/main" id="{D169D7B7-DEC2-48EB-8BBB-A73C2372690D}"/>
                </a:ext>
              </a:extLst>
            </p:cNvPr>
            <p:cNvSpPr/>
            <p:nvPr/>
          </p:nvSpPr>
          <p:spPr>
            <a:xfrm>
              <a:off x="8656229" y="4975573"/>
              <a:ext cx="1825752" cy="1745902"/>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0AED0403-F75C-454D-AC50-F79A5B3F7C3D}"/>
                </a:ext>
              </a:extLst>
            </p:cNvPr>
            <p:cNvSpPr txBox="1"/>
            <p:nvPr/>
          </p:nvSpPr>
          <p:spPr>
            <a:xfrm>
              <a:off x="8956904" y="5699856"/>
              <a:ext cx="1490507" cy="923330"/>
            </a:xfrm>
            <a:prstGeom prst="rect">
              <a:avLst/>
            </a:prstGeom>
            <a:noFill/>
            <a:ln w="25400">
              <a:noFill/>
            </a:ln>
          </p:spPr>
          <p:txBody>
            <a:bodyPr wrap="square" rtlCol="0">
              <a:spAutoFit/>
            </a:bodyPr>
            <a:lstStyle/>
            <a:p>
              <a:pPr algn="ctr"/>
              <a:r>
                <a:rPr lang="en-US" sz="1800" dirty="0"/>
                <a:t>Clinical Decision Support</a:t>
              </a:r>
            </a:p>
          </p:txBody>
        </p:sp>
        <p:sp>
          <p:nvSpPr>
            <p:cNvPr id="168" name="TextBox 167">
              <a:extLst>
                <a:ext uri="{FF2B5EF4-FFF2-40B4-BE49-F238E27FC236}">
                  <a16:creationId xmlns:a16="http://schemas.microsoft.com/office/drawing/2014/main" id="{6EDC7AA8-7666-4023-B774-9D972470113F}"/>
                </a:ext>
              </a:extLst>
            </p:cNvPr>
            <p:cNvSpPr txBox="1"/>
            <p:nvPr/>
          </p:nvSpPr>
          <p:spPr>
            <a:xfrm>
              <a:off x="14141" y="1242598"/>
              <a:ext cx="1455982" cy="1128490"/>
            </a:xfrm>
            <a:prstGeom prst="rect">
              <a:avLst/>
            </a:prstGeom>
            <a:solidFill>
              <a:schemeClr val="accent1"/>
            </a:solidFill>
            <a:ln w="28575">
              <a:solidFill>
                <a:srgbClr val="595959"/>
              </a:solidFill>
            </a:ln>
          </p:spPr>
          <p:txBody>
            <a:bodyPr wrap="square" rtlCol="0">
              <a:spAutoFit/>
            </a:bodyPr>
            <a:lstStyle/>
            <a:p>
              <a:pPr algn="ctr"/>
              <a:r>
                <a:rPr lang="en-US" sz="1600" b="1" dirty="0">
                  <a:solidFill>
                    <a:schemeClr val="bg1"/>
                  </a:solidFill>
                </a:rPr>
                <a:t>Clinical Input/</a:t>
              </a:r>
            </a:p>
            <a:p>
              <a:pPr algn="ctr"/>
              <a:r>
                <a:rPr lang="en-US" sz="1600" b="1" dirty="0">
                  <a:solidFill>
                    <a:schemeClr val="bg1"/>
                  </a:solidFill>
                </a:rPr>
                <a:t>Display Format</a:t>
              </a:r>
            </a:p>
          </p:txBody>
        </p:sp>
        <p:sp>
          <p:nvSpPr>
            <p:cNvPr id="169" name="TextBox 168">
              <a:extLst>
                <a:ext uri="{FF2B5EF4-FFF2-40B4-BE49-F238E27FC236}">
                  <a16:creationId xmlns:a16="http://schemas.microsoft.com/office/drawing/2014/main" id="{2EE4AF10-93EE-4D08-8EBA-2D0FCF7D00E1}"/>
                </a:ext>
              </a:extLst>
            </p:cNvPr>
            <p:cNvSpPr txBox="1"/>
            <p:nvPr/>
          </p:nvSpPr>
          <p:spPr>
            <a:xfrm>
              <a:off x="3435085" y="3684617"/>
              <a:ext cx="4458935" cy="677094"/>
            </a:xfrm>
            <a:prstGeom prst="rect">
              <a:avLst/>
            </a:prstGeom>
            <a:ln w="31750">
              <a:solidFill>
                <a:srgbClr val="595959"/>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800" dirty="0"/>
                <a:t>FHIR Resources / CDA Docs /</a:t>
              </a:r>
            </a:p>
            <a:p>
              <a:pPr algn="ctr"/>
              <a:r>
                <a:rPr lang="en-US" sz="1800" dirty="0"/>
                <a:t>V2 Messages</a:t>
              </a:r>
            </a:p>
          </p:txBody>
        </p:sp>
        <p:cxnSp>
          <p:nvCxnSpPr>
            <p:cNvPr id="171" name="Straight Arrow Connector 170">
              <a:extLst>
                <a:ext uri="{FF2B5EF4-FFF2-40B4-BE49-F238E27FC236}">
                  <a16:creationId xmlns:a16="http://schemas.microsoft.com/office/drawing/2014/main" id="{30AAE2F3-8769-4A9C-B320-A5C3C75C5D10}"/>
                </a:ext>
              </a:extLst>
            </p:cNvPr>
            <p:cNvCxnSpPr>
              <a:cxnSpLocks/>
              <a:stCxn id="169" idx="2"/>
              <a:endCxn id="181" idx="0"/>
            </p:cNvCxnSpPr>
            <p:nvPr/>
          </p:nvCxnSpPr>
          <p:spPr>
            <a:xfrm>
              <a:off x="5664553" y="4361711"/>
              <a:ext cx="7416" cy="871225"/>
            </a:xfrm>
            <a:prstGeom prst="straightConnector1">
              <a:avLst/>
            </a:prstGeom>
            <a:ln w="317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354BA92-C7A4-4438-B31A-FC11007692F5}"/>
                </a:ext>
              </a:extLst>
            </p:cNvPr>
            <p:cNvCxnSpPr>
              <a:stCxn id="157" idx="3"/>
              <a:endCxn id="165" idx="1"/>
            </p:cNvCxnSpPr>
            <p:nvPr/>
          </p:nvCxnSpPr>
          <p:spPr>
            <a:xfrm flipV="1">
              <a:off x="6875261" y="5848524"/>
              <a:ext cx="1780968" cy="5553"/>
            </a:xfrm>
            <a:prstGeom prst="straightConnector1">
              <a:avLst/>
            </a:prstGeom>
            <a:ln w="317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D3FFE7F2-F108-4ADA-B023-2BD7237637D9}"/>
                </a:ext>
              </a:extLst>
            </p:cNvPr>
            <p:cNvSpPr txBox="1"/>
            <p:nvPr/>
          </p:nvSpPr>
          <p:spPr>
            <a:xfrm>
              <a:off x="7105598" y="5685042"/>
              <a:ext cx="1239055" cy="338554"/>
            </a:xfrm>
            <a:prstGeom prst="rect">
              <a:avLst/>
            </a:prstGeom>
            <a:ln w="1905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a:t>FHIR API</a:t>
              </a:r>
            </a:p>
          </p:txBody>
        </p:sp>
        <p:cxnSp>
          <p:nvCxnSpPr>
            <p:cNvPr id="176" name="Straight Arrow Connector 175">
              <a:extLst>
                <a:ext uri="{FF2B5EF4-FFF2-40B4-BE49-F238E27FC236}">
                  <a16:creationId xmlns:a16="http://schemas.microsoft.com/office/drawing/2014/main" id="{08E365B0-6E54-4D90-8C2C-BE8D51B8516D}"/>
                </a:ext>
              </a:extLst>
            </p:cNvPr>
            <p:cNvCxnSpPr>
              <a:cxnSpLocks/>
              <a:stCxn id="165" idx="0"/>
            </p:cNvCxnSpPr>
            <p:nvPr/>
          </p:nvCxnSpPr>
          <p:spPr>
            <a:xfrm flipV="1">
              <a:off x="9569105" y="3170689"/>
              <a:ext cx="0" cy="1804884"/>
            </a:xfrm>
            <a:prstGeom prst="straightConnector1">
              <a:avLst/>
            </a:prstGeom>
            <a:ln w="317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FD4A710D-ACB3-4510-8ADF-4DE60955D5C9}"/>
                </a:ext>
              </a:extLst>
            </p:cNvPr>
            <p:cNvSpPr txBox="1"/>
            <p:nvPr/>
          </p:nvSpPr>
          <p:spPr>
            <a:xfrm>
              <a:off x="8549979" y="4146107"/>
              <a:ext cx="2038251" cy="584775"/>
            </a:xfrm>
            <a:prstGeom prst="rect">
              <a:avLst/>
            </a:prstGeom>
            <a:ln w="1905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a:t>Clinical Reminders and Smart Alerts</a:t>
              </a:r>
            </a:p>
          </p:txBody>
        </p:sp>
        <p:sp>
          <p:nvSpPr>
            <p:cNvPr id="178" name="Rectangle 177">
              <a:extLst>
                <a:ext uri="{FF2B5EF4-FFF2-40B4-BE49-F238E27FC236}">
                  <a16:creationId xmlns:a16="http://schemas.microsoft.com/office/drawing/2014/main" id="{82566EAF-6AD7-4190-800F-F9E38A44F9BA}"/>
                </a:ext>
              </a:extLst>
            </p:cNvPr>
            <p:cNvSpPr/>
            <p:nvPr/>
          </p:nvSpPr>
          <p:spPr>
            <a:xfrm>
              <a:off x="1684867" y="1091372"/>
              <a:ext cx="2955005" cy="299290"/>
            </a:xfrm>
            <a:prstGeom prst="rect">
              <a:avLst/>
            </a:prstGeom>
            <a:ln w="317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EHR 1</a:t>
              </a:r>
            </a:p>
          </p:txBody>
        </p:sp>
        <p:sp>
          <p:nvSpPr>
            <p:cNvPr id="179" name="Rectangle 178">
              <a:extLst>
                <a:ext uri="{FF2B5EF4-FFF2-40B4-BE49-F238E27FC236}">
                  <a16:creationId xmlns:a16="http://schemas.microsoft.com/office/drawing/2014/main" id="{35DCA97D-36A2-40BA-B4EC-AC5B6D7A17A8}"/>
                </a:ext>
              </a:extLst>
            </p:cNvPr>
            <p:cNvSpPr/>
            <p:nvPr/>
          </p:nvSpPr>
          <p:spPr>
            <a:xfrm>
              <a:off x="7597640" y="1063050"/>
              <a:ext cx="2955005" cy="299290"/>
            </a:xfrm>
            <a:prstGeom prst="rect">
              <a:avLst/>
            </a:prstGeom>
            <a:ln w="317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EHR 2</a:t>
              </a:r>
            </a:p>
          </p:txBody>
        </p:sp>
        <p:sp>
          <p:nvSpPr>
            <p:cNvPr id="180" name="Rectangle 179">
              <a:extLst>
                <a:ext uri="{FF2B5EF4-FFF2-40B4-BE49-F238E27FC236}">
                  <a16:creationId xmlns:a16="http://schemas.microsoft.com/office/drawing/2014/main" id="{1ADBA34A-CD77-4D03-85C6-72AEB1D430F0}"/>
                </a:ext>
              </a:extLst>
            </p:cNvPr>
            <p:cNvSpPr/>
            <p:nvPr/>
          </p:nvSpPr>
          <p:spPr>
            <a:xfrm>
              <a:off x="3437015" y="3385327"/>
              <a:ext cx="4458937" cy="299290"/>
            </a:xfrm>
            <a:prstGeom prst="rect">
              <a:avLst/>
            </a:prstGeom>
            <a:ln w="317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Exchange</a:t>
              </a:r>
            </a:p>
          </p:txBody>
        </p:sp>
        <p:sp>
          <p:nvSpPr>
            <p:cNvPr id="181" name="Rectangle 180">
              <a:extLst>
                <a:ext uri="{FF2B5EF4-FFF2-40B4-BE49-F238E27FC236}">
                  <a16:creationId xmlns:a16="http://schemas.microsoft.com/office/drawing/2014/main" id="{C10519A2-5727-4A6A-BC22-78EFC9C571FC}"/>
                </a:ext>
              </a:extLst>
            </p:cNvPr>
            <p:cNvSpPr/>
            <p:nvPr/>
          </p:nvSpPr>
          <p:spPr>
            <a:xfrm>
              <a:off x="4468676" y="5232936"/>
              <a:ext cx="2406586" cy="299290"/>
            </a:xfrm>
            <a:prstGeom prst="rect">
              <a:avLst/>
            </a:prstGeom>
            <a:ln w="317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Aggregated Data</a:t>
              </a:r>
            </a:p>
          </p:txBody>
        </p:sp>
        <p:sp>
          <p:nvSpPr>
            <p:cNvPr id="182" name="Rectangle 181">
              <a:extLst>
                <a:ext uri="{FF2B5EF4-FFF2-40B4-BE49-F238E27FC236}">
                  <a16:creationId xmlns:a16="http://schemas.microsoft.com/office/drawing/2014/main" id="{169DA0F5-7EC8-4708-BDA8-481235788D73}"/>
                </a:ext>
              </a:extLst>
            </p:cNvPr>
            <p:cNvSpPr/>
            <p:nvPr/>
          </p:nvSpPr>
          <p:spPr>
            <a:xfrm>
              <a:off x="1695153" y="4675280"/>
              <a:ext cx="1825752" cy="299290"/>
            </a:xfrm>
            <a:prstGeom prst="rect">
              <a:avLst/>
            </a:prstGeom>
            <a:ln w="3175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ANF Data</a:t>
              </a:r>
            </a:p>
          </p:txBody>
        </p:sp>
        <p:cxnSp>
          <p:nvCxnSpPr>
            <p:cNvPr id="183" name="Connector: Elbow 182">
              <a:extLst>
                <a:ext uri="{FF2B5EF4-FFF2-40B4-BE49-F238E27FC236}">
                  <a16:creationId xmlns:a16="http://schemas.microsoft.com/office/drawing/2014/main" id="{CDF3DA46-5549-4681-970D-7749DC52DF02}"/>
                </a:ext>
              </a:extLst>
            </p:cNvPr>
            <p:cNvCxnSpPr>
              <a:cxnSpLocks/>
            </p:cNvCxnSpPr>
            <p:nvPr/>
          </p:nvCxnSpPr>
          <p:spPr>
            <a:xfrm>
              <a:off x="2448197" y="3198941"/>
              <a:ext cx="986887" cy="734643"/>
            </a:xfrm>
            <a:prstGeom prst="bentConnector3">
              <a:avLst>
                <a:gd name="adj1" fmla="val 777"/>
              </a:avLst>
            </a:prstGeom>
            <a:ln w="3175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708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4904"/>
            <a:ext cx="10647336" cy="859536"/>
          </a:xfrm>
        </p:spPr>
        <p:txBody>
          <a:bodyPr/>
          <a:lstStyle/>
          <a:p>
            <a:r>
              <a:rPr lang="en-US" b="1">
                <a:solidFill>
                  <a:srgbClr val="0076FF"/>
                </a:solidFill>
              </a:rPr>
              <a:t>Today’s Health Care Data Challenges</a:t>
            </a:r>
            <a:endParaRPr lang="en-US" b="1" dirty="0">
              <a:solidFill>
                <a:srgbClr val="0076FF"/>
              </a:solidFill>
            </a:endParaRPr>
          </a:p>
        </p:txBody>
      </p:sp>
      <p:sp>
        <p:nvSpPr>
          <p:cNvPr id="26" name="Content Placeholder 17">
            <a:extLst>
              <a:ext uri="{FF2B5EF4-FFF2-40B4-BE49-F238E27FC236}">
                <a16:creationId xmlns:a16="http://schemas.microsoft.com/office/drawing/2014/main" id="{AB4662F0-24F6-44F5-A11C-BFEF42E8B2B3}"/>
              </a:ext>
            </a:extLst>
          </p:cNvPr>
          <p:cNvSpPr txBox="1">
            <a:spLocks/>
          </p:cNvSpPr>
          <p:nvPr/>
        </p:nvSpPr>
        <p:spPr>
          <a:xfrm>
            <a:off x="1163052" y="2434492"/>
            <a:ext cx="5857508" cy="3145253"/>
          </a:xfrm>
          <a:prstGeom prst="rect">
            <a:avLst/>
          </a:prstGeom>
        </p:spPr>
        <p:txBody>
          <a:bodyPr/>
          <a:lstStyle>
            <a:lvl1pPr marL="228600" indent="-228600" algn="l" defTabSz="914400" rtl="0" eaLnBrk="1" latinLnBrk="0" hangingPunct="1">
              <a:lnSpc>
                <a:spcPct val="100000"/>
              </a:lnSpc>
              <a:spcBef>
                <a:spcPts val="1000"/>
              </a:spcBef>
              <a:buClr>
                <a:schemeClr val="accent1"/>
              </a:buClr>
              <a:buSzPct val="75000"/>
              <a:buFont typeface="Arial" panose="020B0604020202020204" pitchFamily="34" charset="0"/>
              <a:buChar char="•"/>
              <a:defRPr sz="24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1"/>
              </a:buClr>
              <a:buSzPct val="75000"/>
              <a:buFont typeface="Arial" panose="020B0604020202020204" pitchFamily="34" charset="0"/>
              <a:buChar char="•"/>
              <a:defRPr sz="20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1"/>
              </a:buClr>
              <a:buSzPct val="75000"/>
              <a:buFont typeface="Arial" panose="020B0604020202020204" pitchFamily="34" charset="0"/>
              <a:buChar char="•"/>
              <a:defRPr sz="18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1"/>
              </a:buClr>
              <a:buSzPct val="75000"/>
              <a:buFont typeface="Arial" panose="020B0604020202020204" pitchFamily="34" charset="0"/>
              <a:buChar char="•"/>
              <a:defRPr sz="16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1"/>
              </a:buClr>
              <a:buSzPct val="75000"/>
              <a:buFont typeface="Arial" panose="020B0604020202020204" pitchFamily="34" charset="0"/>
              <a:buChar char="•"/>
              <a:defRPr sz="16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500"/>
              </a:spcBef>
              <a:spcAft>
                <a:spcPts val="500"/>
              </a:spcAft>
            </a:pPr>
            <a:r>
              <a:rPr lang="en-US" sz="1800" dirty="0"/>
              <a:t>Difficult to maintain and operationalize</a:t>
            </a:r>
          </a:p>
          <a:p>
            <a:pPr>
              <a:lnSpc>
                <a:spcPct val="120000"/>
              </a:lnSpc>
              <a:spcBef>
                <a:spcPts val="1500"/>
              </a:spcBef>
              <a:spcAft>
                <a:spcPts val="500"/>
              </a:spcAft>
            </a:pPr>
            <a:r>
              <a:rPr lang="en-US" sz="1800" dirty="0"/>
              <a:t>Not scalable using local terminology</a:t>
            </a:r>
          </a:p>
          <a:p>
            <a:pPr>
              <a:lnSpc>
                <a:spcPct val="120000"/>
              </a:lnSpc>
              <a:spcBef>
                <a:spcPts val="1500"/>
              </a:spcBef>
              <a:spcAft>
                <a:spcPts val="500"/>
              </a:spcAft>
            </a:pPr>
            <a:r>
              <a:rPr lang="en-US" sz="1800" dirty="0"/>
              <a:t>Inconsistent and information loss at each transformation</a:t>
            </a:r>
          </a:p>
          <a:p>
            <a:pPr>
              <a:lnSpc>
                <a:spcPct val="120000"/>
              </a:lnSpc>
              <a:spcBef>
                <a:spcPts val="1500"/>
              </a:spcBef>
              <a:spcAft>
                <a:spcPts val="500"/>
              </a:spcAft>
            </a:pPr>
            <a:r>
              <a:rPr lang="en-US" sz="1800" dirty="0"/>
              <a:t>Unnecessarily complex and incoherent</a:t>
            </a:r>
          </a:p>
          <a:p>
            <a:pPr>
              <a:lnSpc>
                <a:spcPct val="120000"/>
              </a:lnSpc>
              <a:spcBef>
                <a:spcPts val="1500"/>
              </a:spcBef>
              <a:spcAft>
                <a:spcPts val="500"/>
              </a:spcAft>
            </a:pPr>
            <a:r>
              <a:rPr lang="en-US" sz="1800" dirty="0"/>
              <a:t>No universal standard approach and structure</a:t>
            </a:r>
          </a:p>
        </p:txBody>
      </p:sp>
      <p:sp>
        <p:nvSpPr>
          <p:cNvPr id="11" name="Freeform 32">
            <a:extLst>
              <a:ext uri="{FF2B5EF4-FFF2-40B4-BE49-F238E27FC236}">
                <a16:creationId xmlns:a16="http://schemas.microsoft.com/office/drawing/2014/main" id="{B2C04FF6-3985-4E08-901C-E11A579B5B18}"/>
              </a:ext>
            </a:extLst>
          </p:cNvPr>
          <p:cNvSpPr>
            <a:spLocks noEditPoints="1"/>
          </p:cNvSpPr>
          <p:nvPr/>
        </p:nvSpPr>
        <p:spPr bwMode="auto">
          <a:xfrm>
            <a:off x="9275974" y="4835951"/>
            <a:ext cx="1590975" cy="968497"/>
          </a:xfrm>
          <a:custGeom>
            <a:avLst/>
            <a:gdLst>
              <a:gd name="T0" fmla="*/ 219 w 533"/>
              <a:gd name="T1" fmla="*/ 248 h 364"/>
              <a:gd name="T2" fmla="*/ 0 w 533"/>
              <a:gd name="T3" fmla="*/ 364 h 364"/>
              <a:gd name="T4" fmla="*/ 151 w 533"/>
              <a:gd name="T5" fmla="*/ 334 h 364"/>
              <a:gd name="T6" fmla="*/ 142 w 533"/>
              <a:gd name="T7" fmla="*/ 271 h 364"/>
              <a:gd name="T8" fmla="*/ 189 w 533"/>
              <a:gd name="T9" fmla="*/ 261 h 364"/>
              <a:gd name="T10" fmla="*/ 176 w 533"/>
              <a:gd name="T11" fmla="*/ 296 h 364"/>
              <a:gd name="T12" fmla="*/ 237 w 533"/>
              <a:gd name="T13" fmla="*/ 108 h 364"/>
              <a:gd name="T14" fmla="*/ 242 w 533"/>
              <a:gd name="T15" fmla="*/ 150 h 364"/>
              <a:gd name="T16" fmla="*/ 185 w 533"/>
              <a:gd name="T17" fmla="*/ 250 h 364"/>
              <a:gd name="T18" fmla="*/ 103 w 533"/>
              <a:gd name="T19" fmla="*/ 187 h 364"/>
              <a:gd name="T20" fmla="*/ 94 w 533"/>
              <a:gd name="T21" fmla="*/ 113 h 364"/>
              <a:gd name="T22" fmla="*/ 237 w 533"/>
              <a:gd name="T23" fmla="*/ 108 h 364"/>
              <a:gd name="T24" fmla="*/ 126 w 533"/>
              <a:gd name="T25" fmla="*/ 98 h 364"/>
              <a:gd name="T26" fmla="*/ 194 w 533"/>
              <a:gd name="T27" fmla="*/ 102 h 364"/>
              <a:gd name="T28" fmla="*/ 214 w 533"/>
              <a:gd name="T29" fmla="*/ 124 h 364"/>
              <a:gd name="T30" fmla="*/ 225 w 533"/>
              <a:gd name="T31" fmla="*/ 120 h 364"/>
              <a:gd name="T32" fmla="*/ 220 w 533"/>
              <a:gd name="T33" fmla="*/ 177 h 364"/>
              <a:gd name="T34" fmla="*/ 181 w 533"/>
              <a:gd name="T35" fmla="*/ 239 h 364"/>
              <a:gd name="T36" fmla="*/ 113 w 533"/>
              <a:gd name="T37" fmla="*/ 179 h 364"/>
              <a:gd name="T38" fmla="*/ 99 w 533"/>
              <a:gd name="T39" fmla="*/ 148 h 364"/>
              <a:gd name="T40" fmla="*/ 112 w 533"/>
              <a:gd name="T41" fmla="*/ 127 h 364"/>
              <a:gd name="T42" fmla="*/ 351 w 533"/>
              <a:gd name="T43" fmla="*/ 55 h 364"/>
              <a:gd name="T44" fmla="*/ 294 w 533"/>
              <a:gd name="T45" fmla="*/ 137 h 364"/>
              <a:gd name="T46" fmla="*/ 283 w 533"/>
              <a:gd name="T47" fmla="*/ 270 h 364"/>
              <a:gd name="T48" fmla="*/ 320 w 533"/>
              <a:gd name="T49" fmla="*/ 249 h 364"/>
              <a:gd name="T50" fmla="*/ 337 w 533"/>
              <a:gd name="T51" fmla="*/ 246 h 364"/>
              <a:gd name="T52" fmla="*/ 356 w 533"/>
              <a:gd name="T53" fmla="*/ 261 h 364"/>
              <a:gd name="T54" fmla="*/ 407 w 533"/>
              <a:gd name="T55" fmla="*/ 246 h 364"/>
              <a:gd name="T56" fmla="*/ 413 w 533"/>
              <a:gd name="T57" fmla="*/ 261 h 364"/>
              <a:gd name="T58" fmla="*/ 429 w 533"/>
              <a:gd name="T59" fmla="*/ 251 h 364"/>
              <a:gd name="T60" fmla="*/ 451 w 533"/>
              <a:gd name="T61" fmla="*/ 137 h 364"/>
              <a:gd name="T62" fmla="*/ 429 w 533"/>
              <a:gd name="T63" fmla="*/ 76 h 364"/>
              <a:gd name="T64" fmla="*/ 351 w 533"/>
              <a:gd name="T65" fmla="*/ 55 h 364"/>
              <a:gd name="T66" fmla="*/ 338 w 533"/>
              <a:gd name="T67" fmla="*/ 144 h 364"/>
              <a:gd name="T68" fmla="*/ 329 w 533"/>
              <a:gd name="T69" fmla="*/ 216 h 364"/>
              <a:gd name="T70" fmla="*/ 383 w 533"/>
              <a:gd name="T71" fmla="*/ 250 h 364"/>
              <a:gd name="T72" fmla="*/ 420 w 533"/>
              <a:gd name="T73" fmla="*/ 145 h 364"/>
              <a:gd name="T74" fmla="*/ 394 w 533"/>
              <a:gd name="T75" fmla="*/ 119 h 364"/>
              <a:gd name="T76" fmla="*/ 533 w 533"/>
              <a:gd name="T77" fmla="*/ 364 h 364"/>
              <a:gd name="T78" fmla="*/ 290 w 533"/>
              <a:gd name="T79" fmla="*/ 275 h 364"/>
              <a:gd name="T80" fmla="*/ 426 w 533"/>
              <a:gd name="T81" fmla="*/ 259 h 364"/>
              <a:gd name="T82" fmla="*/ 533 w 533"/>
              <a:gd name="T83"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3" h="364">
                <a:moveTo>
                  <a:pt x="180" y="334"/>
                </a:moveTo>
                <a:cubicBezTo>
                  <a:pt x="200" y="305"/>
                  <a:pt x="208" y="280"/>
                  <a:pt x="219" y="248"/>
                </a:cubicBezTo>
                <a:cubicBezTo>
                  <a:pt x="287" y="269"/>
                  <a:pt x="318" y="309"/>
                  <a:pt x="331" y="364"/>
                </a:cubicBezTo>
                <a:cubicBezTo>
                  <a:pt x="0" y="364"/>
                  <a:pt x="0" y="364"/>
                  <a:pt x="0" y="364"/>
                </a:cubicBezTo>
                <a:cubicBezTo>
                  <a:pt x="13" y="309"/>
                  <a:pt x="44" y="269"/>
                  <a:pt x="111" y="248"/>
                </a:cubicBezTo>
                <a:cubicBezTo>
                  <a:pt x="123" y="280"/>
                  <a:pt x="131" y="305"/>
                  <a:pt x="151" y="334"/>
                </a:cubicBezTo>
                <a:cubicBezTo>
                  <a:pt x="154" y="296"/>
                  <a:pt x="154" y="296"/>
                  <a:pt x="154" y="296"/>
                </a:cubicBezTo>
                <a:cubicBezTo>
                  <a:pt x="142" y="271"/>
                  <a:pt x="142" y="271"/>
                  <a:pt x="142" y="271"/>
                </a:cubicBezTo>
                <a:cubicBezTo>
                  <a:pt x="141" y="268"/>
                  <a:pt x="141" y="264"/>
                  <a:pt x="142" y="261"/>
                </a:cubicBezTo>
                <a:cubicBezTo>
                  <a:pt x="154" y="266"/>
                  <a:pt x="177" y="266"/>
                  <a:pt x="189" y="261"/>
                </a:cubicBezTo>
                <a:cubicBezTo>
                  <a:pt x="190" y="264"/>
                  <a:pt x="190" y="268"/>
                  <a:pt x="188" y="270"/>
                </a:cubicBezTo>
                <a:cubicBezTo>
                  <a:pt x="176" y="296"/>
                  <a:pt x="176" y="296"/>
                  <a:pt x="176" y="296"/>
                </a:cubicBezTo>
                <a:cubicBezTo>
                  <a:pt x="180" y="334"/>
                  <a:pt x="180" y="334"/>
                  <a:pt x="180" y="334"/>
                </a:cubicBezTo>
                <a:close/>
                <a:moveTo>
                  <a:pt x="237" y="108"/>
                </a:moveTo>
                <a:cubicBezTo>
                  <a:pt x="237" y="110"/>
                  <a:pt x="237" y="112"/>
                  <a:pt x="237" y="113"/>
                </a:cubicBezTo>
                <a:cubicBezTo>
                  <a:pt x="243" y="123"/>
                  <a:pt x="243" y="140"/>
                  <a:pt x="242" y="150"/>
                </a:cubicBezTo>
                <a:cubicBezTo>
                  <a:pt x="241" y="161"/>
                  <a:pt x="237" y="181"/>
                  <a:pt x="227" y="187"/>
                </a:cubicBezTo>
                <a:cubicBezTo>
                  <a:pt x="221" y="215"/>
                  <a:pt x="208" y="239"/>
                  <a:pt x="185" y="250"/>
                </a:cubicBezTo>
                <a:cubicBezTo>
                  <a:pt x="172" y="256"/>
                  <a:pt x="158" y="256"/>
                  <a:pt x="146" y="250"/>
                </a:cubicBezTo>
                <a:cubicBezTo>
                  <a:pt x="122" y="239"/>
                  <a:pt x="109" y="215"/>
                  <a:pt x="103" y="187"/>
                </a:cubicBezTo>
                <a:cubicBezTo>
                  <a:pt x="93" y="181"/>
                  <a:pt x="89" y="161"/>
                  <a:pt x="88" y="150"/>
                </a:cubicBezTo>
                <a:cubicBezTo>
                  <a:pt x="87" y="140"/>
                  <a:pt x="88" y="123"/>
                  <a:pt x="94" y="113"/>
                </a:cubicBezTo>
                <a:cubicBezTo>
                  <a:pt x="94" y="112"/>
                  <a:pt x="94" y="110"/>
                  <a:pt x="94" y="108"/>
                </a:cubicBezTo>
                <a:cubicBezTo>
                  <a:pt x="94" y="0"/>
                  <a:pt x="237" y="0"/>
                  <a:pt x="237" y="108"/>
                </a:cubicBezTo>
                <a:close/>
                <a:moveTo>
                  <a:pt x="117" y="124"/>
                </a:moveTo>
                <a:cubicBezTo>
                  <a:pt x="117" y="113"/>
                  <a:pt x="120" y="100"/>
                  <a:pt x="126" y="98"/>
                </a:cubicBezTo>
                <a:cubicBezTo>
                  <a:pt x="129" y="97"/>
                  <a:pt x="133" y="99"/>
                  <a:pt x="136" y="102"/>
                </a:cubicBezTo>
                <a:cubicBezTo>
                  <a:pt x="152" y="120"/>
                  <a:pt x="179" y="120"/>
                  <a:pt x="194" y="102"/>
                </a:cubicBezTo>
                <a:cubicBezTo>
                  <a:pt x="198" y="99"/>
                  <a:pt x="201" y="97"/>
                  <a:pt x="205" y="98"/>
                </a:cubicBezTo>
                <a:cubicBezTo>
                  <a:pt x="210" y="100"/>
                  <a:pt x="213" y="113"/>
                  <a:pt x="214" y="124"/>
                </a:cubicBezTo>
                <a:cubicBezTo>
                  <a:pt x="215" y="130"/>
                  <a:pt x="218" y="130"/>
                  <a:pt x="219" y="127"/>
                </a:cubicBezTo>
                <a:cubicBezTo>
                  <a:pt x="221" y="123"/>
                  <a:pt x="223" y="120"/>
                  <a:pt x="225" y="120"/>
                </a:cubicBezTo>
                <a:cubicBezTo>
                  <a:pt x="230" y="120"/>
                  <a:pt x="233" y="132"/>
                  <a:pt x="231" y="148"/>
                </a:cubicBezTo>
                <a:cubicBezTo>
                  <a:pt x="230" y="164"/>
                  <a:pt x="225" y="177"/>
                  <a:pt x="220" y="177"/>
                </a:cubicBezTo>
                <a:cubicBezTo>
                  <a:pt x="219" y="177"/>
                  <a:pt x="218" y="178"/>
                  <a:pt x="218" y="179"/>
                </a:cubicBezTo>
                <a:cubicBezTo>
                  <a:pt x="212" y="208"/>
                  <a:pt x="200" y="229"/>
                  <a:pt x="181" y="239"/>
                </a:cubicBezTo>
                <a:cubicBezTo>
                  <a:pt x="171" y="243"/>
                  <a:pt x="160" y="243"/>
                  <a:pt x="150" y="239"/>
                </a:cubicBezTo>
                <a:cubicBezTo>
                  <a:pt x="131" y="229"/>
                  <a:pt x="118" y="208"/>
                  <a:pt x="113" y="179"/>
                </a:cubicBezTo>
                <a:cubicBezTo>
                  <a:pt x="112" y="178"/>
                  <a:pt x="112" y="177"/>
                  <a:pt x="110" y="177"/>
                </a:cubicBezTo>
                <a:cubicBezTo>
                  <a:pt x="106" y="177"/>
                  <a:pt x="101" y="164"/>
                  <a:pt x="99" y="148"/>
                </a:cubicBezTo>
                <a:cubicBezTo>
                  <a:pt x="98" y="132"/>
                  <a:pt x="100" y="120"/>
                  <a:pt x="105" y="120"/>
                </a:cubicBezTo>
                <a:cubicBezTo>
                  <a:pt x="107" y="120"/>
                  <a:pt x="110" y="123"/>
                  <a:pt x="112" y="127"/>
                </a:cubicBezTo>
                <a:cubicBezTo>
                  <a:pt x="113" y="130"/>
                  <a:pt x="116" y="130"/>
                  <a:pt x="117" y="124"/>
                </a:cubicBezTo>
                <a:close/>
                <a:moveTo>
                  <a:pt x="351" y="55"/>
                </a:moveTo>
                <a:cubicBezTo>
                  <a:pt x="328" y="62"/>
                  <a:pt x="308" y="79"/>
                  <a:pt x="299" y="107"/>
                </a:cubicBezTo>
                <a:cubicBezTo>
                  <a:pt x="295" y="117"/>
                  <a:pt x="294" y="127"/>
                  <a:pt x="294" y="137"/>
                </a:cubicBezTo>
                <a:cubicBezTo>
                  <a:pt x="291" y="183"/>
                  <a:pt x="296" y="222"/>
                  <a:pt x="277" y="265"/>
                </a:cubicBezTo>
                <a:cubicBezTo>
                  <a:pt x="279" y="267"/>
                  <a:pt x="281" y="268"/>
                  <a:pt x="283" y="270"/>
                </a:cubicBezTo>
                <a:cubicBezTo>
                  <a:pt x="294" y="263"/>
                  <a:pt x="305" y="257"/>
                  <a:pt x="316" y="251"/>
                </a:cubicBezTo>
                <a:cubicBezTo>
                  <a:pt x="320" y="249"/>
                  <a:pt x="320" y="249"/>
                  <a:pt x="320" y="249"/>
                </a:cubicBezTo>
                <a:cubicBezTo>
                  <a:pt x="323" y="253"/>
                  <a:pt x="327" y="259"/>
                  <a:pt x="331" y="261"/>
                </a:cubicBezTo>
                <a:cubicBezTo>
                  <a:pt x="333" y="262"/>
                  <a:pt x="336" y="252"/>
                  <a:pt x="337" y="246"/>
                </a:cubicBezTo>
                <a:cubicBezTo>
                  <a:pt x="337" y="246"/>
                  <a:pt x="337" y="246"/>
                  <a:pt x="337" y="246"/>
                </a:cubicBezTo>
                <a:cubicBezTo>
                  <a:pt x="343" y="252"/>
                  <a:pt x="349" y="257"/>
                  <a:pt x="356" y="261"/>
                </a:cubicBezTo>
                <a:cubicBezTo>
                  <a:pt x="367" y="269"/>
                  <a:pt x="378" y="269"/>
                  <a:pt x="389" y="261"/>
                </a:cubicBezTo>
                <a:cubicBezTo>
                  <a:pt x="395" y="257"/>
                  <a:pt x="401" y="252"/>
                  <a:pt x="407" y="246"/>
                </a:cubicBezTo>
                <a:cubicBezTo>
                  <a:pt x="407" y="246"/>
                  <a:pt x="408" y="246"/>
                  <a:pt x="408" y="246"/>
                </a:cubicBezTo>
                <a:cubicBezTo>
                  <a:pt x="408" y="252"/>
                  <a:pt x="412" y="262"/>
                  <a:pt x="413" y="261"/>
                </a:cubicBezTo>
                <a:cubicBezTo>
                  <a:pt x="417" y="259"/>
                  <a:pt x="422" y="253"/>
                  <a:pt x="425" y="249"/>
                </a:cubicBezTo>
                <a:cubicBezTo>
                  <a:pt x="429" y="251"/>
                  <a:pt x="429" y="251"/>
                  <a:pt x="429" y="251"/>
                </a:cubicBezTo>
                <a:cubicBezTo>
                  <a:pt x="445" y="259"/>
                  <a:pt x="460" y="269"/>
                  <a:pt x="475" y="280"/>
                </a:cubicBezTo>
                <a:cubicBezTo>
                  <a:pt x="445" y="226"/>
                  <a:pt x="454" y="188"/>
                  <a:pt x="451" y="137"/>
                </a:cubicBezTo>
                <a:cubicBezTo>
                  <a:pt x="450" y="127"/>
                  <a:pt x="449" y="117"/>
                  <a:pt x="446" y="107"/>
                </a:cubicBezTo>
                <a:cubicBezTo>
                  <a:pt x="442" y="95"/>
                  <a:pt x="437" y="84"/>
                  <a:pt x="429" y="76"/>
                </a:cubicBezTo>
                <a:cubicBezTo>
                  <a:pt x="421" y="68"/>
                  <a:pt x="404" y="56"/>
                  <a:pt x="391" y="62"/>
                </a:cubicBezTo>
                <a:cubicBezTo>
                  <a:pt x="378" y="55"/>
                  <a:pt x="368" y="50"/>
                  <a:pt x="351" y="55"/>
                </a:cubicBezTo>
                <a:close/>
                <a:moveTo>
                  <a:pt x="394" y="119"/>
                </a:moveTo>
                <a:cubicBezTo>
                  <a:pt x="386" y="131"/>
                  <a:pt x="364" y="142"/>
                  <a:pt x="338" y="144"/>
                </a:cubicBezTo>
                <a:cubicBezTo>
                  <a:pt x="334" y="145"/>
                  <a:pt x="329" y="145"/>
                  <a:pt x="325" y="145"/>
                </a:cubicBezTo>
                <a:cubicBezTo>
                  <a:pt x="318" y="166"/>
                  <a:pt x="322" y="199"/>
                  <a:pt x="329" y="216"/>
                </a:cubicBezTo>
                <a:cubicBezTo>
                  <a:pt x="336" y="230"/>
                  <a:pt x="346" y="241"/>
                  <a:pt x="362" y="250"/>
                </a:cubicBezTo>
                <a:cubicBezTo>
                  <a:pt x="369" y="255"/>
                  <a:pt x="376" y="255"/>
                  <a:pt x="383" y="250"/>
                </a:cubicBezTo>
                <a:cubicBezTo>
                  <a:pt x="398" y="241"/>
                  <a:pt x="409" y="230"/>
                  <a:pt x="415" y="216"/>
                </a:cubicBezTo>
                <a:cubicBezTo>
                  <a:pt x="423" y="199"/>
                  <a:pt x="426" y="167"/>
                  <a:pt x="420" y="145"/>
                </a:cubicBezTo>
                <a:cubicBezTo>
                  <a:pt x="415" y="143"/>
                  <a:pt x="410" y="140"/>
                  <a:pt x="405" y="135"/>
                </a:cubicBezTo>
                <a:cubicBezTo>
                  <a:pt x="400" y="130"/>
                  <a:pt x="397" y="125"/>
                  <a:pt x="394" y="119"/>
                </a:cubicBezTo>
                <a:close/>
                <a:moveTo>
                  <a:pt x="533" y="364"/>
                </a:moveTo>
                <a:cubicBezTo>
                  <a:pt x="533" y="364"/>
                  <a:pt x="533" y="364"/>
                  <a:pt x="533" y="364"/>
                </a:cubicBezTo>
                <a:cubicBezTo>
                  <a:pt x="339" y="364"/>
                  <a:pt x="339" y="364"/>
                  <a:pt x="339" y="364"/>
                </a:cubicBezTo>
                <a:cubicBezTo>
                  <a:pt x="330" y="325"/>
                  <a:pt x="314" y="296"/>
                  <a:pt x="290" y="275"/>
                </a:cubicBezTo>
                <a:cubicBezTo>
                  <a:pt x="299" y="269"/>
                  <a:pt x="308" y="264"/>
                  <a:pt x="318" y="259"/>
                </a:cubicBezTo>
                <a:cubicBezTo>
                  <a:pt x="352" y="301"/>
                  <a:pt x="397" y="294"/>
                  <a:pt x="426" y="259"/>
                </a:cubicBezTo>
                <a:cubicBezTo>
                  <a:pt x="446" y="269"/>
                  <a:pt x="465" y="281"/>
                  <a:pt x="482" y="296"/>
                </a:cubicBezTo>
                <a:cubicBezTo>
                  <a:pt x="503" y="316"/>
                  <a:pt x="520" y="339"/>
                  <a:pt x="533" y="364"/>
                </a:cubicBezTo>
                <a:close/>
              </a:path>
            </a:pathLst>
          </a:custGeom>
          <a:solidFill>
            <a:srgbClr val="93D8FF"/>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CED02735-3B66-44A1-B58D-DF5CF417C0E8}"/>
              </a:ext>
            </a:extLst>
          </p:cNvPr>
          <p:cNvSpPr/>
          <p:nvPr/>
        </p:nvSpPr>
        <p:spPr>
          <a:xfrm>
            <a:off x="7330328" y="2669899"/>
            <a:ext cx="3891291" cy="1398396"/>
          </a:xfrm>
          <a:prstGeom prst="rect">
            <a:avLst/>
          </a:prstGeom>
        </p:spPr>
        <p:txBody>
          <a:bodyPr wrap="square">
            <a:spAutoFit/>
          </a:bodyPr>
          <a:lstStyle/>
          <a:p>
            <a:pPr lvl="0">
              <a:lnSpc>
                <a:spcPct val="120000"/>
              </a:lnSpc>
              <a:spcBef>
                <a:spcPts val="1500"/>
              </a:spcBef>
              <a:spcAft>
                <a:spcPts val="500"/>
              </a:spcAft>
            </a:pPr>
            <a:r>
              <a:rPr lang="en-US" sz="1800" dirty="0">
                <a:solidFill>
                  <a:prstClr val="black"/>
                </a:solidFill>
              </a:rPr>
              <a:t>How do we operationalize different standards (SNOMED, LOINC, </a:t>
            </a:r>
            <a:r>
              <a:rPr lang="en-US" sz="1800" dirty="0" err="1">
                <a:solidFill>
                  <a:prstClr val="black"/>
                </a:solidFill>
              </a:rPr>
              <a:t>RxNorm</a:t>
            </a:r>
            <a:r>
              <a:rPr lang="en-US" sz="1800" dirty="0">
                <a:solidFill>
                  <a:prstClr val="black"/>
                </a:solidFill>
              </a:rPr>
              <a:t>, etc.) in </a:t>
            </a:r>
            <a:r>
              <a:rPr lang="en-US" sz="1800" b="1" i="1" dirty="0">
                <a:solidFill>
                  <a:prstClr val="black"/>
                </a:solidFill>
              </a:rPr>
              <a:t>a uniform and highly reliable way</a:t>
            </a:r>
            <a:r>
              <a:rPr lang="en-US" sz="1800" dirty="0">
                <a:solidFill>
                  <a:prstClr val="black"/>
                </a:solidFill>
              </a:rPr>
              <a:t>?</a:t>
            </a:r>
          </a:p>
        </p:txBody>
      </p:sp>
      <p:sp>
        <p:nvSpPr>
          <p:cNvPr id="13" name="Slide Number Placeholder 2">
            <a:extLst>
              <a:ext uri="{FF2B5EF4-FFF2-40B4-BE49-F238E27FC236}">
                <a16:creationId xmlns:a16="http://schemas.microsoft.com/office/drawing/2014/main" id="{F48E89D7-2203-4B04-BD8A-80963EC7B356}"/>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pPr/>
              <a:t>7</a:t>
            </a:fld>
            <a:endParaRPr lang="en-US"/>
          </a:p>
        </p:txBody>
      </p:sp>
      <p:sp>
        <p:nvSpPr>
          <p:cNvPr id="8" name="Rectangle 7">
            <a:extLst>
              <a:ext uri="{FF2B5EF4-FFF2-40B4-BE49-F238E27FC236}">
                <a16:creationId xmlns:a16="http://schemas.microsoft.com/office/drawing/2014/main" id="{A704A7ED-DFAF-4849-B233-C1F59D7E7000}"/>
              </a:ext>
            </a:extLst>
          </p:cNvPr>
          <p:cNvSpPr/>
          <p:nvPr/>
        </p:nvSpPr>
        <p:spPr>
          <a:xfrm>
            <a:off x="827772" y="1096778"/>
            <a:ext cx="10632708" cy="670633"/>
          </a:xfrm>
          <a:prstGeom prst="rect">
            <a:avLst/>
          </a:prstGeom>
        </p:spPr>
        <p:txBody>
          <a:bodyPr wrap="square">
            <a:spAutoFit/>
          </a:bodyPr>
          <a:lstStyle/>
          <a:p>
            <a:pPr lvl="0" defTabSz="914400">
              <a:spcBef>
                <a:spcPts val="1000"/>
              </a:spcBef>
              <a:spcAft>
                <a:spcPts val="500"/>
              </a:spcAft>
              <a:buClr>
                <a:srgbClr val="2972FF"/>
              </a:buClr>
              <a:buSzPct val="100000"/>
            </a:pPr>
            <a:r>
              <a:rPr lang="en-US" sz="1800" dirty="0">
                <a:solidFill>
                  <a:srgbClr val="000000"/>
                </a:solidFill>
                <a:ea typeface="Open Sans" charset="0"/>
                <a:cs typeface="Open Sans" charset="0"/>
              </a:rPr>
              <a:t>In today's health care industry, the standard approach to integrating multiple disparate health data sources is to conduct mapping, a manual process that is...</a:t>
            </a:r>
          </a:p>
        </p:txBody>
      </p:sp>
      <p:sp>
        <p:nvSpPr>
          <p:cNvPr id="9" name="Rectangle 8">
            <a:extLst>
              <a:ext uri="{FF2B5EF4-FFF2-40B4-BE49-F238E27FC236}">
                <a16:creationId xmlns:a16="http://schemas.microsoft.com/office/drawing/2014/main" id="{A7E4D68A-3419-4F0A-8C3C-0238DFD74E1F}"/>
              </a:ext>
            </a:extLst>
          </p:cNvPr>
          <p:cNvSpPr/>
          <p:nvPr/>
        </p:nvSpPr>
        <p:spPr>
          <a:xfrm>
            <a:off x="914400" y="2209790"/>
            <a:ext cx="6106160" cy="3594658"/>
          </a:xfrm>
          <a:prstGeom prst="rect">
            <a:avLst/>
          </a:prstGeom>
          <a:noFill/>
          <a:ln w="38100">
            <a:solidFill>
              <a:srgbClr val="007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peech Bubble: Rectangle with Corners Rounded 2">
            <a:extLst>
              <a:ext uri="{FF2B5EF4-FFF2-40B4-BE49-F238E27FC236}">
                <a16:creationId xmlns:a16="http://schemas.microsoft.com/office/drawing/2014/main" id="{AB51FC60-110B-49C7-B159-9B8E5C945D09}"/>
              </a:ext>
            </a:extLst>
          </p:cNvPr>
          <p:cNvSpPr/>
          <p:nvPr/>
        </p:nvSpPr>
        <p:spPr>
          <a:xfrm>
            <a:off x="7193280" y="2669899"/>
            <a:ext cx="3977908" cy="1820821"/>
          </a:xfrm>
          <a:prstGeom prst="wedgeRoundRectCallout">
            <a:avLst>
              <a:gd name="adj1" fmla="val 26728"/>
              <a:gd name="adj2" fmla="val 67252"/>
              <a:gd name="adj3" fmla="val 16667"/>
            </a:avLst>
          </a:prstGeom>
          <a:noFill/>
          <a:ln w="38100">
            <a:solidFill>
              <a:srgbClr val="93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0524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Discussion</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A53FCE35-841C-4D59-8D35-014345C485FD}"/>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2884832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Appendix</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A53FCE35-841C-4D59-8D35-014345C485FD}"/>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2999057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7FB0-99EB-4595-AD66-8DDEF6D8A86E}"/>
              </a:ext>
            </a:extLst>
          </p:cNvPr>
          <p:cNvSpPr>
            <a:spLocks noGrp="1"/>
          </p:cNvSpPr>
          <p:nvPr>
            <p:ph type="title"/>
          </p:nvPr>
        </p:nvSpPr>
        <p:spPr/>
        <p:txBody>
          <a:bodyPr/>
          <a:lstStyle/>
          <a:p>
            <a:r>
              <a:rPr lang="en-US" dirty="0"/>
              <a:t>Solor Content Integration</a:t>
            </a:r>
          </a:p>
        </p:txBody>
      </p:sp>
      <p:sp>
        <p:nvSpPr>
          <p:cNvPr id="4" name="Slide Number Placeholder 3">
            <a:extLst>
              <a:ext uri="{FF2B5EF4-FFF2-40B4-BE49-F238E27FC236}">
                <a16:creationId xmlns:a16="http://schemas.microsoft.com/office/drawing/2014/main" id="{D2BD15CA-CD29-4D52-A375-FDE569D88854}"/>
              </a:ext>
            </a:extLst>
          </p:cNvPr>
          <p:cNvSpPr>
            <a:spLocks noGrp="1"/>
          </p:cNvSpPr>
          <p:nvPr>
            <p:ph type="sldNum" sz="quarter" idx="12"/>
          </p:nvPr>
        </p:nvSpPr>
        <p:spPr/>
        <p:txBody>
          <a:bodyPr/>
          <a:lstStyle/>
          <a:p>
            <a:fld id="{88B1D514-9158-7143-952E-69DC611F0F0B}" type="slidenum">
              <a:rPr lang="en-US" smtClean="0"/>
              <a:pPr/>
              <a:t>72</a:t>
            </a:fld>
            <a:endParaRPr lang="en-US"/>
          </a:p>
        </p:txBody>
      </p:sp>
      <p:sp>
        <p:nvSpPr>
          <p:cNvPr id="5" name="Rectangle 4">
            <a:extLst>
              <a:ext uri="{FF2B5EF4-FFF2-40B4-BE49-F238E27FC236}">
                <a16:creationId xmlns:a16="http://schemas.microsoft.com/office/drawing/2014/main" id="{B6E353B8-E5EE-4284-9BCC-354D9797EBFF}"/>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3356791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4459-0534-334E-963E-65B5A08255DC}"/>
              </a:ext>
            </a:extLst>
          </p:cNvPr>
          <p:cNvSpPr>
            <a:spLocks noGrp="1"/>
          </p:cNvSpPr>
          <p:nvPr>
            <p:ph type="title"/>
          </p:nvPr>
        </p:nvSpPr>
        <p:spPr/>
        <p:txBody>
          <a:bodyPr/>
          <a:lstStyle/>
          <a:p>
            <a:r>
              <a:rPr lang="en-US" b="1" dirty="0">
                <a:solidFill>
                  <a:srgbClr val="0076FF"/>
                </a:solidFill>
              </a:rPr>
              <a:t>Solor Content Integration: LOINC</a:t>
            </a:r>
          </a:p>
        </p:txBody>
      </p:sp>
      <p:sp>
        <p:nvSpPr>
          <p:cNvPr id="4" name="Slide Number Placeholder 3">
            <a:extLst>
              <a:ext uri="{FF2B5EF4-FFF2-40B4-BE49-F238E27FC236}">
                <a16:creationId xmlns:a16="http://schemas.microsoft.com/office/drawing/2014/main" id="{331509A6-EED8-7249-9564-63B2126BD257}"/>
              </a:ext>
            </a:extLst>
          </p:cNvPr>
          <p:cNvSpPr>
            <a:spLocks noGrp="1"/>
          </p:cNvSpPr>
          <p:nvPr>
            <p:ph type="sldNum" sz="quarter" idx="12"/>
          </p:nvPr>
        </p:nvSpPr>
        <p:spPr/>
        <p:txBody>
          <a:bodyPr/>
          <a:lstStyle/>
          <a:p>
            <a:fld id="{88B1D514-9158-7143-952E-69DC611F0F0B}" type="slidenum">
              <a:rPr lang="en-US" smtClean="0"/>
              <a:t>73</a:t>
            </a:fld>
            <a:endParaRPr lang="en-US" dirty="0"/>
          </a:p>
        </p:txBody>
      </p:sp>
      <p:sp>
        <p:nvSpPr>
          <p:cNvPr id="23" name="Title 1">
            <a:extLst>
              <a:ext uri="{FF2B5EF4-FFF2-40B4-BE49-F238E27FC236}">
                <a16:creationId xmlns:a16="http://schemas.microsoft.com/office/drawing/2014/main" id="{156ECA15-5544-47E4-8E78-E8B6F5375958}"/>
              </a:ext>
            </a:extLst>
          </p:cNvPr>
          <p:cNvSpPr txBox="1">
            <a:spLocks/>
          </p:cNvSpPr>
          <p:nvPr/>
        </p:nvSpPr>
        <p:spPr>
          <a:xfrm>
            <a:off x="954757" y="1484753"/>
            <a:ext cx="10919031" cy="53791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chemeClr val="tx1"/>
                </a:solidFill>
                <a:latin typeface="+mn-lt"/>
                <a:ea typeface="Bebas Neue" charset="0"/>
                <a:cs typeface="Chronicle Display Black"/>
              </a:defRPr>
            </a:lvl1pPr>
          </a:lstStyle>
          <a:p>
            <a:pPr lvl="0" defTabSz="1219170">
              <a:lnSpc>
                <a:spcPct val="100000"/>
              </a:lnSpc>
              <a:spcBef>
                <a:spcPts val="0"/>
              </a:spcBef>
            </a:pPr>
            <a:endParaRPr lang="en-US" sz="1800" dirty="0"/>
          </a:p>
        </p:txBody>
      </p:sp>
      <p:sp>
        <p:nvSpPr>
          <p:cNvPr id="26" name="Freeform 822">
            <a:extLst>
              <a:ext uri="{FF2B5EF4-FFF2-40B4-BE49-F238E27FC236}">
                <a16:creationId xmlns:a16="http://schemas.microsoft.com/office/drawing/2014/main" id="{EB7A3ECB-461D-491C-97C8-5F0D93409199}"/>
              </a:ext>
            </a:extLst>
          </p:cNvPr>
          <p:cNvSpPr>
            <a:spLocks noChangeAspect="1" noEditPoints="1"/>
          </p:cNvSpPr>
          <p:nvPr/>
        </p:nvSpPr>
        <p:spPr bwMode="auto">
          <a:xfrm>
            <a:off x="966507" y="2682972"/>
            <a:ext cx="782274" cy="78227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rgbClr val="2972FF"/>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9" name="TextBox 28">
            <a:extLst>
              <a:ext uri="{FF2B5EF4-FFF2-40B4-BE49-F238E27FC236}">
                <a16:creationId xmlns:a16="http://schemas.microsoft.com/office/drawing/2014/main" id="{3EE154FC-B842-4AE7-B474-958B76B5283C}"/>
              </a:ext>
            </a:extLst>
          </p:cNvPr>
          <p:cNvSpPr txBox="1"/>
          <p:nvPr/>
        </p:nvSpPr>
        <p:spPr>
          <a:xfrm>
            <a:off x="1876371" y="2753621"/>
            <a:ext cx="4114800" cy="677108"/>
          </a:xfrm>
          <a:prstGeom prst="rect">
            <a:avLst/>
          </a:prstGeom>
          <a:noFill/>
        </p:spPr>
        <p:txBody>
          <a:bodyPr wrap="square" rtlCol="0">
            <a:spAutoFit/>
          </a:bodyPr>
          <a:lstStyle/>
          <a:p>
            <a:r>
              <a:rPr lang="en-US" sz="2000" b="1" dirty="0"/>
              <a:t>Better integration </a:t>
            </a:r>
            <a:r>
              <a:rPr lang="en-US" sz="1800" dirty="0"/>
              <a:t>through improved description logic</a:t>
            </a:r>
          </a:p>
        </p:txBody>
      </p:sp>
      <p:sp>
        <p:nvSpPr>
          <p:cNvPr id="32" name="Freeform 26">
            <a:extLst>
              <a:ext uri="{FF2B5EF4-FFF2-40B4-BE49-F238E27FC236}">
                <a16:creationId xmlns:a16="http://schemas.microsoft.com/office/drawing/2014/main" id="{57498006-CB08-41CE-8DCA-883323A51329}"/>
              </a:ext>
            </a:extLst>
          </p:cNvPr>
          <p:cNvSpPr>
            <a:spLocks noEditPoints="1"/>
          </p:cNvSpPr>
          <p:nvPr/>
        </p:nvSpPr>
        <p:spPr bwMode="auto">
          <a:xfrm>
            <a:off x="966507" y="4400428"/>
            <a:ext cx="786384" cy="786384"/>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rgbClr val="002A77"/>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49" name="TextBox 48">
            <a:extLst>
              <a:ext uri="{FF2B5EF4-FFF2-40B4-BE49-F238E27FC236}">
                <a16:creationId xmlns:a16="http://schemas.microsoft.com/office/drawing/2014/main" id="{1212F8E5-3670-4F8B-98E8-402A19CD8336}"/>
              </a:ext>
            </a:extLst>
          </p:cNvPr>
          <p:cNvSpPr txBox="1"/>
          <p:nvPr/>
        </p:nvSpPr>
        <p:spPr>
          <a:xfrm>
            <a:off x="1876371" y="4400429"/>
            <a:ext cx="3555364" cy="618631"/>
          </a:xfrm>
          <a:prstGeom prst="rect">
            <a:avLst/>
          </a:prstGeom>
          <a:noFill/>
        </p:spPr>
        <p:txBody>
          <a:bodyPr wrap="square" rtlCol="0">
            <a:spAutoFit/>
          </a:bodyPr>
          <a:lstStyle/>
          <a:p>
            <a:pPr defTabSz="914384">
              <a:lnSpc>
                <a:spcPct val="90000"/>
              </a:lnSpc>
              <a:spcBef>
                <a:spcPts val="1000"/>
              </a:spcBef>
              <a:buClr>
                <a:srgbClr val="2972FF"/>
              </a:buClr>
            </a:pPr>
            <a:r>
              <a:rPr lang="en-US" sz="2000" b="1" dirty="0"/>
              <a:t>Supports a variety </a:t>
            </a:r>
            <a:r>
              <a:rPr lang="en-US" sz="1800" dirty="0"/>
              <a:t>of numeric values, set, and ranges</a:t>
            </a:r>
          </a:p>
        </p:txBody>
      </p:sp>
      <p:grpSp>
        <p:nvGrpSpPr>
          <p:cNvPr id="3" name="Group 2">
            <a:extLst>
              <a:ext uri="{FF2B5EF4-FFF2-40B4-BE49-F238E27FC236}">
                <a16:creationId xmlns:a16="http://schemas.microsoft.com/office/drawing/2014/main" id="{D1306EBB-86C7-4E8E-9EB5-584127855C2D}"/>
              </a:ext>
            </a:extLst>
          </p:cNvPr>
          <p:cNvGrpSpPr/>
          <p:nvPr/>
        </p:nvGrpSpPr>
        <p:grpSpPr>
          <a:xfrm>
            <a:off x="6403689" y="2682972"/>
            <a:ext cx="786384" cy="786384"/>
            <a:chOff x="5875369" y="2003740"/>
            <a:chExt cx="786384" cy="786384"/>
          </a:xfrm>
        </p:grpSpPr>
        <p:sp>
          <p:nvSpPr>
            <p:cNvPr id="53" name="Freeform 1026">
              <a:extLst>
                <a:ext uri="{FF2B5EF4-FFF2-40B4-BE49-F238E27FC236}">
                  <a16:creationId xmlns:a16="http://schemas.microsoft.com/office/drawing/2014/main" id="{252D1E76-229F-4388-80A1-B78D170E9624}"/>
                </a:ext>
              </a:extLst>
            </p:cNvPr>
            <p:cNvSpPr>
              <a:spLocks/>
            </p:cNvSpPr>
            <p:nvPr/>
          </p:nvSpPr>
          <p:spPr bwMode="auto">
            <a:xfrm>
              <a:off x="6120536" y="2413122"/>
              <a:ext cx="104080" cy="76326"/>
            </a:xfrm>
            <a:custGeom>
              <a:avLst/>
              <a:gdLst>
                <a:gd name="T0" fmla="*/ 67 w 67"/>
                <a:gd name="T1" fmla="*/ 4 h 50"/>
                <a:gd name="T2" fmla="*/ 66 w 67"/>
                <a:gd name="T3" fmla="*/ 0 h 50"/>
                <a:gd name="T4" fmla="*/ 64 w 67"/>
                <a:gd name="T5" fmla="*/ 0 h 50"/>
                <a:gd name="T6" fmla="*/ 0 w 67"/>
                <a:gd name="T7" fmla="*/ 0 h 50"/>
                <a:gd name="T8" fmla="*/ 21 w 67"/>
                <a:gd name="T9" fmla="*/ 50 h 50"/>
                <a:gd name="T10" fmla="*/ 66 w 67"/>
                <a:gd name="T11" fmla="*/ 5 h 50"/>
                <a:gd name="T12" fmla="*/ 67 w 67"/>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67" h="50">
                  <a:moveTo>
                    <a:pt x="67" y="4"/>
                  </a:moveTo>
                  <a:cubicBezTo>
                    <a:pt x="66" y="3"/>
                    <a:pt x="66" y="1"/>
                    <a:pt x="66" y="0"/>
                  </a:cubicBezTo>
                  <a:cubicBezTo>
                    <a:pt x="65" y="0"/>
                    <a:pt x="64" y="0"/>
                    <a:pt x="64" y="0"/>
                  </a:cubicBezTo>
                  <a:cubicBezTo>
                    <a:pt x="0" y="0"/>
                    <a:pt x="0" y="0"/>
                    <a:pt x="0" y="0"/>
                  </a:cubicBezTo>
                  <a:cubicBezTo>
                    <a:pt x="2" y="19"/>
                    <a:pt x="10" y="36"/>
                    <a:pt x="21" y="50"/>
                  </a:cubicBezTo>
                  <a:cubicBezTo>
                    <a:pt x="66" y="5"/>
                    <a:pt x="66" y="5"/>
                    <a:pt x="66" y="5"/>
                  </a:cubicBezTo>
                  <a:cubicBezTo>
                    <a:pt x="66" y="4"/>
                    <a:pt x="67" y="4"/>
                    <a:pt x="67" y="4"/>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 name="Freeform 1027">
              <a:extLst>
                <a:ext uri="{FF2B5EF4-FFF2-40B4-BE49-F238E27FC236}">
                  <a16:creationId xmlns:a16="http://schemas.microsoft.com/office/drawing/2014/main" id="{9500FC96-966C-40A5-A6B8-E86114EBB126}"/>
                </a:ext>
              </a:extLst>
            </p:cNvPr>
            <p:cNvSpPr>
              <a:spLocks/>
            </p:cNvSpPr>
            <p:nvPr/>
          </p:nvSpPr>
          <p:spPr bwMode="auto">
            <a:xfrm>
              <a:off x="6120536" y="2304416"/>
              <a:ext cx="104080" cy="76326"/>
            </a:xfrm>
            <a:custGeom>
              <a:avLst/>
              <a:gdLst>
                <a:gd name="T0" fmla="*/ 66 w 67"/>
                <a:gd name="T1" fmla="*/ 49 h 49"/>
                <a:gd name="T2" fmla="*/ 67 w 67"/>
                <a:gd name="T3" fmla="*/ 46 h 49"/>
                <a:gd name="T4" fmla="*/ 66 w 67"/>
                <a:gd name="T5" fmla="*/ 45 h 49"/>
                <a:gd name="T6" fmla="*/ 21 w 67"/>
                <a:gd name="T7" fmla="*/ 0 h 49"/>
                <a:gd name="T8" fmla="*/ 0 w 67"/>
                <a:gd name="T9" fmla="*/ 49 h 49"/>
                <a:gd name="T10" fmla="*/ 64 w 67"/>
                <a:gd name="T11" fmla="*/ 49 h 49"/>
                <a:gd name="T12" fmla="*/ 66 w 6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66" y="49"/>
                  </a:moveTo>
                  <a:cubicBezTo>
                    <a:pt x="66" y="48"/>
                    <a:pt x="66" y="47"/>
                    <a:pt x="67" y="46"/>
                  </a:cubicBezTo>
                  <a:cubicBezTo>
                    <a:pt x="67" y="45"/>
                    <a:pt x="66" y="45"/>
                    <a:pt x="66" y="45"/>
                  </a:cubicBezTo>
                  <a:cubicBezTo>
                    <a:pt x="21" y="0"/>
                    <a:pt x="21" y="0"/>
                    <a:pt x="21" y="0"/>
                  </a:cubicBezTo>
                  <a:cubicBezTo>
                    <a:pt x="10" y="14"/>
                    <a:pt x="2" y="31"/>
                    <a:pt x="0" y="49"/>
                  </a:cubicBezTo>
                  <a:cubicBezTo>
                    <a:pt x="64" y="49"/>
                    <a:pt x="64" y="49"/>
                    <a:pt x="64" y="49"/>
                  </a:cubicBezTo>
                  <a:cubicBezTo>
                    <a:pt x="64" y="49"/>
                    <a:pt x="65" y="49"/>
                    <a:pt x="66" y="49"/>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5" name="Freeform 1028">
              <a:extLst>
                <a:ext uri="{FF2B5EF4-FFF2-40B4-BE49-F238E27FC236}">
                  <a16:creationId xmlns:a16="http://schemas.microsoft.com/office/drawing/2014/main" id="{EA651CAE-17CD-4E8D-A023-9A1718264386}"/>
                </a:ext>
              </a:extLst>
            </p:cNvPr>
            <p:cNvSpPr>
              <a:spLocks/>
            </p:cNvSpPr>
            <p:nvPr/>
          </p:nvSpPr>
          <p:spPr bwMode="auto">
            <a:xfrm>
              <a:off x="6176045" y="2248907"/>
              <a:ext cx="76326" cy="104080"/>
            </a:xfrm>
            <a:custGeom>
              <a:avLst/>
              <a:gdLst>
                <a:gd name="T0" fmla="*/ 46 w 49"/>
                <a:gd name="T1" fmla="*/ 67 h 67"/>
                <a:gd name="T2" fmla="*/ 49 w 49"/>
                <a:gd name="T3" fmla="*/ 66 h 67"/>
                <a:gd name="T4" fmla="*/ 49 w 49"/>
                <a:gd name="T5" fmla="*/ 64 h 67"/>
                <a:gd name="T6" fmla="*/ 49 w 49"/>
                <a:gd name="T7" fmla="*/ 0 h 67"/>
                <a:gd name="T8" fmla="*/ 0 w 49"/>
                <a:gd name="T9" fmla="*/ 21 h 67"/>
                <a:gd name="T10" fmla="*/ 45 w 49"/>
                <a:gd name="T11" fmla="*/ 66 h 67"/>
                <a:gd name="T12" fmla="*/ 46 w 4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49" h="67">
                  <a:moveTo>
                    <a:pt x="46" y="67"/>
                  </a:moveTo>
                  <a:cubicBezTo>
                    <a:pt x="47" y="66"/>
                    <a:pt x="48" y="66"/>
                    <a:pt x="49" y="66"/>
                  </a:cubicBezTo>
                  <a:cubicBezTo>
                    <a:pt x="49" y="65"/>
                    <a:pt x="49" y="64"/>
                    <a:pt x="49" y="64"/>
                  </a:cubicBezTo>
                  <a:cubicBezTo>
                    <a:pt x="49" y="0"/>
                    <a:pt x="49" y="0"/>
                    <a:pt x="49" y="0"/>
                  </a:cubicBezTo>
                  <a:cubicBezTo>
                    <a:pt x="31" y="2"/>
                    <a:pt x="14" y="10"/>
                    <a:pt x="0" y="21"/>
                  </a:cubicBezTo>
                  <a:cubicBezTo>
                    <a:pt x="45" y="66"/>
                    <a:pt x="45" y="66"/>
                    <a:pt x="45" y="66"/>
                  </a:cubicBezTo>
                  <a:cubicBezTo>
                    <a:pt x="45" y="66"/>
                    <a:pt x="45" y="67"/>
                    <a:pt x="46" y="67"/>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6" name="Freeform 1029">
              <a:extLst>
                <a:ext uri="{FF2B5EF4-FFF2-40B4-BE49-F238E27FC236}">
                  <a16:creationId xmlns:a16="http://schemas.microsoft.com/office/drawing/2014/main" id="{75581E0C-D05E-464A-9BC9-B4D265EB7A0D}"/>
                </a:ext>
              </a:extLst>
            </p:cNvPr>
            <p:cNvSpPr>
              <a:spLocks/>
            </p:cNvSpPr>
            <p:nvPr/>
          </p:nvSpPr>
          <p:spPr bwMode="auto">
            <a:xfrm>
              <a:off x="6284751" y="2248907"/>
              <a:ext cx="76326" cy="104080"/>
            </a:xfrm>
            <a:custGeom>
              <a:avLst/>
              <a:gdLst>
                <a:gd name="T0" fmla="*/ 5 w 50"/>
                <a:gd name="T1" fmla="*/ 66 h 67"/>
                <a:gd name="T2" fmla="*/ 50 w 50"/>
                <a:gd name="T3" fmla="*/ 21 h 67"/>
                <a:gd name="T4" fmla="*/ 0 w 50"/>
                <a:gd name="T5" fmla="*/ 0 h 67"/>
                <a:gd name="T6" fmla="*/ 0 w 50"/>
                <a:gd name="T7" fmla="*/ 64 h 67"/>
                <a:gd name="T8" fmla="*/ 0 w 50"/>
                <a:gd name="T9" fmla="*/ 66 h 67"/>
                <a:gd name="T10" fmla="*/ 4 w 50"/>
                <a:gd name="T11" fmla="*/ 67 h 67"/>
                <a:gd name="T12" fmla="*/ 5 w 50"/>
                <a:gd name="T13" fmla="*/ 66 h 67"/>
              </a:gdLst>
              <a:ahLst/>
              <a:cxnLst>
                <a:cxn ang="0">
                  <a:pos x="T0" y="T1"/>
                </a:cxn>
                <a:cxn ang="0">
                  <a:pos x="T2" y="T3"/>
                </a:cxn>
                <a:cxn ang="0">
                  <a:pos x="T4" y="T5"/>
                </a:cxn>
                <a:cxn ang="0">
                  <a:pos x="T6" y="T7"/>
                </a:cxn>
                <a:cxn ang="0">
                  <a:pos x="T8" y="T9"/>
                </a:cxn>
                <a:cxn ang="0">
                  <a:pos x="T10" y="T11"/>
                </a:cxn>
                <a:cxn ang="0">
                  <a:pos x="T12" y="T13"/>
                </a:cxn>
              </a:cxnLst>
              <a:rect l="0" t="0" r="r" b="b"/>
              <a:pathLst>
                <a:path w="50" h="67">
                  <a:moveTo>
                    <a:pt x="5" y="66"/>
                  </a:moveTo>
                  <a:cubicBezTo>
                    <a:pt x="50" y="21"/>
                    <a:pt x="50" y="21"/>
                    <a:pt x="50" y="21"/>
                  </a:cubicBezTo>
                  <a:cubicBezTo>
                    <a:pt x="36" y="10"/>
                    <a:pt x="19" y="2"/>
                    <a:pt x="0" y="0"/>
                  </a:cubicBezTo>
                  <a:cubicBezTo>
                    <a:pt x="0" y="64"/>
                    <a:pt x="0" y="64"/>
                    <a:pt x="0" y="64"/>
                  </a:cubicBezTo>
                  <a:cubicBezTo>
                    <a:pt x="0" y="64"/>
                    <a:pt x="0" y="65"/>
                    <a:pt x="0" y="66"/>
                  </a:cubicBezTo>
                  <a:cubicBezTo>
                    <a:pt x="1" y="66"/>
                    <a:pt x="3" y="66"/>
                    <a:pt x="4" y="67"/>
                  </a:cubicBezTo>
                  <a:cubicBezTo>
                    <a:pt x="4" y="67"/>
                    <a:pt x="4" y="66"/>
                    <a:pt x="5" y="66"/>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7" name="Freeform 1030">
              <a:extLst>
                <a:ext uri="{FF2B5EF4-FFF2-40B4-BE49-F238E27FC236}">
                  <a16:creationId xmlns:a16="http://schemas.microsoft.com/office/drawing/2014/main" id="{811C1C44-12F7-4209-87CB-72F6164B7B56}"/>
                </a:ext>
              </a:extLst>
            </p:cNvPr>
            <p:cNvSpPr>
              <a:spLocks/>
            </p:cNvSpPr>
            <p:nvPr/>
          </p:nvSpPr>
          <p:spPr bwMode="auto">
            <a:xfrm>
              <a:off x="6176045" y="2440877"/>
              <a:ext cx="76326" cy="101767"/>
            </a:xfrm>
            <a:custGeom>
              <a:avLst/>
              <a:gdLst>
                <a:gd name="T0" fmla="*/ 45 w 49"/>
                <a:gd name="T1" fmla="*/ 2 h 67"/>
                <a:gd name="T2" fmla="*/ 0 w 49"/>
                <a:gd name="T3" fmla="*/ 47 h 67"/>
                <a:gd name="T4" fmla="*/ 49 w 49"/>
                <a:gd name="T5" fmla="*/ 67 h 67"/>
                <a:gd name="T6" fmla="*/ 49 w 49"/>
                <a:gd name="T7" fmla="*/ 4 h 67"/>
                <a:gd name="T8" fmla="*/ 49 w 49"/>
                <a:gd name="T9" fmla="*/ 2 h 67"/>
                <a:gd name="T10" fmla="*/ 46 w 49"/>
                <a:gd name="T11" fmla="*/ 0 h 67"/>
                <a:gd name="T12" fmla="*/ 45 w 49"/>
                <a:gd name="T13" fmla="*/ 2 h 67"/>
              </a:gdLst>
              <a:ahLst/>
              <a:cxnLst>
                <a:cxn ang="0">
                  <a:pos x="T0" y="T1"/>
                </a:cxn>
                <a:cxn ang="0">
                  <a:pos x="T2" y="T3"/>
                </a:cxn>
                <a:cxn ang="0">
                  <a:pos x="T4" y="T5"/>
                </a:cxn>
                <a:cxn ang="0">
                  <a:pos x="T6" y="T7"/>
                </a:cxn>
                <a:cxn ang="0">
                  <a:pos x="T8" y="T9"/>
                </a:cxn>
                <a:cxn ang="0">
                  <a:pos x="T10" y="T11"/>
                </a:cxn>
                <a:cxn ang="0">
                  <a:pos x="T12" y="T13"/>
                </a:cxn>
              </a:cxnLst>
              <a:rect l="0" t="0" r="r" b="b"/>
              <a:pathLst>
                <a:path w="49" h="67">
                  <a:moveTo>
                    <a:pt x="45" y="2"/>
                  </a:moveTo>
                  <a:cubicBezTo>
                    <a:pt x="0" y="47"/>
                    <a:pt x="0" y="47"/>
                    <a:pt x="0" y="47"/>
                  </a:cubicBezTo>
                  <a:cubicBezTo>
                    <a:pt x="14" y="58"/>
                    <a:pt x="31" y="65"/>
                    <a:pt x="49" y="67"/>
                  </a:cubicBezTo>
                  <a:cubicBezTo>
                    <a:pt x="49" y="4"/>
                    <a:pt x="49" y="4"/>
                    <a:pt x="49" y="4"/>
                  </a:cubicBezTo>
                  <a:cubicBezTo>
                    <a:pt x="49" y="3"/>
                    <a:pt x="49" y="2"/>
                    <a:pt x="49" y="2"/>
                  </a:cubicBezTo>
                  <a:cubicBezTo>
                    <a:pt x="48" y="1"/>
                    <a:pt x="47" y="1"/>
                    <a:pt x="46" y="0"/>
                  </a:cubicBezTo>
                  <a:cubicBezTo>
                    <a:pt x="45" y="1"/>
                    <a:pt x="45" y="1"/>
                    <a:pt x="45" y="2"/>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8" name="Freeform 1031">
              <a:extLst>
                <a:ext uri="{FF2B5EF4-FFF2-40B4-BE49-F238E27FC236}">
                  <a16:creationId xmlns:a16="http://schemas.microsoft.com/office/drawing/2014/main" id="{E24480BE-36B1-41AD-9095-137363405987}"/>
                </a:ext>
              </a:extLst>
            </p:cNvPr>
            <p:cNvSpPr>
              <a:spLocks/>
            </p:cNvSpPr>
            <p:nvPr/>
          </p:nvSpPr>
          <p:spPr bwMode="auto">
            <a:xfrm>
              <a:off x="6312506" y="2413122"/>
              <a:ext cx="101767" cy="76326"/>
            </a:xfrm>
            <a:custGeom>
              <a:avLst/>
              <a:gdLst>
                <a:gd name="T0" fmla="*/ 2 w 67"/>
                <a:gd name="T1" fmla="*/ 0 h 50"/>
                <a:gd name="T2" fmla="*/ 0 w 67"/>
                <a:gd name="T3" fmla="*/ 4 h 50"/>
                <a:gd name="T4" fmla="*/ 2 w 67"/>
                <a:gd name="T5" fmla="*/ 5 h 50"/>
                <a:gd name="T6" fmla="*/ 47 w 67"/>
                <a:gd name="T7" fmla="*/ 50 h 50"/>
                <a:gd name="T8" fmla="*/ 67 w 67"/>
                <a:gd name="T9" fmla="*/ 0 h 50"/>
                <a:gd name="T10" fmla="*/ 4 w 67"/>
                <a:gd name="T11" fmla="*/ 0 h 50"/>
                <a:gd name="T12" fmla="*/ 2 w 6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67" h="50">
                  <a:moveTo>
                    <a:pt x="2" y="0"/>
                  </a:moveTo>
                  <a:cubicBezTo>
                    <a:pt x="1" y="1"/>
                    <a:pt x="1" y="2"/>
                    <a:pt x="0" y="4"/>
                  </a:cubicBezTo>
                  <a:cubicBezTo>
                    <a:pt x="1" y="4"/>
                    <a:pt x="1" y="4"/>
                    <a:pt x="2" y="5"/>
                  </a:cubicBezTo>
                  <a:cubicBezTo>
                    <a:pt x="47" y="50"/>
                    <a:pt x="47" y="50"/>
                    <a:pt x="47" y="50"/>
                  </a:cubicBezTo>
                  <a:cubicBezTo>
                    <a:pt x="58" y="36"/>
                    <a:pt x="65" y="19"/>
                    <a:pt x="67" y="0"/>
                  </a:cubicBezTo>
                  <a:cubicBezTo>
                    <a:pt x="4" y="0"/>
                    <a:pt x="4" y="0"/>
                    <a:pt x="4" y="0"/>
                  </a:cubicBezTo>
                  <a:cubicBezTo>
                    <a:pt x="3" y="0"/>
                    <a:pt x="2" y="0"/>
                    <a:pt x="2" y="0"/>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9" name="Oval 1032">
              <a:extLst>
                <a:ext uri="{FF2B5EF4-FFF2-40B4-BE49-F238E27FC236}">
                  <a16:creationId xmlns:a16="http://schemas.microsoft.com/office/drawing/2014/main" id="{6EBAA929-7E9E-43EF-A315-B478FDDA667D}"/>
                </a:ext>
              </a:extLst>
            </p:cNvPr>
            <p:cNvSpPr>
              <a:spLocks noChangeArrowheads="1"/>
            </p:cNvSpPr>
            <p:nvPr/>
          </p:nvSpPr>
          <p:spPr bwMode="auto">
            <a:xfrm>
              <a:off x="6252371" y="2380742"/>
              <a:ext cx="32381" cy="32381"/>
            </a:xfrm>
            <a:prstGeom prst="ellipse">
              <a:avLst/>
            </a:pr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0" name="Freeform 1033">
              <a:extLst>
                <a:ext uri="{FF2B5EF4-FFF2-40B4-BE49-F238E27FC236}">
                  <a16:creationId xmlns:a16="http://schemas.microsoft.com/office/drawing/2014/main" id="{2CD93687-9634-45A2-8091-73F2E59A1727}"/>
                </a:ext>
              </a:extLst>
            </p:cNvPr>
            <p:cNvSpPr>
              <a:spLocks noEditPoints="1"/>
            </p:cNvSpPr>
            <p:nvPr/>
          </p:nvSpPr>
          <p:spPr bwMode="auto">
            <a:xfrm>
              <a:off x="5875369" y="2003740"/>
              <a:ext cx="786384" cy="7863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372 w 512"/>
                <a:gd name="T13" fmla="*/ 266 h 512"/>
                <a:gd name="T14" fmla="*/ 346 w 512"/>
                <a:gd name="T15" fmla="*/ 331 h 512"/>
                <a:gd name="T16" fmla="*/ 370 w 512"/>
                <a:gd name="T17" fmla="*/ 355 h 512"/>
                <a:gd name="T18" fmla="*/ 370 w 512"/>
                <a:gd name="T19" fmla="*/ 370 h 512"/>
                <a:gd name="T20" fmla="*/ 362 w 512"/>
                <a:gd name="T21" fmla="*/ 373 h 512"/>
                <a:gd name="T22" fmla="*/ 355 w 512"/>
                <a:gd name="T23" fmla="*/ 370 h 512"/>
                <a:gd name="T24" fmla="*/ 331 w 512"/>
                <a:gd name="T25" fmla="*/ 346 h 512"/>
                <a:gd name="T26" fmla="*/ 266 w 512"/>
                <a:gd name="T27" fmla="*/ 372 h 512"/>
                <a:gd name="T28" fmla="*/ 266 w 512"/>
                <a:gd name="T29" fmla="*/ 405 h 512"/>
                <a:gd name="T30" fmla="*/ 256 w 512"/>
                <a:gd name="T31" fmla="*/ 416 h 512"/>
                <a:gd name="T32" fmla="*/ 245 w 512"/>
                <a:gd name="T33" fmla="*/ 405 h 512"/>
                <a:gd name="T34" fmla="*/ 245 w 512"/>
                <a:gd name="T35" fmla="*/ 372 h 512"/>
                <a:gd name="T36" fmla="*/ 181 w 512"/>
                <a:gd name="T37" fmla="*/ 346 h 512"/>
                <a:gd name="T38" fmla="*/ 157 w 512"/>
                <a:gd name="T39" fmla="*/ 370 h 512"/>
                <a:gd name="T40" fmla="*/ 149 w 512"/>
                <a:gd name="T41" fmla="*/ 373 h 512"/>
                <a:gd name="T42" fmla="*/ 141 w 512"/>
                <a:gd name="T43" fmla="*/ 370 h 512"/>
                <a:gd name="T44" fmla="*/ 141 w 512"/>
                <a:gd name="T45" fmla="*/ 355 h 512"/>
                <a:gd name="T46" fmla="*/ 166 w 512"/>
                <a:gd name="T47" fmla="*/ 331 h 512"/>
                <a:gd name="T48" fmla="*/ 139 w 512"/>
                <a:gd name="T49" fmla="*/ 266 h 512"/>
                <a:gd name="T50" fmla="*/ 106 w 512"/>
                <a:gd name="T51" fmla="*/ 266 h 512"/>
                <a:gd name="T52" fmla="*/ 96 w 512"/>
                <a:gd name="T53" fmla="*/ 256 h 512"/>
                <a:gd name="T54" fmla="*/ 106 w 512"/>
                <a:gd name="T55" fmla="*/ 245 h 512"/>
                <a:gd name="T56" fmla="*/ 139 w 512"/>
                <a:gd name="T57" fmla="*/ 245 h 512"/>
                <a:gd name="T58" fmla="*/ 166 w 512"/>
                <a:gd name="T59" fmla="*/ 181 h 512"/>
                <a:gd name="T60" fmla="*/ 141 w 512"/>
                <a:gd name="T61" fmla="*/ 157 h 512"/>
                <a:gd name="T62" fmla="*/ 141 w 512"/>
                <a:gd name="T63" fmla="*/ 141 h 512"/>
                <a:gd name="T64" fmla="*/ 157 w 512"/>
                <a:gd name="T65" fmla="*/ 141 h 512"/>
                <a:gd name="T66" fmla="*/ 181 w 512"/>
                <a:gd name="T67" fmla="*/ 166 h 512"/>
                <a:gd name="T68" fmla="*/ 245 w 512"/>
                <a:gd name="T69" fmla="*/ 139 h 512"/>
                <a:gd name="T70" fmla="*/ 245 w 512"/>
                <a:gd name="T71" fmla="*/ 106 h 512"/>
                <a:gd name="T72" fmla="*/ 256 w 512"/>
                <a:gd name="T73" fmla="*/ 96 h 512"/>
                <a:gd name="T74" fmla="*/ 266 w 512"/>
                <a:gd name="T75" fmla="*/ 106 h 512"/>
                <a:gd name="T76" fmla="*/ 266 w 512"/>
                <a:gd name="T77" fmla="*/ 139 h 512"/>
                <a:gd name="T78" fmla="*/ 331 w 512"/>
                <a:gd name="T79" fmla="*/ 166 h 512"/>
                <a:gd name="T80" fmla="*/ 355 w 512"/>
                <a:gd name="T81" fmla="*/ 141 h 512"/>
                <a:gd name="T82" fmla="*/ 370 w 512"/>
                <a:gd name="T83" fmla="*/ 141 h 512"/>
                <a:gd name="T84" fmla="*/ 370 w 512"/>
                <a:gd name="T85" fmla="*/ 157 h 512"/>
                <a:gd name="T86" fmla="*/ 346 w 512"/>
                <a:gd name="T87" fmla="*/ 181 h 512"/>
                <a:gd name="T88" fmla="*/ 372 w 512"/>
                <a:gd name="T89" fmla="*/ 245 h 512"/>
                <a:gd name="T90" fmla="*/ 405 w 512"/>
                <a:gd name="T91" fmla="*/ 245 h 512"/>
                <a:gd name="T92" fmla="*/ 416 w 512"/>
                <a:gd name="T93" fmla="*/ 256 h 512"/>
                <a:gd name="T94" fmla="*/ 405 w 512"/>
                <a:gd name="T9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372" y="266"/>
                    <a:pt x="372" y="266"/>
                    <a:pt x="372" y="266"/>
                  </a:cubicBezTo>
                  <a:cubicBezTo>
                    <a:pt x="370" y="291"/>
                    <a:pt x="361" y="313"/>
                    <a:pt x="346" y="331"/>
                  </a:cubicBezTo>
                  <a:cubicBezTo>
                    <a:pt x="370" y="355"/>
                    <a:pt x="370" y="355"/>
                    <a:pt x="370" y="355"/>
                  </a:cubicBezTo>
                  <a:cubicBezTo>
                    <a:pt x="374" y="359"/>
                    <a:pt x="374" y="366"/>
                    <a:pt x="370" y="370"/>
                  </a:cubicBezTo>
                  <a:cubicBezTo>
                    <a:pt x="368" y="372"/>
                    <a:pt x="365" y="373"/>
                    <a:pt x="362" y="373"/>
                  </a:cubicBezTo>
                  <a:cubicBezTo>
                    <a:pt x="360" y="373"/>
                    <a:pt x="357" y="372"/>
                    <a:pt x="355" y="370"/>
                  </a:cubicBezTo>
                  <a:cubicBezTo>
                    <a:pt x="331" y="346"/>
                    <a:pt x="331" y="346"/>
                    <a:pt x="331" y="346"/>
                  </a:cubicBezTo>
                  <a:cubicBezTo>
                    <a:pt x="313" y="361"/>
                    <a:pt x="291" y="370"/>
                    <a:pt x="266" y="372"/>
                  </a:cubicBezTo>
                  <a:cubicBezTo>
                    <a:pt x="266" y="405"/>
                    <a:pt x="266" y="405"/>
                    <a:pt x="266" y="405"/>
                  </a:cubicBezTo>
                  <a:cubicBezTo>
                    <a:pt x="266" y="411"/>
                    <a:pt x="262" y="416"/>
                    <a:pt x="256" y="416"/>
                  </a:cubicBezTo>
                  <a:cubicBezTo>
                    <a:pt x="250" y="416"/>
                    <a:pt x="245" y="411"/>
                    <a:pt x="245" y="405"/>
                  </a:cubicBezTo>
                  <a:cubicBezTo>
                    <a:pt x="245" y="372"/>
                    <a:pt x="245" y="372"/>
                    <a:pt x="245" y="372"/>
                  </a:cubicBezTo>
                  <a:cubicBezTo>
                    <a:pt x="221" y="370"/>
                    <a:pt x="198" y="361"/>
                    <a:pt x="181" y="346"/>
                  </a:cubicBezTo>
                  <a:cubicBezTo>
                    <a:pt x="157" y="370"/>
                    <a:pt x="157" y="370"/>
                    <a:pt x="157" y="370"/>
                  </a:cubicBezTo>
                  <a:cubicBezTo>
                    <a:pt x="154" y="372"/>
                    <a:pt x="152" y="373"/>
                    <a:pt x="149" y="373"/>
                  </a:cubicBezTo>
                  <a:cubicBezTo>
                    <a:pt x="146" y="373"/>
                    <a:pt x="144" y="372"/>
                    <a:pt x="141" y="370"/>
                  </a:cubicBezTo>
                  <a:cubicBezTo>
                    <a:pt x="137" y="366"/>
                    <a:pt x="137" y="359"/>
                    <a:pt x="141" y="355"/>
                  </a:cubicBezTo>
                  <a:cubicBezTo>
                    <a:pt x="166" y="331"/>
                    <a:pt x="166" y="331"/>
                    <a:pt x="166" y="331"/>
                  </a:cubicBezTo>
                  <a:cubicBezTo>
                    <a:pt x="151" y="313"/>
                    <a:pt x="141" y="291"/>
                    <a:pt x="139" y="266"/>
                  </a:cubicBezTo>
                  <a:cubicBezTo>
                    <a:pt x="106" y="266"/>
                    <a:pt x="106" y="266"/>
                    <a:pt x="106" y="266"/>
                  </a:cubicBezTo>
                  <a:cubicBezTo>
                    <a:pt x="100" y="266"/>
                    <a:pt x="96" y="262"/>
                    <a:pt x="96" y="256"/>
                  </a:cubicBezTo>
                  <a:cubicBezTo>
                    <a:pt x="96" y="250"/>
                    <a:pt x="100" y="245"/>
                    <a:pt x="106" y="245"/>
                  </a:cubicBezTo>
                  <a:cubicBezTo>
                    <a:pt x="139" y="245"/>
                    <a:pt x="139" y="245"/>
                    <a:pt x="139" y="245"/>
                  </a:cubicBezTo>
                  <a:cubicBezTo>
                    <a:pt x="141" y="221"/>
                    <a:pt x="151" y="198"/>
                    <a:pt x="166" y="181"/>
                  </a:cubicBezTo>
                  <a:cubicBezTo>
                    <a:pt x="141" y="157"/>
                    <a:pt x="141" y="157"/>
                    <a:pt x="141" y="157"/>
                  </a:cubicBezTo>
                  <a:cubicBezTo>
                    <a:pt x="137" y="152"/>
                    <a:pt x="137" y="146"/>
                    <a:pt x="141" y="141"/>
                  </a:cubicBezTo>
                  <a:cubicBezTo>
                    <a:pt x="146" y="137"/>
                    <a:pt x="152" y="137"/>
                    <a:pt x="157" y="141"/>
                  </a:cubicBezTo>
                  <a:cubicBezTo>
                    <a:pt x="181" y="166"/>
                    <a:pt x="181" y="166"/>
                    <a:pt x="181" y="166"/>
                  </a:cubicBezTo>
                  <a:cubicBezTo>
                    <a:pt x="198" y="151"/>
                    <a:pt x="221" y="141"/>
                    <a:pt x="245" y="139"/>
                  </a:cubicBezTo>
                  <a:cubicBezTo>
                    <a:pt x="245" y="106"/>
                    <a:pt x="245" y="106"/>
                    <a:pt x="245" y="106"/>
                  </a:cubicBezTo>
                  <a:cubicBezTo>
                    <a:pt x="245" y="100"/>
                    <a:pt x="250" y="96"/>
                    <a:pt x="256" y="96"/>
                  </a:cubicBezTo>
                  <a:cubicBezTo>
                    <a:pt x="262" y="96"/>
                    <a:pt x="266" y="100"/>
                    <a:pt x="266" y="106"/>
                  </a:cubicBezTo>
                  <a:cubicBezTo>
                    <a:pt x="266" y="139"/>
                    <a:pt x="266" y="139"/>
                    <a:pt x="266" y="139"/>
                  </a:cubicBezTo>
                  <a:cubicBezTo>
                    <a:pt x="291" y="141"/>
                    <a:pt x="313" y="151"/>
                    <a:pt x="331" y="166"/>
                  </a:cubicBezTo>
                  <a:cubicBezTo>
                    <a:pt x="355" y="141"/>
                    <a:pt x="355" y="141"/>
                    <a:pt x="355" y="141"/>
                  </a:cubicBezTo>
                  <a:cubicBezTo>
                    <a:pt x="359" y="137"/>
                    <a:pt x="366" y="137"/>
                    <a:pt x="370" y="141"/>
                  </a:cubicBezTo>
                  <a:cubicBezTo>
                    <a:pt x="374" y="146"/>
                    <a:pt x="374" y="152"/>
                    <a:pt x="370" y="157"/>
                  </a:cubicBezTo>
                  <a:cubicBezTo>
                    <a:pt x="346" y="181"/>
                    <a:pt x="346" y="181"/>
                    <a:pt x="346" y="181"/>
                  </a:cubicBezTo>
                  <a:cubicBezTo>
                    <a:pt x="361" y="198"/>
                    <a:pt x="370" y="221"/>
                    <a:pt x="372" y="245"/>
                  </a:cubicBezTo>
                  <a:cubicBezTo>
                    <a:pt x="405" y="245"/>
                    <a:pt x="405" y="245"/>
                    <a:pt x="405" y="245"/>
                  </a:cubicBezTo>
                  <a:cubicBezTo>
                    <a:pt x="411" y="245"/>
                    <a:pt x="416" y="250"/>
                    <a:pt x="416" y="256"/>
                  </a:cubicBezTo>
                  <a:cubicBezTo>
                    <a:pt x="416" y="262"/>
                    <a:pt x="411" y="266"/>
                    <a:pt x="405" y="266"/>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1" name="Freeform 1034">
              <a:extLst>
                <a:ext uri="{FF2B5EF4-FFF2-40B4-BE49-F238E27FC236}">
                  <a16:creationId xmlns:a16="http://schemas.microsoft.com/office/drawing/2014/main" id="{284F6A32-070A-4C94-9236-2C27F6D05F02}"/>
                </a:ext>
              </a:extLst>
            </p:cNvPr>
            <p:cNvSpPr>
              <a:spLocks/>
            </p:cNvSpPr>
            <p:nvPr/>
          </p:nvSpPr>
          <p:spPr bwMode="auto">
            <a:xfrm>
              <a:off x="6312506" y="2304416"/>
              <a:ext cx="101767" cy="76326"/>
            </a:xfrm>
            <a:custGeom>
              <a:avLst/>
              <a:gdLst>
                <a:gd name="T0" fmla="*/ 2 w 67"/>
                <a:gd name="T1" fmla="*/ 45 h 49"/>
                <a:gd name="T2" fmla="*/ 0 w 67"/>
                <a:gd name="T3" fmla="*/ 46 h 49"/>
                <a:gd name="T4" fmla="*/ 2 w 67"/>
                <a:gd name="T5" fmla="*/ 49 h 49"/>
                <a:gd name="T6" fmla="*/ 4 w 67"/>
                <a:gd name="T7" fmla="*/ 49 h 49"/>
                <a:gd name="T8" fmla="*/ 67 w 67"/>
                <a:gd name="T9" fmla="*/ 49 h 49"/>
                <a:gd name="T10" fmla="*/ 47 w 67"/>
                <a:gd name="T11" fmla="*/ 0 h 49"/>
                <a:gd name="T12" fmla="*/ 2 w 67"/>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67" h="49">
                  <a:moveTo>
                    <a:pt x="2" y="45"/>
                  </a:moveTo>
                  <a:cubicBezTo>
                    <a:pt x="1" y="45"/>
                    <a:pt x="1" y="45"/>
                    <a:pt x="0" y="46"/>
                  </a:cubicBezTo>
                  <a:cubicBezTo>
                    <a:pt x="1" y="47"/>
                    <a:pt x="1" y="48"/>
                    <a:pt x="2" y="49"/>
                  </a:cubicBezTo>
                  <a:cubicBezTo>
                    <a:pt x="2" y="49"/>
                    <a:pt x="3" y="49"/>
                    <a:pt x="4" y="49"/>
                  </a:cubicBezTo>
                  <a:cubicBezTo>
                    <a:pt x="67" y="49"/>
                    <a:pt x="67" y="49"/>
                    <a:pt x="67" y="49"/>
                  </a:cubicBezTo>
                  <a:cubicBezTo>
                    <a:pt x="65" y="31"/>
                    <a:pt x="58" y="14"/>
                    <a:pt x="47" y="0"/>
                  </a:cubicBezTo>
                  <a:lnTo>
                    <a:pt x="2" y="45"/>
                  </a:ln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2" name="Freeform 1035">
              <a:extLst>
                <a:ext uri="{FF2B5EF4-FFF2-40B4-BE49-F238E27FC236}">
                  <a16:creationId xmlns:a16="http://schemas.microsoft.com/office/drawing/2014/main" id="{438F72B0-20D3-4D59-A348-D91990CFDB92}"/>
                </a:ext>
              </a:extLst>
            </p:cNvPr>
            <p:cNvSpPr>
              <a:spLocks/>
            </p:cNvSpPr>
            <p:nvPr/>
          </p:nvSpPr>
          <p:spPr bwMode="auto">
            <a:xfrm>
              <a:off x="6284751" y="2440877"/>
              <a:ext cx="76326" cy="101767"/>
            </a:xfrm>
            <a:custGeom>
              <a:avLst/>
              <a:gdLst>
                <a:gd name="T0" fmla="*/ 4 w 50"/>
                <a:gd name="T1" fmla="*/ 0 h 67"/>
                <a:gd name="T2" fmla="*/ 0 w 50"/>
                <a:gd name="T3" fmla="*/ 2 h 67"/>
                <a:gd name="T4" fmla="*/ 0 w 50"/>
                <a:gd name="T5" fmla="*/ 4 h 67"/>
                <a:gd name="T6" fmla="*/ 0 w 50"/>
                <a:gd name="T7" fmla="*/ 67 h 67"/>
                <a:gd name="T8" fmla="*/ 50 w 50"/>
                <a:gd name="T9" fmla="*/ 47 h 67"/>
                <a:gd name="T10" fmla="*/ 5 w 50"/>
                <a:gd name="T11" fmla="*/ 2 h 67"/>
                <a:gd name="T12" fmla="*/ 4 w 50"/>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50" h="67">
                  <a:moveTo>
                    <a:pt x="4" y="0"/>
                  </a:moveTo>
                  <a:cubicBezTo>
                    <a:pt x="3" y="1"/>
                    <a:pt x="1" y="1"/>
                    <a:pt x="0" y="2"/>
                  </a:cubicBezTo>
                  <a:cubicBezTo>
                    <a:pt x="0" y="2"/>
                    <a:pt x="0" y="3"/>
                    <a:pt x="0" y="4"/>
                  </a:cubicBezTo>
                  <a:cubicBezTo>
                    <a:pt x="0" y="67"/>
                    <a:pt x="0" y="67"/>
                    <a:pt x="0" y="67"/>
                  </a:cubicBezTo>
                  <a:cubicBezTo>
                    <a:pt x="19" y="65"/>
                    <a:pt x="36" y="58"/>
                    <a:pt x="50" y="47"/>
                  </a:cubicBezTo>
                  <a:cubicBezTo>
                    <a:pt x="5" y="2"/>
                    <a:pt x="5" y="2"/>
                    <a:pt x="5" y="2"/>
                  </a:cubicBezTo>
                  <a:cubicBezTo>
                    <a:pt x="4" y="1"/>
                    <a:pt x="4" y="1"/>
                    <a:pt x="4" y="0"/>
                  </a:cubicBezTo>
                  <a:close/>
                </a:path>
              </a:pathLst>
            </a:custGeom>
            <a:solidFill>
              <a:srgbClr val="5DC2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52" name="TextBox 51">
            <a:extLst>
              <a:ext uri="{FF2B5EF4-FFF2-40B4-BE49-F238E27FC236}">
                <a16:creationId xmlns:a16="http://schemas.microsoft.com/office/drawing/2014/main" id="{4F598699-37A0-42ED-83FD-746BA768C85F}"/>
              </a:ext>
            </a:extLst>
          </p:cNvPr>
          <p:cNvSpPr txBox="1"/>
          <p:nvPr/>
        </p:nvSpPr>
        <p:spPr>
          <a:xfrm>
            <a:off x="7287776" y="2729447"/>
            <a:ext cx="3640298" cy="677108"/>
          </a:xfrm>
          <a:prstGeom prst="rect">
            <a:avLst/>
          </a:prstGeom>
          <a:noFill/>
        </p:spPr>
        <p:txBody>
          <a:bodyPr wrap="square" rtlCol="0">
            <a:spAutoFit/>
          </a:bodyPr>
          <a:lstStyle/>
          <a:p>
            <a:r>
              <a:rPr lang="en-US" sz="2000" b="1" dirty="0"/>
              <a:t>Compatibility</a:t>
            </a:r>
            <a:r>
              <a:rPr lang="en-US" sz="1800" dirty="0"/>
              <a:t> with SNOMED’s stated future direction</a:t>
            </a:r>
          </a:p>
        </p:txBody>
      </p:sp>
      <p:sp>
        <p:nvSpPr>
          <p:cNvPr id="65" name="TextBox 64">
            <a:extLst>
              <a:ext uri="{FF2B5EF4-FFF2-40B4-BE49-F238E27FC236}">
                <a16:creationId xmlns:a16="http://schemas.microsoft.com/office/drawing/2014/main" id="{948DFAAE-0474-465E-907F-8256395EFED1}"/>
              </a:ext>
            </a:extLst>
          </p:cNvPr>
          <p:cNvSpPr txBox="1"/>
          <p:nvPr/>
        </p:nvSpPr>
        <p:spPr>
          <a:xfrm>
            <a:off x="7287776" y="4311806"/>
            <a:ext cx="3769507" cy="1261884"/>
          </a:xfrm>
          <a:prstGeom prst="rect">
            <a:avLst/>
          </a:prstGeom>
          <a:solidFill>
            <a:schemeClr val="bg1"/>
          </a:solidFill>
          <a:ln>
            <a:noFill/>
          </a:ln>
        </p:spPr>
        <p:txBody>
          <a:bodyPr wrap="square" rtlCol="0">
            <a:spAutoFit/>
          </a:bodyPr>
          <a:lstStyle/>
          <a:p>
            <a:r>
              <a:rPr lang="en-US" sz="2000" b="1" dirty="0"/>
              <a:t>Improved hierarchy and taxonomy </a:t>
            </a:r>
            <a:r>
              <a:rPr lang="en-US" sz="1800" dirty="0"/>
              <a:t>to identify all equivalent concepts necessary for decision support</a:t>
            </a:r>
          </a:p>
        </p:txBody>
      </p:sp>
      <p:sp>
        <p:nvSpPr>
          <p:cNvPr id="30" name="Freeform 357">
            <a:extLst>
              <a:ext uri="{FF2B5EF4-FFF2-40B4-BE49-F238E27FC236}">
                <a16:creationId xmlns:a16="http://schemas.microsoft.com/office/drawing/2014/main" id="{30535310-2289-41A1-9AE3-94CA0BCAC977}"/>
              </a:ext>
            </a:extLst>
          </p:cNvPr>
          <p:cNvSpPr>
            <a:spLocks noChangeAspect="1" noEditPoints="1"/>
          </p:cNvSpPr>
          <p:nvPr/>
        </p:nvSpPr>
        <p:spPr bwMode="auto">
          <a:xfrm>
            <a:off x="6388652" y="4400428"/>
            <a:ext cx="784078" cy="7863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Rectangle 32">
            <a:extLst>
              <a:ext uri="{FF2B5EF4-FFF2-40B4-BE49-F238E27FC236}">
                <a16:creationId xmlns:a16="http://schemas.microsoft.com/office/drawing/2014/main" id="{B3156E24-C8C6-4EE3-B6F3-D11EC1E885AA}"/>
              </a:ext>
            </a:extLst>
          </p:cNvPr>
          <p:cNvSpPr/>
          <p:nvPr/>
        </p:nvSpPr>
        <p:spPr>
          <a:xfrm>
            <a:off x="847650" y="1117643"/>
            <a:ext cx="10149998" cy="923330"/>
          </a:xfrm>
          <a:prstGeom prst="rect">
            <a:avLst/>
          </a:prstGeom>
        </p:spPr>
        <p:txBody>
          <a:bodyPr wrap="square">
            <a:spAutoFit/>
          </a:bodyPr>
          <a:lstStyle/>
          <a:p>
            <a:r>
              <a:rPr lang="en-US" sz="1800" dirty="0">
                <a:solidFill>
                  <a:prstClr val="black"/>
                </a:solidFill>
                <a:cs typeface="Segoe UI Semilight" panose="020B0402040204020203" pitchFamily="34" charset="0"/>
              </a:rPr>
              <a:t>Solor integration with LOINC is a successful example of how easily Solor integrates into systems. I</a:t>
            </a:r>
            <a:r>
              <a:rPr lang="en-US" sz="1800" dirty="0"/>
              <a:t>mprovements reduce the risk of redundancy and omissions to increase patient safety and include:</a:t>
            </a:r>
          </a:p>
        </p:txBody>
      </p:sp>
    </p:spTree>
    <p:extLst>
      <p:ext uri="{BB962C8B-B14F-4D97-AF65-F5344CB8AC3E}">
        <p14:creationId xmlns:p14="http://schemas.microsoft.com/office/powerpoint/2010/main" val="119582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AD92-F8AE-CA47-95AF-446C1F4C8988}"/>
              </a:ext>
            </a:extLst>
          </p:cNvPr>
          <p:cNvSpPr>
            <a:spLocks noGrp="1"/>
          </p:cNvSpPr>
          <p:nvPr>
            <p:ph type="title"/>
          </p:nvPr>
        </p:nvSpPr>
        <p:spPr>
          <a:xfrm>
            <a:off x="914400" y="374904"/>
            <a:ext cx="9636252" cy="859536"/>
          </a:xfrm>
        </p:spPr>
        <p:txBody>
          <a:bodyPr/>
          <a:lstStyle/>
          <a:p>
            <a:r>
              <a:rPr lang="en-US" dirty="0"/>
              <a:t>Example of Solor Content: LOINC</a:t>
            </a:r>
            <a:endParaRPr lang="en-US" i="1" dirty="0"/>
          </a:p>
        </p:txBody>
      </p:sp>
      <p:sp>
        <p:nvSpPr>
          <p:cNvPr id="4" name="Slide Number Placeholder 3">
            <a:extLst>
              <a:ext uri="{FF2B5EF4-FFF2-40B4-BE49-F238E27FC236}">
                <a16:creationId xmlns:a16="http://schemas.microsoft.com/office/drawing/2014/main" id="{481F8538-A7CE-B546-82E8-03B285CF7B00}"/>
              </a:ext>
            </a:extLst>
          </p:cNvPr>
          <p:cNvSpPr>
            <a:spLocks noGrp="1"/>
          </p:cNvSpPr>
          <p:nvPr>
            <p:ph type="sldNum" sz="quarter" idx="12"/>
          </p:nvPr>
        </p:nvSpPr>
        <p:spPr/>
        <p:txBody>
          <a:bodyPr/>
          <a:lstStyle/>
          <a:p>
            <a:fld id="{88B1D514-9158-7143-952E-69DC611F0F0B}" type="slidenum">
              <a:rPr lang="en-US" smtClean="0"/>
              <a:t>74</a:t>
            </a:fld>
            <a:endParaRPr lang="en-US"/>
          </a:p>
        </p:txBody>
      </p:sp>
      <p:pic>
        <p:nvPicPr>
          <p:cNvPr id="5" name="Picture 4">
            <a:extLst>
              <a:ext uri="{FF2B5EF4-FFF2-40B4-BE49-F238E27FC236}">
                <a16:creationId xmlns:a16="http://schemas.microsoft.com/office/drawing/2014/main" id="{F763569C-6329-2F4A-945F-9F1E1DE14013}"/>
              </a:ext>
            </a:extLst>
          </p:cNvPr>
          <p:cNvPicPr>
            <a:picLocks noChangeAspect="1"/>
          </p:cNvPicPr>
          <p:nvPr/>
        </p:nvPicPr>
        <p:blipFill rotWithShape="1">
          <a:blip r:embed="rId2"/>
          <a:srcRect b="5639"/>
          <a:stretch/>
        </p:blipFill>
        <p:spPr>
          <a:xfrm>
            <a:off x="2377438" y="1993220"/>
            <a:ext cx="6949441" cy="4577645"/>
          </a:xfrm>
          <a:prstGeom prst="rect">
            <a:avLst/>
          </a:prstGeom>
          <a:ln w="38100">
            <a:solidFill>
              <a:schemeClr val="tx2"/>
            </a:solidFill>
          </a:ln>
        </p:spPr>
      </p:pic>
      <p:sp>
        <p:nvSpPr>
          <p:cNvPr id="6" name="Rectangle 5">
            <a:extLst>
              <a:ext uri="{FF2B5EF4-FFF2-40B4-BE49-F238E27FC236}">
                <a16:creationId xmlns:a16="http://schemas.microsoft.com/office/drawing/2014/main" id="{A3C0D430-F8C6-4E91-AF55-05B7BE38E8BC}"/>
              </a:ext>
            </a:extLst>
          </p:cNvPr>
          <p:cNvSpPr/>
          <p:nvPr/>
        </p:nvSpPr>
        <p:spPr>
          <a:xfrm>
            <a:off x="2334406" y="1628338"/>
            <a:ext cx="3108960" cy="36463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SOLOR CONCEPT</a:t>
            </a:r>
          </a:p>
        </p:txBody>
      </p:sp>
      <p:sp>
        <p:nvSpPr>
          <p:cNvPr id="7" name="Rectangle 6">
            <a:extLst>
              <a:ext uri="{FF2B5EF4-FFF2-40B4-BE49-F238E27FC236}">
                <a16:creationId xmlns:a16="http://schemas.microsoft.com/office/drawing/2014/main" id="{D809A1F8-56A2-450E-AD9A-DF8FD70FEDA0}"/>
              </a:ext>
            </a:extLst>
          </p:cNvPr>
          <p:cNvSpPr/>
          <p:nvPr/>
        </p:nvSpPr>
        <p:spPr>
          <a:xfrm>
            <a:off x="817833" y="1101731"/>
            <a:ext cx="10159937" cy="369332"/>
          </a:xfrm>
          <a:prstGeom prst="rect">
            <a:avLst/>
          </a:prstGeom>
        </p:spPr>
        <p:txBody>
          <a:bodyPr wrap="square">
            <a:spAutoFit/>
          </a:bodyPr>
          <a:lstStyle/>
          <a:p>
            <a:r>
              <a:rPr lang="en-US" sz="1800" dirty="0"/>
              <a:t>Using Solor to view the LOINC concept of Glucose [Moles/volume] in Serum or Plasma:</a:t>
            </a:r>
          </a:p>
        </p:txBody>
      </p:sp>
    </p:spTree>
    <p:extLst>
      <p:ext uri="{BB962C8B-B14F-4D97-AF65-F5344CB8AC3E}">
        <p14:creationId xmlns:p14="http://schemas.microsoft.com/office/powerpoint/2010/main" val="1110476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7FB4-91E7-6D45-8814-9B3E97409E04}"/>
              </a:ext>
            </a:extLst>
          </p:cNvPr>
          <p:cNvSpPr>
            <a:spLocks noGrp="1"/>
          </p:cNvSpPr>
          <p:nvPr>
            <p:ph type="title"/>
          </p:nvPr>
        </p:nvSpPr>
        <p:spPr/>
        <p:txBody>
          <a:bodyPr/>
          <a:lstStyle/>
          <a:p>
            <a:r>
              <a:rPr lang="en-US" dirty="0"/>
              <a:t>Understanding Solor’s Data Structure</a:t>
            </a:r>
          </a:p>
        </p:txBody>
      </p:sp>
      <p:sp>
        <p:nvSpPr>
          <p:cNvPr id="4" name="Slide Number Placeholder 3">
            <a:extLst>
              <a:ext uri="{FF2B5EF4-FFF2-40B4-BE49-F238E27FC236}">
                <a16:creationId xmlns:a16="http://schemas.microsoft.com/office/drawing/2014/main" id="{D6C84E3C-F40A-4B45-9F5C-AC9B766E1081}"/>
              </a:ext>
            </a:extLst>
          </p:cNvPr>
          <p:cNvSpPr>
            <a:spLocks noGrp="1"/>
          </p:cNvSpPr>
          <p:nvPr>
            <p:ph type="sldNum" sz="quarter" idx="12"/>
          </p:nvPr>
        </p:nvSpPr>
        <p:spPr/>
        <p:txBody>
          <a:bodyPr/>
          <a:lstStyle/>
          <a:p>
            <a:fld id="{88B1D514-9158-7143-952E-69DC611F0F0B}" type="slidenum">
              <a:rPr lang="en-US" smtClean="0"/>
              <a:t>75</a:t>
            </a:fld>
            <a:endParaRPr lang="en-US"/>
          </a:p>
        </p:txBody>
      </p:sp>
      <p:pic>
        <p:nvPicPr>
          <p:cNvPr id="5" name="Picture 4">
            <a:extLst>
              <a:ext uri="{FF2B5EF4-FFF2-40B4-BE49-F238E27FC236}">
                <a16:creationId xmlns:a16="http://schemas.microsoft.com/office/drawing/2014/main" id="{E748385E-677E-EE46-A3B3-7044C6018761}"/>
              </a:ext>
            </a:extLst>
          </p:cNvPr>
          <p:cNvPicPr>
            <a:picLocks noChangeAspect="1"/>
          </p:cNvPicPr>
          <p:nvPr/>
        </p:nvPicPr>
        <p:blipFill rotWithShape="1">
          <a:blip r:embed="rId2"/>
          <a:srcRect r="28111" b="21003"/>
          <a:stretch/>
        </p:blipFill>
        <p:spPr>
          <a:xfrm>
            <a:off x="925161" y="2161878"/>
            <a:ext cx="3937300" cy="4260439"/>
          </a:xfrm>
          <a:prstGeom prst="rect">
            <a:avLst/>
          </a:prstGeom>
          <a:ln w="38100">
            <a:solidFill>
              <a:schemeClr val="tx2"/>
            </a:solidFill>
          </a:ln>
        </p:spPr>
      </p:pic>
      <p:pic>
        <p:nvPicPr>
          <p:cNvPr id="6" name="Picture 5">
            <a:extLst>
              <a:ext uri="{FF2B5EF4-FFF2-40B4-BE49-F238E27FC236}">
                <a16:creationId xmlns:a16="http://schemas.microsoft.com/office/drawing/2014/main" id="{ABCE0F20-4A7C-1842-B6BF-2A0D926220E6}"/>
              </a:ext>
            </a:extLst>
          </p:cNvPr>
          <p:cNvPicPr>
            <a:picLocks noChangeAspect="1"/>
          </p:cNvPicPr>
          <p:nvPr/>
        </p:nvPicPr>
        <p:blipFill rotWithShape="1">
          <a:blip r:embed="rId3"/>
          <a:srcRect r="20076"/>
          <a:stretch/>
        </p:blipFill>
        <p:spPr>
          <a:xfrm>
            <a:off x="5544672" y="2165101"/>
            <a:ext cx="4389904" cy="4226354"/>
          </a:xfrm>
          <a:prstGeom prst="rect">
            <a:avLst/>
          </a:prstGeom>
          <a:ln w="38100">
            <a:solidFill>
              <a:schemeClr val="accent1"/>
            </a:solidFill>
          </a:ln>
        </p:spPr>
      </p:pic>
      <p:sp>
        <p:nvSpPr>
          <p:cNvPr id="7" name="Notched Right Arrow 6">
            <a:extLst>
              <a:ext uri="{FF2B5EF4-FFF2-40B4-BE49-F238E27FC236}">
                <a16:creationId xmlns:a16="http://schemas.microsoft.com/office/drawing/2014/main" id="{D4A4D28B-1AB5-A448-8A5E-5ACFEEA58749}"/>
              </a:ext>
            </a:extLst>
          </p:cNvPr>
          <p:cNvSpPr/>
          <p:nvPr/>
        </p:nvSpPr>
        <p:spPr>
          <a:xfrm>
            <a:off x="2814719" y="3138685"/>
            <a:ext cx="2596381" cy="346795"/>
          </a:xfrm>
          <a:prstGeom prst="notchedRightArrow">
            <a:avLst>
              <a:gd name="adj1" fmla="val 434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C3C967-DA24-42DA-9149-0CD10913ADAC}"/>
              </a:ext>
            </a:extLst>
          </p:cNvPr>
          <p:cNvSpPr/>
          <p:nvPr/>
        </p:nvSpPr>
        <p:spPr>
          <a:xfrm>
            <a:off x="817833" y="1112489"/>
            <a:ext cx="10159937" cy="369332"/>
          </a:xfrm>
          <a:prstGeom prst="rect">
            <a:avLst/>
          </a:prstGeom>
        </p:spPr>
        <p:txBody>
          <a:bodyPr wrap="square">
            <a:spAutoFit/>
          </a:bodyPr>
          <a:lstStyle/>
          <a:p>
            <a:r>
              <a:rPr lang="en-US" sz="1800" dirty="0"/>
              <a:t>Description of concepts within Solor follow LOINC &amp; SNOMED OWL Axioms.</a:t>
            </a:r>
          </a:p>
        </p:txBody>
      </p:sp>
      <p:sp>
        <p:nvSpPr>
          <p:cNvPr id="9" name="Rectangle 8">
            <a:extLst>
              <a:ext uri="{FF2B5EF4-FFF2-40B4-BE49-F238E27FC236}">
                <a16:creationId xmlns:a16="http://schemas.microsoft.com/office/drawing/2014/main" id="{F4F90CD5-8580-4E05-9641-1E6120144903}"/>
              </a:ext>
            </a:extLst>
          </p:cNvPr>
          <p:cNvSpPr/>
          <p:nvPr/>
        </p:nvSpPr>
        <p:spPr>
          <a:xfrm>
            <a:off x="5501640" y="1789706"/>
            <a:ext cx="3108960" cy="36463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Sufficient Set Detail</a:t>
            </a:r>
          </a:p>
        </p:txBody>
      </p:sp>
      <p:sp>
        <p:nvSpPr>
          <p:cNvPr id="10" name="Rectangle 9">
            <a:extLst>
              <a:ext uri="{FF2B5EF4-FFF2-40B4-BE49-F238E27FC236}">
                <a16:creationId xmlns:a16="http://schemas.microsoft.com/office/drawing/2014/main" id="{00FC6EA2-4C75-421F-B5C7-237CD3C343F8}"/>
              </a:ext>
            </a:extLst>
          </p:cNvPr>
          <p:cNvSpPr/>
          <p:nvPr/>
        </p:nvSpPr>
        <p:spPr>
          <a:xfrm>
            <a:off x="892887" y="1688952"/>
            <a:ext cx="3108960" cy="465922"/>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Solor Axioms for LOINC</a:t>
            </a:r>
          </a:p>
        </p:txBody>
      </p:sp>
    </p:spTree>
    <p:extLst>
      <p:ext uri="{BB962C8B-B14F-4D97-AF65-F5344CB8AC3E}">
        <p14:creationId xmlns:p14="http://schemas.microsoft.com/office/powerpoint/2010/main" val="36857129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352B-6F6F-5342-97B5-3DE7BAFC6E2E}"/>
              </a:ext>
            </a:extLst>
          </p:cNvPr>
          <p:cNvSpPr>
            <a:spLocks noGrp="1"/>
          </p:cNvSpPr>
          <p:nvPr>
            <p:ph type="title"/>
          </p:nvPr>
        </p:nvSpPr>
        <p:spPr>
          <a:xfrm>
            <a:off x="914400" y="364147"/>
            <a:ext cx="9636252" cy="859536"/>
          </a:xfrm>
        </p:spPr>
        <p:txBody>
          <a:bodyPr/>
          <a:lstStyle/>
          <a:p>
            <a:r>
              <a:rPr lang="en-US" dirty="0"/>
              <a:t>Solor Taxonomy</a:t>
            </a:r>
          </a:p>
        </p:txBody>
      </p:sp>
      <p:sp>
        <p:nvSpPr>
          <p:cNvPr id="4" name="Slide Number Placeholder 3">
            <a:extLst>
              <a:ext uri="{FF2B5EF4-FFF2-40B4-BE49-F238E27FC236}">
                <a16:creationId xmlns:a16="http://schemas.microsoft.com/office/drawing/2014/main" id="{24CB866F-B814-BB44-9DC5-88456943CD28}"/>
              </a:ext>
            </a:extLst>
          </p:cNvPr>
          <p:cNvSpPr>
            <a:spLocks noGrp="1"/>
          </p:cNvSpPr>
          <p:nvPr>
            <p:ph type="sldNum" sz="quarter" idx="12"/>
          </p:nvPr>
        </p:nvSpPr>
        <p:spPr/>
        <p:txBody>
          <a:bodyPr/>
          <a:lstStyle/>
          <a:p>
            <a:fld id="{88B1D514-9158-7143-952E-69DC611F0F0B}" type="slidenum">
              <a:rPr lang="en-US" smtClean="0"/>
              <a:t>76</a:t>
            </a:fld>
            <a:endParaRPr lang="en-US"/>
          </a:p>
        </p:txBody>
      </p:sp>
      <p:pic>
        <p:nvPicPr>
          <p:cNvPr id="3" name="Picture 2">
            <a:extLst>
              <a:ext uri="{FF2B5EF4-FFF2-40B4-BE49-F238E27FC236}">
                <a16:creationId xmlns:a16="http://schemas.microsoft.com/office/drawing/2014/main" id="{3FBE52B8-F589-8848-9B9D-9E290D6FC2AF}"/>
              </a:ext>
            </a:extLst>
          </p:cNvPr>
          <p:cNvPicPr>
            <a:picLocks noChangeAspect="1"/>
          </p:cNvPicPr>
          <p:nvPr/>
        </p:nvPicPr>
        <p:blipFill rotWithShape="1">
          <a:blip r:embed="rId2"/>
          <a:srcRect l="15653" r="19771"/>
          <a:stretch/>
        </p:blipFill>
        <p:spPr>
          <a:xfrm>
            <a:off x="902344" y="1601279"/>
            <a:ext cx="4289732" cy="3885122"/>
          </a:xfrm>
          <a:prstGeom prst="rect">
            <a:avLst/>
          </a:prstGeom>
          <a:ln w="38100">
            <a:solidFill>
              <a:schemeClr val="tx2"/>
            </a:solidFill>
          </a:ln>
        </p:spPr>
      </p:pic>
      <p:sp>
        <p:nvSpPr>
          <p:cNvPr id="9" name="Rectangle 8">
            <a:extLst>
              <a:ext uri="{FF2B5EF4-FFF2-40B4-BE49-F238E27FC236}">
                <a16:creationId xmlns:a16="http://schemas.microsoft.com/office/drawing/2014/main" id="{1FC882C7-F6C1-4ACC-98D0-7FE8D2C69F39}"/>
              </a:ext>
            </a:extLst>
          </p:cNvPr>
          <p:cNvSpPr/>
          <p:nvPr/>
        </p:nvSpPr>
        <p:spPr>
          <a:xfrm>
            <a:off x="858821" y="1200038"/>
            <a:ext cx="3108960" cy="36463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PARENT</a:t>
            </a:r>
          </a:p>
        </p:txBody>
      </p:sp>
      <p:sp>
        <p:nvSpPr>
          <p:cNvPr id="10" name="Trapezoid 9">
            <a:extLst>
              <a:ext uri="{FF2B5EF4-FFF2-40B4-BE49-F238E27FC236}">
                <a16:creationId xmlns:a16="http://schemas.microsoft.com/office/drawing/2014/main" id="{24D0B739-197F-4025-A2BD-DD1F36BAC64A}"/>
              </a:ext>
            </a:extLst>
          </p:cNvPr>
          <p:cNvSpPr/>
          <p:nvPr/>
        </p:nvSpPr>
        <p:spPr>
          <a:xfrm rot="16200000">
            <a:off x="3524994" y="3590328"/>
            <a:ext cx="3752675" cy="1496913"/>
          </a:xfrm>
          <a:custGeom>
            <a:avLst/>
            <a:gdLst>
              <a:gd name="connsiteX0" fmla="*/ 0 w 3774186"/>
              <a:gd name="connsiteY0" fmla="*/ 1529186 h 1529186"/>
              <a:gd name="connsiteX1" fmla="*/ 1694736 w 3774186"/>
              <a:gd name="connsiteY1" fmla="*/ 0 h 1529186"/>
              <a:gd name="connsiteX2" fmla="*/ 2079450 w 3774186"/>
              <a:gd name="connsiteY2" fmla="*/ 0 h 1529186"/>
              <a:gd name="connsiteX3" fmla="*/ 3774186 w 3774186"/>
              <a:gd name="connsiteY3" fmla="*/ 1529186 h 1529186"/>
              <a:gd name="connsiteX4" fmla="*/ 0 w 3774186"/>
              <a:gd name="connsiteY4" fmla="*/ 1529186 h 1529186"/>
              <a:gd name="connsiteX0" fmla="*/ 0 w 3774186"/>
              <a:gd name="connsiteY0" fmla="*/ 1529186 h 1529186"/>
              <a:gd name="connsiteX1" fmla="*/ 834124 w 3774186"/>
              <a:gd name="connsiteY1" fmla="*/ 86061 h 1529186"/>
              <a:gd name="connsiteX2" fmla="*/ 2079450 w 3774186"/>
              <a:gd name="connsiteY2" fmla="*/ 0 h 1529186"/>
              <a:gd name="connsiteX3" fmla="*/ 3774186 w 3774186"/>
              <a:gd name="connsiteY3" fmla="*/ 1529186 h 1529186"/>
              <a:gd name="connsiteX4" fmla="*/ 0 w 3774186"/>
              <a:gd name="connsiteY4" fmla="*/ 1529186 h 1529186"/>
              <a:gd name="connsiteX0" fmla="*/ 0 w 3774186"/>
              <a:gd name="connsiteY0" fmla="*/ 1443125 h 1443125"/>
              <a:gd name="connsiteX1" fmla="*/ 834124 w 3774186"/>
              <a:gd name="connsiteY1" fmla="*/ 0 h 1443125"/>
              <a:gd name="connsiteX2" fmla="*/ 1111262 w 3774186"/>
              <a:gd name="connsiteY2" fmla="*/ 21515 h 1443125"/>
              <a:gd name="connsiteX3" fmla="*/ 3774186 w 3774186"/>
              <a:gd name="connsiteY3" fmla="*/ 1443125 h 1443125"/>
              <a:gd name="connsiteX4" fmla="*/ 0 w 3774186"/>
              <a:gd name="connsiteY4" fmla="*/ 1443125 h 1443125"/>
              <a:gd name="connsiteX0" fmla="*/ 0 w 3731159"/>
              <a:gd name="connsiteY0" fmla="*/ 1443125 h 1496913"/>
              <a:gd name="connsiteX1" fmla="*/ 834124 w 3731159"/>
              <a:gd name="connsiteY1" fmla="*/ 0 h 1496913"/>
              <a:gd name="connsiteX2" fmla="*/ 1111262 w 3731159"/>
              <a:gd name="connsiteY2" fmla="*/ 21515 h 1496913"/>
              <a:gd name="connsiteX3" fmla="*/ 3731159 w 3731159"/>
              <a:gd name="connsiteY3" fmla="*/ 1496913 h 1496913"/>
              <a:gd name="connsiteX4" fmla="*/ 0 w 3731159"/>
              <a:gd name="connsiteY4" fmla="*/ 1443125 h 1496913"/>
              <a:gd name="connsiteX0" fmla="*/ 0 w 3752675"/>
              <a:gd name="connsiteY0" fmla="*/ 1496913 h 1496913"/>
              <a:gd name="connsiteX1" fmla="*/ 855640 w 3752675"/>
              <a:gd name="connsiteY1" fmla="*/ 0 h 1496913"/>
              <a:gd name="connsiteX2" fmla="*/ 1132778 w 3752675"/>
              <a:gd name="connsiteY2" fmla="*/ 21515 h 1496913"/>
              <a:gd name="connsiteX3" fmla="*/ 3752675 w 3752675"/>
              <a:gd name="connsiteY3" fmla="*/ 1496913 h 1496913"/>
              <a:gd name="connsiteX4" fmla="*/ 0 w 3752675"/>
              <a:gd name="connsiteY4" fmla="*/ 1496913 h 149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675" h="1496913">
                <a:moveTo>
                  <a:pt x="0" y="1496913"/>
                </a:moveTo>
                <a:lnTo>
                  <a:pt x="855640" y="0"/>
                </a:lnTo>
                <a:lnTo>
                  <a:pt x="1132778" y="21515"/>
                </a:lnTo>
                <a:lnTo>
                  <a:pt x="3752675" y="1496913"/>
                </a:lnTo>
                <a:lnTo>
                  <a:pt x="0" y="149691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F6BCF3-070C-482C-AD39-881175783189}"/>
              </a:ext>
            </a:extLst>
          </p:cNvPr>
          <p:cNvPicPr>
            <a:picLocks noChangeAspect="1"/>
          </p:cNvPicPr>
          <p:nvPr/>
        </p:nvPicPr>
        <p:blipFill rotWithShape="1">
          <a:blip r:embed="rId3"/>
          <a:srcRect l="18671"/>
          <a:stretch/>
        </p:blipFill>
        <p:spPr>
          <a:xfrm>
            <a:off x="6176490" y="2816330"/>
            <a:ext cx="4868220" cy="3410927"/>
          </a:xfrm>
          <a:prstGeom prst="rect">
            <a:avLst/>
          </a:prstGeom>
          <a:ln w="38100">
            <a:solidFill>
              <a:schemeClr val="accent1"/>
            </a:solidFill>
          </a:ln>
        </p:spPr>
      </p:pic>
      <p:sp>
        <p:nvSpPr>
          <p:cNvPr id="8" name="Rectangle 7">
            <a:extLst>
              <a:ext uri="{FF2B5EF4-FFF2-40B4-BE49-F238E27FC236}">
                <a16:creationId xmlns:a16="http://schemas.microsoft.com/office/drawing/2014/main" id="{313A2E00-9236-40F4-A416-B14A60C0DB83}"/>
              </a:ext>
            </a:extLst>
          </p:cNvPr>
          <p:cNvSpPr/>
          <p:nvPr/>
        </p:nvSpPr>
        <p:spPr>
          <a:xfrm>
            <a:off x="6128274" y="2419420"/>
            <a:ext cx="3108960" cy="36463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CHILDREN</a:t>
            </a:r>
          </a:p>
        </p:txBody>
      </p:sp>
      <p:sp>
        <p:nvSpPr>
          <p:cNvPr id="5" name="Rectangle 4">
            <a:extLst>
              <a:ext uri="{FF2B5EF4-FFF2-40B4-BE49-F238E27FC236}">
                <a16:creationId xmlns:a16="http://schemas.microsoft.com/office/drawing/2014/main" id="{ABD94ECB-373F-4C61-AF13-EECFAD3793CA}"/>
              </a:ext>
            </a:extLst>
          </p:cNvPr>
          <p:cNvSpPr/>
          <p:nvPr/>
        </p:nvSpPr>
        <p:spPr>
          <a:xfrm>
            <a:off x="1158048" y="5109883"/>
            <a:ext cx="3489256" cy="2689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915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4459-0534-334E-963E-65B5A08255DC}"/>
              </a:ext>
            </a:extLst>
          </p:cNvPr>
          <p:cNvSpPr>
            <a:spLocks noGrp="1"/>
          </p:cNvSpPr>
          <p:nvPr>
            <p:ph type="title"/>
          </p:nvPr>
        </p:nvSpPr>
        <p:spPr/>
        <p:txBody>
          <a:bodyPr/>
          <a:lstStyle/>
          <a:p>
            <a:r>
              <a:rPr lang="en-US" b="1" dirty="0">
                <a:solidFill>
                  <a:srgbClr val="0076FF"/>
                </a:solidFill>
              </a:rPr>
              <a:t>Solor Content Integration: LIVD</a:t>
            </a:r>
          </a:p>
        </p:txBody>
      </p:sp>
      <p:sp>
        <p:nvSpPr>
          <p:cNvPr id="4" name="Slide Number Placeholder 3">
            <a:extLst>
              <a:ext uri="{FF2B5EF4-FFF2-40B4-BE49-F238E27FC236}">
                <a16:creationId xmlns:a16="http://schemas.microsoft.com/office/drawing/2014/main" id="{331509A6-EED8-7249-9564-63B2126BD257}"/>
              </a:ext>
            </a:extLst>
          </p:cNvPr>
          <p:cNvSpPr>
            <a:spLocks noGrp="1"/>
          </p:cNvSpPr>
          <p:nvPr>
            <p:ph type="sldNum" sz="quarter" idx="12"/>
          </p:nvPr>
        </p:nvSpPr>
        <p:spPr/>
        <p:txBody>
          <a:bodyPr/>
          <a:lstStyle/>
          <a:p>
            <a:fld id="{88B1D514-9158-7143-952E-69DC611F0F0B}" type="slidenum">
              <a:rPr lang="en-US" smtClean="0"/>
              <a:t>77</a:t>
            </a:fld>
            <a:endParaRPr lang="en-US" dirty="0"/>
          </a:p>
        </p:txBody>
      </p:sp>
      <p:sp>
        <p:nvSpPr>
          <p:cNvPr id="23" name="Title 1">
            <a:extLst>
              <a:ext uri="{FF2B5EF4-FFF2-40B4-BE49-F238E27FC236}">
                <a16:creationId xmlns:a16="http://schemas.microsoft.com/office/drawing/2014/main" id="{156ECA15-5544-47E4-8E78-E8B6F5375958}"/>
              </a:ext>
            </a:extLst>
          </p:cNvPr>
          <p:cNvSpPr txBox="1">
            <a:spLocks/>
          </p:cNvSpPr>
          <p:nvPr/>
        </p:nvSpPr>
        <p:spPr>
          <a:xfrm>
            <a:off x="596878" y="2623265"/>
            <a:ext cx="10998244" cy="106243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chemeClr val="tx1"/>
                </a:solidFill>
                <a:latin typeface="+mn-lt"/>
                <a:ea typeface="Bebas Neue" charset="0"/>
                <a:cs typeface="Chronicle Display Black"/>
              </a:defRPr>
            </a:lvl1pPr>
          </a:lstStyle>
          <a:p>
            <a:pPr>
              <a:lnSpc>
                <a:spcPct val="100000"/>
              </a:lnSpc>
            </a:pPr>
            <a:endParaRPr lang="en-US" sz="1800" dirty="0"/>
          </a:p>
        </p:txBody>
      </p:sp>
      <p:sp>
        <p:nvSpPr>
          <p:cNvPr id="29" name="TextBox 28">
            <a:extLst>
              <a:ext uri="{FF2B5EF4-FFF2-40B4-BE49-F238E27FC236}">
                <a16:creationId xmlns:a16="http://schemas.microsoft.com/office/drawing/2014/main" id="{3EE154FC-B842-4AE7-B474-958B76B5283C}"/>
              </a:ext>
            </a:extLst>
          </p:cNvPr>
          <p:cNvSpPr txBox="1"/>
          <p:nvPr/>
        </p:nvSpPr>
        <p:spPr>
          <a:xfrm>
            <a:off x="1876371" y="2596536"/>
            <a:ext cx="3931920" cy="954107"/>
          </a:xfrm>
          <a:prstGeom prst="rect">
            <a:avLst/>
          </a:prstGeom>
          <a:noFill/>
        </p:spPr>
        <p:txBody>
          <a:bodyPr wrap="square" rtlCol="0">
            <a:spAutoFit/>
          </a:bodyPr>
          <a:lstStyle/>
          <a:p>
            <a:pPr>
              <a:spcAft>
                <a:spcPts val="500"/>
              </a:spcAft>
            </a:pPr>
            <a:r>
              <a:rPr lang="en-US" sz="2000" b="1" dirty="0"/>
              <a:t>Reduced time and cost </a:t>
            </a:r>
            <a:r>
              <a:rPr lang="en-US" sz="1800" dirty="0"/>
              <a:t>to connect and update laboratory instruments</a:t>
            </a:r>
          </a:p>
        </p:txBody>
      </p:sp>
      <p:sp>
        <p:nvSpPr>
          <p:cNvPr id="49" name="TextBox 48">
            <a:extLst>
              <a:ext uri="{FF2B5EF4-FFF2-40B4-BE49-F238E27FC236}">
                <a16:creationId xmlns:a16="http://schemas.microsoft.com/office/drawing/2014/main" id="{1212F8E5-3670-4F8B-98E8-402A19CD8336}"/>
              </a:ext>
            </a:extLst>
          </p:cNvPr>
          <p:cNvSpPr txBox="1"/>
          <p:nvPr/>
        </p:nvSpPr>
        <p:spPr>
          <a:xfrm>
            <a:off x="1876371" y="4357338"/>
            <a:ext cx="3931920" cy="895630"/>
          </a:xfrm>
          <a:prstGeom prst="rect">
            <a:avLst/>
          </a:prstGeom>
          <a:noFill/>
        </p:spPr>
        <p:txBody>
          <a:bodyPr wrap="square" rtlCol="0">
            <a:spAutoFit/>
          </a:bodyPr>
          <a:lstStyle/>
          <a:p>
            <a:pPr defTabSz="914384">
              <a:lnSpc>
                <a:spcPct val="90000"/>
              </a:lnSpc>
              <a:spcBef>
                <a:spcPts val="1000"/>
              </a:spcBef>
              <a:buClr>
                <a:srgbClr val="2972FF"/>
              </a:buClr>
            </a:pPr>
            <a:r>
              <a:rPr lang="en-US" sz="2000" b="1" dirty="0"/>
              <a:t>Standardized data and elimination of errors </a:t>
            </a:r>
            <a:r>
              <a:rPr lang="en-US" sz="1800" dirty="0"/>
              <a:t>for lab tests, billing, and analysis purposes</a:t>
            </a:r>
          </a:p>
        </p:txBody>
      </p:sp>
      <p:sp>
        <p:nvSpPr>
          <p:cNvPr id="52" name="TextBox 51">
            <a:extLst>
              <a:ext uri="{FF2B5EF4-FFF2-40B4-BE49-F238E27FC236}">
                <a16:creationId xmlns:a16="http://schemas.microsoft.com/office/drawing/2014/main" id="{4F598699-37A0-42ED-83FD-746BA768C85F}"/>
              </a:ext>
            </a:extLst>
          </p:cNvPr>
          <p:cNvSpPr txBox="1"/>
          <p:nvPr/>
        </p:nvSpPr>
        <p:spPr>
          <a:xfrm>
            <a:off x="7257296" y="2561211"/>
            <a:ext cx="3870882" cy="1261884"/>
          </a:xfrm>
          <a:prstGeom prst="rect">
            <a:avLst/>
          </a:prstGeom>
          <a:noFill/>
        </p:spPr>
        <p:txBody>
          <a:bodyPr wrap="square" rtlCol="0">
            <a:spAutoFit/>
          </a:bodyPr>
          <a:lstStyle/>
          <a:p>
            <a:pPr>
              <a:spcAft>
                <a:spcPts val="500"/>
              </a:spcAft>
            </a:pPr>
            <a:r>
              <a:rPr lang="en-US" sz="2000" b="1" dirty="0"/>
              <a:t>Elimination of custom implementations </a:t>
            </a:r>
            <a:r>
              <a:rPr lang="en-US" sz="1800" dirty="0"/>
              <a:t>while allowing for local extensions to more easily author content</a:t>
            </a:r>
          </a:p>
        </p:txBody>
      </p:sp>
      <p:sp>
        <p:nvSpPr>
          <p:cNvPr id="65" name="TextBox 64">
            <a:extLst>
              <a:ext uri="{FF2B5EF4-FFF2-40B4-BE49-F238E27FC236}">
                <a16:creationId xmlns:a16="http://schemas.microsoft.com/office/drawing/2014/main" id="{948DFAAE-0474-465E-907F-8256395EFED1}"/>
              </a:ext>
            </a:extLst>
          </p:cNvPr>
          <p:cNvSpPr txBox="1"/>
          <p:nvPr/>
        </p:nvSpPr>
        <p:spPr>
          <a:xfrm>
            <a:off x="7257296" y="4357338"/>
            <a:ext cx="4096504" cy="1538883"/>
          </a:xfrm>
          <a:prstGeom prst="rect">
            <a:avLst/>
          </a:prstGeom>
          <a:solidFill>
            <a:schemeClr val="bg1"/>
          </a:solidFill>
          <a:ln>
            <a:noFill/>
          </a:ln>
        </p:spPr>
        <p:txBody>
          <a:bodyPr wrap="square" rtlCol="0">
            <a:spAutoFit/>
          </a:bodyPr>
          <a:lstStyle/>
          <a:p>
            <a:r>
              <a:rPr lang="en-US" sz="2000" b="1" dirty="0"/>
              <a:t>Reduced risk of error &amp; improved integrity </a:t>
            </a:r>
            <a:r>
              <a:rPr lang="en-US" sz="1800" dirty="0"/>
              <a:t>of patient data through automated and seamless integration with LIS (Laboratory Information System)</a:t>
            </a:r>
          </a:p>
        </p:txBody>
      </p:sp>
      <p:sp>
        <p:nvSpPr>
          <p:cNvPr id="30" name="Freeform 357">
            <a:extLst>
              <a:ext uri="{FF2B5EF4-FFF2-40B4-BE49-F238E27FC236}">
                <a16:creationId xmlns:a16="http://schemas.microsoft.com/office/drawing/2014/main" id="{30535310-2289-41A1-9AE3-94CA0BCAC977}"/>
              </a:ext>
            </a:extLst>
          </p:cNvPr>
          <p:cNvSpPr>
            <a:spLocks noChangeAspect="1" noEditPoints="1"/>
          </p:cNvSpPr>
          <p:nvPr/>
        </p:nvSpPr>
        <p:spPr bwMode="auto">
          <a:xfrm>
            <a:off x="6358172" y="4411108"/>
            <a:ext cx="784078" cy="7863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821F053C-84E0-4C3F-8BF6-EFF2B40865EE}"/>
              </a:ext>
            </a:extLst>
          </p:cNvPr>
          <p:cNvGrpSpPr/>
          <p:nvPr/>
        </p:nvGrpSpPr>
        <p:grpSpPr>
          <a:xfrm>
            <a:off x="1002098" y="2617039"/>
            <a:ext cx="786384" cy="786384"/>
            <a:chOff x="-203525" y="1871088"/>
            <a:chExt cx="786384" cy="786384"/>
          </a:xfrm>
        </p:grpSpPr>
        <p:sp>
          <p:nvSpPr>
            <p:cNvPr id="6" name="Oval 5">
              <a:extLst>
                <a:ext uri="{FF2B5EF4-FFF2-40B4-BE49-F238E27FC236}">
                  <a16:creationId xmlns:a16="http://schemas.microsoft.com/office/drawing/2014/main" id="{CAE7EB66-1728-4EBB-9F5E-7E4F7211DA97}"/>
                </a:ext>
              </a:extLst>
            </p:cNvPr>
            <p:cNvSpPr/>
            <p:nvPr/>
          </p:nvSpPr>
          <p:spPr>
            <a:xfrm>
              <a:off x="-203525" y="1871088"/>
              <a:ext cx="786384" cy="786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Stopwatch">
              <a:extLst>
                <a:ext uri="{FF2B5EF4-FFF2-40B4-BE49-F238E27FC236}">
                  <a16:creationId xmlns:a16="http://schemas.microsoft.com/office/drawing/2014/main" id="{71E0FF51-E871-4E20-8729-D900C0B249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801" y="1919516"/>
              <a:ext cx="645708" cy="645708"/>
            </a:xfrm>
            <a:prstGeom prst="rect">
              <a:avLst/>
            </a:prstGeom>
          </p:spPr>
        </p:pic>
      </p:grpSp>
      <p:grpSp>
        <p:nvGrpSpPr>
          <p:cNvPr id="8" name="Group 7">
            <a:extLst>
              <a:ext uri="{FF2B5EF4-FFF2-40B4-BE49-F238E27FC236}">
                <a16:creationId xmlns:a16="http://schemas.microsoft.com/office/drawing/2014/main" id="{56175A6B-A370-4818-AF08-E1E0B57F8D5F}"/>
              </a:ext>
            </a:extLst>
          </p:cNvPr>
          <p:cNvGrpSpPr/>
          <p:nvPr/>
        </p:nvGrpSpPr>
        <p:grpSpPr>
          <a:xfrm>
            <a:off x="1002098" y="4384261"/>
            <a:ext cx="786384" cy="786384"/>
            <a:chOff x="-540451" y="2992585"/>
            <a:chExt cx="786384" cy="786384"/>
          </a:xfrm>
        </p:grpSpPr>
        <p:sp>
          <p:nvSpPr>
            <p:cNvPr id="41" name="Oval 40">
              <a:extLst>
                <a:ext uri="{FF2B5EF4-FFF2-40B4-BE49-F238E27FC236}">
                  <a16:creationId xmlns:a16="http://schemas.microsoft.com/office/drawing/2014/main" id="{604FA63B-C846-4938-BD75-A117252DBFA4}"/>
                </a:ext>
              </a:extLst>
            </p:cNvPr>
            <p:cNvSpPr/>
            <p:nvPr/>
          </p:nvSpPr>
          <p:spPr>
            <a:xfrm>
              <a:off x="-540451" y="2992585"/>
              <a:ext cx="786384" cy="786384"/>
            </a:xfrm>
            <a:prstGeom prst="ellipse">
              <a:avLst/>
            </a:prstGeom>
            <a:solidFill>
              <a:srgbClr val="003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ontract">
              <a:extLst>
                <a:ext uri="{FF2B5EF4-FFF2-40B4-BE49-F238E27FC236}">
                  <a16:creationId xmlns:a16="http://schemas.microsoft.com/office/drawing/2014/main" id="{53C3E416-4212-47A3-861E-62197CC903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190" y="3074503"/>
              <a:ext cx="641861" cy="641861"/>
            </a:xfrm>
            <a:prstGeom prst="rect">
              <a:avLst/>
            </a:prstGeom>
          </p:spPr>
        </p:pic>
      </p:grpSp>
      <p:grpSp>
        <p:nvGrpSpPr>
          <p:cNvPr id="9" name="Group 8">
            <a:extLst>
              <a:ext uri="{FF2B5EF4-FFF2-40B4-BE49-F238E27FC236}">
                <a16:creationId xmlns:a16="http://schemas.microsoft.com/office/drawing/2014/main" id="{45C79B0C-FD56-4F9F-930B-ED3196DFC3AD}"/>
              </a:ext>
            </a:extLst>
          </p:cNvPr>
          <p:cNvGrpSpPr/>
          <p:nvPr/>
        </p:nvGrpSpPr>
        <p:grpSpPr>
          <a:xfrm>
            <a:off x="6358172" y="2562248"/>
            <a:ext cx="786384" cy="786384"/>
            <a:chOff x="4646161" y="4674415"/>
            <a:chExt cx="786384" cy="786384"/>
          </a:xfrm>
        </p:grpSpPr>
        <p:sp>
          <p:nvSpPr>
            <p:cNvPr id="44" name="Oval 43">
              <a:extLst>
                <a:ext uri="{FF2B5EF4-FFF2-40B4-BE49-F238E27FC236}">
                  <a16:creationId xmlns:a16="http://schemas.microsoft.com/office/drawing/2014/main" id="{E0EA35A3-0A50-4182-9576-E518898B55BF}"/>
                </a:ext>
              </a:extLst>
            </p:cNvPr>
            <p:cNvSpPr/>
            <p:nvPr/>
          </p:nvSpPr>
          <p:spPr>
            <a:xfrm>
              <a:off x="4646161" y="4674415"/>
              <a:ext cx="786384" cy="786384"/>
            </a:xfrm>
            <a:prstGeom prst="ellipse">
              <a:avLst/>
            </a:prstGeom>
            <a:solidFill>
              <a:srgbClr val="5D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Puzzle">
              <a:extLst>
                <a:ext uri="{FF2B5EF4-FFF2-40B4-BE49-F238E27FC236}">
                  <a16:creationId xmlns:a16="http://schemas.microsoft.com/office/drawing/2014/main" id="{A607DC74-5CF9-477A-A2B8-B59DF3A3D4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9971" y="4760257"/>
              <a:ext cx="628350" cy="628350"/>
            </a:xfrm>
            <a:prstGeom prst="rect">
              <a:avLst/>
            </a:prstGeom>
          </p:spPr>
        </p:pic>
      </p:grpSp>
      <p:sp>
        <p:nvSpPr>
          <p:cNvPr id="47" name="Title 1">
            <a:extLst>
              <a:ext uri="{FF2B5EF4-FFF2-40B4-BE49-F238E27FC236}">
                <a16:creationId xmlns:a16="http://schemas.microsoft.com/office/drawing/2014/main" id="{9BA470E2-64CD-4322-A4A0-D6F79CAE79EA}"/>
              </a:ext>
            </a:extLst>
          </p:cNvPr>
          <p:cNvSpPr txBox="1">
            <a:spLocks/>
          </p:cNvSpPr>
          <p:nvPr/>
        </p:nvSpPr>
        <p:spPr>
          <a:xfrm>
            <a:off x="914400" y="1660508"/>
            <a:ext cx="10919031" cy="879889"/>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chemeClr val="tx1"/>
                </a:solidFill>
                <a:latin typeface="+mn-lt"/>
                <a:ea typeface="Bebas Neue" charset="0"/>
                <a:cs typeface="Chronicle Display Black"/>
              </a:defRPr>
            </a:lvl1pPr>
          </a:lstStyle>
          <a:p>
            <a:pPr>
              <a:lnSpc>
                <a:spcPct val="100000"/>
              </a:lnSpc>
            </a:pPr>
            <a:endParaRPr lang="en-US" sz="1800" dirty="0"/>
          </a:p>
        </p:txBody>
      </p:sp>
      <p:sp>
        <p:nvSpPr>
          <p:cNvPr id="48" name="Rectangle 47">
            <a:extLst>
              <a:ext uri="{FF2B5EF4-FFF2-40B4-BE49-F238E27FC236}">
                <a16:creationId xmlns:a16="http://schemas.microsoft.com/office/drawing/2014/main" id="{3EBA4C05-C685-4C23-8263-D5E515C0C964}"/>
              </a:ext>
            </a:extLst>
          </p:cNvPr>
          <p:cNvSpPr/>
          <p:nvPr/>
        </p:nvSpPr>
        <p:spPr>
          <a:xfrm>
            <a:off x="835288" y="1106595"/>
            <a:ext cx="9819014" cy="923330"/>
          </a:xfrm>
          <a:prstGeom prst="rect">
            <a:avLst/>
          </a:prstGeom>
        </p:spPr>
        <p:txBody>
          <a:bodyPr wrap="square">
            <a:spAutoFit/>
          </a:bodyPr>
          <a:lstStyle/>
          <a:p>
            <a:pPr>
              <a:lnSpc>
                <a:spcPct val="100000"/>
              </a:lnSpc>
            </a:pPr>
            <a:r>
              <a:rPr lang="en-US" sz="1800" dirty="0"/>
              <a:t>Solor integration with LIVD (LOINC to In Vendor Test Results) provides a central repository to manage distribution of IVD device manufacturer’s catalogs, version control to manage shifts over time, and modularity for distinct manufacturer catalogs. Improvements include:</a:t>
            </a:r>
          </a:p>
        </p:txBody>
      </p:sp>
    </p:spTree>
    <p:extLst>
      <p:ext uri="{BB962C8B-B14F-4D97-AF65-F5344CB8AC3E}">
        <p14:creationId xmlns:p14="http://schemas.microsoft.com/office/powerpoint/2010/main" val="2838924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8733C1-20E6-4098-9E7A-C83E0B91FFF6}"/>
              </a:ext>
            </a:extLst>
          </p:cNvPr>
          <p:cNvSpPr>
            <a:spLocks noGrp="1"/>
          </p:cNvSpPr>
          <p:nvPr>
            <p:ph type="title"/>
          </p:nvPr>
        </p:nvSpPr>
        <p:spPr/>
        <p:txBody>
          <a:bodyPr/>
          <a:lstStyle/>
          <a:p>
            <a:r>
              <a:rPr lang="en-US" b="1" dirty="0">
                <a:solidFill>
                  <a:srgbClr val="0076FF"/>
                </a:solidFill>
              </a:rPr>
              <a:t>Solor Assemblage View</a:t>
            </a:r>
          </a:p>
        </p:txBody>
      </p:sp>
      <p:sp>
        <p:nvSpPr>
          <p:cNvPr id="4" name="Slide Number Placeholder 3">
            <a:extLst>
              <a:ext uri="{FF2B5EF4-FFF2-40B4-BE49-F238E27FC236}">
                <a16:creationId xmlns:a16="http://schemas.microsoft.com/office/drawing/2014/main" id="{75E4122E-2380-2346-8619-F074744B2198}"/>
              </a:ext>
            </a:extLst>
          </p:cNvPr>
          <p:cNvSpPr>
            <a:spLocks noGrp="1"/>
          </p:cNvSpPr>
          <p:nvPr>
            <p:ph type="sldNum" sz="quarter" idx="12"/>
          </p:nvPr>
        </p:nvSpPr>
        <p:spPr/>
        <p:txBody>
          <a:bodyPr/>
          <a:lstStyle/>
          <a:p>
            <a:fld id="{88B1D514-9158-7143-952E-69DC611F0F0B}" type="slidenum">
              <a:rPr lang="en-US" smtClean="0"/>
              <a:t>78</a:t>
            </a:fld>
            <a:endParaRPr lang="en-US" dirty="0"/>
          </a:p>
        </p:txBody>
      </p:sp>
      <p:sp>
        <p:nvSpPr>
          <p:cNvPr id="9" name="Title 1">
            <a:extLst>
              <a:ext uri="{FF2B5EF4-FFF2-40B4-BE49-F238E27FC236}">
                <a16:creationId xmlns:a16="http://schemas.microsoft.com/office/drawing/2014/main" id="{A221E6D2-1745-4C5E-8E42-1297EADB123B}"/>
              </a:ext>
            </a:extLst>
          </p:cNvPr>
          <p:cNvSpPr txBox="1">
            <a:spLocks/>
          </p:cNvSpPr>
          <p:nvPr/>
        </p:nvSpPr>
        <p:spPr>
          <a:xfrm>
            <a:off x="914400" y="374904"/>
            <a:ext cx="9580880" cy="85953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1" i="0" kern="1200" cap="none" spc="0" baseline="0">
                <a:solidFill>
                  <a:schemeClr val="accent1"/>
                </a:solidFill>
                <a:latin typeface="+mn-lt"/>
                <a:ea typeface="Open Sans Semibold" panose="020B0706030804020204" pitchFamily="34" charset="0"/>
                <a:cs typeface="Open Sans Semibold" panose="020B0706030804020204" pitchFamily="34" charset="0"/>
              </a:defRPr>
            </a:lvl1pPr>
          </a:lstStyle>
          <a:p>
            <a:endParaRPr lang="en-US" dirty="0"/>
          </a:p>
        </p:txBody>
      </p:sp>
      <p:pic>
        <p:nvPicPr>
          <p:cNvPr id="11" name="Picture 10">
            <a:extLst>
              <a:ext uri="{FF2B5EF4-FFF2-40B4-BE49-F238E27FC236}">
                <a16:creationId xmlns:a16="http://schemas.microsoft.com/office/drawing/2014/main" id="{92F6E875-ECFE-410F-B3FF-E7ED839E9EF6}"/>
              </a:ext>
            </a:extLst>
          </p:cNvPr>
          <p:cNvPicPr>
            <a:picLocks noChangeAspect="1"/>
          </p:cNvPicPr>
          <p:nvPr/>
        </p:nvPicPr>
        <p:blipFill rotWithShape="1">
          <a:blip r:embed="rId2"/>
          <a:srcRect b="48293"/>
          <a:stretch/>
        </p:blipFill>
        <p:spPr>
          <a:xfrm>
            <a:off x="965135" y="1545907"/>
            <a:ext cx="6393379" cy="2898182"/>
          </a:xfrm>
          <a:prstGeom prst="rect">
            <a:avLst/>
          </a:prstGeom>
          <a:ln w="38100">
            <a:solidFill>
              <a:schemeClr val="bg2">
                <a:lumMod val="50000"/>
              </a:schemeClr>
            </a:solidFill>
          </a:ln>
        </p:spPr>
      </p:pic>
      <p:pic>
        <p:nvPicPr>
          <p:cNvPr id="14" name="Picture 13">
            <a:extLst>
              <a:ext uri="{FF2B5EF4-FFF2-40B4-BE49-F238E27FC236}">
                <a16:creationId xmlns:a16="http://schemas.microsoft.com/office/drawing/2014/main" id="{34927AED-5B8F-4634-AE96-6B85C28E360A}"/>
              </a:ext>
            </a:extLst>
          </p:cNvPr>
          <p:cNvPicPr>
            <a:picLocks noChangeAspect="1"/>
          </p:cNvPicPr>
          <p:nvPr/>
        </p:nvPicPr>
        <p:blipFill rotWithShape="1">
          <a:blip r:embed="rId3"/>
          <a:srcRect l="24922" t="9724" r="24744" b="38346"/>
          <a:stretch/>
        </p:blipFill>
        <p:spPr>
          <a:xfrm>
            <a:off x="5968450" y="2349492"/>
            <a:ext cx="4911090" cy="3365008"/>
          </a:xfrm>
          <a:prstGeom prst="rect">
            <a:avLst/>
          </a:prstGeom>
          <a:ln w="38100">
            <a:solidFill>
              <a:schemeClr val="bg2">
                <a:lumMod val="50000"/>
              </a:schemeClr>
            </a:solidFill>
          </a:ln>
        </p:spPr>
      </p:pic>
      <p:sp>
        <p:nvSpPr>
          <p:cNvPr id="16" name="Right Brace 15">
            <a:extLst>
              <a:ext uri="{FF2B5EF4-FFF2-40B4-BE49-F238E27FC236}">
                <a16:creationId xmlns:a16="http://schemas.microsoft.com/office/drawing/2014/main" id="{33692F0D-06C4-436C-B8D7-E842D8C88BFC}"/>
              </a:ext>
            </a:extLst>
          </p:cNvPr>
          <p:cNvSpPr/>
          <p:nvPr/>
        </p:nvSpPr>
        <p:spPr>
          <a:xfrm>
            <a:off x="8151173" y="4296207"/>
            <a:ext cx="663676" cy="1235419"/>
          </a:xfrm>
          <a:prstGeom prst="rightBrace">
            <a:avLst/>
          </a:prstGeom>
          <a:ln w="19050">
            <a:solidFill>
              <a:srgbClr val="0078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8FF"/>
              </a:solidFill>
            </a:endParaRPr>
          </a:p>
        </p:txBody>
      </p:sp>
      <p:sp>
        <p:nvSpPr>
          <p:cNvPr id="17" name="Rectangle 16">
            <a:extLst>
              <a:ext uri="{FF2B5EF4-FFF2-40B4-BE49-F238E27FC236}">
                <a16:creationId xmlns:a16="http://schemas.microsoft.com/office/drawing/2014/main" id="{FAC956A0-7581-4B9A-8CEC-D0B40B90C10D}"/>
              </a:ext>
            </a:extLst>
          </p:cNvPr>
          <p:cNvSpPr/>
          <p:nvPr/>
        </p:nvSpPr>
        <p:spPr>
          <a:xfrm>
            <a:off x="8988112" y="4612066"/>
            <a:ext cx="2287831" cy="637125"/>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a:endParaRPr>
          </a:p>
        </p:txBody>
      </p:sp>
      <p:sp>
        <p:nvSpPr>
          <p:cNvPr id="18" name="TextBox 17">
            <a:extLst>
              <a:ext uri="{FF2B5EF4-FFF2-40B4-BE49-F238E27FC236}">
                <a16:creationId xmlns:a16="http://schemas.microsoft.com/office/drawing/2014/main" id="{814BEAE3-70F6-472E-98D1-59E851B6648B}"/>
              </a:ext>
            </a:extLst>
          </p:cNvPr>
          <p:cNvSpPr txBox="1"/>
          <p:nvPr/>
        </p:nvSpPr>
        <p:spPr>
          <a:xfrm>
            <a:off x="8998272" y="4634926"/>
            <a:ext cx="2277671" cy="584775"/>
          </a:xfrm>
          <a:prstGeom prst="rect">
            <a:avLst/>
          </a:prstGeom>
          <a:noFill/>
        </p:spPr>
        <p:txBody>
          <a:bodyPr wrap="square" rtlCol="0">
            <a:spAutoFit/>
          </a:bodyPr>
          <a:lstStyle/>
          <a:p>
            <a:r>
              <a:rPr lang="en-US" sz="1600" dirty="0"/>
              <a:t>Concept is a member of these assemblages</a:t>
            </a:r>
          </a:p>
        </p:txBody>
      </p:sp>
      <p:sp>
        <p:nvSpPr>
          <p:cNvPr id="20" name="Rectangle 19">
            <a:extLst>
              <a:ext uri="{FF2B5EF4-FFF2-40B4-BE49-F238E27FC236}">
                <a16:creationId xmlns:a16="http://schemas.microsoft.com/office/drawing/2014/main" id="{6CD36891-5096-4B90-AA67-ABCFD8022A42}"/>
              </a:ext>
            </a:extLst>
          </p:cNvPr>
          <p:cNvSpPr/>
          <p:nvPr/>
        </p:nvSpPr>
        <p:spPr>
          <a:xfrm>
            <a:off x="926635" y="1134867"/>
            <a:ext cx="3108960" cy="36463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sample assemblage view</a:t>
            </a:r>
          </a:p>
        </p:txBody>
      </p:sp>
      <p:sp>
        <p:nvSpPr>
          <p:cNvPr id="21" name="Rectangle 20">
            <a:extLst>
              <a:ext uri="{FF2B5EF4-FFF2-40B4-BE49-F238E27FC236}">
                <a16:creationId xmlns:a16="http://schemas.microsoft.com/office/drawing/2014/main" id="{90A72053-328F-4E11-84D6-C3F53A44BD87}"/>
              </a:ext>
            </a:extLst>
          </p:cNvPr>
          <p:cNvSpPr/>
          <p:nvPr/>
        </p:nvSpPr>
        <p:spPr>
          <a:xfrm>
            <a:off x="6459761" y="1944875"/>
            <a:ext cx="4453128" cy="36463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concept view of assemblage member</a:t>
            </a:r>
          </a:p>
        </p:txBody>
      </p:sp>
      <p:sp>
        <p:nvSpPr>
          <p:cNvPr id="22" name="Rectangle 21">
            <a:extLst>
              <a:ext uri="{FF2B5EF4-FFF2-40B4-BE49-F238E27FC236}">
                <a16:creationId xmlns:a16="http://schemas.microsoft.com/office/drawing/2014/main" id="{FBE9CBDD-254D-40D6-B562-3C8BD297A38E}"/>
              </a:ext>
            </a:extLst>
          </p:cNvPr>
          <p:cNvSpPr/>
          <p:nvPr/>
        </p:nvSpPr>
        <p:spPr>
          <a:xfrm>
            <a:off x="2448560" y="5874902"/>
            <a:ext cx="7299552" cy="437766"/>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cs typeface="Segoe UI Semilight" panose="020B0402040204020203" pitchFamily="34" charset="0"/>
              </a:rPr>
              <a:t>Solor has the ability to improve standards in real-time.</a:t>
            </a:r>
          </a:p>
        </p:txBody>
      </p:sp>
      <p:sp>
        <p:nvSpPr>
          <p:cNvPr id="13" name="Rectangle 12">
            <a:extLst>
              <a:ext uri="{FF2B5EF4-FFF2-40B4-BE49-F238E27FC236}">
                <a16:creationId xmlns:a16="http://schemas.microsoft.com/office/drawing/2014/main" id="{DF4D02A6-7907-466F-876F-A9D29CE81B76}"/>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4"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3851959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2C87-3AAE-D64A-A8AA-2DD8163B8562}"/>
              </a:ext>
            </a:extLst>
          </p:cNvPr>
          <p:cNvSpPr>
            <a:spLocks noGrp="1"/>
          </p:cNvSpPr>
          <p:nvPr>
            <p:ph type="title"/>
          </p:nvPr>
        </p:nvSpPr>
        <p:spPr/>
        <p:txBody>
          <a:bodyPr/>
          <a:lstStyle/>
          <a:p>
            <a:r>
              <a:rPr lang="en-US" dirty="0"/>
              <a:t>Solor Distribution</a:t>
            </a:r>
          </a:p>
        </p:txBody>
      </p:sp>
      <p:sp>
        <p:nvSpPr>
          <p:cNvPr id="3" name="Content Placeholder 2">
            <a:extLst>
              <a:ext uri="{FF2B5EF4-FFF2-40B4-BE49-F238E27FC236}">
                <a16:creationId xmlns:a16="http://schemas.microsoft.com/office/drawing/2014/main" id="{05A1CD13-3726-684B-A543-81E8A7D99188}"/>
              </a:ext>
            </a:extLst>
          </p:cNvPr>
          <p:cNvSpPr>
            <a:spLocks noGrp="1"/>
          </p:cNvSpPr>
          <p:nvPr>
            <p:ph idx="1"/>
          </p:nvPr>
        </p:nvSpPr>
        <p:spPr>
          <a:xfrm>
            <a:off x="914400" y="1417321"/>
            <a:ext cx="10363200" cy="400110"/>
          </a:xfrm>
        </p:spPr>
        <p:txBody>
          <a:bodyPr/>
          <a:lstStyle/>
          <a:p>
            <a:r>
              <a:rPr lang="en-US" dirty="0"/>
              <a:t>SNOMED RF2-compatible distribution format can be downloaded at:</a:t>
            </a:r>
          </a:p>
        </p:txBody>
      </p:sp>
      <p:sp>
        <p:nvSpPr>
          <p:cNvPr id="4" name="Slide Number Placeholder 3">
            <a:extLst>
              <a:ext uri="{FF2B5EF4-FFF2-40B4-BE49-F238E27FC236}">
                <a16:creationId xmlns:a16="http://schemas.microsoft.com/office/drawing/2014/main" id="{F415C4D0-E8C6-EC4B-BF6B-F11A9192A371}"/>
              </a:ext>
            </a:extLst>
          </p:cNvPr>
          <p:cNvSpPr>
            <a:spLocks noGrp="1"/>
          </p:cNvSpPr>
          <p:nvPr>
            <p:ph type="sldNum" sz="quarter" idx="12"/>
          </p:nvPr>
        </p:nvSpPr>
        <p:spPr/>
        <p:txBody>
          <a:bodyPr/>
          <a:lstStyle/>
          <a:p>
            <a:fld id="{88B1D514-9158-7143-952E-69DC611F0F0B}" type="slidenum">
              <a:rPr lang="en-US" smtClean="0"/>
              <a:t>79</a:t>
            </a:fld>
            <a:endParaRPr lang="en-US"/>
          </a:p>
        </p:txBody>
      </p:sp>
      <p:sp>
        <p:nvSpPr>
          <p:cNvPr id="5" name="Rectangle 4">
            <a:extLst>
              <a:ext uri="{FF2B5EF4-FFF2-40B4-BE49-F238E27FC236}">
                <a16:creationId xmlns:a16="http://schemas.microsoft.com/office/drawing/2014/main" id="{27DC6E09-70BE-0342-8395-C52EEC97EFF5}"/>
              </a:ext>
            </a:extLst>
          </p:cNvPr>
          <p:cNvSpPr/>
          <p:nvPr/>
        </p:nvSpPr>
        <p:spPr>
          <a:xfrm>
            <a:off x="1043491" y="1818177"/>
            <a:ext cx="11298811" cy="400110"/>
          </a:xfrm>
          <a:prstGeom prst="rect">
            <a:avLst/>
          </a:prstGeom>
        </p:spPr>
        <p:txBody>
          <a:bodyPr wrap="square">
            <a:spAutoFit/>
          </a:bodyPr>
          <a:lstStyle/>
          <a:p>
            <a:r>
              <a:rPr lang="en-US" sz="2000" i="1" u="sng" dirty="0">
                <a:solidFill>
                  <a:schemeClr val="accent1"/>
                </a:solidFill>
              </a:rPr>
              <a:t>https://healthservices.atlassian.net/wiki/spaces/SOLOR/pages/200114251/SOLOR+Extensions</a:t>
            </a:r>
          </a:p>
        </p:txBody>
      </p:sp>
      <p:pic>
        <p:nvPicPr>
          <p:cNvPr id="6" name="Picture 5">
            <a:extLst>
              <a:ext uri="{FF2B5EF4-FFF2-40B4-BE49-F238E27FC236}">
                <a16:creationId xmlns:a16="http://schemas.microsoft.com/office/drawing/2014/main" id="{2C7DFE78-8D07-9748-80BC-DFDCBA10761F}"/>
              </a:ext>
            </a:extLst>
          </p:cNvPr>
          <p:cNvPicPr>
            <a:picLocks noChangeAspect="1"/>
          </p:cNvPicPr>
          <p:nvPr/>
        </p:nvPicPr>
        <p:blipFill rotWithShape="1">
          <a:blip r:embed="rId2"/>
          <a:srcRect t="13941"/>
          <a:stretch/>
        </p:blipFill>
        <p:spPr>
          <a:xfrm>
            <a:off x="1097281" y="2820392"/>
            <a:ext cx="9744201" cy="2340204"/>
          </a:xfrm>
          <a:prstGeom prst="rect">
            <a:avLst/>
          </a:prstGeom>
          <a:ln w="38100">
            <a:solidFill>
              <a:schemeClr val="tx2"/>
            </a:solidFill>
          </a:ln>
        </p:spPr>
      </p:pic>
      <p:sp>
        <p:nvSpPr>
          <p:cNvPr id="7" name="Content Placeholder 2">
            <a:extLst>
              <a:ext uri="{FF2B5EF4-FFF2-40B4-BE49-F238E27FC236}">
                <a16:creationId xmlns:a16="http://schemas.microsoft.com/office/drawing/2014/main" id="{C5FA03C3-DF48-AB4B-8FB8-0B6148E1593D}"/>
              </a:ext>
            </a:extLst>
          </p:cNvPr>
          <p:cNvSpPr txBox="1">
            <a:spLocks/>
          </p:cNvSpPr>
          <p:nvPr/>
        </p:nvSpPr>
        <p:spPr>
          <a:xfrm>
            <a:off x="914400" y="5555384"/>
            <a:ext cx="10363200" cy="40011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400" kern="1200" spc="0" baseline="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2000" kern="1200" spc="0" baseline="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800" kern="1200" spc="0" baseline="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1000"/>
              </a:spcBef>
              <a:spcAft>
                <a:spcPts val="500"/>
              </a:spcAft>
              <a:buClr>
                <a:schemeClr val="accent1"/>
              </a:buClr>
              <a:buSzPct val="100000"/>
              <a:buFont typeface="Arial" panose="020B0604020202020204" pitchFamily="34" charset="0"/>
              <a:buChar char="•"/>
              <a:defRPr sz="1600" kern="1200" spc="0" baseline="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Future release will include HL7 distribution standards for Solor artifacts</a:t>
            </a:r>
          </a:p>
        </p:txBody>
      </p:sp>
      <p:sp>
        <p:nvSpPr>
          <p:cNvPr id="8" name="Rectangle 7">
            <a:extLst>
              <a:ext uri="{FF2B5EF4-FFF2-40B4-BE49-F238E27FC236}">
                <a16:creationId xmlns:a16="http://schemas.microsoft.com/office/drawing/2014/main" id="{2CA55CD9-8B26-466E-AE16-9CB968477838}"/>
              </a:ext>
            </a:extLst>
          </p:cNvPr>
          <p:cNvSpPr/>
          <p:nvPr/>
        </p:nvSpPr>
        <p:spPr>
          <a:xfrm>
            <a:off x="1043491" y="2426785"/>
            <a:ext cx="4453128" cy="364637"/>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cap="small" spc="300" dirty="0"/>
              <a:t>SOLOR EXTENSIONS</a:t>
            </a:r>
          </a:p>
        </p:txBody>
      </p:sp>
    </p:spTree>
    <p:extLst>
      <p:ext uri="{BB962C8B-B14F-4D97-AF65-F5344CB8AC3E}">
        <p14:creationId xmlns:p14="http://schemas.microsoft.com/office/powerpoint/2010/main" val="103309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E31DA-0998-7243-8A6E-AAEC8BAD8AFF}"/>
              </a:ext>
            </a:extLst>
          </p:cNvPr>
          <p:cNvPicPr>
            <a:picLocks noChangeAspect="1"/>
          </p:cNvPicPr>
          <p:nvPr/>
        </p:nvPicPr>
        <p:blipFill>
          <a:blip r:embed="rId2"/>
          <a:stretch>
            <a:fillRect/>
          </a:stretch>
        </p:blipFill>
        <p:spPr>
          <a:xfrm>
            <a:off x="605325" y="581143"/>
            <a:ext cx="7783301" cy="6276857"/>
          </a:xfrm>
          <a:prstGeom prst="rect">
            <a:avLst/>
          </a:prstGeom>
        </p:spPr>
      </p:pic>
      <p:sp>
        <p:nvSpPr>
          <p:cNvPr id="2" name="Title 1">
            <a:extLst>
              <a:ext uri="{FF2B5EF4-FFF2-40B4-BE49-F238E27FC236}">
                <a16:creationId xmlns:a16="http://schemas.microsoft.com/office/drawing/2014/main" id="{6F514088-7313-2742-BD9A-1E697901570B}"/>
              </a:ext>
            </a:extLst>
          </p:cNvPr>
          <p:cNvSpPr>
            <a:spLocks noGrp="1"/>
          </p:cNvSpPr>
          <p:nvPr>
            <p:ph type="title"/>
          </p:nvPr>
        </p:nvSpPr>
        <p:spPr>
          <a:xfrm>
            <a:off x="894521" y="305330"/>
            <a:ext cx="9636252" cy="859536"/>
          </a:xfrm>
        </p:spPr>
        <p:txBody>
          <a:bodyPr/>
          <a:lstStyle/>
          <a:p>
            <a:r>
              <a:rPr lang="en-US" dirty="0"/>
              <a:t>Interoperability today</a:t>
            </a:r>
          </a:p>
        </p:txBody>
      </p:sp>
      <p:sp>
        <p:nvSpPr>
          <p:cNvPr id="6" name="Title 1">
            <a:extLst>
              <a:ext uri="{FF2B5EF4-FFF2-40B4-BE49-F238E27FC236}">
                <a16:creationId xmlns:a16="http://schemas.microsoft.com/office/drawing/2014/main" id="{E9CDC9E8-43D5-914D-9C9C-F8E2FDDC66A1}"/>
              </a:ext>
            </a:extLst>
          </p:cNvPr>
          <p:cNvSpPr txBox="1">
            <a:spLocks/>
          </p:cNvSpPr>
          <p:nvPr/>
        </p:nvSpPr>
        <p:spPr>
          <a:xfrm>
            <a:off x="8607288" y="5449957"/>
            <a:ext cx="3468755" cy="1033139"/>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1" i="0" kern="1200" cap="none" spc="0" baseline="0">
                <a:solidFill>
                  <a:srgbClr val="2972FF"/>
                </a:solidFill>
                <a:latin typeface="+mn-lt"/>
                <a:ea typeface="Open Sans Semibold" panose="020B0706030804020204" pitchFamily="34" charset="0"/>
                <a:cs typeface="Open Sans Semibold" panose="020B0706030804020204" pitchFamily="34" charset="0"/>
              </a:defRPr>
            </a:lvl1pPr>
          </a:lstStyle>
          <a:p>
            <a:r>
              <a:rPr lang="en-US" dirty="0"/>
              <a:t>How can we make it easier? </a:t>
            </a:r>
          </a:p>
        </p:txBody>
      </p:sp>
    </p:spTree>
    <p:extLst>
      <p:ext uri="{BB962C8B-B14F-4D97-AF65-F5344CB8AC3E}">
        <p14:creationId xmlns:p14="http://schemas.microsoft.com/office/powerpoint/2010/main" val="294825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96675"/>
            <a:ext cx="9165590" cy="2747961"/>
          </a:xfrm>
        </p:spPr>
        <p:txBody>
          <a:bodyPr/>
          <a:lstStyle/>
          <a:p>
            <a:r>
              <a:rPr lang="en-US" dirty="0"/>
              <a:t>Solor Use Cases &amp; Future Development</a:t>
            </a:r>
          </a:p>
        </p:txBody>
      </p:sp>
      <p:sp>
        <p:nvSpPr>
          <p:cNvPr id="3" name="Slide Number Placeholder 2">
            <a:extLst>
              <a:ext uri="{FF2B5EF4-FFF2-40B4-BE49-F238E27FC236}">
                <a16:creationId xmlns:a16="http://schemas.microsoft.com/office/drawing/2014/main" id="{3903E3BB-7740-4E0B-B940-1B99BEF7ED78}"/>
              </a:ext>
            </a:extLst>
          </p:cNvPr>
          <p:cNvSpPr>
            <a:spLocks noGrp="1"/>
          </p:cNvSpPr>
          <p:nvPr>
            <p:ph type="sldNum" sz="quarter" idx="12"/>
          </p:nvPr>
        </p:nvSpPr>
        <p:spPr/>
        <p:txBody>
          <a:bodyPr/>
          <a:lstStyle/>
          <a:p>
            <a:fld id="{88B1D514-9158-7143-952E-69DC611F0F0B}" type="slidenum">
              <a:rPr lang="en-US" smtClean="0"/>
              <a:pPr/>
              <a:t>80</a:t>
            </a:fld>
            <a:endParaRPr lang="en-US"/>
          </a:p>
        </p:txBody>
      </p:sp>
      <p:sp>
        <p:nvSpPr>
          <p:cNvPr id="4" name="Rectangle 3">
            <a:extLst>
              <a:ext uri="{FF2B5EF4-FFF2-40B4-BE49-F238E27FC236}">
                <a16:creationId xmlns:a16="http://schemas.microsoft.com/office/drawing/2014/main" id="{FC28B85C-8E8C-4F58-B8DA-C7D22247CE95}"/>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15768834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7903-8D29-49EF-AC61-15F78D1CF8C8}"/>
              </a:ext>
            </a:extLst>
          </p:cNvPr>
          <p:cNvSpPr>
            <a:spLocks noGrp="1"/>
          </p:cNvSpPr>
          <p:nvPr>
            <p:ph type="title"/>
          </p:nvPr>
        </p:nvSpPr>
        <p:spPr/>
        <p:txBody>
          <a:bodyPr/>
          <a:lstStyle/>
          <a:p>
            <a:r>
              <a:rPr lang="en-US" b="1" dirty="0"/>
              <a:t>Solor Use Cases</a:t>
            </a:r>
          </a:p>
        </p:txBody>
      </p:sp>
      <p:sp>
        <p:nvSpPr>
          <p:cNvPr id="29" name="Rectangle 28">
            <a:extLst>
              <a:ext uri="{FF2B5EF4-FFF2-40B4-BE49-F238E27FC236}">
                <a16:creationId xmlns:a16="http://schemas.microsoft.com/office/drawing/2014/main" id="{58164149-5BC1-42B1-8677-560BB55A04D8}"/>
              </a:ext>
            </a:extLst>
          </p:cNvPr>
          <p:cNvSpPr/>
          <p:nvPr/>
        </p:nvSpPr>
        <p:spPr>
          <a:xfrm>
            <a:off x="1920206" y="1735643"/>
            <a:ext cx="8272371" cy="2185214"/>
          </a:xfrm>
          <a:prstGeom prst="rect">
            <a:avLst/>
          </a:prstGeom>
        </p:spPr>
        <p:txBody>
          <a:bodyPr wrap="square">
            <a:spAutoFit/>
          </a:bodyPr>
          <a:lstStyle/>
          <a:p>
            <a:pPr defTabSz="914400" eaLnBrk="0" fontAlgn="ctr" hangingPunct="0">
              <a:spcAft>
                <a:spcPts val="600"/>
              </a:spcAft>
              <a:tabLst>
                <a:tab pos="457200" algn="l"/>
              </a:tabLst>
            </a:pPr>
            <a:r>
              <a:rPr lang="en-US" altLang="en-US" sz="1600" b="1" dirty="0">
                <a:cs typeface="Segoe UI" panose="020B0502040204020203" pitchFamily="34" charset="0"/>
              </a:rPr>
              <a:t>Genomics: </a:t>
            </a:r>
            <a:r>
              <a:rPr lang="en-US" altLang="en-US" sz="1600" dirty="0">
                <a:cs typeface="Segoe UI" panose="020B0502040204020203" pitchFamily="34" charset="0"/>
              </a:rPr>
              <a:t>Establish the</a:t>
            </a:r>
            <a:r>
              <a:rPr lang="en-US" altLang="en-US" sz="1600" dirty="0">
                <a:ea typeface="Calibri" panose="020F0502020204030204" pitchFamily="34" charset="0"/>
                <a:cs typeface="Segoe UI" panose="020B0502040204020203" pitchFamily="34" charset="0"/>
              </a:rPr>
              <a:t> standardization for genome data in an interoperable ecosystem.</a:t>
            </a:r>
          </a:p>
          <a:p>
            <a:pPr defTabSz="914400" eaLnBrk="0" fontAlgn="ctr" hangingPunct="0">
              <a:spcAft>
                <a:spcPts val="600"/>
              </a:spcAft>
              <a:tabLst>
                <a:tab pos="457200" algn="l"/>
              </a:tabLst>
            </a:pPr>
            <a:endParaRPr lang="en-US" altLang="en-US" sz="1000" b="1" dirty="0">
              <a:cs typeface="Segoe UI" panose="020B0502040204020203" pitchFamily="34" charset="0"/>
            </a:endParaRPr>
          </a:p>
          <a:p>
            <a:pPr defTabSz="914400" eaLnBrk="0" fontAlgn="ctr" hangingPunct="0">
              <a:spcAft>
                <a:spcPts val="600"/>
              </a:spcAft>
              <a:tabLst>
                <a:tab pos="457200" algn="l"/>
              </a:tabLst>
            </a:pPr>
            <a:r>
              <a:rPr lang="en-US" altLang="en-US" sz="1600" b="1" dirty="0">
                <a:cs typeface="Segoe UI" panose="020B0502040204020203" pitchFamily="34" charset="0"/>
              </a:rPr>
              <a:t>FDA SHIELD/LIVD: </a:t>
            </a:r>
            <a:r>
              <a:rPr lang="en-US" altLang="en-US" sz="1600" dirty="0">
                <a:ea typeface="Calibri" panose="020F0502020204030204" pitchFamily="34" charset="0"/>
                <a:cs typeface="Segoe UI" panose="020B0502040204020203" pitchFamily="34" charset="0"/>
              </a:rPr>
              <a:t>Optimize workflow processes between manufacturers and laboratories in an integrated ecosystem.</a:t>
            </a:r>
          </a:p>
          <a:p>
            <a:pPr defTabSz="914400" eaLnBrk="0" fontAlgn="ctr" hangingPunct="0">
              <a:spcAft>
                <a:spcPts val="600"/>
              </a:spcAft>
              <a:tabLst>
                <a:tab pos="457200" algn="l"/>
              </a:tabLst>
            </a:pPr>
            <a:r>
              <a:rPr lang="en-US" altLang="en-US" sz="1000" dirty="0">
                <a:ea typeface="Calibri" panose="020F0502020204030204" pitchFamily="34" charset="0"/>
                <a:cs typeface="Segoe UI" panose="020B0502040204020203" pitchFamily="34" charset="0"/>
              </a:rPr>
              <a:t> </a:t>
            </a:r>
          </a:p>
          <a:p>
            <a:pPr defTabSz="914400" eaLnBrk="0" fontAlgn="ctr" hangingPunct="0">
              <a:spcAft>
                <a:spcPts val="600"/>
              </a:spcAft>
              <a:tabLst>
                <a:tab pos="457200" algn="l"/>
              </a:tabLst>
            </a:pPr>
            <a:r>
              <a:rPr lang="en-US" altLang="en-US" sz="1600" b="1" dirty="0">
                <a:cs typeface="Segoe UI" panose="020B0502040204020203" pitchFamily="34" charset="0"/>
              </a:rPr>
              <a:t>FHIR: </a:t>
            </a:r>
            <a:r>
              <a:rPr lang="en-US" altLang="en-US" sz="1600" dirty="0">
                <a:cs typeface="Segoe UI" panose="020B0502040204020203" pitchFamily="34" charset="0"/>
              </a:rPr>
              <a:t>Import Solor content and artifacts into a standard FHIR Terminology Server for the purpose of representing VA FHIR APIs that go beyond USCDI/ARCH</a:t>
            </a:r>
          </a:p>
        </p:txBody>
      </p:sp>
      <p:pic>
        <p:nvPicPr>
          <p:cNvPr id="30" name="Graphic 29" descr="DNA">
            <a:extLst>
              <a:ext uri="{FF2B5EF4-FFF2-40B4-BE49-F238E27FC236}">
                <a16:creationId xmlns:a16="http://schemas.microsoft.com/office/drawing/2014/main" id="{2C4FEC23-5507-48C7-B1CB-532B147E1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690" y="1789558"/>
            <a:ext cx="548640" cy="548640"/>
          </a:xfrm>
          <a:prstGeom prst="rect">
            <a:avLst/>
          </a:prstGeom>
        </p:spPr>
      </p:pic>
      <p:pic>
        <p:nvPicPr>
          <p:cNvPr id="31" name="Graphic 30" descr="Eye dropper">
            <a:extLst>
              <a:ext uri="{FF2B5EF4-FFF2-40B4-BE49-F238E27FC236}">
                <a16:creationId xmlns:a16="http://schemas.microsoft.com/office/drawing/2014/main" id="{B25FB6B4-1F3B-4A1E-BC6F-AC2CA342D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690" y="2553930"/>
            <a:ext cx="548640" cy="548640"/>
          </a:xfrm>
          <a:prstGeom prst="rect">
            <a:avLst/>
          </a:prstGeom>
        </p:spPr>
      </p:pic>
      <p:pic>
        <p:nvPicPr>
          <p:cNvPr id="32" name="Graphic 31" descr="Hospital">
            <a:extLst>
              <a:ext uri="{FF2B5EF4-FFF2-40B4-BE49-F238E27FC236}">
                <a16:creationId xmlns:a16="http://schemas.microsoft.com/office/drawing/2014/main" id="{9AB0BE29-4406-4322-8138-B796F3C42C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690" y="3318303"/>
            <a:ext cx="548640" cy="548640"/>
          </a:xfrm>
          <a:prstGeom prst="rect">
            <a:avLst/>
          </a:prstGeom>
        </p:spPr>
      </p:pic>
      <p:sp>
        <p:nvSpPr>
          <p:cNvPr id="37" name="TextBox 36">
            <a:extLst>
              <a:ext uri="{FF2B5EF4-FFF2-40B4-BE49-F238E27FC236}">
                <a16:creationId xmlns:a16="http://schemas.microsoft.com/office/drawing/2014/main" id="{58E539C1-3801-462B-A25B-43F440A47EE0}"/>
              </a:ext>
            </a:extLst>
          </p:cNvPr>
          <p:cNvSpPr txBox="1"/>
          <p:nvPr/>
        </p:nvSpPr>
        <p:spPr>
          <a:xfrm>
            <a:off x="970102" y="4833062"/>
            <a:ext cx="1905298" cy="1134670"/>
          </a:xfrm>
          <a:prstGeom prst="rect">
            <a:avLst/>
          </a:prstGeom>
          <a:noFill/>
        </p:spPr>
        <p:txBody>
          <a:bodyPr wrap="square" rtlCol="0">
            <a:spAutoFit/>
          </a:bodyPr>
          <a:lstStyle/>
          <a:p>
            <a:pPr defTabSz="837880">
              <a:lnSpc>
                <a:spcPct val="90000"/>
              </a:lnSpc>
              <a:spcAft>
                <a:spcPts val="409"/>
              </a:spcAft>
            </a:pPr>
            <a:r>
              <a:rPr lang="en-US" sz="1400" dirty="0">
                <a:solidFill>
                  <a:srgbClr val="000000"/>
                </a:solidFill>
                <a:ea typeface="Chronicle Display Black" charset="0"/>
                <a:cs typeface="Chronicle Display Black" charset="0"/>
              </a:rPr>
              <a:t>Solor awarded the </a:t>
            </a:r>
            <a:r>
              <a:rPr lang="en-US" sz="1400" b="1" dirty="0">
                <a:solidFill>
                  <a:srgbClr val="000000"/>
                </a:solidFill>
                <a:ea typeface="Chronicle Display Black" charset="0"/>
                <a:cs typeface="Chronicle Display Black" charset="0"/>
              </a:rPr>
              <a:t>FedHealthIT 2018 Innovation Award</a:t>
            </a:r>
          </a:p>
          <a:p>
            <a:pPr defTabSz="837880">
              <a:lnSpc>
                <a:spcPct val="90000"/>
              </a:lnSpc>
            </a:pPr>
            <a:endParaRPr lang="en-US" sz="1400" b="1" dirty="0">
              <a:solidFill>
                <a:srgbClr val="000000"/>
              </a:solidFill>
              <a:ea typeface="Chronicle Display Black" charset="0"/>
              <a:cs typeface="Chronicle Display Black" charset="0"/>
            </a:endParaRPr>
          </a:p>
          <a:p>
            <a:pPr defTabSz="837880">
              <a:spcAft>
                <a:spcPts val="409"/>
              </a:spcAft>
            </a:pPr>
            <a:r>
              <a:rPr lang="en-US" sz="1200" dirty="0">
                <a:solidFill>
                  <a:srgbClr val="000000"/>
                </a:solidFill>
                <a:ea typeface="Open Sans" charset="0"/>
                <a:cs typeface="Open Sans" charset="0"/>
              </a:rPr>
              <a:t>June 2018</a:t>
            </a:r>
          </a:p>
        </p:txBody>
      </p:sp>
      <p:cxnSp>
        <p:nvCxnSpPr>
          <p:cNvPr id="38" name="Straight Connector 37">
            <a:extLst>
              <a:ext uri="{FF2B5EF4-FFF2-40B4-BE49-F238E27FC236}">
                <a16:creationId xmlns:a16="http://schemas.microsoft.com/office/drawing/2014/main" id="{727356FE-6747-439B-91CD-5CAD2AFB68A0}"/>
              </a:ext>
            </a:extLst>
          </p:cNvPr>
          <p:cNvCxnSpPr>
            <a:cxnSpLocks/>
          </p:cNvCxnSpPr>
          <p:nvPr/>
        </p:nvCxnSpPr>
        <p:spPr>
          <a:xfrm>
            <a:off x="953020" y="4849183"/>
            <a:ext cx="0" cy="1149625"/>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3CCEC7B3-F11A-4A4D-98D5-C313E4922AAF}"/>
              </a:ext>
            </a:extLst>
          </p:cNvPr>
          <p:cNvSpPr txBox="1"/>
          <p:nvPr/>
        </p:nvSpPr>
        <p:spPr>
          <a:xfrm>
            <a:off x="2768399" y="4833062"/>
            <a:ext cx="2030843" cy="1134670"/>
          </a:xfrm>
          <a:prstGeom prst="rect">
            <a:avLst/>
          </a:prstGeom>
          <a:noFill/>
        </p:spPr>
        <p:txBody>
          <a:bodyPr wrap="square" rtlCol="0">
            <a:spAutoFit/>
          </a:bodyPr>
          <a:lstStyle/>
          <a:p>
            <a:pPr defTabSz="837880">
              <a:lnSpc>
                <a:spcPct val="90000"/>
              </a:lnSpc>
              <a:spcAft>
                <a:spcPts val="409"/>
              </a:spcAft>
            </a:pPr>
            <a:r>
              <a:rPr lang="en-US" sz="1400" dirty="0">
                <a:solidFill>
                  <a:srgbClr val="000000"/>
                </a:solidFill>
              </a:rPr>
              <a:t>HSPC highlighted Solor as mission critical at </a:t>
            </a:r>
            <a:r>
              <a:rPr lang="en-US" sz="1400" b="1" dirty="0">
                <a:solidFill>
                  <a:srgbClr val="000000"/>
                </a:solidFill>
                <a:ea typeface="Chronicle Display Black" charset="0"/>
                <a:cs typeface="Chronicle Display Black" charset="0"/>
              </a:rPr>
              <a:t>HSPC 17</a:t>
            </a:r>
            <a:r>
              <a:rPr lang="en-US" sz="1400" b="1" baseline="30000" dirty="0">
                <a:solidFill>
                  <a:srgbClr val="000000"/>
                </a:solidFill>
                <a:ea typeface="Chronicle Display Black" charset="0"/>
                <a:cs typeface="Chronicle Display Black" charset="0"/>
              </a:rPr>
              <a:t>th</a:t>
            </a:r>
            <a:r>
              <a:rPr lang="en-US" sz="1400" b="1" dirty="0">
                <a:solidFill>
                  <a:srgbClr val="000000"/>
                </a:solidFill>
                <a:ea typeface="Chronicle Display Black" charset="0"/>
                <a:cs typeface="Chronicle Display Black" charset="0"/>
              </a:rPr>
              <a:t> General Meeting</a:t>
            </a:r>
          </a:p>
          <a:p>
            <a:pPr defTabSz="837880">
              <a:spcAft>
                <a:spcPts val="409"/>
              </a:spcAft>
            </a:pPr>
            <a:r>
              <a:rPr lang="en-US" sz="1200" dirty="0">
                <a:solidFill>
                  <a:srgbClr val="000000"/>
                </a:solidFill>
                <a:ea typeface="Open Sans" charset="0"/>
                <a:cs typeface="Open Sans" charset="0"/>
              </a:rPr>
              <a:t>July 2018</a:t>
            </a:r>
          </a:p>
        </p:txBody>
      </p:sp>
      <p:cxnSp>
        <p:nvCxnSpPr>
          <p:cNvPr id="40" name="Straight Connector 39">
            <a:extLst>
              <a:ext uri="{FF2B5EF4-FFF2-40B4-BE49-F238E27FC236}">
                <a16:creationId xmlns:a16="http://schemas.microsoft.com/office/drawing/2014/main" id="{15B6CB0B-6FE0-4AF9-AF41-529EFD8A127E}"/>
              </a:ext>
            </a:extLst>
          </p:cNvPr>
          <p:cNvCxnSpPr/>
          <p:nvPr/>
        </p:nvCxnSpPr>
        <p:spPr>
          <a:xfrm>
            <a:off x="2751660" y="4849183"/>
            <a:ext cx="0" cy="1188720"/>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
        <p:nvSpPr>
          <p:cNvPr id="41" name="Title 1">
            <a:extLst>
              <a:ext uri="{FF2B5EF4-FFF2-40B4-BE49-F238E27FC236}">
                <a16:creationId xmlns:a16="http://schemas.microsoft.com/office/drawing/2014/main" id="{BD4EEC58-6F72-4772-B2F7-2E99BBBA4276}"/>
              </a:ext>
            </a:extLst>
          </p:cNvPr>
          <p:cNvSpPr txBox="1">
            <a:spLocks/>
          </p:cNvSpPr>
          <p:nvPr/>
        </p:nvSpPr>
        <p:spPr>
          <a:xfrm>
            <a:off x="914397" y="4287931"/>
            <a:ext cx="3576321" cy="42704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rgbClr val="2972FF"/>
                </a:solidFill>
                <a:latin typeface="+mn-lt"/>
                <a:ea typeface="Bebas Neue" charset="0"/>
                <a:cs typeface="Chronicle Display Black"/>
              </a:defRPr>
            </a:lvl1pPr>
          </a:lstStyle>
          <a:p>
            <a:r>
              <a:rPr lang="en-US" sz="1800" b="1" cap="small" spc="300" dirty="0">
                <a:solidFill>
                  <a:srgbClr val="93D8FF"/>
                </a:solidFill>
              </a:rPr>
              <a:t>recognition &amp; awards</a:t>
            </a:r>
          </a:p>
        </p:txBody>
      </p:sp>
      <p:sp>
        <p:nvSpPr>
          <p:cNvPr id="42" name="TextBox 41">
            <a:extLst>
              <a:ext uri="{FF2B5EF4-FFF2-40B4-BE49-F238E27FC236}">
                <a16:creationId xmlns:a16="http://schemas.microsoft.com/office/drawing/2014/main" id="{C70AAFD6-0A46-4689-A9A6-5C7B61074B80}"/>
              </a:ext>
            </a:extLst>
          </p:cNvPr>
          <p:cNvSpPr txBox="1"/>
          <p:nvPr/>
        </p:nvSpPr>
        <p:spPr>
          <a:xfrm>
            <a:off x="6235727" y="4833062"/>
            <a:ext cx="1810992" cy="1156214"/>
          </a:xfrm>
          <a:prstGeom prst="rect">
            <a:avLst/>
          </a:prstGeom>
          <a:noFill/>
        </p:spPr>
        <p:txBody>
          <a:bodyPr wrap="square" rtlCol="0">
            <a:spAutoFit/>
          </a:bodyPr>
          <a:lstStyle/>
          <a:p>
            <a:pPr defTabSz="837880">
              <a:lnSpc>
                <a:spcPct val="90000"/>
              </a:lnSpc>
              <a:spcAft>
                <a:spcPts val="409"/>
              </a:spcAft>
            </a:pPr>
            <a:r>
              <a:rPr lang="en-US" sz="1400" dirty="0">
                <a:solidFill>
                  <a:srgbClr val="000000"/>
                </a:solidFill>
                <a:ea typeface="Chronicle Display Black" charset="0"/>
                <a:cs typeface="Chronicle Display Black" charset="0"/>
              </a:rPr>
              <a:t>Solor featured as </a:t>
            </a:r>
            <a:r>
              <a:rPr lang="en-US" sz="1400" b="1" dirty="0">
                <a:solidFill>
                  <a:srgbClr val="000000"/>
                </a:solidFill>
                <a:ea typeface="Chronicle Display Black" charset="0"/>
                <a:cs typeface="Chronicle Display Black" charset="0"/>
              </a:rPr>
              <a:t>VA Seamless Care project at HIMSS </a:t>
            </a:r>
          </a:p>
          <a:p>
            <a:pPr defTabSz="837880"/>
            <a:endParaRPr lang="en-US" sz="1400" dirty="0">
              <a:solidFill>
                <a:srgbClr val="000000"/>
              </a:solidFill>
              <a:ea typeface="Open Sans" charset="0"/>
              <a:cs typeface="Open Sans" charset="0"/>
            </a:endParaRPr>
          </a:p>
          <a:p>
            <a:pPr defTabSz="837880">
              <a:spcAft>
                <a:spcPts val="409"/>
              </a:spcAft>
            </a:pPr>
            <a:r>
              <a:rPr lang="en-US" sz="1200" dirty="0">
                <a:solidFill>
                  <a:srgbClr val="000000"/>
                </a:solidFill>
                <a:ea typeface="Open Sans" charset="0"/>
                <a:cs typeface="Open Sans" charset="0"/>
              </a:rPr>
              <a:t>Feb 2019</a:t>
            </a:r>
          </a:p>
        </p:txBody>
      </p:sp>
      <p:cxnSp>
        <p:nvCxnSpPr>
          <p:cNvPr id="43" name="Straight Connector 42">
            <a:extLst>
              <a:ext uri="{FF2B5EF4-FFF2-40B4-BE49-F238E27FC236}">
                <a16:creationId xmlns:a16="http://schemas.microsoft.com/office/drawing/2014/main" id="{0C248EFD-452A-457C-86C4-BE4A90ADDFDC}"/>
              </a:ext>
            </a:extLst>
          </p:cNvPr>
          <p:cNvCxnSpPr>
            <a:cxnSpLocks/>
          </p:cNvCxnSpPr>
          <p:nvPr/>
        </p:nvCxnSpPr>
        <p:spPr>
          <a:xfrm>
            <a:off x="6227020" y="4849183"/>
            <a:ext cx="0" cy="1149625"/>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1ED2BA2A-EF22-4013-98FF-FC75B6F48864}"/>
              </a:ext>
            </a:extLst>
          </p:cNvPr>
          <p:cNvSpPr txBox="1"/>
          <p:nvPr/>
        </p:nvSpPr>
        <p:spPr>
          <a:xfrm>
            <a:off x="4570401" y="4833062"/>
            <a:ext cx="1762978" cy="1156214"/>
          </a:xfrm>
          <a:prstGeom prst="rect">
            <a:avLst/>
          </a:prstGeom>
          <a:noFill/>
        </p:spPr>
        <p:txBody>
          <a:bodyPr wrap="square" rtlCol="0">
            <a:spAutoFit/>
          </a:bodyPr>
          <a:lstStyle/>
          <a:p>
            <a:pPr defTabSz="837880">
              <a:lnSpc>
                <a:spcPct val="90000"/>
              </a:lnSpc>
              <a:spcAft>
                <a:spcPts val="409"/>
              </a:spcAft>
            </a:pPr>
            <a:r>
              <a:rPr lang="en-US" sz="1400" dirty="0">
                <a:solidFill>
                  <a:srgbClr val="000000"/>
                </a:solidFill>
                <a:ea typeface="Chronicle Display Black" charset="0"/>
                <a:cs typeface="Chronicle Display Black" charset="0"/>
              </a:rPr>
              <a:t>Solor</a:t>
            </a:r>
            <a:r>
              <a:rPr lang="en-US" sz="1400" b="1" dirty="0">
                <a:solidFill>
                  <a:srgbClr val="000000"/>
                </a:solidFill>
                <a:ea typeface="Chronicle Display Black" charset="0"/>
                <a:cs typeface="Chronicle Display Black" charset="0"/>
              </a:rPr>
              <a:t> highlighted at the Federal Health Pavilion  </a:t>
            </a:r>
          </a:p>
          <a:p>
            <a:pPr defTabSz="837880"/>
            <a:endParaRPr lang="en-US" sz="1400" dirty="0">
              <a:solidFill>
                <a:srgbClr val="000000"/>
              </a:solidFill>
              <a:ea typeface="Open Sans" charset="0"/>
              <a:cs typeface="Open Sans" charset="0"/>
            </a:endParaRPr>
          </a:p>
          <a:p>
            <a:pPr defTabSz="837880">
              <a:spcAft>
                <a:spcPts val="409"/>
              </a:spcAft>
            </a:pPr>
            <a:r>
              <a:rPr lang="en-US" sz="1200" dirty="0">
                <a:solidFill>
                  <a:srgbClr val="000000"/>
                </a:solidFill>
                <a:ea typeface="Open Sans" charset="0"/>
                <a:cs typeface="Open Sans" charset="0"/>
              </a:rPr>
              <a:t>Feb 2019</a:t>
            </a:r>
          </a:p>
        </p:txBody>
      </p:sp>
      <p:cxnSp>
        <p:nvCxnSpPr>
          <p:cNvPr id="45" name="Straight Connector 44">
            <a:extLst>
              <a:ext uri="{FF2B5EF4-FFF2-40B4-BE49-F238E27FC236}">
                <a16:creationId xmlns:a16="http://schemas.microsoft.com/office/drawing/2014/main" id="{C6D001B5-5B2A-48F8-85BA-A62EE9D26300}"/>
              </a:ext>
            </a:extLst>
          </p:cNvPr>
          <p:cNvCxnSpPr>
            <a:cxnSpLocks/>
          </p:cNvCxnSpPr>
          <p:nvPr/>
        </p:nvCxnSpPr>
        <p:spPr>
          <a:xfrm>
            <a:off x="4560460" y="4849183"/>
            <a:ext cx="0" cy="1149625"/>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265A44C6-B90E-4B41-BB39-D36C77FAA91F}"/>
              </a:ext>
            </a:extLst>
          </p:cNvPr>
          <p:cNvSpPr txBox="1"/>
          <p:nvPr/>
        </p:nvSpPr>
        <p:spPr>
          <a:xfrm>
            <a:off x="9719826" y="4833062"/>
            <a:ext cx="1905298" cy="1164421"/>
          </a:xfrm>
          <a:prstGeom prst="rect">
            <a:avLst/>
          </a:prstGeom>
          <a:noFill/>
        </p:spPr>
        <p:txBody>
          <a:bodyPr wrap="square" rtlCol="0">
            <a:spAutoFit/>
          </a:bodyPr>
          <a:lstStyle/>
          <a:p>
            <a:pPr defTabSz="837880">
              <a:lnSpc>
                <a:spcPct val="90000"/>
              </a:lnSpc>
              <a:spcAft>
                <a:spcPts val="409"/>
              </a:spcAft>
            </a:pPr>
            <a:r>
              <a:rPr lang="en-US" sz="1400" dirty="0">
                <a:ea typeface="Chronicle Display Black" charset="0"/>
                <a:cs typeface="Chronicle Display Black" charset="0"/>
              </a:rPr>
              <a:t>Solor selected to present at </a:t>
            </a:r>
            <a:r>
              <a:rPr lang="en-US" sz="1400" b="1" dirty="0">
                <a:ea typeface="Chronicle Display Black" charset="0"/>
                <a:cs typeface="Chronicle Display Black" charset="0"/>
              </a:rPr>
              <a:t>2019</a:t>
            </a:r>
            <a:r>
              <a:rPr lang="en-US" sz="1400" dirty="0">
                <a:ea typeface="Chronicle Display Black" charset="0"/>
                <a:cs typeface="Chronicle Display Black" charset="0"/>
              </a:rPr>
              <a:t> </a:t>
            </a:r>
            <a:r>
              <a:rPr lang="en-US" sz="1400" b="1" dirty="0">
                <a:ea typeface="Chronicle Display Black" charset="0"/>
                <a:cs typeface="Chronicle Display Black" charset="0"/>
              </a:rPr>
              <a:t>OSHERA Summit</a:t>
            </a:r>
          </a:p>
          <a:p>
            <a:pPr defTabSz="837880">
              <a:lnSpc>
                <a:spcPct val="90000"/>
              </a:lnSpc>
              <a:spcAft>
                <a:spcPts val="409"/>
              </a:spcAft>
            </a:pPr>
            <a:endParaRPr lang="en-US" sz="1400" b="1" dirty="0">
              <a:ea typeface="Open Sans" charset="0"/>
              <a:cs typeface="Open Sans" charset="0"/>
            </a:endParaRPr>
          </a:p>
          <a:p>
            <a:pPr defTabSz="837880">
              <a:lnSpc>
                <a:spcPct val="90000"/>
              </a:lnSpc>
              <a:spcAft>
                <a:spcPts val="409"/>
              </a:spcAft>
            </a:pPr>
            <a:r>
              <a:rPr lang="en-US" sz="1200" dirty="0">
                <a:ea typeface="Open Sans" charset="0"/>
                <a:cs typeface="Open Sans" charset="0"/>
              </a:rPr>
              <a:t>July 2019</a:t>
            </a:r>
          </a:p>
        </p:txBody>
      </p:sp>
      <p:cxnSp>
        <p:nvCxnSpPr>
          <p:cNvPr id="47" name="Straight Connector 46">
            <a:extLst>
              <a:ext uri="{FF2B5EF4-FFF2-40B4-BE49-F238E27FC236}">
                <a16:creationId xmlns:a16="http://schemas.microsoft.com/office/drawing/2014/main" id="{0B48F2E4-5AE3-47FE-90B5-88893C030CC6}"/>
              </a:ext>
            </a:extLst>
          </p:cNvPr>
          <p:cNvCxnSpPr>
            <a:cxnSpLocks/>
          </p:cNvCxnSpPr>
          <p:nvPr/>
        </p:nvCxnSpPr>
        <p:spPr>
          <a:xfrm>
            <a:off x="7924060" y="4849183"/>
            <a:ext cx="0" cy="1149625"/>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
        <p:nvSpPr>
          <p:cNvPr id="50" name="Slide Number Placeholder 3">
            <a:extLst>
              <a:ext uri="{FF2B5EF4-FFF2-40B4-BE49-F238E27FC236}">
                <a16:creationId xmlns:a16="http://schemas.microsoft.com/office/drawing/2014/main" id="{420A292D-6F15-4A6C-B269-09F43254A80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1219170" rtl="0" eaLnBrk="1" latinLnBrk="0" hangingPunct="1">
              <a:defRPr sz="10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88B1D514-9158-7143-952E-69DC611F0F0B}" type="slidenum">
              <a:rPr lang="en-US" smtClean="0"/>
              <a:pPr/>
              <a:t>81</a:t>
            </a:fld>
            <a:endParaRPr lang="en-US" dirty="0"/>
          </a:p>
        </p:txBody>
      </p:sp>
      <p:sp>
        <p:nvSpPr>
          <p:cNvPr id="22" name="TextBox 21">
            <a:extLst>
              <a:ext uri="{FF2B5EF4-FFF2-40B4-BE49-F238E27FC236}">
                <a16:creationId xmlns:a16="http://schemas.microsoft.com/office/drawing/2014/main" id="{6A94F6F9-038F-49DF-A179-7AAD98877C94}"/>
              </a:ext>
            </a:extLst>
          </p:cNvPr>
          <p:cNvSpPr txBox="1"/>
          <p:nvPr/>
        </p:nvSpPr>
        <p:spPr>
          <a:xfrm>
            <a:off x="7938826" y="4833062"/>
            <a:ext cx="1905298" cy="1134670"/>
          </a:xfrm>
          <a:prstGeom prst="rect">
            <a:avLst/>
          </a:prstGeom>
          <a:noFill/>
        </p:spPr>
        <p:txBody>
          <a:bodyPr wrap="square" rtlCol="0">
            <a:spAutoFit/>
          </a:bodyPr>
          <a:lstStyle/>
          <a:p>
            <a:pPr defTabSz="837880">
              <a:lnSpc>
                <a:spcPct val="90000"/>
              </a:lnSpc>
              <a:spcAft>
                <a:spcPts val="409"/>
              </a:spcAft>
            </a:pPr>
            <a:r>
              <a:rPr lang="en-US" sz="1400" dirty="0">
                <a:solidFill>
                  <a:srgbClr val="000000"/>
                </a:solidFill>
                <a:ea typeface="Chronicle Display Black" charset="0"/>
                <a:cs typeface="Chronicle Display Black" charset="0"/>
              </a:rPr>
              <a:t>Solor awarded the </a:t>
            </a:r>
            <a:r>
              <a:rPr lang="en-US" sz="1400" b="1" dirty="0" err="1">
                <a:solidFill>
                  <a:srgbClr val="000000"/>
                </a:solidFill>
                <a:ea typeface="Chronicle Display Black" charset="0"/>
                <a:cs typeface="Chronicle Display Black" charset="0"/>
              </a:rPr>
              <a:t>FedHealthIT</a:t>
            </a:r>
            <a:r>
              <a:rPr lang="en-US" sz="1400" b="1" dirty="0">
                <a:solidFill>
                  <a:srgbClr val="000000"/>
                </a:solidFill>
                <a:ea typeface="Chronicle Display Black" charset="0"/>
                <a:cs typeface="Chronicle Display Black" charset="0"/>
              </a:rPr>
              <a:t> 2019 Innovation Award</a:t>
            </a:r>
          </a:p>
          <a:p>
            <a:pPr defTabSz="837880">
              <a:lnSpc>
                <a:spcPct val="90000"/>
              </a:lnSpc>
            </a:pPr>
            <a:endParaRPr lang="en-US" sz="1400" b="1" dirty="0">
              <a:solidFill>
                <a:srgbClr val="000000"/>
              </a:solidFill>
              <a:ea typeface="Chronicle Display Black" charset="0"/>
              <a:cs typeface="Chronicle Display Black" charset="0"/>
            </a:endParaRPr>
          </a:p>
          <a:p>
            <a:pPr defTabSz="837880">
              <a:spcAft>
                <a:spcPts val="409"/>
              </a:spcAft>
            </a:pPr>
            <a:r>
              <a:rPr lang="en-US" sz="1200" dirty="0">
                <a:solidFill>
                  <a:srgbClr val="000000"/>
                </a:solidFill>
                <a:ea typeface="Open Sans" charset="0"/>
                <a:cs typeface="Open Sans" charset="0"/>
              </a:rPr>
              <a:t>June 2019</a:t>
            </a:r>
          </a:p>
        </p:txBody>
      </p:sp>
      <p:cxnSp>
        <p:nvCxnSpPr>
          <p:cNvPr id="23" name="Straight Connector 22">
            <a:extLst>
              <a:ext uri="{FF2B5EF4-FFF2-40B4-BE49-F238E27FC236}">
                <a16:creationId xmlns:a16="http://schemas.microsoft.com/office/drawing/2014/main" id="{EFAE6AD1-C254-4242-ADEB-A6AD10B2CA65}"/>
              </a:ext>
            </a:extLst>
          </p:cNvPr>
          <p:cNvCxnSpPr>
            <a:cxnSpLocks/>
          </p:cNvCxnSpPr>
          <p:nvPr/>
        </p:nvCxnSpPr>
        <p:spPr>
          <a:xfrm>
            <a:off x="9709904" y="4833062"/>
            <a:ext cx="0" cy="1149625"/>
          </a:xfrm>
          <a:prstGeom prst="line">
            <a:avLst/>
          </a:prstGeom>
          <a:ln w="28575" cmpd="sng">
            <a:solidFill>
              <a:srgbClr val="9DE7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596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FDA SHIELD/LIVD Collaboration</a:t>
            </a:r>
            <a:endParaRPr lang="en-US" b="1" dirty="0"/>
          </a:p>
        </p:txBody>
      </p:sp>
      <p:sp>
        <p:nvSpPr>
          <p:cNvPr id="3" name="Slide Number Placeholder 2">
            <a:extLst>
              <a:ext uri="{FF2B5EF4-FFF2-40B4-BE49-F238E27FC236}">
                <a16:creationId xmlns:a16="http://schemas.microsoft.com/office/drawing/2014/main" id="{A4C7BDB6-CEF7-4917-8A9D-87E3CA7EB039}"/>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t>82</a:t>
            </a:fld>
            <a:endParaRPr lang="en-US" dirty="0"/>
          </a:p>
        </p:txBody>
      </p:sp>
      <p:sp>
        <p:nvSpPr>
          <p:cNvPr id="11" name="Slide Number Placeholder 2">
            <a:extLst>
              <a:ext uri="{FF2B5EF4-FFF2-40B4-BE49-F238E27FC236}">
                <a16:creationId xmlns:a16="http://schemas.microsoft.com/office/drawing/2014/main" id="{92F3B548-A9D1-4B49-9C93-1437A2115625}"/>
              </a:ext>
            </a:extLst>
          </p:cNvPr>
          <p:cNvSpPr txBox="1">
            <a:spLocks/>
          </p:cNvSpPr>
          <p:nvPr/>
        </p:nvSpPr>
        <p:spPr>
          <a:xfrm>
            <a:off x="8610600" y="6356351"/>
            <a:ext cx="2743200" cy="365125"/>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a:endParaRPr lang="en-US" sz="1800" dirty="0">
              <a:solidFill>
                <a:srgbClr val="E7E6E6">
                  <a:lumMod val="50000"/>
                </a:srgbClr>
              </a:solidFill>
            </a:endParaRPr>
          </a:p>
        </p:txBody>
      </p:sp>
      <p:sp>
        <p:nvSpPr>
          <p:cNvPr id="15" name="TextBox 14">
            <a:extLst>
              <a:ext uri="{FF2B5EF4-FFF2-40B4-BE49-F238E27FC236}">
                <a16:creationId xmlns:a16="http://schemas.microsoft.com/office/drawing/2014/main" id="{CEEE9267-B1A1-4B78-9F4A-5C7BA4F8AE1F}"/>
              </a:ext>
            </a:extLst>
          </p:cNvPr>
          <p:cNvSpPr txBox="1"/>
          <p:nvPr/>
        </p:nvSpPr>
        <p:spPr>
          <a:xfrm>
            <a:off x="1837085" y="4555886"/>
            <a:ext cx="8844197" cy="646331"/>
          </a:xfrm>
          <a:prstGeom prst="rect">
            <a:avLst/>
          </a:prstGeom>
          <a:solidFill>
            <a:schemeClr val="bg1"/>
          </a:solidFill>
          <a:ln>
            <a:noFill/>
          </a:ln>
        </p:spPr>
        <p:txBody>
          <a:bodyPr wrap="square" rtlCol="0">
            <a:spAutoFit/>
          </a:bodyPr>
          <a:lstStyle/>
          <a:p>
            <a:pPr lvl="0">
              <a:defRPr/>
            </a:pPr>
            <a:r>
              <a:rPr lang="en-US" sz="1800" dirty="0">
                <a:cs typeface="Segoe UI Semilight" panose="020B0402040204020203" pitchFamily="34" charset="0"/>
              </a:rPr>
              <a:t>Integrating disparate health standards into a common model to achieve semantic interoperability and thus help SHIELD standardize its lab data.</a:t>
            </a:r>
          </a:p>
        </p:txBody>
      </p:sp>
      <p:sp>
        <p:nvSpPr>
          <p:cNvPr id="23" name="Rectangle 22">
            <a:extLst>
              <a:ext uri="{FF2B5EF4-FFF2-40B4-BE49-F238E27FC236}">
                <a16:creationId xmlns:a16="http://schemas.microsoft.com/office/drawing/2014/main" id="{D6D5342F-1A2E-41E1-B211-ECF2E136C573}"/>
              </a:ext>
            </a:extLst>
          </p:cNvPr>
          <p:cNvSpPr/>
          <p:nvPr/>
        </p:nvSpPr>
        <p:spPr>
          <a:xfrm>
            <a:off x="1837085" y="4049032"/>
            <a:ext cx="1080745" cy="369332"/>
          </a:xfrm>
          <a:prstGeom prst="rect">
            <a:avLst/>
          </a:prstGeom>
        </p:spPr>
        <p:txBody>
          <a:bodyPr wrap="none">
            <a:spAutoFit/>
          </a:bodyPr>
          <a:lstStyle/>
          <a:p>
            <a:pPr lvl="0"/>
            <a:r>
              <a:rPr lang="en-US" sz="1800" b="1" dirty="0">
                <a:solidFill>
                  <a:srgbClr val="93D8FF"/>
                </a:solidFill>
              </a:rPr>
              <a:t>Method</a:t>
            </a:r>
          </a:p>
        </p:txBody>
      </p:sp>
      <p:sp>
        <p:nvSpPr>
          <p:cNvPr id="27" name="Rectangle 26">
            <a:extLst>
              <a:ext uri="{FF2B5EF4-FFF2-40B4-BE49-F238E27FC236}">
                <a16:creationId xmlns:a16="http://schemas.microsoft.com/office/drawing/2014/main" id="{029B6E55-D597-4FE8-9B01-C06C09176666}"/>
              </a:ext>
            </a:extLst>
          </p:cNvPr>
          <p:cNvSpPr/>
          <p:nvPr/>
        </p:nvSpPr>
        <p:spPr>
          <a:xfrm>
            <a:off x="1837085" y="2223629"/>
            <a:ext cx="1992853" cy="369332"/>
          </a:xfrm>
          <a:prstGeom prst="rect">
            <a:avLst/>
          </a:prstGeom>
        </p:spPr>
        <p:txBody>
          <a:bodyPr wrap="none">
            <a:spAutoFit/>
          </a:bodyPr>
          <a:lstStyle/>
          <a:p>
            <a:pPr lvl="0"/>
            <a:r>
              <a:rPr lang="en-US" sz="1800" b="1" dirty="0">
                <a:solidFill>
                  <a:srgbClr val="003294"/>
                </a:solidFill>
              </a:rPr>
              <a:t>Aligned Mission</a:t>
            </a:r>
          </a:p>
        </p:txBody>
      </p:sp>
      <p:sp>
        <p:nvSpPr>
          <p:cNvPr id="17" name="Freeform 357">
            <a:extLst>
              <a:ext uri="{FF2B5EF4-FFF2-40B4-BE49-F238E27FC236}">
                <a16:creationId xmlns:a16="http://schemas.microsoft.com/office/drawing/2014/main" id="{8A814EC3-C35C-4ED9-8657-59F333C9CBDD}"/>
              </a:ext>
            </a:extLst>
          </p:cNvPr>
          <p:cNvSpPr>
            <a:spLocks noChangeAspect="1" noEditPoints="1"/>
          </p:cNvSpPr>
          <p:nvPr/>
        </p:nvSpPr>
        <p:spPr bwMode="auto">
          <a:xfrm>
            <a:off x="914400" y="2306155"/>
            <a:ext cx="784078" cy="78638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8">
            <a:extLst>
              <a:ext uri="{FF2B5EF4-FFF2-40B4-BE49-F238E27FC236}">
                <a16:creationId xmlns:a16="http://schemas.microsoft.com/office/drawing/2014/main" id="{7562FD16-5E76-4C30-97A1-F6CDB9B0FEA2}"/>
              </a:ext>
            </a:extLst>
          </p:cNvPr>
          <p:cNvSpPr>
            <a:spLocks noChangeAspect="1" noEditPoints="1"/>
          </p:cNvSpPr>
          <p:nvPr/>
        </p:nvSpPr>
        <p:spPr bwMode="auto">
          <a:xfrm>
            <a:off x="914400" y="4119689"/>
            <a:ext cx="768096" cy="76809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324 h 512"/>
              <a:gd name="T12" fmla="*/ 413 w 512"/>
              <a:gd name="T13" fmla="*/ 327 h 512"/>
              <a:gd name="T14" fmla="*/ 370 w 512"/>
              <a:gd name="T15" fmla="*/ 370 h 512"/>
              <a:gd name="T16" fmla="*/ 362 w 512"/>
              <a:gd name="T17" fmla="*/ 373 h 512"/>
              <a:gd name="T18" fmla="*/ 355 w 512"/>
              <a:gd name="T19" fmla="*/ 370 h 512"/>
              <a:gd name="T20" fmla="*/ 355 w 512"/>
              <a:gd name="T21" fmla="*/ 355 h 512"/>
              <a:gd name="T22" fmla="*/ 379 w 512"/>
              <a:gd name="T23" fmla="*/ 330 h 512"/>
              <a:gd name="T24" fmla="*/ 106 w 512"/>
              <a:gd name="T25" fmla="*/ 330 h 512"/>
              <a:gd name="T26" fmla="*/ 96 w 512"/>
              <a:gd name="T27" fmla="*/ 320 h 512"/>
              <a:gd name="T28" fmla="*/ 106 w 512"/>
              <a:gd name="T29" fmla="*/ 309 h 512"/>
              <a:gd name="T30" fmla="*/ 379 w 512"/>
              <a:gd name="T31" fmla="*/ 309 h 512"/>
              <a:gd name="T32" fmla="*/ 355 w 512"/>
              <a:gd name="T33" fmla="*/ 285 h 512"/>
              <a:gd name="T34" fmla="*/ 355 w 512"/>
              <a:gd name="T35" fmla="*/ 269 h 512"/>
              <a:gd name="T36" fmla="*/ 370 w 512"/>
              <a:gd name="T37" fmla="*/ 269 h 512"/>
              <a:gd name="T38" fmla="*/ 413 w 512"/>
              <a:gd name="T39" fmla="*/ 312 h 512"/>
              <a:gd name="T40" fmla="*/ 415 w 512"/>
              <a:gd name="T41" fmla="*/ 316 h 512"/>
              <a:gd name="T42" fmla="*/ 415 w 512"/>
              <a:gd name="T43" fmla="*/ 324 h 512"/>
              <a:gd name="T44" fmla="*/ 405 w 512"/>
              <a:gd name="T45" fmla="*/ 202 h 512"/>
              <a:gd name="T46" fmla="*/ 132 w 512"/>
              <a:gd name="T47" fmla="*/ 202 h 512"/>
              <a:gd name="T48" fmla="*/ 157 w 512"/>
              <a:gd name="T49" fmla="*/ 227 h 512"/>
              <a:gd name="T50" fmla="*/ 157 w 512"/>
              <a:gd name="T51" fmla="*/ 242 h 512"/>
              <a:gd name="T52" fmla="*/ 149 w 512"/>
              <a:gd name="T53" fmla="*/ 245 h 512"/>
              <a:gd name="T54" fmla="*/ 141 w 512"/>
              <a:gd name="T55" fmla="*/ 242 h 512"/>
              <a:gd name="T56" fmla="*/ 99 w 512"/>
              <a:gd name="T57" fmla="*/ 199 h 512"/>
              <a:gd name="T58" fmla="*/ 96 w 512"/>
              <a:gd name="T59" fmla="*/ 196 h 512"/>
              <a:gd name="T60" fmla="*/ 96 w 512"/>
              <a:gd name="T61" fmla="*/ 188 h 512"/>
              <a:gd name="T62" fmla="*/ 99 w 512"/>
              <a:gd name="T63" fmla="*/ 184 h 512"/>
              <a:gd name="T64" fmla="*/ 141 w 512"/>
              <a:gd name="T65" fmla="*/ 141 h 512"/>
              <a:gd name="T66" fmla="*/ 157 w 512"/>
              <a:gd name="T67" fmla="*/ 141 h 512"/>
              <a:gd name="T68" fmla="*/ 157 w 512"/>
              <a:gd name="T69" fmla="*/ 157 h 512"/>
              <a:gd name="T70" fmla="*/ 132 w 512"/>
              <a:gd name="T71" fmla="*/ 181 h 512"/>
              <a:gd name="T72" fmla="*/ 405 w 512"/>
              <a:gd name="T73" fmla="*/ 181 h 512"/>
              <a:gd name="T74" fmla="*/ 416 w 512"/>
              <a:gd name="T75" fmla="*/ 192 h 512"/>
              <a:gd name="T76" fmla="*/ 405 w 512"/>
              <a:gd name="T77"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324"/>
                </a:moveTo>
                <a:cubicBezTo>
                  <a:pt x="414" y="325"/>
                  <a:pt x="414" y="326"/>
                  <a:pt x="413" y="327"/>
                </a:cubicBezTo>
                <a:cubicBezTo>
                  <a:pt x="370" y="370"/>
                  <a:pt x="370" y="370"/>
                  <a:pt x="370" y="370"/>
                </a:cubicBezTo>
                <a:cubicBezTo>
                  <a:pt x="368" y="372"/>
                  <a:pt x="365" y="373"/>
                  <a:pt x="362" y="373"/>
                </a:cubicBezTo>
                <a:cubicBezTo>
                  <a:pt x="360" y="373"/>
                  <a:pt x="357" y="372"/>
                  <a:pt x="355" y="370"/>
                </a:cubicBezTo>
                <a:cubicBezTo>
                  <a:pt x="351" y="366"/>
                  <a:pt x="351" y="359"/>
                  <a:pt x="355" y="355"/>
                </a:cubicBezTo>
                <a:cubicBezTo>
                  <a:pt x="379" y="330"/>
                  <a:pt x="379" y="330"/>
                  <a:pt x="379" y="330"/>
                </a:cubicBezTo>
                <a:cubicBezTo>
                  <a:pt x="106" y="330"/>
                  <a:pt x="106" y="330"/>
                  <a:pt x="106" y="330"/>
                </a:cubicBezTo>
                <a:cubicBezTo>
                  <a:pt x="100" y="330"/>
                  <a:pt x="96" y="326"/>
                  <a:pt x="96" y="320"/>
                </a:cubicBezTo>
                <a:cubicBezTo>
                  <a:pt x="96" y="314"/>
                  <a:pt x="100" y="309"/>
                  <a:pt x="106" y="309"/>
                </a:cubicBezTo>
                <a:cubicBezTo>
                  <a:pt x="379" y="309"/>
                  <a:pt x="379" y="309"/>
                  <a:pt x="379" y="309"/>
                </a:cubicBezTo>
                <a:cubicBezTo>
                  <a:pt x="355" y="285"/>
                  <a:pt x="355" y="285"/>
                  <a:pt x="355" y="285"/>
                </a:cubicBezTo>
                <a:cubicBezTo>
                  <a:pt x="351" y="280"/>
                  <a:pt x="351" y="274"/>
                  <a:pt x="355" y="269"/>
                </a:cubicBezTo>
                <a:cubicBezTo>
                  <a:pt x="359" y="265"/>
                  <a:pt x="366" y="265"/>
                  <a:pt x="370" y="269"/>
                </a:cubicBezTo>
                <a:cubicBezTo>
                  <a:pt x="413" y="312"/>
                  <a:pt x="413" y="312"/>
                  <a:pt x="413" y="312"/>
                </a:cubicBezTo>
                <a:cubicBezTo>
                  <a:pt x="414" y="313"/>
                  <a:pt x="414" y="314"/>
                  <a:pt x="415" y="316"/>
                </a:cubicBezTo>
                <a:cubicBezTo>
                  <a:pt x="416" y="318"/>
                  <a:pt x="416" y="321"/>
                  <a:pt x="415" y="324"/>
                </a:cubicBezTo>
                <a:close/>
                <a:moveTo>
                  <a:pt x="405" y="202"/>
                </a:moveTo>
                <a:cubicBezTo>
                  <a:pt x="132" y="202"/>
                  <a:pt x="132" y="202"/>
                  <a:pt x="132" y="202"/>
                </a:cubicBezTo>
                <a:cubicBezTo>
                  <a:pt x="157" y="227"/>
                  <a:pt x="157" y="227"/>
                  <a:pt x="157" y="227"/>
                </a:cubicBezTo>
                <a:cubicBezTo>
                  <a:pt x="161" y="231"/>
                  <a:pt x="161" y="238"/>
                  <a:pt x="157" y="242"/>
                </a:cubicBezTo>
                <a:cubicBezTo>
                  <a:pt x="154" y="244"/>
                  <a:pt x="152" y="245"/>
                  <a:pt x="149" y="245"/>
                </a:cubicBezTo>
                <a:cubicBezTo>
                  <a:pt x="146" y="245"/>
                  <a:pt x="144" y="244"/>
                  <a:pt x="141" y="242"/>
                </a:cubicBezTo>
                <a:cubicBezTo>
                  <a:pt x="99" y="199"/>
                  <a:pt x="99" y="199"/>
                  <a:pt x="99" y="199"/>
                </a:cubicBezTo>
                <a:cubicBezTo>
                  <a:pt x="98" y="198"/>
                  <a:pt x="97" y="197"/>
                  <a:pt x="96" y="196"/>
                </a:cubicBezTo>
                <a:cubicBezTo>
                  <a:pt x="95" y="193"/>
                  <a:pt x="95" y="190"/>
                  <a:pt x="96" y="188"/>
                </a:cubicBezTo>
                <a:cubicBezTo>
                  <a:pt x="97" y="186"/>
                  <a:pt x="98" y="185"/>
                  <a:pt x="99" y="184"/>
                </a:cubicBezTo>
                <a:cubicBezTo>
                  <a:pt x="141" y="141"/>
                  <a:pt x="141" y="141"/>
                  <a:pt x="141" y="141"/>
                </a:cubicBezTo>
                <a:cubicBezTo>
                  <a:pt x="146" y="137"/>
                  <a:pt x="152" y="137"/>
                  <a:pt x="157" y="141"/>
                </a:cubicBezTo>
                <a:cubicBezTo>
                  <a:pt x="161" y="146"/>
                  <a:pt x="161" y="152"/>
                  <a:pt x="157" y="157"/>
                </a:cubicBezTo>
                <a:cubicBezTo>
                  <a:pt x="132" y="181"/>
                  <a:pt x="132" y="181"/>
                  <a:pt x="132" y="181"/>
                </a:cubicBezTo>
                <a:cubicBezTo>
                  <a:pt x="405" y="181"/>
                  <a:pt x="405" y="181"/>
                  <a:pt x="405" y="181"/>
                </a:cubicBezTo>
                <a:cubicBezTo>
                  <a:pt x="411" y="181"/>
                  <a:pt x="416" y="186"/>
                  <a:pt x="416" y="192"/>
                </a:cubicBezTo>
                <a:cubicBezTo>
                  <a:pt x="416" y="198"/>
                  <a:pt x="411" y="202"/>
                  <a:pt x="405" y="2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8B957B3D-879F-42A6-B833-D49A4BB399DC}"/>
              </a:ext>
            </a:extLst>
          </p:cNvPr>
          <p:cNvSpPr/>
          <p:nvPr/>
        </p:nvSpPr>
        <p:spPr>
          <a:xfrm>
            <a:off x="1837085" y="2699347"/>
            <a:ext cx="8844197" cy="923330"/>
          </a:xfrm>
          <a:prstGeom prst="rect">
            <a:avLst/>
          </a:prstGeom>
        </p:spPr>
        <p:txBody>
          <a:bodyPr wrap="square">
            <a:spAutoFit/>
          </a:bodyPr>
          <a:lstStyle/>
          <a:p>
            <a:pPr lvl="0">
              <a:defRPr/>
            </a:pPr>
            <a:r>
              <a:rPr lang="en-US" sz="1800" dirty="0">
                <a:solidFill>
                  <a:prstClr val="black"/>
                </a:solidFill>
              </a:rPr>
              <a:t>As the </a:t>
            </a:r>
            <a:r>
              <a:rPr lang="en-US" sz="1800" b="1" dirty="0">
                <a:solidFill>
                  <a:prstClr val="black"/>
                </a:solidFill>
              </a:rPr>
              <a:t>FDA SHIELD group mandates standardization</a:t>
            </a:r>
            <a:r>
              <a:rPr lang="en-US" sz="1800" dirty="0">
                <a:solidFill>
                  <a:prstClr val="black"/>
                </a:solidFill>
              </a:rPr>
              <a:t>, Solor can best help </a:t>
            </a:r>
            <a:r>
              <a:rPr lang="en-US" sz="1800" dirty="0">
                <a:solidFill>
                  <a:srgbClr val="000000"/>
                </a:solidFill>
              </a:rPr>
              <a:t>SHIELD</a:t>
            </a:r>
            <a:r>
              <a:rPr lang="en-US" sz="1800" dirty="0">
                <a:solidFill>
                  <a:prstClr val="black"/>
                </a:solidFill>
              </a:rPr>
              <a:t> standardize its terminology for in vitro diagnostics, which are intended for use in diagnosis of disease or other conditions.</a:t>
            </a:r>
          </a:p>
        </p:txBody>
      </p:sp>
      <p:sp>
        <p:nvSpPr>
          <p:cNvPr id="21" name="Rectangle 20">
            <a:extLst>
              <a:ext uri="{FF2B5EF4-FFF2-40B4-BE49-F238E27FC236}">
                <a16:creationId xmlns:a16="http://schemas.microsoft.com/office/drawing/2014/main" id="{64281C86-C8AB-4D76-A22F-B0FA8A585486}"/>
              </a:ext>
            </a:extLst>
          </p:cNvPr>
          <p:cNvSpPr/>
          <p:nvPr/>
        </p:nvSpPr>
        <p:spPr>
          <a:xfrm>
            <a:off x="827772" y="1127055"/>
            <a:ext cx="9911458" cy="923330"/>
          </a:xfrm>
          <a:prstGeom prst="rect">
            <a:avLst/>
          </a:prstGeom>
        </p:spPr>
        <p:txBody>
          <a:bodyPr wrap="square">
            <a:spAutoFit/>
          </a:bodyPr>
          <a:lstStyle/>
          <a:p>
            <a:pPr lvl="0"/>
            <a:r>
              <a:rPr lang="en-US" sz="1800" dirty="0">
                <a:solidFill>
                  <a:srgbClr val="000000"/>
                </a:solidFill>
              </a:rPr>
              <a:t>SHIELD (Systemic Harmonization and Interoperability Enhancement for Lab Data) has agreed to collaborate with Solor to encode laboratory data in a common model to simplify the data sharing process between vendors and laboratorians.</a:t>
            </a:r>
            <a:endParaRPr lang="en-US" sz="1800" dirty="0">
              <a:solidFill>
                <a:prstClr val="black"/>
              </a:solidFill>
            </a:endParaRPr>
          </a:p>
        </p:txBody>
      </p:sp>
    </p:spTree>
    <p:extLst>
      <p:ext uri="{BB962C8B-B14F-4D97-AF65-F5344CB8AC3E}">
        <p14:creationId xmlns:p14="http://schemas.microsoft.com/office/powerpoint/2010/main" val="2936438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7903-8D29-49EF-AC61-15F78D1CF8C8}"/>
              </a:ext>
            </a:extLst>
          </p:cNvPr>
          <p:cNvSpPr>
            <a:spLocks noGrp="1"/>
          </p:cNvSpPr>
          <p:nvPr>
            <p:ph type="title"/>
          </p:nvPr>
        </p:nvSpPr>
        <p:spPr/>
        <p:txBody>
          <a:bodyPr/>
          <a:lstStyle/>
          <a:p>
            <a:r>
              <a:rPr lang="en-US" b="1" dirty="0"/>
              <a:t>Future Development</a:t>
            </a:r>
          </a:p>
        </p:txBody>
      </p:sp>
      <p:sp>
        <p:nvSpPr>
          <p:cNvPr id="34" name="Title 1">
            <a:extLst>
              <a:ext uri="{FF2B5EF4-FFF2-40B4-BE49-F238E27FC236}">
                <a16:creationId xmlns:a16="http://schemas.microsoft.com/office/drawing/2014/main" id="{BA6D42E5-4AEB-4D3D-B8C9-F4EBEDF96A7B}"/>
              </a:ext>
            </a:extLst>
          </p:cNvPr>
          <p:cNvSpPr txBox="1">
            <a:spLocks/>
          </p:cNvSpPr>
          <p:nvPr/>
        </p:nvSpPr>
        <p:spPr>
          <a:xfrm>
            <a:off x="1053887" y="1869784"/>
            <a:ext cx="3776587" cy="427046"/>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0" i="0" kern="1200" cap="none" spc="-100" baseline="0">
                <a:solidFill>
                  <a:srgbClr val="2972FF"/>
                </a:solidFill>
                <a:latin typeface="+mn-lt"/>
                <a:ea typeface="Bebas Neue" charset="0"/>
                <a:cs typeface="Chronicle Display Black"/>
              </a:defRPr>
            </a:lvl1pPr>
          </a:lstStyle>
          <a:p>
            <a:r>
              <a:rPr lang="en-US" sz="1800" b="1" cap="small" spc="300" dirty="0">
                <a:solidFill>
                  <a:srgbClr val="003294"/>
                </a:solidFill>
              </a:rPr>
              <a:t>development goals</a:t>
            </a:r>
          </a:p>
        </p:txBody>
      </p:sp>
      <p:cxnSp>
        <p:nvCxnSpPr>
          <p:cNvPr id="37" name="Straight Connector 36">
            <a:extLst>
              <a:ext uri="{FF2B5EF4-FFF2-40B4-BE49-F238E27FC236}">
                <a16:creationId xmlns:a16="http://schemas.microsoft.com/office/drawing/2014/main" id="{75E5E983-8BB7-4CF2-8446-399FA7A15FDB}"/>
              </a:ext>
            </a:extLst>
          </p:cNvPr>
          <p:cNvCxnSpPr>
            <a:cxnSpLocks/>
          </p:cNvCxnSpPr>
          <p:nvPr/>
        </p:nvCxnSpPr>
        <p:spPr>
          <a:xfrm flipH="1" flipV="1">
            <a:off x="1106521" y="2717505"/>
            <a:ext cx="10515600" cy="10380"/>
          </a:xfrm>
          <a:prstGeom prst="line">
            <a:avLst/>
          </a:prstGeom>
          <a:ln w="38100">
            <a:solidFill>
              <a:srgbClr val="D0D0CE"/>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6887BB7-4BA1-4F88-828D-31F17159B3F1}"/>
              </a:ext>
            </a:extLst>
          </p:cNvPr>
          <p:cNvGrpSpPr/>
          <p:nvPr/>
        </p:nvGrpSpPr>
        <p:grpSpPr>
          <a:xfrm>
            <a:off x="11631607" y="2555021"/>
            <a:ext cx="180903" cy="340604"/>
            <a:chOff x="27219470" y="19263965"/>
            <a:chExt cx="1612246" cy="3799288"/>
          </a:xfrm>
          <a:solidFill>
            <a:schemeClr val="bg1">
              <a:lumMod val="85000"/>
            </a:schemeClr>
          </a:solidFill>
        </p:grpSpPr>
        <p:sp>
          <p:nvSpPr>
            <p:cNvPr id="39" name="Diagonal Stripe 38">
              <a:extLst>
                <a:ext uri="{FF2B5EF4-FFF2-40B4-BE49-F238E27FC236}">
                  <a16:creationId xmlns:a16="http://schemas.microsoft.com/office/drawing/2014/main" id="{503EE779-2437-4E42-9D21-C2B12880517D}"/>
                </a:ext>
              </a:extLst>
            </p:cNvPr>
            <p:cNvSpPr/>
            <p:nvPr/>
          </p:nvSpPr>
          <p:spPr>
            <a:xfrm>
              <a:off x="27219470" y="21149691"/>
              <a:ext cx="1612246" cy="1913562"/>
            </a:xfrm>
            <a:prstGeom prst="diagStrip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84048" tIns="384048" rIns="384048" bIns="384048" rtlCol="0" anchor="ctr">
              <a:noAutofit/>
            </a:bodyPr>
            <a:lstStyle/>
            <a:p>
              <a:pPr algn="ctr"/>
              <a:endParaRPr lang="en-US" sz="4800" err="1">
                <a:solidFill>
                  <a:schemeClr val="tx2"/>
                </a:solidFill>
              </a:endParaRPr>
            </a:p>
          </p:txBody>
        </p:sp>
        <p:sp>
          <p:nvSpPr>
            <p:cNvPr id="40" name="Diagonal Stripe 39">
              <a:extLst>
                <a:ext uri="{FF2B5EF4-FFF2-40B4-BE49-F238E27FC236}">
                  <a16:creationId xmlns:a16="http://schemas.microsoft.com/office/drawing/2014/main" id="{791801D5-9009-49DA-8B68-8D51E7CC9FD7}"/>
                </a:ext>
              </a:extLst>
            </p:cNvPr>
            <p:cNvSpPr/>
            <p:nvPr/>
          </p:nvSpPr>
          <p:spPr>
            <a:xfrm flipV="1">
              <a:off x="27219470" y="19263965"/>
              <a:ext cx="1612246" cy="1912575"/>
            </a:xfrm>
            <a:prstGeom prst="diagStrip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84048" tIns="384048" rIns="384048" bIns="384048" rtlCol="0" anchor="ctr">
              <a:noAutofit/>
            </a:bodyPr>
            <a:lstStyle/>
            <a:p>
              <a:pPr algn="ctr"/>
              <a:endParaRPr lang="en-US" sz="4800" err="1">
                <a:solidFill>
                  <a:schemeClr val="tx2"/>
                </a:solidFill>
              </a:endParaRPr>
            </a:p>
          </p:txBody>
        </p:sp>
      </p:grpSp>
      <p:sp>
        <p:nvSpPr>
          <p:cNvPr id="41" name="Rectangle 40">
            <a:extLst>
              <a:ext uri="{FF2B5EF4-FFF2-40B4-BE49-F238E27FC236}">
                <a16:creationId xmlns:a16="http://schemas.microsoft.com/office/drawing/2014/main" id="{5C28C28B-CD68-4F9C-A41F-9FDDF7682826}"/>
              </a:ext>
            </a:extLst>
          </p:cNvPr>
          <p:cNvSpPr/>
          <p:nvPr/>
        </p:nvSpPr>
        <p:spPr>
          <a:xfrm>
            <a:off x="914400" y="3087051"/>
            <a:ext cx="3200400" cy="1231106"/>
          </a:xfrm>
          <a:prstGeom prst="rect">
            <a:avLst/>
          </a:prstGeom>
        </p:spPr>
        <p:txBody>
          <a:bodyPr wrap="square" lIns="0" tIns="0" rIns="0" bIns="0" anchor="b" anchorCtr="0">
            <a:spAutoFit/>
          </a:bodyPr>
          <a:lstStyle/>
          <a:p>
            <a:pPr marL="184150" indent="-171450">
              <a:spcAft>
                <a:spcPts val="1200"/>
              </a:spcAft>
              <a:buFont typeface="Wingdings" panose="05000000000000000000" pitchFamily="2" charset="2"/>
              <a:buChar char="v"/>
            </a:pPr>
            <a:r>
              <a:rPr lang="en-US" sz="1400" b="1" dirty="0">
                <a:cs typeface="Open Sans"/>
              </a:rPr>
              <a:t>Conduct a strategy </a:t>
            </a:r>
            <a:r>
              <a:rPr lang="en-US" sz="1400" dirty="0">
                <a:cs typeface="Open Sans"/>
              </a:rPr>
              <a:t>session with partners for consistent mindshare around </a:t>
            </a:r>
            <a:r>
              <a:rPr lang="en-US" sz="1400" dirty="0" err="1">
                <a:cs typeface="Open Sans"/>
              </a:rPr>
              <a:t>Solor’s</a:t>
            </a:r>
            <a:r>
              <a:rPr lang="en-US" sz="1400" dirty="0">
                <a:cs typeface="Open Sans"/>
              </a:rPr>
              <a:t> vision</a:t>
            </a:r>
          </a:p>
          <a:p>
            <a:pPr marL="184150" indent="-171450">
              <a:buFont typeface="Wingdings" panose="05000000000000000000" pitchFamily="2" charset="2"/>
              <a:buChar char="v"/>
            </a:pPr>
            <a:r>
              <a:rPr lang="en-US" sz="1400" b="1" dirty="0">
                <a:cs typeface="Open Sans"/>
              </a:rPr>
              <a:t>Gain buy-in </a:t>
            </a:r>
            <a:r>
              <a:rPr lang="en-US" sz="1400" dirty="0">
                <a:cs typeface="Open Sans"/>
              </a:rPr>
              <a:t>from potential customers and stakeholders</a:t>
            </a:r>
          </a:p>
        </p:txBody>
      </p:sp>
      <p:sp>
        <p:nvSpPr>
          <p:cNvPr id="42" name="Rectangle 41">
            <a:extLst>
              <a:ext uri="{FF2B5EF4-FFF2-40B4-BE49-F238E27FC236}">
                <a16:creationId xmlns:a16="http://schemas.microsoft.com/office/drawing/2014/main" id="{8152787A-857A-426D-8356-D59FFF494040}"/>
              </a:ext>
            </a:extLst>
          </p:cNvPr>
          <p:cNvSpPr/>
          <p:nvPr/>
        </p:nvSpPr>
        <p:spPr>
          <a:xfrm>
            <a:off x="4719313" y="3087051"/>
            <a:ext cx="3200400" cy="2523768"/>
          </a:xfrm>
          <a:prstGeom prst="rect">
            <a:avLst/>
          </a:prstGeom>
        </p:spPr>
        <p:txBody>
          <a:bodyPr wrap="square" lIns="0" tIns="0" rIns="0" bIns="0" anchor="b" anchorCtr="0">
            <a:spAutoFit/>
          </a:bodyPr>
          <a:lstStyle/>
          <a:p>
            <a:pPr marL="184150" indent="-171450">
              <a:spcAft>
                <a:spcPts val="1200"/>
              </a:spcAft>
              <a:buFont typeface="Wingdings" panose="05000000000000000000" pitchFamily="2" charset="2"/>
              <a:buChar char="v"/>
            </a:pPr>
            <a:r>
              <a:rPr lang="en-US" sz="1400" b="1" dirty="0">
                <a:cs typeface="Open Sans"/>
              </a:rPr>
              <a:t>Operationalize Solor </a:t>
            </a:r>
            <a:r>
              <a:rPr lang="en-US" sz="1400" dirty="0">
                <a:cs typeface="Open Sans"/>
              </a:rPr>
              <a:t>through use case development and widespread adoption</a:t>
            </a:r>
          </a:p>
          <a:p>
            <a:pPr marL="184150" indent="-171450">
              <a:buFont typeface="Wingdings" panose="05000000000000000000" pitchFamily="2" charset="2"/>
              <a:buChar char="v"/>
            </a:pPr>
            <a:r>
              <a:rPr lang="en-US" altLang="en-US" sz="1400" b="1" dirty="0">
                <a:cs typeface="Segoe UI" panose="020B0502040204020203" pitchFamily="34" charset="0"/>
              </a:rPr>
              <a:t>Become the foundation of HRO </a:t>
            </a:r>
            <a:r>
              <a:rPr lang="en-US" altLang="en-US" sz="1400" dirty="0">
                <a:cs typeface="Segoe UI" panose="020B0502040204020203" pitchFamily="34" charset="0"/>
              </a:rPr>
              <a:t>for Health Care Organizations</a:t>
            </a:r>
          </a:p>
          <a:p>
            <a:pPr marL="184150" indent="-171450">
              <a:buFont typeface="Wingdings" panose="05000000000000000000" pitchFamily="2" charset="2"/>
              <a:buChar char="v"/>
            </a:pPr>
            <a:endParaRPr lang="en-US" altLang="en-US" sz="1400" dirty="0">
              <a:cs typeface="Segoe UI" panose="020B0502040204020203" pitchFamily="34" charset="0"/>
            </a:endParaRPr>
          </a:p>
          <a:p>
            <a:pPr marL="184150" indent="-171450">
              <a:buFont typeface="Wingdings" panose="05000000000000000000" pitchFamily="2" charset="2"/>
              <a:buChar char="v"/>
            </a:pPr>
            <a:r>
              <a:rPr lang="en-US" altLang="en-US" sz="1400" dirty="0">
                <a:cs typeface="Segoe UI" panose="020B0502040204020203" pitchFamily="34" charset="0"/>
              </a:rPr>
              <a:t>US Implementers </a:t>
            </a:r>
            <a:r>
              <a:rPr lang="en-US" altLang="en-US" sz="1400" b="1" dirty="0">
                <a:cs typeface="Segoe UI" panose="020B0502040204020203" pitchFamily="34" charset="0"/>
              </a:rPr>
              <a:t>required to adopt USCDI/ARCH and other specifications</a:t>
            </a:r>
            <a:r>
              <a:rPr lang="en-US" altLang="en-US" sz="1400" dirty="0">
                <a:cs typeface="Segoe UI" panose="020B0502040204020203" pitchFamily="34" charset="0"/>
              </a:rPr>
              <a:t> originating from the CURES Act for compliance</a:t>
            </a:r>
          </a:p>
          <a:p>
            <a:pPr marL="184150" indent="-171450">
              <a:buFont typeface="Wingdings" panose="05000000000000000000" pitchFamily="2" charset="2"/>
              <a:buChar char="v"/>
            </a:pPr>
            <a:endParaRPr lang="en-US" altLang="en-US" sz="1400" dirty="0">
              <a:cs typeface="Segoe UI" panose="020B0502040204020203" pitchFamily="34" charset="0"/>
            </a:endParaRPr>
          </a:p>
        </p:txBody>
      </p:sp>
      <p:grpSp>
        <p:nvGrpSpPr>
          <p:cNvPr id="43" name="Group 42">
            <a:extLst>
              <a:ext uri="{FF2B5EF4-FFF2-40B4-BE49-F238E27FC236}">
                <a16:creationId xmlns:a16="http://schemas.microsoft.com/office/drawing/2014/main" id="{256A05D0-33E1-4F12-8DD3-B91314C93947}"/>
              </a:ext>
            </a:extLst>
          </p:cNvPr>
          <p:cNvGrpSpPr/>
          <p:nvPr/>
        </p:nvGrpSpPr>
        <p:grpSpPr>
          <a:xfrm>
            <a:off x="2226194" y="2331786"/>
            <a:ext cx="574983" cy="440835"/>
            <a:chOff x="6160989" y="7562731"/>
            <a:chExt cx="734785" cy="661852"/>
          </a:xfrm>
        </p:grpSpPr>
        <p:sp>
          <p:nvSpPr>
            <p:cNvPr id="44" name="Oval 43">
              <a:extLst>
                <a:ext uri="{FF2B5EF4-FFF2-40B4-BE49-F238E27FC236}">
                  <a16:creationId xmlns:a16="http://schemas.microsoft.com/office/drawing/2014/main" id="{5608537D-172D-4F9C-9833-35FE9C83F32B}"/>
                </a:ext>
              </a:extLst>
            </p:cNvPr>
            <p:cNvSpPr/>
            <p:nvPr/>
          </p:nvSpPr>
          <p:spPr>
            <a:xfrm>
              <a:off x="6440742" y="8018657"/>
              <a:ext cx="175280" cy="205926"/>
            </a:xfrm>
            <a:prstGeom prst="ellipse">
              <a:avLst/>
            </a:prstGeom>
            <a:solidFill>
              <a:srgbClr val="003294"/>
            </a:solidFill>
            <a:ln w="38100">
              <a:solidFill>
                <a:srgbClr val="0032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500" b="1" dirty="0">
                <a:solidFill>
                  <a:schemeClr val="bg2"/>
                </a:solidFill>
              </a:endParaRPr>
            </a:p>
          </p:txBody>
        </p:sp>
        <p:sp>
          <p:nvSpPr>
            <p:cNvPr id="45" name="Rectangle 44">
              <a:extLst>
                <a:ext uri="{FF2B5EF4-FFF2-40B4-BE49-F238E27FC236}">
                  <a16:creationId xmlns:a16="http://schemas.microsoft.com/office/drawing/2014/main" id="{74185104-779E-4FB3-B0B2-F4E011447BC4}"/>
                </a:ext>
              </a:extLst>
            </p:cNvPr>
            <p:cNvSpPr/>
            <p:nvPr/>
          </p:nvSpPr>
          <p:spPr>
            <a:xfrm>
              <a:off x="6160989" y="7562731"/>
              <a:ext cx="734785" cy="415875"/>
            </a:xfrm>
            <a:prstGeom prst="rect">
              <a:avLst/>
            </a:prstGeom>
            <a:solidFill>
              <a:schemeClr val="bg1"/>
            </a:solidFill>
          </p:spPr>
          <p:txBody>
            <a:bodyPr wrap="square" lIns="0" tIns="0" rIns="0" bIns="0" anchor="ctr" anchorCtr="0">
              <a:spAutoFit/>
            </a:bodyPr>
            <a:lstStyle/>
            <a:p>
              <a:pPr algn="ctr"/>
              <a:r>
                <a:rPr lang="en-US" sz="1800" b="1" dirty="0">
                  <a:ea typeface="Open Sans" panose="020B0606030504020204" pitchFamily="34" charset="0"/>
                  <a:cs typeface="Open Sans" panose="020B0606030504020204" pitchFamily="34" charset="0"/>
                </a:rPr>
                <a:t>2019</a:t>
              </a:r>
            </a:p>
          </p:txBody>
        </p:sp>
      </p:grpSp>
      <p:grpSp>
        <p:nvGrpSpPr>
          <p:cNvPr id="46" name="Group 45">
            <a:extLst>
              <a:ext uri="{FF2B5EF4-FFF2-40B4-BE49-F238E27FC236}">
                <a16:creationId xmlns:a16="http://schemas.microsoft.com/office/drawing/2014/main" id="{9A33708A-FE23-46EE-8E14-6F452506D214}"/>
              </a:ext>
            </a:extLst>
          </p:cNvPr>
          <p:cNvGrpSpPr/>
          <p:nvPr/>
        </p:nvGrpSpPr>
        <p:grpSpPr>
          <a:xfrm>
            <a:off x="5961607" y="2351301"/>
            <a:ext cx="643982" cy="439813"/>
            <a:chOff x="9311542" y="7535308"/>
            <a:chExt cx="822960" cy="660316"/>
          </a:xfrm>
        </p:grpSpPr>
        <p:sp>
          <p:nvSpPr>
            <p:cNvPr id="47" name="Rectangle 46">
              <a:extLst>
                <a:ext uri="{FF2B5EF4-FFF2-40B4-BE49-F238E27FC236}">
                  <a16:creationId xmlns:a16="http://schemas.microsoft.com/office/drawing/2014/main" id="{E652D729-6E7F-4E50-829A-12697D5A59AF}"/>
                </a:ext>
              </a:extLst>
            </p:cNvPr>
            <p:cNvSpPr/>
            <p:nvPr/>
          </p:nvSpPr>
          <p:spPr>
            <a:xfrm>
              <a:off x="9311542" y="7535308"/>
              <a:ext cx="822960" cy="415874"/>
            </a:xfrm>
            <a:prstGeom prst="rect">
              <a:avLst/>
            </a:prstGeom>
            <a:solidFill>
              <a:schemeClr val="bg1"/>
            </a:solidFill>
          </p:spPr>
          <p:txBody>
            <a:bodyPr wrap="square" lIns="0" tIns="0" rIns="0" bIns="0" anchor="ctr" anchorCtr="0">
              <a:spAutoFit/>
            </a:bodyPr>
            <a:lstStyle/>
            <a:p>
              <a:pPr algn="ctr"/>
              <a:r>
                <a:rPr lang="en-US" sz="1800" b="1" dirty="0">
                  <a:ea typeface="Open Sans" panose="020B0606030504020204" pitchFamily="34" charset="0"/>
                  <a:cs typeface="Open Sans" panose="020B0606030504020204" pitchFamily="34" charset="0"/>
                </a:rPr>
                <a:t>2020</a:t>
              </a:r>
            </a:p>
          </p:txBody>
        </p:sp>
        <p:sp>
          <p:nvSpPr>
            <p:cNvPr id="48" name="Oval 47">
              <a:extLst>
                <a:ext uri="{FF2B5EF4-FFF2-40B4-BE49-F238E27FC236}">
                  <a16:creationId xmlns:a16="http://schemas.microsoft.com/office/drawing/2014/main" id="{C4E83C69-9B55-4F1F-8A3E-3F7C5A2B0590}"/>
                </a:ext>
              </a:extLst>
            </p:cNvPr>
            <p:cNvSpPr/>
            <p:nvPr/>
          </p:nvSpPr>
          <p:spPr>
            <a:xfrm>
              <a:off x="9635382" y="7989698"/>
              <a:ext cx="175280" cy="205926"/>
            </a:xfrm>
            <a:prstGeom prst="ellipse">
              <a:avLst/>
            </a:prstGeom>
            <a:solidFill>
              <a:schemeClr val="bg1"/>
            </a:solidFill>
            <a:ln w="38100">
              <a:solidFill>
                <a:srgbClr val="0032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500" b="1" dirty="0">
                <a:solidFill>
                  <a:schemeClr val="bg2"/>
                </a:solidFill>
              </a:endParaRPr>
            </a:p>
          </p:txBody>
        </p:sp>
      </p:grpSp>
      <p:grpSp>
        <p:nvGrpSpPr>
          <p:cNvPr id="49" name="Group 48">
            <a:extLst>
              <a:ext uri="{FF2B5EF4-FFF2-40B4-BE49-F238E27FC236}">
                <a16:creationId xmlns:a16="http://schemas.microsoft.com/office/drawing/2014/main" id="{D31EF239-091D-4D14-B48E-61F22148D438}"/>
              </a:ext>
            </a:extLst>
          </p:cNvPr>
          <p:cNvGrpSpPr/>
          <p:nvPr/>
        </p:nvGrpSpPr>
        <p:grpSpPr>
          <a:xfrm>
            <a:off x="9722682" y="2339471"/>
            <a:ext cx="643982" cy="443569"/>
            <a:chOff x="9342278" y="7517547"/>
            <a:chExt cx="822960" cy="665955"/>
          </a:xfrm>
        </p:grpSpPr>
        <p:sp>
          <p:nvSpPr>
            <p:cNvPr id="50" name="Rectangle 49">
              <a:extLst>
                <a:ext uri="{FF2B5EF4-FFF2-40B4-BE49-F238E27FC236}">
                  <a16:creationId xmlns:a16="http://schemas.microsoft.com/office/drawing/2014/main" id="{57C6737F-C15A-4108-87FA-2B820EE2A7B2}"/>
                </a:ext>
              </a:extLst>
            </p:cNvPr>
            <p:cNvSpPr/>
            <p:nvPr/>
          </p:nvSpPr>
          <p:spPr>
            <a:xfrm>
              <a:off x="9342278" y="7517547"/>
              <a:ext cx="822960" cy="415874"/>
            </a:xfrm>
            <a:prstGeom prst="rect">
              <a:avLst/>
            </a:prstGeom>
            <a:solidFill>
              <a:schemeClr val="bg1"/>
            </a:solidFill>
          </p:spPr>
          <p:txBody>
            <a:bodyPr wrap="square" lIns="0" tIns="0" rIns="0" bIns="0" anchor="ctr" anchorCtr="0">
              <a:spAutoFit/>
            </a:bodyPr>
            <a:lstStyle/>
            <a:p>
              <a:pPr algn="ctr"/>
              <a:r>
                <a:rPr lang="en-US" sz="1800" b="1" dirty="0">
                  <a:ea typeface="Open Sans" panose="020B0606030504020204" pitchFamily="34" charset="0"/>
                  <a:cs typeface="Open Sans" panose="020B0606030504020204" pitchFamily="34" charset="0"/>
                </a:rPr>
                <a:t>2021</a:t>
              </a:r>
            </a:p>
          </p:txBody>
        </p:sp>
        <p:sp>
          <p:nvSpPr>
            <p:cNvPr id="51" name="Oval 50">
              <a:extLst>
                <a:ext uri="{FF2B5EF4-FFF2-40B4-BE49-F238E27FC236}">
                  <a16:creationId xmlns:a16="http://schemas.microsoft.com/office/drawing/2014/main" id="{C49CAB63-00EC-4D3B-B16E-00281AD321B3}"/>
                </a:ext>
              </a:extLst>
            </p:cNvPr>
            <p:cNvSpPr/>
            <p:nvPr/>
          </p:nvSpPr>
          <p:spPr>
            <a:xfrm>
              <a:off x="9666118" y="7977576"/>
              <a:ext cx="175280" cy="205926"/>
            </a:xfrm>
            <a:prstGeom prst="ellipse">
              <a:avLst/>
            </a:prstGeom>
            <a:solidFill>
              <a:schemeClr val="bg1"/>
            </a:solidFill>
            <a:ln w="38100">
              <a:solidFill>
                <a:srgbClr val="00329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500" b="1" dirty="0">
                <a:solidFill>
                  <a:schemeClr val="bg2"/>
                </a:solidFill>
              </a:endParaRPr>
            </a:p>
          </p:txBody>
        </p:sp>
      </p:grpSp>
      <p:sp>
        <p:nvSpPr>
          <p:cNvPr id="52" name="Rectangle 51">
            <a:extLst>
              <a:ext uri="{FF2B5EF4-FFF2-40B4-BE49-F238E27FC236}">
                <a16:creationId xmlns:a16="http://schemas.microsoft.com/office/drawing/2014/main" id="{CE1B34D5-75C8-47C6-A945-62466B21E3B3}"/>
              </a:ext>
            </a:extLst>
          </p:cNvPr>
          <p:cNvSpPr/>
          <p:nvPr/>
        </p:nvSpPr>
        <p:spPr>
          <a:xfrm>
            <a:off x="8524227" y="3087051"/>
            <a:ext cx="3040891" cy="1231106"/>
          </a:xfrm>
          <a:prstGeom prst="rect">
            <a:avLst/>
          </a:prstGeom>
        </p:spPr>
        <p:txBody>
          <a:bodyPr wrap="square" lIns="0" tIns="0" rIns="0" bIns="0" anchor="b" anchorCtr="0">
            <a:spAutoFit/>
          </a:bodyPr>
          <a:lstStyle/>
          <a:p>
            <a:pPr marL="184150" indent="-171450">
              <a:spcAft>
                <a:spcPts val="1200"/>
              </a:spcAft>
              <a:buFont typeface="Wingdings" panose="05000000000000000000" pitchFamily="2" charset="2"/>
              <a:buChar char="v"/>
            </a:pPr>
            <a:r>
              <a:rPr lang="en-US" sz="1400" b="1" dirty="0">
                <a:cs typeface="Open Sans"/>
              </a:rPr>
              <a:t>Provide and scale </a:t>
            </a:r>
            <a:r>
              <a:rPr lang="en-US" sz="1400" dirty="0">
                <a:cs typeface="Open Sans"/>
              </a:rPr>
              <a:t>viable use cases across the Health IT community</a:t>
            </a:r>
          </a:p>
          <a:p>
            <a:pPr marL="184150" indent="-171450">
              <a:buFont typeface="Wingdings" panose="05000000000000000000" pitchFamily="2" charset="2"/>
              <a:buChar char="v"/>
            </a:pPr>
            <a:r>
              <a:rPr lang="en-US" sz="1400" b="1" dirty="0">
                <a:cs typeface="Open Sans"/>
              </a:rPr>
              <a:t>Formalize </a:t>
            </a:r>
            <a:r>
              <a:rPr lang="en-US" sz="1400" b="1" dirty="0" err="1">
                <a:cs typeface="Open Sans"/>
              </a:rPr>
              <a:t>Solor’s</a:t>
            </a:r>
            <a:r>
              <a:rPr lang="en-US" sz="1400" b="1" dirty="0">
                <a:cs typeface="Open Sans"/>
              </a:rPr>
              <a:t> business model </a:t>
            </a:r>
            <a:r>
              <a:rPr lang="en-US" sz="1400" dirty="0">
                <a:cs typeface="Open Sans"/>
              </a:rPr>
              <a:t>across the market</a:t>
            </a:r>
          </a:p>
        </p:txBody>
      </p:sp>
      <p:sp>
        <p:nvSpPr>
          <p:cNvPr id="58" name="Slide Number Placeholder 3">
            <a:extLst>
              <a:ext uri="{FF2B5EF4-FFF2-40B4-BE49-F238E27FC236}">
                <a16:creationId xmlns:a16="http://schemas.microsoft.com/office/drawing/2014/main" id="{625BBC4A-7606-4B52-9262-76913A543C3D}"/>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t>83</a:t>
            </a:fld>
            <a:endParaRPr lang="en-US" dirty="0"/>
          </a:p>
        </p:txBody>
      </p:sp>
    </p:spTree>
    <p:extLst>
      <p:ext uri="{BB962C8B-B14F-4D97-AF65-F5344CB8AC3E}">
        <p14:creationId xmlns:p14="http://schemas.microsoft.com/office/powerpoint/2010/main" val="2666586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EBEFE1-212D-49F9-A98B-5665483DD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665"/>
          <a:stretch/>
        </p:blipFill>
        <p:spPr>
          <a:xfrm>
            <a:off x="1823794" y="3849178"/>
            <a:ext cx="1720246" cy="763828"/>
          </a:xfrm>
          <a:prstGeom prst="rect">
            <a:avLst/>
          </a:prstGeom>
          <a:ln w="28575">
            <a:solidFill>
              <a:schemeClr val="accent6"/>
            </a:solidFill>
          </a:ln>
        </p:spPr>
      </p:pic>
      <p:sp>
        <p:nvSpPr>
          <p:cNvPr id="2" name="Title 1">
            <a:extLst>
              <a:ext uri="{FF2B5EF4-FFF2-40B4-BE49-F238E27FC236}">
                <a16:creationId xmlns:a16="http://schemas.microsoft.com/office/drawing/2014/main" id="{1FF3DE71-4C92-483B-909A-7DEB1153F155}"/>
              </a:ext>
            </a:extLst>
          </p:cNvPr>
          <p:cNvSpPr>
            <a:spLocks noGrp="1"/>
          </p:cNvSpPr>
          <p:nvPr>
            <p:ph type="title"/>
          </p:nvPr>
        </p:nvSpPr>
        <p:spPr>
          <a:xfrm>
            <a:off x="914400" y="374904"/>
            <a:ext cx="9636252" cy="859536"/>
          </a:xfrm>
        </p:spPr>
        <p:txBody>
          <a:bodyPr/>
          <a:lstStyle/>
          <a:p>
            <a:r>
              <a:rPr lang="en-US" b="1" dirty="0"/>
              <a:t>Collaborative Terminology Environment</a:t>
            </a:r>
          </a:p>
        </p:txBody>
      </p:sp>
      <p:sp>
        <p:nvSpPr>
          <p:cNvPr id="4" name="Slide Number Placeholder 3">
            <a:extLst>
              <a:ext uri="{FF2B5EF4-FFF2-40B4-BE49-F238E27FC236}">
                <a16:creationId xmlns:a16="http://schemas.microsoft.com/office/drawing/2014/main" id="{8F3466C2-F2C6-4828-88EE-954BBC205ED9}"/>
              </a:ext>
            </a:extLst>
          </p:cNvPr>
          <p:cNvSpPr>
            <a:spLocks noGrp="1"/>
          </p:cNvSpPr>
          <p:nvPr>
            <p:ph type="sldNum" sz="quarter" idx="12"/>
          </p:nvPr>
        </p:nvSpPr>
        <p:spPr/>
        <p:txBody>
          <a:bodyPr/>
          <a:lstStyle/>
          <a:p>
            <a:fld id="{88B1D514-9158-7143-952E-69DC611F0F0B}" type="slidenum">
              <a:rPr lang="en-US" smtClean="0"/>
              <a:t>84</a:t>
            </a:fld>
            <a:endParaRPr lang="en-US" dirty="0"/>
          </a:p>
        </p:txBody>
      </p:sp>
      <p:pic>
        <p:nvPicPr>
          <p:cNvPr id="13" name="Graphic 12">
            <a:extLst>
              <a:ext uri="{FF2B5EF4-FFF2-40B4-BE49-F238E27FC236}">
                <a16:creationId xmlns:a16="http://schemas.microsoft.com/office/drawing/2014/main" id="{7A3E2DE9-37A1-40E5-A292-A4C56977B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6891" y="1946171"/>
            <a:ext cx="3469117" cy="1809974"/>
          </a:xfrm>
          <a:prstGeom prst="rect">
            <a:avLst/>
          </a:prstGeom>
        </p:spPr>
      </p:pic>
      <p:sp>
        <p:nvSpPr>
          <p:cNvPr id="14" name="Rectangle 13">
            <a:extLst>
              <a:ext uri="{FF2B5EF4-FFF2-40B4-BE49-F238E27FC236}">
                <a16:creationId xmlns:a16="http://schemas.microsoft.com/office/drawing/2014/main" id="{12637E50-1026-422B-8AA7-821441120FED}"/>
              </a:ext>
            </a:extLst>
          </p:cNvPr>
          <p:cNvSpPr/>
          <p:nvPr/>
        </p:nvSpPr>
        <p:spPr>
          <a:xfrm>
            <a:off x="827772" y="1194757"/>
            <a:ext cx="10070485" cy="646331"/>
          </a:xfrm>
          <a:prstGeom prst="rect">
            <a:avLst/>
          </a:prstGeom>
        </p:spPr>
        <p:txBody>
          <a:bodyPr wrap="square">
            <a:spAutoFit/>
          </a:bodyPr>
          <a:lstStyle/>
          <a:p>
            <a:r>
              <a:rPr lang="en-US" sz="1800" dirty="0"/>
              <a:t>We are currently developing a knowledge management environment that could potentially be used to integrate various specifications into a common ecosystem. </a:t>
            </a:r>
          </a:p>
        </p:txBody>
      </p:sp>
      <p:sp>
        <p:nvSpPr>
          <p:cNvPr id="65" name="Freeform 25">
            <a:extLst>
              <a:ext uri="{FF2B5EF4-FFF2-40B4-BE49-F238E27FC236}">
                <a16:creationId xmlns:a16="http://schemas.microsoft.com/office/drawing/2014/main" id="{802EAF07-DE00-4C77-B4B9-C1946CD63F19}"/>
              </a:ext>
            </a:extLst>
          </p:cNvPr>
          <p:cNvSpPr>
            <a:spLocks noEditPoints="1"/>
          </p:cNvSpPr>
          <p:nvPr/>
        </p:nvSpPr>
        <p:spPr bwMode="auto">
          <a:xfrm>
            <a:off x="1756943" y="3699462"/>
            <a:ext cx="1827491" cy="1667970"/>
          </a:xfrm>
          <a:custGeom>
            <a:avLst/>
            <a:gdLst>
              <a:gd name="T0" fmla="*/ 232 w 363"/>
              <a:gd name="T1" fmla="*/ 298 h 331"/>
              <a:gd name="T2" fmla="*/ 240 w 363"/>
              <a:gd name="T3" fmla="*/ 284 h 331"/>
              <a:gd name="T4" fmla="*/ 199 w 363"/>
              <a:gd name="T5" fmla="*/ 277 h 331"/>
              <a:gd name="T6" fmla="*/ 214 w 363"/>
              <a:gd name="T7" fmla="*/ 283 h 331"/>
              <a:gd name="T8" fmla="*/ 227 w 363"/>
              <a:gd name="T9" fmla="*/ 292 h 331"/>
              <a:gd name="T10" fmla="*/ 227 w 363"/>
              <a:gd name="T11" fmla="*/ 277 h 331"/>
              <a:gd name="T12" fmla="*/ 210 w 363"/>
              <a:gd name="T13" fmla="*/ 262 h 331"/>
              <a:gd name="T14" fmla="*/ 208 w 363"/>
              <a:gd name="T15" fmla="*/ 267 h 331"/>
              <a:gd name="T16" fmla="*/ 186 w 363"/>
              <a:gd name="T17" fmla="*/ 277 h 331"/>
              <a:gd name="T18" fmla="*/ 181 w 363"/>
              <a:gd name="T19" fmla="*/ 266 h 331"/>
              <a:gd name="T20" fmla="*/ 155 w 363"/>
              <a:gd name="T21" fmla="*/ 277 h 331"/>
              <a:gd name="T22" fmla="*/ 155 w 363"/>
              <a:gd name="T23" fmla="*/ 285 h 331"/>
              <a:gd name="T24" fmla="*/ 132 w 363"/>
              <a:gd name="T25" fmla="*/ 277 h 331"/>
              <a:gd name="T26" fmla="*/ 142 w 363"/>
              <a:gd name="T27" fmla="*/ 291 h 331"/>
              <a:gd name="T28" fmla="*/ 106 w 363"/>
              <a:gd name="T29" fmla="*/ 262 h 331"/>
              <a:gd name="T30" fmla="*/ 115 w 363"/>
              <a:gd name="T31" fmla="*/ 283 h 331"/>
              <a:gd name="T32" fmla="*/ 104 w 363"/>
              <a:gd name="T33" fmla="*/ 284 h 331"/>
              <a:gd name="T34" fmla="*/ 102 w 363"/>
              <a:gd name="T35" fmla="*/ 306 h 331"/>
              <a:gd name="T36" fmla="*/ 92 w 363"/>
              <a:gd name="T37" fmla="*/ 266 h 331"/>
              <a:gd name="T38" fmla="*/ 101 w 363"/>
              <a:gd name="T39" fmla="*/ 284 h 331"/>
              <a:gd name="T40" fmla="*/ 88 w 363"/>
              <a:gd name="T41" fmla="*/ 298 h 331"/>
              <a:gd name="T42" fmla="*/ 63 w 363"/>
              <a:gd name="T43" fmla="*/ 283 h 331"/>
              <a:gd name="T44" fmla="*/ 87 w 363"/>
              <a:gd name="T45" fmla="*/ 284 h 331"/>
              <a:gd name="T46" fmla="*/ 88 w 363"/>
              <a:gd name="T47" fmla="*/ 277 h 331"/>
              <a:gd name="T48" fmla="*/ 77 w 363"/>
              <a:gd name="T49" fmla="*/ 266 h 331"/>
              <a:gd name="T50" fmla="*/ 53 w 363"/>
              <a:gd name="T51" fmla="*/ 262 h 331"/>
              <a:gd name="T52" fmla="*/ 45 w 363"/>
              <a:gd name="T53" fmla="*/ 298 h 331"/>
              <a:gd name="T54" fmla="*/ 60 w 363"/>
              <a:gd name="T55" fmla="*/ 283 h 331"/>
              <a:gd name="T56" fmla="*/ 47 w 363"/>
              <a:gd name="T57" fmla="*/ 277 h 331"/>
              <a:gd name="T58" fmla="*/ 32 w 363"/>
              <a:gd name="T59" fmla="*/ 291 h 331"/>
              <a:gd name="T60" fmla="*/ 38 w 363"/>
              <a:gd name="T61" fmla="*/ 313 h 331"/>
              <a:gd name="T62" fmla="*/ 41 w 363"/>
              <a:gd name="T63" fmla="*/ 299 h 331"/>
              <a:gd name="T64" fmla="*/ 55 w 363"/>
              <a:gd name="T65" fmla="*/ 306 h 331"/>
              <a:gd name="T66" fmla="*/ 57 w 363"/>
              <a:gd name="T67" fmla="*/ 307 h 331"/>
              <a:gd name="T68" fmla="*/ 70 w 363"/>
              <a:gd name="T69" fmla="*/ 305 h 331"/>
              <a:gd name="T70" fmla="*/ 62 w 363"/>
              <a:gd name="T71" fmla="*/ 285 h 331"/>
              <a:gd name="T72" fmla="*/ 73 w 363"/>
              <a:gd name="T73" fmla="*/ 306 h 331"/>
              <a:gd name="T74" fmla="*/ 117 w 363"/>
              <a:gd name="T75" fmla="*/ 306 h 331"/>
              <a:gd name="T76" fmla="*/ 128 w 363"/>
              <a:gd name="T77" fmla="*/ 292 h 331"/>
              <a:gd name="T78" fmla="*/ 128 w 363"/>
              <a:gd name="T79" fmla="*/ 283 h 331"/>
              <a:gd name="T80" fmla="*/ 119 w 363"/>
              <a:gd name="T81" fmla="*/ 262 h 331"/>
              <a:gd name="T82" fmla="*/ 145 w 363"/>
              <a:gd name="T83" fmla="*/ 300 h 331"/>
              <a:gd name="T84" fmla="*/ 146 w 363"/>
              <a:gd name="T85" fmla="*/ 307 h 331"/>
              <a:gd name="T86" fmla="*/ 157 w 363"/>
              <a:gd name="T87" fmla="*/ 266 h 331"/>
              <a:gd name="T88" fmla="*/ 169 w 363"/>
              <a:gd name="T89" fmla="*/ 284 h 331"/>
              <a:gd name="T90" fmla="*/ 172 w 363"/>
              <a:gd name="T91" fmla="*/ 313 h 331"/>
              <a:gd name="T92" fmla="*/ 174 w 363"/>
              <a:gd name="T93" fmla="*/ 299 h 331"/>
              <a:gd name="T94" fmla="*/ 187 w 363"/>
              <a:gd name="T95" fmla="*/ 307 h 331"/>
              <a:gd name="T96" fmla="*/ 190 w 363"/>
              <a:gd name="T97" fmla="*/ 313 h 331"/>
              <a:gd name="T98" fmla="*/ 214 w 363"/>
              <a:gd name="T99" fmla="*/ 298 h 331"/>
              <a:gd name="T100" fmla="*/ 217 w 363"/>
              <a:gd name="T101" fmla="*/ 313 h 331"/>
              <a:gd name="T102" fmla="*/ 230 w 363"/>
              <a:gd name="T103" fmla="*/ 300 h 331"/>
              <a:gd name="T104" fmla="*/ 233 w 363"/>
              <a:gd name="T105" fmla="*/ 313 h 331"/>
              <a:gd name="T106" fmla="*/ 234 w 363"/>
              <a:gd name="T107" fmla="*/ 307 h 331"/>
              <a:gd name="T108" fmla="*/ 302 w 363"/>
              <a:gd name="T109" fmla="*/ 291 h 331"/>
              <a:gd name="T110" fmla="*/ 348 w 363"/>
              <a:gd name="T111" fmla="*/ 293 h 331"/>
              <a:gd name="T112" fmla="*/ 348 w 363"/>
              <a:gd name="T113" fmla="*/ 293 h 331"/>
              <a:gd name="T114" fmla="*/ 357 w 363"/>
              <a:gd name="T115" fmla="*/ 0 h 331"/>
              <a:gd name="T116" fmla="*/ 268 w 363"/>
              <a:gd name="T117" fmla="*/ 228 h 331"/>
              <a:gd name="T118" fmla="*/ 353 w 363"/>
              <a:gd name="T119" fmla="*/ 20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 h="331">
                <a:moveTo>
                  <a:pt x="249" y="257"/>
                </a:moveTo>
                <a:cubicBezTo>
                  <a:pt x="248" y="255"/>
                  <a:pt x="246" y="254"/>
                  <a:pt x="244" y="254"/>
                </a:cubicBezTo>
                <a:cubicBezTo>
                  <a:pt x="29" y="254"/>
                  <a:pt x="29" y="254"/>
                  <a:pt x="29" y="254"/>
                </a:cubicBezTo>
                <a:cubicBezTo>
                  <a:pt x="27" y="254"/>
                  <a:pt x="25" y="255"/>
                  <a:pt x="24" y="257"/>
                </a:cubicBezTo>
                <a:cubicBezTo>
                  <a:pt x="2" y="327"/>
                  <a:pt x="2" y="327"/>
                  <a:pt x="2" y="327"/>
                </a:cubicBezTo>
                <a:cubicBezTo>
                  <a:pt x="1" y="329"/>
                  <a:pt x="2" y="331"/>
                  <a:pt x="4" y="331"/>
                </a:cubicBezTo>
                <a:cubicBezTo>
                  <a:pt x="269" y="331"/>
                  <a:pt x="269" y="331"/>
                  <a:pt x="269" y="331"/>
                </a:cubicBezTo>
                <a:cubicBezTo>
                  <a:pt x="271" y="331"/>
                  <a:pt x="272" y="329"/>
                  <a:pt x="272" y="327"/>
                </a:cubicBezTo>
                <a:lnTo>
                  <a:pt x="249" y="257"/>
                </a:lnTo>
                <a:close/>
                <a:moveTo>
                  <a:pt x="243" y="292"/>
                </a:moveTo>
                <a:cubicBezTo>
                  <a:pt x="244" y="298"/>
                  <a:pt x="244" y="298"/>
                  <a:pt x="244" y="298"/>
                </a:cubicBezTo>
                <a:cubicBezTo>
                  <a:pt x="245" y="298"/>
                  <a:pt x="244" y="298"/>
                  <a:pt x="244" y="298"/>
                </a:cubicBezTo>
                <a:cubicBezTo>
                  <a:pt x="232" y="298"/>
                  <a:pt x="232" y="298"/>
                  <a:pt x="232" y="298"/>
                </a:cubicBezTo>
                <a:cubicBezTo>
                  <a:pt x="232" y="298"/>
                  <a:pt x="232" y="298"/>
                  <a:pt x="232" y="298"/>
                </a:cubicBezTo>
                <a:cubicBezTo>
                  <a:pt x="231" y="292"/>
                  <a:pt x="231" y="292"/>
                  <a:pt x="231" y="292"/>
                </a:cubicBezTo>
                <a:cubicBezTo>
                  <a:pt x="231" y="292"/>
                  <a:pt x="231" y="292"/>
                  <a:pt x="231" y="292"/>
                </a:cubicBezTo>
                <a:cubicBezTo>
                  <a:pt x="242" y="292"/>
                  <a:pt x="242" y="292"/>
                  <a:pt x="242" y="292"/>
                </a:cubicBezTo>
                <a:cubicBezTo>
                  <a:pt x="243" y="292"/>
                  <a:pt x="243" y="292"/>
                  <a:pt x="243" y="292"/>
                </a:cubicBezTo>
                <a:close/>
                <a:moveTo>
                  <a:pt x="241" y="285"/>
                </a:moveTo>
                <a:cubicBezTo>
                  <a:pt x="242" y="290"/>
                  <a:pt x="242" y="290"/>
                  <a:pt x="242" y="290"/>
                </a:cubicBezTo>
                <a:cubicBezTo>
                  <a:pt x="242" y="291"/>
                  <a:pt x="242" y="291"/>
                  <a:pt x="242" y="291"/>
                </a:cubicBezTo>
                <a:cubicBezTo>
                  <a:pt x="231" y="291"/>
                  <a:pt x="231" y="291"/>
                  <a:pt x="231" y="291"/>
                </a:cubicBezTo>
                <a:cubicBezTo>
                  <a:pt x="230" y="291"/>
                  <a:pt x="230" y="291"/>
                  <a:pt x="230" y="290"/>
                </a:cubicBezTo>
                <a:cubicBezTo>
                  <a:pt x="229" y="285"/>
                  <a:pt x="229" y="285"/>
                  <a:pt x="229" y="285"/>
                </a:cubicBezTo>
                <a:cubicBezTo>
                  <a:pt x="229" y="285"/>
                  <a:pt x="229" y="284"/>
                  <a:pt x="229" y="284"/>
                </a:cubicBezTo>
                <a:cubicBezTo>
                  <a:pt x="240" y="284"/>
                  <a:pt x="240" y="284"/>
                  <a:pt x="240" y="284"/>
                </a:cubicBezTo>
                <a:cubicBezTo>
                  <a:pt x="240" y="284"/>
                  <a:pt x="241" y="285"/>
                  <a:pt x="241" y="285"/>
                </a:cubicBezTo>
                <a:close/>
                <a:moveTo>
                  <a:pt x="200" y="284"/>
                </a:moveTo>
                <a:cubicBezTo>
                  <a:pt x="211" y="284"/>
                  <a:pt x="211" y="284"/>
                  <a:pt x="211" y="284"/>
                </a:cubicBezTo>
                <a:cubicBezTo>
                  <a:pt x="212" y="284"/>
                  <a:pt x="212" y="285"/>
                  <a:pt x="212" y="285"/>
                </a:cubicBezTo>
                <a:cubicBezTo>
                  <a:pt x="213" y="290"/>
                  <a:pt x="213" y="290"/>
                  <a:pt x="213" y="290"/>
                </a:cubicBezTo>
                <a:cubicBezTo>
                  <a:pt x="213" y="291"/>
                  <a:pt x="213" y="291"/>
                  <a:pt x="213" y="291"/>
                </a:cubicBezTo>
                <a:cubicBezTo>
                  <a:pt x="202" y="291"/>
                  <a:pt x="202" y="291"/>
                  <a:pt x="202" y="291"/>
                </a:cubicBezTo>
                <a:cubicBezTo>
                  <a:pt x="201" y="291"/>
                  <a:pt x="201" y="291"/>
                  <a:pt x="201" y="290"/>
                </a:cubicBezTo>
                <a:cubicBezTo>
                  <a:pt x="200" y="285"/>
                  <a:pt x="200" y="285"/>
                  <a:pt x="200" y="285"/>
                </a:cubicBezTo>
                <a:cubicBezTo>
                  <a:pt x="200" y="285"/>
                  <a:pt x="200" y="284"/>
                  <a:pt x="200" y="284"/>
                </a:cubicBezTo>
                <a:close/>
                <a:moveTo>
                  <a:pt x="200" y="283"/>
                </a:moveTo>
                <a:cubicBezTo>
                  <a:pt x="199" y="277"/>
                  <a:pt x="199" y="277"/>
                  <a:pt x="199" y="277"/>
                </a:cubicBezTo>
                <a:cubicBezTo>
                  <a:pt x="199" y="277"/>
                  <a:pt x="199" y="277"/>
                  <a:pt x="199" y="277"/>
                </a:cubicBezTo>
                <a:cubicBezTo>
                  <a:pt x="210" y="277"/>
                  <a:pt x="210" y="277"/>
                  <a:pt x="210" y="277"/>
                </a:cubicBezTo>
                <a:cubicBezTo>
                  <a:pt x="210" y="277"/>
                  <a:pt x="210" y="277"/>
                  <a:pt x="210" y="277"/>
                </a:cubicBezTo>
                <a:cubicBezTo>
                  <a:pt x="211" y="283"/>
                  <a:pt x="211" y="283"/>
                  <a:pt x="211" y="283"/>
                </a:cubicBezTo>
                <a:cubicBezTo>
                  <a:pt x="211" y="283"/>
                  <a:pt x="211" y="283"/>
                  <a:pt x="211" y="283"/>
                </a:cubicBezTo>
                <a:cubicBezTo>
                  <a:pt x="200" y="283"/>
                  <a:pt x="200" y="283"/>
                  <a:pt x="200" y="283"/>
                </a:cubicBezTo>
                <a:cubicBezTo>
                  <a:pt x="200" y="283"/>
                  <a:pt x="200" y="283"/>
                  <a:pt x="200" y="283"/>
                </a:cubicBezTo>
                <a:close/>
                <a:moveTo>
                  <a:pt x="213" y="277"/>
                </a:moveTo>
                <a:cubicBezTo>
                  <a:pt x="213" y="277"/>
                  <a:pt x="213" y="277"/>
                  <a:pt x="213" y="277"/>
                </a:cubicBezTo>
                <a:cubicBezTo>
                  <a:pt x="224" y="277"/>
                  <a:pt x="224" y="277"/>
                  <a:pt x="224" y="277"/>
                </a:cubicBezTo>
                <a:cubicBezTo>
                  <a:pt x="224" y="277"/>
                  <a:pt x="224" y="277"/>
                  <a:pt x="224" y="277"/>
                </a:cubicBezTo>
                <a:cubicBezTo>
                  <a:pt x="226" y="283"/>
                  <a:pt x="226" y="283"/>
                  <a:pt x="226" y="283"/>
                </a:cubicBezTo>
                <a:cubicBezTo>
                  <a:pt x="226" y="283"/>
                  <a:pt x="226" y="283"/>
                  <a:pt x="225" y="283"/>
                </a:cubicBezTo>
                <a:cubicBezTo>
                  <a:pt x="214" y="283"/>
                  <a:pt x="214" y="283"/>
                  <a:pt x="214" y="283"/>
                </a:cubicBezTo>
                <a:cubicBezTo>
                  <a:pt x="214" y="283"/>
                  <a:pt x="214" y="283"/>
                  <a:pt x="214" y="283"/>
                </a:cubicBezTo>
                <a:lnTo>
                  <a:pt x="213" y="277"/>
                </a:lnTo>
                <a:close/>
                <a:moveTo>
                  <a:pt x="215" y="284"/>
                </a:moveTo>
                <a:cubicBezTo>
                  <a:pt x="226" y="284"/>
                  <a:pt x="226" y="284"/>
                  <a:pt x="226" y="284"/>
                </a:cubicBezTo>
                <a:cubicBezTo>
                  <a:pt x="226" y="284"/>
                  <a:pt x="226" y="285"/>
                  <a:pt x="226" y="285"/>
                </a:cubicBezTo>
                <a:cubicBezTo>
                  <a:pt x="227" y="290"/>
                  <a:pt x="227" y="290"/>
                  <a:pt x="227" y="290"/>
                </a:cubicBezTo>
                <a:cubicBezTo>
                  <a:pt x="228" y="291"/>
                  <a:pt x="227" y="291"/>
                  <a:pt x="227" y="291"/>
                </a:cubicBezTo>
                <a:cubicBezTo>
                  <a:pt x="216" y="291"/>
                  <a:pt x="216" y="291"/>
                  <a:pt x="216" y="291"/>
                </a:cubicBezTo>
                <a:cubicBezTo>
                  <a:pt x="216" y="291"/>
                  <a:pt x="215" y="291"/>
                  <a:pt x="215" y="290"/>
                </a:cubicBezTo>
                <a:cubicBezTo>
                  <a:pt x="214" y="285"/>
                  <a:pt x="214" y="285"/>
                  <a:pt x="214" y="285"/>
                </a:cubicBezTo>
                <a:cubicBezTo>
                  <a:pt x="214" y="285"/>
                  <a:pt x="214" y="284"/>
                  <a:pt x="215" y="284"/>
                </a:cubicBezTo>
                <a:close/>
                <a:moveTo>
                  <a:pt x="216" y="292"/>
                </a:moveTo>
                <a:cubicBezTo>
                  <a:pt x="227" y="292"/>
                  <a:pt x="227" y="292"/>
                  <a:pt x="227" y="292"/>
                </a:cubicBezTo>
                <a:cubicBezTo>
                  <a:pt x="228" y="292"/>
                  <a:pt x="228" y="292"/>
                  <a:pt x="228" y="292"/>
                </a:cubicBezTo>
                <a:cubicBezTo>
                  <a:pt x="229" y="298"/>
                  <a:pt x="229" y="298"/>
                  <a:pt x="229" y="298"/>
                </a:cubicBezTo>
                <a:cubicBezTo>
                  <a:pt x="229" y="298"/>
                  <a:pt x="229" y="298"/>
                  <a:pt x="229" y="298"/>
                </a:cubicBezTo>
                <a:cubicBezTo>
                  <a:pt x="217" y="298"/>
                  <a:pt x="217" y="298"/>
                  <a:pt x="217" y="298"/>
                </a:cubicBezTo>
                <a:cubicBezTo>
                  <a:pt x="217" y="298"/>
                  <a:pt x="217" y="298"/>
                  <a:pt x="217" y="298"/>
                </a:cubicBezTo>
                <a:cubicBezTo>
                  <a:pt x="216" y="292"/>
                  <a:pt x="216" y="292"/>
                  <a:pt x="216" y="292"/>
                </a:cubicBezTo>
                <a:cubicBezTo>
                  <a:pt x="216" y="292"/>
                  <a:pt x="216" y="292"/>
                  <a:pt x="216" y="292"/>
                </a:cubicBezTo>
                <a:close/>
                <a:moveTo>
                  <a:pt x="239" y="277"/>
                </a:moveTo>
                <a:cubicBezTo>
                  <a:pt x="240" y="283"/>
                  <a:pt x="240" y="283"/>
                  <a:pt x="240" y="283"/>
                </a:cubicBezTo>
                <a:cubicBezTo>
                  <a:pt x="240" y="283"/>
                  <a:pt x="240" y="283"/>
                  <a:pt x="240" y="283"/>
                </a:cubicBezTo>
                <a:cubicBezTo>
                  <a:pt x="229" y="283"/>
                  <a:pt x="229" y="283"/>
                  <a:pt x="229" y="283"/>
                </a:cubicBezTo>
                <a:cubicBezTo>
                  <a:pt x="228" y="283"/>
                  <a:pt x="228" y="283"/>
                  <a:pt x="228" y="283"/>
                </a:cubicBezTo>
                <a:cubicBezTo>
                  <a:pt x="227" y="277"/>
                  <a:pt x="227" y="277"/>
                  <a:pt x="227" y="277"/>
                </a:cubicBezTo>
                <a:cubicBezTo>
                  <a:pt x="227" y="277"/>
                  <a:pt x="227" y="277"/>
                  <a:pt x="227" y="277"/>
                </a:cubicBezTo>
                <a:cubicBezTo>
                  <a:pt x="238" y="277"/>
                  <a:pt x="238" y="277"/>
                  <a:pt x="238" y="277"/>
                </a:cubicBezTo>
                <a:cubicBezTo>
                  <a:pt x="238" y="277"/>
                  <a:pt x="239" y="277"/>
                  <a:pt x="239" y="277"/>
                </a:cubicBezTo>
                <a:close/>
                <a:moveTo>
                  <a:pt x="223" y="262"/>
                </a:moveTo>
                <a:cubicBezTo>
                  <a:pt x="234" y="262"/>
                  <a:pt x="234" y="262"/>
                  <a:pt x="234" y="262"/>
                </a:cubicBezTo>
                <a:cubicBezTo>
                  <a:pt x="234" y="262"/>
                  <a:pt x="234" y="262"/>
                  <a:pt x="234" y="262"/>
                </a:cubicBezTo>
                <a:cubicBezTo>
                  <a:pt x="236" y="266"/>
                  <a:pt x="236" y="266"/>
                  <a:pt x="236" y="266"/>
                </a:cubicBezTo>
                <a:cubicBezTo>
                  <a:pt x="236" y="267"/>
                  <a:pt x="236" y="267"/>
                  <a:pt x="235" y="267"/>
                </a:cubicBezTo>
                <a:cubicBezTo>
                  <a:pt x="225" y="267"/>
                  <a:pt x="225" y="267"/>
                  <a:pt x="225" y="267"/>
                </a:cubicBezTo>
                <a:cubicBezTo>
                  <a:pt x="224" y="267"/>
                  <a:pt x="224" y="267"/>
                  <a:pt x="224" y="266"/>
                </a:cubicBezTo>
                <a:cubicBezTo>
                  <a:pt x="223" y="262"/>
                  <a:pt x="223" y="262"/>
                  <a:pt x="223" y="262"/>
                </a:cubicBezTo>
                <a:cubicBezTo>
                  <a:pt x="223" y="262"/>
                  <a:pt x="223" y="262"/>
                  <a:pt x="223" y="262"/>
                </a:cubicBezTo>
                <a:close/>
                <a:moveTo>
                  <a:pt x="210" y="262"/>
                </a:moveTo>
                <a:cubicBezTo>
                  <a:pt x="220" y="262"/>
                  <a:pt x="220" y="262"/>
                  <a:pt x="220" y="262"/>
                </a:cubicBezTo>
                <a:cubicBezTo>
                  <a:pt x="220" y="262"/>
                  <a:pt x="221" y="262"/>
                  <a:pt x="221" y="262"/>
                </a:cubicBezTo>
                <a:cubicBezTo>
                  <a:pt x="222" y="266"/>
                  <a:pt x="222" y="266"/>
                  <a:pt x="222" y="266"/>
                </a:cubicBezTo>
                <a:cubicBezTo>
                  <a:pt x="222" y="267"/>
                  <a:pt x="222" y="267"/>
                  <a:pt x="221" y="267"/>
                </a:cubicBezTo>
                <a:cubicBezTo>
                  <a:pt x="211" y="267"/>
                  <a:pt x="211" y="267"/>
                  <a:pt x="211" y="267"/>
                </a:cubicBezTo>
                <a:cubicBezTo>
                  <a:pt x="211" y="267"/>
                  <a:pt x="210" y="267"/>
                  <a:pt x="210" y="266"/>
                </a:cubicBezTo>
                <a:cubicBezTo>
                  <a:pt x="210" y="262"/>
                  <a:pt x="210" y="262"/>
                  <a:pt x="210" y="262"/>
                </a:cubicBezTo>
                <a:cubicBezTo>
                  <a:pt x="209" y="262"/>
                  <a:pt x="210" y="262"/>
                  <a:pt x="210" y="262"/>
                </a:cubicBezTo>
                <a:close/>
                <a:moveTo>
                  <a:pt x="197" y="262"/>
                </a:moveTo>
                <a:cubicBezTo>
                  <a:pt x="207" y="262"/>
                  <a:pt x="207" y="262"/>
                  <a:pt x="207" y="262"/>
                </a:cubicBezTo>
                <a:cubicBezTo>
                  <a:pt x="207" y="262"/>
                  <a:pt x="207" y="262"/>
                  <a:pt x="207" y="262"/>
                </a:cubicBezTo>
                <a:cubicBezTo>
                  <a:pt x="208" y="266"/>
                  <a:pt x="208" y="266"/>
                  <a:pt x="208" y="266"/>
                </a:cubicBezTo>
                <a:cubicBezTo>
                  <a:pt x="208" y="267"/>
                  <a:pt x="208" y="267"/>
                  <a:pt x="208" y="267"/>
                </a:cubicBezTo>
                <a:cubicBezTo>
                  <a:pt x="197" y="267"/>
                  <a:pt x="197" y="267"/>
                  <a:pt x="197" y="267"/>
                </a:cubicBezTo>
                <a:cubicBezTo>
                  <a:pt x="197" y="267"/>
                  <a:pt x="197" y="267"/>
                  <a:pt x="197" y="266"/>
                </a:cubicBezTo>
                <a:cubicBezTo>
                  <a:pt x="196" y="262"/>
                  <a:pt x="196" y="262"/>
                  <a:pt x="196" y="262"/>
                </a:cubicBezTo>
                <a:cubicBezTo>
                  <a:pt x="196" y="262"/>
                  <a:pt x="196" y="262"/>
                  <a:pt x="197" y="262"/>
                </a:cubicBezTo>
                <a:close/>
                <a:moveTo>
                  <a:pt x="186" y="277"/>
                </a:moveTo>
                <a:cubicBezTo>
                  <a:pt x="196" y="277"/>
                  <a:pt x="196" y="277"/>
                  <a:pt x="196" y="277"/>
                </a:cubicBezTo>
                <a:cubicBezTo>
                  <a:pt x="196" y="277"/>
                  <a:pt x="196" y="277"/>
                  <a:pt x="196" y="277"/>
                </a:cubicBezTo>
                <a:cubicBezTo>
                  <a:pt x="197" y="283"/>
                  <a:pt x="197" y="283"/>
                  <a:pt x="197" y="283"/>
                </a:cubicBezTo>
                <a:cubicBezTo>
                  <a:pt x="197" y="283"/>
                  <a:pt x="197" y="283"/>
                  <a:pt x="197" y="283"/>
                </a:cubicBezTo>
                <a:cubicBezTo>
                  <a:pt x="186" y="283"/>
                  <a:pt x="186" y="283"/>
                  <a:pt x="186" y="283"/>
                </a:cubicBezTo>
                <a:cubicBezTo>
                  <a:pt x="186" y="283"/>
                  <a:pt x="186" y="283"/>
                  <a:pt x="186" y="283"/>
                </a:cubicBezTo>
                <a:cubicBezTo>
                  <a:pt x="185" y="277"/>
                  <a:pt x="185" y="277"/>
                  <a:pt x="185" y="277"/>
                </a:cubicBezTo>
                <a:cubicBezTo>
                  <a:pt x="185" y="277"/>
                  <a:pt x="185" y="277"/>
                  <a:pt x="186" y="277"/>
                </a:cubicBezTo>
                <a:close/>
                <a:moveTo>
                  <a:pt x="183" y="277"/>
                </a:moveTo>
                <a:cubicBezTo>
                  <a:pt x="183" y="283"/>
                  <a:pt x="183" y="283"/>
                  <a:pt x="183" y="283"/>
                </a:cubicBezTo>
                <a:cubicBezTo>
                  <a:pt x="184" y="283"/>
                  <a:pt x="183" y="283"/>
                  <a:pt x="183" y="283"/>
                </a:cubicBezTo>
                <a:cubicBezTo>
                  <a:pt x="173" y="283"/>
                  <a:pt x="173" y="283"/>
                  <a:pt x="173" y="283"/>
                </a:cubicBezTo>
                <a:cubicBezTo>
                  <a:pt x="172" y="283"/>
                  <a:pt x="172" y="283"/>
                  <a:pt x="172" y="283"/>
                </a:cubicBezTo>
                <a:cubicBezTo>
                  <a:pt x="172" y="277"/>
                  <a:pt x="172" y="277"/>
                  <a:pt x="172" y="277"/>
                </a:cubicBezTo>
                <a:cubicBezTo>
                  <a:pt x="172" y="277"/>
                  <a:pt x="172" y="277"/>
                  <a:pt x="172" y="277"/>
                </a:cubicBezTo>
                <a:cubicBezTo>
                  <a:pt x="182" y="277"/>
                  <a:pt x="182" y="277"/>
                  <a:pt x="182" y="277"/>
                </a:cubicBezTo>
                <a:cubicBezTo>
                  <a:pt x="183" y="277"/>
                  <a:pt x="183" y="277"/>
                  <a:pt x="183" y="277"/>
                </a:cubicBezTo>
                <a:close/>
                <a:moveTo>
                  <a:pt x="170" y="262"/>
                </a:moveTo>
                <a:cubicBezTo>
                  <a:pt x="180" y="262"/>
                  <a:pt x="180" y="262"/>
                  <a:pt x="180" y="262"/>
                </a:cubicBezTo>
                <a:cubicBezTo>
                  <a:pt x="181" y="262"/>
                  <a:pt x="181" y="262"/>
                  <a:pt x="181" y="262"/>
                </a:cubicBezTo>
                <a:cubicBezTo>
                  <a:pt x="181" y="266"/>
                  <a:pt x="181" y="266"/>
                  <a:pt x="181" y="266"/>
                </a:cubicBezTo>
                <a:cubicBezTo>
                  <a:pt x="181" y="267"/>
                  <a:pt x="181" y="267"/>
                  <a:pt x="181" y="267"/>
                </a:cubicBezTo>
                <a:cubicBezTo>
                  <a:pt x="171" y="267"/>
                  <a:pt x="171" y="267"/>
                  <a:pt x="171" y="267"/>
                </a:cubicBezTo>
                <a:cubicBezTo>
                  <a:pt x="171" y="267"/>
                  <a:pt x="171" y="267"/>
                  <a:pt x="171" y="266"/>
                </a:cubicBezTo>
                <a:cubicBezTo>
                  <a:pt x="170" y="262"/>
                  <a:pt x="170" y="262"/>
                  <a:pt x="170" y="262"/>
                </a:cubicBezTo>
                <a:cubicBezTo>
                  <a:pt x="170" y="262"/>
                  <a:pt x="170" y="262"/>
                  <a:pt x="170" y="262"/>
                </a:cubicBezTo>
                <a:close/>
                <a:moveTo>
                  <a:pt x="156" y="277"/>
                </a:moveTo>
                <a:cubicBezTo>
                  <a:pt x="156" y="283"/>
                  <a:pt x="156" y="283"/>
                  <a:pt x="156" y="283"/>
                </a:cubicBezTo>
                <a:cubicBezTo>
                  <a:pt x="156" y="283"/>
                  <a:pt x="156" y="283"/>
                  <a:pt x="156" y="283"/>
                </a:cubicBezTo>
                <a:cubicBezTo>
                  <a:pt x="145" y="283"/>
                  <a:pt x="145" y="283"/>
                  <a:pt x="145" y="283"/>
                </a:cubicBezTo>
                <a:cubicBezTo>
                  <a:pt x="145" y="283"/>
                  <a:pt x="145" y="283"/>
                  <a:pt x="145" y="283"/>
                </a:cubicBezTo>
                <a:cubicBezTo>
                  <a:pt x="145" y="277"/>
                  <a:pt x="145" y="277"/>
                  <a:pt x="145" y="277"/>
                </a:cubicBezTo>
                <a:cubicBezTo>
                  <a:pt x="145" y="277"/>
                  <a:pt x="145" y="277"/>
                  <a:pt x="145" y="277"/>
                </a:cubicBezTo>
                <a:cubicBezTo>
                  <a:pt x="155" y="277"/>
                  <a:pt x="155" y="277"/>
                  <a:pt x="155" y="277"/>
                </a:cubicBezTo>
                <a:cubicBezTo>
                  <a:pt x="156" y="277"/>
                  <a:pt x="156" y="277"/>
                  <a:pt x="156" y="277"/>
                </a:cubicBezTo>
                <a:close/>
                <a:moveTo>
                  <a:pt x="145" y="262"/>
                </a:moveTo>
                <a:cubicBezTo>
                  <a:pt x="155" y="262"/>
                  <a:pt x="155" y="262"/>
                  <a:pt x="155" y="262"/>
                </a:cubicBezTo>
                <a:cubicBezTo>
                  <a:pt x="155" y="262"/>
                  <a:pt x="155" y="262"/>
                  <a:pt x="155" y="262"/>
                </a:cubicBezTo>
                <a:cubicBezTo>
                  <a:pt x="155" y="266"/>
                  <a:pt x="155" y="266"/>
                  <a:pt x="155" y="266"/>
                </a:cubicBezTo>
                <a:cubicBezTo>
                  <a:pt x="155" y="267"/>
                  <a:pt x="155" y="267"/>
                  <a:pt x="155" y="267"/>
                </a:cubicBezTo>
                <a:cubicBezTo>
                  <a:pt x="145" y="267"/>
                  <a:pt x="145" y="267"/>
                  <a:pt x="145" y="267"/>
                </a:cubicBezTo>
                <a:cubicBezTo>
                  <a:pt x="145" y="267"/>
                  <a:pt x="144" y="267"/>
                  <a:pt x="144" y="266"/>
                </a:cubicBezTo>
                <a:cubicBezTo>
                  <a:pt x="144" y="262"/>
                  <a:pt x="144" y="262"/>
                  <a:pt x="144" y="262"/>
                </a:cubicBezTo>
                <a:cubicBezTo>
                  <a:pt x="144" y="262"/>
                  <a:pt x="145" y="262"/>
                  <a:pt x="145" y="262"/>
                </a:cubicBezTo>
                <a:close/>
                <a:moveTo>
                  <a:pt x="144" y="286"/>
                </a:moveTo>
                <a:cubicBezTo>
                  <a:pt x="144" y="285"/>
                  <a:pt x="144" y="285"/>
                  <a:pt x="144" y="285"/>
                </a:cubicBezTo>
                <a:cubicBezTo>
                  <a:pt x="155" y="285"/>
                  <a:pt x="155" y="285"/>
                  <a:pt x="155" y="285"/>
                </a:cubicBezTo>
                <a:cubicBezTo>
                  <a:pt x="155" y="285"/>
                  <a:pt x="155" y="285"/>
                  <a:pt x="155" y="286"/>
                </a:cubicBezTo>
                <a:cubicBezTo>
                  <a:pt x="155" y="291"/>
                  <a:pt x="155" y="291"/>
                  <a:pt x="155" y="291"/>
                </a:cubicBezTo>
                <a:cubicBezTo>
                  <a:pt x="156" y="297"/>
                  <a:pt x="156" y="297"/>
                  <a:pt x="156" y="297"/>
                </a:cubicBezTo>
                <a:cubicBezTo>
                  <a:pt x="156" y="297"/>
                  <a:pt x="155" y="298"/>
                  <a:pt x="155" y="298"/>
                </a:cubicBezTo>
                <a:cubicBezTo>
                  <a:pt x="133" y="298"/>
                  <a:pt x="133" y="298"/>
                  <a:pt x="133" y="298"/>
                </a:cubicBezTo>
                <a:cubicBezTo>
                  <a:pt x="132" y="298"/>
                  <a:pt x="132" y="297"/>
                  <a:pt x="132" y="297"/>
                </a:cubicBezTo>
                <a:cubicBezTo>
                  <a:pt x="132" y="292"/>
                  <a:pt x="132" y="292"/>
                  <a:pt x="132" y="292"/>
                </a:cubicBezTo>
                <a:cubicBezTo>
                  <a:pt x="132" y="292"/>
                  <a:pt x="132" y="291"/>
                  <a:pt x="133" y="291"/>
                </a:cubicBezTo>
                <a:cubicBezTo>
                  <a:pt x="143" y="291"/>
                  <a:pt x="143" y="291"/>
                  <a:pt x="143" y="291"/>
                </a:cubicBezTo>
                <a:cubicBezTo>
                  <a:pt x="144" y="291"/>
                  <a:pt x="144" y="291"/>
                  <a:pt x="144" y="291"/>
                </a:cubicBezTo>
                <a:lnTo>
                  <a:pt x="144" y="286"/>
                </a:lnTo>
                <a:close/>
                <a:moveTo>
                  <a:pt x="131" y="277"/>
                </a:moveTo>
                <a:cubicBezTo>
                  <a:pt x="131" y="277"/>
                  <a:pt x="131" y="277"/>
                  <a:pt x="132" y="277"/>
                </a:cubicBezTo>
                <a:cubicBezTo>
                  <a:pt x="142" y="277"/>
                  <a:pt x="142" y="277"/>
                  <a:pt x="142" y="277"/>
                </a:cubicBezTo>
                <a:cubicBezTo>
                  <a:pt x="142" y="277"/>
                  <a:pt x="142" y="277"/>
                  <a:pt x="142" y="277"/>
                </a:cubicBezTo>
                <a:cubicBezTo>
                  <a:pt x="142" y="283"/>
                  <a:pt x="142" y="283"/>
                  <a:pt x="142" y="283"/>
                </a:cubicBezTo>
                <a:cubicBezTo>
                  <a:pt x="142" y="283"/>
                  <a:pt x="142" y="283"/>
                  <a:pt x="142" y="283"/>
                </a:cubicBezTo>
                <a:cubicBezTo>
                  <a:pt x="132" y="283"/>
                  <a:pt x="132" y="283"/>
                  <a:pt x="132" y="283"/>
                </a:cubicBezTo>
                <a:cubicBezTo>
                  <a:pt x="131" y="283"/>
                  <a:pt x="131" y="283"/>
                  <a:pt x="131" y="283"/>
                </a:cubicBezTo>
                <a:lnTo>
                  <a:pt x="131" y="277"/>
                </a:lnTo>
                <a:close/>
                <a:moveTo>
                  <a:pt x="131" y="285"/>
                </a:moveTo>
                <a:cubicBezTo>
                  <a:pt x="131" y="285"/>
                  <a:pt x="131" y="284"/>
                  <a:pt x="132" y="284"/>
                </a:cubicBezTo>
                <a:cubicBezTo>
                  <a:pt x="142" y="284"/>
                  <a:pt x="142" y="284"/>
                  <a:pt x="142" y="284"/>
                </a:cubicBezTo>
                <a:cubicBezTo>
                  <a:pt x="142" y="284"/>
                  <a:pt x="142" y="285"/>
                  <a:pt x="142" y="285"/>
                </a:cubicBezTo>
                <a:cubicBezTo>
                  <a:pt x="143" y="290"/>
                  <a:pt x="143" y="290"/>
                  <a:pt x="143" y="290"/>
                </a:cubicBezTo>
                <a:cubicBezTo>
                  <a:pt x="143" y="291"/>
                  <a:pt x="142" y="291"/>
                  <a:pt x="142" y="291"/>
                </a:cubicBezTo>
                <a:cubicBezTo>
                  <a:pt x="131" y="291"/>
                  <a:pt x="131" y="291"/>
                  <a:pt x="131" y="291"/>
                </a:cubicBezTo>
                <a:cubicBezTo>
                  <a:pt x="131" y="291"/>
                  <a:pt x="131" y="291"/>
                  <a:pt x="131" y="290"/>
                </a:cubicBezTo>
                <a:lnTo>
                  <a:pt x="131" y="285"/>
                </a:lnTo>
                <a:close/>
                <a:moveTo>
                  <a:pt x="131" y="300"/>
                </a:moveTo>
                <a:cubicBezTo>
                  <a:pt x="131" y="300"/>
                  <a:pt x="131" y="299"/>
                  <a:pt x="131" y="299"/>
                </a:cubicBezTo>
                <a:cubicBezTo>
                  <a:pt x="142" y="299"/>
                  <a:pt x="142" y="299"/>
                  <a:pt x="142" y="299"/>
                </a:cubicBezTo>
                <a:cubicBezTo>
                  <a:pt x="143" y="299"/>
                  <a:pt x="143" y="300"/>
                  <a:pt x="143" y="300"/>
                </a:cubicBezTo>
                <a:cubicBezTo>
                  <a:pt x="143" y="305"/>
                  <a:pt x="143" y="305"/>
                  <a:pt x="143" y="305"/>
                </a:cubicBezTo>
                <a:cubicBezTo>
                  <a:pt x="143" y="306"/>
                  <a:pt x="143" y="306"/>
                  <a:pt x="142" y="306"/>
                </a:cubicBezTo>
                <a:cubicBezTo>
                  <a:pt x="131" y="306"/>
                  <a:pt x="131" y="306"/>
                  <a:pt x="131" y="306"/>
                </a:cubicBezTo>
                <a:cubicBezTo>
                  <a:pt x="131" y="306"/>
                  <a:pt x="131" y="306"/>
                  <a:pt x="131" y="305"/>
                </a:cubicBezTo>
                <a:lnTo>
                  <a:pt x="131" y="300"/>
                </a:lnTo>
                <a:close/>
                <a:moveTo>
                  <a:pt x="106" y="262"/>
                </a:moveTo>
                <a:cubicBezTo>
                  <a:pt x="106" y="262"/>
                  <a:pt x="106" y="262"/>
                  <a:pt x="106" y="262"/>
                </a:cubicBezTo>
                <a:cubicBezTo>
                  <a:pt x="116" y="262"/>
                  <a:pt x="116" y="262"/>
                  <a:pt x="116" y="262"/>
                </a:cubicBezTo>
                <a:cubicBezTo>
                  <a:pt x="116" y="262"/>
                  <a:pt x="116" y="262"/>
                  <a:pt x="116" y="262"/>
                </a:cubicBezTo>
                <a:cubicBezTo>
                  <a:pt x="116" y="266"/>
                  <a:pt x="116" y="266"/>
                  <a:pt x="116" y="266"/>
                </a:cubicBezTo>
                <a:cubicBezTo>
                  <a:pt x="116" y="267"/>
                  <a:pt x="116" y="267"/>
                  <a:pt x="116" y="267"/>
                </a:cubicBezTo>
                <a:cubicBezTo>
                  <a:pt x="106" y="267"/>
                  <a:pt x="106" y="267"/>
                  <a:pt x="106" y="267"/>
                </a:cubicBezTo>
                <a:cubicBezTo>
                  <a:pt x="106" y="267"/>
                  <a:pt x="105" y="267"/>
                  <a:pt x="105" y="266"/>
                </a:cubicBezTo>
                <a:lnTo>
                  <a:pt x="106" y="262"/>
                </a:lnTo>
                <a:close/>
                <a:moveTo>
                  <a:pt x="104" y="277"/>
                </a:moveTo>
                <a:cubicBezTo>
                  <a:pt x="104" y="277"/>
                  <a:pt x="105" y="277"/>
                  <a:pt x="105" y="277"/>
                </a:cubicBezTo>
                <a:cubicBezTo>
                  <a:pt x="115" y="277"/>
                  <a:pt x="115" y="277"/>
                  <a:pt x="115" y="277"/>
                </a:cubicBezTo>
                <a:cubicBezTo>
                  <a:pt x="115" y="277"/>
                  <a:pt x="116" y="277"/>
                  <a:pt x="116" y="277"/>
                </a:cubicBezTo>
                <a:cubicBezTo>
                  <a:pt x="115" y="283"/>
                  <a:pt x="115" y="283"/>
                  <a:pt x="115" y="283"/>
                </a:cubicBezTo>
                <a:cubicBezTo>
                  <a:pt x="115" y="283"/>
                  <a:pt x="115" y="283"/>
                  <a:pt x="115" y="283"/>
                </a:cubicBezTo>
                <a:cubicBezTo>
                  <a:pt x="104" y="283"/>
                  <a:pt x="104" y="283"/>
                  <a:pt x="104" y="283"/>
                </a:cubicBezTo>
                <a:cubicBezTo>
                  <a:pt x="104" y="283"/>
                  <a:pt x="104" y="283"/>
                  <a:pt x="104" y="283"/>
                </a:cubicBezTo>
                <a:lnTo>
                  <a:pt x="104" y="277"/>
                </a:lnTo>
                <a:close/>
                <a:moveTo>
                  <a:pt x="104" y="284"/>
                </a:moveTo>
                <a:cubicBezTo>
                  <a:pt x="115" y="284"/>
                  <a:pt x="115" y="284"/>
                  <a:pt x="115" y="284"/>
                </a:cubicBezTo>
                <a:cubicBezTo>
                  <a:pt x="115" y="284"/>
                  <a:pt x="115" y="285"/>
                  <a:pt x="115" y="285"/>
                </a:cubicBezTo>
                <a:cubicBezTo>
                  <a:pt x="115" y="290"/>
                  <a:pt x="115" y="290"/>
                  <a:pt x="115" y="290"/>
                </a:cubicBezTo>
                <a:cubicBezTo>
                  <a:pt x="115" y="291"/>
                  <a:pt x="115" y="291"/>
                  <a:pt x="114" y="291"/>
                </a:cubicBezTo>
                <a:cubicBezTo>
                  <a:pt x="104" y="291"/>
                  <a:pt x="104" y="291"/>
                  <a:pt x="104" y="291"/>
                </a:cubicBezTo>
                <a:cubicBezTo>
                  <a:pt x="103" y="291"/>
                  <a:pt x="103" y="291"/>
                  <a:pt x="103" y="290"/>
                </a:cubicBezTo>
                <a:cubicBezTo>
                  <a:pt x="104" y="285"/>
                  <a:pt x="104" y="285"/>
                  <a:pt x="104" y="285"/>
                </a:cubicBezTo>
                <a:cubicBezTo>
                  <a:pt x="104" y="285"/>
                  <a:pt x="104" y="284"/>
                  <a:pt x="104" y="284"/>
                </a:cubicBezTo>
                <a:close/>
                <a:moveTo>
                  <a:pt x="114" y="298"/>
                </a:moveTo>
                <a:cubicBezTo>
                  <a:pt x="103" y="298"/>
                  <a:pt x="103" y="298"/>
                  <a:pt x="103" y="298"/>
                </a:cubicBezTo>
                <a:cubicBezTo>
                  <a:pt x="103" y="298"/>
                  <a:pt x="103" y="298"/>
                  <a:pt x="103" y="298"/>
                </a:cubicBezTo>
                <a:cubicBezTo>
                  <a:pt x="103" y="292"/>
                  <a:pt x="103" y="292"/>
                  <a:pt x="103" y="292"/>
                </a:cubicBezTo>
                <a:cubicBezTo>
                  <a:pt x="103" y="292"/>
                  <a:pt x="103" y="292"/>
                  <a:pt x="104" y="292"/>
                </a:cubicBezTo>
                <a:cubicBezTo>
                  <a:pt x="114" y="292"/>
                  <a:pt x="114" y="292"/>
                  <a:pt x="114" y="292"/>
                </a:cubicBezTo>
                <a:cubicBezTo>
                  <a:pt x="114" y="292"/>
                  <a:pt x="115" y="292"/>
                  <a:pt x="115" y="292"/>
                </a:cubicBezTo>
                <a:cubicBezTo>
                  <a:pt x="114" y="298"/>
                  <a:pt x="114" y="298"/>
                  <a:pt x="114" y="298"/>
                </a:cubicBezTo>
                <a:cubicBezTo>
                  <a:pt x="114" y="298"/>
                  <a:pt x="114" y="298"/>
                  <a:pt x="114" y="298"/>
                </a:cubicBezTo>
                <a:close/>
                <a:moveTo>
                  <a:pt x="114" y="300"/>
                </a:moveTo>
                <a:cubicBezTo>
                  <a:pt x="114" y="305"/>
                  <a:pt x="114" y="305"/>
                  <a:pt x="114" y="305"/>
                </a:cubicBezTo>
                <a:cubicBezTo>
                  <a:pt x="114" y="306"/>
                  <a:pt x="114" y="306"/>
                  <a:pt x="114" y="306"/>
                </a:cubicBezTo>
                <a:cubicBezTo>
                  <a:pt x="102" y="306"/>
                  <a:pt x="102" y="306"/>
                  <a:pt x="102" y="306"/>
                </a:cubicBezTo>
                <a:cubicBezTo>
                  <a:pt x="102" y="306"/>
                  <a:pt x="102" y="306"/>
                  <a:pt x="102" y="305"/>
                </a:cubicBezTo>
                <a:cubicBezTo>
                  <a:pt x="102" y="300"/>
                  <a:pt x="102" y="300"/>
                  <a:pt x="102" y="300"/>
                </a:cubicBezTo>
                <a:cubicBezTo>
                  <a:pt x="102" y="300"/>
                  <a:pt x="103" y="299"/>
                  <a:pt x="103" y="299"/>
                </a:cubicBezTo>
                <a:cubicBezTo>
                  <a:pt x="114" y="299"/>
                  <a:pt x="114" y="299"/>
                  <a:pt x="114" y="299"/>
                </a:cubicBezTo>
                <a:cubicBezTo>
                  <a:pt x="114" y="299"/>
                  <a:pt x="114" y="300"/>
                  <a:pt x="114" y="300"/>
                </a:cubicBezTo>
                <a:close/>
                <a:moveTo>
                  <a:pt x="93" y="262"/>
                </a:moveTo>
                <a:cubicBezTo>
                  <a:pt x="93" y="262"/>
                  <a:pt x="93" y="262"/>
                  <a:pt x="93" y="262"/>
                </a:cubicBezTo>
                <a:cubicBezTo>
                  <a:pt x="103" y="262"/>
                  <a:pt x="103" y="262"/>
                  <a:pt x="103" y="262"/>
                </a:cubicBezTo>
                <a:cubicBezTo>
                  <a:pt x="103" y="262"/>
                  <a:pt x="104" y="262"/>
                  <a:pt x="104" y="262"/>
                </a:cubicBezTo>
                <a:cubicBezTo>
                  <a:pt x="103" y="266"/>
                  <a:pt x="103" y="266"/>
                  <a:pt x="103" y="266"/>
                </a:cubicBezTo>
                <a:cubicBezTo>
                  <a:pt x="103" y="267"/>
                  <a:pt x="103" y="267"/>
                  <a:pt x="103" y="267"/>
                </a:cubicBezTo>
                <a:cubicBezTo>
                  <a:pt x="93" y="267"/>
                  <a:pt x="93" y="267"/>
                  <a:pt x="93" y="267"/>
                </a:cubicBezTo>
                <a:cubicBezTo>
                  <a:pt x="92" y="267"/>
                  <a:pt x="92" y="267"/>
                  <a:pt x="92" y="266"/>
                </a:cubicBezTo>
                <a:lnTo>
                  <a:pt x="93" y="262"/>
                </a:lnTo>
                <a:close/>
                <a:moveTo>
                  <a:pt x="91" y="277"/>
                </a:moveTo>
                <a:cubicBezTo>
                  <a:pt x="91" y="277"/>
                  <a:pt x="91" y="277"/>
                  <a:pt x="91" y="277"/>
                </a:cubicBezTo>
                <a:cubicBezTo>
                  <a:pt x="102" y="277"/>
                  <a:pt x="102" y="277"/>
                  <a:pt x="102" y="277"/>
                </a:cubicBezTo>
                <a:cubicBezTo>
                  <a:pt x="102" y="277"/>
                  <a:pt x="102" y="277"/>
                  <a:pt x="102" y="277"/>
                </a:cubicBezTo>
                <a:cubicBezTo>
                  <a:pt x="102" y="283"/>
                  <a:pt x="102" y="283"/>
                  <a:pt x="102" y="283"/>
                </a:cubicBezTo>
                <a:cubicBezTo>
                  <a:pt x="102" y="283"/>
                  <a:pt x="101" y="283"/>
                  <a:pt x="101" y="283"/>
                </a:cubicBezTo>
                <a:cubicBezTo>
                  <a:pt x="91" y="283"/>
                  <a:pt x="91" y="283"/>
                  <a:pt x="91" y="283"/>
                </a:cubicBezTo>
                <a:cubicBezTo>
                  <a:pt x="90" y="283"/>
                  <a:pt x="90" y="283"/>
                  <a:pt x="90" y="283"/>
                </a:cubicBezTo>
                <a:lnTo>
                  <a:pt x="91" y="277"/>
                </a:lnTo>
                <a:close/>
                <a:moveTo>
                  <a:pt x="90" y="285"/>
                </a:moveTo>
                <a:cubicBezTo>
                  <a:pt x="90" y="285"/>
                  <a:pt x="90" y="284"/>
                  <a:pt x="90" y="284"/>
                </a:cubicBezTo>
                <a:cubicBezTo>
                  <a:pt x="101" y="284"/>
                  <a:pt x="101" y="284"/>
                  <a:pt x="101" y="284"/>
                </a:cubicBezTo>
                <a:cubicBezTo>
                  <a:pt x="101" y="284"/>
                  <a:pt x="101" y="285"/>
                  <a:pt x="101" y="285"/>
                </a:cubicBezTo>
                <a:cubicBezTo>
                  <a:pt x="101" y="290"/>
                  <a:pt x="101" y="290"/>
                  <a:pt x="101" y="290"/>
                </a:cubicBezTo>
                <a:cubicBezTo>
                  <a:pt x="101" y="291"/>
                  <a:pt x="101" y="291"/>
                  <a:pt x="100" y="291"/>
                </a:cubicBezTo>
                <a:cubicBezTo>
                  <a:pt x="90" y="291"/>
                  <a:pt x="90" y="291"/>
                  <a:pt x="90" y="291"/>
                </a:cubicBezTo>
                <a:cubicBezTo>
                  <a:pt x="89" y="291"/>
                  <a:pt x="89" y="291"/>
                  <a:pt x="89" y="290"/>
                </a:cubicBezTo>
                <a:lnTo>
                  <a:pt x="90" y="285"/>
                </a:lnTo>
                <a:close/>
                <a:moveTo>
                  <a:pt x="89" y="292"/>
                </a:moveTo>
                <a:cubicBezTo>
                  <a:pt x="100" y="292"/>
                  <a:pt x="100" y="292"/>
                  <a:pt x="100" y="292"/>
                </a:cubicBezTo>
                <a:cubicBezTo>
                  <a:pt x="100" y="292"/>
                  <a:pt x="101" y="292"/>
                  <a:pt x="101" y="292"/>
                </a:cubicBezTo>
                <a:cubicBezTo>
                  <a:pt x="100" y="298"/>
                  <a:pt x="100" y="298"/>
                  <a:pt x="100" y="298"/>
                </a:cubicBezTo>
                <a:cubicBezTo>
                  <a:pt x="100" y="298"/>
                  <a:pt x="100" y="298"/>
                  <a:pt x="100" y="298"/>
                </a:cubicBezTo>
                <a:cubicBezTo>
                  <a:pt x="89" y="298"/>
                  <a:pt x="89" y="298"/>
                  <a:pt x="89" y="298"/>
                </a:cubicBezTo>
                <a:cubicBezTo>
                  <a:pt x="88" y="298"/>
                  <a:pt x="88" y="298"/>
                  <a:pt x="88" y="298"/>
                </a:cubicBezTo>
                <a:cubicBezTo>
                  <a:pt x="89" y="292"/>
                  <a:pt x="89" y="292"/>
                  <a:pt x="89" y="292"/>
                </a:cubicBezTo>
                <a:cubicBezTo>
                  <a:pt x="89" y="292"/>
                  <a:pt x="89" y="292"/>
                  <a:pt x="89" y="292"/>
                </a:cubicBezTo>
                <a:close/>
                <a:moveTo>
                  <a:pt x="75" y="292"/>
                </a:moveTo>
                <a:cubicBezTo>
                  <a:pt x="75" y="292"/>
                  <a:pt x="75" y="292"/>
                  <a:pt x="75" y="292"/>
                </a:cubicBezTo>
                <a:cubicBezTo>
                  <a:pt x="86" y="292"/>
                  <a:pt x="86" y="292"/>
                  <a:pt x="86" y="292"/>
                </a:cubicBezTo>
                <a:cubicBezTo>
                  <a:pt x="86" y="292"/>
                  <a:pt x="87" y="292"/>
                  <a:pt x="86" y="292"/>
                </a:cubicBezTo>
                <a:cubicBezTo>
                  <a:pt x="86" y="298"/>
                  <a:pt x="86" y="298"/>
                  <a:pt x="86" y="298"/>
                </a:cubicBezTo>
                <a:cubicBezTo>
                  <a:pt x="86" y="298"/>
                  <a:pt x="86" y="298"/>
                  <a:pt x="85" y="298"/>
                </a:cubicBezTo>
                <a:cubicBezTo>
                  <a:pt x="74" y="298"/>
                  <a:pt x="74" y="298"/>
                  <a:pt x="74" y="298"/>
                </a:cubicBezTo>
                <a:cubicBezTo>
                  <a:pt x="74" y="298"/>
                  <a:pt x="74" y="298"/>
                  <a:pt x="74" y="298"/>
                </a:cubicBezTo>
                <a:lnTo>
                  <a:pt x="75" y="292"/>
                </a:lnTo>
                <a:close/>
                <a:moveTo>
                  <a:pt x="73" y="283"/>
                </a:moveTo>
                <a:cubicBezTo>
                  <a:pt x="63" y="283"/>
                  <a:pt x="63" y="283"/>
                  <a:pt x="63" y="283"/>
                </a:cubicBezTo>
                <a:cubicBezTo>
                  <a:pt x="62" y="283"/>
                  <a:pt x="62" y="283"/>
                  <a:pt x="62" y="283"/>
                </a:cubicBezTo>
                <a:cubicBezTo>
                  <a:pt x="63" y="277"/>
                  <a:pt x="63" y="277"/>
                  <a:pt x="63" y="277"/>
                </a:cubicBezTo>
                <a:cubicBezTo>
                  <a:pt x="63" y="277"/>
                  <a:pt x="64" y="277"/>
                  <a:pt x="64" y="277"/>
                </a:cubicBezTo>
                <a:cubicBezTo>
                  <a:pt x="74" y="277"/>
                  <a:pt x="74" y="277"/>
                  <a:pt x="74" y="277"/>
                </a:cubicBezTo>
                <a:cubicBezTo>
                  <a:pt x="75" y="277"/>
                  <a:pt x="75" y="277"/>
                  <a:pt x="75" y="277"/>
                </a:cubicBezTo>
                <a:cubicBezTo>
                  <a:pt x="74" y="283"/>
                  <a:pt x="74" y="283"/>
                  <a:pt x="74" y="283"/>
                </a:cubicBezTo>
                <a:cubicBezTo>
                  <a:pt x="74" y="283"/>
                  <a:pt x="74" y="283"/>
                  <a:pt x="73" y="283"/>
                </a:cubicBezTo>
                <a:close/>
                <a:moveTo>
                  <a:pt x="86" y="291"/>
                </a:moveTo>
                <a:cubicBezTo>
                  <a:pt x="75" y="291"/>
                  <a:pt x="75" y="291"/>
                  <a:pt x="75" y="291"/>
                </a:cubicBezTo>
                <a:cubicBezTo>
                  <a:pt x="75" y="291"/>
                  <a:pt x="75" y="291"/>
                  <a:pt x="75" y="290"/>
                </a:cubicBezTo>
                <a:cubicBezTo>
                  <a:pt x="76" y="285"/>
                  <a:pt x="76" y="285"/>
                  <a:pt x="76" y="285"/>
                </a:cubicBezTo>
                <a:cubicBezTo>
                  <a:pt x="76" y="285"/>
                  <a:pt x="76" y="284"/>
                  <a:pt x="76" y="284"/>
                </a:cubicBezTo>
                <a:cubicBezTo>
                  <a:pt x="87" y="284"/>
                  <a:pt x="87" y="284"/>
                  <a:pt x="87" y="284"/>
                </a:cubicBezTo>
                <a:cubicBezTo>
                  <a:pt x="87" y="284"/>
                  <a:pt x="87" y="285"/>
                  <a:pt x="87" y="285"/>
                </a:cubicBezTo>
                <a:cubicBezTo>
                  <a:pt x="87" y="290"/>
                  <a:pt x="87" y="290"/>
                  <a:pt x="87" y="290"/>
                </a:cubicBezTo>
                <a:cubicBezTo>
                  <a:pt x="87" y="291"/>
                  <a:pt x="87" y="291"/>
                  <a:pt x="86" y="291"/>
                </a:cubicBezTo>
                <a:close/>
                <a:moveTo>
                  <a:pt x="88" y="300"/>
                </a:moveTo>
                <a:cubicBezTo>
                  <a:pt x="88" y="300"/>
                  <a:pt x="88" y="299"/>
                  <a:pt x="88" y="299"/>
                </a:cubicBezTo>
                <a:cubicBezTo>
                  <a:pt x="100" y="299"/>
                  <a:pt x="100" y="299"/>
                  <a:pt x="100" y="299"/>
                </a:cubicBezTo>
                <a:cubicBezTo>
                  <a:pt x="100" y="299"/>
                  <a:pt x="100" y="300"/>
                  <a:pt x="100" y="300"/>
                </a:cubicBezTo>
                <a:cubicBezTo>
                  <a:pt x="99" y="305"/>
                  <a:pt x="99" y="305"/>
                  <a:pt x="99" y="305"/>
                </a:cubicBezTo>
                <a:cubicBezTo>
                  <a:pt x="99" y="306"/>
                  <a:pt x="99" y="306"/>
                  <a:pt x="99" y="306"/>
                </a:cubicBezTo>
                <a:cubicBezTo>
                  <a:pt x="88" y="306"/>
                  <a:pt x="88" y="306"/>
                  <a:pt x="88" y="306"/>
                </a:cubicBezTo>
                <a:cubicBezTo>
                  <a:pt x="87" y="306"/>
                  <a:pt x="87" y="306"/>
                  <a:pt x="87" y="305"/>
                </a:cubicBezTo>
                <a:lnTo>
                  <a:pt x="88" y="300"/>
                </a:lnTo>
                <a:close/>
                <a:moveTo>
                  <a:pt x="88" y="277"/>
                </a:moveTo>
                <a:cubicBezTo>
                  <a:pt x="88" y="277"/>
                  <a:pt x="89" y="277"/>
                  <a:pt x="89" y="277"/>
                </a:cubicBezTo>
                <a:cubicBezTo>
                  <a:pt x="88" y="283"/>
                  <a:pt x="88" y="283"/>
                  <a:pt x="88" y="283"/>
                </a:cubicBezTo>
                <a:cubicBezTo>
                  <a:pt x="88" y="283"/>
                  <a:pt x="88" y="283"/>
                  <a:pt x="87" y="283"/>
                </a:cubicBezTo>
                <a:cubicBezTo>
                  <a:pt x="77" y="283"/>
                  <a:pt x="77" y="283"/>
                  <a:pt x="77" y="283"/>
                </a:cubicBezTo>
                <a:cubicBezTo>
                  <a:pt x="76" y="283"/>
                  <a:pt x="76" y="283"/>
                  <a:pt x="76" y="283"/>
                </a:cubicBezTo>
                <a:cubicBezTo>
                  <a:pt x="77" y="277"/>
                  <a:pt x="77" y="277"/>
                  <a:pt x="77" y="277"/>
                </a:cubicBezTo>
                <a:cubicBezTo>
                  <a:pt x="77" y="277"/>
                  <a:pt x="77" y="277"/>
                  <a:pt x="78" y="277"/>
                </a:cubicBezTo>
                <a:lnTo>
                  <a:pt x="88" y="277"/>
                </a:lnTo>
                <a:close/>
                <a:moveTo>
                  <a:pt x="66" y="262"/>
                </a:moveTo>
                <a:cubicBezTo>
                  <a:pt x="66" y="262"/>
                  <a:pt x="67" y="262"/>
                  <a:pt x="67" y="262"/>
                </a:cubicBezTo>
                <a:cubicBezTo>
                  <a:pt x="77" y="262"/>
                  <a:pt x="77" y="262"/>
                  <a:pt x="77" y="262"/>
                </a:cubicBezTo>
                <a:cubicBezTo>
                  <a:pt x="77" y="262"/>
                  <a:pt x="77" y="262"/>
                  <a:pt x="77" y="262"/>
                </a:cubicBezTo>
                <a:cubicBezTo>
                  <a:pt x="77" y="266"/>
                  <a:pt x="77" y="266"/>
                  <a:pt x="77" y="266"/>
                </a:cubicBezTo>
                <a:cubicBezTo>
                  <a:pt x="77" y="267"/>
                  <a:pt x="76" y="267"/>
                  <a:pt x="76" y="267"/>
                </a:cubicBezTo>
                <a:cubicBezTo>
                  <a:pt x="66" y="267"/>
                  <a:pt x="66" y="267"/>
                  <a:pt x="66" y="267"/>
                </a:cubicBezTo>
                <a:cubicBezTo>
                  <a:pt x="66" y="267"/>
                  <a:pt x="66" y="267"/>
                  <a:pt x="66" y="266"/>
                </a:cubicBezTo>
                <a:lnTo>
                  <a:pt x="66" y="262"/>
                </a:lnTo>
                <a:close/>
                <a:moveTo>
                  <a:pt x="53" y="262"/>
                </a:moveTo>
                <a:cubicBezTo>
                  <a:pt x="53" y="262"/>
                  <a:pt x="53" y="262"/>
                  <a:pt x="53" y="262"/>
                </a:cubicBezTo>
                <a:cubicBezTo>
                  <a:pt x="64" y="262"/>
                  <a:pt x="64" y="262"/>
                  <a:pt x="64" y="262"/>
                </a:cubicBezTo>
                <a:cubicBezTo>
                  <a:pt x="64" y="262"/>
                  <a:pt x="64" y="262"/>
                  <a:pt x="64" y="262"/>
                </a:cubicBezTo>
                <a:cubicBezTo>
                  <a:pt x="63" y="266"/>
                  <a:pt x="63" y="266"/>
                  <a:pt x="63" y="266"/>
                </a:cubicBezTo>
                <a:cubicBezTo>
                  <a:pt x="63" y="267"/>
                  <a:pt x="63" y="267"/>
                  <a:pt x="63" y="267"/>
                </a:cubicBezTo>
                <a:cubicBezTo>
                  <a:pt x="52" y="267"/>
                  <a:pt x="52" y="267"/>
                  <a:pt x="52" y="267"/>
                </a:cubicBezTo>
                <a:cubicBezTo>
                  <a:pt x="52" y="267"/>
                  <a:pt x="52" y="267"/>
                  <a:pt x="52" y="266"/>
                </a:cubicBezTo>
                <a:lnTo>
                  <a:pt x="53" y="262"/>
                </a:lnTo>
                <a:close/>
                <a:moveTo>
                  <a:pt x="58" y="291"/>
                </a:moveTo>
                <a:cubicBezTo>
                  <a:pt x="47" y="291"/>
                  <a:pt x="47" y="291"/>
                  <a:pt x="47" y="291"/>
                </a:cubicBezTo>
                <a:cubicBezTo>
                  <a:pt x="46" y="291"/>
                  <a:pt x="46" y="291"/>
                  <a:pt x="46" y="290"/>
                </a:cubicBezTo>
                <a:cubicBezTo>
                  <a:pt x="47" y="285"/>
                  <a:pt x="47" y="285"/>
                  <a:pt x="47" y="285"/>
                </a:cubicBezTo>
                <a:cubicBezTo>
                  <a:pt x="48" y="285"/>
                  <a:pt x="48" y="284"/>
                  <a:pt x="48" y="284"/>
                </a:cubicBezTo>
                <a:cubicBezTo>
                  <a:pt x="59" y="284"/>
                  <a:pt x="59" y="284"/>
                  <a:pt x="59" y="284"/>
                </a:cubicBezTo>
                <a:cubicBezTo>
                  <a:pt x="59" y="284"/>
                  <a:pt x="59" y="285"/>
                  <a:pt x="59" y="285"/>
                </a:cubicBezTo>
                <a:cubicBezTo>
                  <a:pt x="58" y="290"/>
                  <a:pt x="58" y="290"/>
                  <a:pt x="58" y="290"/>
                </a:cubicBezTo>
                <a:cubicBezTo>
                  <a:pt x="58" y="291"/>
                  <a:pt x="58" y="291"/>
                  <a:pt x="58" y="291"/>
                </a:cubicBezTo>
                <a:close/>
                <a:moveTo>
                  <a:pt x="58" y="292"/>
                </a:moveTo>
                <a:cubicBezTo>
                  <a:pt x="57" y="298"/>
                  <a:pt x="57" y="298"/>
                  <a:pt x="57" y="298"/>
                </a:cubicBezTo>
                <a:cubicBezTo>
                  <a:pt x="57" y="298"/>
                  <a:pt x="56" y="298"/>
                  <a:pt x="56" y="298"/>
                </a:cubicBezTo>
                <a:cubicBezTo>
                  <a:pt x="45" y="298"/>
                  <a:pt x="45" y="298"/>
                  <a:pt x="45" y="298"/>
                </a:cubicBezTo>
                <a:cubicBezTo>
                  <a:pt x="44" y="298"/>
                  <a:pt x="44" y="298"/>
                  <a:pt x="44" y="298"/>
                </a:cubicBezTo>
                <a:cubicBezTo>
                  <a:pt x="46" y="292"/>
                  <a:pt x="46" y="292"/>
                  <a:pt x="46" y="292"/>
                </a:cubicBezTo>
                <a:cubicBezTo>
                  <a:pt x="46" y="292"/>
                  <a:pt x="46" y="292"/>
                  <a:pt x="46" y="292"/>
                </a:cubicBezTo>
                <a:cubicBezTo>
                  <a:pt x="57" y="292"/>
                  <a:pt x="57" y="292"/>
                  <a:pt x="57" y="292"/>
                </a:cubicBezTo>
                <a:cubicBezTo>
                  <a:pt x="58" y="292"/>
                  <a:pt x="58" y="292"/>
                  <a:pt x="58" y="292"/>
                </a:cubicBezTo>
                <a:close/>
                <a:moveTo>
                  <a:pt x="59" y="283"/>
                </a:moveTo>
                <a:cubicBezTo>
                  <a:pt x="48" y="283"/>
                  <a:pt x="48" y="283"/>
                  <a:pt x="48" y="283"/>
                </a:cubicBezTo>
                <a:cubicBezTo>
                  <a:pt x="48" y="283"/>
                  <a:pt x="48" y="283"/>
                  <a:pt x="48" y="283"/>
                </a:cubicBezTo>
                <a:cubicBezTo>
                  <a:pt x="49" y="277"/>
                  <a:pt x="49" y="277"/>
                  <a:pt x="49" y="277"/>
                </a:cubicBezTo>
                <a:cubicBezTo>
                  <a:pt x="49" y="277"/>
                  <a:pt x="50" y="277"/>
                  <a:pt x="50" y="277"/>
                </a:cubicBezTo>
                <a:cubicBezTo>
                  <a:pt x="61" y="277"/>
                  <a:pt x="61" y="277"/>
                  <a:pt x="61" y="277"/>
                </a:cubicBezTo>
                <a:cubicBezTo>
                  <a:pt x="61" y="277"/>
                  <a:pt x="61" y="277"/>
                  <a:pt x="61" y="277"/>
                </a:cubicBezTo>
                <a:cubicBezTo>
                  <a:pt x="60" y="283"/>
                  <a:pt x="60" y="283"/>
                  <a:pt x="60" y="283"/>
                </a:cubicBezTo>
                <a:cubicBezTo>
                  <a:pt x="60" y="283"/>
                  <a:pt x="60" y="283"/>
                  <a:pt x="59" y="283"/>
                </a:cubicBezTo>
                <a:close/>
                <a:moveTo>
                  <a:pt x="39" y="262"/>
                </a:moveTo>
                <a:cubicBezTo>
                  <a:pt x="39" y="262"/>
                  <a:pt x="40" y="262"/>
                  <a:pt x="40" y="262"/>
                </a:cubicBezTo>
                <a:cubicBezTo>
                  <a:pt x="50" y="262"/>
                  <a:pt x="50" y="262"/>
                  <a:pt x="50" y="262"/>
                </a:cubicBezTo>
                <a:cubicBezTo>
                  <a:pt x="51" y="262"/>
                  <a:pt x="51" y="262"/>
                  <a:pt x="51" y="262"/>
                </a:cubicBezTo>
                <a:cubicBezTo>
                  <a:pt x="50" y="266"/>
                  <a:pt x="50" y="266"/>
                  <a:pt x="50" y="266"/>
                </a:cubicBezTo>
                <a:cubicBezTo>
                  <a:pt x="49" y="267"/>
                  <a:pt x="49" y="267"/>
                  <a:pt x="49" y="267"/>
                </a:cubicBezTo>
                <a:cubicBezTo>
                  <a:pt x="38" y="267"/>
                  <a:pt x="38" y="267"/>
                  <a:pt x="38" y="267"/>
                </a:cubicBezTo>
                <a:cubicBezTo>
                  <a:pt x="38" y="267"/>
                  <a:pt x="38" y="267"/>
                  <a:pt x="38" y="266"/>
                </a:cubicBezTo>
                <a:lnTo>
                  <a:pt x="39" y="262"/>
                </a:lnTo>
                <a:close/>
                <a:moveTo>
                  <a:pt x="35" y="277"/>
                </a:moveTo>
                <a:cubicBezTo>
                  <a:pt x="35" y="277"/>
                  <a:pt x="35" y="277"/>
                  <a:pt x="36" y="277"/>
                </a:cubicBezTo>
                <a:cubicBezTo>
                  <a:pt x="47" y="277"/>
                  <a:pt x="47" y="277"/>
                  <a:pt x="47" y="277"/>
                </a:cubicBezTo>
                <a:cubicBezTo>
                  <a:pt x="47" y="277"/>
                  <a:pt x="47" y="277"/>
                  <a:pt x="47" y="277"/>
                </a:cubicBezTo>
                <a:cubicBezTo>
                  <a:pt x="45" y="283"/>
                  <a:pt x="45" y="283"/>
                  <a:pt x="45" y="283"/>
                </a:cubicBezTo>
                <a:cubicBezTo>
                  <a:pt x="45" y="283"/>
                  <a:pt x="45" y="283"/>
                  <a:pt x="45" y="283"/>
                </a:cubicBezTo>
                <a:cubicBezTo>
                  <a:pt x="34" y="283"/>
                  <a:pt x="34" y="283"/>
                  <a:pt x="34" y="283"/>
                </a:cubicBezTo>
                <a:cubicBezTo>
                  <a:pt x="34" y="283"/>
                  <a:pt x="33" y="283"/>
                  <a:pt x="33" y="283"/>
                </a:cubicBezTo>
                <a:lnTo>
                  <a:pt x="35" y="277"/>
                </a:lnTo>
                <a:close/>
                <a:moveTo>
                  <a:pt x="33" y="285"/>
                </a:moveTo>
                <a:cubicBezTo>
                  <a:pt x="33" y="285"/>
                  <a:pt x="33" y="284"/>
                  <a:pt x="33" y="284"/>
                </a:cubicBezTo>
                <a:cubicBezTo>
                  <a:pt x="45" y="284"/>
                  <a:pt x="45" y="284"/>
                  <a:pt x="45" y="284"/>
                </a:cubicBezTo>
                <a:cubicBezTo>
                  <a:pt x="45" y="284"/>
                  <a:pt x="45" y="285"/>
                  <a:pt x="45" y="285"/>
                </a:cubicBezTo>
                <a:cubicBezTo>
                  <a:pt x="44" y="290"/>
                  <a:pt x="44" y="290"/>
                  <a:pt x="44" y="290"/>
                </a:cubicBezTo>
                <a:cubicBezTo>
                  <a:pt x="44" y="291"/>
                  <a:pt x="43" y="291"/>
                  <a:pt x="43" y="291"/>
                </a:cubicBezTo>
                <a:cubicBezTo>
                  <a:pt x="32" y="291"/>
                  <a:pt x="32" y="291"/>
                  <a:pt x="32" y="291"/>
                </a:cubicBezTo>
                <a:cubicBezTo>
                  <a:pt x="31" y="291"/>
                  <a:pt x="31" y="291"/>
                  <a:pt x="31" y="290"/>
                </a:cubicBezTo>
                <a:lnTo>
                  <a:pt x="33" y="285"/>
                </a:lnTo>
                <a:close/>
                <a:moveTo>
                  <a:pt x="31" y="292"/>
                </a:moveTo>
                <a:cubicBezTo>
                  <a:pt x="31" y="292"/>
                  <a:pt x="31" y="292"/>
                  <a:pt x="31" y="292"/>
                </a:cubicBezTo>
                <a:cubicBezTo>
                  <a:pt x="43" y="292"/>
                  <a:pt x="43" y="292"/>
                  <a:pt x="43" y="292"/>
                </a:cubicBezTo>
                <a:cubicBezTo>
                  <a:pt x="43" y="292"/>
                  <a:pt x="43" y="292"/>
                  <a:pt x="43" y="292"/>
                </a:cubicBezTo>
                <a:cubicBezTo>
                  <a:pt x="42" y="298"/>
                  <a:pt x="42" y="298"/>
                  <a:pt x="42" y="298"/>
                </a:cubicBezTo>
                <a:cubicBezTo>
                  <a:pt x="42" y="298"/>
                  <a:pt x="42" y="298"/>
                  <a:pt x="41" y="298"/>
                </a:cubicBezTo>
                <a:cubicBezTo>
                  <a:pt x="30" y="298"/>
                  <a:pt x="30" y="298"/>
                  <a:pt x="30" y="298"/>
                </a:cubicBezTo>
                <a:cubicBezTo>
                  <a:pt x="29" y="298"/>
                  <a:pt x="29" y="298"/>
                  <a:pt x="29" y="298"/>
                </a:cubicBezTo>
                <a:lnTo>
                  <a:pt x="31" y="292"/>
                </a:lnTo>
                <a:close/>
                <a:moveTo>
                  <a:pt x="38" y="313"/>
                </a:moveTo>
                <a:cubicBezTo>
                  <a:pt x="38" y="313"/>
                  <a:pt x="38" y="313"/>
                  <a:pt x="38" y="313"/>
                </a:cubicBezTo>
                <a:cubicBezTo>
                  <a:pt x="25" y="313"/>
                  <a:pt x="25" y="313"/>
                  <a:pt x="25" y="313"/>
                </a:cubicBezTo>
                <a:cubicBezTo>
                  <a:pt x="25" y="313"/>
                  <a:pt x="25" y="313"/>
                  <a:pt x="25" y="313"/>
                </a:cubicBezTo>
                <a:cubicBezTo>
                  <a:pt x="27" y="307"/>
                  <a:pt x="27" y="307"/>
                  <a:pt x="27" y="307"/>
                </a:cubicBezTo>
                <a:cubicBezTo>
                  <a:pt x="27" y="307"/>
                  <a:pt x="27" y="307"/>
                  <a:pt x="27" y="307"/>
                </a:cubicBezTo>
                <a:cubicBezTo>
                  <a:pt x="39" y="307"/>
                  <a:pt x="39" y="307"/>
                  <a:pt x="39" y="307"/>
                </a:cubicBezTo>
                <a:cubicBezTo>
                  <a:pt x="39" y="307"/>
                  <a:pt x="39" y="307"/>
                  <a:pt x="39" y="307"/>
                </a:cubicBezTo>
                <a:lnTo>
                  <a:pt x="38" y="313"/>
                </a:lnTo>
                <a:close/>
                <a:moveTo>
                  <a:pt x="39" y="306"/>
                </a:moveTo>
                <a:cubicBezTo>
                  <a:pt x="27" y="306"/>
                  <a:pt x="27" y="306"/>
                  <a:pt x="27" y="306"/>
                </a:cubicBezTo>
                <a:cubicBezTo>
                  <a:pt x="27" y="306"/>
                  <a:pt x="27" y="306"/>
                  <a:pt x="27" y="305"/>
                </a:cubicBezTo>
                <a:cubicBezTo>
                  <a:pt x="29" y="300"/>
                  <a:pt x="29" y="300"/>
                  <a:pt x="29" y="300"/>
                </a:cubicBezTo>
                <a:cubicBezTo>
                  <a:pt x="29" y="300"/>
                  <a:pt x="29" y="299"/>
                  <a:pt x="29" y="299"/>
                </a:cubicBezTo>
                <a:cubicBezTo>
                  <a:pt x="41" y="299"/>
                  <a:pt x="41" y="299"/>
                  <a:pt x="41" y="299"/>
                </a:cubicBezTo>
                <a:cubicBezTo>
                  <a:pt x="41" y="299"/>
                  <a:pt x="41" y="300"/>
                  <a:pt x="41" y="300"/>
                </a:cubicBezTo>
                <a:cubicBezTo>
                  <a:pt x="40" y="305"/>
                  <a:pt x="40" y="305"/>
                  <a:pt x="40" y="305"/>
                </a:cubicBezTo>
                <a:cubicBezTo>
                  <a:pt x="40" y="306"/>
                  <a:pt x="40" y="306"/>
                  <a:pt x="39" y="306"/>
                </a:cubicBezTo>
                <a:close/>
                <a:moveTo>
                  <a:pt x="54" y="313"/>
                </a:moveTo>
                <a:cubicBezTo>
                  <a:pt x="53" y="313"/>
                  <a:pt x="53" y="313"/>
                  <a:pt x="53" y="313"/>
                </a:cubicBezTo>
                <a:cubicBezTo>
                  <a:pt x="41" y="313"/>
                  <a:pt x="41" y="313"/>
                  <a:pt x="41" y="313"/>
                </a:cubicBezTo>
                <a:cubicBezTo>
                  <a:pt x="41" y="313"/>
                  <a:pt x="41" y="313"/>
                  <a:pt x="41" y="313"/>
                </a:cubicBezTo>
                <a:cubicBezTo>
                  <a:pt x="42" y="307"/>
                  <a:pt x="42" y="307"/>
                  <a:pt x="42" y="307"/>
                </a:cubicBezTo>
                <a:cubicBezTo>
                  <a:pt x="42" y="307"/>
                  <a:pt x="42" y="307"/>
                  <a:pt x="43" y="307"/>
                </a:cubicBezTo>
                <a:cubicBezTo>
                  <a:pt x="54" y="307"/>
                  <a:pt x="54" y="307"/>
                  <a:pt x="54" y="307"/>
                </a:cubicBezTo>
                <a:cubicBezTo>
                  <a:pt x="55" y="307"/>
                  <a:pt x="55" y="307"/>
                  <a:pt x="55" y="307"/>
                </a:cubicBezTo>
                <a:lnTo>
                  <a:pt x="54" y="313"/>
                </a:lnTo>
                <a:close/>
                <a:moveTo>
                  <a:pt x="55" y="306"/>
                </a:moveTo>
                <a:cubicBezTo>
                  <a:pt x="43" y="306"/>
                  <a:pt x="43" y="306"/>
                  <a:pt x="43" y="306"/>
                </a:cubicBezTo>
                <a:cubicBezTo>
                  <a:pt x="43" y="306"/>
                  <a:pt x="42" y="306"/>
                  <a:pt x="43" y="305"/>
                </a:cubicBezTo>
                <a:cubicBezTo>
                  <a:pt x="44" y="300"/>
                  <a:pt x="44" y="300"/>
                  <a:pt x="44" y="300"/>
                </a:cubicBezTo>
                <a:cubicBezTo>
                  <a:pt x="44" y="300"/>
                  <a:pt x="44" y="299"/>
                  <a:pt x="44" y="299"/>
                </a:cubicBezTo>
                <a:cubicBezTo>
                  <a:pt x="56" y="299"/>
                  <a:pt x="56" y="299"/>
                  <a:pt x="56" y="299"/>
                </a:cubicBezTo>
                <a:cubicBezTo>
                  <a:pt x="56" y="299"/>
                  <a:pt x="56" y="300"/>
                  <a:pt x="56" y="300"/>
                </a:cubicBezTo>
                <a:cubicBezTo>
                  <a:pt x="55" y="305"/>
                  <a:pt x="55" y="305"/>
                  <a:pt x="55" y="305"/>
                </a:cubicBezTo>
                <a:cubicBezTo>
                  <a:pt x="55" y="306"/>
                  <a:pt x="55" y="306"/>
                  <a:pt x="55" y="306"/>
                </a:cubicBezTo>
                <a:close/>
                <a:moveTo>
                  <a:pt x="69" y="313"/>
                </a:moveTo>
                <a:cubicBezTo>
                  <a:pt x="69" y="313"/>
                  <a:pt x="69" y="313"/>
                  <a:pt x="68" y="313"/>
                </a:cubicBezTo>
                <a:cubicBezTo>
                  <a:pt x="56" y="313"/>
                  <a:pt x="56" y="313"/>
                  <a:pt x="56" y="313"/>
                </a:cubicBezTo>
                <a:cubicBezTo>
                  <a:pt x="56" y="313"/>
                  <a:pt x="56" y="313"/>
                  <a:pt x="56" y="313"/>
                </a:cubicBezTo>
                <a:cubicBezTo>
                  <a:pt x="57" y="307"/>
                  <a:pt x="57" y="307"/>
                  <a:pt x="57" y="307"/>
                </a:cubicBezTo>
                <a:cubicBezTo>
                  <a:pt x="57" y="307"/>
                  <a:pt x="58" y="307"/>
                  <a:pt x="58" y="307"/>
                </a:cubicBezTo>
                <a:cubicBezTo>
                  <a:pt x="69" y="307"/>
                  <a:pt x="69" y="307"/>
                  <a:pt x="69" y="307"/>
                </a:cubicBezTo>
                <a:cubicBezTo>
                  <a:pt x="70" y="307"/>
                  <a:pt x="70" y="307"/>
                  <a:pt x="70" y="307"/>
                </a:cubicBezTo>
                <a:lnTo>
                  <a:pt x="69" y="313"/>
                </a:lnTo>
                <a:close/>
                <a:moveTo>
                  <a:pt x="70" y="305"/>
                </a:moveTo>
                <a:cubicBezTo>
                  <a:pt x="70" y="306"/>
                  <a:pt x="70" y="306"/>
                  <a:pt x="70" y="306"/>
                </a:cubicBezTo>
                <a:cubicBezTo>
                  <a:pt x="58" y="306"/>
                  <a:pt x="58" y="306"/>
                  <a:pt x="58" y="306"/>
                </a:cubicBezTo>
                <a:cubicBezTo>
                  <a:pt x="58" y="306"/>
                  <a:pt x="58" y="306"/>
                  <a:pt x="58" y="305"/>
                </a:cubicBezTo>
                <a:cubicBezTo>
                  <a:pt x="59" y="300"/>
                  <a:pt x="59" y="300"/>
                  <a:pt x="59" y="300"/>
                </a:cubicBezTo>
                <a:cubicBezTo>
                  <a:pt x="59" y="300"/>
                  <a:pt x="59" y="299"/>
                  <a:pt x="59" y="299"/>
                </a:cubicBezTo>
                <a:cubicBezTo>
                  <a:pt x="71" y="299"/>
                  <a:pt x="71" y="299"/>
                  <a:pt x="71" y="299"/>
                </a:cubicBezTo>
                <a:cubicBezTo>
                  <a:pt x="71" y="299"/>
                  <a:pt x="71" y="300"/>
                  <a:pt x="71" y="300"/>
                </a:cubicBezTo>
                <a:lnTo>
                  <a:pt x="70" y="305"/>
                </a:lnTo>
                <a:close/>
                <a:moveTo>
                  <a:pt x="71" y="298"/>
                </a:moveTo>
                <a:cubicBezTo>
                  <a:pt x="71" y="298"/>
                  <a:pt x="71" y="298"/>
                  <a:pt x="71" y="298"/>
                </a:cubicBezTo>
                <a:cubicBezTo>
                  <a:pt x="60" y="298"/>
                  <a:pt x="60" y="298"/>
                  <a:pt x="60" y="298"/>
                </a:cubicBezTo>
                <a:cubicBezTo>
                  <a:pt x="59" y="298"/>
                  <a:pt x="59" y="298"/>
                  <a:pt x="59" y="298"/>
                </a:cubicBezTo>
                <a:cubicBezTo>
                  <a:pt x="60" y="292"/>
                  <a:pt x="60" y="292"/>
                  <a:pt x="60" y="292"/>
                </a:cubicBezTo>
                <a:cubicBezTo>
                  <a:pt x="60" y="292"/>
                  <a:pt x="61" y="292"/>
                  <a:pt x="61" y="292"/>
                </a:cubicBezTo>
                <a:cubicBezTo>
                  <a:pt x="72" y="292"/>
                  <a:pt x="72" y="292"/>
                  <a:pt x="72" y="292"/>
                </a:cubicBezTo>
                <a:cubicBezTo>
                  <a:pt x="72" y="292"/>
                  <a:pt x="72" y="292"/>
                  <a:pt x="72" y="292"/>
                </a:cubicBezTo>
                <a:lnTo>
                  <a:pt x="71" y="298"/>
                </a:lnTo>
                <a:close/>
                <a:moveTo>
                  <a:pt x="72" y="291"/>
                </a:moveTo>
                <a:cubicBezTo>
                  <a:pt x="61" y="291"/>
                  <a:pt x="61" y="291"/>
                  <a:pt x="61" y="291"/>
                </a:cubicBezTo>
                <a:cubicBezTo>
                  <a:pt x="61" y="291"/>
                  <a:pt x="61" y="291"/>
                  <a:pt x="61" y="290"/>
                </a:cubicBezTo>
                <a:cubicBezTo>
                  <a:pt x="62" y="285"/>
                  <a:pt x="62" y="285"/>
                  <a:pt x="62" y="285"/>
                </a:cubicBezTo>
                <a:cubicBezTo>
                  <a:pt x="62" y="285"/>
                  <a:pt x="62" y="284"/>
                  <a:pt x="62" y="284"/>
                </a:cubicBezTo>
                <a:cubicBezTo>
                  <a:pt x="73" y="284"/>
                  <a:pt x="73" y="284"/>
                  <a:pt x="73" y="284"/>
                </a:cubicBezTo>
                <a:cubicBezTo>
                  <a:pt x="73" y="284"/>
                  <a:pt x="74" y="285"/>
                  <a:pt x="74" y="285"/>
                </a:cubicBezTo>
                <a:cubicBezTo>
                  <a:pt x="73" y="290"/>
                  <a:pt x="73" y="290"/>
                  <a:pt x="73" y="290"/>
                </a:cubicBezTo>
                <a:cubicBezTo>
                  <a:pt x="73" y="291"/>
                  <a:pt x="72" y="291"/>
                  <a:pt x="72" y="291"/>
                </a:cubicBezTo>
                <a:close/>
                <a:moveTo>
                  <a:pt x="73" y="305"/>
                </a:moveTo>
                <a:cubicBezTo>
                  <a:pt x="74" y="300"/>
                  <a:pt x="74" y="300"/>
                  <a:pt x="74" y="300"/>
                </a:cubicBezTo>
                <a:cubicBezTo>
                  <a:pt x="74" y="300"/>
                  <a:pt x="74" y="299"/>
                  <a:pt x="74" y="299"/>
                </a:cubicBezTo>
                <a:cubicBezTo>
                  <a:pt x="85" y="299"/>
                  <a:pt x="85" y="299"/>
                  <a:pt x="85" y="299"/>
                </a:cubicBezTo>
                <a:cubicBezTo>
                  <a:pt x="85" y="299"/>
                  <a:pt x="86" y="300"/>
                  <a:pt x="86" y="300"/>
                </a:cubicBezTo>
                <a:cubicBezTo>
                  <a:pt x="85" y="305"/>
                  <a:pt x="85" y="305"/>
                  <a:pt x="85" y="305"/>
                </a:cubicBezTo>
                <a:cubicBezTo>
                  <a:pt x="85" y="306"/>
                  <a:pt x="85" y="306"/>
                  <a:pt x="84" y="306"/>
                </a:cubicBezTo>
                <a:cubicBezTo>
                  <a:pt x="73" y="306"/>
                  <a:pt x="73" y="306"/>
                  <a:pt x="73" y="306"/>
                </a:cubicBezTo>
                <a:cubicBezTo>
                  <a:pt x="73" y="306"/>
                  <a:pt x="73" y="306"/>
                  <a:pt x="73" y="305"/>
                </a:cubicBezTo>
                <a:close/>
                <a:moveTo>
                  <a:pt x="124" y="313"/>
                </a:moveTo>
                <a:cubicBezTo>
                  <a:pt x="124" y="313"/>
                  <a:pt x="124" y="313"/>
                  <a:pt x="124" y="313"/>
                </a:cubicBezTo>
                <a:cubicBezTo>
                  <a:pt x="76" y="313"/>
                  <a:pt x="76" y="313"/>
                  <a:pt x="76" y="313"/>
                </a:cubicBezTo>
                <a:cubicBezTo>
                  <a:pt x="75" y="313"/>
                  <a:pt x="75" y="313"/>
                  <a:pt x="75" y="313"/>
                </a:cubicBezTo>
                <a:cubicBezTo>
                  <a:pt x="76" y="307"/>
                  <a:pt x="76" y="307"/>
                  <a:pt x="76" y="307"/>
                </a:cubicBezTo>
                <a:cubicBezTo>
                  <a:pt x="76" y="307"/>
                  <a:pt x="76" y="307"/>
                  <a:pt x="77" y="307"/>
                </a:cubicBezTo>
                <a:cubicBezTo>
                  <a:pt x="124" y="307"/>
                  <a:pt x="124" y="307"/>
                  <a:pt x="124" y="307"/>
                </a:cubicBezTo>
                <a:cubicBezTo>
                  <a:pt x="124" y="307"/>
                  <a:pt x="124" y="307"/>
                  <a:pt x="124" y="307"/>
                </a:cubicBezTo>
                <a:lnTo>
                  <a:pt x="124" y="313"/>
                </a:lnTo>
                <a:close/>
                <a:moveTo>
                  <a:pt x="128" y="305"/>
                </a:moveTo>
                <a:cubicBezTo>
                  <a:pt x="128" y="306"/>
                  <a:pt x="128" y="306"/>
                  <a:pt x="128" y="306"/>
                </a:cubicBezTo>
                <a:cubicBezTo>
                  <a:pt x="117" y="306"/>
                  <a:pt x="117" y="306"/>
                  <a:pt x="117" y="306"/>
                </a:cubicBezTo>
                <a:cubicBezTo>
                  <a:pt x="117" y="306"/>
                  <a:pt x="116" y="306"/>
                  <a:pt x="116" y="305"/>
                </a:cubicBezTo>
                <a:cubicBezTo>
                  <a:pt x="117" y="300"/>
                  <a:pt x="117" y="300"/>
                  <a:pt x="117" y="300"/>
                </a:cubicBezTo>
                <a:cubicBezTo>
                  <a:pt x="117" y="300"/>
                  <a:pt x="117" y="299"/>
                  <a:pt x="117" y="299"/>
                </a:cubicBezTo>
                <a:cubicBezTo>
                  <a:pt x="128" y="299"/>
                  <a:pt x="128" y="299"/>
                  <a:pt x="128" y="299"/>
                </a:cubicBezTo>
                <a:cubicBezTo>
                  <a:pt x="128" y="299"/>
                  <a:pt x="128" y="300"/>
                  <a:pt x="128" y="300"/>
                </a:cubicBezTo>
                <a:lnTo>
                  <a:pt x="128" y="305"/>
                </a:lnTo>
                <a:close/>
                <a:moveTo>
                  <a:pt x="129" y="298"/>
                </a:moveTo>
                <a:cubicBezTo>
                  <a:pt x="129" y="298"/>
                  <a:pt x="128" y="298"/>
                  <a:pt x="128" y="298"/>
                </a:cubicBezTo>
                <a:cubicBezTo>
                  <a:pt x="117" y="298"/>
                  <a:pt x="117" y="298"/>
                  <a:pt x="117" y="298"/>
                </a:cubicBezTo>
                <a:cubicBezTo>
                  <a:pt x="117" y="298"/>
                  <a:pt x="117" y="298"/>
                  <a:pt x="117" y="298"/>
                </a:cubicBezTo>
                <a:cubicBezTo>
                  <a:pt x="117" y="292"/>
                  <a:pt x="117" y="292"/>
                  <a:pt x="117" y="292"/>
                </a:cubicBezTo>
                <a:cubicBezTo>
                  <a:pt x="117" y="292"/>
                  <a:pt x="117" y="292"/>
                  <a:pt x="118" y="292"/>
                </a:cubicBezTo>
                <a:cubicBezTo>
                  <a:pt x="128" y="292"/>
                  <a:pt x="128" y="292"/>
                  <a:pt x="128" y="292"/>
                </a:cubicBezTo>
                <a:cubicBezTo>
                  <a:pt x="128" y="292"/>
                  <a:pt x="129" y="292"/>
                  <a:pt x="129" y="292"/>
                </a:cubicBezTo>
                <a:lnTo>
                  <a:pt x="129" y="298"/>
                </a:lnTo>
                <a:close/>
                <a:moveTo>
                  <a:pt x="129" y="290"/>
                </a:moveTo>
                <a:cubicBezTo>
                  <a:pt x="129" y="291"/>
                  <a:pt x="128" y="291"/>
                  <a:pt x="128" y="291"/>
                </a:cubicBezTo>
                <a:cubicBezTo>
                  <a:pt x="118" y="291"/>
                  <a:pt x="118" y="291"/>
                  <a:pt x="118" y="291"/>
                </a:cubicBezTo>
                <a:cubicBezTo>
                  <a:pt x="117" y="291"/>
                  <a:pt x="117" y="291"/>
                  <a:pt x="117" y="290"/>
                </a:cubicBezTo>
                <a:cubicBezTo>
                  <a:pt x="118" y="285"/>
                  <a:pt x="118" y="285"/>
                  <a:pt x="118" y="285"/>
                </a:cubicBezTo>
                <a:cubicBezTo>
                  <a:pt x="118" y="285"/>
                  <a:pt x="118" y="284"/>
                  <a:pt x="118" y="284"/>
                </a:cubicBezTo>
                <a:cubicBezTo>
                  <a:pt x="128" y="284"/>
                  <a:pt x="128" y="284"/>
                  <a:pt x="128" y="284"/>
                </a:cubicBezTo>
                <a:cubicBezTo>
                  <a:pt x="129" y="284"/>
                  <a:pt x="129" y="285"/>
                  <a:pt x="129" y="285"/>
                </a:cubicBezTo>
                <a:lnTo>
                  <a:pt x="129" y="290"/>
                </a:lnTo>
                <a:close/>
                <a:moveTo>
                  <a:pt x="129" y="283"/>
                </a:moveTo>
                <a:cubicBezTo>
                  <a:pt x="129" y="283"/>
                  <a:pt x="129" y="283"/>
                  <a:pt x="128" y="283"/>
                </a:cubicBezTo>
                <a:cubicBezTo>
                  <a:pt x="118" y="283"/>
                  <a:pt x="118" y="283"/>
                  <a:pt x="118" y="283"/>
                </a:cubicBezTo>
                <a:cubicBezTo>
                  <a:pt x="118" y="283"/>
                  <a:pt x="118" y="283"/>
                  <a:pt x="118" y="283"/>
                </a:cubicBezTo>
                <a:cubicBezTo>
                  <a:pt x="118" y="277"/>
                  <a:pt x="118" y="277"/>
                  <a:pt x="118" y="277"/>
                </a:cubicBezTo>
                <a:cubicBezTo>
                  <a:pt x="118" y="277"/>
                  <a:pt x="118" y="277"/>
                  <a:pt x="118" y="277"/>
                </a:cubicBezTo>
                <a:cubicBezTo>
                  <a:pt x="129" y="277"/>
                  <a:pt x="129" y="277"/>
                  <a:pt x="129" y="277"/>
                </a:cubicBezTo>
                <a:cubicBezTo>
                  <a:pt x="129" y="277"/>
                  <a:pt x="129" y="277"/>
                  <a:pt x="129" y="277"/>
                </a:cubicBezTo>
                <a:lnTo>
                  <a:pt x="129" y="283"/>
                </a:lnTo>
                <a:close/>
                <a:moveTo>
                  <a:pt x="129" y="266"/>
                </a:moveTo>
                <a:cubicBezTo>
                  <a:pt x="129" y="267"/>
                  <a:pt x="129" y="267"/>
                  <a:pt x="129" y="267"/>
                </a:cubicBezTo>
                <a:cubicBezTo>
                  <a:pt x="119" y="267"/>
                  <a:pt x="119" y="267"/>
                  <a:pt x="119" y="267"/>
                </a:cubicBezTo>
                <a:cubicBezTo>
                  <a:pt x="119" y="267"/>
                  <a:pt x="118" y="267"/>
                  <a:pt x="118" y="266"/>
                </a:cubicBezTo>
                <a:cubicBezTo>
                  <a:pt x="119" y="262"/>
                  <a:pt x="119" y="262"/>
                  <a:pt x="119" y="262"/>
                </a:cubicBezTo>
                <a:cubicBezTo>
                  <a:pt x="119" y="262"/>
                  <a:pt x="119" y="262"/>
                  <a:pt x="119" y="262"/>
                </a:cubicBezTo>
                <a:cubicBezTo>
                  <a:pt x="129" y="262"/>
                  <a:pt x="129" y="262"/>
                  <a:pt x="129" y="262"/>
                </a:cubicBezTo>
                <a:cubicBezTo>
                  <a:pt x="129" y="262"/>
                  <a:pt x="129" y="262"/>
                  <a:pt x="129" y="262"/>
                </a:cubicBezTo>
                <a:lnTo>
                  <a:pt x="129" y="266"/>
                </a:lnTo>
                <a:close/>
                <a:moveTo>
                  <a:pt x="143" y="313"/>
                </a:moveTo>
                <a:cubicBezTo>
                  <a:pt x="131" y="313"/>
                  <a:pt x="131" y="313"/>
                  <a:pt x="131" y="313"/>
                </a:cubicBezTo>
                <a:cubicBezTo>
                  <a:pt x="131" y="313"/>
                  <a:pt x="131" y="313"/>
                  <a:pt x="131" y="313"/>
                </a:cubicBezTo>
                <a:cubicBezTo>
                  <a:pt x="131" y="307"/>
                  <a:pt x="131" y="307"/>
                  <a:pt x="131" y="307"/>
                </a:cubicBezTo>
                <a:cubicBezTo>
                  <a:pt x="131" y="307"/>
                  <a:pt x="131" y="307"/>
                  <a:pt x="131" y="307"/>
                </a:cubicBezTo>
                <a:cubicBezTo>
                  <a:pt x="142" y="307"/>
                  <a:pt x="142" y="307"/>
                  <a:pt x="142" y="307"/>
                </a:cubicBezTo>
                <a:cubicBezTo>
                  <a:pt x="143" y="307"/>
                  <a:pt x="143" y="307"/>
                  <a:pt x="143" y="307"/>
                </a:cubicBezTo>
                <a:cubicBezTo>
                  <a:pt x="143" y="313"/>
                  <a:pt x="143" y="313"/>
                  <a:pt x="143" y="313"/>
                </a:cubicBezTo>
                <a:cubicBezTo>
                  <a:pt x="143" y="313"/>
                  <a:pt x="143" y="313"/>
                  <a:pt x="143" y="313"/>
                </a:cubicBezTo>
                <a:close/>
                <a:moveTo>
                  <a:pt x="145" y="300"/>
                </a:moveTo>
                <a:cubicBezTo>
                  <a:pt x="145" y="300"/>
                  <a:pt x="145" y="299"/>
                  <a:pt x="146" y="299"/>
                </a:cubicBezTo>
                <a:cubicBezTo>
                  <a:pt x="157" y="299"/>
                  <a:pt x="157" y="299"/>
                  <a:pt x="157" y="299"/>
                </a:cubicBezTo>
                <a:cubicBezTo>
                  <a:pt x="157" y="299"/>
                  <a:pt x="157" y="300"/>
                  <a:pt x="157" y="300"/>
                </a:cubicBezTo>
                <a:cubicBezTo>
                  <a:pt x="157" y="305"/>
                  <a:pt x="157" y="305"/>
                  <a:pt x="157" y="305"/>
                </a:cubicBezTo>
                <a:cubicBezTo>
                  <a:pt x="157" y="306"/>
                  <a:pt x="157" y="306"/>
                  <a:pt x="157" y="306"/>
                </a:cubicBezTo>
                <a:cubicBezTo>
                  <a:pt x="146" y="306"/>
                  <a:pt x="146" y="306"/>
                  <a:pt x="146" y="306"/>
                </a:cubicBezTo>
                <a:cubicBezTo>
                  <a:pt x="146" y="306"/>
                  <a:pt x="145" y="306"/>
                  <a:pt x="145" y="305"/>
                </a:cubicBezTo>
                <a:lnTo>
                  <a:pt x="145" y="300"/>
                </a:lnTo>
                <a:close/>
                <a:moveTo>
                  <a:pt x="157" y="313"/>
                </a:moveTo>
                <a:cubicBezTo>
                  <a:pt x="146" y="313"/>
                  <a:pt x="146" y="313"/>
                  <a:pt x="146" y="313"/>
                </a:cubicBezTo>
                <a:cubicBezTo>
                  <a:pt x="146" y="313"/>
                  <a:pt x="146" y="313"/>
                  <a:pt x="146" y="313"/>
                </a:cubicBezTo>
                <a:cubicBezTo>
                  <a:pt x="145" y="307"/>
                  <a:pt x="145" y="307"/>
                  <a:pt x="145" y="307"/>
                </a:cubicBezTo>
                <a:cubicBezTo>
                  <a:pt x="145" y="307"/>
                  <a:pt x="146" y="307"/>
                  <a:pt x="146" y="307"/>
                </a:cubicBezTo>
                <a:cubicBezTo>
                  <a:pt x="157" y="307"/>
                  <a:pt x="157" y="307"/>
                  <a:pt x="157" y="307"/>
                </a:cubicBezTo>
                <a:cubicBezTo>
                  <a:pt x="157" y="307"/>
                  <a:pt x="157" y="307"/>
                  <a:pt x="157" y="307"/>
                </a:cubicBezTo>
                <a:cubicBezTo>
                  <a:pt x="158" y="313"/>
                  <a:pt x="158" y="313"/>
                  <a:pt x="158" y="313"/>
                </a:cubicBezTo>
                <a:cubicBezTo>
                  <a:pt x="158" y="313"/>
                  <a:pt x="157" y="313"/>
                  <a:pt x="157" y="313"/>
                </a:cubicBezTo>
                <a:close/>
                <a:moveTo>
                  <a:pt x="157" y="266"/>
                </a:moveTo>
                <a:cubicBezTo>
                  <a:pt x="157" y="262"/>
                  <a:pt x="157" y="262"/>
                  <a:pt x="157" y="262"/>
                </a:cubicBezTo>
                <a:cubicBezTo>
                  <a:pt x="157" y="262"/>
                  <a:pt x="157" y="262"/>
                  <a:pt x="158" y="262"/>
                </a:cubicBezTo>
                <a:cubicBezTo>
                  <a:pt x="167" y="262"/>
                  <a:pt x="167" y="262"/>
                  <a:pt x="167" y="262"/>
                </a:cubicBezTo>
                <a:cubicBezTo>
                  <a:pt x="168" y="262"/>
                  <a:pt x="168" y="262"/>
                  <a:pt x="168" y="262"/>
                </a:cubicBezTo>
                <a:cubicBezTo>
                  <a:pt x="168" y="266"/>
                  <a:pt x="168" y="266"/>
                  <a:pt x="168" y="266"/>
                </a:cubicBezTo>
                <a:cubicBezTo>
                  <a:pt x="168" y="267"/>
                  <a:pt x="168" y="267"/>
                  <a:pt x="168" y="267"/>
                </a:cubicBezTo>
                <a:cubicBezTo>
                  <a:pt x="158" y="267"/>
                  <a:pt x="158" y="267"/>
                  <a:pt x="158" y="267"/>
                </a:cubicBezTo>
                <a:cubicBezTo>
                  <a:pt x="158" y="267"/>
                  <a:pt x="157" y="267"/>
                  <a:pt x="157" y="266"/>
                </a:cubicBezTo>
                <a:close/>
                <a:moveTo>
                  <a:pt x="158" y="283"/>
                </a:moveTo>
                <a:cubicBezTo>
                  <a:pt x="158" y="277"/>
                  <a:pt x="158" y="277"/>
                  <a:pt x="158" y="277"/>
                </a:cubicBezTo>
                <a:cubicBezTo>
                  <a:pt x="158" y="277"/>
                  <a:pt x="158" y="277"/>
                  <a:pt x="159" y="277"/>
                </a:cubicBezTo>
                <a:cubicBezTo>
                  <a:pt x="169" y="277"/>
                  <a:pt x="169" y="277"/>
                  <a:pt x="169" y="277"/>
                </a:cubicBezTo>
                <a:cubicBezTo>
                  <a:pt x="169" y="277"/>
                  <a:pt x="169" y="277"/>
                  <a:pt x="169" y="277"/>
                </a:cubicBezTo>
                <a:cubicBezTo>
                  <a:pt x="170" y="283"/>
                  <a:pt x="170" y="283"/>
                  <a:pt x="170" y="283"/>
                </a:cubicBezTo>
                <a:cubicBezTo>
                  <a:pt x="170" y="283"/>
                  <a:pt x="170" y="283"/>
                  <a:pt x="169" y="283"/>
                </a:cubicBezTo>
                <a:cubicBezTo>
                  <a:pt x="159" y="283"/>
                  <a:pt x="159" y="283"/>
                  <a:pt x="159" y="283"/>
                </a:cubicBezTo>
                <a:cubicBezTo>
                  <a:pt x="159" y="283"/>
                  <a:pt x="158" y="283"/>
                  <a:pt x="158" y="283"/>
                </a:cubicBezTo>
                <a:close/>
                <a:moveTo>
                  <a:pt x="159" y="290"/>
                </a:moveTo>
                <a:cubicBezTo>
                  <a:pt x="159" y="285"/>
                  <a:pt x="159" y="285"/>
                  <a:pt x="159" y="285"/>
                </a:cubicBezTo>
                <a:cubicBezTo>
                  <a:pt x="159" y="285"/>
                  <a:pt x="159" y="284"/>
                  <a:pt x="159" y="284"/>
                </a:cubicBezTo>
                <a:cubicBezTo>
                  <a:pt x="169" y="284"/>
                  <a:pt x="169" y="284"/>
                  <a:pt x="169" y="284"/>
                </a:cubicBezTo>
                <a:cubicBezTo>
                  <a:pt x="170" y="284"/>
                  <a:pt x="170" y="285"/>
                  <a:pt x="170" y="285"/>
                </a:cubicBezTo>
                <a:cubicBezTo>
                  <a:pt x="170" y="290"/>
                  <a:pt x="170" y="290"/>
                  <a:pt x="170" y="290"/>
                </a:cubicBezTo>
                <a:cubicBezTo>
                  <a:pt x="170" y="291"/>
                  <a:pt x="170" y="291"/>
                  <a:pt x="170" y="291"/>
                </a:cubicBezTo>
                <a:cubicBezTo>
                  <a:pt x="159" y="291"/>
                  <a:pt x="159" y="291"/>
                  <a:pt x="159" y="291"/>
                </a:cubicBezTo>
                <a:cubicBezTo>
                  <a:pt x="159" y="291"/>
                  <a:pt x="159" y="291"/>
                  <a:pt x="159" y="290"/>
                </a:cubicBezTo>
                <a:close/>
                <a:moveTo>
                  <a:pt x="172" y="313"/>
                </a:moveTo>
                <a:cubicBezTo>
                  <a:pt x="161" y="313"/>
                  <a:pt x="161" y="313"/>
                  <a:pt x="161" y="313"/>
                </a:cubicBezTo>
                <a:cubicBezTo>
                  <a:pt x="160" y="313"/>
                  <a:pt x="160" y="313"/>
                  <a:pt x="160" y="313"/>
                </a:cubicBezTo>
                <a:cubicBezTo>
                  <a:pt x="160" y="307"/>
                  <a:pt x="160" y="307"/>
                  <a:pt x="160" y="307"/>
                </a:cubicBezTo>
                <a:cubicBezTo>
                  <a:pt x="160" y="307"/>
                  <a:pt x="160" y="307"/>
                  <a:pt x="160" y="307"/>
                </a:cubicBezTo>
                <a:cubicBezTo>
                  <a:pt x="172" y="307"/>
                  <a:pt x="172" y="307"/>
                  <a:pt x="172" y="307"/>
                </a:cubicBezTo>
                <a:cubicBezTo>
                  <a:pt x="172" y="307"/>
                  <a:pt x="172" y="307"/>
                  <a:pt x="172" y="307"/>
                </a:cubicBezTo>
                <a:cubicBezTo>
                  <a:pt x="172" y="313"/>
                  <a:pt x="172" y="313"/>
                  <a:pt x="172" y="313"/>
                </a:cubicBezTo>
                <a:cubicBezTo>
                  <a:pt x="172" y="313"/>
                  <a:pt x="172" y="313"/>
                  <a:pt x="172" y="313"/>
                </a:cubicBezTo>
                <a:close/>
                <a:moveTo>
                  <a:pt x="173" y="290"/>
                </a:moveTo>
                <a:cubicBezTo>
                  <a:pt x="172" y="285"/>
                  <a:pt x="172" y="285"/>
                  <a:pt x="172" y="285"/>
                </a:cubicBezTo>
                <a:cubicBezTo>
                  <a:pt x="172" y="285"/>
                  <a:pt x="172" y="284"/>
                  <a:pt x="173" y="284"/>
                </a:cubicBezTo>
                <a:cubicBezTo>
                  <a:pt x="183" y="284"/>
                  <a:pt x="183" y="284"/>
                  <a:pt x="183" y="284"/>
                </a:cubicBezTo>
                <a:cubicBezTo>
                  <a:pt x="183" y="284"/>
                  <a:pt x="184" y="285"/>
                  <a:pt x="184" y="285"/>
                </a:cubicBezTo>
                <a:cubicBezTo>
                  <a:pt x="184" y="290"/>
                  <a:pt x="184" y="290"/>
                  <a:pt x="184" y="290"/>
                </a:cubicBezTo>
                <a:cubicBezTo>
                  <a:pt x="184" y="291"/>
                  <a:pt x="184" y="291"/>
                  <a:pt x="184" y="291"/>
                </a:cubicBezTo>
                <a:cubicBezTo>
                  <a:pt x="173" y="291"/>
                  <a:pt x="173" y="291"/>
                  <a:pt x="173" y="291"/>
                </a:cubicBezTo>
                <a:cubicBezTo>
                  <a:pt x="173" y="291"/>
                  <a:pt x="173" y="291"/>
                  <a:pt x="173" y="290"/>
                </a:cubicBezTo>
                <a:close/>
                <a:moveTo>
                  <a:pt x="174" y="305"/>
                </a:moveTo>
                <a:cubicBezTo>
                  <a:pt x="174" y="300"/>
                  <a:pt x="174" y="300"/>
                  <a:pt x="174" y="300"/>
                </a:cubicBezTo>
                <a:cubicBezTo>
                  <a:pt x="174" y="300"/>
                  <a:pt x="174" y="299"/>
                  <a:pt x="174" y="299"/>
                </a:cubicBezTo>
                <a:cubicBezTo>
                  <a:pt x="185" y="299"/>
                  <a:pt x="185" y="299"/>
                  <a:pt x="185" y="299"/>
                </a:cubicBezTo>
                <a:cubicBezTo>
                  <a:pt x="185" y="299"/>
                  <a:pt x="186" y="300"/>
                  <a:pt x="186" y="300"/>
                </a:cubicBezTo>
                <a:cubicBezTo>
                  <a:pt x="186" y="305"/>
                  <a:pt x="186" y="305"/>
                  <a:pt x="186" y="305"/>
                </a:cubicBezTo>
                <a:cubicBezTo>
                  <a:pt x="186" y="306"/>
                  <a:pt x="186" y="306"/>
                  <a:pt x="186" y="306"/>
                </a:cubicBezTo>
                <a:cubicBezTo>
                  <a:pt x="175" y="306"/>
                  <a:pt x="175" y="306"/>
                  <a:pt x="175" y="306"/>
                </a:cubicBezTo>
                <a:cubicBezTo>
                  <a:pt x="174" y="306"/>
                  <a:pt x="174" y="306"/>
                  <a:pt x="174" y="305"/>
                </a:cubicBezTo>
                <a:close/>
                <a:moveTo>
                  <a:pt x="187" y="313"/>
                </a:moveTo>
                <a:cubicBezTo>
                  <a:pt x="175" y="313"/>
                  <a:pt x="175" y="313"/>
                  <a:pt x="175" y="313"/>
                </a:cubicBezTo>
                <a:cubicBezTo>
                  <a:pt x="175" y="313"/>
                  <a:pt x="175" y="313"/>
                  <a:pt x="175" y="313"/>
                </a:cubicBezTo>
                <a:cubicBezTo>
                  <a:pt x="174" y="307"/>
                  <a:pt x="174" y="307"/>
                  <a:pt x="174" y="307"/>
                </a:cubicBezTo>
                <a:cubicBezTo>
                  <a:pt x="174" y="307"/>
                  <a:pt x="175" y="307"/>
                  <a:pt x="175" y="307"/>
                </a:cubicBezTo>
                <a:cubicBezTo>
                  <a:pt x="186" y="307"/>
                  <a:pt x="186" y="307"/>
                  <a:pt x="186" y="307"/>
                </a:cubicBezTo>
                <a:cubicBezTo>
                  <a:pt x="186" y="307"/>
                  <a:pt x="187" y="307"/>
                  <a:pt x="187" y="307"/>
                </a:cubicBezTo>
                <a:cubicBezTo>
                  <a:pt x="187" y="313"/>
                  <a:pt x="187" y="313"/>
                  <a:pt x="187" y="313"/>
                </a:cubicBezTo>
                <a:cubicBezTo>
                  <a:pt x="187" y="313"/>
                  <a:pt x="187" y="313"/>
                  <a:pt x="187" y="313"/>
                </a:cubicBezTo>
                <a:close/>
                <a:moveTo>
                  <a:pt x="187" y="290"/>
                </a:moveTo>
                <a:cubicBezTo>
                  <a:pt x="186" y="285"/>
                  <a:pt x="186" y="285"/>
                  <a:pt x="186" y="285"/>
                </a:cubicBezTo>
                <a:cubicBezTo>
                  <a:pt x="186" y="285"/>
                  <a:pt x="186" y="284"/>
                  <a:pt x="186" y="284"/>
                </a:cubicBezTo>
                <a:cubicBezTo>
                  <a:pt x="197" y="284"/>
                  <a:pt x="197" y="284"/>
                  <a:pt x="197" y="284"/>
                </a:cubicBezTo>
                <a:cubicBezTo>
                  <a:pt x="197" y="284"/>
                  <a:pt x="198" y="285"/>
                  <a:pt x="198" y="285"/>
                </a:cubicBezTo>
                <a:cubicBezTo>
                  <a:pt x="199" y="290"/>
                  <a:pt x="199" y="290"/>
                  <a:pt x="199" y="290"/>
                </a:cubicBezTo>
                <a:cubicBezTo>
                  <a:pt x="199" y="291"/>
                  <a:pt x="198" y="291"/>
                  <a:pt x="198" y="291"/>
                </a:cubicBezTo>
                <a:cubicBezTo>
                  <a:pt x="187" y="291"/>
                  <a:pt x="187" y="291"/>
                  <a:pt x="187" y="291"/>
                </a:cubicBezTo>
                <a:cubicBezTo>
                  <a:pt x="187" y="291"/>
                  <a:pt x="187" y="291"/>
                  <a:pt x="187" y="290"/>
                </a:cubicBezTo>
                <a:close/>
                <a:moveTo>
                  <a:pt x="202" y="313"/>
                </a:moveTo>
                <a:cubicBezTo>
                  <a:pt x="190" y="313"/>
                  <a:pt x="190" y="313"/>
                  <a:pt x="190" y="313"/>
                </a:cubicBezTo>
                <a:cubicBezTo>
                  <a:pt x="190" y="313"/>
                  <a:pt x="190" y="313"/>
                  <a:pt x="190" y="313"/>
                </a:cubicBezTo>
                <a:cubicBezTo>
                  <a:pt x="189" y="307"/>
                  <a:pt x="189" y="307"/>
                  <a:pt x="189" y="307"/>
                </a:cubicBezTo>
                <a:cubicBezTo>
                  <a:pt x="189" y="307"/>
                  <a:pt x="189" y="307"/>
                  <a:pt x="190" y="307"/>
                </a:cubicBezTo>
                <a:cubicBezTo>
                  <a:pt x="201" y="307"/>
                  <a:pt x="201" y="307"/>
                  <a:pt x="201" y="307"/>
                </a:cubicBezTo>
                <a:cubicBezTo>
                  <a:pt x="201" y="307"/>
                  <a:pt x="201" y="307"/>
                  <a:pt x="201" y="307"/>
                </a:cubicBezTo>
                <a:cubicBezTo>
                  <a:pt x="202" y="313"/>
                  <a:pt x="202" y="313"/>
                  <a:pt x="202" y="313"/>
                </a:cubicBezTo>
                <a:cubicBezTo>
                  <a:pt x="202" y="313"/>
                  <a:pt x="202" y="313"/>
                  <a:pt x="202" y="313"/>
                </a:cubicBezTo>
                <a:close/>
                <a:moveTo>
                  <a:pt x="202" y="298"/>
                </a:moveTo>
                <a:cubicBezTo>
                  <a:pt x="201" y="292"/>
                  <a:pt x="201" y="292"/>
                  <a:pt x="201" y="292"/>
                </a:cubicBezTo>
                <a:cubicBezTo>
                  <a:pt x="201" y="292"/>
                  <a:pt x="202" y="292"/>
                  <a:pt x="202" y="292"/>
                </a:cubicBezTo>
                <a:cubicBezTo>
                  <a:pt x="213" y="292"/>
                  <a:pt x="213" y="292"/>
                  <a:pt x="213" y="292"/>
                </a:cubicBezTo>
                <a:cubicBezTo>
                  <a:pt x="213" y="292"/>
                  <a:pt x="213" y="292"/>
                  <a:pt x="213" y="292"/>
                </a:cubicBezTo>
                <a:cubicBezTo>
                  <a:pt x="214" y="298"/>
                  <a:pt x="214" y="298"/>
                  <a:pt x="214" y="298"/>
                </a:cubicBezTo>
                <a:cubicBezTo>
                  <a:pt x="215" y="298"/>
                  <a:pt x="214" y="298"/>
                  <a:pt x="214" y="298"/>
                </a:cubicBezTo>
                <a:cubicBezTo>
                  <a:pt x="203" y="298"/>
                  <a:pt x="203" y="298"/>
                  <a:pt x="203" y="298"/>
                </a:cubicBezTo>
                <a:cubicBezTo>
                  <a:pt x="203" y="298"/>
                  <a:pt x="202" y="298"/>
                  <a:pt x="202" y="298"/>
                </a:cubicBezTo>
                <a:close/>
                <a:moveTo>
                  <a:pt x="204" y="305"/>
                </a:moveTo>
                <a:cubicBezTo>
                  <a:pt x="203" y="300"/>
                  <a:pt x="203" y="300"/>
                  <a:pt x="203" y="300"/>
                </a:cubicBezTo>
                <a:cubicBezTo>
                  <a:pt x="203" y="300"/>
                  <a:pt x="203" y="299"/>
                  <a:pt x="203" y="299"/>
                </a:cubicBezTo>
                <a:cubicBezTo>
                  <a:pt x="214" y="299"/>
                  <a:pt x="214" y="299"/>
                  <a:pt x="214" y="299"/>
                </a:cubicBezTo>
                <a:cubicBezTo>
                  <a:pt x="215" y="299"/>
                  <a:pt x="215" y="300"/>
                  <a:pt x="215" y="300"/>
                </a:cubicBezTo>
                <a:cubicBezTo>
                  <a:pt x="216" y="305"/>
                  <a:pt x="216" y="305"/>
                  <a:pt x="216" y="305"/>
                </a:cubicBezTo>
                <a:cubicBezTo>
                  <a:pt x="216" y="306"/>
                  <a:pt x="216" y="306"/>
                  <a:pt x="216" y="306"/>
                </a:cubicBezTo>
                <a:cubicBezTo>
                  <a:pt x="204" y="306"/>
                  <a:pt x="204" y="306"/>
                  <a:pt x="204" y="306"/>
                </a:cubicBezTo>
                <a:cubicBezTo>
                  <a:pt x="204" y="306"/>
                  <a:pt x="204" y="306"/>
                  <a:pt x="204" y="305"/>
                </a:cubicBezTo>
                <a:close/>
                <a:moveTo>
                  <a:pt x="217" y="313"/>
                </a:moveTo>
                <a:cubicBezTo>
                  <a:pt x="205" y="313"/>
                  <a:pt x="205" y="313"/>
                  <a:pt x="205" y="313"/>
                </a:cubicBezTo>
                <a:cubicBezTo>
                  <a:pt x="205" y="313"/>
                  <a:pt x="205" y="313"/>
                  <a:pt x="205" y="313"/>
                </a:cubicBezTo>
                <a:cubicBezTo>
                  <a:pt x="204" y="307"/>
                  <a:pt x="204" y="307"/>
                  <a:pt x="204" y="307"/>
                </a:cubicBezTo>
                <a:cubicBezTo>
                  <a:pt x="204" y="307"/>
                  <a:pt x="204" y="307"/>
                  <a:pt x="204" y="307"/>
                </a:cubicBezTo>
                <a:cubicBezTo>
                  <a:pt x="216" y="307"/>
                  <a:pt x="216" y="307"/>
                  <a:pt x="216" y="307"/>
                </a:cubicBezTo>
                <a:cubicBezTo>
                  <a:pt x="216" y="307"/>
                  <a:pt x="216" y="307"/>
                  <a:pt x="216" y="307"/>
                </a:cubicBezTo>
                <a:cubicBezTo>
                  <a:pt x="218" y="313"/>
                  <a:pt x="218" y="313"/>
                  <a:pt x="218" y="313"/>
                </a:cubicBezTo>
                <a:cubicBezTo>
                  <a:pt x="218" y="313"/>
                  <a:pt x="217" y="313"/>
                  <a:pt x="217" y="313"/>
                </a:cubicBezTo>
                <a:close/>
                <a:moveTo>
                  <a:pt x="219" y="305"/>
                </a:moveTo>
                <a:cubicBezTo>
                  <a:pt x="217" y="300"/>
                  <a:pt x="217" y="300"/>
                  <a:pt x="217" y="300"/>
                </a:cubicBezTo>
                <a:cubicBezTo>
                  <a:pt x="217" y="300"/>
                  <a:pt x="218" y="299"/>
                  <a:pt x="218" y="299"/>
                </a:cubicBezTo>
                <a:cubicBezTo>
                  <a:pt x="229" y="299"/>
                  <a:pt x="229" y="299"/>
                  <a:pt x="229" y="299"/>
                </a:cubicBezTo>
                <a:cubicBezTo>
                  <a:pt x="230" y="299"/>
                  <a:pt x="230" y="300"/>
                  <a:pt x="230" y="300"/>
                </a:cubicBezTo>
                <a:cubicBezTo>
                  <a:pt x="231" y="305"/>
                  <a:pt x="231" y="305"/>
                  <a:pt x="231" y="305"/>
                </a:cubicBezTo>
                <a:cubicBezTo>
                  <a:pt x="231" y="306"/>
                  <a:pt x="231" y="306"/>
                  <a:pt x="231" y="306"/>
                </a:cubicBezTo>
                <a:cubicBezTo>
                  <a:pt x="219" y="306"/>
                  <a:pt x="219" y="306"/>
                  <a:pt x="219" y="306"/>
                </a:cubicBezTo>
                <a:cubicBezTo>
                  <a:pt x="219" y="306"/>
                  <a:pt x="219" y="306"/>
                  <a:pt x="219" y="305"/>
                </a:cubicBezTo>
                <a:close/>
                <a:moveTo>
                  <a:pt x="233" y="313"/>
                </a:moveTo>
                <a:cubicBezTo>
                  <a:pt x="221" y="313"/>
                  <a:pt x="221" y="313"/>
                  <a:pt x="221" y="313"/>
                </a:cubicBezTo>
                <a:cubicBezTo>
                  <a:pt x="220" y="313"/>
                  <a:pt x="220" y="313"/>
                  <a:pt x="220" y="313"/>
                </a:cubicBezTo>
                <a:cubicBezTo>
                  <a:pt x="219" y="307"/>
                  <a:pt x="219" y="307"/>
                  <a:pt x="219" y="307"/>
                </a:cubicBezTo>
                <a:cubicBezTo>
                  <a:pt x="219" y="307"/>
                  <a:pt x="219" y="307"/>
                  <a:pt x="219" y="307"/>
                </a:cubicBezTo>
                <a:cubicBezTo>
                  <a:pt x="231" y="307"/>
                  <a:pt x="231" y="307"/>
                  <a:pt x="231" y="307"/>
                </a:cubicBezTo>
                <a:cubicBezTo>
                  <a:pt x="231" y="307"/>
                  <a:pt x="232" y="307"/>
                  <a:pt x="232" y="307"/>
                </a:cubicBezTo>
                <a:cubicBezTo>
                  <a:pt x="233" y="313"/>
                  <a:pt x="233" y="313"/>
                  <a:pt x="233" y="313"/>
                </a:cubicBezTo>
                <a:cubicBezTo>
                  <a:pt x="233" y="313"/>
                  <a:pt x="233" y="313"/>
                  <a:pt x="233" y="313"/>
                </a:cubicBezTo>
                <a:close/>
                <a:moveTo>
                  <a:pt x="234" y="305"/>
                </a:moveTo>
                <a:cubicBezTo>
                  <a:pt x="232" y="300"/>
                  <a:pt x="232" y="300"/>
                  <a:pt x="232" y="300"/>
                </a:cubicBezTo>
                <a:cubicBezTo>
                  <a:pt x="232" y="300"/>
                  <a:pt x="233" y="299"/>
                  <a:pt x="233" y="299"/>
                </a:cubicBezTo>
                <a:cubicBezTo>
                  <a:pt x="245" y="299"/>
                  <a:pt x="245" y="299"/>
                  <a:pt x="245" y="299"/>
                </a:cubicBezTo>
                <a:cubicBezTo>
                  <a:pt x="245" y="299"/>
                  <a:pt x="245" y="300"/>
                  <a:pt x="245" y="300"/>
                </a:cubicBezTo>
                <a:cubicBezTo>
                  <a:pt x="247" y="305"/>
                  <a:pt x="247" y="305"/>
                  <a:pt x="247" y="305"/>
                </a:cubicBezTo>
                <a:cubicBezTo>
                  <a:pt x="247" y="306"/>
                  <a:pt x="247" y="306"/>
                  <a:pt x="246" y="306"/>
                </a:cubicBezTo>
                <a:cubicBezTo>
                  <a:pt x="234" y="306"/>
                  <a:pt x="234" y="306"/>
                  <a:pt x="234" y="306"/>
                </a:cubicBezTo>
                <a:cubicBezTo>
                  <a:pt x="234" y="306"/>
                  <a:pt x="234" y="306"/>
                  <a:pt x="234" y="305"/>
                </a:cubicBezTo>
                <a:close/>
                <a:moveTo>
                  <a:pt x="248" y="313"/>
                </a:moveTo>
                <a:cubicBezTo>
                  <a:pt x="236" y="313"/>
                  <a:pt x="236" y="313"/>
                  <a:pt x="236" y="313"/>
                </a:cubicBezTo>
                <a:cubicBezTo>
                  <a:pt x="236" y="313"/>
                  <a:pt x="236" y="313"/>
                  <a:pt x="236" y="313"/>
                </a:cubicBezTo>
                <a:cubicBezTo>
                  <a:pt x="234" y="307"/>
                  <a:pt x="234" y="307"/>
                  <a:pt x="234" y="307"/>
                </a:cubicBezTo>
                <a:cubicBezTo>
                  <a:pt x="234" y="307"/>
                  <a:pt x="234" y="307"/>
                  <a:pt x="235" y="307"/>
                </a:cubicBezTo>
                <a:cubicBezTo>
                  <a:pt x="247" y="307"/>
                  <a:pt x="247" y="307"/>
                  <a:pt x="247" y="307"/>
                </a:cubicBezTo>
                <a:cubicBezTo>
                  <a:pt x="247" y="307"/>
                  <a:pt x="247" y="307"/>
                  <a:pt x="247" y="307"/>
                </a:cubicBezTo>
                <a:cubicBezTo>
                  <a:pt x="249" y="313"/>
                  <a:pt x="249" y="313"/>
                  <a:pt x="249" y="313"/>
                </a:cubicBezTo>
                <a:cubicBezTo>
                  <a:pt x="249" y="313"/>
                  <a:pt x="249" y="313"/>
                  <a:pt x="248" y="313"/>
                </a:cubicBezTo>
                <a:close/>
                <a:moveTo>
                  <a:pt x="324" y="273"/>
                </a:moveTo>
                <a:cubicBezTo>
                  <a:pt x="325" y="273"/>
                  <a:pt x="325" y="273"/>
                  <a:pt x="325" y="273"/>
                </a:cubicBezTo>
                <a:cubicBezTo>
                  <a:pt x="325" y="273"/>
                  <a:pt x="325" y="273"/>
                  <a:pt x="325" y="273"/>
                </a:cubicBezTo>
                <a:cubicBezTo>
                  <a:pt x="325" y="273"/>
                  <a:pt x="325" y="273"/>
                  <a:pt x="324" y="273"/>
                </a:cubicBezTo>
                <a:close/>
                <a:moveTo>
                  <a:pt x="324" y="273"/>
                </a:moveTo>
                <a:cubicBezTo>
                  <a:pt x="324" y="273"/>
                  <a:pt x="324" y="273"/>
                  <a:pt x="324" y="273"/>
                </a:cubicBezTo>
                <a:cubicBezTo>
                  <a:pt x="324" y="273"/>
                  <a:pt x="324" y="273"/>
                  <a:pt x="324" y="273"/>
                </a:cubicBezTo>
                <a:close/>
                <a:moveTo>
                  <a:pt x="302" y="291"/>
                </a:moveTo>
                <a:cubicBezTo>
                  <a:pt x="312" y="289"/>
                  <a:pt x="318" y="288"/>
                  <a:pt x="324" y="288"/>
                </a:cubicBezTo>
                <a:cubicBezTo>
                  <a:pt x="324" y="283"/>
                  <a:pt x="324" y="283"/>
                  <a:pt x="324" y="283"/>
                </a:cubicBezTo>
                <a:cubicBezTo>
                  <a:pt x="322" y="283"/>
                  <a:pt x="321" y="282"/>
                  <a:pt x="321" y="281"/>
                </a:cubicBezTo>
                <a:cubicBezTo>
                  <a:pt x="321" y="277"/>
                  <a:pt x="321" y="277"/>
                  <a:pt x="321" y="277"/>
                </a:cubicBezTo>
                <a:cubicBezTo>
                  <a:pt x="321" y="276"/>
                  <a:pt x="322" y="275"/>
                  <a:pt x="324" y="275"/>
                </a:cubicBezTo>
                <a:cubicBezTo>
                  <a:pt x="324" y="273"/>
                  <a:pt x="324" y="273"/>
                  <a:pt x="324" y="273"/>
                </a:cubicBezTo>
                <a:cubicBezTo>
                  <a:pt x="313" y="273"/>
                  <a:pt x="306" y="280"/>
                  <a:pt x="302" y="291"/>
                </a:cubicBezTo>
                <a:close/>
                <a:moveTo>
                  <a:pt x="347" y="291"/>
                </a:moveTo>
                <a:cubicBezTo>
                  <a:pt x="347" y="291"/>
                  <a:pt x="347" y="291"/>
                  <a:pt x="347" y="291"/>
                </a:cubicBezTo>
                <a:cubicBezTo>
                  <a:pt x="347" y="292"/>
                  <a:pt x="347" y="292"/>
                  <a:pt x="347" y="292"/>
                </a:cubicBezTo>
                <a:cubicBezTo>
                  <a:pt x="347" y="292"/>
                  <a:pt x="347" y="292"/>
                  <a:pt x="347" y="291"/>
                </a:cubicBezTo>
                <a:close/>
                <a:moveTo>
                  <a:pt x="347" y="292"/>
                </a:moveTo>
                <a:cubicBezTo>
                  <a:pt x="348" y="292"/>
                  <a:pt x="348" y="293"/>
                  <a:pt x="348" y="293"/>
                </a:cubicBezTo>
                <a:cubicBezTo>
                  <a:pt x="348" y="293"/>
                  <a:pt x="348" y="293"/>
                  <a:pt x="348" y="293"/>
                </a:cubicBezTo>
                <a:cubicBezTo>
                  <a:pt x="348" y="293"/>
                  <a:pt x="348" y="292"/>
                  <a:pt x="347" y="292"/>
                </a:cubicBezTo>
                <a:close/>
                <a:moveTo>
                  <a:pt x="301" y="293"/>
                </a:moveTo>
                <a:cubicBezTo>
                  <a:pt x="301" y="293"/>
                  <a:pt x="301" y="293"/>
                  <a:pt x="301" y="293"/>
                </a:cubicBezTo>
                <a:cubicBezTo>
                  <a:pt x="301" y="293"/>
                  <a:pt x="301" y="292"/>
                  <a:pt x="301" y="292"/>
                </a:cubicBezTo>
                <a:cubicBezTo>
                  <a:pt x="301" y="292"/>
                  <a:pt x="301" y="293"/>
                  <a:pt x="301" y="293"/>
                </a:cubicBezTo>
                <a:close/>
                <a:moveTo>
                  <a:pt x="348" y="293"/>
                </a:moveTo>
                <a:cubicBezTo>
                  <a:pt x="336" y="291"/>
                  <a:pt x="330" y="290"/>
                  <a:pt x="324" y="290"/>
                </a:cubicBezTo>
                <a:cubicBezTo>
                  <a:pt x="318" y="290"/>
                  <a:pt x="312" y="291"/>
                  <a:pt x="301" y="293"/>
                </a:cubicBezTo>
                <a:cubicBezTo>
                  <a:pt x="301" y="294"/>
                  <a:pt x="300" y="296"/>
                  <a:pt x="300" y="297"/>
                </a:cubicBezTo>
                <a:cubicBezTo>
                  <a:pt x="294" y="320"/>
                  <a:pt x="301" y="331"/>
                  <a:pt x="324" y="331"/>
                </a:cubicBezTo>
                <a:cubicBezTo>
                  <a:pt x="348" y="331"/>
                  <a:pt x="355" y="320"/>
                  <a:pt x="349" y="297"/>
                </a:cubicBezTo>
                <a:cubicBezTo>
                  <a:pt x="349" y="296"/>
                  <a:pt x="348" y="294"/>
                  <a:pt x="348" y="293"/>
                </a:cubicBezTo>
                <a:close/>
                <a:moveTo>
                  <a:pt x="302" y="292"/>
                </a:moveTo>
                <a:cubicBezTo>
                  <a:pt x="302" y="292"/>
                  <a:pt x="302" y="291"/>
                  <a:pt x="302" y="291"/>
                </a:cubicBezTo>
                <a:cubicBezTo>
                  <a:pt x="302" y="291"/>
                  <a:pt x="302" y="291"/>
                  <a:pt x="302" y="291"/>
                </a:cubicBezTo>
                <a:cubicBezTo>
                  <a:pt x="302" y="291"/>
                  <a:pt x="302" y="292"/>
                  <a:pt x="302" y="292"/>
                </a:cubicBezTo>
                <a:close/>
                <a:moveTo>
                  <a:pt x="328" y="277"/>
                </a:moveTo>
                <a:cubicBezTo>
                  <a:pt x="328" y="281"/>
                  <a:pt x="328" y="281"/>
                  <a:pt x="328" y="281"/>
                </a:cubicBezTo>
                <a:cubicBezTo>
                  <a:pt x="328" y="282"/>
                  <a:pt x="327" y="283"/>
                  <a:pt x="325" y="283"/>
                </a:cubicBezTo>
                <a:cubicBezTo>
                  <a:pt x="325" y="288"/>
                  <a:pt x="325" y="288"/>
                  <a:pt x="325" y="288"/>
                </a:cubicBezTo>
                <a:cubicBezTo>
                  <a:pt x="331" y="288"/>
                  <a:pt x="337" y="289"/>
                  <a:pt x="347" y="291"/>
                </a:cubicBezTo>
                <a:cubicBezTo>
                  <a:pt x="343" y="280"/>
                  <a:pt x="336" y="273"/>
                  <a:pt x="325" y="273"/>
                </a:cubicBezTo>
                <a:cubicBezTo>
                  <a:pt x="325" y="275"/>
                  <a:pt x="325" y="275"/>
                  <a:pt x="325" y="275"/>
                </a:cubicBezTo>
                <a:cubicBezTo>
                  <a:pt x="327" y="275"/>
                  <a:pt x="328" y="276"/>
                  <a:pt x="328" y="277"/>
                </a:cubicBezTo>
                <a:close/>
                <a:moveTo>
                  <a:pt x="357" y="0"/>
                </a:moveTo>
                <a:cubicBezTo>
                  <a:pt x="6" y="0"/>
                  <a:pt x="6" y="0"/>
                  <a:pt x="6" y="0"/>
                </a:cubicBezTo>
                <a:cubicBezTo>
                  <a:pt x="3" y="0"/>
                  <a:pt x="0" y="3"/>
                  <a:pt x="0" y="8"/>
                </a:cubicBezTo>
                <a:cubicBezTo>
                  <a:pt x="0" y="201"/>
                  <a:pt x="0" y="201"/>
                  <a:pt x="0" y="201"/>
                </a:cubicBezTo>
                <a:cubicBezTo>
                  <a:pt x="0" y="206"/>
                  <a:pt x="3" y="209"/>
                  <a:pt x="6" y="209"/>
                </a:cubicBezTo>
                <a:cubicBezTo>
                  <a:pt x="119" y="209"/>
                  <a:pt x="119" y="209"/>
                  <a:pt x="119" y="209"/>
                </a:cubicBezTo>
                <a:cubicBezTo>
                  <a:pt x="119" y="225"/>
                  <a:pt x="119" y="225"/>
                  <a:pt x="119" y="225"/>
                </a:cubicBezTo>
                <a:cubicBezTo>
                  <a:pt x="101" y="225"/>
                  <a:pt x="101" y="225"/>
                  <a:pt x="101" y="225"/>
                </a:cubicBezTo>
                <a:cubicBezTo>
                  <a:pt x="98" y="225"/>
                  <a:pt x="95" y="226"/>
                  <a:pt x="95" y="228"/>
                </a:cubicBezTo>
                <a:cubicBezTo>
                  <a:pt x="95" y="236"/>
                  <a:pt x="95" y="236"/>
                  <a:pt x="95" y="236"/>
                </a:cubicBezTo>
                <a:cubicBezTo>
                  <a:pt x="95" y="237"/>
                  <a:pt x="98" y="239"/>
                  <a:pt x="101" y="239"/>
                </a:cubicBezTo>
                <a:cubicBezTo>
                  <a:pt x="262" y="239"/>
                  <a:pt x="262" y="239"/>
                  <a:pt x="262" y="239"/>
                </a:cubicBezTo>
                <a:cubicBezTo>
                  <a:pt x="265" y="239"/>
                  <a:pt x="268" y="237"/>
                  <a:pt x="268" y="236"/>
                </a:cubicBezTo>
                <a:cubicBezTo>
                  <a:pt x="268" y="228"/>
                  <a:pt x="268" y="228"/>
                  <a:pt x="268" y="228"/>
                </a:cubicBezTo>
                <a:cubicBezTo>
                  <a:pt x="268" y="226"/>
                  <a:pt x="265" y="225"/>
                  <a:pt x="262" y="225"/>
                </a:cubicBezTo>
                <a:cubicBezTo>
                  <a:pt x="244" y="225"/>
                  <a:pt x="244" y="225"/>
                  <a:pt x="244" y="225"/>
                </a:cubicBezTo>
                <a:cubicBezTo>
                  <a:pt x="244" y="209"/>
                  <a:pt x="244" y="209"/>
                  <a:pt x="244" y="209"/>
                </a:cubicBezTo>
                <a:cubicBezTo>
                  <a:pt x="357" y="209"/>
                  <a:pt x="357" y="209"/>
                  <a:pt x="357" y="209"/>
                </a:cubicBezTo>
                <a:cubicBezTo>
                  <a:pt x="360" y="209"/>
                  <a:pt x="363" y="206"/>
                  <a:pt x="363" y="201"/>
                </a:cubicBezTo>
                <a:cubicBezTo>
                  <a:pt x="363" y="8"/>
                  <a:pt x="363" y="8"/>
                  <a:pt x="363" y="8"/>
                </a:cubicBezTo>
                <a:cubicBezTo>
                  <a:pt x="363" y="3"/>
                  <a:pt x="360" y="0"/>
                  <a:pt x="357" y="0"/>
                </a:cubicBezTo>
                <a:close/>
                <a:moveTo>
                  <a:pt x="12" y="197"/>
                </a:moveTo>
                <a:cubicBezTo>
                  <a:pt x="12" y="11"/>
                  <a:pt x="12" y="11"/>
                  <a:pt x="12" y="11"/>
                </a:cubicBezTo>
                <a:cubicBezTo>
                  <a:pt x="351" y="11"/>
                  <a:pt x="351" y="11"/>
                  <a:pt x="351" y="11"/>
                </a:cubicBezTo>
                <a:cubicBezTo>
                  <a:pt x="351" y="197"/>
                  <a:pt x="351" y="197"/>
                  <a:pt x="351" y="197"/>
                </a:cubicBezTo>
                <a:lnTo>
                  <a:pt x="12" y="197"/>
                </a:lnTo>
                <a:close/>
                <a:moveTo>
                  <a:pt x="353" y="206"/>
                </a:moveTo>
                <a:cubicBezTo>
                  <a:pt x="352" y="206"/>
                  <a:pt x="351" y="205"/>
                  <a:pt x="351" y="203"/>
                </a:cubicBezTo>
                <a:cubicBezTo>
                  <a:pt x="351" y="202"/>
                  <a:pt x="352" y="200"/>
                  <a:pt x="353" y="200"/>
                </a:cubicBezTo>
                <a:cubicBezTo>
                  <a:pt x="355" y="200"/>
                  <a:pt x="356" y="202"/>
                  <a:pt x="356" y="203"/>
                </a:cubicBezTo>
                <a:cubicBezTo>
                  <a:pt x="356" y="205"/>
                  <a:pt x="355" y="206"/>
                  <a:pt x="353" y="206"/>
                </a:cubicBez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pic>
        <p:nvPicPr>
          <p:cNvPr id="66" name="Picture 65">
            <a:extLst>
              <a:ext uri="{FF2B5EF4-FFF2-40B4-BE49-F238E27FC236}">
                <a16:creationId xmlns:a16="http://schemas.microsoft.com/office/drawing/2014/main" id="{EA2E1D88-3390-4386-BD16-8327234D2A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665"/>
          <a:stretch/>
        </p:blipFill>
        <p:spPr>
          <a:xfrm>
            <a:off x="8674417" y="3826874"/>
            <a:ext cx="1720246" cy="763828"/>
          </a:xfrm>
          <a:prstGeom prst="rect">
            <a:avLst/>
          </a:prstGeom>
          <a:ln w="28575">
            <a:solidFill>
              <a:schemeClr val="accent6"/>
            </a:solidFill>
          </a:ln>
        </p:spPr>
      </p:pic>
      <p:sp>
        <p:nvSpPr>
          <p:cNvPr id="67" name="Freeform 25">
            <a:extLst>
              <a:ext uri="{FF2B5EF4-FFF2-40B4-BE49-F238E27FC236}">
                <a16:creationId xmlns:a16="http://schemas.microsoft.com/office/drawing/2014/main" id="{D78766AB-7A9A-4319-8D30-19C206D03C3C}"/>
              </a:ext>
            </a:extLst>
          </p:cNvPr>
          <p:cNvSpPr>
            <a:spLocks noEditPoints="1"/>
          </p:cNvSpPr>
          <p:nvPr/>
        </p:nvSpPr>
        <p:spPr bwMode="auto">
          <a:xfrm>
            <a:off x="8607566" y="3677158"/>
            <a:ext cx="1827491" cy="1667970"/>
          </a:xfrm>
          <a:custGeom>
            <a:avLst/>
            <a:gdLst>
              <a:gd name="T0" fmla="*/ 232 w 363"/>
              <a:gd name="T1" fmla="*/ 298 h 331"/>
              <a:gd name="T2" fmla="*/ 240 w 363"/>
              <a:gd name="T3" fmla="*/ 284 h 331"/>
              <a:gd name="T4" fmla="*/ 199 w 363"/>
              <a:gd name="T5" fmla="*/ 277 h 331"/>
              <a:gd name="T6" fmla="*/ 214 w 363"/>
              <a:gd name="T7" fmla="*/ 283 h 331"/>
              <a:gd name="T8" fmla="*/ 227 w 363"/>
              <a:gd name="T9" fmla="*/ 292 h 331"/>
              <a:gd name="T10" fmla="*/ 227 w 363"/>
              <a:gd name="T11" fmla="*/ 277 h 331"/>
              <a:gd name="T12" fmla="*/ 210 w 363"/>
              <a:gd name="T13" fmla="*/ 262 h 331"/>
              <a:gd name="T14" fmla="*/ 208 w 363"/>
              <a:gd name="T15" fmla="*/ 267 h 331"/>
              <a:gd name="T16" fmla="*/ 186 w 363"/>
              <a:gd name="T17" fmla="*/ 277 h 331"/>
              <a:gd name="T18" fmla="*/ 181 w 363"/>
              <a:gd name="T19" fmla="*/ 266 h 331"/>
              <a:gd name="T20" fmla="*/ 155 w 363"/>
              <a:gd name="T21" fmla="*/ 277 h 331"/>
              <a:gd name="T22" fmla="*/ 155 w 363"/>
              <a:gd name="T23" fmla="*/ 285 h 331"/>
              <a:gd name="T24" fmla="*/ 132 w 363"/>
              <a:gd name="T25" fmla="*/ 277 h 331"/>
              <a:gd name="T26" fmla="*/ 142 w 363"/>
              <a:gd name="T27" fmla="*/ 291 h 331"/>
              <a:gd name="T28" fmla="*/ 106 w 363"/>
              <a:gd name="T29" fmla="*/ 262 h 331"/>
              <a:gd name="T30" fmla="*/ 115 w 363"/>
              <a:gd name="T31" fmla="*/ 283 h 331"/>
              <a:gd name="T32" fmla="*/ 104 w 363"/>
              <a:gd name="T33" fmla="*/ 284 h 331"/>
              <a:gd name="T34" fmla="*/ 102 w 363"/>
              <a:gd name="T35" fmla="*/ 306 h 331"/>
              <a:gd name="T36" fmla="*/ 92 w 363"/>
              <a:gd name="T37" fmla="*/ 266 h 331"/>
              <a:gd name="T38" fmla="*/ 101 w 363"/>
              <a:gd name="T39" fmla="*/ 284 h 331"/>
              <a:gd name="T40" fmla="*/ 88 w 363"/>
              <a:gd name="T41" fmla="*/ 298 h 331"/>
              <a:gd name="T42" fmla="*/ 63 w 363"/>
              <a:gd name="T43" fmla="*/ 283 h 331"/>
              <a:gd name="T44" fmla="*/ 87 w 363"/>
              <a:gd name="T45" fmla="*/ 284 h 331"/>
              <a:gd name="T46" fmla="*/ 88 w 363"/>
              <a:gd name="T47" fmla="*/ 277 h 331"/>
              <a:gd name="T48" fmla="*/ 77 w 363"/>
              <a:gd name="T49" fmla="*/ 266 h 331"/>
              <a:gd name="T50" fmla="*/ 53 w 363"/>
              <a:gd name="T51" fmla="*/ 262 h 331"/>
              <a:gd name="T52" fmla="*/ 45 w 363"/>
              <a:gd name="T53" fmla="*/ 298 h 331"/>
              <a:gd name="T54" fmla="*/ 60 w 363"/>
              <a:gd name="T55" fmla="*/ 283 h 331"/>
              <a:gd name="T56" fmla="*/ 47 w 363"/>
              <a:gd name="T57" fmla="*/ 277 h 331"/>
              <a:gd name="T58" fmla="*/ 32 w 363"/>
              <a:gd name="T59" fmla="*/ 291 h 331"/>
              <a:gd name="T60" fmla="*/ 38 w 363"/>
              <a:gd name="T61" fmla="*/ 313 h 331"/>
              <a:gd name="T62" fmla="*/ 41 w 363"/>
              <a:gd name="T63" fmla="*/ 299 h 331"/>
              <a:gd name="T64" fmla="*/ 55 w 363"/>
              <a:gd name="T65" fmla="*/ 306 h 331"/>
              <a:gd name="T66" fmla="*/ 57 w 363"/>
              <a:gd name="T67" fmla="*/ 307 h 331"/>
              <a:gd name="T68" fmla="*/ 70 w 363"/>
              <a:gd name="T69" fmla="*/ 305 h 331"/>
              <a:gd name="T70" fmla="*/ 62 w 363"/>
              <a:gd name="T71" fmla="*/ 285 h 331"/>
              <a:gd name="T72" fmla="*/ 73 w 363"/>
              <a:gd name="T73" fmla="*/ 306 h 331"/>
              <a:gd name="T74" fmla="*/ 117 w 363"/>
              <a:gd name="T75" fmla="*/ 306 h 331"/>
              <a:gd name="T76" fmla="*/ 128 w 363"/>
              <a:gd name="T77" fmla="*/ 292 h 331"/>
              <a:gd name="T78" fmla="*/ 128 w 363"/>
              <a:gd name="T79" fmla="*/ 283 h 331"/>
              <a:gd name="T80" fmla="*/ 119 w 363"/>
              <a:gd name="T81" fmla="*/ 262 h 331"/>
              <a:gd name="T82" fmla="*/ 145 w 363"/>
              <a:gd name="T83" fmla="*/ 300 h 331"/>
              <a:gd name="T84" fmla="*/ 146 w 363"/>
              <a:gd name="T85" fmla="*/ 307 h 331"/>
              <a:gd name="T86" fmla="*/ 157 w 363"/>
              <a:gd name="T87" fmla="*/ 266 h 331"/>
              <a:gd name="T88" fmla="*/ 169 w 363"/>
              <a:gd name="T89" fmla="*/ 284 h 331"/>
              <a:gd name="T90" fmla="*/ 172 w 363"/>
              <a:gd name="T91" fmla="*/ 313 h 331"/>
              <a:gd name="T92" fmla="*/ 174 w 363"/>
              <a:gd name="T93" fmla="*/ 299 h 331"/>
              <a:gd name="T94" fmla="*/ 187 w 363"/>
              <a:gd name="T95" fmla="*/ 307 h 331"/>
              <a:gd name="T96" fmla="*/ 190 w 363"/>
              <a:gd name="T97" fmla="*/ 313 h 331"/>
              <a:gd name="T98" fmla="*/ 214 w 363"/>
              <a:gd name="T99" fmla="*/ 298 h 331"/>
              <a:gd name="T100" fmla="*/ 217 w 363"/>
              <a:gd name="T101" fmla="*/ 313 h 331"/>
              <a:gd name="T102" fmla="*/ 230 w 363"/>
              <a:gd name="T103" fmla="*/ 300 h 331"/>
              <a:gd name="T104" fmla="*/ 233 w 363"/>
              <a:gd name="T105" fmla="*/ 313 h 331"/>
              <a:gd name="T106" fmla="*/ 234 w 363"/>
              <a:gd name="T107" fmla="*/ 307 h 331"/>
              <a:gd name="T108" fmla="*/ 302 w 363"/>
              <a:gd name="T109" fmla="*/ 291 h 331"/>
              <a:gd name="T110" fmla="*/ 348 w 363"/>
              <a:gd name="T111" fmla="*/ 293 h 331"/>
              <a:gd name="T112" fmla="*/ 348 w 363"/>
              <a:gd name="T113" fmla="*/ 293 h 331"/>
              <a:gd name="T114" fmla="*/ 357 w 363"/>
              <a:gd name="T115" fmla="*/ 0 h 331"/>
              <a:gd name="T116" fmla="*/ 268 w 363"/>
              <a:gd name="T117" fmla="*/ 228 h 331"/>
              <a:gd name="T118" fmla="*/ 353 w 363"/>
              <a:gd name="T119" fmla="*/ 20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 h="331">
                <a:moveTo>
                  <a:pt x="249" y="257"/>
                </a:moveTo>
                <a:cubicBezTo>
                  <a:pt x="248" y="255"/>
                  <a:pt x="246" y="254"/>
                  <a:pt x="244" y="254"/>
                </a:cubicBezTo>
                <a:cubicBezTo>
                  <a:pt x="29" y="254"/>
                  <a:pt x="29" y="254"/>
                  <a:pt x="29" y="254"/>
                </a:cubicBezTo>
                <a:cubicBezTo>
                  <a:pt x="27" y="254"/>
                  <a:pt x="25" y="255"/>
                  <a:pt x="24" y="257"/>
                </a:cubicBezTo>
                <a:cubicBezTo>
                  <a:pt x="2" y="327"/>
                  <a:pt x="2" y="327"/>
                  <a:pt x="2" y="327"/>
                </a:cubicBezTo>
                <a:cubicBezTo>
                  <a:pt x="1" y="329"/>
                  <a:pt x="2" y="331"/>
                  <a:pt x="4" y="331"/>
                </a:cubicBezTo>
                <a:cubicBezTo>
                  <a:pt x="269" y="331"/>
                  <a:pt x="269" y="331"/>
                  <a:pt x="269" y="331"/>
                </a:cubicBezTo>
                <a:cubicBezTo>
                  <a:pt x="271" y="331"/>
                  <a:pt x="272" y="329"/>
                  <a:pt x="272" y="327"/>
                </a:cubicBezTo>
                <a:lnTo>
                  <a:pt x="249" y="257"/>
                </a:lnTo>
                <a:close/>
                <a:moveTo>
                  <a:pt x="243" y="292"/>
                </a:moveTo>
                <a:cubicBezTo>
                  <a:pt x="244" y="298"/>
                  <a:pt x="244" y="298"/>
                  <a:pt x="244" y="298"/>
                </a:cubicBezTo>
                <a:cubicBezTo>
                  <a:pt x="245" y="298"/>
                  <a:pt x="244" y="298"/>
                  <a:pt x="244" y="298"/>
                </a:cubicBezTo>
                <a:cubicBezTo>
                  <a:pt x="232" y="298"/>
                  <a:pt x="232" y="298"/>
                  <a:pt x="232" y="298"/>
                </a:cubicBezTo>
                <a:cubicBezTo>
                  <a:pt x="232" y="298"/>
                  <a:pt x="232" y="298"/>
                  <a:pt x="232" y="298"/>
                </a:cubicBezTo>
                <a:cubicBezTo>
                  <a:pt x="231" y="292"/>
                  <a:pt x="231" y="292"/>
                  <a:pt x="231" y="292"/>
                </a:cubicBezTo>
                <a:cubicBezTo>
                  <a:pt x="231" y="292"/>
                  <a:pt x="231" y="292"/>
                  <a:pt x="231" y="292"/>
                </a:cubicBezTo>
                <a:cubicBezTo>
                  <a:pt x="242" y="292"/>
                  <a:pt x="242" y="292"/>
                  <a:pt x="242" y="292"/>
                </a:cubicBezTo>
                <a:cubicBezTo>
                  <a:pt x="243" y="292"/>
                  <a:pt x="243" y="292"/>
                  <a:pt x="243" y="292"/>
                </a:cubicBezTo>
                <a:close/>
                <a:moveTo>
                  <a:pt x="241" y="285"/>
                </a:moveTo>
                <a:cubicBezTo>
                  <a:pt x="242" y="290"/>
                  <a:pt x="242" y="290"/>
                  <a:pt x="242" y="290"/>
                </a:cubicBezTo>
                <a:cubicBezTo>
                  <a:pt x="242" y="291"/>
                  <a:pt x="242" y="291"/>
                  <a:pt x="242" y="291"/>
                </a:cubicBezTo>
                <a:cubicBezTo>
                  <a:pt x="231" y="291"/>
                  <a:pt x="231" y="291"/>
                  <a:pt x="231" y="291"/>
                </a:cubicBezTo>
                <a:cubicBezTo>
                  <a:pt x="230" y="291"/>
                  <a:pt x="230" y="291"/>
                  <a:pt x="230" y="290"/>
                </a:cubicBezTo>
                <a:cubicBezTo>
                  <a:pt x="229" y="285"/>
                  <a:pt x="229" y="285"/>
                  <a:pt x="229" y="285"/>
                </a:cubicBezTo>
                <a:cubicBezTo>
                  <a:pt x="229" y="285"/>
                  <a:pt x="229" y="284"/>
                  <a:pt x="229" y="284"/>
                </a:cubicBezTo>
                <a:cubicBezTo>
                  <a:pt x="240" y="284"/>
                  <a:pt x="240" y="284"/>
                  <a:pt x="240" y="284"/>
                </a:cubicBezTo>
                <a:cubicBezTo>
                  <a:pt x="240" y="284"/>
                  <a:pt x="241" y="285"/>
                  <a:pt x="241" y="285"/>
                </a:cubicBezTo>
                <a:close/>
                <a:moveTo>
                  <a:pt x="200" y="284"/>
                </a:moveTo>
                <a:cubicBezTo>
                  <a:pt x="211" y="284"/>
                  <a:pt x="211" y="284"/>
                  <a:pt x="211" y="284"/>
                </a:cubicBezTo>
                <a:cubicBezTo>
                  <a:pt x="212" y="284"/>
                  <a:pt x="212" y="285"/>
                  <a:pt x="212" y="285"/>
                </a:cubicBezTo>
                <a:cubicBezTo>
                  <a:pt x="213" y="290"/>
                  <a:pt x="213" y="290"/>
                  <a:pt x="213" y="290"/>
                </a:cubicBezTo>
                <a:cubicBezTo>
                  <a:pt x="213" y="291"/>
                  <a:pt x="213" y="291"/>
                  <a:pt x="213" y="291"/>
                </a:cubicBezTo>
                <a:cubicBezTo>
                  <a:pt x="202" y="291"/>
                  <a:pt x="202" y="291"/>
                  <a:pt x="202" y="291"/>
                </a:cubicBezTo>
                <a:cubicBezTo>
                  <a:pt x="201" y="291"/>
                  <a:pt x="201" y="291"/>
                  <a:pt x="201" y="290"/>
                </a:cubicBezTo>
                <a:cubicBezTo>
                  <a:pt x="200" y="285"/>
                  <a:pt x="200" y="285"/>
                  <a:pt x="200" y="285"/>
                </a:cubicBezTo>
                <a:cubicBezTo>
                  <a:pt x="200" y="285"/>
                  <a:pt x="200" y="284"/>
                  <a:pt x="200" y="284"/>
                </a:cubicBezTo>
                <a:close/>
                <a:moveTo>
                  <a:pt x="200" y="283"/>
                </a:moveTo>
                <a:cubicBezTo>
                  <a:pt x="199" y="277"/>
                  <a:pt x="199" y="277"/>
                  <a:pt x="199" y="277"/>
                </a:cubicBezTo>
                <a:cubicBezTo>
                  <a:pt x="199" y="277"/>
                  <a:pt x="199" y="277"/>
                  <a:pt x="199" y="277"/>
                </a:cubicBezTo>
                <a:cubicBezTo>
                  <a:pt x="210" y="277"/>
                  <a:pt x="210" y="277"/>
                  <a:pt x="210" y="277"/>
                </a:cubicBezTo>
                <a:cubicBezTo>
                  <a:pt x="210" y="277"/>
                  <a:pt x="210" y="277"/>
                  <a:pt x="210" y="277"/>
                </a:cubicBezTo>
                <a:cubicBezTo>
                  <a:pt x="211" y="283"/>
                  <a:pt x="211" y="283"/>
                  <a:pt x="211" y="283"/>
                </a:cubicBezTo>
                <a:cubicBezTo>
                  <a:pt x="211" y="283"/>
                  <a:pt x="211" y="283"/>
                  <a:pt x="211" y="283"/>
                </a:cubicBezTo>
                <a:cubicBezTo>
                  <a:pt x="200" y="283"/>
                  <a:pt x="200" y="283"/>
                  <a:pt x="200" y="283"/>
                </a:cubicBezTo>
                <a:cubicBezTo>
                  <a:pt x="200" y="283"/>
                  <a:pt x="200" y="283"/>
                  <a:pt x="200" y="283"/>
                </a:cubicBezTo>
                <a:close/>
                <a:moveTo>
                  <a:pt x="213" y="277"/>
                </a:moveTo>
                <a:cubicBezTo>
                  <a:pt x="213" y="277"/>
                  <a:pt x="213" y="277"/>
                  <a:pt x="213" y="277"/>
                </a:cubicBezTo>
                <a:cubicBezTo>
                  <a:pt x="224" y="277"/>
                  <a:pt x="224" y="277"/>
                  <a:pt x="224" y="277"/>
                </a:cubicBezTo>
                <a:cubicBezTo>
                  <a:pt x="224" y="277"/>
                  <a:pt x="224" y="277"/>
                  <a:pt x="224" y="277"/>
                </a:cubicBezTo>
                <a:cubicBezTo>
                  <a:pt x="226" y="283"/>
                  <a:pt x="226" y="283"/>
                  <a:pt x="226" y="283"/>
                </a:cubicBezTo>
                <a:cubicBezTo>
                  <a:pt x="226" y="283"/>
                  <a:pt x="226" y="283"/>
                  <a:pt x="225" y="283"/>
                </a:cubicBezTo>
                <a:cubicBezTo>
                  <a:pt x="214" y="283"/>
                  <a:pt x="214" y="283"/>
                  <a:pt x="214" y="283"/>
                </a:cubicBezTo>
                <a:cubicBezTo>
                  <a:pt x="214" y="283"/>
                  <a:pt x="214" y="283"/>
                  <a:pt x="214" y="283"/>
                </a:cubicBezTo>
                <a:lnTo>
                  <a:pt x="213" y="277"/>
                </a:lnTo>
                <a:close/>
                <a:moveTo>
                  <a:pt x="215" y="284"/>
                </a:moveTo>
                <a:cubicBezTo>
                  <a:pt x="226" y="284"/>
                  <a:pt x="226" y="284"/>
                  <a:pt x="226" y="284"/>
                </a:cubicBezTo>
                <a:cubicBezTo>
                  <a:pt x="226" y="284"/>
                  <a:pt x="226" y="285"/>
                  <a:pt x="226" y="285"/>
                </a:cubicBezTo>
                <a:cubicBezTo>
                  <a:pt x="227" y="290"/>
                  <a:pt x="227" y="290"/>
                  <a:pt x="227" y="290"/>
                </a:cubicBezTo>
                <a:cubicBezTo>
                  <a:pt x="228" y="291"/>
                  <a:pt x="227" y="291"/>
                  <a:pt x="227" y="291"/>
                </a:cubicBezTo>
                <a:cubicBezTo>
                  <a:pt x="216" y="291"/>
                  <a:pt x="216" y="291"/>
                  <a:pt x="216" y="291"/>
                </a:cubicBezTo>
                <a:cubicBezTo>
                  <a:pt x="216" y="291"/>
                  <a:pt x="215" y="291"/>
                  <a:pt x="215" y="290"/>
                </a:cubicBezTo>
                <a:cubicBezTo>
                  <a:pt x="214" y="285"/>
                  <a:pt x="214" y="285"/>
                  <a:pt x="214" y="285"/>
                </a:cubicBezTo>
                <a:cubicBezTo>
                  <a:pt x="214" y="285"/>
                  <a:pt x="214" y="284"/>
                  <a:pt x="215" y="284"/>
                </a:cubicBezTo>
                <a:close/>
                <a:moveTo>
                  <a:pt x="216" y="292"/>
                </a:moveTo>
                <a:cubicBezTo>
                  <a:pt x="227" y="292"/>
                  <a:pt x="227" y="292"/>
                  <a:pt x="227" y="292"/>
                </a:cubicBezTo>
                <a:cubicBezTo>
                  <a:pt x="228" y="292"/>
                  <a:pt x="228" y="292"/>
                  <a:pt x="228" y="292"/>
                </a:cubicBezTo>
                <a:cubicBezTo>
                  <a:pt x="229" y="298"/>
                  <a:pt x="229" y="298"/>
                  <a:pt x="229" y="298"/>
                </a:cubicBezTo>
                <a:cubicBezTo>
                  <a:pt x="229" y="298"/>
                  <a:pt x="229" y="298"/>
                  <a:pt x="229" y="298"/>
                </a:cubicBezTo>
                <a:cubicBezTo>
                  <a:pt x="217" y="298"/>
                  <a:pt x="217" y="298"/>
                  <a:pt x="217" y="298"/>
                </a:cubicBezTo>
                <a:cubicBezTo>
                  <a:pt x="217" y="298"/>
                  <a:pt x="217" y="298"/>
                  <a:pt x="217" y="298"/>
                </a:cubicBezTo>
                <a:cubicBezTo>
                  <a:pt x="216" y="292"/>
                  <a:pt x="216" y="292"/>
                  <a:pt x="216" y="292"/>
                </a:cubicBezTo>
                <a:cubicBezTo>
                  <a:pt x="216" y="292"/>
                  <a:pt x="216" y="292"/>
                  <a:pt x="216" y="292"/>
                </a:cubicBezTo>
                <a:close/>
                <a:moveTo>
                  <a:pt x="239" y="277"/>
                </a:moveTo>
                <a:cubicBezTo>
                  <a:pt x="240" y="283"/>
                  <a:pt x="240" y="283"/>
                  <a:pt x="240" y="283"/>
                </a:cubicBezTo>
                <a:cubicBezTo>
                  <a:pt x="240" y="283"/>
                  <a:pt x="240" y="283"/>
                  <a:pt x="240" y="283"/>
                </a:cubicBezTo>
                <a:cubicBezTo>
                  <a:pt x="229" y="283"/>
                  <a:pt x="229" y="283"/>
                  <a:pt x="229" y="283"/>
                </a:cubicBezTo>
                <a:cubicBezTo>
                  <a:pt x="228" y="283"/>
                  <a:pt x="228" y="283"/>
                  <a:pt x="228" y="283"/>
                </a:cubicBezTo>
                <a:cubicBezTo>
                  <a:pt x="227" y="277"/>
                  <a:pt x="227" y="277"/>
                  <a:pt x="227" y="277"/>
                </a:cubicBezTo>
                <a:cubicBezTo>
                  <a:pt x="227" y="277"/>
                  <a:pt x="227" y="277"/>
                  <a:pt x="227" y="277"/>
                </a:cubicBezTo>
                <a:cubicBezTo>
                  <a:pt x="238" y="277"/>
                  <a:pt x="238" y="277"/>
                  <a:pt x="238" y="277"/>
                </a:cubicBezTo>
                <a:cubicBezTo>
                  <a:pt x="238" y="277"/>
                  <a:pt x="239" y="277"/>
                  <a:pt x="239" y="277"/>
                </a:cubicBezTo>
                <a:close/>
                <a:moveTo>
                  <a:pt x="223" y="262"/>
                </a:moveTo>
                <a:cubicBezTo>
                  <a:pt x="234" y="262"/>
                  <a:pt x="234" y="262"/>
                  <a:pt x="234" y="262"/>
                </a:cubicBezTo>
                <a:cubicBezTo>
                  <a:pt x="234" y="262"/>
                  <a:pt x="234" y="262"/>
                  <a:pt x="234" y="262"/>
                </a:cubicBezTo>
                <a:cubicBezTo>
                  <a:pt x="236" y="266"/>
                  <a:pt x="236" y="266"/>
                  <a:pt x="236" y="266"/>
                </a:cubicBezTo>
                <a:cubicBezTo>
                  <a:pt x="236" y="267"/>
                  <a:pt x="236" y="267"/>
                  <a:pt x="235" y="267"/>
                </a:cubicBezTo>
                <a:cubicBezTo>
                  <a:pt x="225" y="267"/>
                  <a:pt x="225" y="267"/>
                  <a:pt x="225" y="267"/>
                </a:cubicBezTo>
                <a:cubicBezTo>
                  <a:pt x="224" y="267"/>
                  <a:pt x="224" y="267"/>
                  <a:pt x="224" y="266"/>
                </a:cubicBezTo>
                <a:cubicBezTo>
                  <a:pt x="223" y="262"/>
                  <a:pt x="223" y="262"/>
                  <a:pt x="223" y="262"/>
                </a:cubicBezTo>
                <a:cubicBezTo>
                  <a:pt x="223" y="262"/>
                  <a:pt x="223" y="262"/>
                  <a:pt x="223" y="262"/>
                </a:cubicBezTo>
                <a:close/>
                <a:moveTo>
                  <a:pt x="210" y="262"/>
                </a:moveTo>
                <a:cubicBezTo>
                  <a:pt x="220" y="262"/>
                  <a:pt x="220" y="262"/>
                  <a:pt x="220" y="262"/>
                </a:cubicBezTo>
                <a:cubicBezTo>
                  <a:pt x="220" y="262"/>
                  <a:pt x="221" y="262"/>
                  <a:pt x="221" y="262"/>
                </a:cubicBezTo>
                <a:cubicBezTo>
                  <a:pt x="222" y="266"/>
                  <a:pt x="222" y="266"/>
                  <a:pt x="222" y="266"/>
                </a:cubicBezTo>
                <a:cubicBezTo>
                  <a:pt x="222" y="267"/>
                  <a:pt x="222" y="267"/>
                  <a:pt x="221" y="267"/>
                </a:cubicBezTo>
                <a:cubicBezTo>
                  <a:pt x="211" y="267"/>
                  <a:pt x="211" y="267"/>
                  <a:pt x="211" y="267"/>
                </a:cubicBezTo>
                <a:cubicBezTo>
                  <a:pt x="211" y="267"/>
                  <a:pt x="210" y="267"/>
                  <a:pt x="210" y="266"/>
                </a:cubicBezTo>
                <a:cubicBezTo>
                  <a:pt x="210" y="262"/>
                  <a:pt x="210" y="262"/>
                  <a:pt x="210" y="262"/>
                </a:cubicBezTo>
                <a:cubicBezTo>
                  <a:pt x="209" y="262"/>
                  <a:pt x="210" y="262"/>
                  <a:pt x="210" y="262"/>
                </a:cubicBezTo>
                <a:close/>
                <a:moveTo>
                  <a:pt x="197" y="262"/>
                </a:moveTo>
                <a:cubicBezTo>
                  <a:pt x="207" y="262"/>
                  <a:pt x="207" y="262"/>
                  <a:pt x="207" y="262"/>
                </a:cubicBezTo>
                <a:cubicBezTo>
                  <a:pt x="207" y="262"/>
                  <a:pt x="207" y="262"/>
                  <a:pt x="207" y="262"/>
                </a:cubicBezTo>
                <a:cubicBezTo>
                  <a:pt x="208" y="266"/>
                  <a:pt x="208" y="266"/>
                  <a:pt x="208" y="266"/>
                </a:cubicBezTo>
                <a:cubicBezTo>
                  <a:pt x="208" y="267"/>
                  <a:pt x="208" y="267"/>
                  <a:pt x="208" y="267"/>
                </a:cubicBezTo>
                <a:cubicBezTo>
                  <a:pt x="197" y="267"/>
                  <a:pt x="197" y="267"/>
                  <a:pt x="197" y="267"/>
                </a:cubicBezTo>
                <a:cubicBezTo>
                  <a:pt x="197" y="267"/>
                  <a:pt x="197" y="267"/>
                  <a:pt x="197" y="266"/>
                </a:cubicBezTo>
                <a:cubicBezTo>
                  <a:pt x="196" y="262"/>
                  <a:pt x="196" y="262"/>
                  <a:pt x="196" y="262"/>
                </a:cubicBezTo>
                <a:cubicBezTo>
                  <a:pt x="196" y="262"/>
                  <a:pt x="196" y="262"/>
                  <a:pt x="197" y="262"/>
                </a:cubicBezTo>
                <a:close/>
                <a:moveTo>
                  <a:pt x="186" y="277"/>
                </a:moveTo>
                <a:cubicBezTo>
                  <a:pt x="196" y="277"/>
                  <a:pt x="196" y="277"/>
                  <a:pt x="196" y="277"/>
                </a:cubicBezTo>
                <a:cubicBezTo>
                  <a:pt x="196" y="277"/>
                  <a:pt x="196" y="277"/>
                  <a:pt x="196" y="277"/>
                </a:cubicBezTo>
                <a:cubicBezTo>
                  <a:pt x="197" y="283"/>
                  <a:pt x="197" y="283"/>
                  <a:pt x="197" y="283"/>
                </a:cubicBezTo>
                <a:cubicBezTo>
                  <a:pt x="197" y="283"/>
                  <a:pt x="197" y="283"/>
                  <a:pt x="197" y="283"/>
                </a:cubicBezTo>
                <a:cubicBezTo>
                  <a:pt x="186" y="283"/>
                  <a:pt x="186" y="283"/>
                  <a:pt x="186" y="283"/>
                </a:cubicBezTo>
                <a:cubicBezTo>
                  <a:pt x="186" y="283"/>
                  <a:pt x="186" y="283"/>
                  <a:pt x="186" y="283"/>
                </a:cubicBezTo>
                <a:cubicBezTo>
                  <a:pt x="185" y="277"/>
                  <a:pt x="185" y="277"/>
                  <a:pt x="185" y="277"/>
                </a:cubicBezTo>
                <a:cubicBezTo>
                  <a:pt x="185" y="277"/>
                  <a:pt x="185" y="277"/>
                  <a:pt x="186" y="277"/>
                </a:cubicBezTo>
                <a:close/>
                <a:moveTo>
                  <a:pt x="183" y="277"/>
                </a:moveTo>
                <a:cubicBezTo>
                  <a:pt x="183" y="283"/>
                  <a:pt x="183" y="283"/>
                  <a:pt x="183" y="283"/>
                </a:cubicBezTo>
                <a:cubicBezTo>
                  <a:pt x="184" y="283"/>
                  <a:pt x="183" y="283"/>
                  <a:pt x="183" y="283"/>
                </a:cubicBezTo>
                <a:cubicBezTo>
                  <a:pt x="173" y="283"/>
                  <a:pt x="173" y="283"/>
                  <a:pt x="173" y="283"/>
                </a:cubicBezTo>
                <a:cubicBezTo>
                  <a:pt x="172" y="283"/>
                  <a:pt x="172" y="283"/>
                  <a:pt x="172" y="283"/>
                </a:cubicBezTo>
                <a:cubicBezTo>
                  <a:pt x="172" y="277"/>
                  <a:pt x="172" y="277"/>
                  <a:pt x="172" y="277"/>
                </a:cubicBezTo>
                <a:cubicBezTo>
                  <a:pt x="172" y="277"/>
                  <a:pt x="172" y="277"/>
                  <a:pt x="172" y="277"/>
                </a:cubicBezTo>
                <a:cubicBezTo>
                  <a:pt x="182" y="277"/>
                  <a:pt x="182" y="277"/>
                  <a:pt x="182" y="277"/>
                </a:cubicBezTo>
                <a:cubicBezTo>
                  <a:pt x="183" y="277"/>
                  <a:pt x="183" y="277"/>
                  <a:pt x="183" y="277"/>
                </a:cubicBezTo>
                <a:close/>
                <a:moveTo>
                  <a:pt x="170" y="262"/>
                </a:moveTo>
                <a:cubicBezTo>
                  <a:pt x="180" y="262"/>
                  <a:pt x="180" y="262"/>
                  <a:pt x="180" y="262"/>
                </a:cubicBezTo>
                <a:cubicBezTo>
                  <a:pt x="181" y="262"/>
                  <a:pt x="181" y="262"/>
                  <a:pt x="181" y="262"/>
                </a:cubicBezTo>
                <a:cubicBezTo>
                  <a:pt x="181" y="266"/>
                  <a:pt x="181" y="266"/>
                  <a:pt x="181" y="266"/>
                </a:cubicBezTo>
                <a:cubicBezTo>
                  <a:pt x="181" y="267"/>
                  <a:pt x="181" y="267"/>
                  <a:pt x="181" y="267"/>
                </a:cubicBezTo>
                <a:cubicBezTo>
                  <a:pt x="171" y="267"/>
                  <a:pt x="171" y="267"/>
                  <a:pt x="171" y="267"/>
                </a:cubicBezTo>
                <a:cubicBezTo>
                  <a:pt x="171" y="267"/>
                  <a:pt x="171" y="267"/>
                  <a:pt x="171" y="266"/>
                </a:cubicBezTo>
                <a:cubicBezTo>
                  <a:pt x="170" y="262"/>
                  <a:pt x="170" y="262"/>
                  <a:pt x="170" y="262"/>
                </a:cubicBezTo>
                <a:cubicBezTo>
                  <a:pt x="170" y="262"/>
                  <a:pt x="170" y="262"/>
                  <a:pt x="170" y="262"/>
                </a:cubicBezTo>
                <a:close/>
                <a:moveTo>
                  <a:pt x="156" y="277"/>
                </a:moveTo>
                <a:cubicBezTo>
                  <a:pt x="156" y="283"/>
                  <a:pt x="156" y="283"/>
                  <a:pt x="156" y="283"/>
                </a:cubicBezTo>
                <a:cubicBezTo>
                  <a:pt x="156" y="283"/>
                  <a:pt x="156" y="283"/>
                  <a:pt x="156" y="283"/>
                </a:cubicBezTo>
                <a:cubicBezTo>
                  <a:pt x="145" y="283"/>
                  <a:pt x="145" y="283"/>
                  <a:pt x="145" y="283"/>
                </a:cubicBezTo>
                <a:cubicBezTo>
                  <a:pt x="145" y="283"/>
                  <a:pt x="145" y="283"/>
                  <a:pt x="145" y="283"/>
                </a:cubicBezTo>
                <a:cubicBezTo>
                  <a:pt x="145" y="277"/>
                  <a:pt x="145" y="277"/>
                  <a:pt x="145" y="277"/>
                </a:cubicBezTo>
                <a:cubicBezTo>
                  <a:pt x="145" y="277"/>
                  <a:pt x="145" y="277"/>
                  <a:pt x="145" y="277"/>
                </a:cubicBezTo>
                <a:cubicBezTo>
                  <a:pt x="155" y="277"/>
                  <a:pt x="155" y="277"/>
                  <a:pt x="155" y="277"/>
                </a:cubicBezTo>
                <a:cubicBezTo>
                  <a:pt x="156" y="277"/>
                  <a:pt x="156" y="277"/>
                  <a:pt x="156" y="277"/>
                </a:cubicBezTo>
                <a:close/>
                <a:moveTo>
                  <a:pt x="145" y="262"/>
                </a:moveTo>
                <a:cubicBezTo>
                  <a:pt x="155" y="262"/>
                  <a:pt x="155" y="262"/>
                  <a:pt x="155" y="262"/>
                </a:cubicBezTo>
                <a:cubicBezTo>
                  <a:pt x="155" y="262"/>
                  <a:pt x="155" y="262"/>
                  <a:pt x="155" y="262"/>
                </a:cubicBezTo>
                <a:cubicBezTo>
                  <a:pt x="155" y="266"/>
                  <a:pt x="155" y="266"/>
                  <a:pt x="155" y="266"/>
                </a:cubicBezTo>
                <a:cubicBezTo>
                  <a:pt x="155" y="267"/>
                  <a:pt x="155" y="267"/>
                  <a:pt x="155" y="267"/>
                </a:cubicBezTo>
                <a:cubicBezTo>
                  <a:pt x="145" y="267"/>
                  <a:pt x="145" y="267"/>
                  <a:pt x="145" y="267"/>
                </a:cubicBezTo>
                <a:cubicBezTo>
                  <a:pt x="145" y="267"/>
                  <a:pt x="144" y="267"/>
                  <a:pt x="144" y="266"/>
                </a:cubicBezTo>
                <a:cubicBezTo>
                  <a:pt x="144" y="262"/>
                  <a:pt x="144" y="262"/>
                  <a:pt x="144" y="262"/>
                </a:cubicBezTo>
                <a:cubicBezTo>
                  <a:pt x="144" y="262"/>
                  <a:pt x="145" y="262"/>
                  <a:pt x="145" y="262"/>
                </a:cubicBezTo>
                <a:close/>
                <a:moveTo>
                  <a:pt x="144" y="286"/>
                </a:moveTo>
                <a:cubicBezTo>
                  <a:pt x="144" y="285"/>
                  <a:pt x="144" y="285"/>
                  <a:pt x="144" y="285"/>
                </a:cubicBezTo>
                <a:cubicBezTo>
                  <a:pt x="155" y="285"/>
                  <a:pt x="155" y="285"/>
                  <a:pt x="155" y="285"/>
                </a:cubicBezTo>
                <a:cubicBezTo>
                  <a:pt x="155" y="285"/>
                  <a:pt x="155" y="285"/>
                  <a:pt x="155" y="286"/>
                </a:cubicBezTo>
                <a:cubicBezTo>
                  <a:pt x="155" y="291"/>
                  <a:pt x="155" y="291"/>
                  <a:pt x="155" y="291"/>
                </a:cubicBezTo>
                <a:cubicBezTo>
                  <a:pt x="156" y="297"/>
                  <a:pt x="156" y="297"/>
                  <a:pt x="156" y="297"/>
                </a:cubicBezTo>
                <a:cubicBezTo>
                  <a:pt x="156" y="297"/>
                  <a:pt x="155" y="298"/>
                  <a:pt x="155" y="298"/>
                </a:cubicBezTo>
                <a:cubicBezTo>
                  <a:pt x="133" y="298"/>
                  <a:pt x="133" y="298"/>
                  <a:pt x="133" y="298"/>
                </a:cubicBezTo>
                <a:cubicBezTo>
                  <a:pt x="132" y="298"/>
                  <a:pt x="132" y="297"/>
                  <a:pt x="132" y="297"/>
                </a:cubicBezTo>
                <a:cubicBezTo>
                  <a:pt x="132" y="292"/>
                  <a:pt x="132" y="292"/>
                  <a:pt x="132" y="292"/>
                </a:cubicBezTo>
                <a:cubicBezTo>
                  <a:pt x="132" y="292"/>
                  <a:pt x="132" y="291"/>
                  <a:pt x="133" y="291"/>
                </a:cubicBezTo>
                <a:cubicBezTo>
                  <a:pt x="143" y="291"/>
                  <a:pt x="143" y="291"/>
                  <a:pt x="143" y="291"/>
                </a:cubicBezTo>
                <a:cubicBezTo>
                  <a:pt x="144" y="291"/>
                  <a:pt x="144" y="291"/>
                  <a:pt x="144" y="291"/>
                </a:cubicBezTo>
                <a:lnTo>
                  <a:pt x="144" y="286"/>
                </a:lnTo>
                <a:close/>
                <a:moveTo>
                  <a:pt x="131" y="277"/>
                </a:moveTo>
                <a:cubicBezTo>
                  <a:pt x="131" y="277"/>
                  <a:pt x="131" y="277"/>
                  <a:pt x="132" y="277"/>
                </a:cubicBezTo>
                <a:cubicBezTo>
                  <a:pt x="142" y="277"/>
                  <a:pt x="142" y="277"/>
                  <a:pt x="142" y="277"/>
                </a:cubicBezTo>
                <a:cubicBezTo>
                  <a:pt x="142" y="277"/>
                  <a:pt x="142" y="277"/>
                  <a:pt x="142" y="277"/>
                </a:cubicBezTo>
                <a:cubicBezTo>
                  <a:pt x="142" y="283"/>
                  <a:pt x="142" y="283"/>
                  <a:pt x="142" y="283"/>
                </a:cubicBezTo>
                <a:cubicBezTo>
                  <a:pt x="142" y="283"/>
                  <a:pt x="142" y="283"/>
                  <a:pt x="142" y="283"/>
                </a:cubicBezTo>
                <a:cubicBezTo>
                  <a:pt x="132" y="283"/>
                  <a:pt x="132" y="283"/>
                  <a:pt x="132" y="283"/>
                </a:cubicBezTo>
                <a:cubicBezTo>
                  <a:pt x="131" y="283"/>
                  <a:pt x="131" y="283"/>
                  <a:pt x="131" y="283"/>
                </a:cubicBezTo>
                <a:lnTo>
                  <a:pt x="131" y="277"/>
                </a:lnTo>
                <a:close/>
                <a:moveTo>
                  <a:pt x="131" y="285"/>
                </a:moveTo>
                <a:cubicBezTo>
                  <a:pt x="131" y="285"/>
                  <a:pt x="131" y="284"/>
                  <a:pt x="132" y="284"/>
                </a:cubicBezTo>
                <a:cubicBezTo>
                  <a:pt x="142" y="284"/>
                  <a:pt x="142" y="284"/>
                  <a:pt x="142" y="284"/>
                </a:cubicBezTo>
                <a:cubicBezTo>
                  <a:pt x="142" y="284"/>
                  <a:pt x="142" y="285"/>
                  <a:pt x="142" y="285"/>
                </a:cubicBezTo>
                <a:cubicBezTo>
                  <a:pt x="143" y="290"/>
                  <a:pt x="143" y="290"/>
                  <a:pt x="143" y="290"/>
                </a:cubicBezTo>
                <a:cubicBezTo>
                  <a:pt x="143" y="291"/>
                  <a:pt x="142" y="291"/>
                  <a:pt x="142" y="291"/>
                </a:cubicBezTo>
                <a:cubicBezTo>
                  <a:pt x="131" y="291"/>
                  <a:pt x="131" y="291"/>
                  <a:pt x="131" y="291"/>
                </a:cubicBezTo>
                <a:cubicBezTo>
                  <a:pt x="131" y="291"/>
                  <a:pt x="131" y="291"/>
                  <a:pt x="131" y="290"/>
                </a:cubicBezTo>
                <a:lnTo>
                  <a:pt x="131" y="285"/>
                </a:lnTo>
                <a:close/>
                <a:moveTo>
                  <a:pt x="131" y="300"/>
                </a:moveTo>
                <a:cubicBezTo>
                  <a:pt x="131" y="300"/>
                  <a:pt x="131" y="299"/>
                  <a:pt x="131" y="299"/>
                </a:cubicBezTo>
                <a:cubicBezTo>
                  <a:pt x="142" y="299"/>
                  <a:pt x="142" y="299"/>
                  <a:pt x="142" y="299"/>
                </a:cubicBezTo>
                <a:cubicBezTo>
                  <a:pt x="143" y="299"/>
                  <a:pt x="143" y="300"/>
                  <a:pt x="143" y="300"/>
                </a:cubicBezTo>
                <a:cubicBezTo>
                  <a:pt x="143" y="305"/>
                  <a:pt x="143" y="305"/>
                  <a:pt x="143" y="305"/>
                </a:cubicBezTo>
                <a:cubicBezTo>
                  <a:pt x="143" y="306"/>
                  <a:pt x="143" y="306"/>
                  <a:pt x="142" y="306"/>
                </a:cubicBezTo>
                <a:cubicBezTo>
                  <a:pt x="131" y="306"/>
                  <a:pt x="131" y="306"/>
                  <a:pt x="131" y="306"/>
                </a:cubicBezTo>
                <a:cubicBezTo>
                  <a:pt x="131" y="306"/>
                  <a:pt x="131" y="306"/>
                  <a:pt x="131" y="305"/>
                </a:cubicBezTo>
                <a:lnTo>
                  <a:pt x="131" y="300"/>
                </a:lnTo>
                <a:close/>
                <a:moveTo>
                  <a:pt x="106" y="262"/>
                </a:moveTo>
                <a:cubicBezTo>
                  <a:pt x="106" y="262"/>
                  <a:pt x="106" y="262"/>
                  <a:pt x="106" y="262"/>
                </a:cubicBezTo>
                <a:cubicBezTo>
                  <a:pt x="116" y="262"/>
                  <a:pt x="116" y="262"/>
                  <a:pt x="116" y="262"/>
                </a:cubicBezTo>
                <a:cubicBezTo>
                  <a:pt x="116" y="262"/>
                  <a:pt x="116" y="262"/>
                  <a:pt x="116" y="262"/>
                </a:cubicBezTo>
                <a:cubicBezTo>
                  <a:pt x="116" y="266"/>
                  <a:pt x="116" y="266"/>
                  <a:pt x="116" y="266"/>
                </a:cubicBezTo>
                <a:cubicBezTo>
                  <a:pt x="116" y="267"/>
                  <a:pt x="116" y="267"/>
                  <a:pt x="116" y="267"/>
                </a:cubicBezTo>
                <a:cubicBezTo>
                  <a:pt x="106" y="267"/>
                  <a:pt x="106" y="267"/>
                  <a:pt x="106" y="267"/>
                </a:cubicBezTo>
                <a:cubicBezTo>
                  <a:pt x="106" y="267"/>
                  <a:pt x="105" y="267"/>
                  <a:pt x="105" y="266"/>
                </a:cubicBezTo>
                <a:lnTo>
                  <a:pt x="106" y="262"/>
                </a:lnTo>
                <a:close/>
                <a:moveTo>
                  <a:pt x="104" y="277"/>
                </a:moveTo>
                <a:cubicBezTo>
                  <a:pt x="104" y="277"/>
                  <a:pt x="105" y="277"/>
                  <a:pt x="105" y="277"/>
                </a:cubicBezTo>
                <a:cubicBezTo>
                  <a:pt x="115" y="277"/>
                  <a:pt x="115" y="277"/>
                  <a:pt x="115" y="277"/>
                </a:cubicBezTo>
                <a:cubicBezTo>
                  <a:pt x="115" y="277"/>
                  <a:pt x="116" y="277"/>
                  <a:pt x="116" y="277"/>
                </a:cubicBezTo>
                <a:cubicBezTo>
                  <a:pt x="115" y="283"/>
                  <a:pt x="115" y="283"/>
                  <a:pt x="115" y="283"/>
                </a:cubicBezTo>
                <a:cubicBezTo>
                  <a:pt x="115" y="283"/>
                  <a:pt x="115" y="283"/>
                  <a:pt x="115" y="283"/>
                </a:cubicBezTo>
                <a:cubicBezTo>
                  <a:pt x="104" y="283"/>
                  <a:pt x="104" y="283"/>
                  <a:pt x="104" y="283"/>
                </a:cubicBezTo>
                <a:cubicBezTo>
                  <a:pt x="104" y="283"/>
                  <a:pt x="104" y="283"/>
                  <a:pt x="104" y="283"/>
                </a:cubicBezTo>
                <a:lnTo>
                  <a:pt x="104" y="277"/>
                </a:lnTo>
                <a:close/>
                <a:moveTo>
                  <a:pt x="104" y="284"/>
                </a:moveTo>
                <a:cubicBezTo>
                  <a:pt x="115" y="284"/>
                  <a:pt x="115" y="284"/>
                  <a:pt x="115" y="284"/>
                </a:cubicBezTo>
                <a:cubicBezTo>
                  <a:pt x="115" y="284"/>
                  <a:pt x="115" y="285"/>
                  <a:pt x="115" y="285"/>
                </a:cubicBezTo>
                <a:cubicBezTo>
                  <a:pt x="115" y="290"/>
                  <a:pt x="115" y="290"/>
                  <a:pt x="115" y="290"/>
                </a:cubicBezTo>
                <a:cubicBezTo>
                  <a:pt x="115" y="291"/>
                  <a:pt x="115" y="291"/>
                  <a:pt x="114" y="291"/>
                </a:cubicBezTo>
                <a:cubicBezTo>
                  <a:pt x="104" y="291"/>
                  <a:pt x="104" y="291"/>
                  <a:pt x="104" y="291"/>
                </a:cubicBezTo>
                <a:cubicBezTo>
                  <a:pt x="103" y="291"/>
                  <a:pt x="103" y="291"/>
                  <a:pt x="103" y="290"/>
                </a:cubicBezTo>
                <a:cubicBezTo>
                  <a:pt x="104" y="285"/>
                  <a:pt x="104" y="285"/>
                  <a:pt x="104" y="285"/>
                </a:cubicBezTo>
                <a:cubicBezTo>
                  <a:pt x="104" y="285"/>
                  <a:pt x="104" y="284"/>
                  <a:pt x="104" y="284"/>
                </a:cubicBezTo>
                <a:close/>
                <a:moveTo>
                  <a:pt x="114" y="298"/>
                </a:moveTo>
                <a:cubicBezTo>
                  <a:pt x="103" y="298"/>
                  <a:pt x="103" y="298"/>
                  <a:pt x="103" y="298"/>
                </a:cubicBezTo>
                <a:cubicBezTo>
                  <a:pt x="103" y="298"/>
                  <a:pt x="103" y="298"/>
                  <a:pt x="103" y="298"/>
                </a:cubicBezTo>
                <a:cubicBezTo>
                  <a:pt x="103" y="292"/>
                  <a:pt x="103" y="292"/>
                  <a:pt x="103" y="292"/>
                </a:cubicBezTo>
                <a:cubicBezTo>
                  <a:pt x="103" y="292"/>
                  <a:pt x="103" y="292"/>
                  <a:pt x="104" y="292"/>
                </a:cubicBezTo>
                <a:cubicBezTo>
                  <a:pt x="114" y="292"/>
                  <a:pt x="114" y="292"/>
                  <a:pt x="114" y="292"/>
                </a:cubicBezTo>
                <a:cubicBezTo>
                  <a:pt x="114" y="292"/>
                  <a:pt x="115" y="292"/>
                  <a:pt x="115" y="292"/>
                </a:cubicBezTo>
                <a:cubicBezTo>
                  <a:pt x="114" y="298"/>
                  <a:pt x="114" y="298"/>
                  <a:pt x="114" y="298"/>
                </a:cubicBezTo>
                <a:cubicBezTo>
                  <a:pt x="114" y="298"/>
                  <a:pt x="114" y="298"/>
                  <a:pt x="114" y="298"/>
                </a:cubicBezTo>
                <a:close/>
                <a:moveTo>
                  <a:pt x="114" y="300"/>
                </a:moveTo>
                <a:cubicBezTo>
                  <a:pt x="114" y="305"/>
                  <a:pt x="114" y="305"/>
                  <a:pt x="114" y="305"/>
                </a:cubicBezTo>
                <a:cubicBezTo>
                  <a:pt x="114" y="306"/>
                  <a:pt x="114" y="306"/>
                  <a:pt x="114" y="306"/>
                </a:cubicBezTo>
                <a:cubicBezTo>
                  <a:pt x="102" y="306"/>
                  <a:pt x="102" y="306"/>
                  <a:pt x="102" y="306"/>
                </a:cubicBezTo>
                <a:cubicBezTo>
                  <a:pt x="102" y="306"/>
                  <a:pt x="102" y="306"/>
                  <a:pt x="102" y="305"/>
                </a:cubicBezTo>
                <a:cubicBezTo>
                  <a:pt x="102" y="300"/>
                  <a:pt x="102" y="300"/>
                  <a:pt x="102" y="300"/>
                </a:cubicBezTo>
                <a:cubicBezTo>
                  <a:pt x="102" y="300"/>
                  <a:pt x="103" y="299"/>
                  <a:pt x="103" y="299"/>
                </a:cubicBezTo>
                <a:cubicBezTo>
                  <a:pt x="114" y="299"/>
                  <a:pt x="114" y="299"/>
                  <a:pt x="114" y="299"/>
                </a:cubicBezTo>
                <a:cubicBezTo>
                  <a:pt x="114" y="299"/>
                  <a:pt x="114" y="300"/>
                  <a:pt x="114" y="300"/>
                </a:cubicBezTo>
                <a:close/>
                <a:moveTo>
                  <a:pt x="93" y="262"/>
                </a:moveTo>
                <a:cubicBezTo>
                  <a:pt x="93" y="262"/>
                  <a:pt x="93" y="262"/>
                  <a:pt x="93" y="262"/>
                </a:cubicBezTo>
                <a:cubicBezTo>
                  <a:pt x="103" y="262"/>
                  <a:pt x="103" y="262"/>
                  <a:pt x="103" y="262"/>
                </a:cubicBezTo>
                <a:cubicBezTo>
                  <a:pt x="103" y="262"/>
                  <a:pt x="104" y="262"/>
                  <a:pt x="104" y="262"/>
                </a:cubicBezTo>
                <a:cubicBezTo>
                  <a:pt x="103" y="266"/>
                  <a:pt x="103" y="266"/>
                  <a:pt x="103" y="266"/>
                </a:cubicBezTo>
                <a:cubicBezTo>
                  <a:pt x="103" y="267"/>
                  <a:pt x="103" y="267"/>
                  <a:pt x="103" y="267"/>
                </a:cubicBezTo>
                <a:cubicBezTo>
                  <a:pt x="93" y="267"/>
                  <a:pt x="93" y="267"/>
                  <a:pt x="93" y="267"/>
                </a:cubicBezTo>
                <a:cubicBezTo>
                  <a:pt x="92" y="267"/>
                  <a:pt x="92" y="267"/>
                  <a:pt x="92" y="266"/>
                </a:cubicBezTo>
                <a:lnTo>
                  <a:pt x="93" y="262"/>
                </a:lnTo>
                <a:close/>
                <a:moveTo>
                  <a:pt x="91" y="277"/>
                </a:moveTo>
                <a:cubicBezTo>
                  <a:pt x="91" y="277"/>
                  <a:pt x="91" y="277"/>
                  <a:pt x="91" y="277"/>
                </a:cubicBezTo>
                <a:cubicBezTo>
                  <a:pt x="102" y="277"/>
                  <a:pt x="102" y="277"/>
                  <a:pt x="102" y="277"/>
                </a:cubicBezTo>
                <a:cubicBezTo>
                  <a:pt x="102" y="277"/>
                  <a:pt x="102" y="277"/>
                  <a:pt x="102" y="277"/>
                </a:cubicBezTo>
                <a:cubicBezTo>
                  <a:pt x="102" y="283"/>
                  <a:pt x="102" y="283"/>
                  <a:pt x="102" y="283"/>
                </a:cubicBezTo>
                <a:cubicBezTo>
                  <a:pt x="102" y="283"/>
                  <a:pt x="101" y="283"/>
                  <a:pt x="101" y="283"/>
                </a:cubicBezTo>
                <a:cubicBezTo>
                  <a:pt x="91" y="283"/>
                  <a:pt x="91" y="283"/>
                  <a:pt x="91" y="283"/>
                </a:cubicBezTo>
                <a:cubicBezTo>
                  <a:pt x="90" y="283"/>
                  <a:pt x="90" y="283"/>
                  <a:pt x="90" y="283"/>
                </a:cubicBezTo>
                <a:lnTo>
                  <a:pt x="91" y="277"/>
                </a:lnTo>
                <a:close/>
                <a:moveTo>
                  <a:pt x="90" y="285"/>
                </a:moveTo>
                <a:cubicBezTo>
                  <a:pt x="90" y="285"/>
                  <a:pt x="90" y="284"/>
                  <a:pt x="90" y="284"/>
                </a:cubicBezTo>
                <a:cubicBezTo>
                  <a:pt x="101" y="284"/>
                  <a:pt x="101" y="284"/>
                  <a:pt x="101" y="284"/>
                </a:cubicBezTo>
                <a:cubicBezTo>
                  <a:pt x="101" y="284"/>
                  <a:pt x="101" y="285"/>
                  <a:pt x="101" y="285"/>
                </a:cubicBezTo>
                <a:cubicBezTo>
                  <a:pt x="101" y="290"/>
                  <a:pt x="101" y="290"/>
                  <a:pt x="101" y="290"/>
                </a:cubicBezTo>
                <a:cubicBezTo>
                  <a:pt x="101" y="291"/>
                  <a:pt x="101" y="291"/>
                  <a:pt x="100" y="291"/>
                </a:cubicBezTo>
                <a:cubicBezTo>
                  <a:pt x="90" y="291"/>
                  <a:pt x="90" y="291"/>
                  <a:pt x="90" y="291"/>
                </a:cubicBezTo>
                <a:cubicBezTo>
                  <a:pt x="89" y="291"/>
                  <a:pt x="89" y="291"/>
                  <a:pt x="89" y="290"/>
                </a:cubicBezTo>
                <a:lnTo>
                  <a:pt x="90" y="285"/>
                </a:lnTo>
                <a:close/>
                <a:moveTo>
                  <a:pt x="89" y="292"/>
                </a:moveTo>
                <a:cubicBezTo>
                  <a:pt x="100" y="292"/>
                  <a:pt x="100" y="292"/>
                  <a:pt x="100" y="292"/>
                </a:cubicBezTo>
                <a:cubicBezTo>
                  <a:pt x="100" y="292"/>
                  <a:pt x="101" y="292"/>
                  <a:pt x="101" y="292"/>
                </a:cubicBezTo>
                <a:cubicBezTo>
                  <a:pt x="100" y="298"/>
                  <a:pt x="100" y="298"/>
                  <a:pt x="100" y="298"/>
                </a:cubicBezTo>
                <a:cubicBezTo>
                  <a:pt x="100" y="298"/>
                  <a:pt x="100" y="298"/>
                  <a:pt x="100" y="298"/>
                </a:cubicBezTo>
                <a:cubicBezTo>
                  <a:pt x="89" y="298"/>
                  <a:pt x="89" y="298"/>
                  <a:pt x="89" y="298"/>
                </a:cubicBezTo>
                <a:cubicBezTo>
                  <a:pt x="88" y="298"/>
                  <a:pt x="88" y="298"/>
                  <a:pt x="88" y="298"/>
                </a:cubicBezTo>
                <a:cubicBezTo>
                  <a:pt x="89" y="292"/>
                  <a:pt x="89" y="292"/>
                  <a:pt x="89" y="292"/>
                </a:cubicBezTo>
                <a:cubicBezTo>
                  <a:pt x="89" y="292"/>
                  <a:pt x="89" y="292"/>
                  <a:pt x="89" y="292"/>
                </a:cubicBezTo>
                <a:close/>
                <a:moveTo>
                  <a:pt x="75" y="292"/>
                </a:moveTo>
                <a:cubicBezTo>
                  <a:pt x="75" y="292"/>
                  <a:pt x="75" y="292"/>
                  <a:pt x="75" y="292"/>
                </a:cubicBezTo>
                <a:cubicBezTo>
                  <a:pt x="86" y="292"/>
                  <a:pt x="86" y="292"/>
                  <a:pt x="86" y="292"/>
                </a:cubicBezTo>
                <a:cubicBezTo>
                  <a:pt x="86" y="292"/>
                  <a:pt x="87" y="292"/>
                  <a:pt x="86" y="292"/>
                </a:cubicBezTo>
                <a:cubicBezTo>
                  <a:pt x="86" y="298"/>
                  <a:pt x="86" y="298"/>
                  <a:pt x="86" y="298"/>
                </a:cubicBezTo>
                <a:cubicBezTo>
                  <a:pt x="86" y="298"/>
                  <a:pt x="86" y="298"/>
                  <a:pt x="85" y="298"/>
                </a:cubicBezTo>
                <a:cubicBezTo>
                  <a:pt x="74" y="298"/>
                  <a:pt x="74" y="298"/>
                  <a:pt x="74" y="298"/>
                </a:cubicBezTo>
                <a:cubicBezTo>
                  <a:pt x="74" y="298"/>
                  <a:pt x="74" y="298"/>
                  <a:pt x="74" y="298"/>
                </a:cubicBezTo>
                <a:lnTo>
                  <a:pt x="75" y="292"/>
                </a:lnTo>
                <a:close/>
                <a:moveTo>
                  <a:pt x="73" y="283"/>
                </a:moveTo>
                <a:cubicBezTo>
                  <a:pt x="63" y="283"/>
                  <a:pt x="63" y="283"/>
                  <a:pt x="63" y="283"/>
                </a:cubicBezTo>
                <a:cubicBezTo>
                  <a:pt x="62" y="283"/>
                  <a:pt x="62" y="283"/>
                  <a:pt x="62" y="283"/>
                </a:cubicBezTo>
                <a:cubicBezTo>
                  <a:pt x="63" y="277"/>
                  <a:pt x="63" y="277"/>
                  <a:pt x="63" y="277"/>
                </a:cubicBezTo>
                <a:cubicBezTo>
                  <a:pt x="63" y="277"/>
                  <a:pt x="64" y="277"/>
                  <a:pt x="64" y="277"/>
                </a:cubicBezTo>
                <a:cubicBezTo>
                  <a:pt x="74" y="277"/>
                  <a:pt x="74" y="277"/>
                  <a:pt x="74" y="277"/>
                </a:cubicBezTo>
                <a:cubicBezTo>
                  <a:pt x="75" y="277"/>
                  <a:pt x="75" y="277"/>
                  <a:pt x="75" y="277"/>
                </a:cubicBezTo>
                <a:cubicBezTo>
                  <a:pt x="74" y="283"/>
                  <a:pt x="74" y="283"/>
                  <a:pt x="74" y="283"/>
                </a:cubicBezTo>
                <a:cubicBezTo>
                  <a:pt x="74" y="283"/>
                  <a:pt x="74" y="283"/>
                  <a:pt x="73" y="283"/>
                </a:cubicBezTo>
                <a:close/>
                <a:moveTo>
                  <a:pt x="86" y="291"/>
                </a:moveTo>
                <a:cubicBezTo>
                  <a:pt x="75" y="291"/>
                  <a:pt x="75" y="291"/>
                  <a:pt x="75" y="291"/>
                </a:cubicBezTo>
                <a:cubicBezTo>
                  <a:pt x="75" y="291"/>
                  <a:pt x="75" y="291"/>
                  <a:pt x="75" y="290"/>
                </a:cubicBezTo>
                <a:cubicBezTo>
                  <a:pt x="76" y="285"/>
                  <a:pt x="76" y="285"/>
                  <a:pt x="76" y="285"/>
                </a:cubicBezTo>
                <a:cubicBezTo>
                  <a:pt x="76" y="285"/>
                  <a:pt x="76" y="284"/>
                  <a:pt x="76" y="284"/>
                </a:cubicBezTo>
                <a:cubicBezTo>
                  <a:pt x="87" y="284"/>
                  <a:pt x="87" y="284"/>
                  <a:pt x="87" y="284"/>
                </a:cubicBezTo>
                <a:cubicBezTo>
                  <a:pt x="87" y="284"/>
                  <a:pt x="87" y="285"/>
                  <a:pt x="87" y="285"/>
                </a:cubicBezTo>
                <a:cubicBezTo>
                  <a:pt x="87" y="290"/>
                  <a:pt x="87" y="290"/>
                  <a:pt x="87" y="290"/>
                </a:cubicBezTo>
                <a:cubicBezTo>
                  <a:pt x="87" y="291"/>
                  <a:pt x="87" y="291"/>
                  <a:pt x="86" y="291"/>
                </a:cubicBezTo>
                <a:close/>
                <a:moveTo>
                  <a:pt x="88" y="300"/>
                </a:moveTo>
                <a:cubicBezTo>
                  <a:pt x="88" y="300"/>
                  <a:pt x="88" y="299"/>
                  <a:pt x="88" y="299"/>
                </a:cubicBezTo>
                <a:cubicBezTo>
                  <a:pt x="100" y="299"/>
                  <a:pt x="100" y="299"/>
                  <a:pt x="100" y="299"/>
                </a:cubicBezTo>
                <a:cubicBezTo>
                  <a:pt x="100" y="299"/>
                  <a:pt x="100" y="300"/>
                  <a:pt x="100" y="300"/>
                </a:cubicBezTo>
                <a:cubicBezTo>
                  <a:pt x="99" y="305"/>
                  <a:pt x="99" y="305"/>
                  <a:pt x="99" y="305"/>
                </a:cubicBezTo>
                <a:cubicBezTo>
                  <a:pt x="99" y="306"/>
                  <a:pt x="99" y="306"/>
                  <a:pt x="99" y="306"/>
                </a:cubicBezTo>
                <a:cubicBezTo>
                  <a:pt x="88" y="306"/>
                  <a:pt x="88" y="306"/>
                  <a:pt x="88" y="306"/>
                </a:cubicBezTo>
                <a:cubicBezTo>
                  <a:pt x="87" y="306"/>
                  <a:pt x="87" y="306"/>
                  <a:pt x="87" y="305"/>
                </a:cubicBezTo>
                <a:lnTo>
                  <a:pt x="88" y="300"/>
                </a:lnTo>
                <a:close/>
                <a:moveTo>
                  <a:pt x="88" y="277"/>
                </a:moveTo>
                <a:cubicBezTo>
                  <a:pt x="88" y="277"/>
                  <a:pt x="89" y="277"/>
                  <a:pt x="89" y="277"/>
                </a:cubicBezTo>
                <a:cubicBezTo>
                  <a:pt x="88" y="283"/>
                  <a:pt x="88" y="283"/>
                  <a:pt x="88" y="283"/>
                </a:cubicBezTo>
                <a:cubicBezTo>
                  <a:pt x="88" y="283"/>
                  <a:pt x="88" y="283"/>
                  <a:pt x="87" y="283"/>
                </a:cubicBezTo>
                <a:cubicBezTo>
                  <a:pt x="77" y="283"/>
                  <a:pt x="77" y="283"/>
                  <a:pt x="77" y="283"/>
                </a:cubicBezTo>
                <a:cubicBezTo>
                  <a:pt x="76" y="283"/>
                  <a:pt x="76" y="283"/>
                  <a:pt x="76" y="283"/>
                </a:cubicBezTo>
                <a:cubicBezTo>
                  <a:pt x="77" y="277"/>
                  <a:pt x="77" y="277"/>
                  <a:pt x="77" y="277"/>
                </a:cubicBezTo>
                <a:cubicBezTo>
                  <a:pt x="77" y="277"/>
                  <a:pt x="77" y="277"/>
                  <a:pt x="78" y="277"/>
                </a:cubicBezTo>
                <a:lnTo>
                  <a:pt x="88" y="277"/>
                </a:lnTo>
                <a:close/>
                <a:moveTo>
                  <a:pt x="66" y="262"/>
                </a:moveTo>
                <a:cubicBezTo>
                  <a:pt x="66" y="262"/>
                  <a:pt x="67" y="262"/>
                  <a:pt x="67" y="262"/>
                </a:cubicBezTo>
                <a:cubicBezTo>
                  <a:pt x="77" y="262"/>
                  <a:pt x="77" y="262"/>
                  <a:pt x="77" y="262"/>
                </a:cubicBezTo>
                <a:cubicBezTo>
                  <a:pt x="77" y="262"/>
                  <a:pt x="77" y="262"/>
                  <a:pt x="77" y="262"/>
                </a:cubicBezTo>
                <a:cubicBezTo>
                  <a:pt x="77" y="266"/>
                  <a:pt x="77" y="266"/>
                  <a:pt x="77" y="266"/>
                </a:cubicBezTo>
                <a:cubicBezTo>
                  <a:pt x="77" y="267"/>
                  <a:pt x="76" y="267"/>
                  <a:pt x="76" y="267"/>
                </a:cubicBezTo>
                <a:cubicBezTo>
                  <a:pt x="66" y="267"/>
                  <a:pt x="66" y="267"/>
                  <a:pt x="66" y="267"/>
                </a:cubicBezTo>
                <a:cubicBezTo>
                  <a:pt x="66" y="267"/>
                  <a:pt x="66" y="267"/>
                  <a:pt x="66" y="266"/>
                </a:cubicBezTo>
                <a:lnTo>
                  <a:pt x="66" y="262"/>
                </a:lnTo>
                <a:close/>
                <a:moveTo>
                  <a:pt x="53" y="262"/>
                </a:moveTo>
                <a:cubicBezTo>
                  <a:pt x="53" y="262"/>
                  <a:pt x="53" y="262"/>
                  <a:pt x="53" y="262"/>
                </a:cubicBezTo>
                <a:cubicBezTo>
                  <a:pt x="64" y="262"/>
                  <a:pt x="64" y="262"/>
                  <a:pt x="64" y="262"/>
                </a:cubicBezTo>
                <a:cubicBezTo>
                  <a:pt x="64" y="262"/>
                  <a:pt x="64" y="262"/>
                  <a:pt x="64" y="262"/>
                </a:cubicBezTo>
                <a:cubicBezTo>
                  <a:pt x="63" y="266"/>
                  <a:pt x="63" y="266"/>
                  <a:pt x="63" y="266"/>
                </a:cubicBezTo>
                <a:cubicBezTo>
                  <a:pt x="63" y="267"/>
                  <a:pt x="63" y="267"/>
                  <a:pt x="63" y="267"/>
                </a:cubicBezTo>
                <a:cubicBezTo>
                  <a:pt x="52" y="267"/>
                  <a:pt x="52" y="267"/>
                  <a:pt x="52" y="267"/>
                </a:cubicBezTo>
                <a:cubicBezTo>
                  <a:pt x="52" y="267"/>
                  <a:pt x="52" y="267"/>
                  <a:pt x="52" y="266"/>
                </a:cubicBezTo>
                <a:lnTo>
                  <a:pt x="53" y="262"/>
                </a:lnTo>
                <a:close/>
                <a:moveTo>
                  <a:pt x="58" y="291"/>
                </a:moveTo>
                <a:cubicBezTo>
                  <a:pt x="47" y="291"/>
                  <a:pt x="47" y="291"/>
                  <a:pt x="47" y="291"/>
                </a:cubicBezTo>
                <a:cubicBezTo>
                  <a:pt x="46" y="291"/>
                  <a:pt x="46" y="291"/>
                  <a:pt x="46" y="290"/>
                </a:cubicBezTo>
                <a:cubicBezTo>
                  <a:pt x="47" y="285"/>
                  <a:pt x="47" y="285"/>
                  <a:pt x="47" y="285"/>
                </a:cubicBezTo>
                <a:cubicBezTo>
                  <a:pt x="48" y="285"/>
                  <a:pt x="48" y="284"/>
                  <a:pt x="48" y="284"/>
                </a:cubicBezTo>
                <a:cubicBezTo>
                  <a:pt x="59" y="284"/>
                  <a:pt x="59" y="284"/>
                  <a:pt x="59" y="284"/>
                </a:cubicBezTo>
                <a:cubicBezTo>
                  <a:pt x="59" y="284"/>
                  <a:pt x="59" y="285"/>
                  <a:pt x="59" y="285"/>
                </a:cubicBezTo>
                <a:cubicBezTo>
                  <a:pt x="58" y="290"/>
                  <a:pt x="58" y="290"/>
                  <a:pt x="58" y="290"/>
                </a:cubicBezTo>
                <a:cubicBezTo>
                  <a:pt x="58" y="291"/>
                  <a:pt x="58" y="291"/>
                  <a:pt x="58" y="291"/>
                </a:cubicBezTo>
                <a:close/>
                <a:moveTo>
                  <a:pt x="58" y="292"/>
                </a:moveTo>
                <a:cubicBezTo>
                  <a:pt x="57" y="298"/>
                  <a:pt x="57" y="298"/>
                  <a:pt x="57" y="298"/>
                </a:cubicBezTo>
                <a:cubicBezTo>
                  <a:pt x="57" y="298"/>
                  <a:pt x="56" y="298"/>
                  <a:pt x="56" y="298"/>
                </a:cubicBezTo>
                <a:cubicBezTo>
                  <a:pt x="45" y="298"/>
                  <a:pt x="45" y="298"/>
                  <a:pt x="45" y="298"/>
                </a:cubicBezTo>
                <a:cubicBezTo>
                  <a:pt x="44" y="298"/>
                  <a:pt x="44" y="298"/>
                  <a:pt x="44" y="298"/>
                </a:cubicBezTo>
                <a:cubicBezTo>
                  <a:pt x="46" y="292"/>
                  <a:pt x="46" y="292"/>
                  <a:pt x="46" y="292"/>
                </a:cubicBezTo>
                <a:cubicBezTo>
                  <a:pt x="46" y="292"/>
                  <a:pt x="46" y="292"/>
                  <a:pt x="46" y="292"/>
                </a:cubicBezTo>
                <a:cubicBezTo>
                  <a:pt x="57" y="292"/>
                  <a:pt x="57" y="292"/>
                  <a:pt x="57" y="292"/>
                </a:cubicBezTo>
                <a:cubicBezTo>
                  <a:pt x="58" y="292"/>
                  <a:pt x="58" y="292"/>
                  <a:pt x="58" y="292"/>
                </a:cubicBezTo>
                <a:close/>
                <a:moveTo>
                  <a:pt x="59" y="283"/>
                </a:moveTo>
                <a:cubicBezTo>
                  <a:pt x="48" y="283"/>
                  <a:pt x="48" y="283"/>
                  <a:pt x="48" y="283"/>
                </a:cubicBezTo>
                <a:cubicBezTo>
                  <a:pt x="48" y="283"/>
                  <a:pt x="48" y="283"/>
                  <a:pt x="48" y="283"/>
                </a:cubicBezTo>
                <a:cubicBezTo>
                  <a:pt x="49" y="277"/>
                  <a:pt x="49" y="277"/>
                  <a:pt x="49" y="277"/>
                </a:cubicBezTo>
                <a:cubicBezTo>
                  <a:pt x="49" y="277"/>
                  <a:pt x="50" y="277"/>
                  <a:pt x="50" y="277"/>
                </a:cubicBezTo>
                <a:cubicBezTo>
                  <a:pt x="61" y="277"/>
                  <a:pt x="61" y="277"/>
                  <a:pt x="61" y="277"/>
                </a:cubicBezTo>
                <a:cubicBezTo>
                  <a:pt x="61" y="277"/>
                  <a:pt x="61" y="277"/>
                  <a:pt x="61" y="277"/>
                </a:cubicBezTo>
                <a:cubicBezTo>
                  <a:pt x="60" y="283"/>
                  <a:pt x="60" y="283"/>
                  <a:pt x="60" y="283"/>
                </a:cubicBezTo>
                <a:cubicBezTo>
                  <a:pt x="60" y="283"/>
                  <a:pt x="60" y="283"/>
                  <a:pt x="59" y="283"/>
                </a:cubicBezTo>
                <a:close/>
                <a:moveTo>
                  <a:pt x="39" y="262"/>
                </a:moveTo>
                <a:cubicBezTo>
                  <a:pt x="39" y="262"/>
                  <a:pt x="40" y="262"/>
                  <a:pt x="40" y="262"/>
                </a:cubicBezTo>
                <a:cubicBezTo>
                  <a:pt x="50" y="262"/>
                  <a:pt x="50" y="262"/>
                  <a:pt x="50" y="262"/>
                </a:cubicBezTo>
                <a:cubicBezTo>
                  <a:pt x="51" y="262"/>
                  <a:pt x="51" y="262"/>
                  <a:pt x="51" y="262"/>
                </a:cubicBezTo>
                <a:cubicBezTo>
                  <a:pt x="50" y="266"/>
                  <a:pt x="50" y="266"/>
                  <a:pt x="50" y="266"/>
                </a:cubicBezTo>
                <a:cubicBezTo>
                  <a:pt x="49" y="267"/>
                  <a:pt x="49" y="267"/>
                  <a:pt x="49" y="267"/>
                </a:cubicBezTo>
                <a:cubicBezTo>
                  <a:pt x="38" y="267"/>
                  <a:pt x="38" y="267"/>
                  <a:pt x="38" y="267"/>
                </a:cubicBezTo>
                <a:cubicBezTo>
                  <a:pt x="38" y="267"/>
                  <a:pt x="38" y="267"/>
                  <a:pt x="38" y="266"/>
                </a:cubicBezTo>
                <a:lnTo>
                  <a:pt x="39" y="262"/>
                </a:lnTo>
                <a:close/>
                <a:moveTo>
                  <a:pt x="35" y="277"/>
                </a:moveTo>
                <a:cubicBezTo>
                  <a:pt x="35" y="277"/>
                  <a:pt x="35" y="277"/>
                  <a:pt x="36" y="277"/>
                </a:cubicBezTo>
                <a:cubicBezTo>
                  <a:pt x="47" y="277"/>
                  <a:pt x="47" y="277"/>
                  <a:pt x="47" y="277"/>
                </a:cubicBezTo>
                <a:cubicBezTo>
                  <a:pt x="47" y="277"/>
                  <a:pt x="47" y="277"/>
                  <a:pt x="47" y="277"/>
                </a:cubicBezTo>
                <a:cubicBezTo>
                  <a:pt x="45" y="283"/>
                  <a:pt x="45" y="283"/>
                  <a:pt x="45" y="283"/>
                </a:cubicBezTo>
                <a:cubicBezTo>
                  <a:pt x="45" y="283"/>
                  <a:pt x="45" y="283"/>
                  <a:pt x="45" y="283"/>
                </a:cubicBezTo>
                <a:cubicBezTo>
                  <a:pt x="34" y="283"/>
                  <a:pt x="34" y="283"/>
                  <a:pt x="34" y="283"/>
                </a:cubicBezTo>
                <a:cubicBezTo>
                  <a:pt x="34" y="283"/>
                  <a:pt x="33" y="283"/>
                  <a:pt x="33" y="283"/>
                </a:cubicBezTo>
                <a:lnTo>
                  <a:pt x="35" y="277"/>
                </a:lnTo>
                <a:close/>
                <a:moveTo>
                  <a:pt x="33" y="285"/>
                </a:moveTo>
                <a:cubicBezTo>
                  <a:pt x="33" y="285"/>
                  <a:pt x="33" y="284"/>
                  <a:pt x="33" y="284"/>
                </a:cubicBezTo>
                <a:cubicBezTo>
                  <a:pt x="45" y="284"/>
                  <a:pt x="45" y="284"/>
                  <a:pt x="45" y="284"/>
                </a:cubicBezTo>
                <a:cubicBezTo>
                  <a:pt x="45" y="284"/>
                  <a:pt x="45" y="285"/>
                  <a:pt x="45" y="285"/>
                </a:cubicBezTo>
                <a:cubicBezTo>
                  <a:pt x="44" y="290"/>
                  <a:pt x="44" y="290"/>
                  <a:pt x="44" y="290"/>
                </a:cubicBezTo>
                <a:cubicBezTo>
                  <a:pt x="44" y="291"/>
                  <a:pt x="43" y="291"/>
                  <a:pt x="43" y="291"/>
                </a:cubicBezTo>
                <a:cubicBezTo>
                  <a:pt x="32" y="291"/>
                  <a:pt x="32" y="291"/>
                  <a:pt x="32" y="291"/>
                </a:cubicBezTo>
                <a:cubicBezTo>
                  <a:pt x="31" y="291"/>
                  <a:pt x="31" y="291"/>
                  <a:pt x="31" y="290"/>
                </a:cubicBezTo>
                <a:lnTo>
                  <a:pt x="33" y="285"/>
                </a:lnTo>
                <a:close/>
                <a:moveTo>
                  <a:pt x="31" y="292"/>
                </a:moveTo>
                <a:cubicBezTo>
                  <a:pt x="31" y="292"/>
                  <a:pt x="31" y="292"/>
                  <a:pt x="31" y="292"/>
                </a:cubicBezTo>
                <a:cubicBezTo>
                  <a:pt x="43" y="292"/>
                  <a:pt x="43" y="292"/>
                  <a:pt x="43" y="292"/>
                </a:cubicBezTo>
                <a:cubicBezTo>
                  <a:pt x="43" y="292"/>
                  <a:pt x="43" y="292"/>
                  <a:pt x="43" y="292"/>
                </a:cubicBezTo>
                <a:cubicBezTo>
                  <a:pt x="42" y="298"/>
                  <a:pt x="42" y="298"/>
                  <a:pt x="42" y="298"/>
                </a:cubicBezTo>
                <a:cubicBezTo>
                  <a:pt x="42" y="298"/>
                  <a:pt x="42" y="298"/>
                  <a:pt x="41" y="298"/>
                </a:cubicBezTo>
                <a:cubicBezTo>
                  <a:pt x="30" y="298"/>
                  <a:pt x="30" y="298"/>
                  <a:pt x="30" y="298"/>
                </a:cubicBezTo>
                <a:cubicBezTo>
                  <a:pt x="29" y="298"/>
                  <a:pt x="29" y="298"/>
                  <a:pt x="29" y="298"/>
                </a:cubicBezTo>
                <a:lnTo>
                  <a:pt x="31" y="292"/>
                </a:lnTo>
                <a:close/>
                <a:moveTo>
                  <a:pt x="38" y="313"/>
                </a:moveTo>
                <a:cubicBezTo>
                  <a:pt x="38" y="313"/>
                  <a:pt x="38" y="313"/>
                  <a:pt x="38" y="313"/>
                </a:cubicBezTo>
                <a:cubicBezTo>
                  <a:pt x="25" y="313"/>
                  <a:pt x="25" y="313"/>
                  <a:pt x="25" y="313"/>
                </a:cubicBezTo>
                <a:cubicBezTo>
                  <a:pt x="25" y="313"/>
                  <a:pt x="25" y="313"/>
                  <a:pt x="25" y="313"/>
                </a:cubicBezTo>
                <a:cubicBezTo>
                  <a:pt x="27" y="307"/>
                  <a:pt x="27" y="307"/>
                  <a:pt x="27" y="307"/>
                </a:cubicBezTo>
                <a:cubicBezTo>
                  <a:pt x="27" y="307"/>
                  <a:pt x="27" y="307"/>
                  <a:pt x="27" y="307"/>
                </a:cubicBezTo>
                <a:cubicBezTo>
                  <a:pt x="39" y="307"/>
                  <a:pt x="39" y="307"/>
                  <a:pt x="39" y="307"/>
                </a:cubicBezTo>
                <a:cubicBezTo>
                  <a:pt x="39" y="307"/>
                  <a:pt x="39" y="307"/>
                  <a:pt x="39" y="307"/>
                </a:cubicBezTo>
                <a:lnTo>
                  <a:pt x="38" y="313"/>
                </a:lnTo>
                <a:close/>
                <a:moveTo>
                  <a:pt x="39" y="306"/>
                </a:moveTo>
                <a:cubicBezTo>
                  <a:pt x="27" y="306"/>
                  <a:pt x="27" y="306"/>
                  <a:pt x="27" y="306"/>
                </a:cubicBezTo>
                <a:cubicBezTo>
                  <a:pt x="27" y="306"/>
                  <a:pt x="27" y="306"/>
                  <a:pt x="27" y="305"/>
                </a:cubicBezTo>
                <a:cubicBezTo>
                  <a:pt x="29" y="300"/>
                  <a:pt x="29" y="300"/>
                  <a:pt x="29" y="300"/>
                </a:cubicBezTo>
                <a:cubicBezTo>
                  <a:pt x="29" y="300"/>
                  <a:pt x="29" y="299"/>
                  <a:pt x="29" y="299"/>
                </a:cubicBezTo>
                <a:cubicBezTo>
                  <a:pt x="41" y="299"/>
                  <a:pt x="41" y="299"/>
                  <a:pt x="41" y="299"/>
                </a:cubicBezTo>
                <a:cubicBezTo>
                  <a:pt x="41" y="299"/>
                  <a:pt x="41" y="300"/>
                  <a:pt x="41" y="300"/>
                </a:cubicBezTo>
                <a:cubicBezTo>
                  <a:pt x="40" y="305"/>
                  <a:pt x="40" y="305"/>
                  <a:pt x="40" y="305"/>
                </a:cubicBezTo>
                <a:cubicBezTo>
                  <a:pt x="40" y="306"/>
                  <a:pt x="40" y="306"/>
                  <a:pt x="39" y="306"/>
                </a:cubicBezTo>
                <a:close/>
                <a:moveTo>
                  <a:pt x="54" y="313"/>
                </a:moveTo>
                <a:cubicBezTo>
                  <a:pt x="53" y="313"/>
                  <a:pt x="53" y="313"/>
                  <a:pt x="53" y="313"/>
                </a:cubicBezTo>
                <a:cubicBezTo>
                  <a:pt x="41" y="313"/>
                  <a:pt x="41" y="313"/>
                  <a:pt x="41" y="313"/>
                </a:cubicBezTo>
                <a:cubicBezTo>
                  <a:pt x="41" y="313"/>
                  <a:pt x="41" y="313"/>
                  <a:pt x="41" y="313"/>
                </a:cubicBezTo>
                <a:cubicBezTo>
                  <a:pt x="42" y="307"/>
                  <a:pt x="42" y="307"/>
                  <a:pt x="42" y="307"/>
                </a:cubicBezTo>
                <a:cubicBezTo>
                  <a:pt x="42" y="307"/>
                  <a:pt x="42" y="307"/>
                  <a:pt x="43" y="307"/>
                </a:cubicBezTo>
                <a:cubicBezTo>
                  <a:pt x="54" y="307"/>
                  <a:pt x="54" y="307"/>
                  <a:pt x="54" y="307"/>
                </a:cubicBezTo>
                <a:cubicBezTo>
                  <a:pt x="55" y="307"/>
                  <a:pt x="55" y="307"/>
                  <a:pt x="55" y="307"/>
                </a:cubicBezTo>
                <a:lnTo>
                  <a:pt x="54" y="313"/>
                </a:lnTo>
                <a:close/>
                <a:moveTo>
                  <a:pt x="55" y="306"/>
                </a:moveTo>
                <a:cubicBezTo>
                  <a:pt x="43" y="306"/>
                  <a:pt x="43" y="306"/>
                  <a:pt x="43" y="306"/>
                </a:cubicBezTo>
                <a:cubicBezTo>
                  <a:pt x="43" y="306"/>
                  <a:pt x="42" y="306"/>
                  <a:pt x="43" y="305"/>
                </a:cubicBezTo>
                <a:cubicBezTo>
                  <a:pt x="44" y="300"/>
                  <a:pt x="44" y="300"/>
                  <a:pt x="44" y="300"/>
                </a:cubicBezTo>
                <a:cubicBezTo>
                  <a:pt x="44" y="300"/>
                  <a:pt x="44" y="299"/>
                  <a:pt x="44" y="299"/>
                </a:cubicBezTo>
                <a:cubicBezTo>
                  <a:pt x="56" y="299"/>
                  <a:pt x="56" y="299"/>
                  <a:pt x="56" y="299"/>
                </a:cubicBezTo>
                <a:cubicBezTo>
                  <a:pt x="56" y="299"/>
                  <a:pt x="56" y="300"/>
                  <a:pt x="56" y="300"/>
                </a:cubicBezTo>
                <a:cubicBezTo>
                  <a:pt x="55" y="305"/>
                  <a:pt x="55" y="305"/>
                  <a:pt x="55" y="305"/>
                </a:cubicBezTo>
                <a:cubicBezTo>
                  <a:pt x="55" y="306"/>
                  <a:pt x="55" y="306"/>
                  <a:pt x="55" y="306"/>
                </a:cubicBezTo>
                <a:close/>
                <a:moveTo>
                  <a:pt x="69" y="313"/>
                </a:moveTo>
                <a:cubicBezTo>
                  <a:pt x="69" y="313"/>
                  <a:pt x="69" y="313"/>
                  <a:pt x="68" y="313"/>
                </a:cubicBezTo>
                <a:cubicBezTo>
                  <a:pt x="56" y="313"/>
                  <a:pt x="56" y="313"/>
                  <a:pt x="56" y="313"/>
                </a:cubicBezTo>
                <a:cubicBezTo>
                  <a:pt x="56" y="313"/>
                  <a:pt x="56" y="313"/>
                  <a:pt x="56" y="313"/>
                </a:cubicBezTo>
                <a:cubicBezTo>
                  <a:pt x="57" y="307"/>
                  <a:pt x="57" y="307"/>
                  <a:pt x="57" y="307"/>
                </a:cubicBezTo>
                <a:cubicBezTo>
                  <a:pt x="57" y="307"/>
                  <a:pt x="58" y="307"/>
                  <a:pt x="58" y="307"/>
                </a:cubicBezTo>
                <a:cubicBezTo>
                  <a:pt x="69" y="307"/>
                  <a:pt x="69" y="307"/>
                  <a:pt x="69" y="307"/>
                </a:cubicBezTo>
                <a:cubicBezTo>
                  <a:pt x="70" y="307"/>
                  <a:pt x="70" y="307"/>
                  <a:pt x="70" y="307"/>
                </a:cubicBezTo>
                <a:lnTo>
                  <a:pt x="69" y="313"/>
                </a:lnTo>
                <a:close/>
                <a:moveTo>
                  <a:pt x="70" y="305"/>
                </a:moveTo>
                <a:cubicBezTo>
                  <a:pt x="70" y="306"/>
                  <a:pt x="70" y="306"/>
                  <a:pt x="70" y="306"/>
                </a:cubicBezTo>
                <a:cubicBezTo>
                  <a:pt x="58" y="306"/>
                  <a:pt x="58" y="306"/>
                  <a:pt x="58" y="306"/>
                </a:cubicBezTo>
                <a:cubicBezTo>
                  <a:pt x="58" y="306"/>
                  <a:pt x="58" y="306"/>
                  <a:pt x="58" y="305"/>
                </a:cubicBezTo>
                <a:cubicBezTo>
                  <a:pt x="59" y="300"/>
                  <a:pt x="59" y="300"/>
                  <a:pt x="59" y="300"/>
                </a:cubicBezTo>
                <a:cubicBezTo>
                  <a:pt x="59" y="300"/>
                  <a:pt x="59" y="299"/>
                  <a:pt x="59" y="299"/>
                </a:cubicBezTo>
                <a:cubicBezTo>
                  <a:pt x="71" y="299"/>
                  <a:pt x="71" y="299"/>
                  <a:pt x="71" y="299"/>
                </a:cubicBezTo>
                <a:cubicBezTo>
                  <a:pt x="71" y="299"/>
                  <a:pt x="71" y="300"/>
                  <a:pt x="71" y="300"/>
                </a:cubicBezTo>
                <a:lnTo>
                  <a:pt x="70" y="305"/>
                </a:lnTo>
                <a:close/>
                <a:moveTo>
                  <a:pt x="71" y="298"/>
                </a:moveTo>
                <a:cubicBezTo>
                  <a:pt x="71" y="298"/>
                  <a:pt x="71" y="298"/>
                  <a:pt x="71" y="298"/>
                </a:cubicBezTo>
                <a:cubicBezTo>
                  <a:pt x="60" y="298"/>
                  <a:pt x="60" y="298"/>
                  <a:pt x="60" y="298"/>
                </a:cubicBezTo>
                <a:cubicBezTo>
                  <a:pt x="59" y="298"/>
                  <a:pt x="59" y="298"/>
                  <a:pt x="59" y="298"/>
                </a:cubicBezTo>
                <a:cubicBezTo>
                  <a:pt x="60" y="292"/>
                  <a:pt x="60" y="292"/>
                  <a:pt x="60" y="292"/>
                </a:cubicBezTo>
                <a:cubicBezTo>
                  <a:pt x="60" y="292"/>
                  <a:pt x="61" y="292"/>
                  <a:pt x="61" y="292"/>
                </a:cubicBezTo>
                <a:cubicBezTo>
                  <a:pt x="72" y="292"/>
                  <a:pt x="72" y="292"/>
                  <a:pt x="72" y="292"/>
                </a:cubicBezTo>
                <a:cubicBezTo>
                  <a:pt x="72" y="292"/>
                  <a:pt x="72" y="292"/>
                  <a:pt x="72" y="292"/>
                </a:cubicBezTo>
                <a:lnTo>
                  <a:pt x="71" y="298"/>
                </a:lnTo>
                <a:close/>
                <a:moveTo>
                  <a:pt x="72" y="291"/>
                </a:moveTo>
                <a:cubicBezTo>
                  <a:pt x="61" y="291"/>
                  <a:pt x="61" y="291"/>
                  <a:pt x="61" y="291"/>
                </a:cubicBezTo>
                <a:cubicBezTo>
                  <a:pt x="61" y="291"/>
                  <a:pt x="61" y="291"/>
                  <a:pt x="61" y="290"/>
                </a:cubicBezTo>
                <a:cubicBezTo>
                  <a:pt x="62" y="285"/>
                  <a:pt x="62" y="285"/>
                  <a:pt x="62" y="285"/>
                </a:cubicBezTo>
                <a:cubicBezTo>
                  <a:pt x="62" y="285"/>
                  <a:pt x="62" y="284"/>
                  <a:pt x="62" y="284"/>
                </a:cubicBezTo>
                <a:cubicBezTo>
                  <a:pt x="73" y="284"/>
                  <a:pt x="73" y="284"/>
                  <a:pt x="73" y="284"/>
                </a:cubicBezTo>
                <a:cubicBezTo>
                  <a:pt x="73" y="284"/>
                  <a:pt x="74" y="285"/>
                  <a:pt x="74" y="285"/>
                </a:cubicBezTo>
                <a:cubicBezTo>
                  <a:pt x="73" y="290"/>
                  <a:pt x="73" y="290"/>
                  <a:pt x="73" y="290"/>
                </a:cubicBezTo>
                <a:cubicBezTo>
                  <a:pt x="73" y="291"/>
                  <a:pt x="72" y="291"/>
                  <a:pt x="72" y="291"/>
                </a:cubicBezTo>
                <a:close/>
                <a:moveTo>
                  <a:pt x="73" y="305"/>
                </a:moveTo>
                <a:cubicBezTo>
                  <a:pt x="74" y="300"/>
                  <a:pt x="74" y="300"/>
                  <a:pt x="74" y="300"/>
                </a:cubicBezTo>
                <a:cubicBezTo>
                  <a:pt x="74" y="300"/>
                  <a:pt x="74" y="299"/>
                  <a:pt x="74" y="299"/>
                </a:cubicBezTo>
                <a:cubicBezTo>
                  <a:pt x="85" y="299"/>
                  <a:pt x="85" y="299"/>
                  <a:pt x="85" y="299"/>
                </a:cubicBezTo>
                <a:cubicBezTo>
                  <a:pt x="85" y="299"/>
                  <a:pt x="86" y="300"/>
                  <a:pt x="86" y="300"/>
                </a:cubicBezTo>
                <a:cubicBezTo>
                  <a:pt x="85" y="305"/>
                  <a:pt x="85" y="305"/>
                  <a:pt x="85" y="305"/>
                </a:cubicBezTo>
                <a:cubicBezTo>
                  <a:pt x="85" y="306"/>
                  <a:pt x="85" y="306"/>
                  <a:pt x="84" y="306"/>
                </a:cubicBezTo>
                <a:cubicBezTo>
                  <a:pt x="73" y="306"/>
                  <a:pt x="73" y="306"/>
                  <a:pt x="73" y="306"/>
                </a:cubicBezTo>
                <a:cubicBezTo>
                  <a:pt x="73" y="306"/>
                  <a:pt x="73" y="306"/>
                  <a:pt x="73" y="305"/>
                </a:cubicBezTo>
                <a:close/>
                <a:moveTo>
                  <a:pt x="124" y="313"/>
                </a:moveTo>
                <a:cubicBezTo>
                  <a:pt x="124" y="313"/>
                  <a:pt x="124" y="313"/>
                  <a:pt x="124" y="313"/>
                </a:cubicBezTo>
                <a:cubicBezTo>
                  <a:pt x="76" y="313"/>
                  <a:pt x="76" y="313"/>
                  <a:pt x="76" y="313"/>
                </a:cubicBezTo>
                <a:cubicBezTo>
                  <a:pt x="75" y="313"/>
                  <a:pt x="75" y="313"/>
                  <a:pt x="75" y="313"/>
                </a:cubicBezTo>
                <a:cubicBezTo>
                  <a:pt x="76" y="307"/>
                  <a:pt x="76" y="307"/>
                  <a:pt x="76" y="307"/>
                </a:cubicBezTo>
                <a:cubicBezTo>
                  <a:pt x="76" y="307"/>
                  <a:pt x="76" y="307"/>
                  <a:pt x="77" y="307"/>
                </a:cubicBezTo>
                <a:cubicBezTo>
                  <a:pt x="124" y="307"/>
                  <a:pt x="124" y="307"/>
                  <a:pt x="124" y="307"/>
                </a:cubicBezTo>
                <a:cubicBezTo>
                  <a:pt x="124" y="307"/>
                  <a:pt x="124" y="307"/>
                  <a:pt x="124" y="307"/>
                </a:cubicBezTo>
                <a:lnTo>
                  <a:pt x="124" y="313"/>
                </a:lnTo>
                <a:close/>
                <a:moveTo>
                  <a:pt x="128" y="305"/>
                </a:moveTo>
                <a:cubicBezTo>
                  <a:pt x="128" y="306"/>
                  <a:pt x="128" y="306"/>
                  <a:pt x="128" y="306"/>
                </a:cubicBezTo>
                <a:cubicBezTo>
                  <a:pt x="117" y="306"/>
                  <a:pt x="117" y="306"/>
                  <a:pt x="117" y="306"/>
                </a:cubicBezTo>
                <a:cubicBezTo>
                  <a:pt x="117" y="306"/>
                  <a:pt x="116" y="306"/>
                  <a:pt x="116" y="305"/>
                </a:cubicBezTo>
                <a:cubicBezTo>
                  <a:pt x="117" y="300"/>
                  <a:pt x="117" y="300"/>
                  <a:pt x="117" y="300"/>
                </a:cubicBezTo>
                <a:cubicBezTo>
                  <a:pt x="117" y="300"/>
                  <a:pt x="117" y="299"/>
                  <a:pt x="117" y="299"/>
                </a:cubicBezTo>
                <a:cubicBezTo>
                  <a:pt x="128" y="299"/>
                  <a:pt x="128" y="299"/>
                  <a:pt x="128" y="299"/>
                </a:cubicBezTo>
                <a:cubicBezTo>
                  <a:pt x="128" y="299"/>
                  <a:pt x="128" y="300"/>
                  <a:pt x="128" y="300"/>
                </a:cubicBezTo>
                <a:lnTo>
                  <a:pt x="128" y="305"/>
                </a:lnTo>
                <a:close/>
                <a:moveTo>
                  <a:pt x="129" y="298"/>
                </a:moveTo>
                <a:cubicBezTo>
                  <a:pt x="129" y="298"/>
                  <a:pt x="128" y="298"/>
                  <a:pt x="128" y="298"/>
                </a:cubicBezTo>
                <a:cubicBezTo>
                  <a:pt x="117" y="298"/>
                  <a:pt x="117" y="298"/>
                  <a:pt x="117" y="298"/>
                </a:cubicBezTo>
                <a:cubicBezTo>
                  <a:pt x="117" y="298"/>
                  <a:pt x="117" y="298"/>
                  <a:pt x="117" y="298"/>
                </a:cubicBezTo>
                <a:cubicBezTo>
                  <a:pt x="117" y="292"/>
                  <a:pt x="117" y="292"/>
                  <a:pt x="117" y="292"/>
                </a:cubicBezTo>
                <a:cubicBezTo>
                  <a:pt x="117" y="292"/>
                  <a:pt x="117" y="292"/>
                  <a:pt x="118" y="292"/>
                </a:cubicBezTo>
                <a:cubicBezTo>
                  <a:pt x="128" y="292"/>
                  <a:pt x="128" y="292"/>
                  <a:pt x="128" y="292"/>
                </a:cubicBezTo>
                <a:cubicBezTo>
                  <a:pt x="128" y="292"/>
                  <a:pt x="129" y="292"/>
                  <a:pt x="129" y="292"/>
                </a:cubicBezTo>
                <a:lnTo>
                  <a:pt x="129" y="298"/>
                </a:lnTo>
                <a:close/>
                <a:moveTo>
                  <a:pt x="129" y="290"/>
                </a:moveTo>
                <a:cubicBezTo>
                  <a:pt x="129" y="291"/>
                  <a:pt x="128" y="291"/>
                  <a:pt x="128" y="291"/>
                </a:cubicBezTo>
                <a:cubicBezTo>
                  <a:pt x="118" y="291"/>
                  <a:pt x="118" y="291"/>
                  <a:pt x="118" y="291"/>
                </a:cubicBezTo>
                <a:cubicBezTo>
                  <a:pt x="117" y="291"/>
                  <a:pt x="117" y="291"/>
                  <a:pt x="117" y="290"/>
                </a:cubicBezTo>
                <a:cubicBezTo>
                  <a:pt x="118" y="285"/>
                  <a:pt x="118" y="285"/>
                  <a:pt x="118" y="285"/>
                </a:cubicBezTo>
                <a:cubicBezTo>
                  <a:pt x="118" y="285"/>
                  <a:pt x="118" y="284"/>
                  <a:pt x="118" y="284"/>
                </a:cubicBezTo>
                <a:cubicBezTo>
                  <a:pt x="128" y="284"/>
                  <a:pt x="128" y="284"/>
                  <a:pt x="128" y="284"/>
                </a:cubicBezTo>
                <a:cubicBezTo>
                  <a:pt x="129" y="284"/>
                  <a:pt x="129" y="285"/>
                  <a:pt x="129" y="285"/>
                </a:cubicBezTo>
                <a:lnTo>
                  <a:pt x="129" y="290"/>
                </a:lnTo>
                <a:close/>
                <a:moveTo>
                  <a:pt x="129" y="283"/>
                </a:moveTo>
                <a:cubicBezTo>
                  <a:pt x="129" y="283"/>
                  <a:pt x="129" y="283"/>
                  <a:pt x="128" y="283"/>
                </a:cubicBezTo>
                <a:cubicBezTo>
                  <a:pt x="118" y="283"/>
                  <a:pt x="118" y="283"/>
                  <a:pt x="118" y="283"/>
                </a:cubicBezTo>
                <a:cubicBezTo>
                  <a:pt x="118" y="283"/>
                  <a:pt x="118" y="283"/>
                  <a:pt x="118" y="283"/>
                </a:cubicBezTo>
                <a:cubicBezTo>
                  <a:pt x="118" y="277"/>
                  <a:pt x="118" y="277"/>
                  <a:pt x="118" y="277"/>
                </a:cubicBezTo>
                <a:cubicBezTo>
                  <a:pt x="118" y="277"/>
                  <a:pt x="118" y="277"/>
                  <a:pt x="118" y="277"/>
                </a:cubicBezTo>
                <a:cubicBezTo>
                  <a:pt x="129" y="277"/>
                  <a:pt x="129" y="277"/>
                  <a:pt x="129" y="277"/>
                </a:cubicBezTo>
                <a:cubicBezTo>
                  <a:pt x="129" y="277"/>
                  <a:pt x="129" y="277"/>
                  <a:pt x="129" y="277"/>
                </a:cubicBezTo>
                <a:lnTo>
                  <a:pt x="129" y="283"/>
                </a:lnTo>
                <a:close/>
                <a:moveTo>
                  <a:pt x="129" y="266"/>
                </a:moveTo>
                <a:cubicBezTo>
                  <a:pt x="129" y="267"/>
                  <a:pt x="129" y="267"/>
                  <a:pt x="129" y="267"/>
                </a:cubicBezTo>
                <a:cubicBezTo>
                  <a:pt x="119" y="267"/>
                  <a:pt x="119" y="267"/>
                  <a:pt x="119" y="267"/>
                </a:cubicBezTo>
                <a:cubicBezTo>
                  <a:pt x="119" y="267"/>
                  <a:pt x="118" y="267"/>
                  <a:pt x="118" y="266"/>
                </a:cubicBezTo>
                <a:cubicBezTo>
                  <a:pt x="119" y="262"/>
                  <a:pt x="119" y="262"/>
                  <a:pt x="119" y="262"/>
                </a:cubicBezTo>
                <a:cubicBezTo>
                  <a:pt x="119" y="262"/>
                  <a:pt x="119" y="262"/>
                  <a:pt x="119" y="262"/>
                </a:cubicBezTo>
                <a:cubicBezTo>
                  <a:pt x="129" y="262"/>
                  <a:pt x="129" y="262"/>
                  <a:pt x="129" y="262"/>
                </a:cubicBezTo>
                <a:cubicBezTo>
                  <a:pt x="129" y="262"/>
                  <a:pt x="129" y="262"/>
                  <a:pt x="129" y="262"/>
                </a:cubicBezTo>
                <a:lnTo>
                  <a:pt x="129" y="266"/>
                </a:lnTo>
                <a:close/>
                <a:moveTo>
                  <a:pt x="143" y="313"/>
                </a:moveTo>
                <a:cubicBezTo>
                  <a:pt x="131" y="313"/>
                  <a:pt x="131" y="313"/>
                  <a:pt x="131" y="313"/>
                </a:cubicBezTo>
                <a:cubicBezTo>
                  <a:pt x="131" y="313"/>
                  <a:pt x="131" y="313"/>
                  <a:pt x="131" y="313"/>
                </a:cubicBezTo>
                <a:cubicBezTo>
                  <a:pt x="131" y="307"/>
                  <a:pt x="131" y="307"/>
                  <a:pt x="131" y="307"/>
                </a:cubicBezTo>
                <a:cubicBezTo>
                  <a:pt x="131" y="307"/>
                  <a:pt x="131" y="307"/>
                  <a:pt x="131" y="307"/>
                </a:cubicBezTo>
                <a:cubicBezTo>
                  <a:pt x="142" y="307"/>
                  <a:pt x="142" y="307"/>
                  <a:pt x="142" y="307"/>
                </a:cubicBezTo>
                <a:cubicBezTo>
                  <a:pt x="143" y="307"/>
                  <a:pt x="143" y="307"/>
                  <a:pt x="143" y="307"/>
                </a:cubicBezTo>
                <a:cubicBezTo>
                  <a:pt x="143" y="313"/>
                  <a:pt x="143" y="313"/>
                  <a:pt x="143" y="313"/>
                </a:cubicBezTo>
                <a:cubicBezTo>
                  <a:pt x="143" y="313"/>
                  <a:pt x="143" y="313"/>
                  <a:pt x="143" y="313"/>
                </a:cubicBezTo>
                <a:close/>
                <a:moveTo>
                  <a:pt x="145" y="300"/>
                </a:moveTo>
                <a:cubicBezTo>
                  <a:pt x="145" y="300"/>
                  <a:pt x="145" y="299"/>
                  <a:pt x="146" y="299"/>
                </a:cubicBezTo>
                <a:cubicBezTo>
                  <a:pt x="157" y="299"/>
                  <a:pt x="157" y="299"/>
                  <a:pt x="157" y="299"/>
                </a:cubicBezTo>
                <a:cubicBezTo>
                  <a:pt x="157" y="299"/>
                  <a:pt x="157" y="300"/>
                  <a:pt x="157" y="300"/>
                </a:cubicBezTo>
                <a:cubicBezTo>
                  <a:pt x="157" y="305"/>
                  <a:pt x="157" y="305"/>
                  <a:pt x="157" y="305"/>
                </a:cubicBezTo>
                <a:cubicBezTo>
                  <a:pt x="157" y="306"/>
                  <a:pt x="157" y="306"/>
                  <a:pt x="157" y="306"/>
                </a:cubicBezTo>
                <a:cubicBezTo>
                  <a:pt x="146" y="306"/>
                  <a:pt x="146" y="306"/>
                  <a:pt x="146" y="306"/>
                </a:cubicBezTo>
                <a:cubicBezTo>
                  <a:pt x="146" y="306"/>
                  <a:pt x="145" y="306"/>
                  <a:pt x="145" y="305"/>
                </a:cubicBezTo>
                <a:lnTo>
                  <a:pt x="145" y="300"/>
                </a:lnTo>
                <a:close/>
                <a:moveTo>
                  <a:pt x="157" y="313"/>
                </a:moveTo>
                <a:cubicBezTo>
                  <a:pt x="146" y="313"/>
                  <a:pt x="146" y="313"/>
                  <a:pt x="146" y="313"/>
                </a:cubicBezTo>
                <a:cubicBezTo>
                  <a:pt x="146" y="313"/>
                  <a:pt x="146" y="313"/>
                  <a:pt x="146" y="313"/>
                </a:cubicBezTo>
                <a:cubicBezTo>
                  <a:pt x="145" y="307"/>
                  <a:pt x="145" y="307"/>
                  <a:pt x="145" y="307"/>
                </a:cubicBezTo>
                <a:cubicBezTo>
                  <a:pt x="145" y="307"/>
                  <a:pt x="146" y="307"/>
                  <a:pt x="146" y="307"/>
                </a:cubicBezTo>
                <a:cubicBezTo>
                  <a:pt x="157" y="307"/>
                  <a:pt x="157" y="307"/>
                  <a:pt x="157" y="307"/>
                </a:cubicBezTo>
                <a:cubicBezTo>
                  <a:pt x="157" y="307"/>
                  <a:pt x="157" y="307"/>
                  <a:pt x="157" y="307"/>
                </a:cubicBezTo>
                <a:cubicBezTo>
                  <a:pt x="158" y="313"/>
                  <a:pt x="158" y="313"/>
                  <a:pt x="158" y="313"/>
                </a:cubicBezTo>
                <a:cubicBezTo>
                  <a:pt x="158" y="313"/>
                  <a:pt x="157" y="313"/>
                  <a:pt x="157" y="313"/>
                </a:cubicBezTo>
                <a:close/>
                <a:moveTo>
                  <a:pt x="157" y="266"/>
                </a:moveTo>
                <a:cubicBezTo>
                  <a:pt x="157" y="262"/>
                  <a:pt x="157" y="262"/>
                  <a:pt x="157" y="262"/>
                </a:cubicBezTo>
                <a:cubicBezTo>
                  <a:pt x="157" y="262"/>
                  <a:pt x="157" y="262"/>
                  <a:pt x="158" y="262"/>
                </a:cubicBezTo>
                <a:cubicBezTo>
                  <a:pt x="167" y="262"/>
                  <a:pt x="167" y="262"/>
                  <a:pt x="167" y="262"/>
                </a:cubicBezTo>
                <a:cubicBezTo>
                  <a:pt x="168" y="262"/>
                  <a:pt x="168" y="262"/>
                  <a:pt x="168" y="262"/>
                </a:cubicBezTo>
                <a:cubicBezTo>
                  <a:pt x="168" y="266"/>
                  <a:pt x="168" y="266"/>
                  <a:pt x="168" y="266"/>
                </a:cubicBezTo>
                <a:cubicBezTo>
                  <a:pt x="168" y="267"/>
                  <a:pt x="168" y="267"/>
                  <a:pt x="168" y="267"/>
                </a:cubicBezTo>
                <a:cubicBezTo>
                  <a:pt x="158" y="267"/>
                  <a:pt x="158" y="267"/>
                  <a:pt x="158" y="267"/>
                </a:cubicBezTo>
                <a:cubicBezTo>
                  <a:pt x="158" y="267"/>
                  <a:pt x="157" y="267"/>
                  <a:pt x="157" y="266"/>
                </a:cubicBezTo>
                <a:close/>
                <a:moveTo>
                  <a:pt x="158" y="283"/>
                </a:moveTo>
                <a:cubicBezTo>
                  <a:pt x="158" y="277"/>
                  <a:pt x="158" y="277"/>
                  <a:pt x="158" y="277"/>
                </a:cubicBezTo>
                <a:cubicBezTo>
                  <a:pt x="158" y="277"/>
                  <a:pt x="158" y="277"/>
                  <a:pt x="159" y="277"/>
                </a:cubicBezTo>
                <a:cubicBezTo>
                  <a:pt x="169" y="277"/>
                  <a:pt x="169" y="277"/>
                  <a:pt x="169" y="277"/>
                </a:cubicBezTo>
                <a:cubicBezTo>
                  <a:pt x="169" y="277"/>
                  <a:pt x="169" y="277"/>
                  <a:pt x="169" y="277"/>
                </a:cubicBezTo>
                <a:cubicBezTo>
                  <a:pt x="170" y="283"/>
                  <a:pt x="170" y="283"/>
                  <a:pt x="170" y="283"/>
                </a:cubicBezTo>
                <a:cubicBezTo>
                  <a:pt x="170" y="283"/>
                  <a:pt x="170" y="283"/>
                  <a:pt x="169" y="283"/>
                </a:cubicBezTo>
                <a:cubicBezTo>
                  <a:pt x="159" y="283"/>
                  <a:pt x="159" y="283"/>
                  <a:pt x="159" y="283"/>
                </a:cubicBezTo>
                <a:cubicBezTo>
                  <a:pt x="159" y="283"/>
                  <a:pt x="158" y="283"/>
                  <a:pt x="158" y="283"/>
                </a:cubicBezTo>
                <a:close/>
                <a:moveTo>
                  <a:pt x="159" y="290"/>
                </a:moveTo>
                <a:cubicBezTo>
                  <a:pt x="159" y="285"/>
                  <a:pt x="159" y="285"/>
                  <a:pt x="159" y="285"/>
                </a:cubicBezTo>
                <a:cubicBezTo>
                  <a:pt x="159" y="285"/>
                  <a:pt x="159" y="284"/>
                  <a:pt x="159" y="284"/>
                </a:cubicBezTo>
                <a:cubicBezTo>
                  <a:pt x="169" y="284"/>
                  <a:pt x="169" y="284"/>
                  <a:pt x="169" y="284"/>
                </a:cubicBezTo>
                <a:cubicBezTo>
                  <a:pt x="170" y="284"/>
                  <a:pt x="170" y="285"/>
                  <a:pt x="170" y="285"/>
                </a:cubicBezTo>
                <a:cubicBezTo>
                  <a:pt x="170" y="290"/>
                  <a:pt x="170" y="290"/>
                  <a:pt x="170" y="290"/>
                </a:cubicBezTo>
                <a:cubicBezTo>
                  <a:pt x="170" y="291"/>
                  <a:pt x="170" y="291"/>
                  <a:pt x="170" y="291"/>
                </a:cubicBezTo>
                <a:cubicBezTo>
                  <a:pt x="159" y="291"/>
                  <a:pt x="159" y="291"/>
                  <a:pt x="159" y="291"/>
                </a:cubicBezTo>
                <a:cubicBezTo>
                  <a:pt x="159" y="291"/>
                  <a:pt x="159" y="291"/>
                  <a:pt x="159" y="290"/>
                </a:cubicBezTo>
                <a:close/>
                <a:moveTo>
                  <a:pt x="172" y="313"/>
                </a:moveTo>
                <a:cubicBezTo>
                  <a:pt x="161" y="313"/>
                  <a:pt x="161" y="313"/>
                  <a:pt x="161" y="313"/>
                </a:cubicBezTo>
                <a:cubicBezTo>
                  <a:pt x="160" y="313"/>
                  <a:pt x="160" y="313"/>
                  <a:pt x="160" y="313"/>
                </a:cubicBezTo>
                <a:cubicBezTo>
                  <a:pt x="160" y="307"/>
                  <a:pt x="160" y="307"/>
                  <a:pt x="160" y="307"/>
                </a:cubicBezTo>
                <a:cubicBezTo>
                  <a:pt x="160" y="307"/>
                  <a:pt x="160" y="307"/>
                  <a:pt x="160" y="307"/>
                </a:cubicBezTo>
                <a:cubicBezTo>
                  <a:pt x="172" y="307"/>
                  <a:pt x="172" y="307"/>
                  <a:pt x="172" y="307"/>
                </a:cubicBezTo>
                <a:cubicBezTo>
                  <a:pt x="172" y="307"/>
                  <a:pt x="172" y="307"/>
                  <a:pt x="172" y="307"/>
                </a:cubicBezTo>
                <a:cubicBezTo>
                  <a:pt x="172" y="313"/>
                  <a:pt x="172" y="313"/>
                  <a:pt x="172" y="313"/>
                </a:cubicBezTo>
                <a:cubicBezTo>
                  <a:pt x="172" y="313"/>
                  <a:pt x="172" y="313"/>
                  <a:pt x="172" y="313"/>
                </a:cubicBezTo>
                <a:close/>
                <a:moveTo>
                  <a:pt x="173" y="290"/>
                </a:moveTo>
                <a:cubicBezTo>
                  <a:pt x="172" y="285"/>
                  <a:pt x="172" y="285"/>
                  <a:pt x="172" y="285"/>
                </a:cubicBezTo>
                <a:cubicBezTo>
                  <a:pt x="172" y="285"/>
                  <a:pt x="172" y="284"/>
                  <a:pt x="173" y="284"/>
                </a:cubicBezTo>
                <a:cubicBezTo>
                  <a:pt x="183" y="284"/>
                  <a:pt x="183" y="284"/>
                  <a:pt x="183" y="284"/>
                </a:cubicBezTo>
                <a:cubicBezTo>
                  <a:pt x="183" y="284"/>
                  <a:pt x="184" y="285"/>
                  <a:pt x="184" y="285"/>
                </a:cubicBezTo>
                <a:cubicBezTo>
                  <a:pt x="184" y="290"/>
                  <a:pt x="184" y="290"/>
                  <a:pt x="184" y="290"/>
                </a:cubicBezTo>
                <a:cubicBezTo>
                  <a:pt x="184" y="291"/>
                  <a:pt x="184" y="291"/>
                  <a:pt x="184" y="291"/>
                </a:cubicBezTo>
                <a:cubicBezTo>
                  <a:pt x="173" y="291"/>
                  <a:pt x="173" y="291"/>
                  <a:pt x="173" y="291"/>
                </a:cubicBezTo>
                <a:cubicBezTo>
                  <a:pt x="173" y="291"/>
                  <a:pt x="173" y="291"/>
                  <a:pt x="173" y="290"/>
                </a:cubicBezTo>
                <a:close/>
                <a:moveTo>
                  <a:pt x="174" y="305"/>
                </a:moveTo>
                <a:cubicBezTo>
                  <a:pt x="174" y="300"/>
                  <a:pt x="174" y="300"/>
                  <a:pt x="174" y="300"/>
                </a:cubicBezTo>
                <a:cubicBezTo>
                  <a:pt x="174" y="300"/>
                  <a:pt x="174" y="299"/>
                  <a:pt x="174" y="299"/>
                </a:cubicBezTo>
                <a:cubicBezTo>
                  <a:pt x="185" y="299"/>
                  <a:pt x="185" y="299"/>
                  <a:pt x="185" y="299"/>
                </a:cubicBezTo>
                <a:cubicBezTo>
                  <a:pt x="185" y="299"/>
                  <a:pt x="186" y="300"/>
                  <a:pt x="186" y="300"/>
                </a:cubicBezTo>
                <a:cubicBezTo>
                  <a:pt x="186" y="305"/>
                  <a:pt x="186" y="305"/>
                  <a:pt x="186" y="305"/>
                </a:cubicBezTo>
                <a:cubicBezTo>
                  <a:pt x="186" y="306"/>
                  <a:pt x="186" y="306"/>
                  <a:pt x="186" y="306"/>
                </a:cubicBezTo>
                <a:cubicBezTo>
                  <a:pt x="175" y="306"/>
                  <a:pt x="175" y="306"/>
                  <a:pt x="175" y="306"/>
                </a:cubicBezTo>
                <a:cubicBezTo>
                  <a:pt x="174" y="306"/>
                  <a:pt x="174" y="306"/>
                  <a:pt x="174" y="305"/>
                </a:cubicBezTo>
                <a:close/>
                <a:moveTo>
                  <a:pt x="187" y="313"/>
                </a:moveTo>
                <a:cubicBezTo>
                  <a:pt x="175" y="313"/>
                  <a:pt x="175" y="313"/>
                  <a:pt x="175" y="313"/>
                </a:cubicBezTo>
                <a:cubicBezTo>
                  <a:pt x="175" y="313"/>
                  <a:pt x="175" y="313"/>
                  <a:pt x="175" y="313"/>
                </a:cubicBezTo>
                <a:cubicBezTo>
                  <a:pt x="174" y="307"/>
                  <a:pt x="174" y="307"/>
                  <a:pt x="174" y="307"/>
                </a:cubicBezTo>
                <a:cubicBezTo>
                  <a:pt x="174" y="307"/>
                  <a:pt x="175" y="307"/>
                  <a:pt x="175" y="307"/>
                </a:cubicBezTo>
                <a:cubicBezTo>
                  <a:pt x="186" y="307"/>
                  <a:pt x="186" y="307"/>
                  <a:pt x="186" y="307"/>
                </a:cubicBezTo>
                <a:cubicBezTo>
                  <a:pt x="186" y="307"/>
                  <a:pt x="187" y="307"/>
                  <a:pt x="187" y="307"/>
                </a:cubicBezTo>
                <a:cubicBezTo>
                  <a:pt x="187" y="313"/>
                  <a:pt x="187" y="313"/>
                  <a:pt x="187" y="313"/>
                </a:cubicBezTo>
                <a:cubicBezTo>
                  <a:pt x="187" y="313"/>
                  <a:pt x="187" y="313"/>
                  <a:pt x="187" y="313"/>
                </a:cubicBezTo>
                <a:close/>
                <a:moveTo>
                  <a:pt x="187" y="290"/>
                </a:moveTo>
                <a:cubicBezTo>
                  <a:pt x="186" y="285"/>
                  <a:pt x="186" y="285"/>
                  <a:pt x="186" y="285"/>
                </a:cubicBezTo>
                <a:cubicBezTo>
                  <a:pt x="186" y="285"/>
                  <a:pt x="186" y="284"/>
                  <a:pt x="186" y="284"/>
                </a:cubicBezTo>
                <a:cubicBezTo>
                  <a:pt x="197" y="284"/>
                  <a:pt x="197" y="284"/>
                  <a:pt x="197" y="284"/>
                </a:cubicBezTo>
                <a:cubicBezTo>
                  <a:pt x="197" y="284"/>
                  <a:pt x="198" y="285"/>
                  <a:pt x="198" y="285"/>
                </a:cubicBezTo>
                <a:cubicBezTo>
                  <a:pt x="199" y="290"/>
                  <a:pt x="199" y="290"/>
                  <a:pt x="199" y="290"/>
                </a:cubicBezTo>
                <a:cubicBezTo>
                  <a:pt x="199" y="291"/>
                  <a:pt x="198" y="291"/>
                  <a:pt x="198" y="291"/>
                </a:cubicBezTo>
                <a:cubicBezTo>
                  <a:pt x="187" y="291"/>
                  <a:pt x="187" y="291"/>
                  <a:pt x="187" y="291"/>
                </a:cubicBezTo>
                <a:cubicBezTo>
                  <a:pt x="187" y="291"/>
                  <a:pt x="187" y="291"/>
                  <a:pt x="187" y="290"/>
                </a:cubicBezTo>
                <a:close/>
                <a:moveTo>
                  <a:pt x="202" y="313"/>
                </a:moveTo>
                <a:cubicBezTo>
                  <a:pt x="190" y="313"/>
                  <a:pt x="190" y="313"/>
                  <a:pt x="190" y="313"/>
                </a:cubicBezTo>
                <a:cubicBezTo>
                  <a:pt x="190" y="313"/>
                  <a:pt x="190" y="313"/>
                  <a:pt x="190" y="313"/>
                </a:cubicBezTo>
                <a:cubicBezTo>
                  <a:pt x="189" y="307"/>
                  <a:pt x="189" y="307"/>
                  <a:pt x="189" y="307"/>
                </a:cubicBezTo>
                <a:cubicBezTo>
                  <a:pt x="189" y="307"/>
                  <a:pt x="189" y="307"/>
                  <a:pt x="190" y="307"/>
                </a:cubicBezTo>
                <a:cubicBezTo>
                  <a:pt x="201" y="307"/>
                  <a:pt x="201" y="307"/>
                  <a:pt x="201" y="307"/>
                </a:cubicBezTo>
                <a:cubicBezTo>
                  <a:pt x="201" y="307"/>
                  <a:pt x="201" y="307"/>
                  <a:pt x="201" y="307"/>
                </a:cubicBezTo>
                <a:cubicBezTo>
                  <a:pt x="202" y="313"/>
                  <a:pt x="202" y="313"/>
                  <a:pt x="202" y="313"/>
                </a:cubicBezTo>
                <a:cubicBezTo>
                  <a:pt x="202" y="313"/>
                  <a:pt x="202" y="313"/>
                  <a:pt x="202" y="313"/>
                </a:cubicBezTo>
                <a:close/>
                <a:moveTo>
                  <a:pt x="202" y="298"/>
                </a:moveTo>
                <a:cubicBezTo>
                  <a:pt x="201" y="292"/>
                  <a:pt x="201" y="292"/>
                  <a:pt x="201" y="292"/>
                </a:cubicBezTo>
                <a:cubicBezTo>
                  <a:pt x="201" y="292"/>
                  <a:pt x="202" y="292"/>
                  <a:pt x="202" y="292"/>
                </a:cubicBezTo>
                <a:cubicBezTo>
                  <a:pt x="213" y="292"/>
                  <a:pt x="213" y="292"/>
                  <a:pt x="213" y="292"/>
                </a:cubicBezTo>
                <a:cubicBezTo>
                  <a:pt x="213" y="292"/>
                  <a:pt x="213" y="292"/>
                  <a:pt x="213" y="292"/>
                </a:cubicBezTo>
                <a:cubicBezTo>
                  <a:pt x="214" y="298"/>
                  <a:pt x="214" y="298"/>
                  <a:pt x="214" y="298"/>
                </a:cubicBezTo>
                <a:cubicBezTo>
                  <a:pt x="215" y="298"/>
                  <a:pt x="214" y="298"/>
                  <a:pt x="214" y="298"/>
                </a:cubicBezTo>
                <a:cubicBezTo>
                  <a:pt x="203" y="298"/>
                  <a:pt x="203" y="298"/>
                  <a:pt x="203" y="298"/>
                </a:cubicBezTo>
                <a:cubicBezTo>
                  <a:pt x="203" y="298"/>
                  <a:pt x="202" y="298"/>
                  <a:pt x="202" y="298"/>
                </a:cubicBezTo>
                <a:close/>
                <a:moveTo>
                  <a:pt x="204" y="305"/>
                </a:moveTo>
                <a:cubicBezTo>
                  <a:pt x="203" y="300"/>
                  <a:pt x="203" y="300"/>
                  <a:pt x="203" y="300"/>
                </a:cubicBezTo>
                <a:cubicBezTo>
                  <a:pt x="203" y="300"/>
                  <a:pt x="203" y="299"/>
                  <a:pt x="203" y="299"/>
                </a:cubicBezTo>
                <a:cubicBezTo>
                  <a:pt x="214" y="299"/>
                  <a:pt x="214" y="299"/>
                  <a:pt x="214" y="299"/>
                </a:cubicBezTo>
                <a:cubicBezTo>
                  <a:pt x="215" y="299"/>
                  <a:pt x="215" y="300"/>
                  <a:pt x="215" y="300"/>
                </a:cubicBezTo>
                <a:cubicBezTo>
                  <a:pt x="216" y="305"/>
                  <a:pt x="216" y="305"/>
                  <a:pt x="216" y="305"/>
                </a:cubicBezTo>
                <a:cubicBezTo>
                  <a:pt x="216" y="306"/>
                  <a:pt x="216" y="306"/>
                  <a:pt x="216" y="306"/>
                </a:cubicBezTo>
                <a:cubicBezTo>
                  <a:pt x="204" y="306"/>
                  <a:pt x="204" y="306"/>
                  <a:pt x="204" y="306"/>
                </a:cubicBezTo>
                <a:cubicBezTo>
                  <a:pt x="204" y="306"/>
                  <a:pt x="204" y="306"/>
                  <a:pt x="204" y="305"/>
                </a:cubicBezTo>
                <a:close/>
                <a:moveTo>
                  <a:pt x="217" y="313"/>
                </a:moveTo>
                <a:cubicBezTo>
                  <a:pt x="205" y="313"/>
                  <a:pt x="205" y="313"/>
                  <a:pt x="205" y="313"/>
                </a:cubicBezTo>
                <a:cubicBezTo>
                  <a:pt x="205" y="313"/>
                  <a:pt x="205" y="313"/>
                  <a:pt x="205" y="313"/>
                </a:cubicBezTo>
                <a:cubicBezTo>
                  <a:pt x="204" y="307"/>
                  <a:pt x="204" y="307"/>
                  <a:pt x="204" y="307"/>
                </a:cubicBezTo>
                <a:cubicBezTo>
                  <a:pt x="204" y="307"/>
                  <a:pt x="204" y="307"/>
                  <a:pt x="204" y="307"/>
                </a:cubicBezTo>
                <a:cubicBezTo>
                  <a:pt x="216" y="307"/>
                  <a:pt x="216" y="307"/>
                  <a:pt x="216" y="307"/>
                </a:cubicBezTo>
                <a:cubicBezTo>
                  <a:pt x="216" y="307"/>
                  <a:pt x="216" y="307"/>
                  <a:pt x="216" y="307"/>
                </a:cubicBezTo>
                <a:cubicBezTo>
                  <a:pt x="218" y="313"/>
                  <a:pt x="218" y="313"/>
                  <a:pt x="218" y="313"/>
                </a:cubicBezTo>
                <a:cubicBezTo>
                  <a:pt x="218" y="313"/>
                  <a:pt x="217" y="313"/>
                  <a:pt x="217" y="313"/>
                </a:cubicBezTo>
                <a:close/>
                <a:moveTo>
                  <a:pt x="219" y="305"/>
                </a:moveTo>
                <a:cubicBezTo>
                  <a:pt x="217" y="300"/>
                  <a:pt x="217" y="300"/>
                  <a:pt x="217" y="300"/>
                </a:cubicBezTo>
                <a:cubicBezTo>
                  <a:pt x="217" y="300"/>
                  <a:pt x="218" y="299"/>
                  <a:pt x="218" y="299"/>
                </a:cubicBezTo>
                <a:cubicBezTo>
                  <a:pt x="229" y="299"/>
                  <a:pt x="229" y="299"/>
                  <a:pt x="229" y="299"/>
                </a:cubicBezTo>
                <a:cubicBezTo>
                  <a:pt x="230" y="299"/>
                  <a:pt x="230" y="300"/>
                  <a:pt x="230" y="300"/>
                </a:cubicBezTo>
                <a:cubicBezTo>
                  <a:pt x="231" y="305"/>
                  <a:pt x="231" y="305"/>
                  <a:pt x="231" y="305"/>
                </a:cubicBezTo>
                <a:cubicBezTo>
                  <a:pt x="231" y="306"/>
                  <a:pt x="231" y="306"/>
                  <a:pt x="231" y="306"/>
                </a:cubicBezTo>
                <a:cubicBezTo>
                  <a:pt x="219" y="306"/>
                  <a:pt x="219" y="306"/>
                  <a:pt x="219" y="306"/>
                </a:cubicBezTo>
                <a:cubicBezTo>
                  <a:pt x="219" y="306"/>
                  <a:pt x="219" y="306"/>
                  <a:pt x="219" y="305"/>
                </a:cubicBezTo>
                <a:close/>
                <a:moveTo>
                  <a:pt x="233" y="313"/>
                </a:moveTo>
                <a:cubicBezTo>
                  <a:pt x="221" y="313"/>
                  <a:pt x="221" y="313"/>
                  <a:pt x="221" y="313"/>
                </a:cubicBezTo>
                <a:cubicBezTo>
                  <a:pt x="220" y="313"/>
                  <a:pt x="220" y="313"/>
                  <a:pt x="220" y="313"/>
                </a:cubicBezTo>
                <a:cubicBezTo>
                  <a:pt x="219" y="307"/>
                  <a:pt x="219" y="307"/>
                  <a:pt x="219" y="307"/>
                </a:cubicBezTo>
                <a:cubicBezTo>
                  <a:pt x="219" y="307"/>
                  <a:pt x="219" y="307"/>
                  <a:pt x="219" y="307"/>
                </a:cubicBezTo>
                <a:cubicBezTo>
                  <a:pt x="231" y="307"/>
                  <a:pt x="231" y="307"/>
                  <a:pt x="231" y="307"/>
                </a:cubicBezTo>
                <a:cubicBezTo>
                  <a:pt x="231" y="307"/>
                  <a:pt x="232" y="307"/>
                  <a:pt x="232" y="307"/>
                </a:cubicBezTo>
                <a:cubicBezTo>
                  <a:pt x="233" y="313"/>
                  <a:pt x="233" y="313"/>
                  <a:pt x="233" y="313"/>
                </a:cubicBezTo>
                <a:cubicBezTo>
                  <a:pt x="233" y="313"/>
                  <a:pt x="233" y="313"/>
                  <a:pt x="233" y="313"/>
                </a:cubicBezTo>
                <a:close/>
                <a:moveTo>
                  <a:pt x="234" y="305"/>
                </a:moveTo>
                <a:cubicBezTo>
                  <a:pt x="232" y="300"/>
                  <a:pt x="232" y="300"/>
                  <a:pt x="232" y="300"/>
                </a:cubicBezTo>
                <a:cubicBezTo>
                  <a:pt x="232" y="300"/>
                  <a:pt x="233" y="299"/>
                  <a:pt x="233" y="299"/>
                </a:cubicBezTo>
                <a:cubicBezTo>
                  <a:pt x="245" y="299"/>
                  <a:pt x="245" y="299"/>
                  <a:pt x="245" y="299"/>
                </a:cubicBezTo>
                <a:cubicBezTo>
                  <a:pt x="245" y="299"/>
                  <a:pt x="245" y="300"/>
                  <a:pt x="245" y="300"/>
                </a:cubicBezTo>
                <a:cubicBezTo>
                  <a:pt x="247" y="305"/>
                  <a:pt x="247" y="305"/>
                  <a:pt x="247" y="305"/>
                </a:cubicBezTo>
                <a:cubicBezTo>
                  <a:pt x="247" y="306"/>
                  <a:pt x="247" y="306"/>
                  <a:pt x="246" y="306"/>
                </a:cubicBezTo>
                <a:cubicBezTo>
                  <a:pt x="234" y="306"/>
                  <a:pt x="234" y="306"/>
                  <a:pt x="234" y="306"/>
                </a:cubicBezTo>
                <a:cubicBezTo>
                  <a:pt x="234" y="306"/>
                  <a:pt x="234" y="306"/>
                  <a:pt x="234" y="305"/>
                </a:cubicBezTo>
                <a:close/>
                <a:moveTo>
                  <a:pt x="248" y="313"/>
                </a:moveTo>
                <a:cubicBezTo>
                  <a:pt x="236" y="313"/>
                  <a:pt x="236" y="313"/>
                  <a:pt x="236" y="313"/>
                </a:cubicBezTo>
                <a:cubicBezTo>
                  <a:pt x="236" y="313"/>
                  <a:pt x="236" y="313"/>
                  <a:pt x="236" y="313"/>
                </a:cubicBezTo>
                <a:cubicBezTo>
                  <a:pt x="234" y="307"/>
                  <a:pt x="234" y="307"/>
                  <a:pt x="234" y="307"/>
                </a:cubicBezTo>
                <a:cubicBezTo>
                  <a:pt x="234" y="307"/>
                  <a:pt x="234" y="307"/>
                  <a:pt x="235" y="307"/>
                </a:cubicBezTo>
                <a:cubicBezTo>
                  <a:pt x="247" y="307"/>
                  <a:pt x="247" y="307"/>
                  <a:pt x="247" y="307"/>
                </a:cubicBezTo>
                <a:cubicBezTo>
                  <a:pt x="247" y="307"/>
                  <a:pt x="247" y="307"/>
                  <a:pt x="247" y="307"/>
                </a:cubicBezTo>
                <a:cubicBezTo>
                  <a:pt x="249" y="313"/>
                  <a:pt x="249" y="313"/>
                  <a:pt x="249" y="313"/>
                </a:cubicBezTo>
                <a:cubicBezTo>
                  <a:pt x="249" y="313"/>
                  <a:pt x="249" y="313"/>
                  <a:pt x="248" y="313"/>
                </a:cubicBezTo>
                <a:close/>
                <a:moveTo>
                  <a:pt x="324" y="273"/>
                </a:moveTo>
                <a:cubicBezTo>
                  <a:pt x="325" y="273"/>
                  <a:pt x="325" y="273"/>
                  <a:pt x="325" y="273"/>
                </a:cubicBezTo>
                <a:cubicBezTo>
                  <a:pt x="325" y="273"/>
                  <a:pt x="325" y="273"/>
                  <a:pt x="325" y="273"/>
                </a:cubicBezTo>
                <a:cubicBezTo>
                  <a:pt x="325" y="273"/>
                  <a:pt x="325" y="273"/>
                  <a:pt x="324" y="273"/>
                </a:cubicBezTo>
                <a:close/>
                <a:moveTo>
                  <a:pt x="324" y="273"/>
                </a:moveTo>
                <a:cubicBezTo>
                  <a:pt x="324" y="273"/>
                  <a:pt x="324" y="273"/>
                  <a:pt x="324" y="273"/>
                </a:cubicBezTo>
                <a:cubicBezTo>
                  <a:pt x="324" y="273"/>
                  <a:pt x="324" y="273"/>
                  <a:pt x="324" y="273"/>
                </a:cubicBezTo>
                <a:close/>
                <a:moveTo>
                  <a:pt x="302" y="291"/>
                </a:moveTo>
                <a:cubicBezTo>
                  <a:pt x="312" y="289"/>
                  <a:pt x="318" y="288"/>
                  <a:pt x="324" y="288"/>
                </a:cubicBezTo>
                <a:cubicBezTo>
                  <a:pt x="324" y="283"/>
                  <a:pt x="324" y="283"/>
                  <a:pt x="324" y="283"/>
                </a:cubicBezTo>
                <a:cubicBezTo>
                  <a:pt x="322" y="283"/>
                  <a:pt x="321" y="282"/>
                  <a:pt x="321" y="281"/>
                </a:cubicBezTo>
                <a:cubicBezTo>
                  <a:pt x="321" y="277"/>
                  <a:pt x="321" y="277"/>
                  <a:pt x="321" y="277"/>
                </a:cubicBezTo>
                <a:cubicBezTo>
                  <a:pt x="321" y="276"/>
                  <a:pt x="322" y="275"/>
                  <a:pt x="324" y="275"/>
                </a:cubicBezTo>
                <a:cubicBezTo>
                  <a:pt x="324" y="273"/>
                  <a:pt x="324" y="273"/>
                  <a:pt x="324" y="273"/>
                </a:cubicBezTo>
                <a:cubicBezTo>
                  <a:pt x="313" y="273"/>
                  <a:pt x="306" y="280"/>
                  <a:pt x="302" y="291"/>
                </a:cubicBezTo>
                <a:close/>
                <a:moveTo>
                  <a:pt x="347" y="291"/>
                </a:moveTo>
                <a:cubicBezTo>
                  <a:pt x="347" y="291"/>
                  <a:pt x="347" y="291"/>
                  <a:pt x="347" y="291"/>
                </a:cubicBezTo>
                <a:cubicBezTo>
                  <a:pt x="347" y="292"/>
                  <a:pt x="347" y="292"/>
                  <a:pt x="347" y="292"/>
                </a:cubicBezTo>
                <a:cubicBezTo>
                  <a:pt x="347" y="292"/>
                  <a:pt x="347" y="292"/>
                  <a:pt x="347" y="291"/>
                </a:cubicBezTo>
                <a:close/>
                <a:moveTo>
                  <a:pt x="347" y="292"/>
                </a:moveTo>
                <a:cubicBezTo>
                  <a:pt x="348" y="292"/>
                  <a:pt x="348" y="293"/>
                  <a:pt x="348" y="293"/>
                </a:cubicBezTo>
                <a:cubicBezTo>
                  <a:pt x="348" y="293"/>
                  <a:pt x="348" y="293"/>
                  <a:pt x="348" y="293"/>
                </a:cubicBezTo>
                <a:cubicBezTo>
                  <a:pt x="348" y="293"/>
                  <a:pt x="348" y="292"/>
                  <a:pt x="347" y="292"/>
                </a:cubicBezTo>
                <a:close/>
                <a:moveTo>
                  <a:pt x="301" y="293"/>
                </a:moveTo>
                <a:cubicBezTo>
                  <a:pt x="301" y="293"/>
                  <a:pt x="301" y="293"/>
                  <a:pt x="301" y="293"/>
                </a:cubicBezTo>
                <a:cubicBezTo>
                  <a:pt x="301" y="293"/>
                  <a:pt x="301" y="292"/>
                  <a:pt x="301" y="292"/>
                </a:cubicBezTo>
                <a:cubicBezTo>
                  <a:pt x="301" y="292"/>
                  <a:pt x="301" y="293"/>
                  <a:pt x="301" y="293"/>
                </a:cubicBezTo>
                <a:close/>
                <a:moveTo>
                  <a:pt x="348" y="293"/>
                </a:moveTo>
                <a:cubicBezTo>
                  <a:pt x="336" y="291"/>
                  <a:pt x="330" y="290"/>
                  <a:pt x="324" y="290"/>
                </a:cubicBezTo>
                <a:cubicBezTo>
                  <a:pt x="318" y="290"/>
                  <a:pt x="312" y="291"/>
                  <a:pt x="301" y="293"/>
                </a:cubicBezTo>
                <a:cubicBezTo>
                  <a:pt x="301" y="294"/>
                  <a:pt x="300" y="296"/>
                  <a:pt x="300" y="297"/>
                </a:cubicBezTo>
                <a:cubicBezTo>
                  <a:pt x="294" y="320"/>
                  <a:pt x="301" y="331"/>
                  <a:pt x="324" y="331"/>
                </a:cubicBezTo>
                <a:cubicBezTo>
                  <a:pt x="348" y="331"/>
                  <a:pt x="355" y="320"/>
                  <a:pt x="349" y="297"/>
                </a:cubicBezTo>
                <a:cubicBezTo>
                  <a:pt x="349" y="296"/>
                  <a:pt x="348" y="294"/>
                  <a:pt x="348" y="293"/>
                </a:cubicBezTo>
                <a:close/>
                <a:moveTo>
                  <a:pt x="302" y="292"/>
                </a:moveTo>
                <a:cubicBezTo>
                  <a:pt x="302" y="292"/>
                  <a:pt x="302" y="291"/>
                  <a:pt x="302" y="291"/>
                </a:cubicBezTo>
                <a:cubicBezTo>
                  <a:pt x="302" y="291"/>
                  <a:pt x="302" y="291"/>
                  <a:pt x="302" y="291"/>
                </a:cubicBezTo>
                <a:cubicBezTo>
                  <a:pt x="302" y="291"/>
                  <a:pt x="302" y="292"/>
                  <a:pt x="302" y="292"/>
                </a:cubicBezTo>
                <a:close/>
                <a:moveTo>
                  <a:pt x="328" y="277"/>
                </a:moveTo>
                <a:cubicBezTo>
                  <a:pt x="328" y="281"/>
                  <a:pt x="328" y="281"/>
                  <a:pt x="328" y="281"/>
                </a:cubicBezTo>
                <a:cubicBezTo>
                  <a:pt x="328" y="282"/>
                  <a:pt x="327" y="283"/>
                  <a:pt x="325" y="283"/>
                </a:cubicBezTo>
                <a:cubicBezTo>
                  <a:pt x="325" y="288"/>
                  <a:pt x="325" y="288"/>
                  <a:pt x="325" y="288"/>
                </a:cubicBezTo>
                <a:cubicBezTo>
                  <a:pt x="331" y="288"/>
                  <a:pt x="337" y="289"/>
                  <a:pt x="347" y="291"/>
                </a:cubicBezTo>
                <a:cubicBezTo>
                  <a:pt x="343" y="280"/>
                  <a:pt x="336" y="273"/>
                  <a:pt x="325" y="273"/>
                </a:cubicBezTo>
                <a:cubicBezTo>
                  <a:pt x="325" y="275"/>
                  <a:pt x="325" y="275"/>
                  <a:pt x="325" y="275"/>
                </a:cubicBezTo>
                <a:cubicBezTo>
                  <a:pt x="327" y="275"/>
                  <a:pt x="328" y="276"/>
                  <a:pt x="328" y="277"/>
                </a:cubicBezTo>
                <a:close/>
                <a:moveTo>
                  <a:pt x="357" y="0"/>
                </a:moveTo>
                <a:cubicBezTo>
                  <a:pt x="6" y="0"/>
                  <a:pt x="6" y="0"/>
                  <a:pt x="6" y="0"/>
                </a:cubicBezTo>
                <a:cubicBezTo>
                  <a:pt x="3" y="0"/>
                  <a:pt x="0" y="3"/>
                  <a:pt x="0" y="8"/>
                </a:cubicBezTo>
                <a:cubicBezTo>
                  <a:pt x="0" y="201"/>
                  <a:pt x="0" y="201"/>
                  <a:pt x="0" y="201"/>
                </a:cubicBezTo>
                <a:cubicBezTo>
                  <a:pt x="0" y="206"/>
                  <a:pt x="3" y="209"/>
                  <a:pt x="6" y="209"/>
                </a:cubicBezTo>
                <a:cubicBezTo>
                  <a:pt x="119" y="209"/>
                  <a:pt x="119" y="209"/>
                  <a:pt x="119" y="209"/>
                </a:cubicBezTo>
                <a:cubicBezTo>
                  <a:pt x="119" y="225"/>
                  <a:pt x="119" y="225"/>
                  <a:pt x="119" y="225"/>
                </a:cubicBezTo>
                <a:cubicBezTo>
                  <a:pt x="101" y="225"/>
                  <a:pt x="101" y="225"/>
                  <a:pt x="101" y="225"/>
                </a:cubicBezTo>
                <a:cubicBezTo>
                  <a:pt x="98" y="225"/>
                  <a:pt x="95" y="226"/>
                  <a:pt x="95" y="228"/>
                </a:cubicBezTo>
                <a:cubicBezTo>
                  <a:pt x="95" y="236"/>
                  <a:pt x="95" y="236"/>
                  <a:pt x="95" y="236"/>
                </a:cubicBezTo>
                <a:cubicBezTo>
                  <a:pt x="95" y="237"/>
                  <a:pt x="98" y="239"/>
                  <a:pt x="101" y="239"/>
                </a:cubicBezTo>
                <a:cubicBezTo>
                  <a:pt x="262" y="239"/>
                  <a:pt x="262" y="239"/>
                  <a:pt x="262" y="239"/>
                </a:cubicBezTo>
                <a:cubicBezTo>
                  <a:pt x="265" y="239"/>
                  <a:pt x="268" y="237"/>
                  <a:pt x="268" y="236"/>
                </a:cubicBezTo>
                <a:cubicBezTo>
                  <a:pt x="268" y="228"/>
                  <a:pt x="268" y="228"/>
                  <a:pt x="268" y="228"/>
                </a:cubicBezTo>
                <a:cubicBezTo>
                  <a:pt x="268" y="226"/>
                  <a:pt x="265" y="225"/>
                  <a:pt x="262" y="225"/>
                </a:cubicBezTo>
                <a:cubicBezTo>
                  <a:pt x="244" y="225"/>
                  <a:pt x="244" y="225"/>
                  <a:pt x="244" y="225"/>
                </a:cubicBezTo>
                <a:cubicBezTo>
                  <a:pt x="244" y="209"/>
                  <a:pt x="244" y="209"/>
                  <a:pt x="244" y="209"/>
                </a:cubicBezTo>
                <a:cubicBezTo>
                  <a:pt x="357" y="209"/>
                  <a:pt x="357" y="209"/>
                  <a:pt x="357" y="209"/>
                </a:cubicBezTo>
                <a:cubicBezTo>
                  <a:pt x="360" y="209"/>
                  <a:pt x="363" y="206"/>
                  <a:pt x="363" y="201"/>
                </a:cubicBezTo>
                <a:cubicBezTo>
                  <a:pt x="363" y="8"/>
                  <a:pt x="363" y="8"/>
                  <a:pt x="363" y="8"/>
                </a:cubicBezTo>
                <a:cubicBezTo>
                  <a:pt x="363" y="3"/>
                  <a:pt x="360" y="0"/>
                  <a:pt x="357" y="0"/>
                </a:cubicBezTo>
                <a:close/>
                <a:moveTo>
                  <a:pt x="12" y="197"/>
                </a:moveTo>
                <a:cubicBezTo>
                  <a:pt x="12" y="11"/>
                  <a:pt x="12" y="11"/>
                  <a:pt x="12" y="11"/>
                </a:cubicBezTo>
                <a:cubicBezTo>
                  <a:pt x="351" y="11"/>
                  <a:pt x="351" y="11"/>
                  <a:pt x="351" y="11"/>
                </a:cubicBezTo>
                <a:cubicBezTo>
                  <a:pt x="351" y="197"/>
                  <a:pt x="351" y="197"/>
                  <a:pt x="351" y="197"/>
                </a:cubicBezTo>
                <a:lnTo>
                  <a:pt x="12" y="197"/>
                </a:lnTo>
                <a:close/>
                <a:moveTo>
                  <a:pt x="353" y="206"/>
                </a:moveTo>
                <a:cubicBezTo>
                  <a:pt x="352" y="206"/>
                  <a:pt x="351" y="205"/>
                  <a:pt x="351" y="203"/>
                </a:cubicBezTo>
                <a:cubicBezTo>
                  <a:pt x="351" y="202"/>
                  <a:pt x="352" y="200"/>
                  <a:pt x="353" y="200"/>
                </a:cubicBezTo>
                <a:cubicBezTo>
                  <a:pt x="355" y="200"/>
                  <a:pt x="356" y="202"/>
                  <a:pt x="356" y="203"/>
                </a:cubicBezTo>
                <a:cubicBezTo>
                  <a:pt x="356" y="205"/>
                  <a:pt x="355" y="206"/>
                  <a:pt x="353" y="206"/>
                </a:cubicBezTo>
                <a:close/>
              </a:path>
            </a:pathLst>
          </a:custGeom>
          <a:solidFill>
            <a:srgbClr val="003294"/>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68" name="Connector: Elbow 67">
            <a:extLst>
              <a:ext uri="{FF2B5EF4-FFF2-40B4-BE49-F238E27FC236}">
                <a16:creationId xmlns:a16="http://schemas.microsoft.com/office/drawing/2014/main" id="{D9C154C5-8462-40B4-8D25-CF4C61F57C21}"/>
              </a:ext>
            </a:extLst>
          </p:cNvPr>
          <p:cNvCxnSpPr>
            <a:cxnSpLocks/>
          </p:cNvCxnSpPr>
          <p:nvPr/>
        </p:nvCxnSpPr>
        <p:spPr>
          <a:xfrm flipV="1">
            <a:off x="3755203" y="3840824"/>
            <a:ext cx="2093978" cy="501840"/>
          </a:xfrm>
          <a:prstGeom prst="bentConnector3">
            <a:avLst>
              <a:gd name="adj1" fmla="val 99839"/>
            </a:avLst>
          </a:prstGeom>
          <a:ln w="28575">
            <a:solidFill>
              <a:srgbClr val="5DC200"/>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D98BB85D-4DB4-4B41-BDCF-BBF0F70AB518}"/>
              </a:ext>
            </a:extLst>
          </p:cNvPr>
          <p:cNvCxnSpPr>
            <a:cxnSpLocks/>
          </p:cNvCxnSpPr>
          <p:nvPr/>
        </p:nvCxnSpPr>
        <p:spPr>
          <a:xfrm rot="10800000">
            <a:off x="6187106" y="3826874"/>
            <a:ext cx="2266122" cy="519611"/>
          </a:xfrm>
          <a:prstGeom prst="bentConnector3">
            <a:avLst>
              <a:gd name="adj1" fmla="val 100000"/>
            </a:avLst>
          </a:prstGeom>
          <a:ln w="28575">
            <a:solidFill>
              <a:srgbClr val="5DC200"/>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6B66AAD-B7EE-4FCC-8AF5-F2B64BBCC1D4}"/>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5"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1696116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79A-5D68-4211-BC6A-5274DBD41745}"/>
              </a:ext>
            </a:extLst>
          </p:cNvPr>
          <p:cNvSpPr>
            <a:spLocks noGrp="1"/>
          </p:cNvSpPr>
          <p:nvPr>
            <p:ph type="title"/>
          </p:nvPr>
        </p:nvSpPr>
        <p:spPr/>
        <p:txBody>
          <a:bodyPr/>
          <a:lstStyle/>
          <a:p>
            <a:r>
              <a:rPr lang="en-US" b="1" dirty="0">
                <a:solidFill>
                  <a:srgbClr val="0076FF"/>
                </a:solidFill>
              </a:rPr>
              <a:t>Let’s Work Together!</a:t>
            </a:r>
          </a:p>
        </p:txBody>
      </p:sp>
      <p:sp>
        <p:nvSpPr>
          <p:cNvPr id="11" name="Rectangle 10">
            <a:extLst>
              <a:ext uri="{FF2B5EF4-FFF2-40B4-BE49-F238E27FC236}">
                <a16:creationId xmlns:a16="http://schemas.microsoft.com/office/drawing/2014/main" id="{AF69A2F2-678E-437C-82E7-8DDC08963FB1}"/>
              </a:ext>
            </a:extLst>
          </p:cNvPr>
          <p:cNvSpPr/>
          <p:nvPr/>
        </p:nvSpPr>
        <p:spPr>
          <a:xfrm>
            <a:off x="818632" y="1119569"/>
            <a:ext cx="11386530" cy="369332"/>
          </a:xfrm>
          <a:prstGeom prst="rect">
            <a:avLst/>
          </a:prstGeom>
        </p:spPr>
        <p:txBody>
          <a:bodyPr wrap="square">
            <a:spAutoFit/>
          </a:bodyPr>
          <a:lstStyle/>
          <a:p>
            <a:r>
              <a:rPr lang="en-US" sz="1800" dirty="0"/>
              <a:t>We would love to work with you and your team! </a:t>
            </a:r>
          </a:p>
        </p:txBody>
      </p:sp>
      <p:sp>
        <p:nvSpPr>
          <p:cNvPr id="12" name="Slide Number Placeholder 3">
            <a:extLst>
              <a:ext uri="{FF2B5EF4-FFF2-40B4-BE49-F238E27FC236}">
                <a16:creationId xmlns:a16="http://schemas.microsoft.com/office/drawing/2014/main" id="{832543B2-29D0-47CC-8910-41E9F8B77E5A}"/>
              </a:ext>
            </a:extLst>
          </p:cNvPr>
          <p:cNvSpPr>
            <a:spLocks noGrp="1"/>
          </p:cNvSpPr>
          <p:nvPr>
            <p:ph type="sldNum" sz="quarter" idx="12"/>
          </p:nvPr>
        </p:nvSpPr>
        <p:spPr>
          <a:xfrm>
            <a:off x="8610600" y="6356350"/>
            <a:ext cx="2743200" cy="365125"/>
          </a:xfrm>
        </p:spPr>
        <p:txBody>
          <a:bodyPr/>
          <a:lstStyle/>
          <a:p>
            <a:fld id="{88B1D514-9158-7143-952E-69DC611F0F0B}" type="slidenum">
              <a:rPr lang="en-US" smtClean="0"/>
              <a:t>85</a:t>
            </a:fld>
            <a:endParaRPr lang="en-US" dirty="0"/>
          </a:p>
        </p:txBody>
      </p:sp>
      <p:grpSp>
        <p:nvGrpSpPr>
          <p:cNvPr id="4" name="Group 3">
            <a:extLst>
              <a:ext uri="{FF2B5EF4-FFF2-40B4-BE49-F238E27FC236}">
                <a16:creationId xmlns:a16="http://schemas.microsoft.com/office/drawing/2014/main" id="{4B9EE337-2EFE-495B-9E30-DE721DC03810}"/>
              </a:ext>
            </a:extLst>
          </p:cNvPr>
          <p:cNvGrpSpPr/>
          <p:nvPr/>
        </p:nvGrpSpPr>
        <p:grpSpPr>
          <a:xfrm>
            <a:off x="914400" y="1829366"/>
            <a:ext cx="11918015" cy="1417830"/>
            <a:chOff x="914400" y="3980074"/>
            <a:chExt cx="11918015" cy="1417830"/>
          </a:xfrm>
        </p:grpSpPr>
        <p:sp>
          <p:nvSpPr>
            <p:cNvPr id="13" name="Rectangle 12">
              <a:extLst>
                <a:ext uri="{FF2B5EF4-FFF2-40B4-BE49-F238E27FC236}">
                  <a16:creationId xmlns:a16="http://schemas.microsoft.com/office/drawing/2014/main" id="{52CC7CB4-EDE1-45BD-9729-747789512566}"/>
                </a:ext>
              </a:extLst>
            </p:cNvPr>
            <p:cNvSpPr/>
            <p:nvPr/>
          </p:nvSpPr>
          <p:spPr>
            <a:xfrm>
              <a:off x="2127692" y="4588372"/>
              <a:ext cx="2495998" cy="646331"/>
            </a:xfrm>
            <a:prstGeom prst="rect">
              <a:avLst/>
            </a:prstGeom>
          </p:spPr>
          <p:txBody>
            <a:bodyPr wrap="square">
              <a:spAutoFit/>
            </a:bodyPr>
            <a:lstStyle/>
            <a:p>
              <a:r>
                <a:rPr lang="en-US" sz="1800" dirty="0">
                  <a:ea typeface="Calibri" panose="020F0502020204030204" pitchFamily="34" charset="0"/>
                </a:rPr>
                <a:t>Website</a:t>
              </a:r>
            </a:p>
            <a:p>
              <a:r>
                <a:rPr lang="en-US" sz="1800" u="sng" dirty="0">
                  <a:solidFill>
                    <a:srgbClr val="0563C1"/>
                  </a:solidFill>
                  <a:ea typeface="Calibri" panose="020F0502020204030204" pitchFamily="34" charset="0"/>
                  <a:hlinkClick r:id="rId3"/>
                </a:rPr>
                <a:t>http://solor.io</a:t>
              </a:r>
              <a:endParaRPr lang="en-US" sz="1800" dirty="0">
                <a:ea typeface="Calibri" panose="020F0502020204030204" pitchFamily="34" charset="0"/>
              </a:endParaRPr>
            </a:p>
          </p:txBody>
        </p:sp>
        <p:sp>
          <p:nvSpPr>
            <p:cNvPr id="14" name="Rectangle 13">
              <a:extLst>
                <a:ext uri="{FF2B5EF4-FFF2-40B4-BE49-F238E27FC236}">
                  <a16:creationId xmlns:a16="http://schemas.microsoft.com/office/drawing/2014/main" id="{65409B26-6652-45E4-954B-BAEC730DC00E}"/>
                </a:ext>
              </a:extLst>
            </p:cNvPr>
            <p:cNvSpPr/>
            <p:nvPr/>
          </p:nvSpPr>
          <p:spPr>
            <a:xfrm>
              <a:off x="5314981" y="4588372"/>
              <a:ext cx="2078637" cy="646331"/>
            </a:xfrm>
            <a:prstGeom prst="rect">
              <a:avLst/>
            </a:prstGeom>
          </p:spPr>
          <p:txBody>
            <a:bodyPr wrap="square">
              <a:spAutoFit/>
            </a:bodyPr>
            <a:lstStyle/>
            <a:p>
              <a:pPr lvl="0"/>
              <a:r>
                <a:rPr lang="en-US" sz="1800" dirty="0">
                  <a:solidFill>
                    <a:prstClr val="black"/>
                  </a:solidFill>
                  <a:ea typeface="Calibri" panose="020F0502020204030204" pitchFamily="34" charset="0"/>
                </a:rPr>
                <a:t>Twitter</a:t>
              </a:r>
            </a:p>
            <a:p>
              <a:pPr lvl="0"/>
              <a:r>
                <a:rPr lang="en-US" sz="1800" dirty="0">
                  <a:solidFill>
                    <a:prstClr val="black"/>
                  </a:solidFill>
                  <a:ea typeface="Calibri" panose="020F0502020204030204" pitchFamily="34" charset="0"/>
                  <a:hlinkClick r:id="rId4"/>
                </a:rPr>
                <a:t>@</a:t>
              </a:r>
              <a:r>
                <a:rPr lang="en-US" sz="1800" dirty="0" err="1">
                  <a:solidFill>
                    <a:prstClr val="black"/>
                  </a:solidFill>
                  <a:ea typeface="Calibri" panose="020F0502020204030204" pitchFamily="34" charset="0"/>
                  <a:hlinkClick r:id="rId4"/>
                </a:rPr>
                <a:t>Solor_HealthIT</a:t>
              </a:r>
              <a:endParaRPr lang="en-US" sz="1800" dirty="0">
                <a:solidFill>
                  <a:prstClr val="black"/>
                </a:solidFill>
                <a:ea typeface="Calibri" panose="020F0502020204030204" pitchFamily="34" charset="0"/>
              </a:endParaRPr>
            </a:p>
          </p:txBody>
        </p:sp>
        <p:sp>
          <p:nvSpPr>
            <p:cNvPr id="15" name="Rectangle 14">
              <a:extLst>
                <a:ext uri="{FF2B5EF4-FFF2-40B4-BE49-F238E27FC236}">
                  <a16:creationId xmlns:a16="http://schemas.microsoft.com/office/drawing/2014/main" id="{66BF8017-09B2-41A2-87AA-2A00BC7465C3}"/>
                </a:ext>
              </a:extLst>
            </p:cNvPr>
            <p:cNvSpPr/>
            <p:nvPr/>
          </p:nvSpPr>
          <p:spPr>
            <a:xfrm>
              <a:off x="9141493" y="4588372"/>
              <a:ext cx="3690922" cy="646331"/>
            </a:xfrm>
            <a:prstGeom prst="rect">
              <a:avLst/>
            </a:prstGeom>
          </p:spPr>
          <p:txBody>
            <a:bodyPr wrap="square">
              <a:spAutoFit/>
            </a:bodyPr>
            <a:lstStyle/>
            <a:p>
              <a:pPr lvl="0"/>
              <a:r>
                <a:rPr lang="en-US" sz="1800" dirty="0" err="1">
                  <a:solidFill>
                    <a:prstClr val="black"/>
                  </a:solidFill>
                  <a:ea typeface="Calibri" panose="020F0502020204030204" pitchFamily="34" charset="0"/>
                </a:rPr>
                <a:t>Linkedin</a:t>
              </a:r>
              <a:endParaRPr lang="en-US" sz="1800" dirty="0">
                <a:solidFill>
                  <a:prstClr val="black"/>
                </a:solidFill>
                <a:ea typeface="Calibri" panose="020F0502020204030204" pitchFamily="34" charset="0"/>
              </a:endParaRPr>
            </a:p>
            <a:p>
              <a:pPr lvl="0"/>
              <a:r>
                <a:rPr lang="en-US" sz="1800" u="sng" dirty="0">
                  <a:solidFill>
                    <a:srgbClr val="00B0F0"/>
                  </a:solidFill>
                  <a:ea typeface="Calibri" panose="020F0502020204030204" pitchFamily="34" charset="0"/>
                </a:rPr>
                <a:t>http://solor.io/LinkedIn </a:t>
              </a:r>
            </a:p>
          </p:txBody>
        </p:sp>
        <p:grpSp>
          <p:nvGrpSpPr>
            <p:cNvPr id="16" name="Group 15">
              <a:extLst>
                <a:ext uri="{FF2B5EF4-FFF2-40B4-BE49-F238E27FC236}">
                  <a16:creationId xmlns:a16="http://schemas.microsoft.com/office/drawing/2014/main" id="{D983F6BD-270A-4AE8-AED2-9AA597F9AB9F}"/>
                </a:ext>
              </a:extLst>
            </p:cNvPr>
            <p:cNvGrpSpPr>
              <a:grpSpLocks noChangeAspect="1"/>
            </p:cNvGrpSpPr>
            <p:nvPr/>
          </p:nvGrpSpPr>
          <p:grpSpPr>
            <a:xfrm>
              <a:off x="8216912" y="4490698"/>
              <a:ext cx="829318" cy="820921"/>
              <a:chOff x="7446325" y="2030551"/>
              <a:chExt cx="469896" cy="465139"/>
            </a:xfrm>
            <a:solidFill>
              <a:schemeClr val="accent3"/>
            </a:solidFill>
          </p:grpSpPr>
          <p:sp>
            <p:nvSpPr>
              <p:cNvPr id="17" name="Freeform 188">
                <a:extLst>
                  <a:ext uri="{FF2B5EF4-FFF2-40B4-BE49-F238E27FC236}">
                    <a16:creationId xmlns:a16="http://schemas.microsoft.com/office/drawing/2014/main" id="{D6DD4D70-AB69-4E5A-9AED-DD0A891B8939}"/>
                  </a:ext>
                </a:extLst>
              </p:cNvPr>
              <p:cNvSpPr>
                <a:spLocks noEditPoints="1"/>
              </p:cNvSpPr>
              <p:nvPr/>
            </p:nvSpPr>
            <p:spPr bwMode="auto">
              <a:xfrm>
                <a:off x="7446325" y="2030551"/>
                <a:ext cx="107950" cy="465138"/>
              </a:xfrm>
              <a:custGeom>
                <a:avLst/>
                <a:gdLst>
                  <a:gd name="T0" fmla="*/ 32 w 32"/>
                  <a:gd name="T1" fmla="*/ 15 h 137"/>
                  <a:gd name="T2" fmla="*/ 16 w 32"/>
                  <a:gd name="T3" fmla="*/ 30 h 137"/>
                  <a:gd name="T4" fmla="*/ 0 w 32"/>
                  <a:gd name="T5" fmla="*/ 15 h 137"/>
                  <a:gd name="T6" fmla="*/ 16 w 32"/>
                  <a:gd name="T7" fmla="*/ 0 h 137"/>
                  <a:gd name="T8" fmla="*/ 32 w 32"/>
                  <a:gd name="T9" fmla="*/ 15 h 137"/>
                  <a:gd name="T10" fmla="*/ 1 w 32"/>
                  <a:gd name="T11" fmla="*/ 137 h 137"/>
                  <a:gd name="T12" fmla="*/ 1 w 32"/>
                  <a:gd name="T13" fmla="*/ 41 h 137"/>
                  <a:gd name="T14" fmla="*/ 31 w 32"/>
                  <a:gd name="T15" fmla="*/ 41 h 137"/>
                  <a:gd name="T16" fmla="*/ 31 w 32"/>
                  <a:gd name="T17" fmla="*/ 137 h 137"/>
                  <a:gd name="T18" fmla="*/ 1 w 32"/>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37">
                    <a:moveTo>
                      <a:pt x="32" y="15"/>
                    </a:moveTo>
                    <a:cubicBezTo>
                      <a:pt x="32" y="23"/>
                      <a:pt x="26" y="30"/>
                      <a:pt x="16" y="30"/>
                    </a:cubicBezTo>
                    <a:cubicBezTo>
                      <a:pt x="6" y="30"/>
                      <a:pt x="0" y="23"/>
                      <a:pt x="0" y="15"/>
                    </a:cubicBezTo>
                    <a:cubicBezTo>
                      <a:pt x="0" y="6"/>
                      <a:pt x="6" y="0"/>
                      <a:pt x="16" y="0"/>
                    </a:cubicBezTo>
                    <a:cubicBezTo>
                      <a:pt x="26" y="0"/>
                      <a:pt x="31" y="6"/>
                      <a:pt x="32" y="15"/>
                    </a:cubicBezTo>
                    <a:close/>
                    <a:moveTo>
                      <a:pt x="1" y="137"/>
                    </a:moveTo>
                    <a:cubicBezTo>
                      <a:pt x="1" y="41"/>
                      <a:pt x="1" y="41"/>
                      <a:pt x="1" y="41"/>
                    </a:cubicBezTo>
                    <a:cubicBezTo>
                      <a:pt x="31" y="41"/>
                      <a:pt x="31" y="41"/>
                      <a:pt x="31" y="41"/>
                    </a:cubicBezTo>
                    <a:cubicBezTo>
                      <a:pt x="31" y="137"/>
                      <a:pt x="31" y="137"/>
                      <a:pt x="31" y="137"/>
                    </a:cubicBezTo>
                    <a:lnTo>
                      <a:pt x="1"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9">
                <a:extLst>
                  <a:ext uri="{FF2B5EF4-FFF2-40B4-BE49-F238E27FC236}">
                    <a16:creationId xmlns:a16="http://schemas.microsoft.com/office/drawing/2014/main" id="{2102F039-3C1B-4A6E-AFF8-9BCC6B8CF857}"/>
                  </a:ext>
                </a:extLst>
              </p:cNvPr>
              <p:cNvSpPr>
                <a:spLocks/>
              </p:cNvSpPr>
              <p:nvPr/>
            </p:nvSpPr>
            <p:spPr bwMode="auto">
              <a:xfrm>
                <a:off x="7608246" y="2163902"/>
                <a:ext cx="307975" cy="331788"/>
              </a:xfrm>
              <a:custGeom>
                <a:avLst/>
                <a:gdLst>
                  <a:gd name="T0" fmla="*/ 0 w 91"/>
                  <a:gd name="T1" fmla="*/ 33 h 98"/>
                  <a:gd name="T2" fmla="*/ 0 w 91"/>
                  <a:gd name="T3" fmla="*/ 2 h 98"/>
                  <a:gd name="T4" fmla="*/ 26 w 91"/>
                  <a:gd name="T5" fmla="*/ 2 h 98"/>
                  <a:gd name="T6" fmla="*/ 27 w 91"/>
                  <a:gd name="T7" fmla="*/ 16 h 98"/>
                  <a:gd name="T8" fmla="*/ 28 w 91"/>
                  <a:gd name="T9" fmla="*/ 16 h 98"/>
                  <a:gd name="T10" fmla="*/ 57 w 91"/>
                  <a:gd name="T11" fmla="*/ 0 h 98"/>
                  <a:gd name="T12" fmla="*/ 91 w 91"/>
                  <a:gd name="T13" fmla="*/ 42 h 98"/>
                  <a:gd name="T14" fmla="*/ 91 w 91"/>
                  <a:gd name="T15" fmla="*/ 98 h 98"/>
                  <a:gd name="T16" fmla="*/ 62 w 91"/>
                  <a:gd name="T17" fmla="*/ 98 h 98"/>
                  <a:gd name="T18" fmla="*/ 62 w 91"/>
                  <a:gd name="T19" fmla="*/ 45 h 98"/>
                  <a:gd name="T20" fmla="*/ 46 w 91"/>
                  <a:gd name="T21" fmla="*/ 24 h 98"/>
                  <a:gd name="T22" fmla="*/ 31 w 91"/>
                  <a:gd name="T23" fmla="*/ 36 h 98"/>
                  <a:gd name="T24" fmla="*/ 30 w 91"/>
                  <a:gd name="T25" fmla="*/ 43 h 98"/>
                  <a:gd name="T26" fmla="*/ 30 w 91"/>
                  <a:gd name="T27" fmla="*/ 98 h 98"/>
                  <a:gd name="T28" fmla="*/ 0 w 91"/>
                  <a:gd name="T29" fmla="*/ 98 h 98"/>
                  <a:gd name="T30" fmla="*/ 0 w 91"/>
                  <a:gd name="T31" fmla="*/ 3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98">
                    <a:moveTo>
                      <a:pt x="0" y="33"/>
                    </a:moveTo>
                    <a:cubicBezTo>
                      <a:pt x="0" y="21"/>
                      <a:pt x="0" y="11"/>
                      <a:pt x="0" y="2"/>
                    </a:cubicBezTo>
                    <a:cubicBezTo>
                      <a:pt x="26" y="2"/>
                      <a:pt x="26" y="2"/>
                      <a:pt x="26" y="2"/>
                    </a:cubicBezTo>
                    <a:cubicBezTo>
                      <a:pt x="27" y="16"/>
                      <a:pt x="27" y="16"/>
                      <a:pt x="27" y="16"/>
                    </a:cubicBezTo>
                    <a:cubicBezTo>
                      <a:pt x="28" y="16"/>
                      <a:pt x="28" y="16"/>
                      <a:pt x="28" y="16"/>
                    </a:cubicBezTo>
                    <a:cubicBezTo>
                      <a:pt x="31" y="9"/>
                      <a:pt x="41" y="0"/>
                      <a:pt x="57" y="0"/>
                    </a:cubicBezTo>
                    <a:cubicBezTo>
                      <a:pt x="77" y="0"/>
                      <a:pt x="91" y="13"/>
                      <a:pt x="91" y="42"/>
                    </a:cubicBezTo>
                    <a:cubicBezTo>
                      <a:pt x="91" y="98"/>
                      <a:pt x="91" y="98"/>
                      <a:pt x="91" y="98"/>
                    </a:cubicBezTo>
                    <a:cubicBezTo>
                      <a:pt x="62" y="98"/>
                      <a:pt x="62" y="98"/>
                      <a:pt x="62" y="98"/>
                    </a:cubicBezTo>
                    <a:cubicBezTo>
                      <a:pt x="62" y="45"/>
                      <a:pt x="62" y="45"/>
                      <a:pt x="62" y="45"/>
                    </a:cubicBezTo>
                    <a:cubicBezTo>
                      <a:pt x="62" y="33"/>
                      <a:pt x="57" y="24"/>
                      <a:pt x="46" y="24"/>
                    </a:cubicBezTo>
                    <a:cubicBezTo>
                      <a:pt x="38" y="24"/>
                      <a:pt x="33" y="30"/>
                      <a:pt x="31" y="36"/>
                    </a:cubicBezTo>
                    <a:cubicBezTo>
                      <a:pt x="30" y="37"/>
                      <a:pt x="30" y="40"/>
                      <a:pt x="30" y="43"/>
                    </a:cubicBezTo>
                    <a:cubicBezTo>
                      <a:pt x="30" y="98"/>
                      <a:pt x="30" y="98"/>
                      <a:pt x="30" y="98"/>
                    </a:cubicBezTo>
                    <a:cubicBezTo>
                      <a:pt x="0" y="98"/>
                      <a:pt x="0" y="98"/>
                      <a:pt x="0" y="98"/>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83">
              <a:extLst>
                <a:ext uri="{FF2B5EF4-FFF2-40B4-BE49-F238E27FC236}">
                  <a16:creationId xmlns:a16="http://schemas.microsoft.com/office/drawing/2014/main" id="{ADC7B75F-D57B-4A05-AAFD-AA7854E5F4B3}"/>
                </a:ext>
              </a:extLst>
            </p:cNvPr>
            <p:cNvSpPr>
              <a:spLocks noChangeAspect="1"/>
            </p:cNvSpPr>
            <p:nvPr/>
          </p:nvSpPr>
          <p:spPr bwMode="auto">
            <a:xfrm>
              <a:off x="4328770" y="4637749"/>
              <a:ext cx="914854" cy="742182"/>
            </a:xfrm>
            <a:custGeom>
              <a:avLst/>
              <a:gdLst>
                <a:gd name="T0" fmla="*/ 142 w 142"/>
                <a:gd name="T1" fmla="*/ 13 h 115"/>
                <a:gd name="T2" fmla="*/ 125 w 142"/>
                <a:gd name="T3" fmla="*/ 18 h 115"/>
                <a:gd name="T4" fmla="*/ 138 w 142"/>
                <a:gd name="T5" fmla="*/ 2 h 115"/>
                <a:gd name="T6" fmla="*/ 120 w 142"/>
                <a:gd name="T7" fmla="*/ 9 h 115"/>
                <a:gd name="T8" fmla="*/ 98 w 142"/>
                <a:gd name="T9" fmla="*/ 0 h 115"/>
                <a:gd name="T10" fmla="*/ 69 w 142"/>
                <a:gd name="T11" fmla="*/ 29 h 115"/>
                <a:gd name="T12" fmla="*/ 70 w 142"/>
                <a:gd name="T13" fmla="*/ 36 h 115"/>
                <a:gd name="T14" fmla="*/ 10 w 142"/>
                <a:gd name="T15" fmla="*/ 5 h 115"/>
                <a:gd name="T16" fmla="*/ 6 w 142"/>
                <a:gd name="T17" fmla="*/ 20 h 115"/>
                <a:gd name="T18" fmla="*/ 19 w 142"/>
                <a:gd name="T19" fmla="*/ 44 h 115"/>
                <a:gd name="T20" fmla="*/ 5 w 142"/>
                <a:gd name="T21" fmla="*/ 40 h 115"/>
                <a:gd name="T22" fmla="*/ 5 w 142"/>
                <a:gd name="T23" fmla="*/ 41 h 115"/>
                <a:gd name="T24" fmla="*/ 29 w 142"/>
                <a:gd name="T25" fmla="*/ 69 h 115"/>
                <a:gd name="T26" fmla="*/ 21 w 142"/>
                <a:gd name="T27" fmla="*/ 70 h 115"/>
                <a:gd name="T28" fmla="*/ 16 w 142"/>
                <a:gd name="T29" fmla="*/ 70 h 115"/>
                <a:gd name="T30" fmla="*/ 43 w 142"/>
                <a:gd name="T31" fmla="*/ 90 h 115"/>
                <a:gd name="T32" fmla="*/ 7 w 142"/>
                <a:gd name="T33" fmla="*/ 103 h 115"/>
                <a:gd name="T34" fmla="*/ 0 w 142"/>
                <a:gd name="T35" fmla="*/ 102 h 115"/>
                <a:gd name="T36" fmla="*/ 44 w 142"/>
                <a:gd name="T37" fmla="*/ 115 h 115"/>
                <a:gd name="T38" fmla="*/ 128 w 142"/>
                <a:gd name="T39" fmla="*/ 32 h 115"/>
                <a:gd name="T40" fmla="*/ 127 w 142"/>
                <a:gd name="T41" fmla="*/ 28 h 115"/>
                <a:gd name="T42" fmla="*/ 142 w 142"/>
                <a:gd name="T43" fmla="*/ 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15">
                  <a:moveTo>
                    <a:pt x="142" y="13"/>
                  </a:moveTo>
                  <a:cubicBezTo>
                    <a:pt x="137" y="16"/>
                    <a:pt x="131" y="17"/>
                    <a:pt x="125" y="18"/>
                  </a:cubicBezTo>
                  <a:cubicBezTo>
                    <a:pt x="131" y="14"/>
                    <a:pt x="136" y="9"/>
                    <a:pt x="138" y="2"/>
                  </a:cubicBezTo>
                  <a:cubicBezTo>
                    <a:pt x="132" y="5"/>
                    <a:pt x="126" y="8"/>
                    <a:pt x="120" y="9"/>
                  </a:cubicBezTo>
                  <a:cubicBezTo>
                    <a:pt x="114" y="3"/>
                    <a:pt x="107" y="0"/>
                    <a:pt x="98" y="0"/>
                  </a:cubicBezTo>
                  <a:cubicBezTo>
                    <a:pt x="82" y="0"/>
                    <a:pt x="69" y="13"/>
                    <a:pt x="69" y="29"/>
                  </a:cubicBezTo>
                  <a:cubicBezTo>
                    <a:pt x="69" y="31"/>
                    <a:pt x="69" y="33"/>
                    <a:pt x="70" y="36"/>
                  </a:cubicBezTo>
                  <a:cubicBezTo>
                    <a:pt x="46" y="34"/>
                    <a:pt x="24" y="23"/>
                    <a:pt x="10" y="5"/>
                  </a:cubicBezTo>
                  <a:cubicBezTo>
                    <a:pt x="7" y="9"/>
                    <a:pt x="6" y="14"/>
                    <a:pt x="6" y="20"/>
                  </a:cubicBezTo>
                  <a:cubicBezTo>
                    <a:pt x="6" y="30"/>
                    <a:pt x="11" y="39"/>
                    <a:pt x="19" y="44"/>
                  </a:cubicBezTo>
                  <a:cubicBezTo>
                    <a:pt x="14" y="44"/>
                    <a:pt x="9" y="43"/>
                    <a:pt x="5" y="40"/>
                  </a:cubicBezTo>
                  <a:cubicBezTo>
                    <a:pt x="5" y="40"/>
                    <a:pt x="5" y="41"/>
                    <a:pt x="5" y="41"/>
                  </a:cubicBezTo>
                  <a:cubicBezTo>
                    <a:pt x="5" y="55"/>
                    <a:pt x="15" y="67"/>
                    <a:pt x="29" y="69"/>
                  </a:cubicBezTo>
                  <a:cubicBezTo>
                    <a:pt x="26" y="70"/>
                    <a:pt x="24" y="70"/>
                    <a:pt x="21" y="70"/>
                  </a:cubicBezTo>
                  <a:cubicBezTo>
                    <a:pt x="19" y="70"/>
                    <a:pt x="17" y="70"/>
                    <a:pt x="16" y="70"/>
                  </a:cubicBezTo>
                  <a:cubicBezTo>
                    <a:pt x="19" y="81"/>
                    <a:pt x="30" y="90"/>
                    <a:pt x="43" y="90"/>
                  </a:cubicBezTo>
                  <a:cubicBezTo>
                    <a:pt x="33" y="98"/>
                    <a:pt x="20" y="103"/>
                    <a:pt x="7" y="103"/>
                  </a:cubicBezTo>
                  <a:cubicBezTo>
                    <a:pt x="4" y="103"/>
                    <a:pt x="2" y="103"/>
                    <a:pt x="0" y="102"/>
                  </a:cubicBezTo>
                  <a:cubicBezTo>
                    <a:pt x="13" y="111"/>
                    <a:pt x="28" y="115"/>
                    <a:pt x="44" y="115"/>
                  </a:cubicBezTo>
                  <a:cubicBezTo>
                    <a:pt x="98" y="115"/>
                    <a:pt x="128" y="71"/>
                    <a:pt x="128" y="32"/>
                  </a:cubicBezTo>
                  <a:cubicBezTo>
                    <a:pt x="128" y="31"/>
                    <a:pt x="128" y="30"/>
                    <a:pt x="127" y="28"/>
                  </a:cubicBezTo>
                  <a:cubicBezTo>
                    <a:pt x="133" y="24"/>
                    <a:pt x="138" y="19"/>
                    <a:pt x="142"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7851AA3B-0D16-4FAF-8905-FAB5F85AA45E}"/>
                </a:ext>
              </a:extLst>
            </p:cNvPr>
            <p:cNvGrpSpPr/>
            <p:nvPr/>
          </p:nvGrpSpPr>
          <p:grpSpPr>
            <a:xfrm>
              <a:off x="914400" y="4569392"/>
              <a:ext cx="1074753" cy="828512"/>
              <a:chOff x="5775325" y="2154238"/>
              <a:chExt cx="1254125" cy="966787"/>
            </a:xfrm>
            <a:solidFill>
              <a:schemeClr val="accent3"/>
            </a:solidFill>
          </p:grpSpPr>
          <p:sp>
            <p:nvSpPr>
              <p:cNvPr id="26" name="Freeform 55">
                <a:extLst>
                  <a:ext uri="{FF2B5EF4-FFF2-40B4-BE49-F238E27FC236}">
                    <a16:creationId xmlns:a16="http://schemas.microsoft.com/office/drawing/2014/main" id="{2F77AA5B-F538-4827-9283-008C860FCCF2}"/>
                  </a:ext>
                </a:extLst>
              </p:cNvPr>
              <p:cNvSpPr>
                <a:spLocks noEditPoints="1"/>
              </p:cNvSpPr>
              <p:nvPr/>
            </p:nvSpPr>
            <p:spPr bwMode="auto">
              <a:xfrm>
                <a:off x="5775325" y="2154238"/>
                <a:ext cx="1254125" cy="966787"/>
              </a:xfrm>
              <a:custGeom>
                <a:avLst/>
                <a:gdLst>
                  <a:gd name="T0" fmla="*/ 51 w 419"/>
                  <a:gd name="T1" fmla="*/ 222 h 323"/>
                  <a:gd name="T2" fmla="*/ 368 w 419"/>
                  <a:gd name="T3" fmla="*/ 222 h 323"/>
                  <a:gd name="T4" fmla="*/ 387 w 419"/>
                  <a:gd name="T5" fmla="*/ 206 h 323"/>
                  <a:gd name="T6" fmla="*/ 387 w 419"/>
                  <a:gd name="T7" fmla="*/ 17 h 323"/>
                  <a:gd name="T8" fmla="*/ 368 w 419"/>
                  <a:gd name="T9" fmla="*/ 0 h 323"/>
                  <a:gd name="T10" fmla="*/ 51 w 419"/>
                  <a:gd name="T11" fmla="*/ 0 h 323"/>
                  <a:gd name="T12" fmla="*/ 32 w 419"/>
                  <a:gd name="T13" fmla="*/ 17 h 323"/>
                  <a:gd name="T14" fmla="*/ 32 w 419"/>
                  <a:gd name="T15" fmla="*/ 206 h 323"/>
                  <a:gd name="T16" fmla="*/ 51 w 419"/>
                  <a:gd name="T17" fmla="*/ 222 h 323"/>
                  <a:gd name="T18" fmla="*/ 51 w 419"/>
                  <a:gd name="T19" fmla="*/ 20 h 323"/>
                  <a:gd name="T20" fmla="*/ 368 w 419"/>
                  <a:gd name="T21" fmla="*/ 20 h 323"/>
                  <a:gd name="T22" fmla="*/ 368 w 419"/>
                  <a:gd name="T23" fmla="*/ 203 h 323"/>
                  <a:gd name="T24" fmla="*/ 51 w 419"/>
                  <a:gd name="T25" fmla="*/ 203 h 323"/>
                  <a:gd name="T26" fmla="*/ 51 w 419"/>
                  <a:gd name="T27" fmla="*/ 20 h 323"/>
                  <a:gd name="T28" fmla="*/ 419 w 419"/>
                  <a:gd name="T29" fmla="*/ 309 h 323"/>
                  <a:gd name="T30" fmla="*/ 405 w 419"/>
                  <a:gd name="T31" fmla="*/ 323 h 323"/>
                  <a:gd name="T32" fmla="*/ 14 w 419"/>
                  <a:gd name="T33" fmla="*/ 323 h 323"/>
                  <a:gd name="T34" fmla="*/ 0 w 419"/>
                  <a:gd name="T35" fmla="*/ 309 h 323"/>
                  <a:gd name="T36" fmla="*/ 32 w 419"/>
                  <a:gd name="T37" fmla="*/ 243 h 323"/>
                  <a:gd name="T38" fmla="*/ 387 w 419"/>
                  <a:gd name="T39" fmla="*/ 243 h 323"/>
                  <a:gd name="T40" fmla="*/ 419 w 419"/>
                  <a:gd name="T41"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23">
                    <a:moveTo>
                      <a:pt x="51" y="222"/>
                    </a:moveTo>
                    <a:cubicBezTo>
                      <a:pt x="368" y="222"/>
                      <a:pt x="368" y="222"/>
                      <a:pt x="368" y="222"/>
                    </a:cubicBezTo>
                    <a:cubicBezTo>
                      <a:pt x="378" y="222"/>
                      <a:pt x="387" y="215"/>
                      <a:pt x="387" y="206"/>
                    </a:cubicBezTo>
                    <a:cubicBezTo>
                      <a:pt x="387" y="17"/>
                      <a:pt x="387" y="17"/>
                      <a:pt x="387" y="17"/>
                    </a:cubicBezTo>
                    <a:cubicBezTo>
                      <a:pt x="387" y="8"/>
                      <a:pt x="378" y="0"/>
                      <a:pt x="368" y="0"/>
                    </a:cubicBezTo>
                    <a:cubicBezTo>
                      <a:pt x="51" y="0"/>
                      <a:pt x="51" y="0"/>
                      <a:pt x="51" y="0"/>
                    </a:cubicBezTo>
                    <a:cubicBezTo>
                      <a:pt x="40" y="0"/>
                      <a:pt x="32" y="8"/>
                      <a:pt x="32" y="17"/>
                    </a:cubicBezTo>
                    <a:cubicBezTo>
                      <a:pt x="32" y="206"/>
                      <a:pt x="32" y="206"/>
                      <a:pt x="32" y="206"/>
                    </a:cubicBezTo>
                    <a:cubicBezTo>
                      <a:pt x="32" y="215"/>
                      <a:pt x="40" y="222"/>
                      <a:pt x="51" y="222"/>
                    </a:cubicBezTo>
                    <a:close/>
                    <a:moveTo>
                      <a:pt x="51" y="20"/>
                    </a:moveTo>
                    <a:cubicBezTo>
                      <a:pt x="368" y="20"/>
                      <a:pt x="368" y="20"/>
                      <a:pt x="368" y="20"/>
                    </a:cubicBezTo>
                    <a:cubicBezTo>
                      <a:pt x="368" y="203"/>
                      <a:pt x="368" y="203"/>
                      <a:pt x="368" y="203"/>
                    </a:cubicBezTo>
                    <a:cubicBezTo>
                      <a:pt x="51" y="203"/>
                      <a:pt x="51" y="203"/>
                      <a:pt x="51" y="203"/>
                    </a:cubicBezTo>
                    <a:lnTo>
                      <a:pt x="51" y="20"/>
                    </a:lnTo>
                    <a:close/>
                    <a:moveTo>
                      <a:pt x="419" y="309"/>
                    </a:moveTo>
                    <a:cubicBezTo>
                      <a:pt x="419" y="317"/>
                      <a:pt x="412" y="323"/>
                      <a:pt x="405" y="323"/>
                    </a:cubicBezTo>
                    <a:cubicBezTo>
                      <a:pt x="14" y="323"/>
                      <a:pt x="14" y="323"/>
                      <a:pt x="14" y="323"/>
                    </a:cubicBezTo>
                    <a:cubicBezTo>
                      <a:pt x="6" y="323"/>
                      <a:pt x="0" y="317"/>
                      <a:pt x="0" y="309"/>
                    </a:cubicBezTo>
                    <a:cubicBezTo>
                      <a:pt x="0" y="302"/>
                      <a:pt x="32" y="243"/>
                      <a:pt x="32" y="243"/>
                    </a:cubicBezTo>
                    <a:cubicBezTo>
                      <a:pt x="387" y="243"/>
                      <a:pt x="387" y="243"/>
                      <a:pt x="387" y="243"/>
                    </a:cubicBezTo>
                    <a:cubicBezTo>
                      <a:pt x="387" y="243"/>
                      <a:pt x="419" y="302"/>
                      <a:pt x="419"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6">
                <a:extLst>
                  <a:ext uri="{FF2B5EF4-FFF2-40B4-BE49-F238E27FC236}">
                    <a16:creationId xmlns:a16="http://schemas.microsoft.com/office/drawing/2014/main" id="{35166794-2607-4583-A53B-53AFA9B844BB}"/>
                  </a:ext>
                </a:extLst>
              </p:cNvPr>
              <p:cNvSpPr>
                <a:spLocks noEditPoints="1"/>
              </p:cNvSpPr>
              <p:nvPr/>
            </p:nvSpPr>
            <p:spPr bwMode="auto">
              <a:xfrm>
                <a:off x="6167438" y="2249488"/>
                <a:ext cx="466725" cy="471487"/>
              </a:xfrm>
              <a:custGeom>
                <a:avLst/>
                <a:gdLst>
                  <a:gd name="T0" fmla="*/ 81 w 156"/>
                  <a:gd name="T1" fmla="*/ 0 h 157"/>
                  <a:gd name="T2" fmla="*/ 75 w 156"/>
                  <a:gd name="T3" fmla="*/ 1 h 157"/>
                  <a:gd name="T4" fmla="*/ 78 w 156"/>
                  <a:gd name="T5" fmla="*/ 157 h 157"/>
                  <a:gd name="T6" fmla="*/ 81 w 156"/>
                  <a:gd name="T7" fmla="*/ 1 h 157"/>
                  <a:gd name="T8" fmla="*/ 30 w 156"/>
                  <a:gd name="T9" fmla="*/ 81 h 157"/>
                  <a:gd name="T10" fmla="*/ 13 w 156"/>
                  <a:gd name="T11" fmla="*/ 110 h 157"/>
                  <a:gd name="T12" fmla="*/ 81 w 156"/>
                  <a:gd name="T13" fmla="*/ 41 h 157"/>
                  <a:gd name="T14" fmla="*/ 115 w 156"/>
                  <a:gd name="T15" fmla="*/ 41 h 157"/>
                  <a:gd name="T16" fmla="*/ 117 w 156"/>
                  <a:gd name="T17" fmla="*/ 47 h 157"/>
                  <a:gd name="T18" fmla="*/ 81 w 156"/>
                  <a:gd name="T19" fmla="*/ 76 h 157"/>
                  <a:gd name="T20" fmla="*/ 117 w 156"/>
                  <a:gd name="T21" fmla="*/ 47 h 157"/>
                  <a:gd name="T22" fmla="*/ 75 w 156"/>
                  <a:gd name="T23" fmla="*/ 41 h 157"/>
                  <a:gd name="T24" fmla="*/ 75 w 156"/>
                  <a:gd name="T25" fmla="*/ 6 h 157"/>
                  <a:gd name="T26" fmla="*/ 75 w 156"/>
                  <a:gd name="T27" fmla="*/ 76 h 157"/>
                  <a:gd name="T28" fmla="*/ 40 w 156"/>
                  <a:gd name="T29" fmla="*/ 47 h 157"/>
                  <a:gd name="T30" fmla="*/ 30 w 156"/>
                  <a:gd name="T31" fmla="*/ 76 h 157"/>
                  <a:gd name="T32" fmla="*/ 13 w 156"/>
                  <a:gd name="T33" fmla="*/ 47 h 157"/>
                  <a:gd name="T34" fmla="*/ 30 w 156"/>
                  <a:gd name="T35" fmla="*/ 76 h 157"/>
                  <a:gd name="T36" fmla="*/ 75 w 156"/>
                  <a:gd name="T37" fmla="*/ 81 h 157"/>
                  <a:gd name="T38" fmla="*/ 39 w 156"/>
                  <a:gd name="T39" fmla="*/ 110 h 157"/>
                  <a:gd name="T40" fmla="*/ 75 w 156"/>
                  <a:gd name="T41" fmla="*/ 115 h 157"/>
                  <a:gd name="T42" fmla="*/ 41 w 156"/>
                  <a:gd name="T43" fmla="*/ 115 h 157"/>
                  <a:gd name="T44" fmla="*/ 81 w 156"/>
                  <a:gd name="T45" fmla="*/ 151 h 157"/>
                  <a:gd name="T46" fmla="*/ 115 w 156"/>
                  <a:gd name="T47" fmla="*/ 115 h 157"/>
                  <a:gd name="T48" fmla="*/ 81 w 156"/>
                  <a:gd name="T49" fmla="*/ 110 h 157"/>
                  <a:gd name="T50" fmla="*/ 121 w 156"/>
                  <a:gd name="T51" fmla="*/ 81 h 157"/>
                  <a:gd name="T52" fmla="*/ 81 w 156"/>
                  <a:gd name="T53" fmla="*/ 110 h 157"/>
                  <a:gd name="T54" fmla="*/ 151 w 156"/>
                  <a:gd name="T55" fmla="*/ 81 h 157"/>
                  <a:gd name="T56" fmla="*/ 122 w 156"/>
                  <a:gd name="T57" fmla="*/ 110 h 157"/>
                  <a:gd name="T58" fmla="*/ 126 w 156"/>
                  <a:gd name="T59" fmla="*/ 76 h 157"/>
                  <a:gd name="T60" fmla="*/ 143 w 156"/>
                  <a:gd name="T61" fmla="*/ 47 h 157"/>
                  <a:gd name="T62" fmla="*/ 126 w 156"/>
                  <a:gd name="T63" fmla="*/ 76 h 157"/>
                  <a:gd name="T64" fmla="*/ 121 w 156"/>
                  <a:gd name="T65" fmla="*/ 41 h 157"/>
                  <a:gd name="T66" fmla="*/ 141 w 156"/>
                  <a:gd name="T67" fmla="*/ 41 h 157"/>
                  <a:gd name="T68" fmla="*/ 36 w 156"/>
                  <a:gd name="T69" fmla="*/ 41 h 157"/>
                  <a:gd name="T70" fmla="*/ 56 w 156"/>
                  <a:gd name="T71" fmla="*/ 9 h 157"/>
                  <a:gd name="T72" fmla="*/ 36 w 156"/>
                  <a:gd name="T73" fmla="*/ 115 h 157"/>
                  <a:gd name="T74" fmla="*/ 15 w 156"/>
                  <a:gd name="T75" fmla="*/ 115 h 157"/>
                  <a:gd name="T76" fmla="*/ 121 w 156"/>
                  <a:gd name="T77" fmla="*/ 115 h 157"/>
                  <a:gd name="T78" fmla="*/ 100 w 156"/>
                  <a:gd name="T7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7">
                    <a:moveTo>
                      <a:pt x="81" y="1"/>
                    </a:moveTo>
                    <a:cubicBezTo>
                      <a:pt x="81" y="0"/>
                      <a:pt x="81" y="0"/>
                      <a:pt x="81" y="0"/>
                    </a:cubicBezTo>
                    <a:cubicBezTo>
                      <a:pt x="75" y="0"/>
                      <a:pt x="75" y="0"/>
                      <a:pt x="75" y="0"/>
                    </a:cubicBezTo>
                    <a:cubicBezTo>
                      <a:pt x="75" y="1"/>
                      <a:pt x="75" y="1"/>
                      <a:pt x="75" y="1"/>
                    </a:cubicBezTo>
                    <a:cubicBezTo>
                      <a:pt x="34" y="2"/>
                      <a:pt x="0" y="36"/>
                      <a:pt x="0" y="78"/>
                    </a:cubicBezTo>
                    <a:cubicBezTo>
                      <a:pt x="0" y="122"/>
                      <a:pt x="35" y="157"/>
                      <a:pt x="78" y="157"/>
                    </a:cubicBezTo>
                    <a:cubicBezTo>
                      <a:pt x="121" y="157"/>
                      <a:pt x="156" y="122"/>
                      <a:pt x="156" y="78"/>
                    </a:cubicBezTo>
                    <a:cubicBezTo>
                      <a:pt x="156" y="36"/>
                      <a:pt x="123" y="2"/>
                      <a:pt x="81" y="1"/>
                    </a:cubicBezTo>
                    <a:close/>
                    <a:moveTo>
                      <a:pt x="6" y="81"/>
                    </a:moveTo>
                    <a:cubicBezTo>
                      <a:pt x="30" y="81"/>
                      <a:pt x="30" y="81"/>
                      <a:pt x="30" y="81"/>
                    </a:cubicBezTo>
                    <a:cubicBezTo>
                      <a:pt x="30" y="91"/>
                      <a:pt x="32" y="101"/>
                      <a:pt x="34" y="110"/>
                    </a:cubicBezTo>
                    <a:cubicBezTo>
                      <a:pt x="13" y="110"/>
                      <a:pt x="13" y="110"/>
                      <a:pt x="13" y="110"/>
                    </a:cubicBezTo>
                    <a:cubicBezTo>
                      <a:pt x="8" y="101"/>
                      <a:pt x="6" y="91"/>
                      <a:pt x="6" y="81"/>
                    </a:cubicBezTo>
                    <a:close/>
                    <a:moveTo>
                      <a:pt x="81" y="41"/>
                    </a:moveTo>
                    <a:cubicBezTo>
                      <a:pt x="81" y="6"/>
                      <a:pt x="81" y="6"/>
                      <a:pt x="81" y="6"/>
                    </a:cubicBezTo>
                    <a:cubicBezTo>
                      <a:pt x="95" y="7"/>
                      <a:pt x="108" y="21"/>
                      <a:pt x="115" y="41"/>
                    </a:cubicBezTo>
                    <a:lnTo>
                      <a:pt x="81" y="41"/>
                    </a:lnTo>
                    <a:close/>
                    <a:moveTo>
                      <a:pt x="117" y="47"/>
                    </a:moveTo>
                    <a:cubicBezTo>
                      <a:pt x="119" y="56"/>
                      <a:pt x="121" y="65"/>
                      <a:pt x="121" y="76"/>
                    </a:cubicBezTo>
                    <a:cubicBezTo>
                      <a:pt x="81" y="76"/>
                      <a:pt x="81" y="76"/>
                      <a:pt x="81" y="76"/>
                    </a:cubicBezTo>
                    <a:cubicBezTo>
                      <a:pt x="81" y="47"/>
                      <a:pt x="81" y="47"/>
                      <a:pt x="81" y="47"/>
                    </a:cubicBezTo>
                    <a:lnTo>
                      <a:pt x="117" y="47"/>
                    </a:lnTo>
                    <a:close/>
                    <a:moveTo>
                      <a:pt x="75" y="6"/>
                    </a:moveTo>
                    <a:cubicBezTo>
                      <a:pt x="75" y="41"/>
                      <a:pt x="75" y="41"/>
                      <a:pt x="75" y="41"/>
                    </a:cubicBezTo>
                    <a:cubicBezTo>
                      <a:pt x="41" y="41"/>
                      <a:pt x="41" y="41"/>
                      <a:pt x="41" y="41"/>
                    </a:cubicBezTo>
                    <a:cubicBezTo>
                      <a:pt x="48" y="21"/>
                      <a:pt x="61" y="7"/>
                      <a:pt x="75" y="6"/>
                    </a:cubicBezTo>
                    <a:close/>
                    <a:moveTo>
                      <a:pt x="75" y="47"/>
                    </a:moveTo>
                    <a:cubicBezTo>
                      <a:pt x="75" y="76"/>
                      <a:pt x="75" y="76"/>
                      <a:pt x="75" y="76"/>
                    </a:cubicBezTo>
                    <a:cubicBezTo>
                      <a:pt x="35" y="76"/>
                      <a:pt x="35" y="76"/>
                      <a:pt x="35" y="76"/>
                    </a:cubicBezTo>
                    <a:cubicBezTo>
                      <a:pt x="35" y="65"/>
                      <a:pt x="37" y="56"/>
                      <a:pt x="40" y="47"/>
                    </a:cubicBezTo>
                    <a:lnTo>
                      <a:pt x="75" y="47"/>
                    </a:lnTo>
                    <a:close/>
                    <a:moveTo>
                      <a:pt x="30" y="76"/>
                    </a:moveTo>
                    <a:cubicBezTo>
                      <a:pt x="6" y="76"/>
                      <a:pt x="6" y="76"/>
                      <a:pt x="6" y="76"/>
                    </a:cubicBezTo>
                    <a:cubicBezTo>
                      <a:pt x="6" y="65"/>
                      <a:pt x="8" y="56"/>
                      <a:pt x="13" y="47"/>
                    </a:cubicBezTo>
                    <a:cubicBezTo>
                      <a:pt x="34" y="47"/>
                      <a:pt x="34" y="47"/>
                      <a:pt x="34" y="47"/>
                    </a:cubicBezTo>
                    <a:cubicBezTo>
                      <a:pt x="32" y="56"/>
                      <a:pt x="30" y="65"/>
                      <a:pt x="30" y="76"/>
                    </a:cubicBezTo>
                    <a:close/>
                    <a:moveTo>
                      <a:pt x="35" y="81"/>
                    </a:moveTo>
                    <a:cubicBezTo>
                      <a:pt x="75" y="81"/>
                      <a:pt x="75" y="81"/>
                      <a:pt x="75" y="81"/>
                    </a:cubicBezTo>
                    <a:cubicBezTo>
                      <a:pt x="75" y="110"/>
                      <a:pt x="75" y="110"/>
                      <a:pt x="75" y="110"/>
                    </a:cubicBezTo>
                    <a:cubicBezTo>
                      <a:pt x="39" y="110"/>
                      <a:pt x="39" y="110"/>
                      <a:pt x="39" y="110"/>
                    </a:cubicBezTo>
                    <a:cubicBezTo>
                      <a:pt x="37" y="101"/>
                      <a:pt x="35" y="91"/>
                      <a:pt x="35" y="81"/>
                    </a:cubicBezTo>
                    <a:close/>
                    <a:moveTo>
                      <a:pt x="75" y="115"/>
                    </a:moveTo>
                    <a:cubicBezTo>
                      <a:pt x="75" y="151"/>
                      <a:pt x="75" y="151"/>
                      <a:pt x="75" y="151"/>
                    </a:cubicBezTo>
                    <a:cubicBezTo>
                      <a:pt x="61" y="149"/>
                      <a:pt x="48" y="136"/>
                      <a:pt x="41" y="115"/>
                    </a:cubicBezTo>
                    <a:lnTo>
                      <a:pt x="75" y="115"/>
                    </a:lnTo>
                    <a:close/>
                    <a:moveTo>
                      <a:pt x="81" y="151"/>
                    </a:moveTo>
                    <a:cubicBezTo>
                      <a:pt x="81" y="115"/>
                      <a:pt x="81" y="115"/>
                      <a:pt x="81" y="115"/>
                    </a:cubicBezTo>
                    <a:cubicBezTo>
                      <a:pt x="115" y="115"/>
                      <a:pt x="115" y="115"/>
                      <a:pt x="115" y="115"/>
                    </a:cubicBezTo>
                    <a:cubicBezTo>
                      <a:pt x="108" y="136"/>
                      <a:pt x="95" y="149"/>
                      <a:pt x="81" y="151"/>
                    </a:cubicBezTo>
                    <a:close/>
                    <a:moveTo>
                      <a:pt x="81" y="110"/>
                    </a:moveTo>
                    <a:cubicBezTo>
                      <a:pt x="81" y="81"/>
                      <a:pt x="81" y="81"/>
                      <a:pt x="81" y="81"/>
                    </a:cubicBezTo>
                    <a:cubicBezTo>
                      <a:pt x="121" y="81"/>
                      <a:pt x="121" y="81"/>
                      <a:pt x="121" y="81"/>
                    </a:cubicBezTo>
                    <a:cubicBezTo>
                      <a:pt x="121" y="91"/>
                      <a:pt x="119" y="101"/>
                      <a:pt x="117" y="110"/>
                    </a:cubicBezTo>
                    <a:lnTo>
                      <a:pt x="81" y="110"/>
                    </a:lnTo>
                    <a:close/>
                    <a:moveTo>
                      <a:pt x="126" y="81"/>
                    </a:moveTo>
                    <a:cubicBezTo>
                      <a:pt x="151" y="81"/>
                      <a:pt x="151" y="81"/>
                      <a:pt x="151" y="81"/>
                    </a:cubicBezTo>
                    <a:cubicBezTo>
                      <a:pt x="150" y="91"/>
                      <a:pt x="148" y="101"/>
                      <a:pt x="144" y="110"/>
                    </a:cubicBezTo>
                    <a:cubicBezTo>
                      <a:pt x="122" y="110"/>
                      <a:pt x="122" y="110"/>
                      <a:pt x="122" y="110"/>
                    </a:cubicBezTo>
                    <a:cubicBezTo>
                      <a:pt x="125" y="101"/>
                      <a:pt x="126" y="91"/>
                      <a:pt x="126" y="81"/>
                    </a:cubicBezTo>
                    <a:close/>
                    <a:moveTo>
                      <a:pt x="126" y="76"/>
                    </a:moveTo>
                    <a:cubicBezTo>
                      <a:pt x="126" y="65"/>
                      <a:pt x="125" y="56"/>
                      <a:pt x="122" y="47"/>
                    </a:cubicBezTo>
                    <a:cubicBezTo>
                      <a:pt x="143" y="47"/>
                      <a:pt x="143" y="47"/>
                      <a:pt x="143" y="47"/>
                    </a:cubicBezTo>
                    <a:cubicBezTo>
                      <a:pt x="148" y="56"/>
                      <a:pt x="150" y="65"/>
                      <a:pt x="151" y="76"/>
                    </a:cubicBezTo>
                    <a:lnTo>
                      <a:pt x="126" y="76"/>
                    </a:lnTo>
                    <a:close/>
                    <a:moveTo>
                      <a:pt x="141" y="41"/>
                    </a:moveTo>
                    <a:cubicBezTo>
                      <a:pt x="121" y="41"/>
                      <a:pt x="121" y="41"/>
                      <a:pt x="121" y="41"/>
                    </a:cubicBezTo>
                    <a:cubicBezTo>
                      <a:pt x="116" y="28"/>
                      <a:pt x="109" y="17"/>
                      <a:pt x="100" y="9"/>
                    </a:cubicBezTo>
                    <a:cubicBezTo>
                      <a:pt x="117" y="15"/>
                      <a:pt x="132" y="26"/>
                      <a:pt x="141" y="41"/>
                    </a:cubicBezTo>
                    <a:close/>
                    <a:moveTo>
                      <a:pt x="56" y="9"/>
                    </a:moveTo>
                    <a:cubicBezTo>
                      <a:pt x="47" y="17"/>
                      <a:pt x="40" y="28"/>
                      <a:pt x="36" y="41"/>
                    </a:cubicBezTo>
                    <a:cubicBezTo>
                      <a:pt x="16" y="41"/>
                      <a:pt x="16" y="41"/>
                      <a:pt x="16" y="41"/>
                    </a:cubicBezTo>
                    <a:cubicBezTo>
                      <a:pt x="25" y="26"/>
                      <a:pt x="39" y="15"/>
                      <a:pt x="56" y="9"/>
                    </a:cubicBezTo>
                    <a:close/>
                    <a:moveTo>
                      <a:pt x="15" y="115"/>
                    </a:moveTo>
                    <a:cubicBezTo>
                      <a:pt x="36" y="115"/>
                      <a:pt x="36" y="115"/>
                      <a:pt x="36" y="115"/>
                    </a:cubicBezTo>
                    <a:cubicBezTo>
                      <a:pt x="40" y="129"/>
                      <a:pt x="47" y="140"/>
                      <a:pt x="56" y="148"/>
                    </a:cubicBezTo>
                    <a:cubicBezTo>
                      <a:pt x="39" y="142"/>
                      <a:pt x="24" y="130"/>
                      <a:pt x="15" y="115"/>
                    </a:cubicBezTo>
                    <a:close/>
                    <a:moveTo>
                      <a:pt x="100" y="148"/>
                    </a:moveTo>
                    <a:cubicBezTo>
                      <a:pt x="109" y="140"/>
                      <a:pt x="116" y="129"/>
                      <a:pt x="121" y="115"/>
                    </a:cubicBezTo>
                    <a:cubicBezTo>
                      <a:pt x="141" y="115"/>
                      <a:pt x="141" y="115"/>
                      <a:pt x="141" y="115"/>
                    </a:cubicBezTo>
                    <a:cubicBezTo>
                      <a:pt x="132" y="130"/>
                      <a:pt x="117" y="142"/>
                      <a:pt x="100"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itle 1">
              <a:extLst>
                <a:ext uri="{FF2B5EF4-FFF2-40B4-BE49-F238E27FC236}">
                  <a16:creationId xmlns:a16="http://schemas.microsoft.com/office/drawing/2014/main" id="{359A4699-98A1-4712-9376-FEF74DE2F76C}"/>
                </a:ext>
              </a:extLst>
            </p:cNvPr>
            <p:cNvSpPr txBox="1">
              <a:spLocks/>
            </p:cNvSpPr>
            <p:nvPr/>
          </p:nvSpPr>
          <p:spPr>
            <a:xfrm>
              <a:off x="914400" y="3980074"/>
              <a:ext cx="9636252" cy="498043"/>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1" i="0" kern="1200" cap="none" spc="0" baseline="0">
                  <a:solidFill>
                    <a:srgbClr val="2972FF"/>
                  </a:solidFill>
                  <a:latin typeface="+mn-lt"/>
                  <a:ea typeface="Open Sans Semibold" panose="020B0706030804020204" pitchFamily="34" charset="0"/>
                  <a:cs typeface="Open Sans Semibold" panose="020B0706030804020204" pitchFamily="34" charset="0"/>
                </a:defRPr>
              </a:lvl1pPr>
            </a:lstStyle>
            <a:p>
              <a:r>
                <a:rPr lang="en-US" sz="2000" dirty="0">
                  <a:solidFill>
                    <a:srgbClr val="93D8FF"/>
                  </a:solidFill>
                </a:rPr>
                <a:t>Contact us!</a:t>
              </a:r>
            </a:p>
          </p:txBody>
        </p:sp>
      </p:grpSp>
      <p:grpSp>
        <p:nvGrpSpPr>
          <p:cNvPr id="3" name="Group 2">
            <a:extLst>
              <a:ext uri="{FF2B5EF4-FFF2-40B4-BE49-F238E27FC236}">
                <a16:creationId xmlns:a16="http://schemas.microsoft.com/office/drawing/2014/main" id="{E6E4A1D4-4301-4492-B996-CC364A131768}"/>
              </a:ext>
            </a:extLst>
          </p:cNvPr>
          <p:cNvGrpSpPr/>
          <p:nvPr/>
        </p:nvGrpSpPr>
        <p:grpSpPr>
          <a:xfrm>
            <a:off x="818632" y="4062557"/>
            <a:ext cx="10676961" cy="1768911"/>
            <a:chOff x="818632" y="1305985"/>
            <a:chExt cx="10676961" cy="1768911"/>
          </a:xfrm>
        </p:grpSpPr>
        <p:pic>
          <p:nvPicPr>
            <p:cNvPr id="19" name="Graphic 18" descr="Meeting">
              <a:extLst>
                <a:ext uri="{FF2B5EF4-FFF2-40B4-BE49-F238E27FC236}">
                  <a16:creationId xmlns:a16="http://schemas.microsoft.com/office/drawing/2014/main" id="{192DD1DD-CA48-4E69-8FB1-8739A655DA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7751" y="1758042"/>
              <a:ext cx="1229547" cy="1229547"/>
            </a:xfrm>
            <a:prstGeom prst="rect">
              <a:avLst/>
            </a:prstGeom>
          </p:spPr>
        </p:pic>
        <p:sp>
          <p:nvSpPr>
            <p:cNvPr id="21" name="TextBox 20">
              <a:extLst>
                <a:ext uri="{FF2B5EF4-FFF2-40B4-BE49-F238E27FC236}">
                  <a16:creationId xmlns:a16="http://schemas.microsoft.com/office/drawing/2014/main" id="{837FD72C-35C2-41BD-8C49-6CFA53EE6031}"/>
                </a:ext>
              </a:extLst>
            </p:cNvPr>
            <p:cNvSpPr txBox="1"/>
            <p:nvPr/>
          </p:nvSpPr>
          <p:spPr>
            <a:xfrm>
              <a:off x="2006067" y="1968351"/>
              <a:ext cx="2230948" cy="923330"/>
            </a:xfrm>
            <a:prstGeom prst="rect">
              <a:avLst/>
            </a:prstGeom>
            <a:noFill/>
          </p:spPr>
          <p:txBody>
            <a:bodyPr wrap="square" rtlCol="0">
              <a:spAutoFit/>
            </a:bodyPr>
            <a:lstStyle/>
            <a:p>
              <a:r>
                <a:rPr lang="en-US" sz="1800" dirty="0"/>
                <a:t>Learn more about Solor Knowledge Architecture</a:t>
              </a:r>
            </a:p>
          </p:txBody>
        </p:sp>
        <p:sp>
          <p:nvSpPr>
            <p:cNvPr id="22" name="TextBox 21">
              <a:extLst>
                <a:ext uri="{FF2B5EF4-FFF2-40B4-BE49-F238E27FC236}">
                  <a16:creationId xmlns:a16="http://schemas.microsoft.com/office/drawing/2014/main" id="{5789BA56-F274-46B1-BB8B-237C336480D2}"/>
                </a:ext>
              </a:extLst>
            </p:cNvPr>
            <p:cNvSpPr txBox="1"/>
            <p:nvPr/>
          </p:nvSpPr>
          <p:spPr>
            <a:xfrm>
              <a:off x="5246033" y="1968351"/>
              <a:ext cx="2766638" cy="923330"/>
            </a:xfrm>
            <a:prstGeom prst="rect">
              <a:avLst/>
            </a:prstGeom>
            <a:noFill/>
          </p:spPr>
          <p:txBody>
            <a:bodyPr wrap="square" rtlCol="0">
              <a:spAutoFit/>
            </a:bodyPr>
            <a:lstStyle/>
            <a:p>
              <a:r>
                <a:rPr lang="en-US" sz="1800" dirty="0"/>
                <a:t>Discuss how Solor can help improve semantic interoperability </a:t>
              </a:r>
            </a:p>
          </p:txBody>
        </p:sp>
        <p:pic>
          <p:nvPicPr>
            <p:cNvPr id="24" name="Graphic 23" descr="Playbook">
              <a:extLst>
                <a:ext uri="{FF2B5EF4-FFF2-40B4-BE49-F238E27FC236}">
                  <a16:creationId xmlns:a16="http://schemas.microsoft.com/office/drawing/2014/main" id="{C5F7F63D-7B35-4766-A44A-4EB5B88937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5390" y="1765836"/>
              <a:ext cx="1309060" cy="1309060"/>
            </a:xfrm>
            <a:prstGeom prst="rect">
              <a:avLst/>
            </a:prstGeom>
          </p:spPr>
        </p:pic>
        <p:sp>
          <p:nvSpPr>
            <p:cNvPr id="25" name="TextBox 24">
              <a:extLst>
                <a:ext uri="{FF2B5EF4-FFF2-40B4-BE49-F238E27FC236}">
                  <a16:creationId xmlns:a16="http://schemas.microsoft.com/office/drawing/2014/main" id="{3E7686EB-E360-4D42-BA69-6209C860451D}"/>
                </a:ext>
              </a:extLst>
            </p:cNvPr>
            <p:cNvSpPr txBox="1"/>
            <p:nvPr/>
          </p:nvSpPr>
          <p:spPr>
            <a:xfrm>
              <a:off x="9311043" y="1968351"/>
              <a:ext cx="2184550" cy="923330"/>
            </a:xfrm>
            <a:prstGeom prst="rect">
              <a:avLst/>
            </a:prstGeom>
            <a:noFill/>
          </p:spPr>
          <p:txBody>
            <a:bodyPr wrap="square" rtlCol="0">
              <a:spAutoFit/>
            </a:bodyPr>
            <a:lstStyle/>
            <a:p>
              <a:r>
                <a:rPr lang="en-US" sz="1800" dirty="0"/>
                <a:t>Integrate and apply Solor to your workflow</a:t>
              </a:r>
            </a:p>
          </p:txBody>
        </p:sp>
        <p:pic>
          <p:nvPicPr>
            <p:cNvPr id="28" name="Picture 27">
              <a:extLst>
                <a:ext uri="{FF2B5EF4-FFF2-40B4-BE49-F238E27FC236}">
                  <a16:creationId xmlns:a16="http://schemas.microsoft.com/office/drawing/2014/main" id="{E03A7DBA-7D98-4F56-9745-1233928505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632" y="1809468"/>
              <a:ext cx="1309060" cy="1221790"/>
            </a:xfrm>
            <a:prstGeom prst="rect">
              <a:avLst/>
            </a:prstGeom>
          </p:spPr>
        </p:pic>
        <p:sp>
          <p:nvSpPr>
            <p:cNvPr id="31" name="Title 1">
              <a:extLst>
                <a:ext uri="{FF2B5EF4-FFF2-40B4-BE49-F238E27FC236}">
                  <a16:creationId xmlns:a16="http://schemas.microsoft.com/office/drawing/2014/main" id="{66485975-72B0-4E17-BAF0-B27E259F4489}"/>
                </a:ext>
              </a:extLst>
            </p:cNvPr>
            <p:cNvSpPr txBox="1">
              <a:spLocks/>
            </p:cNvSpPr>
            <p:nvPr/>
          </p:nvSpPr>
          <p:spPr>
            <a:xfrm>
              <a:off x="914400" y="1305985"/>
              <a:ext cx="9636252" cy="498043"/>
            </a:xfrm>
            <a:prstGeom prst="rect">
              <a:avLst/>
            </a:prstGeom>
          </p:spPr>
          <p:txBody>
            <a:bodyPr vert="horz" lIns="0" tIns="45720" rIns="91440" bIns="0" rtlCol="0" anchor="ctr" anchorCtr="0">
              <a:noAutofit/>
            </a:bodyPr>
            <a:lstStyle>
              <a:lvl1pPr algn="l" defTabSz="914400" rtl="0" eaLnBrk="1" latinLnBrk="0" hangingPunct="1">
                <a:lnSpc>
                  <a:spcPct val="80000"/>
                </a:lnSpc>
                <a:spcBef>
                  <a:spcPct val="0"/>
                </a:spcBef>
                <a:buNone/>
                <a:defRPr lang="en-US" sz="3200" b="1" i="0" kern="1200" cap="none" spc="0" baseline="0">
                  <a:solidFill>
                    <a:srgbClr val="2972FF"/>
                  </a:solidFill>
                  <a:latin typeface="+mn-lt"/>
                  <a:ea typeface="Open Sans Semibold" panose="020B0706030804020204" pitchFamily="34" charset="0"/>
                  <a:cs typeface="Open Sans Semibold" panose="020B0706030804020204" pitchFamily="34" charset="0"/>
                </a:defRPr>
              </a:lvl1pPr>
            </a:lstStyle>
            <a:p>
              <a:r>
                <a:rPr lang="en-US" sz="2000" dirty="0">
                  <a:solidFill>
                    <a:srgbClr val="0076FF"/>
                  </a:solidFill>
                </a:rPr>
                <a:t>Work with us!</a:t>
              </a:r>
            </a:p>
          </p:txBody>
        </p:sp>
      </p:grpSp>
      <p:cxnSp>
        <p:nvCxnSpPr>
          <p:cNvPr id="6" name="Straight Connector 5">
            <a:extLst>
              <a:ext uri="{FF2B5EF4-FFF2-40B4-BE49-F238E27FC236}">
                <a16:creationId xmlns:a16="http://schemas.microsoft.com/office/drawing/2014/main" id="{75B874EF-1B59-4385-83FB-D20DB23907F8}"/>
              </a:ext>
            </a:extLst>
          </p:cNvPr>
          <p:cNvCxnSpPr/>
          <p:nvPr/>
        </p:nvCxnSpPr>
        <p:spPr>
          <a:xfrm>
            <a:off x="3352800" y="3732815"/>
            <a:ext cx="5486400" cy="6848"/>
          </a:xfrm>
          <a:prstGeom prst="line">
            <a:avLst/>
          </a:prstGeom>
          <a:ln w="28575">
            <a:solidFill>
              <a:srgbClr val="003294"/>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EA0046E-528E-44A5-8E7B-69DCFCFC052D}"/>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10"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3723937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BF-5CB3-5649-9898-F546B84EDB69}"/>
              </a:ext>
            </a:extLst>
          </p:cNvPr>
          <p:cNvSpPr>
            <a:spLocks noGrp="1"/>
          </p:cNvSpPr>
          <p:nvPr>
            <p:ph type="title"/>
          </p:nvPr>
        </p:nvSpPr>
        <p:spPr>
          <a:xfrm>
            <a:off x="831850" y="1096675"/>
            <a:ext cx="7865341" cy="2747961"/>
          </a:xfrm>
        </p:spPr>
        <p:txBody>
          <a:bodyPr/>
          <a:lstStyle/>
          <a:p>
            <a:r>
              <a:rPr lang="en-US" dirty="0"/>
              <a:t>ANF Building Blocks</a:t>
            </a:r>
          </a:p>
        </p:txBody>
      </p:sp>
      <p:sp>
        <p:nvSpPr>
          <p:cNvPr id="4" name="Slide Number Placeholder 3">
            <a:extLst>
              <a:ext uri="{FF2B5EF4-FFF2-40B4-BE49-F238E27FC236}">
                <a16:creationId xmlns:a16="http://schemas.microsoft.com/office/drawing/2014/main" id="{32D13668-698E-884F-B27F-BAAF22E92C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8B1D514-9158-7143-952E-69DC611F0F0B}" type="slidenum">
              <a:rPr kumimoji="0" lang="en-US" sz="10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A53FCE35-841C-4D59-8D35-014345C485FD}"/>
              </a:ext>
            </a:extLst>
          </p:cNvPr>
          <p:cNvSpPr/>
          <p:nvPr/>
        </p:nvSpPr>
        <p:spPr>
          <a:xfrm>
            <a:off x="8776972" y="6386830"/>
            <a:ext cx="2369816" cy="276999"/>
          </a:xfrm>
          <a:prstGeom prst="rect">
            <a:avLst/>
          </a:prstGeom>
        </p:spPr>
        <p:txBody>
          <a:bodyPr wrap="none">
            <a:spAutoFit/>
          </a:bodyPr>
          <a:lstStyle/>
          <a:p>
            <a:r>
              <a:rPr lang="en-US" sz="1200" dirty="0">
                <a:hlinkClick r:id="rId2" action="ppaction://hlinksldjump"/>
              </a:rPr>
              <a:t>Back to Presentation Overview</a:t>
            </a:r>
            <a:endParaRPr lang="en-US" sz="1200" dirty="0"/>
          </a:p>
        </p:txBody>
      </p:sp>
    </p:spTree>
    <p:extLst>
      <p:ext uri="{BB962C8B-B14F-4D97-AF65-F5344CB8AC3E}">
        <p14:creationId xmlns:p14="http://schemas.microsoft.com/office/powerpoint/2010/main" val="2900852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E749-E59E-F042-9BF9-3D934BBD7D4E}"/>
              </a:ext>
            </a:extLst>
          </p:cNvPr>
          <p:cNvSpPr>
            <a:spLocks noGrp="1"/>
          </p:cNvSpPr>
          <p:nvPr>
            <p:ph type="title"/>
          </p:nvPr>
        </p:nvSpPr>
        <p:spPr>
          <a:xfrm>
            <a:off x="914399" y="374904"/>
            <a:ext cx="10308921" cy="859536"/>
          </a:xfrm>
        </p:spPr>
        <p:txBody>
          <a:bodyPr/>
          <a:lstStyle/>
          <a:p>
            <a:r>
              <a:rPr lang="en-US" dirty="0"/>
              <a:t>Building Blocks of ANF: </a:t>
            </a:r>
            <a:br>
              <a:rPr lang="en-US" dirty="0"/>
            </a:br>
            <a:r>
              <a:rPr lang="en-US" dirty="0"/>
              <a:t>Measure, Repetition, Logical Expression</a:t>
            </a:r>
          </a:p>
        </p:txBody>
      </p:sp>
      <p:sp>
        <p:nvSpPr>
          <p:cNvPr id="4" name="Slide Number Placeholder 3">
            <a:extLst>
              <a:ext uri="{FF2B5EF4-FFF2-40B4-BE49-F238E27FC236}">
                <a16:creationId xmlns:a16="http://schemas.microsoft.com/office/drawing/2014/main" id="{48B9C908-B339-854E-974B-B8D8B8F5E90D}"/>
              </a:ext>
            </a:extLst>
          </p:cNvPr>
          <p:cNvSpPr>
            <a:spLocks noGrp="1"/>
          </p:cNvSpPr>
          <p:nvPr>
            <p:ph type="sldNum" sz="quarter" idx="12"/>
          </p:nvPr>
        </p:nvSpPr>
        <p:spPr/>
        <p:txBody>
          <a:bodyPr/>
          <a:lstStyle/>
          <a:p>
            <a:fld id="{88B1D514-9158-7143-952E-69DC611F0F0B}" type="slidenum">
              <a:rPr lang="en-US" smtClean="0"/>
              <a:t>87</a:t>
            </a:fld>
            <a:endParaRPr lang="en-US" dirty="0"/>
          </a:p>
        </p:txBody>
      </p:sp>
      <p:pic>
        <p:nvPicPr>
          <p:cNvPr id="3" name="Picture 2">
            <a:extLst>
              <a:ext uri="{FF2B5EF4-FFF2-40B4-BE49-F238E27FC236}">
                <a16:creationId xmlns:a16="http://schemas.microsoft.com/office/drawing/2014/main" id="{8F758D42-8388-451C-833C-174F1D39CA24}"/>
              </a:ext>
            </a:extLst>
          </p:cNvPr>
          <p:cNvPicPr>
            <a:picLocks noChangeAspect="1"/>
          </p:cNvPicPr>
          <p:nvPr/>
        </p:nvPicPr>
        <p:blipFill>
          <a:blip r:embed="rId3"/>
          <a:stretch>
            <a:fillRect/>
          </a:stretch>
        </p:blipFill>
        <p:spPr>
          <a:xfrm>
            <a:off x="1308396" y="1573837"/>
            <a:ext cx="8075841" cy="5039886"/>
          </a:xfrm>
          <a:prstGeom prst="rect">
            <a:avLst/>
          </a:prstGeom>
        </p:spPr>
      </p:pic>
      <p:sp>
        <p:nvSpPr>
          <p:cNvPr id="21" name="Speech Bubble: Rectangle 20">
            <a:extLst>
              <a:ext uri="{FF2B5EF4-FFF2-40B4-BE49-F238E27FC236}">
                <a16:creationId xmlns:a16="http://schemas.microsoft.com/office/drawing/2014/main" id="{F2717EB5-0FDB-4000-97BB-F391C27CC876}"/>
              </a:ext>
            </a:extLst>
          </p:cNvPr>
          <p:cNvSpPr/>
          <p:nvPr/>
        </p:nvSpPr>
        <p:spPr>
          <a:xfrm>
            <a:off x="6738618" y="5576289"/>
            <a:ext cx="1065098" cy="461256"/>
          </a:xfrm>
          <a:prstGeom prst="wedgeRectCallout">
            <a:avLst>
              <a:gd name="adj1" fmla="val -83684"/>
              <a:gd name="adj2" fmla="val 80434"/>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t>Invariant</a:t>
            </a:r>
          </a:p>
        </p:txBody>
      </p:sp>
      <p:sp>
        <p:nvSpPr>
          <p:cNvPr id="6" name="Content Placeholder 2">
            <a:extLst>
              <a:ext uri="{FF2B5EF4-FFF2-40B4-BE49-F238E27FC236}">
                <a16:creationId xmlns:a16="http://schemas.microsoft.com/office/drawing/2014/main" id="{EB63A6D0-1526-4536-AD33-8238C54E680B}"/>
              </a:ext>
            </a:extLst>
          </p:cNvPr>
          <p:cNvSpPr>
            <a:spLocks noGrp="1"/>
          </p:cNvSpPr>
          <p:nvPr>
            <p:ph idx="1"/>
          </p:nvPr>
        </p:nvSpPr>
        <p:spPr>
          <a:xfrm>
            <a:off x="5624185" y="1417320"/>
            <a:ext cx="5987441" cy="1701661"/>
          </a:xfrm>
        </p:spPr>
        <p:txBody>
          <a:bodyPr/>
          <a:lstStyle/>
          <a:p>
            <a:pPr marL="0" indent="0">
              <a:buNone/>
            </a:pPr>
            <a:r>
              <a:rPr lang="en-US" dirty="0"/>
              <a:t> </a:t>
            </a:r>
          </a:p>
        </p:txBody>
      </p:sp>
      <p:sp>
        <p:nvSpPr>
          <p:cNvPr id="7" name="Rectangle 6">
            <a:extLst>
              <a:ext uri="{FF2B5EF4-FFF2-40B4-BE49-F238E27FC236}">
                <a16:creationId xmlns:a16="http://schemas.microsoft.com/office/drawing/2014/main" id="{A224126A-5086-4753-BBA3-5662F7727FCC}"/>
              </a:ext>
            </a:extLst>
          </p:cNvPr>
          <p:cNvSpPr/>
          <p:nvPr/>
        </p:nvSpPr>
        <p:spPr>
          <a:xfrm>
            <a:off x="5255433" y="1443211"/>
            <a:ext cx="5379164" cy="1675770"/>
          </a:xfrm>
          <a:prstGeom prst="rect">
            <a:avLst/>
          </a:prstGeom>
          <a:solidFill>
            <a:schemeClr val="bg1"/>
          </a:solidFill>
          <a:ln w="28575">
            <a:solidFill>
              <a:srgbClr val="0078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ANF’s building blocks use primitive data types that can be implemented using existing data analysis tools and middleware</a:t>
            </a:r>
            <a:endParaRPr lang="en-US" sz="2000" b="1" dirty="0">
              <a:solidFill>
                <a:schemeClr val="tx1"/>
              </a:solidFill>
            </a:endParaRPr>
          </a:p>
        </p:txBody>
      </p:sp>
      <p:sp>
        <p:nvSpPr>
          <p:cNvPr id="8" name="Rectangle 7">
            <a:extLst>
              <a:ext uri="{FF2B5EF4-FFF2-40B4-BE49-F238E27FC236}">
                <a16:creationId xmlns:a16="http://schemas.microsoft.com/office/drawing/2014/main" id="{53236274-143D-48A0-A663-57483F906D15}"/>
              </a:ext>
            </a:extLst>
          </p:cNvPr>
          <p:cNvSpPr/>
          <p:nvPr/>
        </p:nvSpPr>
        <p:spPr>
          <a:xfrm>
            <a:off x="8776972" y="6386830"/>
            <a:ext cx="2369816" cy="276999"/>
          </a:xfrm>
          <a:prstGeom prst="rect">
            <a:avLst/>
          </a:prstGeom>
        </p:spPr>
        <p:txBody>
          <a:bodyPr wrap="none">
            <a:spAutoFit/>
          </a:bodyPr>
          <a:lstStyle/>
          <a:p>
            <a:r>
              <a:rPr lang="en-US" sz="1200" dirty="0">
                <a:hlinkClick r:id="rId4" action="ppaction://hlinksldjump"/>
              </a:rPr>
              <a:t>Back to Presentation Overview</a:t>
            </a:r>
            <a:endParaRPr lang="en-US" sz="1200" dirty="0"/>
          </a:p>
        </p:txBody>
      </p:sp>
    </p:spTree>
    <p:extLst>
      <p:ext uri="{BB962C8B-B14F-4D97-AF65-F5344CB8AC3E}">
        <p14:creationId xmlns:p14="http://schemas.microsoft.com/office/powerpoint/2010/main" val="262634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96675"/>
            <a:ext cx="10870415" cy="2747961"/>
          </a:xfrm>
        </p:spPr>
        <p:txBody>
          <a:bodyPr/>
          <a:lstStyle/>
          <a:p>
            <a:r>
              <a:rPr lang="en-US" dirty="0"/>
              <a:t>Introduction to Solor</a:t>
            </a:r>
            <a:br>
              <a:rPr lang="en-US" dirty="0"/>
            </a:br>
            <a:br>
              <a:rPr lang="en-US" dirty="0"/>
            </a:br>
            <a:r>
              <a:rPr lang="en-US" sz="2800" i="1" dirty="0"/>
              <a:t>A pathway to high-reliability semantic interoperability</a:t>
            </a:r>
          </a:p>
        </p:txBody>
      </p:sp>
      <p:sp>
        <p:nvSpPr>
          <p:cNvPr id="3" name="Slide Number Placeholder 2">
            <a:extLst>
              <a:ext uri="{FF2B5EF4-FFF2-40B4-BE49-F238E27FC236}">
                <a16:creationId xmlns:a16="http://schemas.microsoft.com/office/drawing/2014/main" id="{3127FDF4-841B-47DD-9381-3583592F310F}"/>
              </a:ext>
            </a:extLst>
          </p:cNvPr>
          <p:cNvSpPr>
            <a:spLocks noGrp="1"/>
          </p:cNvSpPr>
          <p:nvPr>
            <p:ph type="sldNum" sz="quarter" idx="12"/>
          </p:nvPr>
        </p:nvSpPr>
        <p:spPr/>
        <p:txBody>
          <a:bodyPr/>
          <a:lstStyle/>
          <a:p>
            <a:fld id="{88B1D514-9158-7143-952E-69DC611F0F0B}" type="slidenum">
              <a:rPr lang="en-US" smtClean="0"/>
              <a:pPr/>
              <a:t>9</a:t>
            </a:fld>
            <a:endParaRPr lang="en-US"/>
          </a:p>
        </p:txBody>
      </p:sp>
      <p:sp>
        <p:nvSpPr>
          <p:cNvPr id="4" name="Rectangle 3">
            <a:extLst>
              <a:ext uri="{FF2B5EF4-FFF2-40B4-BE49-F238E27FC236}">
                <a16:creationId xmlns:a16="http://schemas.microsoft.com/office/drawing/2014/main" id="{E220C2B1-D528-4378-AF03-BA60FF294E8F}"/>
              </a:ext>
            </a:extLst>
          </p:cNvPr>
          <p:cNvSpPr/>
          <p:nvPr/>
        </p:nvSpPr>
        <p:spPr>
          <a:xfrm>
            <a:off x="8258694" y="6290244"/>
            <a:ext cx="2735877" cy="381066"/>
          </a:xfrm>
          <a:prstGeom prst="rect">
            <a:avLst/>
          </a:prstGeom>
        </p:spPr>
        <p:txBody>
          <a:bodyPr wrap="none">
            <a:spAutoFit/>
          </a:bodyPr>
          <a:lstStyle/>
          <a:p>
            <a:pPr lvl="0">
              <a:lnSpc>
                <a:spcPct val="150000"/>
              </a:lnSpc>
              <a:defRPr/>
            </a:pPr>
            <a:r>
              <a:rPr lang="en-US" sz="1400" dirty="0">
                <a:solidFill>
                  <a:prstClr val="black"/>
                </a:solidFill>
                <a:hlinkClick r:id="rId2" action="ppaction://hlinksldjump"/>
              </a:rPr>
              <a:t>Back to Presentation Overview</a:t>
            </a:r>
            <a:endParaRPr lang="en-US" sz="1400" dirty="0">
              <a:solidFill>
                <a:prstClr val="black"/>
              </a:solidFill>
            </a:endParaRPr>
          </a:p>
        </p:txBody>
      </p:sp>
    </p:spTree>
    <p:extLst>
      <p:ext uri="{BB962C8B-B14F-4D97-AF65-F5344CB8AC3E}">
        <p14:creationId xmlns:p14="http://schemas.microsoft.com/office/powerpoint/2010/main" val="2246097232"/>
      </p:ext>
    </p:extLst>
  </p:cSld>
  <p:clrMapOvr>
    <a:masterClrMapping/>
  </p:clrMapOvr>
</p:sld>
</file>

<file path=ppt/theme/theme1.xml><?xml version="1.0" encoding="utf-8"?>
<a:theme xmlns:a="http://schemas.openxmlformats.org/drawingml/2006/main" name="Solor PPT Template 2019">
  <a:themeElements>
    <a:clrScheme name="Solor Colors">
      <a:dk1>
        <a:sysClr val="windowText" lastClr="000000"/>
      </a:dk1>
      <a:lt1>
        <a:sysClr val="window" lastClr="FFFFFF"/>
      </a:lt1>
      <a:dk2>
        <a:srgbClr val="595959"/>
      </a:dk2>
      <a:lt2>
        <a:srgbClr val="BFBFBF"/>
      </a:lt2>
      <a:accent1>
        <a:srgbClr val="2972FF"/>
      </a:accent1>
      <a:accent2>
        <a:srgbClr val="5DC200"/>
      </a:accent2>
      <a:accent3>
        <a:srgbClr val="93D8FF"/>
      </a:accent3>
      <a:accent4>
        <a:srgbClr val="002A77"/>
      </a:accent4>
      <a:accent5>
        <a:srgbClr val="FFC000"/>
      </a:accent5>
      <a:accent6>
        <a:srgbClr val="FF0000"/>
      </a:accent6>
      <a:hlink>
        <a:srgbClr val="00B0F0"/>
      </a:hlink>
      <a:folHlink>
        <a:srgbClr val="0070C0"/>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D06DE3B-8D15-4AE8-95B1-6760AC82356F}" vid="{77BC4D9C-A3DF-42D9-A477-ED1C818026C6}"/>
    </a:ext>
  </a:extLst>
</a:theme>
</file>

<file path=ppt/theme/theme2.xml><?xml version="1.0" encoding="utf-8"?>
<a:theme xmlns:a="http://schemas.openxmlformats.org/drawingml/2006/main" name="2_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D06DE3B-8D15-4AE8-95B1-6760AC82356F}" vid="{77BC4D9C-A3DF-42D9-A477-ED1C818026C6}"/>
    </a:ext>
  </a:extLst>
</a:theme>
</file>

<file path=ppt/theme/theme3.xml><?xml version="1.0" encoding="utf-8"?>
<a:theme xmlns:a="http://schemas.openxmlformats.org/drawingml/2006/main" name="1_Solor PPT Template 2019">
  <a:themeElements>
    <a:clrScheme name="Solor Colors">
      <a:dk1>
        <a:sysClr val="windowText" lastClr="000000"/>
      </a:dk1>
      <a:lt1>
        <a:sysClr val="window" lastClr="FFFFFF"/>
      </a:lt1>
      <a:dk2>
        <a:srgbClr val="595959"/>
      </a:dk2>
      <a:lt2>
        <a:srgbClr val="BFBFBF"/>
      </a:lt2>
      <a:accent1>
        <a:srgbClr val="2972FF"/>
      </a:accent1>
      <a:accent2>
        <a:srgbClr val="5DC200"/>
      </a:accent2>
      <a:accent3>
        <a:srgbClr val="93D8FF"/>
      </a:accent3>
      <a:accent4>
        <a:srgbClr val="002A77"/>
      </a:accent4>
      <a:accent5>
        <a:srgbClr val="FFC000"/>
      </a:accent5>
      <a:accent6>
        <a:srgbClr val="FF0000"/>
      </a:accent6>
      <a:hlink>
        <a:srgbClr val="00B0F0"/>
      </a:hlink>
      <a:folHlink>
        <a:srgbClr val="0070C0"/>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9D06DE3B-8D15-4AE8-95B1-6760AC82356F}" vid="{77BC4D9C-A3DF-42D9-A477-ED1C818026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Deloitte 16_9 onscreen</Template>
  <TotalTime>50929</TotalTime>
  <Words>4781</Words>
  <Application>Microsoft Macintosh PowerPoint</Application>
  <PresentationFormat>Widescreen</PresentationFormat>
  <Paragraphs>867</Paragraphs>
  <Slides>87</Slides>
  <Notes>36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87</vt:i4>
      </vt:variant>
    </vt:vector>
  </HeadingPairs>
  <TitlesOfParts>
    <vt:vector size="100" baseType="lpstr">
      <vt:lpstr>Arial</vt:lpstr>
      <vt:lpstr>Avenir Book</vt:lpstr>
      <vt:lpstr>Avenir Medium</vt:lpstr>
      <vt:lpstr>Calibi</vt:lpstr>
      <vt:lpstr>Calibri</vt:lpstr>
      <vt:lpstr>Chronicle Display Black</vt:lpstr>
      <vt:lpstr>Open Sans</vt:lpstr>
      <vt:lpstr>Segoe UI</vt:lpstr>
      <vt:lpstr>Wingdings</vt:lpstr>
      <vt:lpstr>Wingdings 2</vt:lpstr>
      <vt:lpstr>Solor PPT Template 2019</vt:lpstr>
      <vt:lpstr>2_DD Template Jan 2018 16x9</vt:lpstr>
      <vt:lpstr>1_Solor PPT Template 2019</vt:lpstr>
      <vt:lpstr>Solor Architecture and  Analysis Normal Form</vt:lpstr>
      <vt:lpstr>Presentation Overview</vt:lpstr>
      <vt:lpstr>Healthcare Interoperability   At a Glance</vt:lpstr>
      <vt:lpstr>The Promises of Healthcare Interoperability</vt:lpstr>
      <vt:lpstr>Working Across Data Standards</vt:lpstr>
      <vt:lpstr>PowerPoint Presentation</vt:lpstr>
      <vt:lpstr>Today’s Health Care Data Challenges</vt:lpstr>
      <vt:lpstr>Interoperability today</vt:lpstr>
      <vt:lpstr>Introduction to Solor  A pathway to high-reliability semantic interoperability</vt:lpstr>
      <vt:lpstr>What is Solor?</vt:lpstr>
      <vt:lpstr>Types of Interoperability</vt:lpstr>
      <vt:lpstr>Highly Reliable Semantic Interoperability</vt:lpstr>
      <vt:lpstr>PowerPoint Presentation</vt:lpstr>
      <vt:lpstr>Current Situation: Overlap in Content</vt:lpstr>
      <vt:lpstr>Current Situation: Mapping Process</vt:lpstr>
      <vt:lpstr>Current Situation: SNOMED Mapping Example</vt:lpstr>
      <vt:lpstr>Current Situation: LOINC Mapping Example </vt:lpstr>
      <vt:lpstr>Solor Extension Process</vt:lpstr>
      <vt:lpstr>The Solor Extensions </vt:lpstr>
      <vt:lpstr>Solor Extension to Standards Process</vt:lpstr>
      <vt:lpstr>PowerPoint Presentation</vt:lpstr>
      <vt:lpstr>Understanding the Solor Knowledge Architecture</vt:lpstr>
      <vt:lpstr>Solor Knowledge Architectural Layers</vt:lpstr>
      <vt:lpstr>Addressing All Architectural Layers</vt:lpstr>
      <vt:lpstr>Knowledge Architecture: Foundational</vt:lpstr>
      <vt:lpstr>Knowledge Architecture: Terminology</vt:lpstr>
      <vt:lpstr>Knowledge Architecture: Statement</vt:lpstr>
      <vt:lpstr>Knowledge Architecture: Assertional</vt:lpstr>
      <vt:lpstr>Knowledge Architecture: Procedural</vt:lpstr>
      <vt:lpstr>Standards are a Part of the Architecture</vt:lpstr>
      <vt:lpstr>US Requirements: Implementation Guides</vt:lpstr>
      <vt:lpstr>Completing the Knowledge Architecture </vt:lpstr>
      <vt:lpstr>Clinical Statements</vt:lpstr>
      <vt:lpstr>What is a Clinical Statement?</vt:lpstr>
      <vt:lpstr>Example of a FHIR Observation Resource</vt:lpstr>
      <vt:lpstr>Standards Don’t Complete the Architecture</vt:lpstr>
      <vt:lpstr>Clinical Statements Can Vary Greatly</vt:lpstr>
      <vt:lpstr>Multiple Representations of a Value</vt:lpstr>
      <vt:lpstr>Completing the Knowledge Architecture </vt:lpstr>
      <vt:lpstr>Current State of Clinical Statements</vt:lpstr>
      <vt:lpstr>Clinical Input Form</vt:lpstr>
      <vt:lpstr>Clinical Input Form (CIF)</vt:lpstr>
      <vt:lpstr>Example of Clinical Input Forms (CIF)</vt:lpstr>
      <vt:lpstr>Introduction to Analysis Normal Form (ANF)</vt:lpstr>
      <vt:lpstr>Analysis Normal Form (ANF)</vt:lpstr>
      <vt:lpstr>ANF HL7 Informative Ballot </vt:lpstr>
      <vt:lpstr>ANF Design Principles</vt:lpstr>
      <vt:lpstr>CIMI vs. ANF Representations</vt:lpstr>
      <vt:lpstr>CIF vs ANF</vt:lpstr>
      <vt:lpstr>What ANF can be used for?</vt:lpstr>
      <vt:lpstr>ANF Model</vt:lpstr>
      <vt:lpstr>ANF Statement Types</vt:lpstr>
      <vt:lpstr>Major Components of an ANF Statement</vt:lpstr>
      <vt:lpstr>ANF Statement</vt:lpstr>
      <vt:lpstr>PowerPoint Presentation</vt:lpstr>
      <vt:lpstr>ANF Examples  Requests for Observations and Actions</vt:lpstr>
      <vt:lpstr>ANF Statement: Diabetes absent </vt:lpstr>
      <vt:lpstr>ANF Statement: Diabetes present </vt:lpstr>
      <vt:lpstr>ANF Statement: Retinal Hemorrhages Present </vt:lpstr>
      <vt:lpstr>ANF Statement: Hemorrhages Counted </vt:lpstr>
      <vt:lpstr>ANF Statement: Critical Blood Pressure</vt:lpstr>
      <vt:lpstr>ANF Statement: Pulse Measured  </vt:lpstr>
      <vt:lpstr>ANF Statement: Medication Administered</vt:lpstr>
      <vt:lpstr>ANF Statement: Requested Diagnostic Procedure </vt:lpstr>
      <vt:lpstr>ANF Statement: Requested Laboratory Test</vt:lpstr>
      <vt:lpstr>ANF Statement: Family History</vt:lpstr>
      <vt:lpstr>ANF - Next Steps</vt:lpstr>
      <vt:lpstr>Next Steps</vt:lpstr>
      <vt:lpstr>PowerPoint Presentation</vt:lpstr>
      <vt:lpstr>Discussion</vt:lpstr>
      <vt:lpstr>Appendix</vt:lpstr>
      <vt:lpstr>Solor Content Integration</vt:lpstr>
      <vt:lpstr>Solor Content Integration: LOINC</vt:lpstr>
      <vt:lpstr>Example of Solor Content: LOINC</vt:lpstr>
      <vt:lpstr>Understanding Solor’s Data Structure</vt:lpstr>
      <vt:lpstr>Solor Taxonomy</vt:lpstr>
      <vt:lpstr>Solor Content Integration: LIVD</vt:lpstr>
      <vt:lpstr>Solor Assemblage View</vt:lpstr>
      <vt:lpstr>Solor Distribution</vt:lpstr>
      <vt:lpstr>Solor Use Cases &amp; Future Development</vt:lpstr>
      <vt:lpstr>Solor Use Cases</vt:lpstr>
      <vt:lpstr>Highlight: FDA SHIELD/LIVD Collaboration</vt:lpstr>
      <vt:lpstr>Future Development</vt:lpstr>
      <vt:lpstr>Collaborative Terminology Environment</vt:lpstr>
      <vt:lpstr>Let’s Work Together!</vt:lpstr>
      <vt:lpstr>ANF Building Blocks</vt:lpstr>
      <vt:lpstr>Building Blocks of ANF:  Measure, Repetition, Logical Expression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Chen Wang</dc:creator>
  <cp:lastModifiedBy>Keith E Campbell</cp:lastModifiedBy>
  <cp:revision>1065</cp:revision>
  <cp:lastPrinted>2019-09-06T15:45:14Z</cp:lastPrinted>
  <dcterms:created xsi:type="dcterms:W3CDTF">2018-08-10T19:06:37Z</dcterms:created>
  <dcterms:modified xsi:type="dcterms:W3CDTF">2019-10-09T14:05:48Z</dcterms:modified>
</cp:coreProperties>
</file>