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4"/>
  </p:notesMasterIdLst>
  <p:sldIdLst>
    <p:sldId id="328" r:id="rId2"/>
    <p:sldId id="320" r:id="rId3"/>
    <p:sldId id="329" r:id="rId4"/>
    <p:sldId id="330" r:id="rId5"/>
    <p:sldId id="331" r:id="rId6"/>
    <p:sldId id="332" r:id="rId7"/>
    <p:sldId id="333" r:id="rId8"/>
    <p:sldId id="321" r:id="rId9"/>
    <p:sldId id="322" r:id="rId10"/>
    <p:sldId id="257" r:id="rId11"/>
    <p:sldId id="260" r:id="rId12"/>
    <p:sldId id="314" r:id="rId13"/>
    <p:sldId id="315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7" r:id="rId26"/>
    <p:sldId id="288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17" r:id="rId41"/>
    <p:sldId id="286" r:id="rId42"/>
    <p:sldId id="31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1" autoAdjust="0"/>
    <p:restoredTop sz="86176" autoAdjust="0"/>
  </p:normalViewPr>
  <p:slideViewPr>
    <p:cSldViewPr snapToGrid="0">
      <p:cViewPr varScale="1">
        <p:scale>
          <a:sx n="112" d="100"/>
          <a:sy n="112" d="100"/>
        </p:scale>
        <p:origin x="-17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6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8050-9876-42EA-9F25-0F00F71DFCB6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A90C5-0E33-437D-9C75-42F9DBD4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2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8373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48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21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7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92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27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81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56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82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7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8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9292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23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7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11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34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8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57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52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634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509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1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397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30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38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572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481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832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8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8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8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3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99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A90C5-0E33-437D-9C75-42F9DBD433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0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CF9-559A-44C0-AF57-6137BD9655A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0DA-33B9-498C-96F6-2465ED29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4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CF9-559A-44C0-AF57-6137BD9655A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0DA-33B9-498C-96F6-2465ED29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3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CF9-559A-44C0-AF57-6137BD9655A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0DA-33B9-498C-96F6-2465ED29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6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7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65" name="Google Shape;165;p37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3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4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9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39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CF9-559A-44C0-AF57-6137BD9655A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0DA-33B9-498C-96F6-2465ED29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5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CF9-559A-44C0-AF57-6137BD9655A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0DA-33B9-498C-96F6-2465ED29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1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CF9-559A-44C0-AF57-6137BD9655A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0DA-33B9-498C-96F6-2465ED29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CF9-559A-44C0-AF57-6137BD9655A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0DA-33B9-498C-96F6-2465ED29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CF9-559A-44C0-AF57-6137BD9655A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0DA-33B9-498C-96F6-2465ED29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CF9-559A-44C0-AF57-6137BD9655A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0DA-33B9-498C-96F6-2465ED29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7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CF9-559A-44C0-AF57-6137BD9655A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0DA-33B9-498C-96F6-2465ED29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3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CF9-559A-44C0-AF57-6137BD9655A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0DA-33B9-498C-96F6-2465ED29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8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3CF9-559A-44C0-AF57-6137BD9655A8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BB0DA-33B9-498C-96F6-2465ED29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7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90F6DE-9E26-B847-BA52-118AF6509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02" t="15047" b="11045"/>
          <a:stretch/>
        </p:blipFill>
        <p:spPr>
          <a:xfrm>
            <a:off x="0" y="-1"/>
            <a:ext cx="7891975" cy="68703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BCF5F-5725-8546-B105-6465B0A2D6C0}"/>
              </a:ext>
            </a:extLst>
          </p:cNvPr>
          <p:cNvSpPr txBox="1"/>
          <p:nvPr/>
        </p:nvSpPr>
        <p:spPr>
          <a:xfrm>
            <a:off x="7786868" y="2413384"/>
            <a:ext cx="3541243" cy="259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60"/>
              </a:lnSpc>
            </a:pPr>
            <a:r>
              <a:rPr lang="en-US" sz="2800" b="1" spc="300" dirty="0" smtClean="0">
                <a:solidFill>
                  <a:srgbClr val="474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LOGICA</a:t>
            </a:r>
          </a:p>
          <a:p>
            <a:pPr>
              <a:lnSpc>
                <a:spcPts val="3960"/>
              </a:lnSpc>
            </a:pPr>
            <a:r>
              <a:rPr lang="en-US" sz="2800" b="1" spc="300" dirty="0" smtClean="0">
                <a:solidFill>
                  <a:srgbClr val="474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SERVICES Platform</a:t>
            </a:r>
            <a:endParaRPr lang="en-US" sz="2800" b="1" spc="300" dirty="0">
              <a:solidFill>
                <a:srgbClr val="4749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960"/>
              </a:lnSpc>
            </a:pPr>
            <a:r>
              <a:rPr lang="en-US" sz="2000" spc="300" dirty="0" smtClean="0">
                <a:solidFill>
                  <a:srgbClr val="474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08.10.2019</a:t>
            </a:r>
            <a:endParaRPr lang="en-US" sz="2000" spc="300" dirty="0">
              <a:solidFill>
                <a:srgbClr val="4749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FD5CB6D-3A9A-7746-B772-762D409DB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1" t="3972" r="4157" b="2292"/>
          <a:stretch/>
        </p:blipFill>
        <p:spPr>
          <a:xfrm>
            <a:off x="1665515" y="232306"/>
            <a:ext cx="5363936" cy="66380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A16FA57-9B3D-5D4F-89C9-0501202DC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844" y="5589800"/>
            <a:ext cx="2095500" cy="116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11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3878" y="154792"/>
            <a:ext cx="8924316" cy="5640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The Logica Health Services Platform is comprised of two tiers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2921" y="1704559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80726" y="4138129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299787" y="6416664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332511" y="1525104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03971" y="5330249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05529" y="966040"/>
            <a:ext cx="465105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The Logica Application Tier includes the Logica hosted and managed infrastructure and</a:t>
            </a:r>
            <a:br>
              <a:rPr lang="en-US"/>
            </a:br>
            <a:r>
              <a:rPr lang="en-US"/>
              <a:t>applications that represent Logica projects, the Marketplace, content and knowledge engines (e.g., BPM+), and other common capabilities</a:t>
            </a:r>
          </a:p>
        </p:txBody>
      </p:sp>
      <p:cxnSp>
        <p:nvCxnSpPr>
          <p:cNvPr id="9" name="Straight Connector 8"/>
          <p:cNvCxnSpPr>
            <a:stCxn id="3" idx="1"/>
            <a:endCxn id="88" idx="3"/>
          </p:cNvCxnSpPr>
          <p:nvPr/>
        </p:nvCxnSpPr>
        <p:spPr>
          <a:xfrm flipH="1" flipV="1">
            <a:off x="5925448" y="1663604"/>
            <a:ext cx="980081" cy="4110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905529" y="3577436"/>
            <a:ext cx="465105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The Core Services Tier is delivered by vendors as the underlying data and knowledge delivery sub-platform that includes the data processing pipeline to aggregate, standardize and make data computable for applications to leverage. </a:t>
            </a:r>
          </a:p>
        </p:txBody>
      </p:sp>
      <p:cxnSp>
        <p:nvCxnSpPr>
          <p:cNvPr id="80" name="Straight Connector 79"/>
          <p:cNvCxnSpPr>
            <a:stCxn id="73" idx="1"/>
            <a:endCxn id="59" idx="3"/>
          </p:cNvCxnSpPr>
          <p:nvPr/>
        </p:nvCxnSpPr>
        <p:spPr>
          <a:xfrm flipH="1" flipV="1">
            <a:off x="5777235" y="4276629"/>
            <a:ext cx="1128294" cy="39471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946684" y="5341846"/>
            <a:ext cx="283931" cy="2769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35787" y="5245812"/>
            <a:ext cx="989287" cy="469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Get Data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230246" y="5245812"/>
            <a:ext cx="989287" cy="469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Standardize Data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724705" y="5245812"/>
            <a:ext cx="989287" cy="469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Make Data Computable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219164" y="5245812"/>
            <a:ext cx="989287" cy="469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Compute on Data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713623" y="5245812"/>
            <a:ext cx="989287" cy="469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Deliver Data and Findings</a:t>
            </a:r>
          </a:p>
        </p:txBody>
      </p:sp>
      <p:sp>
        <p:nvSpPr>
          <p:cNvPr id="85" name="Oval 84"/>
          <p:cNvSpPr/>
          <p:nvPr/>
        </p:nvSpPr>
        <p:spPr>
          <a:xfrm>
            <a:off x="11208081" y="5341846"/>
            <a:ext cx="283931" cy="276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2" idx="6"/>
            <a:endCxn id="26" idx="1"/>
          </p:cNvCxnSpPr>
          <p:nvPr/>
        </p:nvCxnSpPr>
        <p:spPr>
          <a:xfrm flipV="1">
            <a:off x="3230615" y="5480345"/>
            <a:ext cx="50517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3"/>
            <a:endCxn id="81" idx="1"/>
          </p:cNvCxnSpPr>
          <p:nvPr/>
        </p:nvCxnSpPr>
        <p:spPr>
          <a:xfrm>
            <a:off x="4725074" y="5480345"/>
            <a:ext cx="5051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1" idx="3"/>
          </p:cNvCxnSpPr>
          <p:nvPr/>
        </p:nvCxnSpPr>
        <p:spPr>
          <a:xfrm flipV="1">
            <a:off x="6219533" y="5468748"/>
            <a:ext cx="505172" cy="11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2" idx="3"/>
            <a:endCxn id="83" idx="1"/>
          </p:cNvCxnSpPr>
          <p:nvPr/>
        </p:nvCxnSpPr>
        <p:spPr>
          <a:xfrm>
            <a:off x="7713992" y="5480345"/>
            <a:ext cx="5051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83" idx="3"/>
            <a:endCxn id="84" idx="1"/>
          </p:cNvCxnSpPr>
          <p:nvPr/>
        </p:nvCxnSpPr>
        <p:spPr>
          <a:xfrm>
            <a:off x="9208451" y="5480345"/>
            <a:ext cx="5051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5" idx="2"/>
          </p:cNvCxnSpPr>
          <p:nvPr/>
        </p:nvCxnSpPr>
        <p:spPr>
          <a:xfrm>
            <a:off x="10702910" y="5480345"/>
            <a:ext cx="50517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Down Arrow 98"/>
          <p:cNvSpPr/>
          <p:nvPr/>
        </p:nvSpPr>
        <p:spPr>
          <a:xfrm>
            <a:off x="4859383" y="3237776"/>
            <a:ext cx="383926" cy="7072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Down Arrow 101"/>
          <p:cNvSpPr/>
          <p:nvPr/>
        </p:nvSpPr>
        <p:spPr>
          <a:xfrm rot="10800000">
            <a:off x="4855027" y="1940153"/>
            <a:ext cx="383926" cy="8117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00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62" name="Rectangle 61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1" name="Can 70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72" name="Can 71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93" name="Freeform 9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7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Multi-Cloud Infrastructure</a:t>
            </a:r>
          </a:p>
        </p:txBody>
      </p:sp>
      <p:sp>
        <p:nvSpPr>
          <p:cNvPr id="4" name="Cloud 3"/>
          <p:cNvSpPr/>
          <p:nvPr/>
        </p:nvSpPr>
        <p:spPr>
          <a:xfrm>
            <a:off x="2246810" y="408451"/>
            <a:ext cx="9757955" cy="267662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loud 38"/>
          <p:cNvSpPr/>
          <p:nvPr/>
        </p:nvSpPr>
        <p:spPr>
          <a:xfrm>
            <a:off x="2242454" y="3290994"/>
            <a:ext cx="9757955" cy="267662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loud 39"/>
          <p:cNvSpPr/>
          <p:nvPr/>
        </p:nvSpPr>
        <p:spPr>
          <a:xfrm>
            <a:off x="4183675" y="6197713"/>
            <a:ext cx="1746862" cy="61087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loud 43"/>
          <p:cNvSpPr/>
          <p:nvPr/>
        </p:nvSpPr>
        <p:spPr>
          <a:xfrm>
            <a:off x="32593" y="3594359"/>
            <a:ext cx="2018276" cy="61087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loud 44"/>
          <p:cNvSpPr/>
          <p:nvPr/>
        </p:nvSpPr>
        <p:spPr>
          <a:xfrm>
            <a:off x="32593" y="4112412"/>
            <a:ext cx="2018276" cy="61087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loud 45"/>
          <p:cNvSpPr/>
          <p:nvPr/>
        </p:nvSpPr>
        <p:spPr>
          <a:xfrm>
            <a:off x="32593" y="4630465"/>
            <a:ext cx="2018276" cy="61087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loud 46"/>
          <p:cNvSpPr/>
          <p:nvPr/>
        </p:nvSpPr>
        <p:spPr>
          <a:xfrm>
            <a:off x="32593" y="5148518"/>
            <a:ext cx="2018276" cy="61087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loud 47"/>
          <p:cNvSpPr/>
          <p:nvPr/>
        </p:nvSpPr>
        <p:spPr>
          <a:xfrm>
            <a:off x="32593" y="5666571"/>
            <a:ext cx="2018276" cy="61087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/>
          <p:cNvSpPr/>
          <p:nvPr/>
        </p:nvSpPr>
        <p:spPr>
          <a:xfrm>
            <a:off x="32593" y="6184626"/>
            <a:ext cx="2018276" cy="61087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/>
          <p:cNvSpPr/>
          <p:nvPr/>
        </p:nvSpPr>
        <p:spPr>
          <a:xfrm>
            <a:off x="39525" y="288960"/>
            <a:ext cx="2018276" cy="285568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28" y="3694401"/>
            <a:ext cx="6671806" cy="1789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786" y="6296356"/>
            <a:ext cx="650132" cy="472398"/>
          </a:xfrm>
          <a:prstGeom prst="rect">
            <a:avLst/>
          </a:prstGeom>
        </p:spPr>
      </p:pic>
      <p:sp>
        <p:nvSpPr>
          <p:cNvPr id="55" name="Cloud 54"/>
          <p:cNvSpPr/>
          <p:nvPr/>
        </p:nvSpPr>
        <p:spPr>
          <a:xfrm>
            <a:off x="6791418" y="6199576"/>
            <a:ext cx="1746862" cy="61087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529" y="6298219"/>
            <a:ext cx="650132" cy="472398"/>
          </a:xfrm>
          <a:prstGeom prst="rect">
            <a:avLst/>
          </a:prstGeom>
        </p:spPr>
      </p:pic>
      <p:sp>
        <p:nvSpPr>
          <p:cNvPr id="57" name="Cloud 56"/>
          <p:cNvSpPr/>
          <p:nvPr/>
        </p:nvSpPr>
        <p:spPr>
          <a:xfrm>
            <a:off x="9399161" y="6200531"/>
            <a:ext cx="1746862" cy="61087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272" y="6299174"/>
            <a:ext cx="650132" cy="472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12" y="3693313"/>
            <a:ext cx="1184182" cy="41297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12" y="4211366"/>
            <a:ext cx="1184182" cy="41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70" y="4717084"/>
            <a:ext cx="937066" cy="43764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70" y="5235137"/>
            <a:ext cx="937066" cy="437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854" y="6276627"/>
            <a:ext cx="924898" cy="42687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854" y="5758572"/>
            <a:ext cx="924898" cy="426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770" y="803031"/>
            <a:ext cx="1273921" cy="1826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6936" y="697353"/>
            <a:ext cx="6049336" cy="194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9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 Application Tier and Other Logica Infrastructure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reeform 11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04" name="Rectangular Callout 103"/>
          <p:cNvSpPr/>
          <p:nvPr/>
        </p:nvSpPr>
        <p:spPr>
          <a:xfrm>
            <a:off x="4530853" y="3458903"/>
            <a:ext cx="3689022" cy="2333149"/>
          </a:xfrm>
          <a:prstGeom prst="wedgeRectCallout">
            <a:avLst>
              <a:gd name="adj1" fmla="val -35487"/>
              <a:gd name="adj2" fmla="val -7431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Environment &amp; Infrastructure Orchestration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This layer provides a general orchestration and implementation services and supports and maintains consistence across hybrid implementation of vended platforms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22" name="Rectangle 121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26" name="Can 125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27" name="Can 126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</p:spTree>
    <p:extLst>
      <p:ext uri="{BB962C8B-B14F-4D97-AF65-F5344CB8AC3E}">
        <p14:creationId xmlns:p14="http://schemas.microsoft.com/office/powerpoint/2010/main" val="374237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ular Callout 103"/>
          <p:cNvSpPr/>
          <p:nvPr/>
        </p:nvSpPr>
        <p:spPr>
          <a:xfrm>
            <a:off x="4530853" y="3458904"/>
            <a:ext cx="3639631" cy="2172172"/>
          </a:xfrm>
          <a:prstGeom prst="wedgeRectCallout">
            <a:avLst>
              <a:gd name="adj1" fmla="val 7642"/>
              <a:gd name="adj2" fmla="val -10167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 Level Orchestration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This service supports the marketplace for distribution of artifacts, services, tooling, and applications.</a:t>
            </a:r>
          </a:p>
        </p:txBody>
      </p:sp>
    </p:spTree>
    <p:extLst>
      <p:ext uri="{BB962C8B-B14F-4D97-AF65-F5344CB8AC3E}">
        <p14:creationId xmlns:p14="http://schemas.microsoft.com/office/powerpoint/2010/main" val="89169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ular Callout 103"/>
          <p:cNvSpPr/>
          <p:nvPr/>
        </p:nvSpPr>
        <p:spPr>
          <a:xfrm>
            <a:off x="4530853" y="3458904"/>
            <a:ext cx="3639631" cy="2172172"/>
          </a:xfrm>
          <a:prstGeom prst="wedgeRectCallout">
            <a:avLst>
              <a:gd name="adj1" fmla="val 5967"/>
              <a:gd name="adj2" fmla="val -12131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API Manager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Orchestrates and manages  APIs.  Supports versioning, registration and run time management of APIs.</a:t>
            </a:r>
          </a:p>
        </p:txBody>
      </p:sp>
    </p:spTree>
    <p:extLst>
      <p:ext uri="{BB962C8B-B14F-4D97-AF65-F5344CB8AC3E}">
        <p14:creationId xmlns:p14="http://schemas.microsoft.com/office/powerpoint/2010/main" val="2110171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ular Callout 103"/>
          <p:cNvSpPr/>
          <p:nvPr/>
        </p:nvSpPr>
        <p:spPr>
          <a:xfrm>
            <a:off x="4530853" y="3458904"/>
            <a:ext cx="3639631" cy="2172172"/>
          </a:xfrm>
          <a:prstGeom prst="wedgeRectCallout">
            <a:avLst>
              <a:gd name="adj1" fmla="val 107298"/>
              <a:gd name="adj2" fmla="val -11640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Eventing</a:t>
            </a:r>
            <a:r>
              <a:rPr lang="en-US" dirty="0"/>
              <a:t> Services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Manages events and triggers utilized by BPM workflow, applications, services and the general orchestration environment.</a:t>
            </a:r>
          </a:p>
        </p:txBody>
      </p:sp>
    </p:spTree>
    <p:extLst>
      <p:ext uri="{BB962C8B-B14F-4D97-AF65-F5344CB8AC3E}">
        <p14:creationId xmlns:p14="http://schemas.microsoft.com/office/powerpoint/2010/main" val="976370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5" name="Rectangle 104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1" name="Can 110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7" name="Can 116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2" name="Freeform 121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104" name="Rectangular Callout 103"/>
          <p:cNvSpPr/>
          <p:nvPr/>
        </p:nvSpPr>
        <p:spPr>
          <a:xfrm>
            <a:off x="4530853" y="3458904"/>
            <a:ext cx="3639631" cy="2172172"/>
          </a:xfrm>
          <a:prstGeom prst="wedgeRectCallout">
            <a:avLst>
              <a:gd name="adj1" fmla="val -97458"/>
              <a:gd name="adj2" fmla="val -11640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IAM</a:t>
            </a:r>
          </a:p>
          <a:p>
            <a:pPr algn="ctr"/>
            <a:endParaRPr lang="en-US"/>
          </a:p>
          <a:p>
            <a:pPr algn="ctr"/>
            <a:r>
              <a:rPr lang="en-US"/>
              <a:t>Supports </a:t>
            </a:r>
            <a:r>
              <a:rPr lang="en-US" dirty="0"/>
              <a:t>general authentication, authorization, access management as a foundation to session management, master patient index and master data management.  </a:t>
            </a:r>
          </a:p>
        </p:txBody>
      </p:sp>
    </p:spTree>
    <p:extLst>
      <p:ext uri="{BB962C8B-B14F-4D97-AF65-F5344CB8AC3E}">
        <p14:creationId xmlns:p14="http://schemas.microsoft.com/office/powerpoint/2010/main" val="2159714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ular Callout 103"/>
          <p:cNvSpPr/>
          <p:nvPr/>
        </p:nvSpPr>
        <p:spPr>
          <a:xfrm>
            <a:off x="4530853" y="3458904"/>
            <a:ext cx="3639631" cy="2172172"/>
          </a:xfrm>
          <a:prstGeom prst="wedgeRectCallout">
            <a:avLst>
              <a:gd name="adj1" fmla="val -34649"/>
              <a:gd name="adj2" fmla="val -1374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BPM+ Engine and Repository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Provides high level management and runtime framework for open source BPM+ models.</a:t>
            </a:r>
          </a:p>
        </p:txBody>
      </p:sp>
    </p:spTree>
    <p:extLst>
      <p:ext uri="{BB962C8B-B14F-4D97-AF65-F5344CB8AC3E}">
        <p14:creationId xmlns:p14="http://schemas.microsoft.com/office/powerpoint/2010/main" val="93135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 Use Case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80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ular Callout 103"/>
          <p:cNvSpPr/>
          <p:nvPr/>
        </p:nvSpPr>
        <p:spPr>
          <a:xfrm>
            <a:off x="4530853" y="3458904"/>
            <a:ext cx="3639631" cy="2172172"/>
          </a:xfrm>
          <a:prstGeom prst="wedgeRectCallout">
            <a:avLst>
              <a:gd name="adj1" fmla="val 10154"/>
              <a:gd name="adj2" fmla="val -13815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Executable Knowledge Repository</a:t>
            </a:r>
          </a:p>
          <a:p>
            <a:pPr algn="ctr"/>
            <a:endParaRPr lang="en-US"/>
          </a:p>
          <a:p>
            <a:pPr algn="ctr"/>
            <a:r>
              <a:rPr lang="en-US"/>
              <a:t>Knowledge </a:t>
            </a:r>
            <a:r>
              <a:rPr lang="en-US" dirty="0"/>
              <a:t>Engine and Repository</a:t>
            </a:r>
          </a:p>
          <a:p>
            <a:pPr algn="ctr"/>
            <a:r>
              <a:rPr lang="en-US" dirty="0"/>
              <a:t>Maintains, versions knowledge</a:t>
            </a:r>
          </a:p>
        </p:txBody>
      </p:sp>
    </p:spTree>
    <p:extLst>
      <p:ext uri="{BB962C8B-B14F-4D97-AF65-F5344CB8AC3E}">
        <p14:creationId xmlns:p14="http://schemas.microsoft.com/office/powerpoint/2010/main" val="464349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ular Callout 103"/>
          <p:cNvSpPr/>
          <p:nvPr/>
        </p:nvSpPr>
        <p:spPr>
          <a:xfrm>
            <a:off x="4530853" y="3458904"/>
            <a:ext cx="3639631" cy="2172172"/>
          </a:xfrm>
          <a:prstGeom prst="wedgeRectCallout">
            <a:avLst>
              <a:gd name="adj1" fmla="val 52026"/>
              <a:gd name="adj2" fmla="val -13815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Project Specific Run-Time Applications</a:t>
            </a:r>
          </a:p>
          <a:p>
            <a:pPr algn="ctr"/>
            <a:endParaRPr lang="en-US"/>
          </a:p>
          <a:p>
            <a:pPr algn="ctr"/>
            <a:r>
              <a:rPr lang="en-US"/>
              <a:t>The collection of applications created by various Logica approved projects that are hosted by Logica using Logica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735658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ular Callout 103"/>
          <p:cNvSpPr/>
          <p:nvPr/>
        </p:nvSpPr>
        <p:spPr>
          <a:xfrm>
            <a:off x="4530853" y="3458904"/>
            <a:ext cx="3639631" cy="2172172"/>
          </a:xfrm>
          <a:prstGeom prst="wedgeRectCallout">
            <a:avLst>
              <a:gd name="adj1" fmla="val 43233"/>
              <a:gd name="adj2" fmla="val -17043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Marketplace Run-Time Applications</a:t>
            </a:r>
          </a:p>
          <a:p>
            <a:pPr algn="ctr"/>
            <a:endParaRPr lang="en-US"/>
          </a:p>
          <a:p>
            <a:pPr algn="ctr"/>
            <a:r>
              <a:rPr lang="en-US"/>
              <a:t>The </a:t>
            </a:r>
            <a:r>
              <a:rPr lang="en-US" dirty="0"/>
              <a:t>Market Place is the repository and distribution framework.  The Market Place will facilitate licensing and financial aspects of all artifacts, tooling and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836390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ular Callout 103"/>
          <p:cNvSpPr/>
          <p:nvPr/>
        </p:nvSpPr>
        <p:spPr>
          <a:xfrm>
            <a:off x="4530853" y="3458904"/>
            <a:ext cx="3639631" cy="2172172"/>
          </a:xfrm>
          <a:prstGeom prst="wedgeRectCallout">
            <a:avLst>
              <a:gd name="adj1" fmla="val 76731"/>
              <a:gd name="adj2" fmla="val -18867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UX Framework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Initially this will implemented as a series of navigational constructs/widgets that standardize a 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3002021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ular Callout 103"/>
          <p:cNvSpPr/>
          <p:nvPr/>
        </p:nvSpPr>
        <p:spPr>
          <a:xfrm>
            <a:off x="4530853" y="3458904"/>
            <a:ext cx="3639631" cy="2172172"/>
          </a:xfrm>
          <a:prstGeom prst="wedgeRectCallout">
            <a:avLst>
              <a:gd name="adj1" fmla="val -120907"/>
              <a:gd name="adj2" fmla="val -10820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Other Logica Infrastructure</a:t>
            </a:r>
          </a:p>
          <a:p>
            <a:pPr algn="ctr"/>
            <a:endParaRPr lang="en-US"/>
          </a:p>
          <a:p>
            <a:pPr algn="ctr"/>
            <a:r>
              <a:rPr lang="en-US"/>
              <a:t>This </a:t>
            </a:r>
            <a:r>
              <a:rPr lang="en-US" dirty="0"/>
              <a:t>quadrant represent offline/non-production resources for developing FHIR, knowledge content with the implementation of dev. and sandbox environments </a:t>
            </a:r>
          </a:p>
        </p:txBody>
      </p:sp>
    </p:spTree>
    <p:extLst>
      <p:ext uri="{BB962C8B-B14F-4D97-AF65-F5344CB8AC3E}">
        <p14:creationId xmlns:p14="http://schemas.microsoft.com/office/powerpoint/2010/main" val="1123783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 Services Tier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27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sp>
        <p:nvSpPr>
          <p:cNvPr id="4" name="Bent-Up Arrow 3"/>
          <p:cNvSpPr/>
          <p:nvPr/>
        </p:nvSpPr>
        <p:spPr>
          <a:xfrm flipH="1">
            <a:off x="4393449" y="6068130"/>
            <a:ext cx="1052020" cy="579120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Bent-Up Arrow 103"/>
          <p:cNvSpPr/>
          <p:nvPr/>
        </p:nvSpPr>
        <p:spPr>
          <a:xfrm flipH="1">
            <a:off x="2848674" y="5367124"/>
            <a:ext cx="1052020" cy="579120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673719" y="5311810"/>
            <a:ext cx="899977" cy="2728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ight Arrow 104"/>
          <p:cNvSpPr/>
          <p:nvPr/>
        </p:nvSpPr>
        <p:spPr>
          <a:xfrm rot="16200000">
            <a:off x="11558584" y="5062938"/>
            <a:ext cx="543303" cy="23135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ight Arrow 105"/>
          <p:cNvSpPr/>
          <p:nvPr/>
        </p:nvSpPr>
        <p:spPr>
          <a:xfrm rot="16200000">
            <a:off x="9136384" y="3444231"/>
            <a:ext cx="457200" cy="23135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50980" y="6286400"/>
            <a:ext cx="346817" cy="3783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07" name="Oval 106"/>
          <p:cNvSpPr/>
          <p:nvPr/>
        </p:nvSpPr>
        <p:spPr>
          <a:xfrm>
            <a:off x="2508467" y="5448241"/>
            <a:ext cx="346817" cy="3783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09" name="Oval 108"/>
          <p:cNvSpPr/>
          <p:nvPr/>
        </p:nvSpPr>
        <p:spPr>
          <a:xfrm>
            <a:off x="9983638" y="5542753"/>
            <a:ext cx="346817" cy="3783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11" name="Oval 110"/>
          <p:cNvSpPr/>
          <p:nvPr/>
        </p:nvSpPr>
        <p:spPr>
          <a:xfrm>
            <a:off x="11368831" y="5004006"/>
            <a:ext cx="346817" cy="3783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16" name="Oval 115"/>
          <p:cNvSpPr/>
          <p:nvPr/>
        </p:nvSpPr>
        <p:spPr>
          <a:xfrm>
            <a:off x="8831153" y="3283794"/>
            <a:ext cx="346817" cy="3783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17" name="Right Arrow 116"/>
          <p:cNvSpPr/>
          <p:nvPr/>
        </p:nvSpPr>
        <p:spPr>
          <a:xfrm>
            <a:off x="5923356" y="5098687"/>
            <a:ext cx="899977" cy="2728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911368" y="5004920"/>
            <a:ext cx="346817" cy="3783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21" name="Rectangle 120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25" name="Can 124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26" name="Can 125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31" name="Freeform 130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30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24" name="Rectangle 123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28" name="Can 127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29" name="Can 128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34" name="Freeform 133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ular Callout 1"/>
          <p:cNvSpPr/>
          <p:nvPr/>
        </p:nvSpPr>
        <p:spPr>
          <a:xfrm>
            <a:off x="4700268" y="746616"/>
            <a:ext cx="3639631" cy="2172172"/>
          </a:xfrm>
          <a:prstGeom prst="wedgeRectCallout">
            <a:avLst>
              <a:gd name="adj1" fmla="val 3035"/>
              <a:gd name="adj2" fmla="val 20282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Source Data</a:t>
            </a:r>
          </a:p>
          <a:p>
            <a:pPr algn="ctr"/>
            <a:endParaRPr lang="en-US"/>
          </a:p>
          <a:p>
            <a:pPr algn="ctr"/>
            <a:r>
              <a:rPr lang="en-US"/>
              <a:t>Systems that manage and/or generate patient health records such as EMRs, data warehouses, patient repositories, medical devices, etc.</a:t>
            </a:r>
          </a:p>
        </p:txBody>
      </p:sp>
    </p:spTree>
    <p:extLst>
      <p:ext uri="{BB962C8B-B14F-4D97-AF65-F5344CB8AC3E}">
        <p14:creationId xmlns:p14="http://schemas.microsoft.com/office/powerpoint/2010/main" val="49163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ular Callout 104"/>
          <p:cNvSpPr/>
          <p:nvPr/>
        </p:nvSpPr>
        <p:spPr>
          <a:xfrm>
            <a:off x="4700268" y="746616"/>
            <a:ext cx="3639631" cy="2172172"/>
          </a:xfrm>
          <a:prstGeom prst="wedgeRectCallout">
            <a:avLst>
              <a:gd name="adj1" fmla="val -41350"/>
              <a:gd name="adj2" fmla="val 1803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Source Data Adapters</a:t>
            </a:r>
          </a:p>
          <a:p>
            <a:pPr algn="ctr"/>
            <a:endParaRPr lang="en-US"/>
          </a:p>
          <a:p>
            <a:pPr algn="ctr"/>
            <a:r>
              <a:rPr lang="en-US"/>
              <a:t>Solution components that know how to interface through a variety of mechanisms (e.g., APIs, SQL, HL7, etc.) with source systems to enable access to patient health records</a:t>
            </a:r>
          </a:p>
        </p:txBody>
      </p:sp>
    </p:spTree>
    <p:extLst>
      <p:ext uri="{BB962C8B-B14F-4D97-AF65-F5344CB8AC3E}">
        <p14:creationId xmlns:p14="http://schemas.microsoft.com/office/powerpoint/2010/main" val="2535975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ular Callout 104"/>
          <p:cNvSpPr/>
          <p:nvPr/>
        </p:nvSpPr>
        <p:spPr>
          <a:xfrm>
            <a:off x="4700268" y="746616"/>
            <a:ext cx="3639631" cy="2172172"/>
          </a:xfrm>
          <a:prstGeom prst="wedgeRectCallout">
            <a:avLst>
              <a:gd name="adj1" fmla="val -11202"/>
              <a:gd name="adj2" fmla="val 15721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Data/Knowledge Orchestration and Management Pipeline</a:t>
            </a:r>
          </a:p>
          <a:p>
            <a:pPr algn="ctr"/>
            <a:endParaRPr lang="en-US"/>
          </a:p>
          <a:p>
            <a:pPr algn="ctr"/>
            <a:r>
              <a:rPr lang="en-US"/>
              <a:t>The core engine that processes source data through a systematic set of processes / services to standardize data and make it computable</a:t>
            </a:r>
          </a:p>
        </p:txBody>
      </p:sp>
    </p:spTree>
    <p:extLst>
      <p:ext uri="{BB962C8B-B14F-4D97-AF65-F5344CB8AC3E}">
        <p14:creationId xmlns:p14="http://schemas.microsoft.com/office/powerpoint/2010/main" val="287521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84386" y="1068675"/>
            <a:ext cx="6732012" cy="5656059"/>
            <a:chOff x="740231" y="116115"/>
            <a:chExt cx="6732012" cy="5656059"/>
          </a:xfrm>
        </p:grpSpPr>
        <p:sp>
          <p:nvSpPr>
            <p:cNvPr id="360" name="Google Shape;360;p3"/>
            <p:cNvSpPr/>
            <p:nvPr/>
          </p:nvSpPr>
          <p:spPr>
            <a:xfrm>
              <a:off x="740231" y="116115"/>
              <a:ext cx="6732012" cy="5656059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63000">
                  <a:srgbClr val="0F0F0F">
                    <a:alpha val="40784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 w="15875" cap="flat" cmpd="sng">
              <a:solidFill>
                <a:srgbClr val="7095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61" name="Google Shape;361;p3"/>
            <p:cNvGrpSpPr/>
            <p:nvPr/>
          </p:nvGrpSpPr>
          <p:grpSpPr>
            <a:xfrm>
              <a:off x="1691868" y="319312"/>
              <a:ext cx="4897369" cy="4278487"/>
              <a:chOff x="1369090" y="0"/>
              <a:chExt cx="8109331" cy="5109028"/>
            </a:xfrm>
          </p:grpSpPr>
          <p:sp>
            <p:nvSpPr>
              <p:cNvPr id="362" name="Google Shape;362;p3"/>
              <p:cNvSpPr/>
              <p:nvPr/>
            </p:nvSpPr>
            <p:spPr>
              <a:xfrm>
                <a:off x="3377347" y="0"/>
                <a:ext cx="4094733" cy="2554514"/>
              </a:xfrm>
              <a:prstGeom prst="triangle">
                <a:avLst>
                  <a:gd name="adj" fmla="val 50000"/>
                </a:avLst>
              </a:prstGeom>
              <a:solidFill>
                <a:srgbClr val="76D6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63" name="Google Shape;363;p3"/>
              <p:cNvSpPr txBox="1"/>
              <p:nvPr/>
            </p:nvSpPr>
            <p:spPr>
              <a:xfrm>
                <a:off x="4419626" y="1230944"/>
                <a:ext cx="2047367" cy="1277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b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rPr lang="en-US" sz="1400" b="1" i="1" dirty="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Helps to develop key components of Logica platform and services</a:t>
                </a:r>
                <a:endParaRPr sz="1400" dirty="0"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1369090" y="2523758"/>
                <a:ext cx="4094733" cy="2554514"/>
              </a:xfrm>
              <a:prstGeom prst="triangle">
                <a:avLst>
                  <a:gd name="adj" fmla="val 50000"/>
                </a:avLst>
              </a:prstGeom>
              <a:solidFill>
                <a:srgbClr val="76D6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65" name="Google Shape;365;p3"/>
              <p:cNvSpPr txBox="1"/>
              <p:nvPr/>
            </p:nvSpPr>
            <p:spPr>
              <a:xfrm>
                <a:off x="2392773" y="3801015"/>
                <a:ext cx="2047367" cy="1277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rPr lang="en-US" sz="1400" b="1" i="1" dirty="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Solves</a:t>
                </a:r>
                <a:endParaRPr sz="1400" dirty="0"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63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rPr lang="en-US" sz="1400" b="1" i="1" dirty="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important </a:t>
                </a:r>
                <a:endParaRPr sz="1400" dirty="0"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63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rPr lang="en-US" sz="1400" b="1" i="1" dirty="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problem</a:t>
                </a:r>
                <a:r>
                  <a:rPr lang="en-US" sz="1400" dirty="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 </a:t>
                </a:r>
                <a:endParaRPr sz="1400" dirty="0"/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Twentieth Century"/>
                  <a:buNone/>
                </a:pPr>
                <a:endParaRPr sz="1400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 rot="10800000">
                <a:off x="3377347" y="2554514"/>
                <a:ext cx="4094733" cy="2554514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FDF9F9"/>
                  </a:gs>
                  <a:gs pos="100000">
                    <a:srgbClr val="F2D7D4"/>
                  </a:gs>
                </a:gsLst>
                <a:lin ang="5040000" scaled="0"/>
              </a:gra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67" name="Google Shape;367;p3"/>
              <p:cNvSpPr txBox="1"/>
              <p:nvPr/>
            </p:nvSpPr>
            <p:spPr>
              <a:xfrm>
                <a:off x="4289971" y="2858311"/>
                <a:ext cx="2047367" cy="1277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Twentieth Century"/>
                  <a:buNone/>
                </a:pPr>
                <a:endParaRPr sz="1400" b="1" i="1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rPr lang="en-US" sz="1400" b="1" i="1" dirty="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   Achievable (MVP)</a:t>
                </a:r>
                <a:endParaRPr sz="1400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5383688" y="2523400"/>
                <a:ext cx="4094733" cy="2554514"/>
              </a:xfrm>
              <a:prstGeom prst="triangle">
                <a:avLst>
                  <a:gd name="adj" fmla="val 50000"/>
                </a:avLst>
              </a:prstGeom>
              <a:solidFill>
                <a:srgbClr val="76D6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69" name="Google Shape;369;p3"/>
              <p:cNvSpPr txBox="1"/>
              <p:nvPr/>
            </p:nvSpPr>
            <p:spPr>
              <a:xfrm>
                <a:off x="6407371" y="3800657"/>
                <a:ext cx="2047367" cy="1277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r>
                  <a:rPr lang="en-US" sz="1400" b="1" i="1" dirty="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   Leverages ACS resources</a:t>
                </a:r>
                <a:endParaRPr sz="1400" dirty="0"/>
              </a:p>
              <a:p>
                <a:pPr marL="171450" marR="0" lvl="1" indent="-57150" algn="l" rtl="0">
                  <a:lnSpc>
                    <a:spcPct val="90000"/>
                  </a:lnSpc>
                  <a:spcBef>
                    <a:spcPts val="21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Twentieth Century"/>
                  <a:buNone/>
                </a:pPr>
                <a:endParaRPr sz="1400" b="0" i="0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370" name="Google Shape;370;p3"/>
          <p:cNvSpPr txBox="1"/>
          <p:nvPr/>
        </p:nvSpPr>
        <p:spPr>
          <a:xfrm>
            <a:off x="3252240" y="5631540"/>
            <a:ext cx="491826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At least  one pilot live in one hospital in one year</a:t>
            </a:r>
            <a:endParaRPr sz="2400" dirty="0"/>
          </a:p>
        </p:txBody>
      </p:sp>
      <p:sp>
        <p:nvSpPr>
          <p:cNvPr id="371" name="Google Shape;371;p3"/>
          <p:cNvSpPr txBox="1"/>
          <p:nvPr/>
        </p:nvSpPr>
        <p:spPr>
          <a:xfrm>
            <a:off x="0" y="36735"/>
            <a:ext cx="12192000" cy="64629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Use </a:t>
            </a:r>
            <a:r>
              <a:rPr lang="en-US" sz="36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Case </a:t>
            </a:r>
            <a:r>
              <a:rPr lang="en-US" sz="3600" b="1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Requirements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0193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ular Callout 104"/>
          <p:cNvSpPr/>
          <p:nvPr/>
        </p:nvSpPr>
        <p:spPr>
          <a:xfrm>
            <a:off x="4700268" y="746616"/>
            <a:ext cx="3639631" cy="2172172"/>
          </a:xfrm>
          <a:prstGeom prst="wedgeRectCallout">
            <a:avLst>
              <a:gd name="adj1" fmla="val -7852"/>
              <a:gd name="adj2" fmla="val 17756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Infrastructural Services</a:t>
            </a:r>
          </a:p>
          <a:p>
            <a:pPr algn="ctr"/>
            <a:endParaRPr lang="en-US"/>
          </a:p>
          <a:p>
            <a:pPr algn="ctr"/>
            <a:r>
              <a:rPr lang="en-US"/>
              <a:t>Underlying solutions that work with the data/knowledge pipeline to provide infrastructural capabilities such as security checks, provenance and master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2330252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ular Callout 104"/>
          <p:cNvSpPr/>
          <p:nvPr/>
        </p:nvSpPr>
        <p:spPr>
          <a:xfrm>
            <a:off x="4700268" y="746616"/>
            <a:ext cx="3639631" cy="2172172"/>
          </a:xfrm>
          <a:prstGeom prst="wedgeRectCallout">
            <a:avLst>
              <a:gd name="adj1" fmla="val -100809"/>
              <a:gd name="adj2" fmla="val 12424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Data Processing Services</a:t>
            </a:r>
          </a:p>
          <a:p>
            <a:pPr algn="ctr"/>
            <a:endParaRPr lang="en-US"/>
          </a:p>
          <a:p>
            <a:pPr algn="ctr"/>
            <a:r>
              <a:rPr lang="en-US"/>
              <a:t>An ecosystem of data processing microservices based on Service Oriented Architecture principles that provide common functionality for stand-alone apps and the data/knowledge pipeline</a:t>
            </a:r>
          </a:p>
        </p:txBody>
      </p:sp>
    </p:spTree>
    <p:extLst>
      <p:ext uri="{BB962C8B-B14F-4D97-AF65-F5344CB8AC3E}">
        <p14:creationId xmlns:p14="http://schemas.microsoft.com/office/powerpoint/2010/main" val="3789404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ular Callout 104"/>
          <p:cNvSpPr/>
          <p:nvPr/>
        </p:nvSpPr>
        <p:spPr>
          <a:xfrm>
            <a:off x="4700268" y="746616"/>
            <a:ext cx="3639631" cy="2172172"/>
          </a:xfrm>
          <a:prstGeom prst="wedgeRectCallout">
            <a:avLst>
              <a:gd name="adj1" fmla="val 15178"/>
              <a:gd name="adj2" fmla="val 12494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Knowledge Services</a:t>
            </a:r>
          </a:p>
          <a:p>
            <a:pPr algn="ctr"/>
            <a:endParaRPr lang="en-US"/>
          </a:p>
          <a:p>
            <a:pPr algn="ctr"/>
            <a:r>
              <a:rPr lang="en-US"/>
              <a:t>An ecosystem of knowledge microservices based on Service Oriented Architecture principles that provide executable knowledge artifacts for stand-alone apps and the data/knowledge pipeline</a:t>
            </a:r>
          </a:p>
        </p:txBody>
      </p:sp>
    </p:spTree>
    <p:extLst>
      <p:ext uri="{BB962C8B-B14F-4D97-AF65-F5344CB8AC3E}">
        <p14:creationId xmlns:p14="http://schemas.microsoft.com/office/powerpoint/2010/main" val="2147730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ular Callout 104"/>
          <p:cNvSpPr/>
          <p:nvPr/>
        </p:nvSpPr>
        <p:spPr>
          <a:xfrm>
            <a:off x="4700268" y="746616"/>
            <a:ext cx="3639631" cy="2172172"/>
          </a:xfrm>
          <a:prstGeom prst="wedgeRectCallout">
            <a:avLst>
              <a:gd name="adj1" fmla="val -141006"/>
              <a:gd name="adj2" fmla="val 9828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External Services</a:t>
            </a:r>
          </a:p>
          <a:p>
            <a:pPr algn="ctr"/>
            <a:endParaRPr lang="en-US"/>
          </a:p>
          <a:p>
            <a:pPr algn="ctr"/>
            <a:r>
              <a:rPr lang="en-US"/>
              <a:t>The physical implementation of data processing / knowledge services* hosted by external vendors </a:t>
            </a:r>
          </a:p>
          <a:p>
            <a:pPr algn="ctr"/>
            <a:endParaRPr lang="en-US" sz="1400"/>
          </a:p>
          <a:p>
            <a:pPr algn="ctr"/>
            <a:r>
              <a:rPr lang="en-US" sz="1400"/>
              <a:t>*microservices don’t need to be co-hosted with the systems that use them</a:t>
            </a:r>
          </a:p>
        </p:txBody>
      </p:sp>
    </p:spTree>
    <p:extLst>
      <p:ext uri="{BB962C8B-B14F-4D97-AF65-F5344CB8AC3E}">
        <p14:creationId xmlns:p14="http://schemas.microsoft.com/office/powerpoint/2010/main" val="1435501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ular Callout 104"/>
          <p:cNvSpPr/>
          <p:nvPr/>
        </p:nvSpPr>
        <p:spPr>
          <a:xfrm>
            <a:off x="4700268" y="746616"/>
            <a:ext cx="3639631" cy="2172172"/>
          </a:xfrm>
          <a:prstGeom prst="wedgeRectCallout">
            <a:avLst>
              <a:gd name="adj1" fmla="val 107716"/>
              <a:gd name="adj2" fmla="val 15861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Patient Centric Data Cache/Lake</a:t>
            </a:r>
          </a:p>
          <a:p>
            <a:pPr algn="ctr"/>
            <a:endParaRPr lang="en-US"/>
          </a:p>
          <a:p>
            <a:pPr algn="ctr"/>
            <a:r>
              <a:rPr lang="en-US"/>
              <a:t>The database at the conclusion of the data/knowledge pipeline that stores the processed (aggregated, standardized, made computable, inferred, etc.) data</a:t>
            </a:r>
          </a:p>
        </p:txBody>
      </p:sp>
    </p:spTree>
    <p:extLst>
      <p:ext uri="{BB962C8B-B14F-4D97-AF65-F5344CB8AC3E}">
        <p14:creationId xmlns:p14="http://schemas.microsoft.com/office/powerpoint/2010/main" val="2973993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ular Callout 104"/>
          <p:cNvSpPr/>
          <p:nvPr/>
        </p:nvSpPr>
        <p:spPr>
          <a:xfrm>
            <a:off x="4700268" y="746616"/>
            <a:ext cx="3639631" cy="2172172"/>
          </a:xfrm>
          <a:prstGeom prst="wedgeRectCallout">
            <a:avLst>
              <a:gd name="adj1" fmla="val 105203"/>
              <a:gd name="adj2" fmla="val 12213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Data Access Services</a:t>
            </a:r>
          </a:p>
          <a:p>
            <a:pPr algn="ctr"/>
            <a:endParaRPr lang="en-US"/>
          </a:p>
          <a:p>
            <a:pPr algn="ctr"/>
            <a:r>
              <a:rPr lang="en-US"/>
              <a:t>The data access layer (including a standard FHIR Server) that provides CRUD (create, read, update, delete) APIs for the patient centric cache/lake</a:t>
            </a:r>
          </a:p>
        </p:txBody>
      </p:sp>
    </p:spTree>
    <p:extLst>
      <p:ext uri="{BB962C8B-B14F-4D97-AF65-F5344CB8AC3E}">
        <p14:creationId xmlns:p14="http://schemas.microsoft.com/office/powerpoint/2010/main" val="3343188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ular Callout 104"/>
          <p:cNvSpPr/>
          <p:nvPr/>
        </p:nvSpPr>
        <p:spPr>
          <a:xfrm>
            <a:off x="4700268" y="746616"/>
            <a:ext cx="3639631" cy="2172172"/>
          </a:xfrm>
          <a:prstGeom prst="wedgeRectCallout">
            <a:avLst>
              <a:gd name="adj1" fmla="val -83641"/>
              <a:gd name="adj2" fmla="val 8495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API Manager</a:t>
            </a:r>
          </a:p>
          <a:p>
            <a:pPr algn="ctr"/>
            <a:endParaRPr lang="en-US"/>
          </a:p>
          <a:p>
            <a:pPr algn="ctr"/>
            <a:r>
              <a:rPr lang="en-US"/>
              <a:t>The data access gateway that controls the delivery, discoverability, monitoring and access rights for all publicly exposed APIs</a:t>
            </a:r>
          </a:p>
        </p:txBody>
      </p:sp>
    </p:spTree>
    <p:extLst>
      <p:ext uri="{BB962C8B-B14F-4D97-AF65-F5344CB8AC3E}">
        <p14:creationId xmlns:p14="http://schemas.microsoft.com/office/powerpoint/2010/main" val="1842020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5" name="Rectangle 104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ular Callout 105"/>
          <p:cNvSpPr/>
          <p:nvPr/>
        </p:nvSpPr>
        <p:spPr>
          <a:xfrm>
            <a:off x="4700268" y="746616"/>
            <a:ext cx="3639631" cy="2172172"/>
          </a:xfrm>
          <a:prstGeom prst="wedgeRectCallout">
            <a:avLst>
              <a:gd name="adj1" fmla="val -10365"/>
              <a:gd name="adj2" fmla="val 9056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APIs</a:t>
            </a:r>
          </a:p>
          <a:p>
            <a:pPr algn="ctr"/>
            <a:endParaRPr lang="en-US"/>
          </a:p>
          <a:p>
            <a:pPr algn="ctr"/>
            <a:r>
              <a:rPr lang="en-US"/>
              <a:t>The actual interfaces provided to consumers to interact with underlying data processing services, knowledge service or the optimized patient centric health data</a:t>
            </a:r>
          </a:p>
        </p:txBody>
      </p:sp>
    </p:spTree>
    <p:extLst>
      <p:ext uri="{BB962C8B-B14F-4D97-AF65-F5344CB8AC3E}">
        <p14:creationId xmlns:p14="http://schemas.microsoft.com/office/powerpoint/2010/main" val="2080712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ular Callout 104"/>
          <p:cNvSpPr/>
          <p:nvPr/>
        </p:nvSpPr>
        <p:spPr>
          <a:xfrm>
            <a:off x="4700268" y="746616"/>
            <a:ext cx="3639631" cy="2172172"/>
          </a:xfrm>
          <a:prstGeom prst="wedgeRectCallout">
            <a:avLst>
              <a:gd name="adj1" fmla="val 107716"/>
              <a:gd name="adj2" fmla="val 10108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Eventing Services</a:t>
            </a:r>
          </a:p>
          <a:p>
            <a:pPr algn="ctr"/>
            <a:endParaRPr lang="en-US"/>
          </a:p>
          <a:p>
            <a:pPr algn="ctr"/>
            <a:r>
              <a:rPr lang="en-US"/>
              <a:t>Enabling capabilities that allow the Core Services Tier solutions to enage in event driven architectures by subscribing and/or publishing to topics and events in the ecosystem </a:t>
            </a:r>
          </a:p>
        </p:txBody>
      </p:sp>
    </p:spTree>
    <p:extLst>
      <p:ext uri="{BB962C8B-B14F-4D97-AF65-F5344CB8AC3E}">
        <p14:creationId xmlns:p14="http://schemas.microsoft.com/office/powerpoint/2010/main" val="3979318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Knowledge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06" name="Rectangle 105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Project Specific Run-Time Applications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Marketplace Run-Time Applications</a:t>
            </a:r>
          </a:p>
        </p:txBody>
      </p:sp>
      <p:sp>
        <p:nvSpPr>
          <p:cNvPr id="117" name="Can 11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BPM+ Run-time Repo</a:t>
            </a:r>
          </a:p>
        </p:txBody>
      </p:sp>
      <p:sp>
        <p:nvSpPr>
          <p:cNvPr id="118" name="Can 11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Executable Knowledge Repo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BPM+ Engine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Knowledge Engine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UX Framework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Primary Solution Components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ular Callout 104"/>
          <p:cNvSpPr/>
          <p:nvPr/>
        </p:nvSpPr>
        <p:spPr>
          <a:xfrm>
            <a:off x="4700268" y="746616"/>
            <a:ext cx="3639631" cy="2172172"/>
          </a:xfrm>
          <a:prstGeom prst="wedgeRectCallout">
            <a:avLst>
              <a:gd name="adj1" fmla="val 106878"/>
              <a:gd name="adj2" fmla="val 7653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General Service Orchestration</a:t>
            </a:r>
          </a:p>
          <a:p>
            <a:pPr algn="ctr"/>
            <a:endParaRPr lang="en-US"/>
          </a:p>
          <a:p>
            <a:pPr algn="ctr"/>
            <a:r>
              <a:rPr lang="en-US"/>
              <a:t>A common orchestration and workflow engine separate from the core data/knowledge pipeline  available to apps to orchestrate services for other purposes</a:t>
            </a:r>
          </a:p>
        </p:txBody>
      </p:sp>
    </p:spTree>
    <p:extLst>
      <p:ext uri="{BB962C8B-B14F-4D97-AF65-F5344CB8AC3E}">
        <p14:creationId xmlns:p14="http://schemas.microsoft.com/office/powerpoint/2010/main" val="108557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ABA4A-DBB3-0744-84D3-ADDDDC43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96" y="-25911"/>
            <a:ext cx="5934508" cy="1639886"/>
          </a:xfrm>
        </p:spPr>
        <p:txBody>
          <a:bodyPr/>
          <a:lstStyle/>
          <a:p>
            <a:r>
              <a:rPr lang="en-US" dirty="0"/>
              <a:t>ACS National Surgical Quality Improvement Program (NSQIP)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51F218-46F5-8149-BE9E-EF2586F70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496" y="2074674"/>
            <a:ext cx="9909177" cy="4272338"/>
          </a:xfrm>
        </p:spPr>
        <p:txBody>
          <a:bodyPr>
            <a:no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Registry consisting of general and specialty surgery cases in &gt;500 hospitals in the United States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Employs sampling methodology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Used for both quality improvement and research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are abstracted from the EHR by certified Surgical Clinical Reviewers at each ACS NSQIP site through a web-based data entry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C6C650-B609-AA4E-8BDE-2F1FE1A3A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708" y="244925"/>
            <a:ext cx="3917796" cy="172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83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 Use Case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14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90000"/>
                  </a:schemeClr>
                </a:solidFill>
              </a:rPr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Knowledge</a:t>
            </a:r>
            <a:br>
              <a:rPr lang="en-US" sz="140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2">
                    <a:lumMod val="90000"/>
                  </a:schemeClr>
                </a:solidFill>
              </a:rPr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2">
                    <a:lumMod val="90000"/>
                  </a:schemeClr>
                </a:solidFill>
              </a:rPr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  <a:solidFill>
            <a:schemeClr val="bg1">
              <a:lumMod val="95000"/>
            </a:schemeClr>
          </a:solidFill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bg2">
                      <a:lumMod val="90000"/>
                    </a:schemeClr>
                  </a:solidFill>
                </a:rPr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bg2">
                      <a:lumMod val="90000"/>
                    </a:schemeClr>
                  </a:solidFill>
                </a:rPr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bg2">
                      <a:lumMod val="90000"/>
                    </a:schemeClr>
                  </a:solidFill>
                </a:rPr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90000"/>
                  </a:schemeClr>
                </a:solidFill>
              </a:rPr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90000"/>
                  </a:schemeClr>
                </a:solidFill>
              </a:rPr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90000"/>
                  </a:schemeClr>
                </a:solidFill>
              </a:rPr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2">
                    <a:lumMod val="90000"/>
                  </a:schemeClr>
                </a:solidFill>
              </a:rPr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2">
                    <a:lumMod val="90000"/>
                  </a:schemeClr>
                </a:solidFill>
              </a:rPr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Use Case: NSQIP Pilot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Marketplace Run-Time Applications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UX Framework</a:t>
            </a:r>
          </a:p>
        </p:txBody>
      </p:sp>
      <p:sp>
        <p:nvSpPr>
          <p:cNvPr id="122" name="Freeform 121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24" name="Rectangle 123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>
                      <a:lumMod val="90000"/>
                    </a:schemeClr>
                  </a:solidFill>
                </a:rPr>
                <a:t>Project Specific Run-Time Applications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>
                      <a:lumMod val="90000"/>
                    </a:schemeClr>
                  </a:solidFill>
                </a:rPr>
                <a:t>Project Specific Run-Time Applications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>
                      <a:lumMod val="90000"/>
                    </a:schemeClr>
                  </a:solidFill>
                </a:rPr>
                <a:t>Project Specific Run-Time Applications</a:t>
              </a:r>
            </a:p>
          </p:txBody>
        </p:sp>
      </p:grpSp>
      <p:sp>
        <p:nvSpPr>
          <p:cNvPr id="127" name="Can 12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2">
                    <a:lumMod val="90000"/>
                  </a:schemeClr>
                </a:solidFill>
              </a:rPr>
              <a:t>BPM+ Run-time Repo</a:t>
            </a:r>
          </a:p>
        </p:txBody>
      </p:sp>
      <p:sp>
        <p:nvSpPr>
          <p:cNvPr id="128" name="Can 12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2">
                    <a:lumMod val="90000"/>
                  </a:schemeClr>
                </a:solidFill>
              </a:rPr>
              <a:t>Executable Knowledge Repo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BPM+ Engine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Knowledge Engine</a:t>
            </a:r>
          </a:p>
        </p:txBody>
      </p:sp>
    </p:spTree>
    <p:extLst>
      <p:ext uri="{BB962C8B-B14F-4D97-AF65-F5344CB8AC3E}">
        <p14:creationId xmlns:p14="http://schemas.microsoft.com/office/powerpoint/2010/main" val="2325026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90000"/>
                  </a:schemeClr>
                </a:solidFill>
              </a:rPr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Knowledge</a:t>
            </a:r>
            <a:br>
              <a:rPr lang="en-US" sz="140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2">
                    <a:lumMod val="90000"/>
                  </a:schemeClr>
                </a:solidFill>
              </a:rPr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2">
                    <a:lumMod val="90000"/>
                  </a:schemeClr>
                </a:solidFill>
              </a:rPr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  <a:solidFill>
            <a:schemeClr val="bg1">
              <a:lumMod val="95000"/>
            </a:schemeClr>
          </a:solidFill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bg2">
                      <a:lumMod val="90000"/>
                    </a:schemeClr>
                  </a:solidFill>
                </a:rPr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bg2">
                      <a:lumMod val="90000"/>
                    </a:schemeClr>
                  </a:solidFill>
                </a:rPr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bg2">
                      <a:lumMod val="90000"/>
                    </a:schemeClr>
                  </a:solidFill>
                </a:rPr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90000"/>
                  </a:schemeClr>
                </a:solidFill>
              </a:rPr>
              <a:t>Application Level Orchestration 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7915881" y="932426"/>
            <a:ext cx="1841427" cy="537391"/>
            <a:chOff x="6701033" y="1251735"/>
            <a:chExt cx="1841427" cy="537391"/>
          </a:xfrm>
          <a:solidFill>
            <a:schemeClr val="bg1">
              <a:lumMod val="95000"/>
            </a:schemeClr>
          </a:solidFill>
        </p:grpSpPr>
        <p:sp>
          <p:nvSpPr>
            <p:cNvPr id="62" name="Rectangle 61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>
                      <a:lumMod val="90000"/>
                    </a:schemeClr>
                  </a:solidFill>
                </a:rPr>
                <a:t>Project Specific Run-Time Applications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>
                      <a:lumMod val="90000"/>
                    </a:schemeClr>
                  </a:solidFill>
                </a:rPr>
                <a:t>Project Specific Run-Time Applications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>
                      <a:lumMod val="90000"/>
                    </a:schemeClr>
                  </a:solidFill>
                </a:rPr>
                <a:t>Project Specific Run-Time Applications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875192" y="941133"/>
            <a:ext cx="1828364" cy="537391"/>
            <a:chOff x="8660344" y="1260442"/>
            <a:chExt cx="1828364" cy="537391"/>
          </a:xfrm>
          <a:solidFill>
            <a:schemeClr val="bg1">
              <a:lumMod val="95000"/>
            </a:schemeClr>
          </a:solidFill>
        </p:grpSpPr>
        <p:sp>
          <p:nvSpPr>
            <p:cNvPr id="66" name="Rectangle 65"/>
            <p:cNvSpPr/>
            <p:nvPr/>
          </p:nvSpPr>
          <p:spPr>
            <a:xfrm>
              <a:off x="8660344" y="1260442"/>
              <a:ext cx="1680320" cy="41547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>
                      <a:lumMod val="90000"/>
                    </a:schemeClr>
                  </a:solidFill>
                </a:rPr>
                <a:t>Project Specific Run-Time Applications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734366" y="1321401"/>
              <a:ext cx="1680320" cy="41547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>
                      <a:lumMod val="90000"/>
                    </a:schemeClr>
                  </a:solidFill>
                </a:rPr>
                <a:t>Project Specific Run-Time Applications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808388" y="1382360"/>
              <a:ext cx="1680320" cy="41547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>
                      <a:lumMod val="90000"/>
                    </a:schemeClr>
                  </a:solidFill>
                </a:rPr>
                <a:t>Marketplace Run-Time Applications</a:t>
              </a: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1" name="Can 70"/>
          <p:cNvSpPr/>
          <p:nvPr/>
        </p:nvSpPr>
        <p:spPr>
          <a:xfrm>
            <a:off x="4851362" y="1010399"/>
            <a:ext cx="1097629" cy="466063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2">
                    <a:lumMod val="90000"/>
                  </a:schemeClr>
                </a:solidFill>
              </a:rPr>
              <a:t>BPM+ Run-time Repo</a:t>
            </a:r>
          </a:p>
        </p:txBody>
      </p:sp>
      <p:sp>
        <p:nvSpPr>
          <p:cNvPr id="72" name="Can 71"/>
          <p:cNvSpPr/>
          <p:nvPr/>
        </p:nvSpPr>
        <p:spPr>
          <a:xfrm>
            <a:off x="6633295" y="1010399"/>
            <a:ext cx="1097629" cy="466063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2">
                    <a:lumMod val="90000"/>
                  </a:schemeClr>
                </a:solidFill>
              </a:rPr>
              <a:t>Executable Knowledge Repo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270515" y="740940"/>
            <a:ext cx="1435822" cy="3117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BPM+ Engine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016582" y="740940"/>
            <a:ext cx="1435822" cy="3117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Knowledge Engine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90000"/>
                  </a:schemeClr>
                </a:solidFill>
              </a:rPr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90000"/>
                  </a:schemeClr>
                </a:solidFill>
              </a:rPr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503690" y="163752"/>
            <a:ext cx="3211247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90000"/>
                  </a:schemeClr>
                </a:solidFill>
              </a:rPr>
              <a:t>UX Framework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2">
                    <a:lumMod val="90000"/>
                  </a:schemeClr>
                </a:solidFill>
              </a:rPr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2">
                    <a:lumMod val="90000"/>
                  </a:schemeClr>
                </a:solidFill>
              </a:rPr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reeform 112"/>
          <p:cNvSpPr/>
          <p:nvPr/>
        </p:nvSpPr>
        <p:spPr>
          <a:xfrm>
            <a:off x="4612058" y="1402080"/>
            <a:ext cx="1666822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Use Case: NSQIP Pilot</a:t>
            </a:r>
          </a:p>
        </p:txBody>
      </p:sp>
    </p:spTree>
    <p:extLst>
      <p:ext uri="{BB962C8B-B14F-4D97-AF65-F5344CB8AC3E}">
        <p14:creationId xmlns:p14="http://schemas.microsoft.com/office/powerpoint/2010/main" val="132379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ABA4A-DBB3-0744-84D3-ADDDDC43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96" y="328241"/>
            <a:ext cx="5934508" cy="1639886"/>
          </a:xfrm>
        </p:spPr>
        <p:txBody>
          <a:bodyPr/>
          <a:lstStyle/>
          <a:p>
            <a:r>
              <a:rPr lang="en-US" dirty="0"/>
              <a:t>ACS NSQIP: the business case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51F218-46F5-8149-BE9E-EF2586F70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496" y="2074674"/>
            <a:ext cx="9909177" cy="3541714"/>
          </a:xfrm>
        </p:spPr>
        <p:txBody>
          <a:bodyPr>
            <a:no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Registries are costly for hospitals, and most hospitals provide data to multiple registries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Costs limit the information that can be collected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EF1B0A-73DA-784E-A1FC-F504EB25EB5E}"/>
              </a:ext>
            </a:extLst>
          </p:cNvPr>
          <p:cNvSpPr txBox="1"/>
          <p:nvPr/>
        </p:nvSpPr>
        <p:spPr>
          <a:xfrm>
            <a:off x="7974105" y="687614"/>
            <a:ext cx="2541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  <a:highlight>
                  <a:srgbClr val="008000"/>
                </a:highlight>
              </a:rPr>
              <a:t>$$$$</a:t>
            </a:r>
          </a:p>
        </p:txBody>
      </p:sp>
    </p:spTree>
    <p:extLst>
      <p:ext uri="{BB962C8B-B14F-4D97-AF65-F5344CB8AC3E}">
        <p14:creationId xmlns:p14="http://schemas.microsoft.com/office/powerpoint/2010/main" val="348813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80F660-C36D-D84A-9579-E2F45AAB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754" y="381001"/>
            <a:ext cx="5934508" cy="775447"/>
          </a:xfrm>
        </p:spPr>
        <p:txBody>
          <a:bodyPr/>
          <a:lstStyle/>
          <a:p>
            <a:r>
              <a:rPr lang="en-US" dirty="0"/>
              <a:t>ACS NSQIP Variables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2F4918-7C80-E945-9275-C3962EDAE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709" y="1274343"/>
            <a:ext cx="9616237" cy="494469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323 variables: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Field variables (e.g. demographics)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Calculated variables (e.g. time from lab to surgery)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Interpretive variables (e.g. require SCRs to read text documentation)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Referential variables—requires SCR to consult non-EHR source (e.g. surgeon’s specialty)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600" dirty="0"/>
              <a:t>Automated extraction feasibility for ~30% variables has been demonstrated through a pilot project involving 3 hospitals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E32767-DCA4-A84C-89D4-98C08BDBD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124" y="768724"/>
            <a:ext cx="3787645" cy="20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0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9DA948-86B3-5242-B433-34E9E2A64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838200"/>
          </a:xfrm>
        </p:spPr>
        <p:txBody>
          <a:bodyPr/>
          <a:lstStyle/>
          <a:p>
            <a:r>
              <a:rPr lang="en-US" dirty="0"/>
              <a:t>Flexibility in configuration of use 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08C89B-A8B1-7341-B5D6-652BF4A04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914" y="1676399"/>
            <a:ext cx="9904459" cy="4368801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285750"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Option 1: Entirety of ACS NSQIP variables automatically identified and uploaded in single project</a:t>
            </a:r>
          </a:p>
          <a:p>
            <a:pPr marL="514350" indent="-285750"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Option 2: Phased approach</a:t>
            </a:r>
            <a:r>
              <a:rPr lang="en-US" sz="2400" dirty="0">
                <a:sym typeface="Wingdings" pitchFamily="2" charset="2"/>
              </a:rPr>
              <a:t> ”easy” variables in Phase I, with later phase to accomplish entire variable list </a:t>
            </a:r>
            <a:endParaRPr lang="en-US" sz="2400" dirty="0"/>
          </a:p>
          <a:p>
            <a:pPr marL="514350" indent="-285750"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Option 3:  50-75% of variables automatically identified and uploaded PLUS another requirement (e.g. </a:t>
            </a:r>
            <a:r>
              <a:rPr lang="en-US" sz="2400"/>
              <a:t>risk calculator)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497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90000"/>
                  </a:schemeClr>
                </a:solidFill>
              </a:rPr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Knowledge</a:t>
            </a:r>
            <a:br>
              <a:rPr lang="en-US" sz="140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2">
                    <a:lumMod val="90000"/>
                  </a:schemeClr>
                </a:solidFill>
              </a:rPr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2">
                    <a:lumMod val="90000"/>
                  </a:schemeClr>
                </a:solidFill>
              </a:rPr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  <a:solidFill>
            <a:schemeClr val="bg1">
              <a:lumMod val="95000"/>
            </a:schemeClr>
          </a:solidFill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bg2">
                      <a:lumMod val="90000"/>
                    </a:schemeClr>
                  </a:solidFill>
                </a:rPr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bg2">
                      <a:lumMod val="90000"/>
                    </a:schemeClr>
                  </a:solidFill>
                </a:rPr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bg2">
                      <a:lumMod val="90000"/>
                    </a:schemeClr>
                  </a:solidFill>
                </a:rPr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90000"/>
                  </a:schemeClr>
                </a:solidFill>
              </a:rPr>
              <a:t>Application Level Orchestration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90000"/>
                  </a:schemeClr>
                </a:solidFill>
              </a:rPr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90000"/>
                  </a:schemeClr>
                </a:solidFill>
              </a:rPr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2">
                    <a:lumMod val="90000"/>
                  </a:schemeClr>
                </a:solidFill>
              </a:rPr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2">
                    <a:lumMod val="90000"/>
                  </a:schemeClr>
                </a:solidFill>
              </a:rPr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Use Case: NSQIP Pilot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4266381" y="520576"/>
            <a:ext cx="5743032" cy="3177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Marketplace Run-Time Applications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8503690" y="77449"/>
            <a:ext cx="3211247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UX Framework</a:t>
            </a:r>
          </a:p>
        </p:txBody>
      </p:sp>
      <p:sp>
        <p:nvSpPr>
          <p:cNvPr id="122" name="Freeform 121"/>
          <p:cNvSpPr/>
          <p:nvPr/>
        </p:nvSpPr>
        <p:spPr>
          <a:xfrm>
            <a:off x="4530853" y="1402080"/>
            <a:ext cx="1748027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7915881" y="1080374"/>
            <a:ext cx="1841427" cy="537391"/>
            <a:chOff x="6701033" y="1251735"/>
            <a:chExt cx="1841427" cy="537391"/>
          </a:xfrm>
        </p:grpSpPr>
        <p:sp>
          <p:nvSpPr>
            <p:cNvPr id="124" name="Rectangle 123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>
                      <a:lumMod val="90000"/>
                    </a:schemeClr>
                  </a:solidFill>
                </a:rPr>
                <a:t>Project Specific Run-Time Applications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>
                      <a:lumMod val="90000"/>
                    </a:schemeClr>
                  </a:solidFill>
                </a:rPr>
                <a:t>Project Specific Run-Time Applications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>
                      <a:lumMod val="90000"/>
                    </a:schemeClr>
                  </a:solidFill>
                </a:rPr>
                <a:t>Project Specific Run-Time Applications</a:t>
              </a:r>
            </a:p>
          </p:txBody>
        </p:sp>
      </p:grpSp>
      <p:sp>
        <p:nvSpPr>
          <p:cNvPr id="127" name="Can 126"/>
          <p:cNvSpPr/>
          <p:nvPr/>
        </p:nvSpPr>
        <p:spPr>
          <a:xfrm>
            <a:off x="4851362" y="1158347"/>
            <a:ext cx="1097629" cy="466063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2">
                    <a:lumMod val="90000"/>
                  </a:schemeClr>
                </a:solidFill>
              </a:rPr>
              <a:t>BPM+ Run-time Repo</a:t>
            </a:r>
          </a:p>
        </p:txBody>
      </p:sp>
      <p:sp>
        <p:nvSpPr>
          <p:cNvPr id="128" name="Can 127"/>
          <p:cNvSpPr/>
          <p:nvPr/>
        </p:nvSpPr>
        <p:spPr>
          <a:xfrm>
            <a:off x="6633295" y="1158347"/>
            <a:ext cx="1097629" cy="466063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2">
                    <a:lumMod val="90000"/>
                  </a:schemeClr>
                </a:solidFill>
              </a:rPr>
              <a:t>Executable Knowledge Repo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270515" y="888888"/>
            <a:ext cx="1435822" cy="3117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BPM+ Engine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016582" y="888888"/>
            <a:ext cx="1435822" cy="3117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Knowledge Engine</a:t>
            </a:r>
          </a:p>
        </p:txBody>
      </p:sp>
    </p:spTree>
    <p:extLst>
      <p:ext uri="{BB962C8B-B14F-4D97-AF65-F5344CB8AC3E}">
        <p14:creationId xmlns:p14="http://schemas.microsoft.com/office/powerpoint/2010/main" val="124324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8088478" y="6268877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6" name="Can 5"/>
          <p:cNvSpPr/>
          <p:nvPr/>
        </p:nvSpPr>
        <p:spPr>
          <a:xfrm>
            <a:off x="6857764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7" name="Can 6"/>
          <p:cNvSpPr/>
          <p:nvPr/>
        </p:nvSpPr>
        <p:spPr>
          <a:xfrm>
            <a:off x="5623318" y="6268878"/>
            <a:ext cx="830424" cy="502288"/>
          </a:xfrm>
          <a:prstGeom prst="ca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dk1"/>
                </a:solidFill>
              </a:rPr>
              <a:t>Source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838" y="5231678"/>
            <a:ext cx="7697591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Data/Knowledge Orchestration and Data/Knowledge Management Pipeline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5037" y="4443112"/>
            <a:ext cx="3938611" cy="679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Processing </a:t>
            </a:r>
            <a:br>
              <a:rPr lang="en-US" sz="1400"/>
            </a:br>
            <a:r>
              <a:rPr lang="en-US" sz="1400"/>
              <a:t>Services</a:t>
            </a:r>
          </a:p>
        </p:txBody>
      </p:sp>
      <p:sp>
        <p:nvSpPr>
          <p:cNvPr id="11" name="Can 10"/>
          <p:cNvSpPr/>
          <p:nvPr/>
        </p:nvSpPr>
        <p:spPr>
          <a:xfrm>
            <a:off x="10332722" y="5199809"/>
            <a:ext cx="1689899" cy="7914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Patient Centric Cache/Lake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839" y="3620091"/>
            <a:ext cx="7697590" cy="70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API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0053" y="3694545"/>
            <a:ext cx="1293223" cy="5028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Processing Service APIs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95912" y="3694545"/>
            <a:ext cx="1293223" cy="5028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Knowledge Service APIs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18373" y="3704783"/>
            <a:ext cx="1293223" cy="502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FHIR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58413" y="3955304"/>
            <a:ext cx="1664208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90000"/>
                  </a:schemeClr>
                </a:solidFill>
              </a:rPr>
              <a:t>Eventing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58413" y="3538746"/>
            <a:ext cx="1664208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General Service Orchestration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" y="3211286"/>
            <a:ext cx="12191999" cy="13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48907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MPI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8393" y="4537133"/>
            <a:ext cx="857365" cy="491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Terminology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110001" y="4502300"/>
            <a:ext cx="937917" cy="576569"/>
            <a:chOff x="2976406" y="4615876"/>
            <a:chExt cx="937917" cy="576569"/>
          </a:xfrm>
        </p:grpSpPr>
        <p:sp>
          <p:nvSpPr>
            <p:cNvPr id="30" name="Rectangle 29"/>
            <p:cNvSpPr/>
            <p:nvPr/>
          </p:nvSpPr>
          <p:spPr>
            <a:xfrm>
              <a:off x="2976406" y="4615876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1239" y="4650709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56958" y="4700782"/>
              <a:ext cx="857365" cy="4916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Others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272542" y="4443112"/>
            <a:ext cx="3851972" cy="676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Knowledge</a:t>
            </a:r>
            <a:br>
              <a:rPr lang="en-US" sz="140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68226" y="4537133"/>
            <a:ext cx="856554" cy="491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2">
                    <a:lumMod val="90000"/>
                  </a:schemeClr>
                </a:solidFill>
              </a:rPr>
              <a:t>Knowledge Engine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15175" y="4537133"/>
            <a:ext cx="856554" cy="491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2">
                    <a:lumMod val="90000"/>
                  </a:schemeClr>
                </a:solidFill>
              </a:rPr>
              <a:t>BPM+ Engine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138808" y="4502300"/>
            <a:ext cx="954907" cy="576569"/>
            <a:chOff x="7556754" y="4597689"/>
            <a:chExt cx="954907" cy="576569"/>
          </a:xfrm>
          <a:solidFill>
            <a:schemeClr val="bg1">
              <a:lumMod val="95000"/>
            </a:schemeClr>
          </a:solidFill>
        </p:grpSpPr>
        <p:sp>
          <p:nvSpPr>
            <p:cNvPr id="42" name="Rectangle 41"/>
            <p:cNvSpPr/>
            <p:nvPr/>
          </p:nvSpPr>
          <p:spPr>
            <a:xfrm>
              <a:off x="7556754" y="4597689"/>
              <a:ext cx="856554" cy="49166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bg2">
                      <a:lumMod val="90000"/>
                    </a:schemeClr>
                  </a:solidFill>
                </a:rPr>
                <a:t>Others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06827" y="4632522"/>
              <a:ext cx="856554" cy="49166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bg2">
                      <a:lumMod val="90000"/>
                    </a:schemeClr>
                  </a:solidFill>
                </a:rPr>
                <a:t>Others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55107" y="4682595"/>
              <a:ext cx="856554" cy="49166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bg2">
                      <a:lumMod val="90000"/>
                    </a:schemeClr>
                  </a:solidFill>
                </a:rPr>
                <a:t>Others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85908" y="4443112"/>
            <a:ext cx="1736713" cy="67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Access</a:t>
            </a:r>
          </a:p>
          <a:p>
            <a:r>
              <a:rPr lang="en-US" sz="1400"/>
              <a:t>Services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124341" y="4537133"/>
            <a:ext cx="706651" cy="491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FHIR Server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124894" y="1"/>
            <a:ext cx="27511" cy="685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4894" y="6110514"/>
            <a:ext cx="10075813" cy="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54704" y="34933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FHIR Sandbox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4704" y="74359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DaVinci Sandbox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4704" y="113785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Marketplace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4704" y="153211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BPM+ Authoring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4704" y="192637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Terminology/Data Modeling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4704" y="2714899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Member Portal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704" y="2320637"/>
            <a:ext cx="1435822" cy="310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Knowledge Authoring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889" y="-287"/>
            <a:ext cx="186672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Other Logica 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2405" y="3215542"/>
            <a:ext cx="1296509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Core Services Tier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69262" y="2192639"/>
            <a:ext cx="1435822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2">
                    <a:lumMod val="90000"/>
                  </a:schemeClr>
                </a:solidFill>
              </a:rPr>
              <a:t>Core Service Implementations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85064" y="2200516"/>
            <a:ext cx="7245928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90000"/>
                  </a:schemeClr>
                </a:solidFill>
              </a:rPr>
              <a:t>Application Level Orchestration 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7915881" y="932426"/>
            <a:ext cx="1841427" cy="537391"/>
            <a:chOff x="6701033" y="1251735"/>
            <a:chExt cx="1841427" cy="537391"/>
          </a:xfrm>
          <a:solidFill>
            <a:schemeClr val="bg1">
              <a:lumMod val="95000"/>
            </a:schemeClr>
          </a:solidFill>
        </p:grpSpPr>
        <p:sp>
          <p:nvSpPr>
            <p:cNvPr id="62" name="Rectangle 61"/>
            <p:cNvSpPr/>
            <p:nvPr/>
          </p:nvSpPr>
          <p:spPr>
            <a:xfrm>
              <a:off x="6701033" y="1251735"/>
              <a:ext cx="1680320" cy="41547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>
                      <a:lumMod val="90000"/>
                    </a:schemeClr>
                  </a:solidFill>
                </a:rPr>
                <a:t>Project Specific Run-Time Applications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775055" y="1312694"/>
              <a:ext cx="1680320" cy="41547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>
                      <a:lumMod val="90000"/>
                    </a:schemeClr>
                  </a:solidFill>
                </a:rPr>
                <a:t>Project Specific Run-Time Applications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62140" y="1373653"/>
              <a:ext cx="1680320" cy="41547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>
                      <a:lumMod val="90000"/>
                    </a:schemeClr>
                  </a:solidFill>
                </a:rPr>
                <a:t>Project Specific Run-Time Applications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875192" y="941133"/>
            <a:ext cx="1828364" cy="537391"/>
            <a:chOff x="8660344" y="1260442"/>
            <a:chExt cx="1828364" cy="537391"/>
          </a:xfrm>
          <a:solidFill>
            <a:schemeClr val="bg1">
              <a:lumMod val="95000"/>
            </a:schemeClr>
          </a:solidFill>
        </p:grpSpPr>
        <p:sp>
          <p:nvSpPr>
            <p:cNvPr id="66" name="Rectangle 65"/>
            <p:cNvSpPr/>
            <p:nvPr/>
          </p:nvSpPr>
          <p:spPr>
            <a:xfrm>
              <a:off x="8660344" y="1260442"/>
              <a:ext cx="1680320" cy="41547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>
                      <a:lumMod val="90000"/>
                    </a:schemeClr>
                  </a:solidFill>
                </a:rPr>
                <a:t>Project Specific Run-Time Applications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734366" y="1321401"/>
              <a:ext cx="1680320" cy="41547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>
                      <a:lumMod val="90000"/>
                    </a:schemeClr>
                  </a:solidFill>
                </a:rPr>
                <a:t>Project Specific Run-Time Applications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808388" y="1382360"/>
              <a:ext cx="1680320" cy="415473"/>
            </a:xfrm>
            <a:prstGeom prst="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>
                      <a:lumMod val="90000"/>
                    </a:schemeClr>
                  </a:solidFill>
                </a:rPr>
                <a:t>Marketplace Run-Time Applications</a:t>
              </a: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275409" y="5664713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Core Service Implementations</a:t>
            </a:r>
          </a:p>
        </p:txBody>
      </p:sp>
      <p:sp>
        <p:nvSpPr>
          <p:cNvPr id="71" name="Can 70"/>
          <p:cNvSpPr/>
          <p:nvPr/>
        </p:nvSpPr>
        <p:spPr>
          <a:xfrm>
            <a:off x="4851362" y="1010399"/>
            <a:ext cx="1097629" cy="466063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2">
                    <a:lumMod val="90000"/>
                  </a:schemeClr>
                </a:solidFill>
              </a:rPr>
              <a:t>BPM+ Run-time Repo</a:t>
            </a:r>
          </a:p>
        </p:txBody>
      </p:sp>
      <p:sp>
        <p:nvSpPr>
          <p:cNvPr id="72" name="Can 71"/>
          <p:cNvSpPr/>
          <p:nvPr/>
        </p:nvSpPr>
        <p:spPr>
          <a:xfrm>
            <a:off x="6633295" y="1010399"/>
            <a:ext cx="1097629" cy="466063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2">
                    <a:lumMod val="90000"/>
                  </a:schemeClr>
                </a:solidFill>
              </a:rPr>
              <a:t>Executable Knowledge Repo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74850" y="718740"/>
            <a:ext cx="602704" cy="18911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IAM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270515" y="740940"/>
            <a:ext cx="1435822" cy="3117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BPM+ Engine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016582" y="740940"/>
            <a:ext cx="1435822" cy="3117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Knowledge Engine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69429" y="1711851"/>
            <a:ext cx="1661563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90000"/>
                  </a:schemeClr>
                </a:solidFill>
              </a:rPr>
              <a:t>Eventing Services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23275" y="5664713"/>
            <a:ext cx="4846153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Infrastructural Services (Audit, IAM, MDM, Provenance)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85064" y="1713209"/>
            <a:ext cx="5460372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90000"/>
                  </a:schemeClr>
                </a:solidFill>
              </a:rPr>
              <a:t>API Manager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36606" y="6115863"/>
            <a:ext cx="121148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Source Data Tier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43086" y="5237"/>
            <a:ext cx="159293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Logica Application Tier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52" y="4138314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67" y="3215542"/>
            <a:ext cx="151695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/>
              <a:t>External Services Tier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374850" y="2690918"/>
            <a:ext cx="9456142" cy="365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Environment/Infrastructure Orchestation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503690" y="163752"/>
            <a:ext cx="3211247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90000"/>
                  </a:schemeClr>
                </a:solidFill>
              </a:rPr>
              <a:t>UX Framework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92952" y="4667800"/>
            <a:ext cx="1435822" cy="365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Service Implementation</a:t>
            </a:r>
          </a:p>
        </p:txBody>
      </p:sp>
      <p:sp>
        <p:nvSpPr>
          <p:cNvPr id="80" name="Can 79"/>
          <p:cNvSpPr/>
          <p:nvPr/>
        </p:nvSpPr>
        <p:spPr>
          <a:xfrm>
            <a:off x="462049" y="5214888"/>
            <a:ext cx="1097629" cy="466063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2">
                    <a:lumMod val="90000"/>
                  </a:schemeClr>
                </a:solidFill>
              </a:rPr>
              <a:t>BPM+ Run-time Repo</a:t>
            </a:r>
          </a:p>
        </p:txBody>
      </p:sp>
      <p:sp>
        <p:nvSpPr>
          <p:cNvPr id="81" name="Can 80"/>
          <p:cNvSpPr/>
          <p:nvPr/>
        </p:nvSpPr>
        <p:spPr>
          <a:xfrm>
            <a:off x="462049" y="5774399"/>
            <a:ext cx="1097629" cy="466063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2">
                    <a:lumMod val="90000"/>
                  </a:schemeClr>
                </a:solidFill>
              </a:rPr>
              <a:t>Executable Knowledge Repo</a:t>
            </a:r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3627076" y="4212047"/>
            <a:ext cx="650222" cy="32508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8" idx="0"/>
            <a:endCxn id="18" idx="2"/>
          </p:cNvCxnSpPr>
          <p:nvPr/>
        </p:nvCxnSpPr>
        <p:spPr>
          <a:xfrm flipV="1">
            <a:off x="4577590" y="4197410"/>
            <a:ext cx="99075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0"/>
          </p:cNvCxnSpPr>
          <p:nvPr/>
        </p:nvCxnSpPr>
        <p:spPr>
          <a:xfrm flipH="1" flipV="1">
            <a:off x="5152634" y="4190353"/>
            <a:ext cx="466602" cy="39685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627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577590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59922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73562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8624076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9645708" y="4993963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39" idx="0"/>
            <a:endCxn id="19" idx="2"/>
          </p:cNvCxnSpPr>
          <p:nvPr/>
        </p:nvCxnSpPr>
        <p:spPr>
          <a:xfrm flipH="1" flipV="1">
            <a:off x="7042524" y="4197410"/>
            <a:ext cx="653979" cy="33972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1" idx="0"/>
          </p:cNvCxnSpPr>
          <p:nvPr/>
        </p:nvCxnSpPr>
        <p:spPr>
          <a:xfrm flipH="1" flipV="1">
            <a:off x="7452404" y="4177433"/>
            <a:ext cx="1191048" cy="35970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5" idx="0"/>
          </p:cNvCxnSpPr>
          <p:nvPr/>
        </p:nvCxnSpPr>
        <p:spPr>
          <a:xfrm flipH="1" flipV="1">
            <a:off x="7696503" y="4142600"/>
            <a:ext cx="1968935" cy="44460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7" idx="0"/>
            <a:endCxn id="20" idx="2"/>
          </p:cNvCxnSpPr>
          <p:nvPr/>
        </p:nvCxnSpPr>
        <p:spPr>
          <a:xfrm flipH="1" flipV="1">
            <a:off x="9364985" y="4207648"/>
            <a:ext cx="2112682" cy="329485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90527" y="4587208"/>
            <a:ext cx="448176" cy="2443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1844542" y="4871545"/>
            <a:ext cx="425692" cy="977462"/>
          </a:xfrm>
          <a:custGeom>
            <a:avLst/>
            <a:gdLst>
              <a:gd name="connsiteX0" fmla="*/ 409927 w 425692"/>
              <a:gd name="connsiteY0" fmla="*/ 0 h 977462"/>
              <a:gd name="connsiteX1" fmla="*/ 24 w 425692"/>
              <a:gd name="connsiteY1" fmla="*/ 614855 h 977462"/>
              <a:gd name="connsiteX2" fmla="*/ 425692 w 425692"/>
              <a:gd name="connsiteY2" fmla="*/ 977462 h 9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692" h="977462">
                <a:moveTo>
                  <a:pt x="409927" y="0"/>
                </a:moveTo>
                <a:cubicBezTo>
                  <a:pt x="203662" y="225972"/>
                  <a:pt x="-2603" y="451945"/>
                  <a:pt x="24" y="614855"/>
                </a:cubicBezTo>
                <a:cubicBezTo>
                  <a:pt x="2651" y="777765"/>
                  <a:pt x="214171" y="877613"/>
                  <a:pt x="425692" y="977462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941841" y="2412124"/>
            <a:ext cx="1132435" cy="2396359"/>
          </a:xfrm>
          <a:custGeom>
            <a:avLst/>
            <a:gdLst>
              <a:gd name="connsiteX0" fmla="*/ 312628 w 1132435"/>
              <a:gd name="connsiteY0" fmla="*/ 2396359 h 2396359"/>
              <a:gd name="connsiteX1" fmla="*/ 44614 w 1132435"/>
              <a:gd name="connsiteY1" fmla="*/ 504497 h 2396359"/>
              <a:gd name="connsiteX2" fmla="*/ 1132435 w 1132435"/>
              <a:gd name="connsiteY2" fmla="*/ 0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435" h="2396359">
                <a:moveTo>
                  <a:pt x="312628" y="2396359"/>
                </a:moveTo>
                <a:cubicBezTo>
                  <a:pt x="110303" y="1650124"/>
                  <a:pt x="-92021" y="903890"/>
                  <a:pt x="44614" y="504497"/>
                </a:cubicBezTo>
                <a:cubicBezTo>
                  <a:pt x="181249" y="105104"/>
                  <a:pt x="656842" y="52552"/>
                  <a:pt x="1132435" y="0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37" idx="1"/>
          </p:cNvCxnSpPr>
          <p:nvPr/>
        </p:nvCxnSpPr>
        <p:spPr>
          <a:xfrm flipH="1">
            <a:off x="1559678" y="4781440"/>
            <a:ext cx="4712864" cy="89951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reeform 112"/>
          <p:cNvSpPr/>
          <p:nvPr/>
        </p:nvSpPr>
        <p:spPr>
          <a:xfrm>
            <a:off x="4612058" y="1402080"/>
            <a:ext cx="1666822" cy="3398520"/>
          </a:xfrm>
          <a:custGeom>
            <a:avLst/>
            <a:gdLst>
              <a:gd name="connsiteX0" fmla="*/ 1666822 w 1666822"/>
              <a:gd name="connsiteY0" fmla="*/ 3398520 h 3398520"/>
              <a:gd name="connsiteX1" fmla="*/ 66622 w 1666822"/>
              <a:gd name="connsiteY1" fmla="*/ 1127760 h 3398520"/>
              <a:gd name="connsiteX2" fmla="*/ 279982 w 1666822"/>
              <a:gd name="connsiteY2" fmla="*/ 0 h 3398520"/>
              <a:gd name="connsiteX3" fmla="*/ 279982 w 1666822"/>
              <a:gd name="connsiteY3" fmla="*/ 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22" h="3398520">
                <a:moveTo>
                  <a:pt x="1666822" y="3398520"/>
                </a:moveTo>
                <a:cubicBezTo>
                  <a:pt x="982292" y="2546350"/>
                  <a:pt x="297762" y="1694180"/>
                  <a:pt x="66622" y="1127760"/>
                </a:cubicBezTo>
                <a:cubicBezTo>
                  <a:pt x="-164518" y="561340"/>
                  <a:pt x="279982" y="0"/>
                  <a:pt x="279982" y="0"/>
                </a:cubicBezTo>
                <a:lnTo>
                  <a:pt x="279982" y="0"/>
                </a:ln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617842" y="1249680"/>
            <a:ext cx="1011558" cy="3520440"/>
          </a:xfrm>
          <a:custGeom>
            <a:avLst/>
            <a:gdLst>
              <a:gd name="connsiteX0" fmla="*/ 676278 w 1011558"/>
              <a:gd name="connsiteY0" fmla="*/ 3520440 h 3520440"/>
              <a:gd name="connsiteX1" fmla="*/ 5718 w 1011558"/>
              <a:gd name="connsiteY1" fmla="*/ 990600 h 3520440"/>
              <a:gd name="connsiteX2" fmla="*/ 1011558 w 1011558"/>
              <a:gd name="connsiteY2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558" h="3520440">
                <a:moveTo>
                  <a:pt x="676278" y="3520440"/>
                </a:moveTo>
                <a:cubicBezTo>
                  <a:pt x="313058" y="2548890"/>
                  <a:pt x="-50162" y="1577340"/>
                  <a:pt x="5718" y="990600"/>
                </a:cubicBezTo>
                <a:cubicBezTo>
                  <a:pt x="61598" y="403860"/>
                  <a:pt x="536578" y="201930"/>
                  <a:pt x="1011558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99342" y="5664713"/>
            <a:ext cx="1435822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Source Data Adapters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183675" y="8341"/>
            <a:ext cx="3673377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/>
              <a:t>Use Case: NSQIP Pilot</a:t>
            </a:r>
          </a:p>
        </p:txBody>
      </p:sp>
    </p:spTree>
    <p:extLst>
      <p:ext uri="{BB962C8B-B14F-4D97-AF65-F5344CB8AC3E}">
        <p14:creationId xmlns:p14="http://schemas.microsoft.com/office/powerpoint/2010/main" val="4268174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6242</Words>
  <Application>Microsoft Macintosh PowerPoint</Application>
  <PresentationFormat>Custom</PresentationFormat>
  <Paragraphs>2004</Paragraphs>
  <Slides>42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Pilot Use Case</vt:lpstr>
      <vt:lpstr>PowerPoint Presentation</vt:lpstr>
      <vt:lpstr>ACS National Surgical Quality Improvement Program (NSQIP)</vt:lpstr>
      <vt:lpstr>ACS NSQIP: the business case</vt:lpstr>
      <vt:lpstr>ACS NSQIP Variables</vt:lpstr>
      <vt:lpstr>Flexibility in configuration of use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Logica Application Tier and Other Logica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Core Services Tier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Pilot Use Case</vt:lpstr>
      <vt:lpstr>PowerPoint Presentation</vt:lpstr>
      <vt:lpstr>PowerPoint Presentation</vt:lpstr>
    </vt:vector>
  </TitlesOfParts>
  <Company>NEWCO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Dagnall, Bo</dc:creator>
  <cp:lastModifiedBy>Oscar Diaz</cp:lastModifiedBy>
  <cp:revision>43</cp:revision>
  <dcterms:created xsi:type="dcterms:W3CDTF">2019-10-02T18:38:38Z</dcterms:created>
  <dcterms:modified xsi:type="dcterms:W3CDTF">2019-10-08T09:41:22Z</dcterms:modified>
</cp:coreProperties>
</file>