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1"/>
  </p:notesMasterIdLst>
  <p:sldIdLst>
    <p:sldId id="256" r:id="rId2"/>
    <p:sldId id="429" r:id="rId3"/>
    <p:sldId id="422" r:id="rId4"/>
    <p:sldId id="437" r:id="rId5"/>
    <p:sldId id="293" r:id="rId6"/>
    <p:sldId id="400" r:id="rId7"/>
    <p:sldId id="380" r:id="rId8"/>
    <p:sldId id="436" r:id="rId9"/>
    <p:sldId id="405" r:id="rId10"/>
    <p:sldId id="431" r:id="rId11"/>
    <p:sldId id="407" r:id="rId12"/>
    <p:sldId id="432" r:id="rId13"/>
    <p:sldId id="411" r:id="rId14"/>
    <p:sldId id="435" r:id="rId15"/>
    <p:sldId id="413" r:id="rId16"/>
    <p:sldId id="434" r:id="rId17"/>
    <p:sldId id="420" r:id="rId18"/>
    <p:sldId id="427" r:id="rId19"/>
    <p:sldId id="42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8A4"/>
    <a:srgbClr val="DFD5D0"/>
    <a:srgbClr val="D5F1AC"/>
    <a:srgbClr val="F77F07"/>
    <a:srgbClr val="3086AB"/>
    <a:srgbClr val="FF9C22"/>
    <a:srgbClr val="188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4" autoAdjust="0"/>
    <p:restoredTop sz="94780"/>
  </p:normalViewPr>
  <p:slideViewPr>
    <p:cSldViewPr snapToGrid="0" snapToObjects="1">
      <p:cViewPr varScale="1">
        <p:scale>
          <a:sx n="57" d="100"/>
          <a:sy n="57" d="100"/>
        </p:scale>
        <p:origin x="951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360"/>
    </p:cViewPr>
  </p:sorterViewPr>
  <p:notesViewPr>
    <p:cSldViewPr snapToGrid="0" snapToObjects="1">
      <p:cViewPr varScale="1">
        <p:scale>
          <a:sx n="66" d="100"/>
          <a:sy n="66" d="100"/>
        </p:scale>
        <p:origin x="313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4D648-263D-4A6F-91D4-56090041362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D9BE9-A9D3-4C4C-9CAD-F6E8B80E1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7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2038C-9447-5F47-9DE9-35A2E9A742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08279-F9D7-AD4E-8917-0CFDCAC5168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05828-9D8E-5042-AB9D-E637F762B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57C94-DD76-104F-AD3C-BF80C02BC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06712-0369-BE4F-B6DD-819A10ED9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11E491-6006-AA43-87FA-0FFE1820D9D9}"/>
              </a:ext>
            </a:extLst>
          </p:cNvPr>
          <p:cNvSpPr/>
          <p:nvPr/>
        </p:nvSpPr>
        <p:spPr>
          <a:xfrm>
            <a:off x="0" y="5468112"/>
            <a:ext cx="12192000" cy="1389888"/>
          </a:xfrm>
          <a:prstGeom prst="rect">
            <a:avLst/>
          </a:prstGeom>
          <a:gradFill flip="none" rotWithShape="1">
            <a:gsLst>
              <a:gs pos="100000">
                <a:srgbClr val="3086AB"/>
              </a:gs>
              <a:gs pos="27000">
                <a:srgbClr val="3086AB"/>
              </a:gs>
              <a:gs pos="0">
                <a:srgbClr val="B3C9D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FB469A-4D67-4748-8456-F7950DDA61DA}"/>
              </a:ext>
            </a:extLst>
          </p:cNvPr>
          <p:cNvCxnSpPr>
            <a:cxnSpLocks/>
          </p:cNvCxnSpPr>
          <p:nvPr/>
        </p:nvCxnSpPr>
        <p:spPr>
          <a:xfrm>
            <a:off x="0" y="5432912"/>
            <a:ext cx="12192000" cy="0"/>
          </a:xfrm>
          <a:prstGeom prst="line">
            <a:avLst/>
          </a:prstGeom>
          <a:ln w="76200" cmpd="sng">
            <a:solidFill>
              <a:srgbClr val="FFA00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1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E581F3-6C7B-CC4B-89AD-F533C4F865E7}"/>
              </a:ext>
            </a:extLst>
          </p:cNvPr>
          <p:cNvSpPr/>
          <p:nvPr/>
        </p:nvSpPr>
        <p:spPr>
          <a:xfrm>
            <a:off x="0" y="0"/>
            <a:ext cx="12192000" cy="1044275"/>
          </a:xfrm>
          <a:prstGeom prst="rect">
            <a:avLst/>
          </a:prstGeom>
          <a:gradFill flip="none" rotWithShape="1">
            <a:gsLst>
              <a:gs pos="97000">
                <a:srgbClr val="3086AB"/>
              </a:gs>
              <a:gs pos="48000">
                <a:srgbClr val="3086AB"/>
              </a:gs>
              <a:gs pos="1000">
                <a:srgbClr val="B3C9D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1CEBD-8A79-A849-A78D-03A66FB62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162"/>
            <a:ext cx="12192000" cy="1325563"/>
          </a:xfrm>
        </p:spPr>
        <p:txBody>
          <a:bodyPr>
            <a:normAutofit/>
          </a:bodyPr>
          <a:lstStyle>
            <a:lvl1pPr marL="166688" indent="0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72AD5-0BA6-9448-8C9F-50A017A2C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73" y="1226634"/>
            <a:ext cx="11465107" cy="495032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C5FF2-5A67-3D44-9F53-AF065C67D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BF0BF-A6F8-D249-AB19-E8969996D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B0FDC-4791-B647-B4C0-EAD4E0CA2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F68700-FC05-5641-BBEC-BA35DC5D3ADC}"/>
              </a:ext>
            </a:extLst>
          </p:cNvPr>
          <p:cNvSpPr/>
          <p:nvPr/>
        </p:nvSpPr>
        <p:spPr>
          <a:xfrm>
            <a:off x="0" y="6359321"/>
            <a:ext cx="12192000" cy="498679"/>
          </a:xfrm>
          <a:prstGeom prst="rect">
            <a:avLst/>
          </a:prstGeom>
          <a:gradFill flip="none" rotWithShape="1">
            <a:gsLst>
              <a:gs pos="0">
                <a:srgbClr val="E0752D"/>
              </a:gs>
              <a:gs pos="69000">
                <a:srgbClr val="EDAC7B"/>
              </a:gs>
              <a:gs pos="100000">
                <a:srgbClr val="F2C8A7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Lightning Round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3AD35D-17FA-AF4F-B91E-7233BF8E35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73" y="6389988"/>
            <a:ext cx="1825656" cy="42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05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088D21-89E3-3D42-885E-36D17FA619B4}"/>
              </a:ext>
            </a:extLst>
          </p:cNvPr>
          <p:cNvSpPr/>
          <p:nvPr/>
        </p:nvSpPr>
        <p:spPr>
          <a:xfrm>
            <a:off x="0" y="3267307"/>
            <a:ext cx="12192000" cy="1438507"/>
          </a:xfrm>
          <a:prstGeom prst="rect">
            <a:avLst/>
          </a:prstGeom>
          <a:gradFill flip="none" rotWithShape="1">
            <a:gsLst>
              <a:gs pos="98000">
                <a:srgbClr val="3086AB"/>
              </a:gs>
              <a:gs pos="50000">
                <a:srgbClr val="3086AB"/>
              </a:gs>
              <a:gs pos="0">
                <a:srgbClr val="B3C9D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7C6AF6-15AA-934A-A8EE-25FAEA9219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267307"/>
            <a:ext cx="12192000" cy="1438507"/>
          </a:xfrm>
        </p:spPr>
        <p:txBody>
          <a:bodyPr>
            <a:normAutofit/>
          </a:bodyPr>
          <a:lstStyle>
            <a:lvl1pPr marL="166688" indent="0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D434C5-CB35-3240-B967-2EE1F6C4B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DD3D-8489-084D-AEE0-10D984821978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78DBFB-77EC-814B-BAD7-018F50A5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CF1FD-4C8F-9241-BD09-58A93857D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2B0D-455E-214A-BCC9-59B6F8782DE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24783D-E74E-2649-8ADB-E431ECED88E2}"/>
              </a:ext>
            </a:extLst>
          </p:cNvPr>
          <p:cNvSpPr/>
          <p:nvPr/>
        </p:nvSpPr>
        <p:spPr>
          <a:xfrm>
            <a:off x="0" y="6359321"/>
            <a:ext cx="12192000" cy="498679"/>
          </a:xfrm>
          <a:prstGeom prst="rect">
            <a:avLst/>
          </a:prstGeom>
          <a:gradFill flip="none" rotWithShape="1">
            <a:gsLst>
              <a:gs pos="0">
                <a:srgbClr val="E0752D"/>
              </a:gs>
              <a:gs pos="69000">
                <a:srgbClr val="EDAC7B"/>
              </a:gs>
              <a:gs pos="100000">
                <a:srgbClr val="F2C8A7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Lightning Round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A91349-17FC-FB46-A6E0-9C513F472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73" y="6389988"/>
            <a:ext cx="1825656" cy="42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0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0FED371-E6A9-4DB5-A68C-10D39FDDDE4A}"/>
              </a:ext>
            </a:extLst>
          </p:cNvPr>
          <p:cNvSpPr/>
          <p:nvPr userDrawn="1"/>
        </p:nvSpPr>
        <p:spPr>
          <a:xfrm>
            <a:off x="0" y="6359321"/>
            <a:ext cx="12192000" cy="498679"/>
          </a:xfrm>
          <a:prstGeom prst="rect">
            <a:avLst/>
          </a:prstGeom>
          <a:gradFill flip="none" rotWithShape="1">
            <a:gsLst>
              <a:gs pos="0">
                <a:srgbClr val="E0752D"/>
              </a:gs>
              <a:gs pos="69000">
                <a:srgbClr val="EDAC7B"/>
              </a:gs>
              <a:gs pos="100000">
                <a:srgbClr val="F2C8A7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Lightning Round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088D21-89E3-3D42-885E-36D17FA619B4}"/>
              </a:ext>
            </a:extLst>
          </p:cNvPr>
          <p:cNvSpPr/>
          <p:nvPr/>
        </p:nvSpPr>
        <p:spPr>
          <a:xfrm>
            <a:off x="0" y="0"/>
            <a:ext cx="12192000" cy="520390"/>
          </a:xfrm>
          <a:prstGeom prst="rect">
            <a:avLst/>
          </a:prstGeom>
          <a:gradFill flip="none" rotWithShape="1">
            <a:gsLst>
              <a:gs pos="98000">
                <a:srgbClr val="3086AB"/>
              </a:gs>
              <a:gs pos="50000">
                <a:srgbClr val="3086AB"/>
              </a:gs>
              <a:gs pos="0">
                <a:srgbClr val="B3C9D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7C6AF6-15AA-934A-A8EE-25FAEA9219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04911"/>
          </a:xfrm>
        </p:spPr>
        <p:txBody>
          <a:bodyPr anchor="ctr">
            <a:normAutofit/>
          </a:bodyPr>
          <a:lstStyle>
            <a:lvl1pPr marL="228600" indent="0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8F82322-0098-4B61-9F90-703BF3FFDED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70555" y="613318"/>
            <a:ext cx="7792351" cy="1003609"/>
          </a:xfrm>
          <a:ln w="19050">
            <a:solidFill>
              <a:srgbClr val="3086AB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lang="en-US" dirty="0"/>
              <a:t>[Write a description of your project: what is the problem you are solving;  how is the project being implemented; who is leading the project; 3 – 4 sentences.]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C9493A87-59BA-4112-9A09-D13427EB3C9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73336" y="2153625"/>
            <a:ext cx="3809506" cy="4091057"/>
          </a:xfrm>
          <a:ln w="19050">
            <a:solidFill>
              <a:schemeClr val="accent3">
                <a:lumMod val="75000"/>
              </a:schemeClr>
            </a:solidFill>
          </a:ln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en-US" dirty="0"/>
              <a:t>[List your latest achievements and milestones reached for your project in the last year.]</a:t>
            </a:r>
          </a:p>
          <a:p>
            <a:pPr lvl="0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CC2333-2386-48F2-955D-86672610A0A0}"/>
              </a:ext>
            </a:extLst>
          </p:cNvPr>
          <p:cNvSpPr/>
          <p:nvPr userDrawn="1"/>
        </p:nvSpPr>
        <p:spPr>
          <a:xfrm>
            <a:off x="173336" y="1731567"/>
            <a:ext cx="3809506" cy="42206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Achievements</a:t>
            </a:r>
          </a:p>
        </p:txBody>
      </p:sp>
      <p:sp>
        <p:nvSpPr>
          <p:cNvPr id="16" name="Content Placeholder 11">
            <a:extLst>
              <a:ext uri="{FF2B5EF4-FFF2-40B4-BE49-F238E27FC236}">
                <a16:creationId xmlns:a16="http://schemas.microsoft.com/office/drawing/2014/main" id="{DC02FCCC-9859-41DA-A9B4-D23C2179ED8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170555" y="2148049"/>
            <a:ext cx="3813048" cy="4091057"/>
          </a:xfrm>
          <a:ln w="19050">
            <a:solidFill>
              <a:schemeClr val="accent2">
                <a:lumMod val="75000"/>
              </a:schemeClr>
            </a:solidFill>
          </a:ln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en-US" dirty="0"/>
              <a:t>[List any risks and concerns that you have in the implementation of your project.]</a:t>
            </a:r>
          </a:p>
          <a:p>
            <a:pPr lvl="0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56D158-65F9-41A8-AA47-5EE5A1186870}"/>
              </a:ext>
            </a:extLst>
          </p:cNvPr>
          <p:cNvSpPr/>
          <p:nvPr userDrawn="1"/>
        </p:nvSpPr>
        <p:spPr>
          <a:xfrm>
            <a:off x="4170555" y="1725991"/>
            <a:ext cx="3813048" cy="42205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Challenges</a:t>
            </a:r>
          </a:p>
        </p:txBody>
      </p:sp>
      <p:sp>
        <p:nvSpPr>
          <p:cNvPr id="18" name="Content Placeholder 11">
            <a:extLst>
              <a:ext uri="{FF2B5EF4-FFF2-40B4-BE49-F238E27FC236}">
                <a16:creationId xmlns:a16="http://schemas.microsoft.com/office/drawing/2014/main" id="{BA493F8E-75BB-4151-ACFF-81BB13717BD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149860" y="2153625"/>
            <a:ext cx="3813048" cy="4091057"/>
          </a:xfrm>
          <a:ln w="19050">
            <a:solidFill>
              <a:schemeClr val="tx2">
                <a:lumMod val="75000"/>
              </a:schemeClr>
            </a:solidFill>
          </a:ln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en-US" dirty="0"/>
              <a:t>[List next steps for your project and future opportunities for the development of your project.]</a:t>
            </a:r>
          </a:p>
          <a:p>
            <a:pPr lvl="0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962B3D-77C6-4791-861C-CA59779DA007}"/>
              </a:ext>
            </a:extLst>
          </p:cNvPr>
          <p:cNvSpPr/>
          <p:nvPr userDrawn="1"/>
        </p:nvSpPr>
        <p:spPr>
          <a:xfrm>
            <a:off x="8149860" y="1725991"/>
            <a:ext cx="3813048" cy="4276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Next Steps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250EAD-D9EC-4AFC-93FA-A75C64B0ACF5}"/>
              </a:ext>
            </a:extLst>
          </p:cNvPr>
          <p:cNvSpPr/>
          <p:nvPr userDrawn="1"/>
        </p:nvSpPr>
        <p:spPr>
          <a:xfrm>
            <a:off x="195638" y="613318"/>
            <a:ext cx="3787203" cy="1003609"/>
          </a:xfrm>
          <a:prstGeom prst="rect">
            <a:avLst/>
          </a:prstGeom>
          <a:gradFill flip="none" rotWithShape="1">
            <a:gsLst>
              <a:gs pos="0">
                <a:srgbClr val="3086AB">
                  <a:shade val="30000"/>
                  <a:satMod val="115000"/>
                </a:srgbClr>
              </a:gs>
              <a:gs pos="50000">
                <a:srgbClr val="3086AB">
                  <a:shade val="67500"/>
                  <a:satMod val="115000"/>
                </a:srgbClr>
              </a:gs>
              <a:gs pos="100000">
                <a:srgbClr val="3086AB">
                  <a:shade val="100000"/>
                  <a:satMod val="115000"/>
                </a:srgbClr>
              </a:gs>
            </a:gsLst>
            <a:lin ang="2700000" scaled="1"/>
            <a:tileRect/>
          </a:gradFill>
          <a:ln w="19050">
            <a:solidFill>
              <a:srgbClr val="3086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14629BD-5D6A-4854-A02A-4DB51AF156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73" y="6389988"/>
            <a:ext cx="1825656" cy="422689"/>
          </a:xfrm>
          <a:prstGeom prst="rect">
            <a:avLst/>
          </a:prstGeom>
        </p:spPr>
      </p:pic>
      <p:sp>
        <p:nvSpPr>
          <p:cNvPr id="23" name="Content Placeholder 11">
            <a:extLst>
              <a:ext uri="{FF2B5EF4-FFF2-40B4-BE49-F238E27FC236}">
                <a16:creationId xmlns:a16="http://schemas.microsoft.com/office/drawing/2014/main" id="{710C000D-2788-4B29-9AEE-5143CD61DFA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62545" y="674945"/>
            <a:ext cx="3696138" cy="897377"/>
          </a:xfrm>
          <a:ln w="19050">
            <a:solidFill>
              <a:srgbClr val="3086AB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[Project Name]</a:t>
            </a:r>
          </a:p>
        </p:txBody>
      </p:sp>
    </p:spTree>
    <p:extLst>
      <p:ext uri="{BB962C8B-B14F-4D97-AF65-F5344CB8AC3E}">
        <p14:creationId xmlns:p14="http://schemas.microsoft.com/office/powerpoint/2010/main" val="43747214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0A243C-514C-DD4F-B7F1-F6CE34C54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5BBB5-F8F2-7F48-BEE1-9E74D994F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BD041-5E47-1147-8DC7-E680BD04DD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4A1DD3D-8489-084D-AEE0-10D984821978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8D1E2-D62A-4945-96BF-CC16A1A37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36C82-A7D0-F342-9759-8A439E21FE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B2B0D-455E-214A-BCC9-59B6F8782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1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7" r:id="rId3"/>
    <p:sldLayoutId id="214748367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ealthservices.atlassian.net/wiki/spaces/SOLOR/pages/105684306/SOLOR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Lightning Round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631A8F-0387-D34B-954E-192F805D10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038265-9DBA-4927-B0F9-E8BE5723C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6" y="905386"/>
            <a:ext cx="2907779" cy="8976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569168-B90C-CC4D-88C1-DF99D5B35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4671" y="974779"/>
            <a:ext cx="2796584" cy="93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5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6CBA-3F21-49BC-B3E0-50552265D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Platform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6CB59-77F4-4346-B2B1-D76CFA6440F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Provide development aids, validation tools, educational resources, and a collaboration space for innovators to ensure the HSPC open ecosystem maintains neutrality while accelerating its adoption.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363DE-6A51-4CAD-90F1-3EBB3690D7E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Sandbox Manager v3 full release</a:t>
            </a:r>
          </a:p>
          <a:p>
            <a:r>
              <a:rPr lang="en-US" dirty="0"/>
              <a:t>HL7 </a:t>
            </a:r>
            <a:r>
              <a:rPr lang="en-US" dirty="0" err="1"/>
              <a:t>Connectathons</a:t>
            </a:r>
            <a:endParaRPr lang="en-US" dirty="0"/>
          </a:p>
          <a:p>
            <a:r>
              <a:rPr lang="en-US" dirty="0"/>
              <a:t>HIMSS Interoperability Showcase</a:t>
            </a:r>
          </a:p>
          <a:p>
            <a:r>
              <a:rPr lang="en-US" dirty="0"/>
              <a:t>EHR Simulator enhancements</a:t>
            </a:r>
          </a:p>
          <a:p>
            <a:r>
              <a:rPr lang="en-US" dirty="0"/>
              <a:t>Improvements to HSPC sandbox </a:t>
            </a:r>
            <a:r>
              <a:rPr lang="en-US" sz="1100" i="1" dirty="0"/>
              <a:t>(</a:t>
            </a:r>
            <a:r>
              <a:rPr lang="en-US" sz="1200" i="1" dirty="0"/>
              <a:t>systems monitoring, instance profile validation, performance/stability, invite workflow, etc.)</a:t>
            </a:r>
          </a:p>
          <a:p>
            <a:pPr lvl="1"/>
            <a:r>
              <a:rPr lang="en-US" sz="1400" i="1" dirty="0"/>
              <a:t>Demonstrations in Friday breakout</a:t>
            </a:r>
            <a:endParaRPr lang="en-US" sz="1400" i="1" dirty="0">
              <a:highlight>
                <a:srgbClr val="FFFF00"/>
              </a:highlight>
            </a:endParaRPr>
          </a:p>
          <a:p>
            <a:r>
              <a:rPr lang="en-US" dirty="0"/>
              <a:t>User and Administrator tools</a:t>
            </a:r>
          </a:p>
          <a:p>
            <a:r>
              <a:rPr lang="en-US" dirty="0"/>
              <a:t>Usage:</a:t>
            </a:r>
          </a:p>
          <a:p>
            <a:pPr lvl="1"/>
            <a:r>
              <a:rPr lang="en-US" sz="1400" i="1" dirty="0"/>
              <a:t>2404 users</a:t>
            </a:r>
          </a:p>
          <a:p>
            <a:pPr lvl="1"/>
            <a:r>
              <a:rPr lang="en-US" sz="1400" i="1" dirty="0"/>
              <a:t>972 sandboxes</a:t>
            </a:r>
          </a:p>
          <a:p>
            <a:pPr lvl="1"/>
            <a:r>
              <a:rPr lang="en-US" sz="1400" i="1" dirty="0"/>
              <a:t>123 new users last 30 days</a:t>
            </a:r>
          </a:p>
          <a:p>
            <a:pPr lvl="1"/>
            <a:r>
              <a:rPr lang="en-US" sz="1400" i="1" dirty="0"/>
              <a:t>70 new sandboxes last 30 days</a:t>
            </a:r>
          </a:p>
          <a:p>
            <a:pPr lvl="1"/>
            <a:r>
              <a:rPr lang="en-US" sz="1400" i="1"/>
              <a:t>273 active users in last 30 days</a:t>
            </a:r>
            <a:endParaRPr lang="en-US" sz="1400" i="1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37544A-B75D-4719-BB39-A495E3128DCC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/>
              <a:t>Introducing subscription model</a:t>
            </a:r>
          </a:p>
          <a:p>
            <a:r>
              <a:rPr lang="en-US" dirty="0"/>
              <a:t>Limited community outreach</a:t>
            </a:r>
          </a:p>
          <a:p>
            <a:r>
              <a:rPr lang="en-US" dirty="0"/>
              <a:t>Limited resources </a:t>
            </a:r>
          </a:p>
          <a:p>
            <a:r>
              <a:rPr lang="en-US" dirty="0"/>
              <a:t>HAPI FHIR server upgrade</a:t>
            </a:r>
          </a:p>
          <a:p>
            <a:r>
              <a:rPr lang="en-US" dirty="0" err="1"/>
              <a:t>MitreID</a:t>
            </a:r>
            <a:r>
              <a:rPr lang="en-US" dirty="0"/>
              <a:t> Connect (app authorization) issues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DB18C3-CAA0-47A4-B1B8-C2F8BA55F9CB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fr-FR" dirty="0"/>
              <a:t>HAPI FHIR server upgrade </a:t>
            </a:r>
            <a:r>
              <a:rPr lang="fr-FR" dirty="0" err="1"/>
              <a:t>rollout</a:t>
            </a:r>
            <a:endParaRPr lang="fr-FR" dirty="0"/>
          </a:p>
          <a:p>
            <a:r>
              <a:rPr lang="fr-FR" dirty="0" err="1"/>
              <a:t>DaVinci</a:t>
            </a:r>
            <a:r>
              <a:rPr lang="fr-FR" dirty="0"/>
              <a:t> (</a:t>
            </a:r>
            <a:r>
              <a:rPr lang="fr-FR" dirty="0" err="1"/>
              <a:t>subscription</a:t>
            </a:r>
            <a:r>
              <a:rPr lang="fr-FR" dirty="0"/>
              <a:t> model) support</a:t>
            </a:r>
          </a:p>
          <a:p>
            <a:r>
              <a:rPr lang="fr-FR" dirty="0"/>
              <a:t>FHIR Profile support</a:t>
            </a:r>
          </a:p>
          <a:p>
            <a:r>
              <a:rPr lang="fr-FR" dirty="0" err="1"/>
              <a:t>Terminology</a:t>
            </a:r>
            <a:r>
              <a:rPr lang="fr-FR" dirty="0"/>
              <a:t> server </a:t>
            </a:r>
            <a:r>
              <a:rPr lang="fr-FR" dirty="0" err="1"/>
              <a:t>integration</a:t>
            </a:r>
            <a:endParaRPr lang="fr-FR" dirty="0"/>
          </a:p>
          <a:p>
            <a:r>
              <a:rPr lang="fr-FR" dirty="0"/>
              <a:t>App </a:t>
            </a:r>
            <a:r>
              <a:rPr lang="fr-FR" dirty="0" err="1"/>
              <a:t>Gallery</a:t>
            </a:r>
            <a:r>
              <a:rPr lang="fr-FR" dirty="0"/>
              <a:t>/Marketplace upgrade? (</a:t>
            </a:r>
            <a:r>
              <a:rPr lang="fr-FR" dirty="0" err="1"/>
              <a:t>breakout</a:t>
            </a:r>
            <a:r>
              <a:rPr lang="fr-FR" dirty="0"/>
              <a:t> session Friday)</a:t>
            </a:r>
          </a:p>
          <a:p>
            <a:r>
              <a:rPr lang="fr-FR" dirty="0" err="1"/>
              <a:t>Identity</a:t>
            </a:r>
            <a:r>
              <a:rPr lang="fr-FR" dirty="0"/>
              <a:t>/Access Management consolidation? (</a:t>
            </a:r>
            <a:r>
              <a:rPr lang="fr-FR" dirty="0" err="1"/>
              <a:t>breakout</a:t>
            </a:r>
            <a:r>
              <a:rPr lang="fr-FR" dirty="0"/>
              <a:t> session Friday)</a:t>
            </a:r>
          </a:p>
          <a:p>
            <a:r>
              <a:rPr lang="fr-FR" dirty="0" err="1"/>
              <a:t>Validate</a:t>
            </a:r>
            <a:r>
              <a:rPr lang="fr-FR" dirty="0"/>
              <a:t>/</a:t>
            </a:r>
            <a:r>
              <a:rPr lang="fr-FR" dirty="0" err="1"/>
              <a:t>Prioritize</a:t>
            </a:r>
            <a:r>
              <a:rPr lang="fr-FR" dirty="0"/>
              <a:t> 2019 initiatives (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list</a:t>
            </a:r>
            <a:r>
              <a:rPr lang="fr-FR" dirty="0"/>
              <a:t> in Friday </a:t>
            </a:r>
            <a:r>
              <a:rPr lang="fr-FR" dirty="0" err="1"/>
              <a:t>breakout</a:t>
            </a:r>
            <a:r>
              <a:rPr lang="fr-FR" dirty="0"/>
              <a:t> session)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0E7C9F-A757-426E-9CA8-BA16DC2D8298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dirty="0"/>
              <a:t>FHIR Sandbox</a:t>
            </a:r>
          </a:p>
        </p:txBody>
      </p:sp>
    </p:spTree>
    <p:extLst>
      <p:ext uri="{BB962C8B-B14F-4D97-AF65-F5344CB8AC3E}">
        <p14:creationId xmlns:p14="http://schemas.microsoft.com/office/powerpoint/2010/main" val="3283036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DF59-EB10-4540-8CF6-1DDE0CB6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Initiative: Tooling</a:t>
            </a:r>
          </a:p>
        </p:txBody>
      </p:sp>
    </p:spTree>
    <p:extLst>
      <p:ext uri="{BB962C8B-B14F-4D97-AF65-F5344CB8AC3E}">
        <p14:creationId xmlns:p14="http://schemas.microsoft.com/office/powerpoint/2010/main" val="1489976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6CBA-3F21-49BC-B3E0-50552265D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6CB59-77F4-4346-B2B1-D76CFA6440F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Addressing the tooling ecosystem to support HSPC activities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363DE-6A51-4CAD-90F1-3EBB3690D7E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Progress on:</a:t>
            </a:r>
          </a:p>
          <a:p>
            <a:pPr lvl="1"/>
            <a:r>
              <a:rPr lang="en-US" sz="1400" dirty="0"/>
              <a:t>Requirements Gathering </a:t>
            </a:r>
          </a:p>
          <a:p>
            <a:pPr lvl="1"/>
            <a:r>
              <a:rPr lang="en-US" sz="1400" dirty="0"/>
              <a:t>Tooling Roadmap</a:t>
            </a:r>
          </a:p>
          <a:p>
            <a:pPr lvl="1"/>
            <a:r>
              <a:rPr lang="en-US" sz="1400" dirty="0"/>
              <a:t>HSPC Clinical Modeling Process Tooling tie-in</a:t>
            </a:r>
          </a:p>
          <a:p>
            <a:r>
              <a:rPr lang="en-US" dirty="0"/>
              <a:t>CIMI FHIR Implementation Guides (IG) available at models.opencimi.org/ig/</a:t>
            </a:r>
          </a:p>
          <a:p>
            <a:r>
              <a:rPr lang="en-US" dirty="0"/>
              <a:t>Initial CEM -&gt; FHIR model browser available at fhir.opencem.org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37544A-B75D-4719-BB39-A495E3128DCC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lvl="0">
              <a:buFont typeface="Arial" charset="0"/>
              <a:buChar char="•"/>
              <a:defRPr/>
            </a:pPr>
            <a:r>
              <a:rPr lang="en-US" dirty="0"/>
              <a:t>Breadth and depth of the needs</a:t>
            </a:r>
          </a:p>
          <a:p>
            <a:pPr lvl="0">
              <a:buFont typeface="Arial" charset="0"/>
              <a:buChar char="•"/>
              <a:defRPr/>
            </a:pPr>
            <a:r>
              <a:rPr lang="en-US" dirty="0"/>
              <a:t>Tool development without requirements</a:t>
            </a:r>
          </a:p>
          <a:p>
            <a:pPr lvl="0">
              <a:buFont typeface="Arial" charset="0"/>
              <a:buChar char="•"/>
              <a:defRPr/>
            </a:pPr>
            <a:r>
              <a:rPr lang="en-US" dirty="0"/>
              <a:t>Continually shifting standards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Dependency: Clear and consistent direction in the modeling process </a:t>
            </a:r>
          </a:p>
          <a:p>
            <a:pPr lvl="0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DB18C3-CAA0-47A4-B1B8-C2F8BA55F9CB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Continue development of CEM -&gt; FHIR toolchain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Redesign of CEM Browser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Continue repository requirements gathering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Design model endorsement additions to snapshot browser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Design repository and API’s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Facilitate authoring and feedback tool tie-in to repository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Continue development of Tooling Roadmap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0E7C9F-A757-426E-9CA8-BA16DC2D8298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dirty="0"/>
              <a:t>Tooling</a:t>
            </a:r>
          </a:p>
        </p:txBody>
      </p:sp>
    </p:spTree>
    <p:extLst>
      <p:ext uri="{BB962C8B-B14F-4D97-AF65-F5344CB8AC3E}">
        <p14:creationId xmlns:p14="http://schemas.microsoft.com/office/powerpoint/2010/main" val="3320159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DF59-EB10-4540-8CF6-1DDE0CB6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Initiative: Support a Vendor and Provider Neutral Marketplace</a:t>
            </a:r>
          </a:p>
        </p:txBody>
      </p:sp>
    </p:spTree>
    <p:extLst>
      <p:ext uri="{BB962C8B-B14F-4D97-AF65-F5344CB8AC3E}">
        <p14:creationId xmlns:p14="http://schemas.microsoft.com/office/powerpoint/2010/main" val="252415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6CBA-3F21-49BC-B3E0-50552265D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a Vendor and Provider Neutral Marketplace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6CB59-77F4-4346-B2B1-D76CFA6440F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Vendor and Provider Neutral Marketplace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363DE-6A51-4CAD-90F1-3EBB3690D7E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Ballot passed HL7 in San Antonio</a:t>
            </a:r>
            <a:r>
              <a:rPr lang="en-US" dirty="0"/>
              <a:t>. Lost of positive sidebar feedback; negative ballot comments have been addressed.</a:t>
            </a:r>
          </a:p>
          <a:p>
            <a:r>
              <a:rPr lang="en-US" b="1" dirty="0"/>
              <a:t>First HSPC HL7 ballot</a:t>
            </a:r>
            <a:r>
              <a:rPr lang="en-US" dirty="0"/>
              <a:t>! First test of joint content agreement with HL7.</a:t>
            </a:r>
          </a:p>
          <a:p>
            <a:r>
              <a:rPr lang="en-US" b="1" dirty="0"/>
              <a:t>Vendors and Government organizations have taken notice</a:t>
            </a:r>
            <a:r>
              <a:rPr lang="en-US" dirty="0"/>
              <a:t>; taken as input to policy and strategy.</a:t>
            </a:r>
          </a:p>
          <a:p>
            <a:r>
              <a:rPr lang="en-US" dirty="0"/>
              <a:t>Many minor updates based on HL7 and community feedback.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37544A-B75D-4719-BB39-A495E3128DCC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lvl="0">
              <a:buFont typeface="Arial" charset="0"/>
              <a:buChar char="•"/>
              <a:defRPr/>
            </a:pPr>
            <a:r>
              <a:rPr lang="en-US" dirty="0"/>
              <a:t>Time and resources, same limitations as usual.</a:t>
            </a:r>
          </a:p>
          <a:p>
            <a:pPr lvl="0">
              <a:buFont typeface="Arial" charset="0"/>
              <a:buChar char="•"/>
              <a:defRPr/>
            </a:pPr>
            <a:r>
              <a:rPr lang="en-US" dirty="0"/>
              <a:t>Rubber has met the road re: governance, conformance, validation, and other non-functional aims.</a:t>
            </a:r>
          </a:p>
          <a:p>
            <a:pPr lvl="0">
              <a:buFont typeface="Arial" charset="0"/>
              <a:buChar char="•"/>
              <a:defRPr/>
            </a:pPr>
            <a:r>
              <a:rPr lang="en-US" dirty="0"/>
              <a:t>Speed of formal SDO processes for Platform work unlikely to go any faster.</a:t>
            </a:r>
          </a:p>
          <a:p>
            <a:pPr lvl="0">
              <a:buFont typeface="Arial" charset="0"/>
              <a:buChar char="•"/>
              <a:defRPr/>
            </a:pPr>
            <a:r>
              <a:rPr lang="en-US" dirty="0"/>
              <a:t>Many standard-specific considerations.</a:t>
            </a:r>
          </a:p>
          <a:p>
            <a:pPr lvl="0">
              <a:buFont typeface="Arial" charset="0"/>
              <a:buChar char="•"/>
              <a:defRPr/>
            </a:pPr>
            <a:r>
              <a:rPr lang="en-US" dirty="0"/>
              <a:t>High risk of EHR vendors preferring fragmentation and control of vertical distribution channels.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DB18C3-CAA0-47A4-B1B8-C2F8BA55F9CB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Establish initial operating capacity (IOC) plans for HSPC 2019 based on roadmap direction.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Migrate gallery to fully managed, dynamic system governed by HSPC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Facilitate business objectives around certification and validation.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Champion 3</a:t>
            </a:r>
            <a:r>
              <a:rPr lang="en-US" baseline="30000" dirty="0"/>
              <a:t>rd</a:t>
            </a:r>
            <a:r>
              <a:rPr lang="en-US" dirty="0"/>
              <a:t>-party services and executable content submissions.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Begin drafting of companion Platform Specification.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0E7C9F-A757-426E-9CA8-BA16DC2D8298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dirty="0"/>
              <a:t>HSPC Marketplace</a:t>
            </a:r>
          </a:p>
        </p:txBody>
      </p:sp>
    </p:spTree>
    <p:extLst>
      <p:ext uri="{BB962C8B-B14F-4D97-AF65-F5344CB8AC3E}">
        <p14:creationId xmlns:p14="http://schemas.microsoft.com/office/powerpoint/2010/main" val="2336542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DF59-EB10-4540-8CF6-1DDE0CB6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Initiative: Authoring and Sharing Knowledge Content</a:t>
            </a:r>
          </a:p>
        </p:txBody>
      </p:sp>
    </p:spTree>
    <p:extLst>
      <p:ext uri="{BB962C8B-B14F-4D97-AF65-F5344CB8AC3E}">
        <p14:creationId xmlns:p14="http://schemas.microsoft.com/office/powerpoint/2010/main" val="3050735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6CBA-3F21-49BC-B3E0-50552265D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Authoring and Sharing Knowledge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6CB59-77F4-4346-B2B1-D76CFA6440F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Ongoing Analysis and Adaptation of </a:t>
            </a:r>
            <a:r>
              <a:rPr lang="en-US" dirty="0">
                <a:highlight>
                  <a:srgbClr val="FFFF00"/>
                </a:highlight>
              </a:rPr>
              <a:t>OMG/HL7 Business Knowledge Content Management Standards for Medicine.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363DE-6A51-4CAD-90F1-3EBB3690D7E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dirty="0">
                <a:highlight>
                  <a:srgbClr val="FFFF00"/>
                </a:highlight>
              </a:rPr>
              <a:t>BPM Field Guide</a:t>
            </a:r>
            <a:r>
              <a:rPr lang="en-US" dirty="0"/>
              <a:t>, version 1 in Circulation.</a:t>
            </a:r>
          </a:p>
          <a:p>
            <a:pPr>
              <a:spcBef>
                <a:spcPts val="300"/>
              </a:spcBef>
            </a:pPr>
            <a:r>
              <a:rPr lang="en-US" dirty="0"/>
              <a:t>BPM Pregnancy Use Case Continued Maturation.</a:t>
            </a:r>
          </a:p>
          <a:p>
            <a:pPr lvl="1">
              <a:spcBef>
                <a:spcPts val="300"/>
              </a:spcBef>
            </a:pPr>
            <a:r>
              <a:rPr lang="en-US" sz="1400" dirty="0"/>
              <a:t>Availability of Informative Examples from the  </a:t>
            </a:r>
            <a:r>
              <a:rPr lang="en-US" sz="1400" dirty="0">
                <a:highlight>
                  <a:srgbClr val="FFFF00"/>
                </a:highlight>
              </a:rPr>
              <a:t>BPM-based </a:t>
            </a:r>
            <a:r>
              <a:rPr lang="en-US" sz="1400" dirty="0"/>
              <a:t>Pregnancy Use Case.</a:t>
            </a:r>
          </a:p>
          <a:p>
            <a:pPr>
              <a:spcBef>
                <a:spcPts val="300"/>
              </a:spcBef>
            </a:pPr>
            <a:r>
              <a:rPr lang="en-US" dirty="0">
                <a:highlight>
                  <a:srgbClr val="FFFF00"/>
                </a:highlight>
              </a:rPr>
              <a:t>Decision Model and Notation, version 1.2 </a:t>
            </a:r>
            <a:r>
              <a:rPr lang="en-US" dirty="0"/>
              <a:t>available with initial implementations.</a:t>
            </a:r>
          </a:p>
          <a:p>
            <a:pPr>
              <a:spcBef>
                <a:spcPts val="300"/>
              </a:spcBef>
            </a:pPr>
            <a:r>
              <a:rPr lang="en-US" dirty="0"/>
              <a:t>Growing Availability/Sophistication of commercial/open-source BPM authoring tools</a:t>
            </a:r>
          </a:p>
          <a:p>
            <a:pPr>
              <a:spcBef>
                <a:spcPts val="300"/>
              </a:spcBef>
            </a:pPr>
            <a:r>
              <a:rPr lang="en-US" dirty="0"/>
              <a:t>Maturation of </a:t>
            </a:r>
            <a:r>
              <a:rPr lang="en-US" dirty="0" err="1"/>
              <a:t>ePulmonary</a:t>
            </a:r>
            <a:r>
              <a:rPr lang="en-US" dirty="0"/>
              <a:t> Embolism </a:t>
            </a:r>
            <a:r>
              <a:rPr lang="en-US" dirty="0">
                <a:highlight>
                  <a:srgbClr val="FFFF00"/>
                </a:highlight>
              </a:rPr>
              <a:t>BPMN Use Case </a:t>
            </a:r>
            <a:r>
              <a:rPr lang="en-US" dirty="0"/>
              <a:t>using HSPC Sandbox/FHIR.</a:t>
            </a:r>
          </a:p>
          <a:p>
            <a:pPr>
              <a:spcBef>
                <a:spcPts val="300"/>
              </a:spcBef>
            </a:pPr>
            <a:r>
              <a:rPr lang="en-US" dirty="0"/>
              <a:t>Continued maturation of </a:t>
            </a:r>
            <a:r>
              <a:rPr lang="en-US" dirty="0">
                <a:highlight>
                  <a:srgbClr val="FFFF00"/>
                </a:highlight>
              </a:rPr>
              <a:t>HL7 CQL.</a:t>
            </a:r>
          </a:p>
          <a:p>
            <a:pPr>
              <a:spcBef>
                <a:spcPts val="300"/>
              </a:spcBef>
            </a:pPr>
            <a:r>
              <a:rPr lang="en-US" dirty="0"/>
              <a:t>Increasing industry uptake of </a:t>
            </a:r>
            <a:r>
              <a:rPr lang="en-US" dirty="0">
                <a:highlight>
                  <a:srgbClr val="FFFF00"/>
                </a:highlight>
              </a:rPr>
              <a:t>HL7 CQL.</a:t>
            </a:r>
          </a:p>
          <a:p>
            <a:pPr>
              <a:spcBef>
                <a:spcPts val="300"/>
              </a:spcBef>
            </a:pPr>
            <a:r>
              <a:rPr lang="en-US" dirty="0"/>
              <a:t>First normative versions of </a:t>
            </a:r>
            <a:r>
              <a:rPr lang="en-US" dirty="0">
                <a:highlight>
                  <a:srgbClr val="FFFF00"/>
                </a:highlight>
              </a:rPr>
              <a:t>FHIR.</a:t>
            </a:r>
          </a:p>
          <a:p>
            <a:pPr>
              <a:spcBef>
                <a:spcPts val="300"/>
              </a:spcBef>
            </a:pPr>
            <a:r>
              <a:rPr lang="en-US" dirty="0"/>
              <a:t>Continued development of </a:t>
            </a:r>
            <a:r>
              <a:rPr lang="en-US" dirty="0">
                <a:highlight>
                  <a:srgbClr val="FFFF00"/>
                </a:highlight>
              </a:rPr>
              <a:t>HL7 CDS-Hooks Standard</a:t>
            </a:r>
            <a:r>
              <a:rPr lang="en-US" dirty="0"/>
              <a:t>.</a:t>
            </a:r>
          </a:p>
          <a:p>
            <a:pPr>
              <a:spcBef>
                <a:spcPts val="300"/>
              </a:spcBef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37544A-B75D-4719-BB39-A495E3128DCC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lvl="0">
              <a:buFont typeface="Arial" charset="0"/>
              <a:buChar char="•"/>
              <a:defRPr/>
            </a:pPr>
            <a:r>
              <a:rPr lang="en-US" dirty="0"/>
              <a:t>Choices between FHIR-DSTU 2 and FHIR-STU 3/4.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Future of HL7 </a:t>
            </a:r>
            <a:r>
              <a:rPr lang="en-US" dirty="0">
                <a:highlight>
                  <a:srgbClr val="FFFF00"/>
                </a:highlight>
              </a:rPr>
              <a:t>KNART</a:t>
            </a:r>
            <a:r>
              <a:rPr lang="en-US" dirty="0"/>
              <a:t> spec.</a:t>
            </a:r>
          </a:p>
          <a:p>
            <a:pPr lvl="0">
              <a:buFont typeface="Arial" charset="0"/>
              <a:buChar char="•"/>
              <a:defRPr/>
            </a:pPr>
            <a:r>
              <a:rPr lang="en-US" dirty="0"/>
              <a:t>Resources for Wide Range of Knowledge Modeling/Piloting initiatives.</a:t>
            </a:r>
          </a:p>
          <a:p>
            <a:pPr lvl="0">
              <a:buFont typeface="Arial" charset="0"/>
              <a:buChar char="•"/>
              <a:defRPr/>
            </a:pPr>
            <a:r>
              <a:rPr lang="en-US" dirty="0"/>
              <a:t>Management of new and existing projects.</a:t>
            </a:r>
          </a:p>
          <a:p>
            <a:pPr lvl="0">
              <a:buFont typeface="Arial" charset="0"/>
              <a:buChar char="•"/>
              <a:defRPr/>
            </a:pPr>
            <a:r>
              <a:rPr lang="en-US" dirty="0"/>
              <a:t>Dependencies: 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300" dirty="0"/>
              <a:t>CIMI/FHIR Models for data Reads/Writes, Orders, Decisions, Etc.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300" dirty="0"/>
              <a:t>Clinical SMEs; VHA.</a:t>
            </a:r>
          </a:p>
          <a:p>
            <a:pPr lvl="0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DB18C3-CAA0-47A4-B1B8-C2F8BA55F9CB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Continued Revision/Extension of </a:t>
            </a:r>
            <a:r>
              <a:rPr lang="en-US" dirty="0">
                <a:highlight>
                  <a:srgbClr val="FFFF00"/>
                </a:highlight>
              </a:rPr>
              <a:t>BPM Field Guide</a:t>
            </a:r>
            <a:r>
              <a:rPr lang="en-US" dirty="0"/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Review-HSPC Roadmap.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 err="1"/>
              <a:t>ePulmonary</a:t>
            </a:r>
            <a:r>
              <a:rPr lang="en-US" dirty="0"/>
              <a:t> Embolism-Phase 3-Treatment workflow.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Rapidly evolve </a:t>
            </a:r>
            <a:r>
              <a:rPr lang="en-US" dirty="0">
                <a:highlight>
                  <a:srgbClr val="FFFF00"/>
                </a:highlight>
              </a:rPr>
              <a:t>HL7 CDS Hooks</a:t>
            </a:r>
            <a:r>
              <a:rPr lang="en-US" dirty="0"/>
              <a:t> Standard</a:t>
            </a:r>
            <a:r>
              <a:rPr lang="en-US" dirty="0">
                <a:highlight>
                  <a:srgbClr val="FFFF00"/>
                </a:highlight>
              </a:rPr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Test/Adopt Version 1.2 </a:t>
            </a:r>
            <a:r>
              <a:rPr lang="en-US" dirty="0">
                <a:highlight>
                  <a:srgbClr val="FFFF00"/>
                </a:highlight>
              </a:rPr>
              <a:t>Decision Model and Notation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dirty="0"/>
              <a:t>Additional Use Cases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1400" dirty="0"/>
              <a:t>From Pregnancy Management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1400" dirty="0"/>
              <a:t>From expanded </a:t>
            </a:r>
            <a:r>
              <a:rPr lang="en-US" sz="1400" dirty="0" err="1"/>
              <a:t>ePE</a:t>
            </a:r>
            <a:r>
              <a:rPr lang="en-US" sz="1400" dirty="0"/>
              <a:t> requirements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1400" dirty="0"/>
              <a:t>From other clinical guidelines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endParaRPr lang="en-US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0E7C9F-A757-426E-9CA8-BA16DC2D8298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dirty="0"/>
              <a:t>Knowledge Content</a:t>
            </a:r>
          </a:p>
        </p:txBody>
      </p:sp>
    </p:spTree>
    <p:extLst>
      <p:ext uri="{BB962C8B-B14F-4D97-AF65-F5344CB8AC3E}">
        <p14:creationId xmlns:p14="http://schemas.microsoft.com/office/powerpoint/2010/main" val="2445330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DF59-EB10-4540-8CF6-1DDE0CB6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20764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DF59-EB10-4540-8CF6-1DDE0CB6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Projects</a:t>
            </a:r>
          </a:p>
        </p:txBody>
      </p:sp>
    </p:spTree>
    <p:extLst>
      <p:ext uri="{BB962C8B-B14F-4D97-AF65-F5344CB8AC3E}">
        <p14:creationId xmlns:p14="http://schemas.microsoft.com/office/powerpoint/2010/main" val="3485662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555-612B-4767-87E9-1E31FD08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B3133-D6BF-425E-B0E4-8B1522E351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70555" y="613318"/>
            <a:ext cx="7792351" cy="1003609"/>
          </a:xfrm>
        </p:spPr>
        <p:txBody>
          <a:bodyPr/>
          <a:lstStyle/>
          <a:p>
            <a:r>
              <a:rPr lang="en-US" dirty="0"/>
              <a:t>”</a:t>
            </a:r>
            <a:r>
              <a:rPr lang="en-US" dirty="0" err="1"/>
              <a:t>HealthConcourse</a:t>
            </a:r>
            <a:r>
              <a:rPr lang="en-US" dirty="0"/>
              <a:t>” Provides a Reference Architecture and Implementation for an Open Standards-Based Interoperable Ecosystem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AF89B-9774-400C-922B-5DF2652B5C7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2800" dirty="0"/>
              <a:t>FHIR-Based digital health platform based on a SOA Reference Architecture that aligns to many core concepts from HSPC. Includes</a:t>
            </a:r>
          </a:p>
          <a:p>
            <a:pPr lvl="1"/>
            <a:r>
              <a:rPr lang="en-US" dirty="0"/>
              <a:t>FHIR transformation services</a:t>
            </a:r>
          </a:p>
          <a:p>
            <a:pPr lvl="1"/>
            <a:r>
              <a:rPr lang="en-US" dirty="0"/>
              <a:t>Terminology service</a:t>
            </a:r>
          </a:p>
          <a:p>
            <a:pPr lvl="1"/>
            <a:r>
              <a:rPr lang="en-US" dirty="0"/>
              <a:t>Security labeling service</a:t>
            </a:r>
          </a:p>
          <a:p>
            <a:pPr lvl="1"/>
            <a:r>
              <a:rPr lang="en-US" dirty="0"/>
              <a:t>NLP service</a:t>
            </a:r>
          </a:p>
          <a:p>
            <a:pPr lvl="1"/>
            <a:r>
              <a:rPr lang="en-US" dirty="0"/>
              <a:t>FHIR validation service</a:t>
            </a:r>
          </a:p>
          <a:p>
            <a:pPr lvl="1"/>
            <a:r>
              <a:rPr lang="en-US" dirty="0"/>
              <a:t>FHIR profile conformance checking service</a:t>
            </a:r>
          </a:p>
          <a:p>
            <a:pPr lvl="1"/>
            <a:r>
              <a:rPr lang="en-US" dirty="0"/>
              <a:t>Data deduplication and remediation services</a:t>
            </a:r>
          </a:p>
          <a:p>
            <a:pPr lvl="1"/>
            <a:r>
              <a:rPr lang="en-US" dirty="0"/>
              <a:t>Provenance services</a:t>
            </a:r>
          </a:p>
          <a:p>
            <a:pPr lvl="1"/>
            <a:r>
              <a:rPr lang="en-US" dirty="0"/>
              <a:t>CDS services (CDS Hooks)</a:t>
            </a:r>
          </a:p>
          <a:p>
            <a:pPr lvl="1"/>
            <a:r>
              <a:rPr lang="en-US" dirty="0"/>
              <a:t>CQM services (CDS Hooks)</a:t>
            </a:r>
          </a:p>
          <a:p>
            <a:pPr lvl="1"/>
            <a:r>
              <a:rPr lang="en-US" dirty="0"/>
              <a:t>Calculator services (CHS Hooks)</a:t>
            </a:r>
          </a:p>
          <a:p>
            <a:pPr lvl="1"/>
            <a:r>
              <a:rPr lang="en-US" dirty="0"/>
              <a:t>Consent service</a:t>
            </a:r>
          </a:p>
          <a:p>
            <a:pPr lvl="1"/>
            <a:r>
              <a:rPr lang="en-US" dirty="0"/>
              <a:t>FHIR Server</a:t>
            </a:r>
          </a:p>
          <a:p>
            <a:pPr lvl="1"/>
            <a:r>
              <a:rPr lang="en-US" dirty="0"/>
              <a:t>API Manager</a:t>
            </a:r>
          </a:p>
          <a:p>
            <a:pPr lvl="1"/>
            <a:r>
              <a:rPr lang="en-US" dirty="0"/>
              <a:t>SNART on FHIR support</a:t>
            </a:r>
          </a:p>
          <a:p>
            <a:r>
              <a:rPr lang="en-US" sz="2800" dirty="0"/>
              <a:t>Leverages VistA, Cerner, </a:t>
            </a:r>
            <a:r>
              <a:rPr lang="en-US" sz="2800" dirty="0" err="1"/>
              <a:t>Allscripts</a:t>
            </a:r>
            <a:r>
              <a:rPr lang="en-US" sz="2800" dirty="0"/>
              <a:t>, medical devices, </a:t>
            </a:r>
            <a:r>
              <a:rPr lang="en-US" sz="2800" dirty="0" err="1"/>
              <a:t>Synthea</a:t>
            </a:r>
            <a:r>
              <a:rPr lang="en-US" sz="2800" dirty="0"/>
              <a:t>/</a:t>
            </a:r>
            <a:r>
              <a:rPr lang="en-US" sz="2800" dirty="0" err="1"/>
              <a:t>SyntheticMass</a:t>
            </a:r>
            <a:r>
              <a:rPr lang="en-US" sz="2800" dirty="0"/>
              <a:t>, SMART on FHIR apps</a:t>
            </a:r>
          </a:p>
          <a:p>
            <a:r>
              <a:rPr lang="en-US" sz="2800" dirty="0"/>
              <a:t>OSEHRA Innovation Award</a:t>
            </a:r>
          </a:p>
          <a:p>
            <a:r>
              <a:rPr lang="en-US" sz="2800" dirty="0"/>
              <a:t>Supported 5 demo stations (including HSPC) at HIMSS interop showcase. 2 Stage presentations.</a:t>
            </a:r>
          </a:p>
          <a:p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851C67-B7D7-4C82-9588-A58B1EBD417F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lvl="0">
              <a:buFont typeface="Arial" charset="0"/>
              <a:buChar char="•"/>
              <a:defRPr/>
            </a:pPr>
            <a:r>
              <a:rPr lang="en-US" dirty="0"/>
              <a:t>Alignment with industry bodies, standards, partners </a:t>
            </a:r>
          </a:p>
          <a:p>
            <a:pPr lvl="0">
              <a:buFont typeface="Arial" charset="0"/>
              <a:buChar char="•"/>
              <a:defRPr/>
            </a:pPr>
            <a:r>
              <a:rPr lang="en-US" dirty="0"/>
              <a:t>Dependency: Clinical input &amp; use cases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6D56BB-8DA1-4F23-B2E0-EC5D3FE1E1F0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Sandbox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Customer pilots		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EA2FDB8-0F2B-407D-B955-2DE489C902CF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HealthConcourse</a:t>
            </a:r>
            <a:r>
              <a:rPr lang="en-US" dirty="0"/>
              <a:t>” Digital Health Platform [SOA, Sandbox, etc.]</a:t>
            </a:r>
          </a:p>
        </p:txBody>
      </p:sp>
    </p:spTree>
    <p:extLst>
      <p:ext uri="{BB962C8B-B14F-4D97-AF65-F5344CB8AC3E}">
        <p14:creationId xmlns:p14="http://schemas.microsoft.com/office/powerpoint/2010/main" val="4132218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56156"/>
            <a:ext cx="12192000" cy="1389888"/>
          </a:xfrm>
          <a:noFill/>
        </p:spPr>
        <p:txBody>
          <a:bodyPr/>
          <a:lstStyle/>
          <a:p>
            <a:r>
              <a:rPr lang="en-US" dirty="0"/>
              <a:t>Initiative: Projects Workgroup</a:t>
            </a:r>
          </a:p>
        </p:txBody>
      </p:sp>
    </p:spTree>
    <p:extLst>
      <p:ext uri="{BB962C8B-B14F-4D97-AF65-F5344CB8AC3E}">
        <p14:creationId xmlns:p14="http://schemas.microsoft.com/office/powerpoint/2010/main" val="96525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555-612B-4767-87E9-1E31FD08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B3133-D6BF-425E-B0E4-8B1522E351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Projects Work Group solicits and reviews project applications, coordinates with project representatives, ensures that HSPC/CIIC resources are available to support project requirements, and oversees that status of partner projects.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AF89B-9774-400C-922B-5DF2652B5C7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Nine projects participating as partners with CIIC/HSPC</a:t>
            </a:r>
          </a:p>
          <a:p>
            <a:r>
              <a:rPr lang="en-US" dirty="0"/>
              <a:t>Additional projects in discussions </a:t>
            </a:r>
          </a:p>
          <a:p>
            <a:r>
              <a:rPr lang="en-US" dirty="0"/>
              <a:t>Project application and intake process established</a:t>
            </a:r>
          </a:p>
          <a:p>
            <a:r>
              <a:rPr lang="en-US" dirty="0"/>
              <a:t>Established a list of project commitments</a:t>
            </a:r>
          </a:p>
          <a:p>
            <a:r>
              <a:rPr lang="en-US" dirty="0"/>
              <a:t>Project track agenda implemented in two CIIC/HSPC meetings</a:t>
            </a:r>
          </a:p>
          <a:p>
            <a:r>
              <a:rPr lang="en-US" dirty="0"/>
              <a:t>Building a routine process for coordination and engagement across projects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851C67-B7D7-4C82-9588-A58B1EBD417F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/>
              <a:t>Revenue model to provide project support resources</a:t>
            </a:r>
          </a:p>
          <a:p>
            <a:r>
              <a:rPr lang="en-US" dirty="0"/>
              <a:t>Tooling to support repository and collaboration across projects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6D56BB-8DA1-4F23-B2E0-EC5D3FE1E1F0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/>
              <a:t>Prototype and document project processes </a:t>
            </a:r>
          </a:p>
          <a:p>
            <a:r>
              <a:rPr lang="en-US" dirty="0"/>
              <a:t>Mature tooling</a:t>
            </a:r>
          </a:p>
          <a:p>
            <a:r>
              <a:rPr lang="en-US" dirty="0"/>
              <a:t>Develop the model governance process</a:t>
            </a:r>
          </a:p>
          <a:p>
            <a:r>
              <a:rPr lang="en-US" dirty="0"/>
              <a:t>Define revenue model</a:t>
            </a:r>
          </a:p>
          <a:p>
            <a:r>
              <a:rPr lang="en-US" dirty="0"/>
              <a:t>Create public facing content on the HSPC/CIIC website</a:t>
            </a:r>
          </a:p>
          <a:p>
            <a:r>
              <a:rPr lang="en-US" dirty="0"/>
              <a:t>Routinize collaboration and coordination across projects</a:t>
            </a:r>
          </a:p>
          <a:p>
            <a:r>
              <a:rPr lang="en-US" dirty="0"/>
              <a:t>Develop process for engaging with CIIC/HSPC technical workstreams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EA2FDB8-0F2B-407D-B955-2DE489C902CF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dirty="0"/>
              <a:t>Projects Work Group</a:t>
            </a:r>
          </a:p>
        </p:txBody>
      </p:sp>
    </p:spTree>
    <p:extLst>
      <p:ext uri="{BB962C8B-B14F-4D97-AF65-F5344CB8AC3E}">
        <p14:creationId xmlns:p14="http://schemas.microsoft.com/office/powerpoint/2010/main" val="125030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D164E-2798-43FF-B110-8DA253385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CIIC Project Partners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EDDE6A-A80C-4B38-BFC8-7D1DC2AED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5668"/>
              </p:ext>
            </p:extLst>
          </p:nvPr>
        </p:nvGraphicFramePr>
        <p:xfrm>
          <a:off x="274320" y="1628233"/>
          <a:ext cx="11795760" cy="4580386"/>
        </p:xfrm>
        <a:graphic>
          <a:graphicData uri="http://schemas.openxmlformats.org/drawingml/2006/table">
            <a:tbl>
              <a:tblPr firstRow="1" firstCol="1" bandRow="1"/>
              <a:tblGrid>
                <a:gridCol w="3657600">
                  <a:extLst>
                    <a:ext uri="{9D8B030D-6E8A-4147-A177-3AD203B41FA5}">
                      <a16:colId xmlns:a16="http://schemas.microsoft.com/office/drawing/2014/main" val="1724983381"/>
                    </a:ext>
                  </a:extLst>
                </a:gridCol>
                <a:gridCol w="5760720">
                  <a:extLst>
                    <a:ext uri="{9D8B030D-6E8A-4147-A177-3AD203B41FA5}">
                      <a16:colId xmlns:a16="http://schemas.microsoft.com/office/drawing/2014/main" val="1994687234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14090402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Points of Contact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6907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PCPI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Duke Clinical Research Institute (DCRI)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Registries on FHIR</a:t>
                      </a:r>
                      <a:r>
                        <a:rPr lang="en-US" sz="16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Chrystal Price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3641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Society of Clinical Oncology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Cancer Interoperability</a:t>
                      </a:r>
                      <a:r>
                        <a:rPr lang="en-US" sz="16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Steve Bratt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384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Nursing Big Data Group Intermountain Healthcare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Pain Assessment</a:t>
                      </a:r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Susan Matney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86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FDA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Systemic Harmonization and Interoperability Enhancement for Laboratory Data (SHIELD)</a:t>
                      </a:r>
                      <a:r>
                        <a:rPr lang="en-US" sz="16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Waters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756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FDA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Women's Health Technology Coordinated Registry Network</a:t>
                      </a:r>
                      <a:r>
                        <a:rPr lang="en-US" sz="16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--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Terrie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Reed,Behnaz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Minaei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1002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Institute of Diabetes and Digestive and Kidney Diseases (NIDDK)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of a Chronic Kidney Disease (CKD) Care Plan 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Jenna Norton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945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ACOG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DHHS – Office of Population Affairs (OPA)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 Family Planning Annual Report</a:t>
                      </a:r>
                      <a:r>
                        <a:rPr lang="en-US" sz="16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Steve Hasley, ACOG CMIO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445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University of Utah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FHIR Implementation Guide for Evidence-Based Disease Management</a:t>
                      </a:r>
                      <a:r>
                        <a:rPr lang="en-US" sz="16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Claude Nanjo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794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Podiatry Association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Intermountain Healthcare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Skin and Wound Assessment</a:t>
                      </a:r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Susan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Matney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16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27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56156"/>
            <a:ext cx="12192000" cy="1389888"/>
          </a:xfrm>
          <a:noFill/>
        </p:spPr>
        <p:txBody>
          <a:bodyPr/>
          <a:lstStyle/>
          <a:p>
            <a:r>
              <a:rPr lang="en-US" dirty="0"/>
              <a:t>Initiative: SOA Reference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79979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03D7-C9E2-4A1E-982C-3F1156A63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HSPC Platform Technical Specification (Formerly SOA Ref Architecture and Implementation)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0CDEA-09A7-4782-989F-1F90CD42900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To converge industry around a shared reference architecture to be used as a basis to foster compliant implementations and thus interoperable health platforms.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5D1213-FD36-4343-B6C2-215A4F288CA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Achieved consensus in framing a Platform Technical Specification as a key community target product (Architecture Summit, December 2018)</a:t>
            </a:r>
          </a:p>
          <a:p>
            <a:r>
              <a:rPr lang="en-US" dirty="0"/>
              <a:t>Framed reference architecture concept with two competing models and a convergence approach (Architecture Summit, 2018;   HL7 San Antonio January 2019) </a:t>
            </a:r>
          </a:p>
          <a:p>
            <a:r>
              <a:rPr lang="en-US" dirty="0"/>
              <a:t>HIMSS Demonstration based upon reference implementation of core concepts identified in the Reference Architecture (</a:t>
            </a:r>
            <a:r>
              <a:rPr lang="en-US" dirty="0" err="1"/>
              <a:t>Perspecta</a:t>
            </a:r>
            <a:r>
              <a:rPr lang="en-US" dirty="0"/>
              <a:t> and others)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96F70A-F3FE-4527-9842-37314409891E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/>
              <a:t>Now that consensus has been reached on the intention of a Platform Technical Specification, its format, specificity, and approach must be decided</a:t>
            </a:r>
          </a:p>
          <a:p>
            <a:r>
              <a:rPr lang="en-US" dirty="0"/>
              <a:t>Convergence of existing efforts and alignment to the Platform Specification may be challenging</a:t>
            </a:r>
          </a:p>
          <a:p>
            <a:r>
              <a:rPr lang="en-US" dirty="0"/>
              <a:t>More effective collaboration with contributing entities is required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D9FE170-0002-48D9-9638-FFE0B7702CE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lvl="0"/>
            <a:r>
              <a:rPr lang="en-US" dirty="0"/>
              <a:t>Community discussions to occur at this meeting (SLC) to define scope, depth, and core principles</a:t>
            </a:r>
          </a:p>
          <a:p>
            <a:pPr lvl="0"/>
            <a:r>
              <a:rPr lang="en-US" dirty="0"/>
              <a:t>Harmonization of Conceptual Architecture to complement Technical Specification work</a:t>
            </a:r>
          </a:p>
          <a:p>
            <a:pPr>
              <a:buFont typeface="Arial" charset="0"/>
              <a:buChar char="•"/>
            </a:pPr>
            <a:r>
              <a:rPr lang="en-US" dirty="0"/>
              <a:t>Engage with and align complementary efforts from across SDOs (HL7, OSEHRA, OMG, Open Group)</a:t>
            </a:r>
          </a:p>
          <a:p>
            <a:pPr>
              <a:buFont typeface="Arial" charset="0"/>
              <a:buChar char="•"/>
            </a:pPr>
            <a:r>
              <a:rPr lang="en-US" dirty="0"/>
              <a:t>Establish a core working group cadence to mature the Technical Specification</a:t>
            </a:r>
            <a:r>
              <a:rPr lang="en-US"/>
              <a:t>.  </a:t>
            </a:r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451EE4E-488A-493E-A58B-5980173D76FF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dirty="0"/>
              <a:t>Reference Architecture and  </a:t>
            </a:r>
            <a:br>
              <a:rPr lang="en-US" dirty="0"/>
            </a:br>
            <a:r>
              <a:rPr lang="en-US" dirty="0"/>
              <a:t>Platform Technical Specification </a:t>
            </a:r>
          </a:p>
        </p:txBody>
      </p:sp>
    </p:spTree>
    <p:extLst>
      <p:ext uri="{BB962C8B-B14F-4D97-AF65-F5344CB8AC3E}">
        <p14:creationId xmlns:p14="http://schemas.microsoft.com/office/powerpoint/2010/main" val="344639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Initiative: Terminology and Modeling</a:t>
            </a:r>
          </a:p>
        </p:txBody>
      </p:sp>
    </p:spTree>
    <p:extLst>
      <p:ext uri="{BB962C8B-B14F-4D97-AF65-F5344CB8AC3E}">
        <p14:creationId xmlns:p14="http://schemas.microsoft.com/office/powerpoint/2010/main" val="22400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2A8DC-511F-4D66-8D99-9535ABB95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and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EB24C-4174-4BAA-BAAD-C2BEFD58F8C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Solor</a:t>
            </a:r>
            <a:r>
              <a:rPr lang="en-US" dirty="0"/>
              <a:t> Content creation and </a:t>
            </a:r>
            <a:r>
              <a:rPr lang="en-US"/>
              <a:t>modeling efforts</a:t>
            </a:r>
            <a:r>
              <a:rPr lang="en-US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8A115-D20A-4E5E-996F-14ECFA05513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Solor</a:t>
            </a:r>
            <a:r>
              <a:rPr lang="en-US" dirty="0"/>
              <a:t> Extension Releases</a:t>
            </a:r>
          </a:p>
          <a:p>
            <a:pPr lvl="1"/>
            <a:r>
              <a:rPr lang="en-US" sz="1400" dirty="0"/>
              <a:t>Vital Signs</a:t>
            </a:r>
          </a:p>
          <a:p>
            <a:pPr lvl="1"/>
            <a:r>
              <a:rPr lang="en-US" sz="1400" dirty="0"/>
              <a:t>Suicide Risk and Self-Directed Violence</a:t>
            </a:r>
          </a:p>
          <a:p>
            <a:pPr lvl="1"/>
            <a:r>
              <a:rPr lang="en-US" sz="1400" dirty="0"/>
              <a:t>Columbia Suicide Risk Assessment Content</a:t>
            </a:r>
          </a:p>
          <a:p>
            <a:pPr lvl="1"/>
            <a:r>
              <a:rPr lang="en-US" sz="1400" dirty="0"/>
              <a:t>Pain Assessment</a:t>
            </a:r>
          </a:p>
          <a:p>
            <a:pPr lvl="1"/>
            <a:r>
              <a:rPr lang="en-US" sz="1400" dirty="0"/>
              <a:t>KNART Content</a:t>
            </a:r>
          </a:p>
          <a:p>
            <a:pPr lvl="1"/>
            <a:r>
              <a:rPr lang="en-US" sz="1400" dirty="0"/>
              <a:t>Updates to Skin/Wound Assessment</a:t>
            </a:r>
          </a:p>
          <a:p>
            <a:r>
              <a:rPr lang="en-US" dirty="0"/>
              <a:t>Logical Models and FHIR Profiles Developed</a:t>
            </a:r>
          </a:p>
          <a:p>
            <a:pPr lvl="1"/>
            <a:r>
              <a:rPr lang="en-US" sz="1400" dirty="0"/>
              <a:t>Skin Assessment</a:t>
            </a:r>
          </a:p>
          <a:p>
            <a:pPr lvl="1"/>
            <a:r>
              <a:rPr lang="en-US" sz="1400" dirty="0"/>
              <a:t>Wound Assessment</a:t>
            </a:r>
          </a:p>
          <a:p>
            <a:pPr lvl="1"/>
            <a:r>
              <a:rPr lang="en-US" sz="1400" dirty="0"/>
              <a:t>Vital Signs</a:t>
            </a:r>
          </a:p>
          <a:p>
            <a:pPr lvl="1"/>
            <a:r>
              <a:rPr lang="en-US" sz="1400" dirty="0"/>
              <a:t>Top 2000 </a:t>
            </a:r>
            <a:r>
              <a:rPr lang="en-US" sz="1400" dirty="0" err="1"/>
              <a:t>Qn</a:t>
            </a:r>
            <a:r>
              <a:rPr lang="en-US" sz="1400" dirty="0"/>
              <a:t> labs</a:t>
            </a:r>
          </a:p>
          <a:p>
            <a:r>
              <a:rPr lang="en-US" dirty="0"/>
              <a:t>RFI Released for HSPC Terminology server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C3520E-9C6C-4A96-A360-BD6F21DEB66A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additional content editors/authors to be trained and available to assist in content development</a:t>
            </a:r>
          </a:p>
          <a:p>
            <a:r>
              <a:rPr lang="en-US" dirty="0"/>
              <a:t>Terminology developed in different places</a:t>
            </a:r>
          </a:p>
          <a:p>
            <a:pPr lvl="1"/>
            <a:r>
              <a:rPr lang="en-US" sz="1400" dirty="0" err="1"/>
              <a:t>Solor</a:t>
            </a:r>
            <a:endParaRPr lang="en-US" sz="1400" dirty="0"/>
          </a:p>
          <a:p>
            <a:pPr lvl="1"/>
            <a:r>
              <a:rPr lang="en-US" sz="1400" dirty="0"/>
              <a:t>Intermountain HDD</a:t>
            </a:r>
          </a:p>
          <a:p>
            <a:pPr lvl="1"/>
            <a:r>
              <a:rPr lang="en-US" sz="1400" dirty="0"/>
              <a:t>VSAC</a:t>
            </a:r>
          </a:p>
          <a:p>
            <a:r>
              <a:rPr lang="en-US" dirty="0"/>
              <a:t>Models developed by multiple organizations</a:t>
            </a:r>
          </a:p>
          <a:p>
            <a:pPr lvl="1"/>
            <a:r>
              <a:rPr lang="en-US" sz="1400" dirty="0"/>
              <a:t>Intermountain CEM</a:t>
            </a:r>
          </a:p>
          <a:p>
            <a:pPr lvl="1"/>
            <a:r>
              <a:rPr lang="en-US" sz="1400" dirty="0"/>
              <a:t>Mitre SIMPL</a:t>
            </a:r>
          </a:p>
          <a:p>
            <a:pPr lvl="1"/>
            <a:r>
              <a:rPr lang="en-US" sz="1400" dirty="0"/>
              <a:t>Federal Health Information Model</a:t>
            </a:r>
          </a:p>
          <a:p>
            <a:r>
              <a:rPr lang="en-US" dirty="0"/>
              <a:t>Lacking Tools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5B259-AC5A-40F6-9896-E65D3C60B496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 err="1"/>
              <a:t>Solor</a:t>
            </a:r>
            <a:r>
              <a:rPr lang="en-US" dirty="0"/>
              <a:t> Extension Release</a:t>
            </a:r>
          </a:p>
          <a:p>
            <a:pPr lvl="1"/>
            <a:r>
              <a:rPr lang="en-US" sz="1400" dirty="0"/>
              <a:t>Vital Signs Content Updates</a:t>
            </a:r>
          </a:p>
          <a:p>
            <a:pPr lvl="1"/>
            <a:r>
              <a:rPr lang="en-US" sz="1400" dirty="0"/>
              <a:t>Pain Assessment Content</a:t>
            </a:r>
          </a:p>
          <a:p>
            <a:endParaRPr lang="en-US" sz="400" dirty="0"/>
          </a:p>
          <a:p>
            <a:r>
              <a:rPr lang="en-US" dirty="0"/>
              <a:t>Models in Development</a:t>
            </a:r>
          </a:p>
          <a:p>
            <a:pPr lvl="1"/>
            <a:r>
              <a:rPr lang="en-US" sz="1400" dirty="0"/>
              <a:t>Mental Health</a:t>
            </a:r>
          </a:p>
          <a:p>
            <a:pPr lvl="1"/>
            <a:r>
              <a:rPr lang="en-US" sz="1400" dirty="0"/>
              <a:t>Cancer</a:t>
            </a:r>
          </a:p>
          <a:p>
            <a:pPr lvl="1"/>
            <a:r>
              <a:rPr lang="en-US" sz="1400" dirty="0"/>
              <a:t>Podiatry Wound Assessment</a:t>
            </a:r>
          </a:p>
          <a:p>
            <a:r>
              <a:rPr lang="en-US" dirty="0"/>
              <a:t>Terminology Server - review RFIs, develop and issue RFP</a:t>
            </a:r>
          </a:p>
          <a:p>
            <a:r>
              <a:rPr lang="en-US" dirty="0"/>
              <a:t>Document Processes and develop Jira workflow</a:t>
            </a:r>
          </a:p>
          <a:p>
            <a:r>
              <a:rPr lang="en-US" dirty="0"/>
              <a:t>Document mapping/modeling heuristics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DB4AFD-F0B5-463D-BC25-AFB6D8249D52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Solor</a:t>
            </a:r>
            <a:r>
              <a:rPr lang="en-US" sz="2000" dirty="0"/>
              <a:t> Extensions, Models and FHIR Profiles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8718FA-F663-3B42-991C-6653D943E82A}"/>
              </a:ext>
            </a:extLst>
          </p:cNvPr>
          <p:cNvSpPr/>
          <p:nvPr/>
        </p:nvSpPr>
        <p:spPr>
          <a:xfrm>
            <a:off x="784225" y="5813723"/>
            <a:ext cx="26527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Solor Content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705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DF59-EB10-4540-8CF6-1DDE0CB6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Initiative: Development Platform</a:t>
            </a:r>
          </a:p>
        </p:txBody>
      </p:sp>
    </p:spTree>
    <p:extLst>
      <p:ext uri="{BB962C8B-B14F-4D97-AF65-F5344CB8AC3E}">
        <p14:creationId xmlns:p14="http://schemas.microsoft.com/office/powerpoint/2010/main" val="1255141946"/>
      </p:ext>
    </p:extLst>
  </p:cSld>
  <p:clrMapOvr>
    <a:masterClrMapping/>
  </p:clrMapOvr>
</p:sld>
</file>

<file path=ppt/theme/theme1.xml><?xml version="1.0" encoding="utf-8"?>
<a:theme xmlns:a="http://schemas.openxmlformats.org/drawingml/2006/main" name="HSPC Slide templa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HSPC Slide template</Template>
  <TotalTime>8021</TotalTime>
  <Words>1520</Words>
  <Application>Microsoft Office PowerPoint</Application>
  <PresentationFormat>Widescreen</PresentationFormat>
  <Paragraphs>243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Open Sans</vt:lpstr>
      <vt:lpstr>HSPC Slide template</vt:lpstr>
      <vt:lpstr>Lightning Round</vt:lpstr>
      <vt:lpstr>Initiative: Projects Workgroup</vt:lpstr>
      <vt:lpstr>Projects</vt:lpstr>
      <vt:lpstr>CIIC Project Partners</vt:lpstr>
      <vt:lpstr>Initiative: SOA Reference Implementation</vt:lpstr>
      <vt:lpstr>HSPC Platform Technical Specification (Formerly SOA Ref Architecture and Implementation)</vt:lpstr>
      <vt:lpstr>Initiative: Terminology and Modeling</vt:lpstr>
      <vt:lpstr>Terminology and Modeling</vt:lpstr>
      <vt:lpstr>Initiative: Development Platform</vt:lpstr>
      <vt:lpstr>Development Platform </vt:lpstr>
      <vt:lpstr>Initiative: Tooling</vt:lpstr>
      <vt:lpstr>Tooling</vt:lpstr>
      <vt:lpstr>Initiative: Support a Vendor and Provider Neutral Marketplace</vt:lpstr>
      <vt:lpstr>Support a Vendor and Provider Neutral Marketplace</vt:lpstr>
      <vt:lpstr>Initiative: Authoring and Sharing Knowledge Content</vt:lpstr>
      <vt:lpstr>Authoring and Sharing Knowledge Content</vt:lpstr>
      <vt:lpstr>Questions?</vt:lpstr>
      <vt:lpstr>Other Projects</vt:lpstr>
      <vt:lpstr>Projects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Lightening Round</dc:title>
  <dc:creator>Laura Heermann Langford</dc:creator>
  <cp:lastModifiedBy>Virginia Riehl</cp:lastModifiedBy>
  <cp:revision>118</cp:revision>
  <dcterms:created xsi:type="dcterms:W3CDTF">2017-10-19T18:58:01Z</dcterms:created>
  <dcterms:modified xsi:type="dcterms:W3CDTF">2019-02-27T19:57:28Z</dcterms:modified>
</cp:coreProperties>
</file>