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ACA1B-6B67-8C45-9FD5-FFFF79FE55E0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5157-F067-F64A-A0B3-F25FA54C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4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96F411-53BF-43A3-B609-1DB1597C22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0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96F411-53BF-43A3-B609-1DB1597C22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0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96F411-53BF-43A3-B609-1DB1597C22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0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1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9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0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1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D15A-E6E5-5E42-ACDC-BCE972729E4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0178-F644-D94A-9B5A-D7EE7874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7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e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2848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SOA and the New Orleans Project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A35A6BFC-0362-C849-A2CE-0D44EB6EAB2E}"/>
              </a:ext>
            </a:extLst>
          </p:cNvPr>
          <p:cNvSpPr txBox="1">
            <a:spLocks/>
          </p:cNvSpPr>
          <p:nvPr/>
        </p:nvSpPr>
        <p:spPr>
          <a:xfrm>
            <a:off x="419030" y="5193473"/>
            <a:ext cx="4242986" cy="467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24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24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24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24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24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24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3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44" y="1041400"/>
            <a:ext cx="8608342" cy="4762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1743" y="127000"/>
            <a:ext cx="6899551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 smtClean="0"/>
              <a:t>SERVICE ORIENTED ARCHITECTURE (SOA)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7667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91002" y="1041387"/>
            <a:ext cx="8009753" cy="5340350"/>
            <a:chOff x="399946" y="1041387"/>
            <a:chExt cx="11742324" cy="5340350"/>
          </a:xfrm>
        </p:grpSpPr>
        <p:pic>
          <p:nvPicPr>
            <p:cNvPr id="6" name="Picture 92" descr="slide28.png"/>
            <p:cNvPicPr>
              <a:picLocks noChangeAspect="1"/>
            </p:cNvPicPr>
            <p:nvPr/>
          </p:nvPicPr>
          <p:blipFill>
            <a:blip r:embed="rId3">
              <a:lum contrast="4000"/>
            </a:blip>
            <a:srcRect/>
            <a:stretch>
              <a:fillRect/>
            </a:stretch>
          </p:blipFill>
          <p:spPr bwMode="auto">
            <a:xfrm>
              <a:off x="537494" y="1041387"/>
              <a:ext cx="11219644" cy="534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7"/>
            <p:cNvSpPr>
              <a:spLocks noChangeArrowheads="1"/>
            </p:cNvSpPr>
            <p:nvPr/>
          </p:nvSpPr>
          <p:spPr bwMode="auto">
            <a:xfrm>
              <a:off x="4249160" y="1881176"/>
              <a:ext cx="39571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Clr>
                  <a:schemeClr val="tx1"/>
                </a:buClr>
                <a:buFont typeface="Arial" charset="0"/>
                <a:buNone/>
                <a:defRPr/>
              </a:pPr>
              <a:endParaRPr lang="en-US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84" charset="-128"/>
                <a:cs typeface="Arial" charset="0"/>
              </a:endParaRPr>
            </a:p>
          </p:txBody>
        </p:sp>
        <p:sp>
          <p:nvSpPr>
            <p:cNvPr id="8" name="Rectangle 34"/>
            <p:cNvSpPr>
              <a:spLocks noChangeArrowheads="1"/>
            </p:cNvSpPr>
            <p:nvPr/>
          </p:nvSpPr>
          <p:spPr bwMode="auto">
            <a:xfrm>
              <a:off x="4253391" y="4978387"/>
              <a:ext cx="36651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Clr>
                  <a:schemeClr val="tx1"/>
                </a:buClr>
                <a:buFont typeface="Arial" charset="0"/>
                <a:buNone/>
                <a:defRPr/>
              </a:pPr>
              <a:endParaRPr lang="en-US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84" charset="-128"/>
                <a:cs typeface="Arial" charset="0"/>
              </a:endParaRPr>
            </a:p>
          </p:txBody>
        </p:sp>
        <p:sp>
          <p:nvSpPr>
            <p:cNvPr id="9" name="Rectangle 62"/>
            <p:cNvSpPr>
              <a:spLocks noChangeArrowheads="1"/>
            </p:cNvSpPr>
            <p:nvPr/>
          </p:nvSpPr>
          <p:spPr bwMode="auto">
            <a:xfrm>
              <a:off x="8477158" y="3190862"/>
              <a:ext cx="36651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Clr>
                  <a:schemeClr val="tx1"/>
                </a:buClr>
                <a:buFont typeface="Arial" charset="0"/>
                <a:buNone/>
                <a:defRPr/>
              </a:pPr>
              <a:endParaRPr lang="en-US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84" charset="-128"/>
                <a:cs typeface="Arial" charset="0"/>
              </a:endParaRPr>
            </a:p>
          </p:txBody>
        </p:sp>
        <p:grpSp>
          <p:nvGrpSpPr>
            <p:cNvPr id="10" name="Group 82"/>
            <p:cNvGrpSpPr>
              <a:grpSpLocks/>
            </p:cNvGrpSpPr>
            <p:nvPr/>
          </p:nvGrpSpPr>
          <p:grpSpPr bwMode="auto">
            <a:xfrm>
              <a:off x="584049" y="2722550"/>
              <a:ext cx="1841020" cy="1528762"/>
              <a:chOff x="720970" y="2582376"/>
              <a:chExt cx="1574799" cy="1740874"/>
            </a:xfrm>
          </p:grpSpPr>
          <p:pic>
            <p:nvPicPr>
              <p:cNvPr id="52" name="Picture 76" descr="Window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20970" y="2582376"/>
                <a:ext cx="1574799" cy="1740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3" name="Group 9"/>
              <p:cNvGrpSpPr>
                <a:grpSpLocks/>
              </p:cNvGrpSpPr>
              <p:nvPr/>
            </p:nvGrpSpPr>
            <p:grpSpPr bwMode="auto">
              <a:xfrm>
                <a:off x="809012" y="3299993"/>
                <a:ext cx="1398834" cy="943515"/>
                <a:chOff x="675" y="1753"/>
                <a:chExt cx="905" cy="714"/>
              </a:xfrm>
            </p:grpSpPr>
            <p:pic>
              <p:nvPicPr>
                <p:cNvPr id="54" name="Picture 10" descr="simulation2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675" y="1753"/>
                  <a:ext cx="905" cy="7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5" name="Rectangle 11"/>
                <p:cNvSpPr>
                  <a:spLocks noChangeArrowheads="1"/>
                </p:cNvSpPr>
                <p:nvPr/>
              </p:nvSpPr>
              <p:spPr bwMode="auto">
                <a:xfrm>
                  <a:off x="1049" y="1942"/>
                  <a:ext cx="150" cy="318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5123116" y="4791063"/>
              <a:ext cx="1843136" cy="1527175"/>
              <a:chOff x="3436816" y="4448299"/>
              <a:chExt cx="1574799" cy="1740874"/>
            </a:xfrm>
          </p:grpSpPr>
          <p:pic>
            <p:nvPicPr>
              <p:cNvPr id="50" name="Picture 77" descr="Window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436816" y="4448299"/>
                <a:ext cx="1574799" cy="1740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Picture 3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496774" y="5129213"/>
                <a:ext cx="1436687" cy="963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" name="Group 83"/>
            <p:cNvGrpSpPr>
              <a:grpSpLocks/>
            </p:cNvGrpSpPr>
            <p:nvPr/>
          </p:nvGrpSpPr>
          <p:grpSpPr bwMode="auto">
            <a:xfrm>
              <a:off x="5135813" y="1047738"/>
              <a:ext cx="1843136" cy="1527175"/>
              <a:chOff x="3778739" y="1351453"/>
              <a:chExt cx="1574799" cy="1740874"/>
            </a:xfrm>
          </p:grpSpPr>
          <p:pic>
            <p:nvPicPr>
              <p:cNvPr id="46" name="Picture 78" descr="Window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778739" y="1351453"/>
                <a:ext cx="1574799" cy="1740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7" name="Group 23"/>
              <p:cNvGrpSpPr>
                <a:grpSpLocks/>
              </p:cNvGrpSpPr>
              <p:nvPr/>
            </p:nvGrpSpPr>
            <p:grpSpPr bwMode="auto">
              <a:xfrm>
                <a:off x="3856404" y="2035176"/>
                <a:ext cx="1418981" cy="931914"/>
                <a:chOff x="2264" y="838"/>
                <a:chExt cx="1075" cy="709"/>
              </a:xfrm>
            </p:grpSpPr>
            <p:pic>
              <p:nvPicPr>
                <p:cNvPr id="48" name="Picture 24" descr="AssemblyEditorMain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264" y="838"/>
                  <a:ext cx="1075" cy="7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9" name="Rectangle 25"/>
                <p:cNvSpPr>
                  <a:spLocks noChangeArrowheads="1"/>
                </p:cNvSpPr>
                <p:nvPr/>
              </p:nvSpPr>
              <p:spPr bwMode="auto">
                <a:xfrm>
                  <a:off x="2264" y="1043"/>
                  <a:ext cx="1068" cy="320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9875911" y="2762238"/>
              <a:ext cx="1843136" cy="1527175"/>
              <a:chOff x="5996354" y="3012222"/>
              <a:chExt cx="1574799" cy="1740874"/>
            </a:xfrm>
          </p:grpSpPr>
          <p:pic>
            <p:nvPicPr>
              <p:cNvPr id="25" name="Picture 79" descr="Window.pn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996354" y="3012222"/>
                <a:ext cx="1574799" cy="1740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6" name="Group 80"/>
              <p:cNvGrpSpPr>
                <a:grpSpLocks/>
              </p:cNvGrpSpPr>
              <p:nvPr/>
            </p:nvGrpSpPr>
            <p:grpSpPr bwMode="auto">
              <a:xfrm>
                <a:off x="6032256" y="3666515"/>
                <a:ext cx="1470513" cy="1001102"/>
                <a:chOff x="7136179" y="4096361"/>
                <a:chExt cx="1871663" cy="1001102"/>
              </a:xfrm>
            </p:grpSpPr>
            <p:pic>
              <p:nvPicPr>
                <p:cNvPr id="27" name="Picture 43"/>
                <p:cNvPicPr>
                  <a:picLocks noChangeAspect="1" noChangeArrowheads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7155717" y="4135438"/>
                  <a:ext cx="1833563" cy="96202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28" name="Group 44"/>
                <p:cNvGrpSpPr>
                  <a:grpSpLocks/>
                </p:cNvGrpSpPr>
                <p:nvPr/>
              </p:nvGrpSpPr>
              <p:grpSpPr bwMode="auto">
                <a:xfrm>
                  <a:off x="7338280" y="4279900"/>
                  <a:ext cx="1546225" cy="460375"/>
                  <a:chOff x="1310" y="2758"/>
                  <a:chExt cx="3070" cy="814"/>
                </a:xfrm>
              </p:grpSpPr>
              <p:sp>
                <p:nvSpPr>
                  <p:cNvPr id="30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3084"/>
                    <a:ext cx="288" cy="2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tx1">
                          <a:alpha val="22000"/>
                        </a:schemeClr>
                      </a:gs>
                      <a:gs pos="100000">
                        <a:schemeClr val="tx1">
                          <a:gamma/>
                          <a:tint val="6275"/>
                          <a:invGamma/>
                          <a:alpha val="52000"/>
                        </a:scheme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sp>
                <p:nvSpPr>
                  <p:cNvPr id="3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742" y="2758"/>
                    <a:ext cx="288" cy="24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tx1">
                          <a:alpha val="22000"/>
                        </a:schemeClr>
                      </a:gs>
                      <a:gs pos="100000">
                        <a:schemeClr val="tx1">
                          <a:gamma/>
                          <a:tint val="6275"/>
                          <a:invGamma/>
                          <a:alpha val="52000"/>
                        </a:scheme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sp>
                <p:nvSpPr>
                  <p:cNvPr id="32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281" y="3056"/>
                    <a:ext cx="288" cy="259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tx1">
                          <a:alpha val="22000"/>
                        </a:schemeClr>
                      </a:gs>
                      <a:gs pos="100000">
                        <a:schemeClr val="tx1">
                          <a:gamma/>
                          <a:tint val="6275"/>
                          <a:invGamma/>
                          <a:alpha val="52000"/>
                        </a:scheme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sp>
                <p:nvSpPr>
                  <p:cNvPr id="33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085" y="3056"/>
                    <a:ext cx="279" cy="259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tx1">
                          <a:alpha val="22000"/>
                        </a:schemeClr>
                      </a:gs>
                      <a:gs pos="100000">
                        <a:schemeClr val="tx1">
                          <a:gamma/>
                          <a:tint val="6275"/>
                          <a:invGamma/>
                          <a:alpha val="52000"/>
                        </a:scheme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sp>
                <p:nvSpPr>
                  <p:cNvPr id="34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2758"/>
                    <a:ext cx="242" cy="246"/>
                  </a:xfrm>
                  <a:prstGeom prst="triangle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>
                          <a:alpha val="30000"/>
                        </a:schemeClr>
                      </a:gs>
                      <a:gs pos="100000">
                        <a:schemeClr val="tx2">
                          <a:gamma/>
                          <a:tint val="63529"/>
                          <a:invGamma/>
                          <a:alpha val="64999"/>
                        </a:scheme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sp>
                <p:nvSpPr>
                  <p:cNvPr id="35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706" y="3027"/>
                    <a:ext cx="283" cy="30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tx2">
                          <a:alpha val="25000"/>
                        </a:schemeClr>
                      </a:gs>
                      <a:gs pos="100000">
                        <a:schemeClr val="tx2">
                          <a:gamma/>
                          <a:tint val="82353"/>
                          <a:invGamma/>
                          <a:alpha val="52000"/>
                        </a:scheme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cxnSp>
                <p:nvCxnSpPr>
                  <p:cNvPr id="36" name="AutoShape 51"/>
                  <p:cNvCxnSpPr>
                    <a:cxnSpLocks noChangeShapeType="1"/>
                    <a:stCxn id="30" idx="3"/>
                    <a:endCxn id="34" idx="1"/>
                  </p:cNvCxnSpPr>
                  <p:nvPr/>
                </p:nvCxnSpPr>
                <p:spPr bwMode="auto">
                  <a:xfrm flipV="1">
                    <a:off x="2118" y="2882"/>
                    <a:ext cx="212" cy="328"/>
                  </a:xfrm>
                  <a:prstGeom prst="bentConnector3">
                    <a:avLst>
                      <a:gd name="adj1" fmla="val 35380"/>
                    </a:avLst>
                  </a:prstGeom>
                  <a:noFill/>
                  <a:ln w="31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</p:cxnSp>
              <p:sp>
                <p:nvSpPr>
                  <p:cNvPr id="37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311" y="3084"/>
                    <a:ext cx="288" cy="2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tx1">
                          <a:alpha val="22000"/>
                        </a:schemeClr>
                      </a:gs>
                      <a:gs pos="100000">
                        <a:schemeClr val="tx1">
                          <a:gamma/>
                          <a:tint val="6275"/>
                          <a:invGamma/>
                          <a:alpha val="52000"/>
                        </a:scheme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cxnSp>
                <p:nvCxnSpPr>
                  <p:cNvPr id="38" name="AutoShape 53"/>
                  <p:cNvCxnSpPr>
                    <a:cxnSpLocks noChangeShapeType="1"/>
                    <a:stCxn id="37" idx="3"/>
                    <a:endCxn id="30" idx="1"/>
                  </p:cNvCxnSpPr>
                  <p:nvPr/>
                </p:nvCxnSpPr>
                <p:spPr bwMode="auto">
                  <a:xfrm>
                    <a:off x="1606" y="3210"/>
                    <a:ext cx="210" cy="0"/>
                  </a:xfrm>
                  <a:prstGeom prst="straightConnector1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39" name="AutoShape 54"/>
                  <p:cNvCxnSpPr>
                    <a:cxnSpLocks noChangeShapeType="1"/>
                    <a:stCxn id="34" idx="5"/>
                    <a:endCxn id="31" idx="1"/>
                  </p:cNvCxnSpPr>
                  <p:nvPr/>
                </p:nvCxnSpPr>
                <p:spPr bwMode="auto">
                  <a:xfrm flipV="1">
                    <a:off x="2464" y="2882"/>
                    <a:ext cx="271" cy="1"/>
                  </a:xfrm>
                  <a:prstGeom prst="bentConnector3">
                    <a:avLst>
                      <a:gd name="adj1" fmla="val 61255"/>
                    </a:avLst>
                  </a:prstGeom>
                  <a:noFill/>
                  <a:ln w="31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</p:cxnSp>
              <p:cxnSp>
                <p:nvCxnSpPr>
                  <p:cNvPr id="40" name="AutoShape 55"/>
                  <p:cNvCxnSpPr>
                    <a:cxnSpLocks noChangeShapeType="1"/>
                    <a:stCxn id="31" idx="3"/>
                    <a:endCxn id="32" idx="1"/>
                  </p:cNvCxnSpPr>
                  <p:nvPr/>
                </p:nvCxnSpPr>
                <p:spPr bwMode="auto">
                  <a:xfrm>
                    <a:off x="3037" y="2882"/>
                    <a:ext cx="238" cy="299"/>
                  </a:xfrm>
                  <a:prstGeom prst="bentConnector3">
                    <a:avLst>
                      <a:gd name="adj1" fmla="val 50000"/>
                    </a:avLst>
                  </a:prstGeom>
                  <a:noFill/>
                  <a:ln w="31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</p:cxnSp>
              <p:cxnSp>
                <p:nvCxnSpPr>
                  <p:cNvPr id="41" name="AutoShape 56"/>
                  <p:cNvCxnSpPr>
                    <a:cxnSpLocks noChangeShapeType="1"/>
                    <a:stCxn id="32" idx="3"/>
                    <a:endCxn id="35" idx="2"/>
                  </p:cNvCxnSpPr>
                  <p:nvPr/>
                </p:nvCxnSpPr>
                <p:spPr bwMode="auto">
                  <a:xfrm flipV="1">
                    <a:off x="3580" y="3176"/>
                    <a:ext cx="121" cy="5"/>
                  </a:xfrm>
                  <a:prstGeom prst="bentConnector3">
                    <a:avLst>
                      <a:gd name="adj1" fmla="val 49366"/>
                    </a:avLst>
                  </a:prstGeom>
                  <a:noFill/>
                  <a:ln w="31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</p:cxnSp>
              <p:cxnSp>
                <p:nvCxnSpPr>
                  <p:cNvPr id="42" name="AutoShape 57"/>
                  <p:cNvCxnSpPr>
                    <a:cxnSpLocks noChangeShapeType="1"/>
                    <a:stCxn id="35" idx="6"/>
                    <a:endCxn id="33" idx="1"/>
                  </p:cNvCxnSpPr>
                  <p:nvPr/>
                </p:nvCxnSpPr>
                <p:spPr bwMode="auto">
                  <a:xfrm>
                    <a:off x="4001" y="3176"/>
                    <a:ext cx="80" cy="5"/>
                  </a:xfrm>
                  <a:prstGeom prst="bentConnector3">
                    <a:avLst>
                      <a:gd name="adj1" fmla="val 50000"/>
                    </a:avLst>
                  </a:prstGeom>
                  <a:noFill/>
                  <a:ln w="31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</p:cxnSp>
              <p:sp>
                <p:nvSpPr>
                  <p:cNvPr id="43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527" y="3334"/>
                    <a:ext cx="288" cy="26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tx1">
                          <a:alpha val="22000"/>
                        </a:schemeClr>
                      </a:gs>
                      <a:gs pos="100000">
                        <a:schemeClr val="tx1">
                          <a:gamma/>
                          <a:tint val="6275"/>
                          <a:invGamma/>
                          <a:alpha val="52000"/>
                        </a:schemeClr>
                      </a:gs>
                    </a:gsLst>
                    <a:lin ang="5400000" scaled="1"/>
                  </a:gra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dirty="0">
                      <a:ea typeface="ヒラギノ角ゴ Pro W3" pitchFamily="84" charset="-128"/>
                      <a:cs typeface="+mn-cs"/>
                    </a:endParaRPr>
                  </a:p>
                </p:txBody>
              </p:sp>
              <p:cxnSp>
                <p:nvCxnSpPr>
                  <p:cNvPr id="44" name="AutoShape 59"/>
                  <p:cNvCxnSpPr>
                    <a:cxnSpLocks noChangeShapeType="1"/>
                    <a:stCxn id="30" idx="3"/>
                    <a:endCxn id="43" idx="1"/>
                  </p:cNvCxnSpPr>
                  <p:nvPr/>
                </p:nvCxnSpPr>
                <p:spPr bwMode="auto">
                  <a:xfrm>
                    <a:off x="2118" y="3210"/>
                    <a:ext cx="402" cy="238"/>
                  </a:xfrm>
                  <a:prstGeom prst="bentConnector3">
                    <a:avLst>
                      <a:gd name="adj1" fmla="val 49875"/>
                    </a:avLst>
                  </a:prstGeom>
                  <a:noFill/>
                  <a:ln w="31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</p:cxnSp>
              <p:cxnSp>
                <p:nvCxnSpPr>
                  <p:cNvPr id="45" name="AutoShape 60"/>
                  <p:cNvCxnSpPr>
                    <a:cxnSpLocks noChangeShapeType="1"/>
                    <a:stCxn id="43" idx="3"/>
                    <a:endCxn id="32" idx="1"/>
                  </p:cNvCxnSpPr>
                  <p:nvPr/>
                </p:nvCxnSpPr>
                <p:spPr bwMode="auto">
                  <a:xfrm flipV="1">
                    <a:off x="2825" y="3181"/>
                    <a:ext cx="446" cy="267"/>
                  </a:xfrm>
                  <a:prstGeom prst="bentConnector3">
                    <a:avLst>
                      <a:gd name="adj1" fmla="val 49829"/>
                    </a:avLst>
                  </a:prstGeom>
                  <a:noFill/>
                  <a:ln w="317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</p:cxnSp>
            </p:grpSp>
            <p:sp>
              <p:nvSpPr>
                <p:cNvPr id="29" name="Rectangle 61"/>
                <p:cNvSpPr>
                  <a:spLocks noChangeArrowheads="1"/>
                </p:cNvSpPr>
                <p:nvPr/>
              </p:nvSpPr>
              <p:spPr bwMode="auto">
                <a:xfrm>
                  <a:off x="7136179" y="4096361"/>
                  <a:ext cx="1871663" cy="936625"/>
                </a:xfrm>
                <a:prstGeom prst="rect">
                  <a:avLst/>
                </a:prstGeom>
                <a:solidFill>
                  <a:srgbClr val="CCECFF">
                    <a:alpha val="41176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611287" y="2411400"/>
              <a:ext cx="2336191" cy="10772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Clean hand-off to IT with Business Models, Metrics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99946" y="2755888"/>
              <a:ext cx="2124580" cy="3718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1000" dirty="0">
                  <a:cs typeface="Arial" charset="0"/>
                </a:rPr>
                <a:t>Business Modeling</a:t>
              </a:r>
              <a:br>
                <a:rPr lang="en-US" sz="1000" dirty="0">
                  <a:cs typeface="Arial" charset="0"/>
                </a:rPr>
              </a:br>
              <a:r>
                <a:rPr lang="en-US" sz="1000" dirty="0">
                  <a:cs typeface="Arial" charset="0"/>
                </a:rPr>
                <a:t>and Simulation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7218071" y="2411400"/>
              <a:ext cx="2547804" cy="15696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Integrated deployment of policies, rules, and services based on an SOA platform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457190" y="4268775"/>
              <a:ext cx="2308682" cy="15696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Real time  collaboration and management of business processes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486437" y="4268776"/>
              <a:ext cx="2361585" cy="132343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Feedback for continuous improvement and optimization</a:t>
              </a: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5004614" y="1069963"/>
              <a:ext cx="2063212" cy="3718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dirty="0">
                  <a:cs typeface="Arial" charset="0"/>
                </a:rPr>
                <a:t>Collaborative Development</a:t>
              </a: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4820511" y="4821226"/>
              <a:ext cx="2513945" cy="3718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1000" dirty="0">
                  <a:cs typeface="Arial" charset="0"/>
                </a:rPr>
                <a:t>Business Monitoring, Dashboards, Analytics</a:t>
              </a:r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4837440" y="2859076"/>
              <a:ext cx="276787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endParaRPr lang="en-US" b="1" dirty="0">
                <a:cs typeface="Arial" charset="0"/>
              </a:endParaRP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9727785" y="2806688"/>
              <a:ext cx="2084374" cy="35779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000" dirty="0">
                  <a:cs typeface="Arial" charset="0"/>
                </a:rPr>
                <a:t>Workflow and Choreography</a:t>
              </a:r>
            </a:p>
          </p:txBody>
        </p:sp>
        <p:pic>
          <p:nvPicPr>
            <p:cNvPr id="23" name="Picture 93" descr="teal_circle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805700" y="2754301"/>
              <a:ext cx="2552035" cy="1912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Rectangle 94"/>
            <p:cNvSpPr>
              <a:spLocks noChangeArrowheads="1"/>
            </p:cNvSpPr>
            <p:nvPr/>
          </p:nvSpPr>
          <p:spPr bwMode="auto">
            <a:xfrm>
              <a:off x="5036354" y="3109900"/>
              <a:ext cx="2137277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en-US" sz="1400" dirty="0">
                  <a:solidFill>
                    <a:schemeClr val="bg2"/>
                  </a:solidFill>
                  <a:cs typeface="Arial" charset="0"/>
                </a:rPr>
                <a:t>Govern services throughout the SOA lifecycle, find and reuse for IT flexibility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0804" y="38989"/>
            <a:ext cx="464856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SOA AND CONTINOUS PROCESS IMPROVEMENT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SUPPORTING THE LEARNING HEALTH SYSTEM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889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>
            <a:extLst>
              <a:ext uri="{FF2B5EF4-FFF2-40B4-BE49-F238E27FC236}">
                <a16:creationId xmlns:a16="http://schemas.microsoft.com/office/drawing/2014/main" xmlns="" id="{8ABC550F-1393-4B61-AE83-347D20B403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25430" y="2892334"/>
            <a:ext cx="997857" cy="17510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49D46E-D462-4F65-B900-4E1ADD5852FE}"/>
              </a:ext>
            </a:extLst>
          </p:cNvPr>
          <p:cNvSpPr/>
          <p:nvPr/>
        </p:nvSpPr>
        <p:spPr>
          <a:xfrm rot="16200000">
            <a:off x="20944" y="1428408"/>
            <a:ext cx="1295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Presentation</a:t>
            </a:r>
          </a:p>
          <a:p>
            <a:pPr algn="ctr"/>
            <a:r>
              <a:rPr lang="en-US" sz="1400" b="1" dirty="0"/>
              <a:t>Layer</a:t>
            </a:r>
          </a:p>
        </p:txBody>
      </p:sp>
      <p:sp>
        <p:nvSpPr>
          <p:cNvPr id="7" name="AutoShape 17">
            <a:extLst>
              <a:ext uri="{FF2B5EF4-FFF2-40B4-BE49-F238E27FC236}">
                <a16:creationId xmlns:a16="http://schemas.microsoft.com/office/drawing/2014/main" xmlns="" id="{E85DA7D2-4885-4A49-A6D1-1B7E8A6CB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44" y="1135893"/>
            <a:ext cx="6826254" cy="1090856"/>
          </a:xfrm>
          <a:prstGeom prst="roundRect">
            <a:avLst>
              <a:gd name="adj" fmla="val 4908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 i="1" dirty="0">
              <a:cs typeface="Arial" charset="0"/>
            </a:endParaRPr>
          </a:p>
        </p:txBody>
      </p:sp>
      <p:sp>
        <p:nvSpPr>
          <p:cNvPr id="8" name="AutoShape 19">
            <a:extLst>
              <a:ext uri="{FF2B5EF4-FFF2-40B4-BE49-F238E27FC236}">
                <a16:creationId xmlns:a16="http://schemas.microsoft.com/office/drawing/2014/main" xmlns="" id="{41506F88-E448-46EE-AF97-09BBD14E8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844" y="1862218"/>
            <a:ext cx="6622746" cy="25661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 dirty="0">
                <a:cs typeface="Arial" charset="0"/>
              </a:rPr>
              <a:t>Common Presentation Layer-Angular JS Authoring Tools</a:t>
            </a: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xmlns="" id="{4DE10413-0DB5-40A7-A387-3FC96EDE8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911" y="1302285"/>
            <a:ext cx="100584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 smtClean="0">
                <a:cs typeface="Arial" charset="0"/>
              </a:rPr>
              <a:t>EHRs</a:t>
            </a:r>
            <a:endParaRPr lang="en-US" sz="900" b="1" dirty="0">
              <a:cs typeface="Arial" charset="0"/>
            </a:endParaRP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xmlns="" id="{7F3DA7DA-5456-47D5-95A7-8D8C56A05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033" y="1286782"/>
            <a:ext cx="100584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 smtClean="0">
                <a:cs typeface="Arial" charset="0"/>
              </a:rPr>
              <a:t>CLINIQ</a:t>
            </a:r>
            <a:endParaRPr lang="en-US" sz="900" b="1" dirty="0">
              <a:cs typeface="Arial" charset="0"/>
            </a:endParaRPr>
          </a:p>
        </p:txBody>
      </p:sp>
      <p:sp>
        <p:nvSpPr>
          <p:cNvPr id="11" name="AutoShape 78">
            <a:extLst>
              <a:ext uri="{FF2B5EF4-FFF2-40B4-BE49-F238E27FC236}">
                <a16:creationId xmlns:a16="http://schemas.microsoft.com/office/drawing/2014/main" xmlns="" id="{6AC37118-93B8-40B6-B92D-B4DCD73AF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178" y="1297832"/>
            <a:ext cx="100584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 smtClean="0">
                <a:cs typeface="Arial" charset="0"/>
              </a:rPr>
              <a:t>Health ALLY</a:t>
            </a:r>
            <a:endParaRPr lang="en-US" sz="900" b="1" dirty="0">
              <a:cs typeface="Arial" charset="0"/>
            </a:endParaRPr>
          </a:p>
        </p:txBody>
      </p:sp>
      <p:sp>
        <p:nvSpPr>
          <p:cNvPr id="12" name="AutoShape 66">
            <a:extLst>
              <a:ext uri="{FF2B5EF4-FFF2-40B4-BE49-F238E27FC236}">
                <a16:creationId xmlns:a16="http://schemas.microsoft.com/office/drawing/2014/main" xmlns="" id="{DB72DA46-9302-460C-B41F-9F3763B554F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255827" y="3062583"/>
            <a:ext cx="1838889" cy="198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70">
            <a:extLst>
              <a:ext uri="{FF2B5EF4-FFF2-40B4-BE49-F238E27FC236}">
                <a16:creationId xmlns:a16="http://schemas.microsoft.com/office/drawing/2014/main" xmlns="" id="{E356A72E-7D20-4708-AEEA-474F0F9CD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05" y="4277074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/>
          </a:p>
        </p:txBody>
      </p:sp>
      <p:sp>
        <p:nvSpPr>
          <p:cNvPr id="14" name="Text Box 70">
            <a:extLst>
              <a:ext uri="{FF2B5EF4-FFF2-40B4-BE49-F238E27FC236}">
                <a16:creationId xmlns:a16="http://schemas.microsoft.com/office/drawing/2014/main" xmlns="" id="{3FB50BC5-553C-4995-8BAD-43FBDD23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428" y="4221146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1"/>
          </a:p>
        </p:txBody>
      </p:sp>
      <p:sp>
        <p:nvSpPr>
          <p:cNvPr id="15" name="AutoShape 17">
            <a:extLst>
              <a:ext uri="{FF2B5EF4-FFF2-40B4-BE49-F238E27FC236}">
                <a16:creationId xmlns:a16="http://schemas.microsoft.com/office/drawing/2014/main" xmlns="" id="{D2BE2BF7-7E26-4B96-913D-B59790D29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244" y="2274399"/>
            <a:ext cx="6833955" cy="2334183"/>
          </a:xfrm>
          <a:prstGeom prst="roundRect">
            <a:avLst>
              <a:gd name="adj" fmla="val 2395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 i="1" dirty="0">
              <a:cs typeface="Arial" charset="0"/>
            </a:endParaRPr>
          </a:p>
        </p:txBody>
      </p:sp>
      <p:sp>
        <p:nvSpPr>
          <p:cNvPr id="16" name="AutoShape 19">
            <a:extLst>
              <a:ext uri="{FF2B5EF4-FFF2-40B4-BE49-F238E27FC236}">
                <a16:creationId xmlns:a16="http://schemas.microsoft.com/office/drawing/2014/main" xmlns="" id="{FCDFB2A4-D372-4A73-A645-037100E2FA8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21573" y="3718761"/>
            <a:ext cx="5484794" cy="319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 dirty="0" smtClean="0">
                <a:cs typeface="Arial" charset="0"/>
              </a:rPr>
              <a:t>Enterprise Service Bus</a:t>
            </a:r>
            <a:endParaRPr lang="en-US" sz="1200" b="1" i="1" dirty="0">
              <a:cs typeface="Arial" charset="0"/>
            </a:endParaRPr>
          </a:p>
        </p:txBody>
      </p:sp>
      <p:grpSp>
        <p:nvGrpSpPr>
          <p:cNvPr id="17" name="Group 89">
            <a:extLst>
              <a:ext uri="{FF2B5EF4-FFF2-40B4-BE49-F238E27FC236}">
                <a16:creationId xmlns:a16="http://schemas.microsoft.com/office/drawing/2014/main" xmlns="" id="{52086338-C8EA-4133-9A14-0FFAA6D57B3A}"/>
              </a:ext>
            </a:extLst>
          </p:cNvPr>
          <p:cNvGrpSpPr/>
          <p:nvPr/>
        </p:nvGrpSpPr>
        <p:grpSpPr>
          <a:xfrm>
            <a:off x="6046370" y="3169620"/>
            <a:ext cx="1626054" cy="533812"/>
            <a:chOff x="5588822" y="3015835"/>
            <a:chExt cx="1626054" cy="533812"/>
          </a:xfrm>
        </p:grpSpPr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xmlns="" id="{B86B5755-8587-4251-A630-CCC28EDD6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822" y="3015835"/>
              <a:ext cx="1626054" cy="5338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5E765E"/>
                </a:gs>
                <a:gs pos="50000">
                  <a:srgbClr val="CCFFCC"/>
                </a:gs>
                <a:gs pos="100000">
                  <a:srgbClr val="5E765E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100" b="1" i="1" dirty="0">
                  <a:cs typeface="Arial" charset="0"/>
                </a:rPr>
                <a:t>Business </a:t>
              </a:r>
            </a:p>
            <a:p>
              <a:r>
                <a:rPr lang="en-US" sz="1100" b="1" i="1" dirty="0">
                  <a:cs typeface="Arial" charset="0"/>
                </a:rPr>
                <a:t>Process</a:t>
              </a:r>
            </a:p>
            <a:p>
              <a:r>
                <a:rPr lang="en-US" sz="1100" b="1" i="1" dirty="0" smtClean="0">
                  <a:cs typeface="Arial" charset="0"/>
                </a:rPr>
                <a:t>Modeling</a:t>
              </a:r>
              <a:endParaRPr lang="en-US" sz="1100" i="1" dirty="0">
                <a:cs typeface="Arial" charset="0"/>
              </a:endParaRPr>
            </a:p>
          </p:txBody>
        </p:sp>
        <p:grpSp>
          <p:nvGrpSpPr>
            <p:cNvPr id="19" name="Group 52">
              <a:extLst>
                <a:ext uri="{FF2B5EF4-FFF2-40B4-BE49-F238E27FC236}">
                  <a16:creationId xmlns:a16="http://schemas.microsoft.com/office/drawing/2014/main" xmlns="" id="{CA685587-ED32-4B1E-8D2B-0DAF57DA9C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82948" y="3041883"/>
              <a:ext cx="561883" cy="506446"/>
              <a:chOff x="3307" y="1332"/>
              <a:chExt cx="985" cy="514"/>
            </a:xfrm>
          </p:grpSpPr>
          <p:pic>
            <p:nvPicPr>
              <p:cNvPr id="20" name="Picture 53" descr="Overlays">
                <a:extLst>
                  <a:ext uri="{FF2B5EF4-FFF2-40B4-BE49-F238E27FC236}">
                    <a16:creationId xmlns:a16="http://schemas.microsoft.com/office/drawing/2014/main" xmlns="" id="{4ED14E3B-AB96-4AE2-937E-269EFEE924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3572" y="1423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54" descr="Overlays">
                <a:extLst>
                  <a:ext uri="{FF2B5EF4-FFF2-40B4-BE49-F238E27FC236}">
                    <a16:creationId xmlns:a16="http://schemas.microsoft.com/office/drawing/2014/main" xmlns="" id="{80E9C227-5408-44E3-9384-A44F4AB116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4357" t="26622" r="46631" b="56442"/>
              <a:stretch>
                <a:fillRect/>
              </a:stretch>
            </p:blipFill>
            <p:spPr bwMode="auto">
              <a:xfrm>
                <a:off x="3307" y="1332"/>
                <a:ext cx="985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55" descr="Overlays">
                <a:extLst>
                  <a:ext uri="{FF2B5EF4-FFF2-40B4-BE49-F238E27FC236}">
                    <a16:creationId xmlns:a16="http://schemas.microsoft.com/office/drawing/2014/main" xmlns="" id="{EB5A3040-052D-4F33-B312-ECE7011906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3571" y="1473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56" descr="Overlays">
                <a:extLst>
                  <a:ext uri="{FF2B5EF4-FFF2-40B4-BE49-F238E27FC236}">
                    <a16:creationId xmlns:a16="http://schemas.microsoft.com/office/drawing/2014/main" xmlns="" id="{4F17F9AE-AC20-4062-B1B3-72D633C371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3776" y="1486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4" name="Group 88">
            <a:extLst>
              <a:ext uri="{FF2B5EF4-FFF2-40B4-BE49-F238E27FC236}">
                <a16:creationId xmlns:a16="http://schemas.microsoft.com/office/drawing/2014/main" xmlns="" id="{DF25EA0D-9F29-4413-A4DE-26C44D6455EA}"/>
              </a:ext>
            </a:extLst>
          </p:cNvPr>
          <p:cNvGrpSpPr/>
          <p:nvPr/>
        </p:nvGrpSpPr>
        <p:grpSpPr>
          <a:xfrm>
            <a:off x="6039050" y="2430455"/>
            <a:ext cx="1617541" cy="548052"/>
            <a:chOff x="5590515" y="2133498"/>
            <a:chExt cx="1617541" cy="548052"/>
          </a:xfrm>
        </p:grpSpPr>
        <p:sp>
          <p:nvSpPr>
            <p:cNvPr id="25" name="AutoShape 18">
              <a:extLst>
                <a:ext uri="{FF2B5EF4-FFF2-40B4-BE49-F238E27FC236}">
                  <a16:creationId xmlns:a16="http://schemas.microsoft.com/office/drawing/2014/main" xmlns="" id="{F3AAE942-A2D7-49BF-9324-CACC99757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0515" y="2133498"/>
              <a:ext cx="1617541" cy="5338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5E765E"/>
                </a:gs>
                <a:gs pos="50000">
                  <a:srgbClr val="CCFFCC"/>
                </a:gs>
                <a:gs pos="100000">
                  <a:srgbClr val="5E765E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800" b="1" i="1" dirty="0">
                  <a:cs typeface="Arial" charset="0"/>
                </a:rPr>
                <a:t>CQL</a:t>
              </a:r>
            </a:p>
            <a:p>
              <a:r>
                <a:rPr lang="en-US" sz="800" b="1" i="1" dirty="0">
                  <a:cs typeface="Arial" charset="0"/>
                </a:rPr>
                <a:t>Rule Engine </a:t>
              </a:r>
            </a:p>
            <a:p>
              <a:r>
                <a:rPr lang="en-US" sz="800" b="1" i="1" dirty="0">
                  <a:cs typeface="Arial" charset="0"/>
                </a:rPr>
                <a:t>&amp; Knowledge </a:t>
              </a:r>
            </a:p>
            <a:p>
              <a:r>
                <a:rPr lang="en-US" sz="800" b="1" i="1" dirty="0">
                  <a:cs typeface="Arial" charset="0"/>
                </a:rPr>
                <a:t>Repository</a:t>
              </a:r>
            </a:p>
          </p:txBody>
        </p:sp>
        <p:grpSp>
          <p:nvGrpSpPr>
            <p:cNvPr id="26" name="Group 52">
              <a:extLst>
                <a:ext uri="{FF2B5EF4-FFF2-40B4-BE49-F238E27FC236}">
                  <a16:creationId xmlns:a16="http://schemas.microsoft.com/office/drawing/2014/main" xmlns="" id="{BCE4A22E-7A95-42DB-8C67-62D946673E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3571" y="2175104"/>
              <a:ext cx="561883" cy="506446"/>
              <a:chOff x="4866" y="1358"/>
              <a:chExt cx="985" cy="514"/>
            </a:xfrm>
          </p:grpSpPr>
          <p:pic>
            <p:nvPicPr>
              <p:cNvPr id="27" name="Picture 53" descr="Overlays">
                <a:extLst>
                  <a:ext uri="{FF2B5EF4-FFF2-40B4-BE49-F238E27FC236}">
                    <a16:creationId xmlns:a16="http://schemas.microsoft.com/office/drawing/2014/main" xmlns="" id="{E233EA9D-7C2E-461F-96F0-4D89048110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5227" y="1503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54" descr="Overlays">
                <a:extLst>
                  <a:ext uri="{FF2B5EF4-FFF2-40B4-BE49-F238E27FC236}">
                    <a16:creationId xmlns:a16="http://schemas.microsoft.com/office/drawing/2014/main" xmlns="" id="{6F94959E-D19D-43B4-A1BA-B46B261070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4357" t="26622" r="46631" b="56442"/>
              <a:stretch>
                <a:fillRect/>
              </a:stretch>
            </p:blipFill>
            <p:spPr bwMode="auto">
              <a:xfrm>
                <a:off x="4866" y="1358"/>
                <a:ext cx="985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55" descr="Overlays">
                <a:extLst>
                  <a:ext uri="{FF2B5EF4-FFF2-40B4-BE49-F238E27FC236}">
                    <a16:creationId xmlns:a16="http://schemas.microsoft.com/office/drawing/2014/main" xmlns="" id="{DA04181F-B1D9-4EAB-9D6D-964AC87893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5130" y="1478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56" descr="Overlays">
                <a:extLst>
                  <a:ext uri="{FF2B5EF4-FFF2-40B4-BE49-F238E27FC236}">
                    <a16:creationId xmlns:a16="http://schemas.microsoft.com/office/drawing/2014/main" xmlns="" id="{7238A03C-20C0-4660-B0B8-2EB481BCDD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5335" y="1498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1" name="AutoShape 17">
            <a:extLst>
              <a:ext uri="{FF2B5EF4-FFF2-40B4-BE49-F238E27FC236}">
                <a16:creationId xmlns:a16="http://schemas.microsoft.com/office/drawing/2014/main" xmlns="" id="{59E5291E-5B84-4272-AC8C-C1547F1F1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369" y="4656892"/>
            <a:ext cx="6828033" cy="1964626"/>
          </a:xfrm>
          <a:prstGeom prst="roundRect">
            <a:avLst>
              <a:gd name="adj" fmla="val 4908"/>
            </a:avLst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 i="1" dirty="0">
              <a:cs typeface="Arial" charset="0"/>
            </a:endParaRPr>
          </a:p>
        </p:txBody>
      </p:sp>
      <p:sp>
        <p:nvSpPr>
          <p:cNvPr id="32" name="AutoShape 19">
            <a:extLst>
              <a:ext uri="{FF2B5EF4-FFF2-40B4-BE49-F238E27FC236}">
                <a16:creationId xmlns:a16="http://schemas.microsoft.com/office/drawing/2014/main" xmlns="" id="{C2F9FF26-A160-4E91-8D0A-621E03CCA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869" y="4706344"/>
            <a:ext cx="6682758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 dirty="0">
                <a:cs typeface="Arial" charset="0"/>
              </a:rPr>
              <a:t>Data Federation Layer</a:t>
            </a:r>
          </a:p>
        </p:txBody>
      </p:sp>
      <p:sp>
        <p:nvSpPr>
          <p:cNvPr id="33" name="AutoShape 19">
            <a:extLst>
              <a:ext uri="{FF2B5EF4-FFF2-40B4-BE49-F238E27FC236}">
                <a16:creationId xmlns:a16="http://schemas.microsoft.com/office/drawing/2014/main" xmlns="" id="{8A6AE831-AA72-498D-A644-27A72B87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618" y="5030116"/>
            <a:ext cx="6642176" cy="28661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i="1" dirty="0">
                <a:cs typeface="Arial" charset="0"/>
              </a:rPr>
              <a:t>FHIR and Custom Healthcare Data Adapters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9B77DDAD-EA0C-4C85-A79A-2DE400C9EDB1}"/>
              </a:ext>
            </a:extLst>
          </p:cNvPr>
          <p:cNvSpPr/>
          <p:nvPr/>
        </p:nvSpPr>
        <p:spPr>
          <a:xfrm rot="16200000">
            <a:off x="-417670" y="3229391"/>
            <a:ext cx="2180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Application Service </a:t>
            </a:r>
          </a:p>
          <a:p>
            <a:pPr algn="ctr"/>
            <a:r>
              <a:rPr lang="en-US" sz="1400" b="1" dirty="0"/>
              <a:t>Layer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D88248F-7A77-4B80-B4A0-E5C7CE3C1040}"/>
              </a:ext>
            </a:extLst>
          </p:cNvPr>
          <p:cNvSpPr/>
          <p:nvPr/>
        </p:nvSpPr>
        <p:spPr>
          <a:xfrm rot="16200000">
            <a:off x="-374463" y="5272788"/>
            <a:ext cx="1941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Data Access </a:t>
            </a:r>
          </a:p>
          <a:p>
            <a:pPr algn="ctr"/>
            <a:r>
              <a:rPr lang="en-US" sz="1400" b="1" dirty="0"/>
              <a:t>Layer </a:t>
            </a:r>
          </a:p>
        </p:txBody>
      </p:sp>
      <p:grpSp>
        <p:nvGrpSpPr>
          <p:cNvPr id="36" name="Group 90">
            <a:extLst>
              <a:ext uri="{FF2B5EF4-FFF2-40B4-BE49-F238E27FC236}">
                <a16:creationId xmlns:a16="http://schemas.microsoft.com/office/drawing/2014/main" xmlns="" id="{6DD80F0B-F73B-4970-ACF4-7B69F2FD6DD4}"/>
              </a:ext>
            </a:extLst>
          </p:cNvPr>
          <p:cNvGrpSpPr/>
          <p:nvPr/>
        </p:nvGrpSpPr>
        <p:grpSpPr>
          <a:xfrm>
            <a:off x="6054883" y="3914141"/>
            <a:ext cx="1617541" cy="533812"/>
            <a:chOff x="5599028" y="3639529"/>
            <a:chExt cx="1617541" cy="533812"/>
          </a:xfrm>
        </p:grpSpPr>
        <p:sp>
          <p:nvSpPr>
            <p:cNvPr id="37" name="AutoShape 18">
              <a:extLst>
                <a:ext uri="{FF2B5EF4-FFF2-40B4-BE49-F238E27FC236}">
                  <a16:creationId xmlns:a16="http://schemas.microsoft.com/office/drawing/2014/main" xmlns="" id="{C7A02CF3-0DDE-48B8-B214-CD90680F5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9028" y="3639529"/>
              <a:ext cx="1617541" cy="5338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5E765E"/>
                </a:gs>
                <a:gs pos="50000">
                  <a:srgbClr val="CCFFCC"/>
                </a:gs>
                <a:gs pos="100000">
                  <a:srgbClr val="5E765E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100" b="1" i="1" dirty="0">
                  <a:cs typeface="Arial" charset="0"/>
                </a:rPr>
                <a:t>Context</a:t>
              </a:r>
            </a:p>
            <a:p>
              <a:r>
                <a:rPr lang="en-US" sz="1100" b="1" i="1" dirty="0">
                  <a:cs typeface="Arial" charset="0"/>
                </a:rPr>
                <a:t>Management</a:t>
              </a:r>
            </a:p>
          </p:txBody>
        </p:sp>
        <p:grpSp>
          <p:nvGrpSpPr>
            <p:cNvPr id="38" name="Group 52">
              <a:extLst>
                <a:ext uri="{FF2B5EF4-FFF2-40B4-BE49-F238E27FC236}">
                  <a16:creationId xmlns:a16="http://schemas.microsoft.com/office/drawing/2014/main" xmlns="" id="{1BF0D188-2357-408C-9B10-F403898751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99049" y="3662572"/>
              <a:ext cx="561883" cy="506446"/>
              <a:chOff x="3310" y="1146"/>
              <a:chExt cx="985" cy="514"/>
            </a:xfrm>
          </p:grpSpPr>
          <p:pic>
            <p:nvPicPr>
              <p:cNvPr id="39" name="Picture 53" descr="Overlays">
                <a:extLst>
                  <a:ext uri="{FF2B5EF4-FFF2-40B4-BE49-F238E27FC236}">
                    <a16:creationId xmlns:a16="http://schemas.microsoft.com/office/drawing/2014/main" xmlns="" id="{59CF86FE-A59F-45A0-BD4D-D4DC090231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3572" y="1423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54" descr="Overlays">
                <a:extLst>
                  <a:ext uri="{FF2B5EF4-FFF2-40B4-BE49-F238E27FC236}">
                    <a16:creationId xmlns:a16="http://schemas.microsoft.com/office/drawing/2014/main" xmlns="" id="{45202019-3586-4FA9-8FBC-A4F4CF49FE7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4357" t="26622" r="46631" b="56442"/>
              <a:stretch>
                <a:fillRect/>
              </a:stretch>
            </p:blipFill>
            <p:spPr bwMode="auto">
              <a:xfrm>
                <a:off x="3310" y="1146"/>
                <a:ext cx="985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55" descr="Overlays">
                <a:extLst>
                  <a:ext uri="{FF2B5EF4-FFF2-40B4-BE49-F238E27FC236}">
                    <a16:creationId xmlns:a16="http://schemas.microsoft.com/office/drawing/2014/main" xmlns="" id="{567F3AD3-3B62-4896-8676-CC0AA1C7A0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3574" y="1280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56" descr="Overlays">
                <a:extLst>
                  <a:ext uri="{FF2B5EF4-FFF2-40B4-BE49-F238E27FC236}">
                    <a16:creationId xmlns:a16="http://schemas.microsoft.com/office/drawing/2014/main" xmlns="" id="{F1677FE5-5BDE-438C-ABA1-962FAB142A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5092" t="33411" r="70488" b="60757"/>
              <a:stretch>
                <a:fillRect/>
              </a:stretch>
            </p:blipFill>
            <p:spPr bwMode="auto">
              <a:xfrm>
                <a:off x="3779" y="1279"/>
                <a:ext cx="229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3" name="AutoShape 19">
            <a:extLst>
              <a:ext uri="{FF2B5EF4-FFF2-40B4-BE49-F238E27FC236}">
                <a16:creationId xmlns:a16="http://schemas.microsoft.com/office/drawing/2014/main" xmlns="" id="{37A4B8F1-E504-41D9-B25B-0EB7E4608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928" y="2450603"/>
            <a:ext cx="1554480" cy="2011680"/>
          </a:xfrm>
          <a:prstGeom prst="roundRect">
            <a:avLst>
              <a:gd name="adj" fmla="val 8782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1000" b="1" i="1" dirty="0">
                <a:cs typeface="Arial" charset="0"/>
              </a:rPr>
              <a:t>Clinical/Admin</a:t>
            </a:r>
          </a:p>
          <a:p>
            <a:pPr algn="ctr"/>
            <a:r>
              <a:rPr lang="en-US" sz="1000" b="1" i="1" dirty="0">
                <a:cs typeface="Arial" charset="0"/>
              </a:rPr>
              <a:t>Processes</a:t>
            </a:r>
          </a:p>
        </p:txBody>
      </p:sp>
      <p:sp>
        <p:nvSpPr>
          <p:cNvPr id="44" name="AutoShape 8">
            <a:extLst>
              <a:ext uri="{FF2B5EF4-FFF2-40B4-BE49-F238E27FC236}">
                <a16:creationId xmlns:a16="http://schemas.microsoft.com/office/drawing/2014/main" xmlns="" id="{52C5152D-A60B-42EA-97E8-AFE125BC2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621" y="2841347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Patient Consent</a:t>
            </a:r>
          </a:p>
        </p:txBody>
      </p:sp>
      <p:sp>
        <p:nvSpPr>
          <p:cNvPr id="45" name="AutoShape 8">
            <a:extLst>
              <a:ext uri="{FF2B5EF4-FFF2-40B4-BE49-F238E27FC236}">
                <a16:creationId xmlns:a16="http://schemas.microsoft.com/office/drawing/2014/main" xmlns="" id="{7CFD2211-CD42-4082-B55B-198E047D4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465" y="4083763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 smtClean="0">
                <a:cs typeface="Arial" charset="0"/>
              </a:rPr>
              <a:t>HSPC Models </a:t>
            </a:r>
            <a:r>
              <a:rPr lang="en-US" sz="900" b="1" dirty="0">
                <a:cs typeface="Arial" charset="0"/>
              </a:rPr>
              <a:t>Services</a:t>
            </a:r>
          </a:p>
        </p:txBody>
      </p:sp>
      <p:sp>
        <p:nvSpPr>
          <p:cNvPr id="46" name="AutoShape 8">
            <a:extLst>
              <a:ext uri="{FF2B5EF4-FFF2-40B4-BE49-F238E27FC236}">
                <a16:creationId xmlns:a16="http://schemas.microsoft.com/office/drawing/2014/main" xmlns="" id="{8CBE5155-9392-4D0A-B0FB-FDEA23D3E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6492" y="3149878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800" b="1" dirty="0">
                <a:cs typeface="Arial" charset="0"/>
              </a:rPr>
              <a:t>Relationship Models</a:t>
            </a:r>
          </a:p>
        </p:txBody>
      </p:sp>
      <p:sp>
        <p:nvSpPr>
          <p:cNvPr id="47" name="AutoShape 8">
            <a:extLst>
              <a:ext uri="{FF2B5EF4-FFF2-40B4-BE49-F238E27FC236}">
                <a16:creationId xmlns:a16="http://schemas.microsoft.com/office/drawing/2014/main" xmlns="" id="{33D4CB23-8CB0-47AC-B1C7-F03CC6923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373" y="3763875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800" b="1" dirty="0">
                <a:cs typeface="Arial" charset="0"/>
              </a:rPr>
              <a:t>Workflow Knowledge Templates</a:t>
            </a:r>
          </a:p>
        </p:txBody>
      </p:sp>
      <p:sp>
        <p:nvSpPr>
          <p:cNvPr id="48" name="AutoShape 19">
            <a:extLst>
              <a:ext uri="{FF2B5EF4-FFF2-40B4-BE49-F238E27FC236}">
                <a16:creationId xmlns:a16="http://schemas.microsoft.com/office/drawing/2014/main" xmlns="" id="{43C2E204-DD72-4B36-95F6-48670692C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1853" y="2445855"/>
            <a:ext cx="1554480" cy="2011680"/>
          </a:xfrm>
          <a:prstGeom prst="roundRect">
            <a:avLst>
              <a:gd name="adj" fmla="val 8782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1200" b="1" i="1" dirty="0">
                <a:cs typeface="Arial" charset="0"/>
              </a:rPr>
              <a:t>Data Management</a:t>
            </a:r>
          </a:p>
        </p:txBody>
      </p:sp>
      <p:sp>
        <p:nvSpPr>
          <p:cNvPr id="49" name="AutoShape 8">
            <a:extLst>
              <a:ext uri="{FF2B5EF4-FFF2-40B4-BE49-F238E27FC236}">
                <a16:creationId xmlns:a16="http://schemas.microsoft.com/office/drawing/2014/main" xmlns="" id="{00B014E4-9FD6-48BC-B357-719E63EC0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7722" y="2829984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Vocabulary Server</a:t>
            </a:r>
          </a:p>
        </p:txBody>
      </p:sp>
      <p:sp>
        <p:nvSpPr>
          <p:cNvPr id="50" name="AutoShape 8">
            <a:extLst>
              <a:ext uri="{FF2B5EF4-FFF2-40B4-BE49-F238E27FC236}">
                <a16:creationId xmlns:a16="http://schemas.microsoft.com/office/drawing/2014/main" xmlns="" id="{8C402723-633B-4E9C-9DBD-DB4E22832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7722" y="3748279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HL7 v2/v3/FHIR</a:t>
            </a:r>
          </a:p>
        </p:txBody>
      </p:sp>
      <p:sp>
        <p:nvSpPr>
          <p:cNvPr id="51" name="AutoShape 8">
            <a:extLst>
              <a:ext uri="{FF2B5EF4-FFF2-40B4-BE49-F238E27FC236}">
                <a16:creationId xmlns:a16="http://schemas.microsoft.com/office/drawing/2014/main" xmlns="" id="{7D0A2E84-CCB5-4EBD-974E-3A63985D2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329" y="3142575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Natural Language Server</a:t>
            </a:r>
          </a:p>
        </p:txBody>
      </p:sp>
      <p:sp>
        <p:nvSpPr>
          <p:cNvPr id="52" name="AutoShape 19">
            <a:extLst>
              <a:ext uri="{FF2B5EF4-FFF2-40B4-BE49-F238E27FC236}">
                <a16:creationId xmlns:a16="http://schemas.microsoft.com/office/drawing/2014/main" xmlns="" id="{D9E2C9D2-6CEE-4065-83B1-41D267680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603" y="2436273"/>
            <a:ext cx="1554480" cy="2011680"/>
          </a:xfrm>
          <a:prstGeom prst="roundRect">
            <a:avLst>
              <a:gd name="adj" fmla="val 8782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1200" b="1" i="1" dirty="0">
                <a:cs typeface="Arial" charset="0"/>
              </a:rPr>
              <a:t>Identity Management</a:t>
            </a:r>
          </a:p>
        </p:txBody>
      </p:sp>
      <p:sp>
        <p:nvSpPr>
          <p:cNvPr id="53" name="AutoShape 8">
            <a:extLst>
              <a:ext uri="{FF2B5EF4-FFF2-40B4-BE49-F238E27FC236}">
                <a16:creationId xmlns:a16="http://schemas.microsoft.com/office/drawing/2014/main" xmlns="" id="{36F03C92-531D-4BDC-B405-35BFF4FEA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296" y="2820402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Authorization</a:t>
            </a:r>
          </a:p>
        </p:txBody>
      </p:sp>
      <p:sp>
        <p:nvSpPr>
          <p:cNvPr id="54" name="AutoShape 8">
            <a:extLst>
              <a:ext uri="{FF2B5EF4-FFF2-40B4-BE49-F238E27FC236}">
                <a16:creationId xmlns:a16="http://schemas.microsoft.com/office/drawing/2014/main" xmlns="" id="{276771B2-3B56-4351-A36A-5EAD54B30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173" y="3447386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Authentication</a:t>
            </a:r>
          </a:p>
        </p:txBody>
      </p:sp>
      <p:sp>
        <p:nvSpPr>
          <p:cNvPr id="55" name="AutoShape 8">
            <a:extLst>
              <a:ext uri="{FF2B5EF4-FFF2-40B4-BE49-F238E27FC236}">
                <a16:creationId xmlns:a16="http://schemas.microsoft.com/office/drawing/2014/main" xmlns="" id="{C1DDDF2F-D231-401F-AE83-D5C2EA5C7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682" y="3142162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Master Patient Index</a:t>
            </a:r>
          </a:p>
        </p:txBody>
      </p:sp>
      <p:sp>
        <p:nvSpPr>
          <p:cNvPr id="56" name="AutoShape 8">
            <a:extLst>
              <a:ext uri="{FF2B5EF4-FFF2-40B4-BE49-F238E27FC236}">
                <a16:creationId xmlns:a16="http://schemas.microsoft.com/office/drawing/2014/main" xmlns="" id="{15641F4A-9D35-4E8C-9806-C59E05A66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048" y="3749545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Master Data Management</a:t>
            </a:r>
          </a:p>
        </p:txBody>
      </p:sp>
      <p:sp>
        <p:nvSpPr>
          <p:cNvPr id="57" name="AutoShape 8">
            <a:extLst>
              <a:ext uri="{FF2B5EF4-FFF2-40B4-BE49-F238E27FC236}">
                <a16:creationId xmlns:a16="http://schemas.microsoft.com/office/drawing/2014/main" xmlns="" id="{DD4A393E-2220-4507-B446-E704A6777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158" y="4074551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Consent/Access Management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657006D0-06E7-4753-B18C-80AB0F09B660}"/>
              </a:ext>
            </a:extLst>
          </p:cNvPr>
          <p:cNvGrpSpPr/>
          <p:nvPr/>
        </p:nvGrpSpPr>
        <p:grpSpPr>
          <a:xfrm>
            <a:off x="1025123" y="5397759"/>
            <a:ext cx="1371393" cy="1092382"/>
            <a:chOff x="1018510" y="5356470"/>
            <a:chExt cx="1605295" cy="1219666"/>
          </a:xfrm>
        </p:grpSpPr>
        <p:sp>
          <p:nvSpPr>
            <p:cNvPr id="59" name="Rounded Rectangle 76">
              <a:extLst>
                <a:ext uri="{FF2B5EF4-FFF2-40B4-BE49-F238E27FC236}">
                  <a16:creationId xmlns:a16="http://schemas.microsoft.com/office/drawing/2014/main" xmlns="" id="{6E65E025-B1C2-4FB1-A2C4-168102DE70D8}"/>
                </a:ext>
              </a:extLst>
            </p:cNvPr>
            <p:cNvSpPr/>
            <p:nvPr/>
          </p:nvSpPr>
          <p:spPr>
            <a:xfrm>
              <a:off x="1018510" y="5511547"/>
              <a:ext cx="1605295" cy="106458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" name="AutoShape 38">
              <a:extLst>
                <a:ext uri="{FF2B5EF4-FFF2-40B4-BE49-F238E27FC236}">
                  <a16:creationId xmlns:a16="http://schemas.microsoft.com/office/drawing/2014/main" xmlns="" id="{6381CDB3-31EA-412A-AF30-1A0CC6799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962" y="5555255"/>
              <a:ext cx="685800" cy="457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Epic</a:t>
              </a:r>
            </a:p>
          </p:txBody>
        </p:sp>
        <p:sp>
          <p:nvSpPr>
            <p:cNvPr id="61" name="AutoShape 38">
              <a:extLst>
                <a:ext uri="{FF2B5EF4-FFF2-40B4-BE49-F238E27FC236}">
                  <a16:creationId xmlns:a16="http://schemas.microsoft.com/office/drawing/2014/main" xmlns="" id="{DC053808-E9A6-4FEB-9F5E-D750DE73F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700" y="5561659"/>
              <a:ext cx="732761" cy="457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ClinIQ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</p:txBody>
        </p:sp>
        <p:sp>
          <p:nvSpPr>
            <p:cNvPr id="62" name="AutoShape 38">
              <a:extLst>
                <a:ext uri="{FF2B5EF4-FFF2-40B4-BE49-F238E27FC236}">
                  <a16:creationId xmlns:a16="http://schemas.microsoft.com/office/drawing/2014/main" xmlns="" id="{2425FED8-84B4-4FB5-B5D4-3C2EFD0E0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735" y="6054818"/>
              <a:ext cx="747066" cy="457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SymphonIQ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EDW</a:t>
              </a:r>
            </a:p>
          </p:txBody>
        </p:sp>
        <p:sp>
          <p:nvSpPr>
            <p:cNvPr id="63" name="Rounded Rectangle 81">
              <a:extLst>
                <a:ext uri="{FF2B5EF4-FFF2-40B4-BE49-F238E27FC236}">
                  <a16:creationId xmlns:a16="http://schemas.microsoft.com/office/drawing/2014/main" xmlns="" id="{92E95EED-B49E-4CE5-8E13-76483B83345F}"/>
                </a:ext>
              </a:extLst>
            </p:cNvPr>
            <p:cNvSpPr/>
            <p:nvPr/>
          </p:nvSpPr>
          <p:spPr>
            <a:xfrm>
              <a:off x="1056227" y="5356470"/>
              <a:ext cx="729299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CLI</a:t>
              </a:r>
            </a:p>
          </p:txBody>
        </p:sp>
        <p:sp>
          <p:nvSpPr>
            <p:cNvPr id="64" name="Rounded Rectangle 82">
              <a:extLst>
                <a:ext uri="{FF2B5EF4-FFF2-40B4-BE49-F238E27FC236}">
                  <a16:creationId xmlns:a16="http://schemas.microsoft.com/office/drawing/2014/main" xmlns="" id="{E47147B0-4285-4393-BC0A-86E0245D2E5E}"/>
                </a:ext>
              </a:extLst>
            </p:cNvPr>
            <p:cNvSpPr/>
            <p:nvPr/>
          </p:nvSpPr>
          <p:spPr>
            <a:xfrm>
              <a:off x="1820566" y="5357984"/>
              <a:ext cx="729298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ETL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BB596DBF-DB04-413B-858B-D0A7C417C78D}"/>
              </a:ext>
            </a:extLst>
          </p:cNvPr>
          <p:cNvGrpSpPr/>
          <p:nvPr/>
        </p:nvGrpSpPr>
        <p:grpSpPr>
          <a:xfrm>
            <a:off x="2702139" y="5423614"/>
            <a:ext cx="1366584" cy="1068778"/>
            <a:chOff x="3023183" y="5387655"/>
            <a:chExt cx="1606813" cy="1226533"/>
          </a:xfrm>
        </p:grpSpPr>
        <p:sp>
          <p:nvSpPr>
            <p:cNvPr id="66" name="Rounded Rectangle 80">
              <a:extLst>
                <a:ext uri="{FF2B5EF4-FFF2-40B4-BE49-F238E27FC236}">
                  <a16:creationId xmlns:a16="http://schemas.microsoft.com/office/drawing/2014/main" xmlns="" id="{CC455FCD-1297-4F67-9800-D197049AB9A6}"/>
                </a:ext>
              </a:extLst>
            </p:cNvPr>
            <p:cNvSpPr/>
            <p:nvPr/>
          </p:nvSpPr>
          <p:spPr>
            <a:xfrm>
              <a:off x="3023183" y="5555305"/>
              <a:ext cx="1606813" cy="105888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7" name="AutoShape 38">
              <a:extLst>
                <a:ext uri="{FF2B5EF4-FFF2-40B4-BE49-F238E27FC236}">
                  <a16:creationId xmlns:a16="http://schemas.microsoft.com/office/drawing/2014/main" xmlns="" id="{48DC2B92-571E-4185-9AFB-CC8ED8313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732" y="5633706"/>
              <a:ext cx="685800" cy="45720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Siemens</a:t>
              </a:r>
            </a:p>
          </p:txBody>
        </p:sp>
        <p:sp>
          <p:nvSpPr>
            <p:cNvPr id="68" name="AutoShape 38">
              <a:extLst>
                <a:ext uri="{FF2B5EF4-FFF2-40B4-BE49-F238E27FC236}">
                  <a16:creationId xmlns:a16="http://schemas.microsoft.com/office/drawing/2014/main" xmlns="" id="{34B8CB7A-03E2-44B4-80EB-069CD5F9D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4468" y="5640109"/>
              <a:ext cx="732761" cy="45720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ClinIQ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</p:txBody>
        </p:sp>
        <p:sp>
          <p:nvSpPr>
            <p:cNvPr id="69" name="AutoShape 38">
              <a:extLst>
                <a:ext uri="{FF2B5EF4-FFF2-40B4-BE49-F238E27FC236}">
                  <a16:creationId xmlns:a16="http://schemas.microsoft.com/office/drawing/2014/main" xmlns="" id="{694A70B3-2707-434D-ACFE-461959891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505" y="6133270"/>
              <a:ext cx="747066" cy="4572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SymphonIQ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EDW</a:t>
              </a:r>
            </a:p>
          </p:txBody>
        </p:sp>
        <p:sp>
          <p:nvSpPr>
            <p:cNvPr id="70" name="Rounded Rectangle 83">
              <a:extLst>
                <a:ext uri="{FF2B5EF4-FFF2-40B4-BE49-F238E27FC236}">
                  <a16:creationId xmlns:a16="http://schemas.microsoft.com/office/drawing/2014/main" xmlns="" id="{E4808E49-1695-4003-9597-8F834948CEB6}"/>
                </a:ext>
              </a:extLst>
            </p:cNvPr>
            <p:cNvSpPr/>
            <p:nvPr/>
          </p:nvSpPr>
          <p:spPr>
            <a:xfrm>
              <a:off x="3079185" y="5387655"/>
              <a:ext cx="729298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CLI</a:t>
              </a:r>
            </a:p>
          </p:txBody>
        </p:sp>
        <p:sp>
          <p:nvSpPr>
            <p:cNvPr id="71" name="Rounded Rectangle 84">
              <a:extLst>
                <a:ext uri="{FF2B5EF4-FFF2-40B4-BE49-F238E27FC236}">
                  <a16:creationId xmlns:a16="http://schemas.microsoft.com/office/drawing/2014/main" xmlns="" id="{E1E97DE7-F494-4946-B50A-AA6829854E0D}"/>
                </a:ext>
              </a:extLst>
            </p:cNvPr>
            <p:cNvSpPr/>
            <p:nvPr/>
          </p:nvSpPr>
          <p:spPr>
            <a:xfrm>
              <a:off x="3843520" y="5389166"/>
              <a:ext cx="729298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ETL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839FEFC3-4887-40A4-9361-C01B559413B4}"/>
              </a:ext>
            </a:extLst>
          </p:cNvPr>
          <p:cNvGrpSpPr/>
          <p:nvPr/>
        </p:nvGrpSpPr>
        <p:grpSpPr>
          <a:xfrm>
            <a:off x="4354072" y="5418198"/>
            <a:ext cx="1366583" cy="1068779"/>
            <a:chOff x="3272955" y="5381443"/>
            <a:chExt cx="1606814" cy="1226535"/>
          </a:xfrm>
        </p:grpSpPr>
        <p:sp>
          <p:nvSpPr>
            <p:cNvPr id="73" name="Rounded Rectangle 88">
              <a:extLst>
                <a:ext uri="{FF2B5EF4-FFF2-40B4-BE49-F238E27FC236}">
                  <a16:creationId xmlns:a16="http://schemas.microsoft.com/office/drawing/2014/main" xmlns="" id="{E4AADDFA-1BCF-414F-B772-C8867B711D42}"/>
                </a:ext>
              </a:extLst>
            </p:cNvPr>
            <p:cNvSpPr/>
            <p:nvPr/>
          </p:nvSpPr>
          <p:spPr>
            <a:xfrm>
              <a:off x="3272955" y="5549094"/>
              <a:ext cx="1606814" cy="10588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4" name="AutoShape 38">
              <a:extLst>
                <a:ext uri="{FF2B5EF4-FFF2-40B4-BE49-F238E27FC236}">
                  <a16:creationId xmlns:a16="http://schemas.microsoft.com/office/drawing/2014/main" xmlns="" id="{E10D1BD8-7B64-4BE7-8F41-A8A6B7D93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503" y="5627495"/>
              <a:ext cx="685800" cy="4572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Cerner</a:t>
              </a:r>
            </a:p>
          </p:txBody>
        </p:sp>
        <p:sp>
          <p:nvSpPr>
            <p:cNvPr id="75" name="AutoShape 38">
              <a:extLst>
                <a:ext uri="{FF2B5EF4-FFF2-40B4-BE49-F238E27FC236}">
                  <a16:creationId xmlns:a16="http://schemas.microsoft.com/office/drawing/2014/main" xmlns="" id="{D09BBCA6-4976-416F-85D2-9E260F114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241" y="5633901"/>
              <a:ext cx="732761" cy="4572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ClinIQ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</p:txBody>
        </p:sp>
        <p:sp>
          <p:nvSpPr>
            <p:cNvPr id="76" name="AutoShape 38">
              <a:extLst>
                <a:ext uri="{FF2B5EF4-FFF2-40B4-BE49-F238E27FC236}">
                  <a16:creationId xmlns:a16="http://schemas.microsoft.com/office/drawing/2014/main" xmlns="" id="{807F91FD-B8A5-45FC-BED0-1E16AA5F9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277" y="6127063"/>
              <a:ext cx="747066" cy="4572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SymphonIQ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EDW</a:t>
              </a:r>
            </a:p>
          </p:txBody>
        </p:sp>
        <p:sp>
          <p:nvSpPr>
            <p:cNvPr id="77" name="Rounded Rectangle 92">
              <a:extLst>
                <a:ext uri="{FF2B5EF4-FFF2-40B4-BE49-F238E27FC236}">
                  <a16:creationId xmlns:a16="http://schemas.microsoft.com/office/drawing/2014/main" xmlns="" id="{6DEADF44-1078-43FA-8B78-8D1FC14C81F1}"/>
                </a:ext>
              </a:extLst>
            </p:cNvPr>
            <p:cNvSpPr/>
            <p:nvPr/>
          </p:nvSpPr>
          <p:spPr>
            <a:xfrm>
              <a:off x="3328955" y="5381443"/>
              <a:ext cx="729299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CLI</a:t>
              </a:r>
            </a:p>
          </p:txBody>
        </p:sp>
        <p:sp>
          <p:nvSpPr>
            <p:cNvPr id="78" name="Rounded Rectangle 93">
              <a:extLst>
                <a:ext uri="{FF2B5EF4-FFF2-40B4-BE49-F238E27FC236}">
                  <a16:creationId xmlns:a16="http://schemas.microsoft.com/office/drawing/2014/main" xmlns="" id="{EB2C9647-A4A9-4AE9-A988-C5BAEAB1ECE0}"/>
                </a:ext>
              </a:extLst>
            </p:cNvPr>
            <p:cNvSpPr/>
            <p:nvPr/>
          </p:nvSpPr>
          <p:spPr>
            <a:xfrm>
              <a:off x="4093293" y="5382959"/>
              <a:ext cx="729299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ETL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xmlns="" id="{2F81BBD4-86F8-4E42-8312-515135D1B37B}"/>
              </a:ext>
            </a:extLst>
          </p:cNvPr>
          <p:cNvGrpSpPr/>
          <p:nvPr/>
        </p:nvGrpSpPr>
        <p:grpSpPr>
          <a:xfrm>
            <a:off x="6068117" y="5390330"/>
            <a:ext cx="1366583" cy="1068777"/>
            <a:chOff x="3595757" y="5349453"/>
            <a:chExt cx="1606813" cy="1226531"/>
          </a:xfrm>
        </p:grpSpPr>
        <p:sp>
          <p:nvSpPr>
            <p:cNvPr id="80" name="Rounded Rectangle 95">
              <a:extLst>
                <a:ext uri="{FF2B5EF4-FFF2-40B4-BE49-F238E27FC236}">
                  <a16:creationId xmlns:a16="http://schemas.microsoft.com/office/drawing/2014/main" xmlns="" id="{C8454228-90D8-4B1F-9826-C6168A52ECFC}"/>
                </a:ext>
              </a:extLst>
            </p:cNvPr>
            <p:cNvSpPr/>
            <p:nvPr/>
          </p:nvSpPr>
          <p:spPr>
            <a:xfrm>
              <a:off x="3595757" y="5517101"/>
              <a:ext cx="1606813" cy="105888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1" name="AutoShape 38">
              <a:extLst>
                <a:ext uri="{FF2B5EF4-FFF2-40B4-BE49-F238E27FC236}">
                  <a16:creationId xmlns:a16="http://schemas.microsoft.com/office/drawing/2014/main" xmlns="" id="{FEE0D119-9E71-4097-9007-B96D56B9E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2305" y="5595506"/>
              <a:ext cx="685800" cy="4572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Greenway</a:t>
              </a:r>
            </a:p>
          </p:txBody>
        </p:sp>
        <p:sp>
          <p:nvSpPr>
            <p:cNvPr id="82" name="AutoShape 38">
              <a:extLst>
                <a:ext uri="{FF2B5EF4-FFF2-40B4-BE49-F238E27FC236}">
                  <a16:creationId xmlns:a16="http://schemas.microsoft.com/office/drawing/2014/main" xmlns="" id="{41C4E7D0-38DD-465C-94EF-3A22D189F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7043" y="5601907"/>
              <a:ext cx="732761" cy="4572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ClinIQ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</p:txBody>
        </p:sp>
        <p:sp>
          <p:nvSpPr>
            <p:cNvPr id="83" name="AutoShape 38">
              <a:extLst>
                <a:ext uri="{FF2B5EF4-FFF2-40B4-BE49-F238E27FC236}">
                  <a16:creationId xmlns:a16="http://schemas.microsoft.com/office/drawing/2014/main" xmlns="" id="{905E804C-0EEB-416A-B68C-9DC6BEF43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076" y="6095065"/>
              <a:ext cx="747066" cy="457201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BEBEBE"/>
                </a:gs>
                <a:gs pos="50000">
                  <a:srgbClr val="DDDDDD"/>
                </a:gs>
                <a:gs pos="100000">
                  <a:srgbClr val="BEBEB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600" b="1" dirty="0" err="1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SymphonIQ</a:t>
              </a:r>
              <a:endParaRPr lang="en-US" sz="600" b="1" dirty="0">
                <a:solidFill>
                  <a:schemeClr val="bg1">
                    <a:lumMod val="50000"/>
                  </a:schemeClr>
                </a:solidFill>
                <a:cs typeface="Arial" charset="0"/>
              </a:endParaRPr>
            </a:p>
            <a:p>
              <a:pPr algn="ctr"/>
              <a:r>
                <a:rPr lang="en-US" sz="6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EDW</a:t>
              </a:r>
            </a:p>
          </p:txBody>
        </p:sp>
        <p:sp>
          <p:nvSpPr>
            <p:cNvPr id="84" name="Rounded Rectangle 99">
              <a:extLst>
                <a:ext uri="{FF2B5EF4-FFF2-40B4-BE49-F238E27FC236}">
                  <a16:creationId xmlns:a16="http://schemas.microsoft.com/office/drawing/2014/main" xmlns="" id="{E8B3D3AE-44F1-4FD6-8FEC-1CECFB3402E7}"/>
                </a:ext>
              </a:extLst>
            </p:cNvPr>
            <p:cNvSpPr/>
            <p:nvPr/>
          </p:nvSpPr>
          <p:spPr>
            <a:xfrm>
              <a:off x="3651757" y="5349453"/>
              <a:ext cx="729298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CLI</a:t>
              </a:r>
            </a:p>
          </p:txBody>
        </p:sp>
        <p:sp>
          <p:nvSpPr>
            <p:cNvPr id="85" name="Rounded Rectangle 100">
              <a:extLst>
                <a:ext uri="{FF2B5EF4-FFF2-40B4-BE49-F238E27FC236}">
                  <a16:creationId xmlns:a16="http://schemas.microsoft.com/office/drawing/2014/main" xmlns="" id="{69FEA1A5-2114-4C32-9E39-8B8494292F44}"/>
                </a:ext>
              </a:extLst>
            </p:cNvPr>
            <p:cNvSpPr/>
            <p:nvPr/>
          </p:nvSpPr>
          <p:spPr>
            <a:xfrm>
              <a:off x="4416095" y="5350967"/>
              <a:ext cx="729298" cy="142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ETL</a:t>
              </a:r>
            </a:p>
          </p:txBody>
        </p:sp>
      </p:grpSp>
      <p:sp>
        <p:nvSpPr>
          <p:cNvPr id="86" name="AutoShape 8">
            <a:extLst>
              <a:ext uri="{FF2B5EF4-FFF2-40B4-BE49-F238E27FC236}">
                <a16:creationId xmlns:a16="http://schemas.microsoft.com/office/drawing/2014/main" xmlns="" id="{CD94AAA1-457E-45ED-B7A6-E1D26FB31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877" y="3450177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Decision Support</a:t>
            </a:r>
          </a:p>
        </p:txBody>
      </p:sp>
      <p:sp>
        <p:nvSpPr>
          <p:cNvPr id="87" name="AutoShape 8">
            <a:extLst>
              <a:ext uri="{FF2B5EF4-FFF2-40B4-BE49-F238E27FC236}">
                <a16:creationId xmlns:a16="http://schemas.microsoft.com/office/drawing/2014/main" xmlns="" id="{13773D63-76B4-4A16-94E4-2A52B5F83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38" y="3451695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Record Locator</a:t>
            </a:r>
          </a:p>
        </p:txBody>
      </p:sp>
      <p:sp>
        <p:nvSpPr>
          <p:cNvPr id="88" name="AutoShape 8">
            <a:extLst>
              <a:ext uri="{FF2B5EF4-FFF2-40B4-BE49-F238E27FC236}">
                <a16:creationId xmlns:a16="http://schemas.microsoft.com/office/drawing/2014/main" xmlns="" id="{3FC902DE-AF51-4285-8E63-2866BF199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4755" y="4059436"/>
            <a:ext cx="1280160" cy="2743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cs typeface="Arial" charset="0"/>
              </a:rPr>
              <a:t>HSPC Semantic Models</a:t>
            </a:r>
          </a:p>
        </p:txBody>
      </p:sp>
      <p:sp>
        <p:nvSpPr>
          <p:cNvPr id="89" name="AutoShape 19">
            <a:extLst>
              <a:ext uri="{FF2B5EF4-FFF2-40B4-BE49-F238E27FC236}">
                <a16:creationId xmlns:a16="http://schemas.microsoft.com/office/drawing/2014/main" xmlns="" id="{256343EC-0C08-4FAE-B205-1D2CF4925F3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576169" y="3718761"/>
            <a:ext cx="5484793" cy="319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 dirty="0">
                <a:cs typeface="Arial" charset="0"/>
              </a:rPr>
              <a:t>Auditing and Logging</a:t>
            </a:r>
          </a:p>
        </p:txBody>
      </p:sp>
      <p:sp>
        <p:nvSpPr>
          <p:cNvPr id="90" name="AutoShape 19">
            <a:extLst>
              <a:ext uri="{FF2B5EF4-FFF2-40B4-BE49-F238E27FC236}">
                <a16:creationId xmlns:a16="http://schemas.microsoft.com/office/drawing/2014/main" xmlns="" id="{62E66A3B-9291-4308-853A-5517F1D86E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30762" y="3718763"/>
            <a:ext cx="5484795" cy="319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 dirty="0">
                <a:cs typeface="Arial" charset="0"/>
              </a:rPr>
              <a:t>Continuous Delivery</a:t>
            </a:r>
          </a:p>
        </p:txBody>
      </p:sp>
      <p:sp>
        <p:nvSpPr>
          <p:cNvPr id="91" name="AutoShape 8">
            <a:extLst>
              <a:ext uri="{FF2B5EF4-FFF2-40B4-BE49-F238E27FC236}">
                <a16:creationId xmlns:a16="http://schemas.microsoft.com/office/drawing/2014/main" xmlns="" id="{4DE10413-0DB5-40A7-A387-3FC96EDE8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436" y="1301403"/>
            <a:ext cx="100584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 smtClean="0">
                <a:cs typeface="Arial" charset="0"/>
              </a:rPr>
              <a:t>EMRs</a:t>
            </a:r>
            <a:endParaRPr lang="en-US" sz="900" b="1" dirty="0">
              <a:cs typeface="Arial" charset="0"/>
            </a:endParaRPr>
          </a:p>
        </p:txBody>
      </p:sp>
      <p:sp>
        <p:nvSpPr>
          <p:cNvPr id="93" name="AutoShape 78">
            <a:extLst>
              <a:ext uri="{FF2B5EF4-FFF2-40B4-BE49-F238E27FC236}">
                <a16:creationId xmlns:a16="http://schemas.microsoft.com/office/drawing/2014/main" xmlns="" id="{6AC37118-93B8-40B6-B92D-B4DCD73AF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392" y="1307898"/>
            <a:ext cx="100584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 smtClean="0">
                <a:cs typeface="Arial" charset="0"/>
              </a:rPr>
              <a:t>SymphonIQ</a:t>
            </a:r>
            <a:endParaRPr lang="en-US" sz="900" b="1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5891" y="23663"/>
            <a:ext cx="4407755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 smtClean="0"/>
              <a:t>HARMONIQ ARCHITECTURE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4994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74D7E9-00F5-4AA1-AFA7-63CB5647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CBABCE-2E60-471C-A1DB-F09128F6B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03" y="1174864"/>
            <a:ext cx="8337600" cy="118904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en-US" sz="1800" dirty="0"/>
              <a:t>Merging multiple architectures into a cohesive, unified, standards based, advanced platform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en-US" sz="1800" dirty="0"/>
              <a:t>Containers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en-US" sz="1800" dirty="0"/>
              <a:t>Microservices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en-US" sz="1800" dirty="0"/>
              <a:t>Continuous delivery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8" y="2689202"/>
            <a:ext cx="2062537" cy="1258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1003" y="4103274"/>
            <a:ext cx="1214488" cy="4187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600" dirty="0" smtClean="0"/>
              <a:t>CONTAINERS</a:t>
            </a:r>
            <a:endParaRPr lang="en-US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5939" y="4466149"/>
            <a:ext cx="22363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400" dirty="0"/>
              <a:t>Guaranteed consistency</a:t>
            </a:r>
          </a:p>
          <a:p>
            <a:pPr marL="342900" indent="-342900">
              <a:buFont typeface="Arial"/>
              <a:buChar char="•"/>
            </a:pPr>
            <a:r>
              <a:rPr lang="en-US" sz="1400" dirty="0"/>
              <a:t>Quick instantiation</a:t>
            </a:r>
          </a:p>
          <a:p>
            <a:pPr marL="342900" indent="-342900">
              <a:buFont typeface="Arial"/>
              <a:buChar char="•"/>
            </a:pPr>
            <a:r>
              <a:rPr lang="en-US" sz="1400" dirty="0"/>
              <a:t>Lightweight resource</a:t>
            </a:r>
          </a:p>
          <a:p>
            <a:pPr marL="342900" indent="-342900">
              <a:buFont typeface="Arial"/>
              <a:buChar char="•"/>
            </a:pPr>
            <a:r>
              <a:rPr lang="en-US" sz="1400" dirty="0"/>
              <a:t>Management API</a:t>
            </a:r>
            <a:endParaRPr lang="en-US" sz="1400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330" y="1781601"/>
            <a:ext cx="3364670" cy="12100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74593" y="3092515"/>
            <a:ext cx="3357265" cy="360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CONTINOUS DELIVERY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Employed </a:t>
            </a:r>
            <a:r>
              <a:rPr lang="en-US" sz="1200" kern="0" dirty="0">
                <a:solidFill>
                  <a:sysClr val="windowText" lastClr="000000"/>
                </a:solidFill>
              </a:rPr>
              <a:t>by companies like Amazon, Netflix, eBay, Comcast, and 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Uber</a:t>
            </a:r>
            <a:r>
              <a:rPr lang="en-US" sz="1200" kern="0" dirty="0">
                <a:solidFill>
                  <a:sysClr val="windowText" lastClr="000000"/>
                </a:solidFill>
              </a:rPr>
              <a:t> for over ten years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Drastic reduction in risk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Environment dependency risks reduced using lightweight virtual machines (Containers)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Environment hosting risks reduced using automated and immutable servers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Testing risk reduced using automated testing with Continuous Quality Improvement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Deployment risk reduced using incremental rollout and instantaneous rollback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Versioning risk reduced using microservices and volatility decomposition</a:t>
            </a:r>
            <a:endParaRPr lang="en-US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2001" y="4194568"/>
            <a:ext cx="3002123" cy="270568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38" indent="-91438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8403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Font typeface="Calibri" pitchFamily="34" charset="0"/>
              <a:buChar char="◦"/>
              <a:defRPr sz="1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56691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Font typeface="Calibri" pitchFamily="34" charset="0"/>
              <a:buChar char="◦"/>
              <a:defRPr sz="1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749789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Font typeface="Calibri" pitchFamily="34" charset="0"/>
              <a:buChar char="◦"/>
              <a:defRPr sz="1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932665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Font typeface="Calibri" pitchFamily="34" charset="0"/>
              <a:buChar char="◦"/>
              <a:defRPr sz="1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109997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9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9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95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MICROSERVICES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Evolution</a:t>
            </a:r>
            <a:r>
              <a:rPr lang="en-US" sz="1100" dirty="0"/>
              <a:t>: Dynamic Link Libraries, Components, Services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The Art of Scalability: Martin L. Abbott, Michael T. Fisher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Axes of Scalability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Horizontal duplication (cloning resources</a:t>
            </a:r>
            <a:r>
              <a:rPr lang="en-US" sz="1100" dirty="0" smtClean="0">
                <a:solidFill>
                  <a:schemeClr val="tx1"/>
                </a:solidFill>
              </a:rPr>
              <a:t>) </a:t>
            </a:r>
            <a:r>
              <a:rPr lang="en-US" sz="1100" b="1" dirty="0" smtClean="0">
                <a:solidFill>
                  <a:schemeClr val="tx1"/>
                </a:solidFill>
              </a:rPr>
              <a:t>Functional</a:t>
            </a:r>
            <a:r>
              <a:rPr lang="en-US" sz="1100" b="1" dirty="0">
                <a:solidFill>
                  <a:schemeClr val="tx1"/>
                </a:solidFill>
              </a:rPr>
              <a:t>/Volatility </a:t>
            </a:r>
            <a:r>
              <a:rPr lang="en-US" sz="1100" b="1" dirty="0" smtClean="0">
                <a:solidFill>
                  <a:schemeClr val="tx1"/>
                </a:solidFill>
              </a:rPr>
              <a:t>decomposition</a:t>
            </a:r>
            <a:endParaRPr lang="en-US" sz="11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- Advantages of Microservices </a:t>
            </a:r>
            <a:r>
              <a:rPr lang="en-US" sz="1100" dirty="0" smtClean="0">
                <a:solidFill>
                  <a:schemeClr val="tx1"/>
                </a:solidFill>
              </a:rPr>
              <a:t> (</a:t>
            </a:r>
            <a:r>
              <a:rPr lang="en-US" sz="1100" dirty="0">
                <a:solidFill>
                  <a:schemeClr val="tx1"/>
                </a:solidFill>
              </a:rPr>
              <a:t>vs Monolithic)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Additional axis of scalability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Granular versioning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Individual scaling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/>
                </a:solidFill>
              </a:rPr>
              <a:t>Best-suited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386" y="1668259"/>
            <a:ext cx="1497598" cy="12136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336" y="2742106"/>
            <a:ext cx="2620691" cy="143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2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EHR/EMRs need 30-40% enrichment of content in order to address clinical and administrative needs</a:t>
            </a:r>
          </a:p>
          <a:p>
            <a:r>
              <a:rPr lang="en-US" dirty="0" smtClean="0"/>
              <a:t>EHR/EMR data is inherently dirty</a:t>
            </a:r>
          </a:p>
          <a:p>
            <a:r>
              <a:rPr lang="en-US" dirty="0" smtClean="0"/>
              <a:t>Current state does support a data liquidity model</a:t>
            </a:r>
          </a:p>
          <a:p>
            <a:pPr lvl="1"/>
            <a:r>
              <a:rPr lang="en-US" dirty="0" smtClean="0"/>
              <a:t>Stop making FHIR into an architecture</a:t>
            </a:r>
          </a:p>
          <a:p>
            <a:r>
              <a:rPr lang="en-US" dirty="0" smtClean="0"/>
              <a:t>We need to find transition technologies that:</a:t>
            </a:r>
          </a:p>
          <a:p>
            <a:pPr lvl="1"/>
            <a:r>
              <a:rPr lang="en-US" dirty="0" smtClean="0"/>
              <a:t>Support rapid schema discovery for existing systems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eliver true federation of data (data on demand/real-time)</a:t>
            </a:r>
          </a:p>
          <a:p>
            <a:pPr lvl="1"/>
            <a:r>
              <a:rPr lang="en-US" dirty="0" smtClean="0"/>
              <a:t>Embrace the full services models that other industries have migrated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6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406</Words>
  <Application>Microsoft Macintosh PowerPoint</Application>
  <PresentationFormat>On-screen Show (4:3)</PresentationFormat>
  <Paragraphs>123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SOA and the New Orleans Project</vt:lpstr>
      <vt:lpstr>PowerPoint Presentation</vt:lpstr>
      <vt:lpstr>PowerPoint Presentation</vt:lpstr>
      <vt:lpstr>PowerPoint Presentation</vt:lpstr>
      <vt:lpstr>Platform</vt:lpstr>
      <vt:lpstr>The Real World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 and the New Orleans Project</dc:title>
  <dc:creator>Oscar Diaz</dc:creator>
  <cp:lastModifiedBy>Oscar Diaz</cp:lastModifiedBy>
  <cp:revision>6</cp:revision>
  <dcterms:created xsi:type="dcterms:W3CDTF">2018-12-04T12:33:24Z</dcterms:created>
  <dcterms:modified xsi:type="dcterms:W3CDTF">2018-12-05T20:28:30Z</dcterms:modified>
</cp:coreProperties>
</file>