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29"/>
  </p:notesMasterIdLst>
  <p:sldIdLst>
    <p:sldId id="256" r:id="rId5"/>
    <p:sldId id="288" r:id="rId6"/>
    <p:sldId id="285" r:id="rId7"/>
    <p:sldId id="292" r:id="rId8"/>
    <p:sldId id="295" r:id="rId9"/>
    <p:sldId id="257" r:id="rId10"/>
    <p:sldId id="275" r:id="rId11"/>
    <p:sldId id="259" r:id="rId12"/>
    <p:sldId id="272" r:id="rId13"/>
    <p:sldId id="297" r:id="rId14"/>
    <p:sldId id="282" r:id="rId15"/>
    <p:sldId id="296" r:id="rId16"/>
    <p:sldId id="303" r:id="rId17"/>
    <p:sldId id="291" r:id="rId18"/>
    <p:sldId id="293" r:id="rId19"/>
    <p:sldId id="304" r:id="rId20"/>
    <p:sldId id="290" r:id="rId21"/>
    <p:sldId id="274" r:id="rId22"/>
    <p:sldId id="298" r:id="rId23"/>
    <p:sldId id="305" r:id="rId24"/>
    <p:sldId id="299" r:id="rId25"/>
    <p:sldId id="300" r:id="rId26"/>
    <p:sldId id="301" r:id="rId27"/>
    <p:sldId id="30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4"/>
          <p:cNvSpPr txBox="1">
            <a:spLocks noGrp="1" noChangeArrowheads="1"/>
          </p:cNvSpPr>
          <p:nvPr/>
        </p:nvSpPr>
        <p:spPr bwMode="auto">
          <a:xfrm>
            <a:off x="3885903" y="8687405"/>
            <a:ext cx="2972097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 anchor="b"/>
          <a:lstStyle>
            <a:lvl1pPr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77E6A0C-ACA9-4EC4-A434-38289253B0F5}" type="slidenum">
              <a:rPr lang="en-US" sz="1200">
                <a:solidFill>
                  <a:prstClr val="black"/>
                </a:solidFill>
                <a:latin typeface="Times" pitchFamily="18" charset="0"/>
                <a:cs typeface="Times New Roman" pitchFamily="18" charset="0"/>
              </a:rPr>
              <a:pPr algn="r"/>
              <a:t>21</a:t>
            </a:fld>
            <a:endParaRPr lang="en-US" sz="1200">
              <a:solidFill>
                <a:prstClr val="black"/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50179" name="Rectangle 1013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 cap="flat" algn="ctr">
            <a:headEnd type="none" w="med" len="med"/>
            <a:tailEnd type="none" w="med" len="med"/>
          </a:ln>
        </p:spPr>
      </p:sp>
      <p:sp>
        <p:nvSpPr>
          <p:cNvPr id="50180" name="Rectangle 101378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SMArt is using RDF to represent models and data.   Right now they have very simple models.  We are hoping to collaborate on model development.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F9BD71-9E6F-440C-9FEB-977BEAD7F158}" type="slidenum">
              <a:rPr lang="en-US" sz="1200">
                <a:solidFill>
                  <a:prstClr val="black"/>
                </a:solidFill>
              </a:rPr>
              <a:pPr/>
              <a:t>24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394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2347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74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701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288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68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02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6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75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1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2768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8829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254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8107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7751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047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67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0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7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2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75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E7ECAA2F-5CDF-4EE2-B9AE-F59DF5CD94D4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33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20B8575-8DB4-4803-8D5B-CDE2523B201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621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E01D58D-CEA1-482F-9139-F6AA807EEAE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93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52A5A04-EAD6-48E2-BA21-861EC93E6D4B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64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CF68411-0839-4130-8DF3-1226D71DC3E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96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59B222F-4831-41EB-A140-6FE9D20CD54B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6EB3E4F-F4CC-4F0C-99D7-5AA11DA19C1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250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F2252DF-03D9-47D0-951F-7DBC81D427C0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247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3693BE8-8A57-4FE2-BE77-1E68E7F3F266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152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9C5148E-72DA-4CF8-A8E6-0044499D174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00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99A5457-BE07-4774-98F9-6E70E2EF2385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880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245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AC627F2-32F5-45A1-8C93-2E8D06E0A922}" type="slidenum">
              <a:rPr lang="en-US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160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29,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</a:t>
            </a:r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existing standards whenever possible</a:t>
            </a:r>
          </a:p>
          <a:p>
            <a:r>
              <a:rPr lang="en-US" dirty="0" smtClean="0"/>
              <a:t>We need comprehensive and unambiguous models of clinical data (hematocrit, white count, temperature, blood pressure, adverse reactions, health issues (problems), prescriptions, substance administration, etc.)</a:t>
            </a:r>
          </a:p>
          <a:p>
            <a:pPr lvl="1"/>
            <a:r>
              <a:rPr lang="en-US" dirty="0" smtClean="0"/>
              <a:t>The models are the basis for querying and retrieving data for storing data through services</a:t>
            </a:r>
          </a:p>
          <a:p>
            <a:r>
              <a:rPr lang="en-US" dirty="0"/>
              <a:t>We need a single set of consistent models for HSPC based interoperability</a:t>
            </a:r>
          </a:p>
          <a:p>
            <a:pPr lvl="1"/>
            <a:r>
              <a:rPr lang="en-US" dirty="0"/>
              <a:t>It would be even better if there was one common set of FHIR profiles industry wide</a:t>
            </a:r>
          </a:p>
          <a:p>
            <a:r>
              <a:rPr lang="en-US" dirty="0" smtClean="0"/>
              <a:t>We want to create needed FHIR profiles from existing content</a:t>
            </a:r>
          </a:p>
        </p:txBody>
      </p:sp>
    </p:spTree>
    <p:extLst>
      <p:ext uri="{BB962C8B-B14F-4D97-AF65-F5344CB8AC3E}">
        <p14:creationId xmlns:p14="http://schemas.microsoft.com/office/powerpoint/2010/main" val="36074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HSPC Technology Assumptions (already decided)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– FHIR</a:t>
            </a:r>
          </a:p>
          <a:p>
            <a:pPr lvl="1"/>
            <a:r>
              <a:rPr lang="en-US" dirty="0" smtClean="0"/>
              <a:t>Generate FHIR profiles from existing model content</a:t>
            </a:r>
          </a:p>
          <a:p>
            <a:r>
              <a:rPr lang="en-US" dirty="0" smtClean="0"/>
              <a:t>Data modeling </a:t>
            </a:r>
          </a:p>
          <a:p>
            <a:pPr lvl="1"/>
            <a:r>
              <a:rPr lang="en-US" dirty="0" smtClean="0"/>
              <a:t>Clinical Element Models (now)</a:t>
            </a:r>
          </a:p>
          <a:p>
            <a:pPr lvl="1"/>
            <a:r>
              <a:rPr lang="en-US" dirty="0" smtClean="0"/>
              <a:t>CIMI models as soon as they are available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LOINC, SNOMED CT, RxNorm, HL7 tables</a:t>
            </a:r>
          </a:p>
          <a:p>
            <a:r>
              <a:rPr lang="en-US" dirty="0" smtClean="0"/>
              <a:t>EHR Integration – SMART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16887" cy="1524000"/>
          </a:xfrm>
        </p:spPr>
        <p:txBody>
          <a:bodyPr/>
          <a:lstStyle/>
          <a:p>
            <a:r>
              <a:rPr lang="en-US" dirty="0" smtClean="0"/>
              <a:t>Outcomes from July 7-8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3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Participants (~50)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719072"/>
            <a:ext cx="4038600" cy="468172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FHIR – Grahame Grieve</a:t>
            </a:r>
          </a:p>
          <a:p>
            <a:r>
              <a:rPr lang="en-US" sz="2400" dirty="0" smtClean="0"/>
              <a:t>SMART – Josh Mandel</a:t>
            </a:r>
          </a:p>
          <a:p>
            <a:r>
              <a:rPr lang="en-US" sz="2400" dirty="0" smtClean="0"/>
              <a:t>Cerner – David McCallie</a:t>
            </a:r>
          </a:p>
          <a:p>
            <a:r>
              <a:rPr lang="en-US" sz="2400" dirty="0" smtClean="0"/>
              <a:t>Epic – Janet Campbell</a:t>
            </a:r>
          </a:p>
          <a:p>
            <a:r>
              <a:rPr lang="en-US" sz="2400" dirty="0" smtClean="0"/>
              <a:t>Allscripts – Surj Ramlogan</a:t>
            </a:r>
          </a:p>
          <a:p>
            <a:r>
              <a:rPr lang="en-US" sz="2400" dirty="0" smtClean="0"/>
              <a:t>Siemens – Carmela </a:t>
            </a:r>
            <a:r>
              <a:rPr lang="en-US" sz="2400" dirty="0" err="1" smtClean="0"/>
              <a:t>Couderc</a:t>
            </a:r>
            <a:endParaRPr lang="en-US" sz="2400" dirty="0" smtClean="0"/>
          </a:p>
          <a:p>
            <a:r>
              <a:rPr lang="en-US" sz="2400" dirty="0" smtClean="0"/>
              <a:t>VA – Keith Campbell</a:t>
            </a:r>
          </a:p>
          <a:p>
            <a:r>
              <a:rPr lang="en-US" sz="2400" dirty="0" smtClean="0"/>
              <a:t>openEHR – Thomas Beale </a:t>
            </a:r>
          </a:p>
          <a:p>
            <a:r>
              <a:rPr lang="en-US" sz="2400" dirty="0" smtClean="0"/>
              <a:t>OHT – David Carlson</a:t>
            </a:r>
          </a:p>
          <a:p>
            <a:r>
              <a:rPr lang="en-US" sz="2400" dirty="0" smtClean="0"/>
              <a:t>Harris</a:t>
            </a:r>
          </a:p>
          <a:p>
            <a:r>
              <a:rPr lang="en-US" sz="2400" dirty="0" smtClean="0"/>
              <a:t>Intermountain Healthcare</a:t>
            </a:r>
          </a:p>
          <a:p>
            <a:r>
              <a:rPr lang="en-US" sz="2400" dirty="0" smtClean="0"/>
              <a:t>Wes Rishel</a:t>
            </a:r>
          </a:p>
          <a:p>
            <a:r>
              <a:rPr lang="en-US" sz="2400" dirty="0" smtClean="0"/>
              <a:t>ASU – Aziz </a:t>
            </a:r>
            <a:r>
              <a:rPr lang="en-US" sz="2400" dirty="0" err="1" smtClean="0"/>
              <a:t>Boxwalla</a:t>
            </a: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19072"/>
            <a:ext cx="4038600" cy="468172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Systems Made Simple</a:t>
            </a:r>
          </a:p>
          <a:p>
            <a:r>
              <a:rPr lang="en-US" sz="2400" dirty="0" smtClean="0"/>
              <a:t>Lantana – Yan Heras</a:t>
            </a:r>
          </a:p>
          <a:p>
            <a:r>
              <a:rPr lang="en-US" sz="2400" dirty="0" smtClean="0"/>
              <a:t>Center for Medical Interoperability – Todd Cooper</a:t>
            </a:r>
          </a:p>
          <a:p>
            <a:r>
              <a:rPr lang="en-US" sz="2400" dirty="0" smtClean="0"/>
              <a:t>Relay Health – Arien Malec</a:t>
            </a:r>
          </a:p>
          <a:p>
            <a:r>
              <a:rPr lang="en-US" sz="2400" dirty="0" smtClean="0"/>
              <a:t>NLM – Clem McDonald</a:t>
            </a:r>
          </a:p>
          <a:p>
            <a:r>
              <a:rPr lang="en-US" sz="2400" dirty="0" err="1" smtClean="0"/>
              <a:t>Infocare</a:t>
            </a:r>
            <a:r>
              <a:rPr lang="en-US" sz="2400" dirty="0" smtClean="0"/>
              <a:t> Healthcare – Herb White</a:t>
            </a:r>
          </a:p>
          <a:p>
            <a:r>
              <a:rPr lang="en-US" sz="2400" dirty="0" smtClean="0"/>
              <a:t>Mayo Clinic – Cris Ross, Chris Chute</a:t>
            </a:r>
          </a:p>
          <a:p>
            <a:r>
              <a:rPr lang="en-US" sz="2400" dirty="0" smtClean="0"/>
              <a:t>Clinical Architecture – Shaun Shakib</a:t>
            </a:r>
          </a:p>
          <a:p>
            <a:r>
              <a:rPr lang="en-US" sz="2400" dirty="0"/>
              <a:t>Cognitive Medical Systems – Doug Burke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6084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the best way to represent explicit detailed clinical model information in FHIR</a:t>
            </a:r>
          </a:p>
          <a:p>
            <a:pPr lvl="1"/>
            <a:r>
              <a:rPr lang="en-US" dirty="0" smtClean="0"/>
              <a:t>Option #1: </a:t>
            </a:r>
          </a:p>
          <a:p>
            <a:pPr lvl="2"/>
            <a:r>
              <a:rPr lang="en-US" dirty="0" smtClean="0"/>
              <a:t>Create FHIR profiles to the level of structural difference</a:t>
            </a:r>
          </a:p>
          <a:p>
            <a:pPr lvl="3"/>
            <a:r>
              <a:rPr lang="en-US" dirty="0" smtClean="0"/>
              <a:t>Lab Results Example: numeric, coded, ordinal, textual, titer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dditional essential information in a knowledge resource</a:t>
            </a:r>
          </a:p>
          <a:p>
            <a:pPr lvl="3"/>
            <a:r>
              <a:rPr lang="en-US" dirty="0" smtClean="0"/>
              <a:t>Hematocrit, white count, glucose, BP, temperature, HR, etc.</a:t>
            </a:r>
          </a:p>
          <a:p>
            <a:pPr lvl="1"/>
            <a:r>
              <a:rPr lang="en-US" dirty="0" smtClean="0"/>
              <a:t>Option #2: Create FHIR profiles for the specific measurements</a:t>
            </a:r>
          </a:p>
          <a:p>
            <a:pPr lvl="2"/>
            <a:r>
              <a:rPr lang="en-US" dirty="0"/>
              <a:t>Hematocrit, white count, glucose, BP, temperature, HR, etc.</a:t>
            </a:r>
          </a:p>
          <a:p>
            <a:pPr lvl="1"/>
            <a:r>
              <a:rPr lang="en-US" dirty="0" smtClean="0"/>
              <a:t>Option #3: ???</a:t>
            </a:r>
          </a:p>
          <a:p>
            <a:r>
              <a:rPr lang="en-US" dirty="0" smtClean="0"/>
              <a:t>Binding terminology to models</a:t>
            </a:r>
          </a:p>
          <a:p>
            <a:pPr lvl="1"/>
            <a:r>
              <a:rPr lang="en-US" dirty="0" smtClean="0"/>
              <a:t>Value Set resource, terminology binding, value sets, and other terminology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6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as much detail as possible about strategies for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Context passing</a:t>
            </a:r>
          </a:p>
        </p:txBody>
      </p:sp>
    </p:spTree>
    <p:extLst>
      <p:ext uri="{BB962C8B-B14F-4D97-AF65-F5344CB8AC3E}">
        <p14:creationId xmlns:p14="http://schemas.microsoft.com/office/powerpoint/2010/main" val="33197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Things </a:t>
            </a:r>
            <a:r>
              <a:rPr lang="en-US" sz="2400" dirty="0" smtClean="0"/>
              <a:t>that still need to be done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Agree </a:t>
            </a:r>
            <a:r>
              <a:rPr lang="en-US" dirty="0" smtClean="0"/>
              <a:t>on tooling</a:t>
            </a:r>
          </a:p>
          <a:p>
            <a:r>
              <a:rPr lang="en-US" dirty="0" smtClean="0"/>
              <a:t>Agree on specific model content</a:t>
            </a:r>
          </a:p>
          <a:p>
            <a:r>
              <a:rPr lang="en-US" dirty="0" smtClean="0"/>
              <a:t>Review all of the modeling activities that are currently underway</a:t>
            </a:r>
          </a:p>
          <a:p>
            <a:r>
              <a:rPr lang="en-US" dirty="0" smtClean="0"/>
              <a:t>Determine </a:t>
            </a:r>
            <a:r>
              <a:rPr lang="en-US" dirty="0" smtClean="0"/>
              <a:t>the process for generating FHIR profiles from existing content (this is homework for the various modeling groups)</a:t>
            </a:r>
          </a:p>
        </p:txBody>
      </p:sp>
    </p:spTree>
    <p:extLst>
      <p:ext uri="{BB962C8B-B14F-4D97-AF65-F5344CB8AC3E}">
        <p14:creationId xmlns:p14="http://schemas.microsoft.com/office/powerpoint/2010/main" val="39379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Things </a:t>
            </a:r>
            <a:r>
              <a:rPr lang="en-US" sz="2400" dirty="0" smtClean="0"/>
              <a:t>we don’t plan to do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a single preferred modeling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Select a single source of modeling content</a:t>
            </a:r>
            <a:endParaRPr lang="en-US" dirty="0"/>
          </a:p>
          <a:p>
            <a:r>
              <a:rPr lang="en-US" dirty="0"/>
              <a:t>Merge all current modeling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Intermountain interested in the Consortium?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6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Services Platform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Short Version: Create a new marketplace for </a:t>
            </a:r>
            <a:r>
              <a:rPr lang="en-US" sz="2400" b="1" u="sng" dirty="0" smtClean="0"/>
              <a:t>plug-n-play interoperable</a:t>
            </a:r>
            <a:r>
              <a:rPr lang="en-US" sz="2400" dirty="0" smtClean="0"/>
              <a:t> healthcare applications</a:t>
            </a:r>
          </a:p>
          <a:p>
            <a:r>
              <a:rPr lang="en-US" sz="2400" dirty="0" smtClean="0"/>
              <a:t>Long Version: Enable </a:t>
            </a:r>
            <a:r>
              <a:rPr lang="en-US" sz="2400" dirty="0"/>
              <a:t>the acceleration of application development through an open, standards based, services oriented architecture platform and business framework that supports a new marketplace for interoperable healthcare </a:t>
            </a:r>
            <a:r>
              <a:rPr lang="en-US" sz="2400" dirty="0" smtClean="0"/>
              <a:t>applications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To improve the quality and decrease the cost of health care.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Sharing of decision support, apps, etc.</a:t>
            </a:r>
          </a:p>
          <a:p>
            <a:r>
              <a:rPr lang="en-US" dirty="0" smtClean="0"/>
              <a:t>New strategy</a:t>
            </a:r>
          </a:p>
          <a:p>
            <a:pPr lvl="1"/>
            <a:r>
              <a:rPr lang="en-US" dirty="0" smtClean="0"/>
              <a:t>Current situation</a:t>
            </a:r>
          </a:p>
          <a:p>
            <a:pPr lvl="2"/>
            <a:r>
              <a:rPr lang="en-US" dirty="0" smtClean="0"/>
              <a:t>Every useful application needs to be created by each vendor</a:t>
            </a:r>
          </a:p>
          <a:p>
            <a:pPr lvl="2"/>
            <a:r>
              <a:rPr lang="en-US" dirty="0" smtClean="0"/>
              <a:t>And sometimes, each application needs to be created</a:t>
            </a:r>
          </a:p>
          <a:p>
            <a:pPr lvl="1"/>
            <a:r>
              <a:rPr lang="en-US" dirty="0" smtClean="0"/>
              <a:t>Goal state</a:t>
            </a:r>
          </a:p>
          <a:p>
            <a:pPr lvl="2"/>
            <a:r>
              <a:rPr lang="en-US" dirty="0" smtClean="0"/>
              <a:t>Competing applications, but can be shared by anyone that supports the standard APIs</a:t>
            </a:r>
          </a:p>
          <a:p>
            <a:r>
              <a:rPr lang="en-US" dirty="0" smtClean="0"/>
              <a:t>Create a marketplace for new companies</a:t>
            </a:r>
          </a:p>
          <a:p>
            <a:r>
              <a:rPr lang="en-US" dirty="0" smtClean="0"/>
              <a:t>New revenue for existing companies</a:t>
            </a:r>
          </a:p>
          <a:p>
            <a:r>
              <a:rPr lang="en-US" dirty="0" smtClean="0"/>
              <a:t>Overall decrease in the cost of healthcare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33280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76237"/>
            <a:ext cx="8229600" cy="690563"/>
          </a:xfrm>
          <a:prstGeom prst="rect">
            <a:avLst/>
          </a:prstGeo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Homer Warner and HELP</a:t>
            </a:r>
          </a:p>
        </p:txBody>
      </p:sp>
      <p:sp>
        <p:nvSpPr>
          <p:cNvPr id="6147" name="Shape 33280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876800" y="1600200"/>
            <a:ext cx="403383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Intermountain can only provide the highest quality, lowest cost health care with the use of advanced clinical decision support systems integrated into frontline clinical workflow</a:t>
            </a:r>
          </a:p>
        </p:txBody>
      </p:sp>
      <p:pic>
        <p:nvPicPr>
          <p:cNvPr id="6148" name="Shape 4198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4343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1987"/>
          <p:cNvSpPr txBox="1">
            <a:spLocks noChangeArrowheads="1"/>
          </p:cNvSpPr>
          <p:nvPr/>
        </p:nvSpPr>
        <p:spPr bwMode="auto">
          <a:xfrm>
            <a:off x="1524000" y="6080125"/>
            <a:ext cx="210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prstClr val="white"/>
                </a:solidFill>
                <a:latin typeface="Times" pitchFamily="18" charset="0"/>
                <a:cs typeface="Times New Roman" pitchFamily="18" charset="0"/>
              </a:rPr>
              <a:t>Dr. Homer Warner</a:t>
            </a:r>
          </a:p>
        </p:txBody>
      </p:sp>
    </p:spTree>
    <p:extLst>
      <p:ext uri="{BB962C8B-B14F-4D97-AF65-F5344CB8AC3E}">
        <p14:creationId xmlns:p14="http://schemas.microsoft.com/office/powerpoint/2010/main" val="2028429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285749"/>
            <a:ext cx="7772400" cy="628651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Decision Support Modules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558925"/>
            <a:ext cx="3810000" cy="499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500" dirty="0" smtClean="0"/>
              <a:t>Antibiotic Assistant</a:t>
            </a:r>
          </a:p>
          <a:p>
            <a:r>
              <a:rPr lang="en-US" sz="2500" dirty="0" smtClean="0"/>
              <a:t>Ventilator weaning</a:t>
            </a:r>
          </a:p>
          <a:p>
            <a:r>
              <a:rPr lang="en-US" sz="2500" dirty="0" smtClean="0"/>
              <a:t>ARDS protocols </a:t>
            </a:r>
          </a:p>
          <a:p>
            <a:r>
              <a:rPr lang="en-US" sz="2500" dirty="0" smtClean="0"/>
              <a:t>Nosocomial infection monitoring</a:t>
            </a:r>
          </a:p>
          <a:p>
            <a:r>
              <a:rPr lang="en-US" sz="2500" dirty="0" smtClean="0"/>
              <a:t>MRSA monitoring and control</a:t>
            </a:r>
          </a:p>
          <a:p>
            <a:r>
              <a:rPr lang="en-US" sz="2500" dirty="0" smtClean="0"/>
              <a:t>Prevention of Deep Venous Thrombosis</a:t>
            </a:r>
          </a:p>
          <a:p>
            <a:r>
              <a:rPr lang="en-US" sz="2500" dirty="0" smtClean="0"/>
              <a:t>Infectious disease reporting to public health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724400" y="1609725"/>
            <a:ext cx="4114800" cy="486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500" dirty="0" smtClean="0"/>
              <a:t>Diabetic care</a:t>
            </a:r>
          </a:p>
          <a:p>
            <a:r>
              <a:rPr lang="en-US" sz="2500" dirty="0" smtClean="0"/>
              <a:t>Pre-op antibiotics</a:t>
            </a:r>
          </a:p>
          <a:p>
            <a:r>
              <a:rPr lang="en-US" sz="2500" dirty="0" smtClean="0"/>
              <a:t>ICU glucose protocols</a:t>
            </a:r>
          </a:p>
          <a:p>
            <a:r>
              <a:rPr lang="en-US" sz="2500" dirty="0" smtClean="0"/>
              <a:t>Ventilator disconnect</a:t>
            </a:r>
          </a:p>
          <a:p>
            <a:r>
              <a:rPr lang="en-US" sz="2500" dirty="0" smtClean="0"/>
              <a:t>Infusion pump errors</a:t>
            </a:r>
          </a:p>
          <a:p>
            <a:r>
              <a:rPr lang="en-US" sz="2500" dirty="0" smtClean="0"/>
              <a:t>Lab alerts</a:t>
            </a:r>
          </a:p>
          <a:p>
            <a:r>
              <a:rPr lang="en-US" sz="2500" dirty="0" smtClean="0"/>
              <a:t>Blood ordering</a:t>
            </a:r>
          </a:p>
          <a:p>
            <a:r>
              <a:rPr lang="en-US" sz="2500" dirty="0" smtClean="0"/>
              <a:t>Order sets</a:t>
            </a:r>
          </a:p>
          <a:p>
            <a:r>
              <a:rPr lang="en-US" sz="2500" dirty="0" smtClean="0"/>
              <a:t>Patient worksheets</a:t>
            </a:r>
          </a:p>
          <a:p>
            <a:r>
              <a:rPr lang="en-US" sz="2500" dirty="0" smtClean="0"/>
              <a:t>Post MI discharge meds</a:t>
            </a:r>
          </a:p>
        </p:txBody>
      </p:sp>
    </p:spTree>
    <p:extLst>
      <p:ext uri="{BB962C8B-B14F-4D97-AF65-F5344CB8AC3E}">
        <p14:creationId xmlns:p14="http://schemas.microsoft.com/office/powerpoint/2010/main" val="3532024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52400"/>
            <a:ext cx="8686800" cy="735013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Strategic Goal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938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400" dirty="0" smtClean="0"/>
              <a:t>Be able to share data, applications, reports, alerts, protocols, and decision support modules with anyone</a:t>
            </a:r>
          </a:p>
          <a:p>
            <a:r>
              <a:rPr lang="en-US" sz="4400" dirty="0" smtClean="0"/>
              <a:t>Goal is “plug-n-play” interoperability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286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898650"/>
            <a:ext cx="9063037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187325"/>
            <a:ext cx="7848600" cy="650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defTabSz="423863">
              <a:buClr>
                <a:srgbClr val="FFFFFF"/>
              </a:buClr>
              <a:buSzPct val="90000"/>
            </a:pPr>
            <a:r>
              <a:rPr lang="en-US" sz="3800" b="1" smtClean="0">
                <a:solidFill>
                  <a:schemeClr val="bg1"/>
                </a:solidFill>
                <a:latin typeface="Arial" charset="0"/>
              </a:rPr>
              <a:t>From Ben Adida and Josh Mandel</a:t>
            </a:r>
          </a:p>
        </p:txBody>
      </p:sp>
    </p:spTree>
    <p:extLst>
      <p:ext uri="{BB962C8B-B14F-4D97-AF65-F5344CB8AC3E}">
        <p14:creationId xmlns:p14="http://schemas.microsoft.com/office/powerpoint/2010/main" val="13368545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Initiated by Intermountain and Harris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May 2013 Salt Lake City</a:t>
            </a:r>
          </a:p>
          <a:p>
            <a:pPr lvl="1"/>
            <a:r>
              <a:rPr lang="en-US" dirty="0" smtClean="0"/>
              <a:t>August 2013 in Phoenix</a:t>
            </a:r>
          </a:p>
          <a:p>
            <a:pPr lvl="1"/>
            <a:r>
              <a:rPr lang="en-US" dirty="0" smtClean="0"/>
              <a:t>January 2014 Salt Lake City </a:t>
            </a:r>
          </a:p>
          <a:p>
            <a:pPr lvl="1"/>
            <a:r>
              <a:rPr lang="en-US" dirty="0" smtClean="0"/>
              <a:t>May 2014 in Phoenix</a:t>
            </a:r>
          </a:p>
          <a:p>
            <a:pPr lvl="1"/>
            <a:r>
              <a:rPr lang="en-US" dirty="0" smtClean="0"/>
              <a:t>July 2014 Salt </a:t>
            </a:r>
            <a:r>
              <a:rPr lang="en-US" dirty="0" smtClean="0"/>
              <a:t>Lake (Technical modeling meeting) </a:t>
            </a:r>
            <a:endParaRPr lang="en-US" dirty="0" smtClean="0"/>
          </a:p>
          <a:p>
            <a:pPr lvl="1"/>
            <a:r>
              <a:rPr lang="en-US" dirty="0" smtClean="0"/>
              <a:t>August 21-22 2014</a:t>
            </a:r>
            <a:r>
              <a:rPr lang="en-US" dirty="0" smtClean="0"/>
              <a:t>, Washington DC, hosted by </a:t>
            </a:r>
            <a:r>
              <a:rPr lang="en-US" dirty="0" smtClean="0"/>
              <a:t>IBM</a:t>
            </a:r>
          </a:p>
          <a:p>
            <a:pPr lvl="2"/>
            <a:r>
              <a:rPr lang="en-US" dirty="0" smtClean="0"/>
              <a:t>Governance</a:t>
            </a:r>
          </a:p>
          <a:p>
            <a:pPr lvl="2"/>
            <a:r>
              <a:rPr lang="en-US" dirty="0" smtClean="0"/>
              <a:t>More modeling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SOA services,</a:t>
            </a:r>
          </a:p>
          <a:p>
            <a:pPr lvl="2"/>
            <a:r>
              <a:rPr lang="en-US" dirty="0" smtClean="0"/>
              <a:t>More….</a:t>
            </a:r>
            <a:endParaRPr lang="en-US" dirty="0" smtClean="0"/>
          </a:p>
          <a:p>
            <a:r>
              <a:rPr lang="en-US" dirty="0" smtClean="0"/>
              <a:t>Currently working on bylaws and membership agreements to form a business entity</a:t>
            </a:r>
          </a:p>
          <a:p>
            <a:r>
              <a:rPr lang="en-US" dirty="0" smtClean="0"/>
              <a:t>For more information: Craig Parker, Oscar Diaz, Stan Huff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9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and 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Entirely different groups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plans to merge</a:t>
            </a:r>
          </a:p>
          <a:p>
            <a:r>
              <a:rPr lang="en-US" dirty="0" smtClean="0"/>
              <a:t>Highly aligned goals and values: open platform services</a:t>
            </a:r>
          </a:p>
          <a:p>
            <a:r>
              <a:rPr lang="en-US" dirty="0" smtClean="0"/>
              <a:t>Mutual respect</a:t>
            </a:r>
          </a:p>
          <a:p>
            <a:r>
              <a:rPr lang="en-US" dirty="0" smtClean="0"/>
              <a:t>HSPC has decided to use SMART technology as the initial strategy for integration of applications into EHRs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details about HSPC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Essential</a:t>
            </a:r>
            <a:r>
              <a:rPr lang="en-US" dirty="0" smtClean="0"/>
              <a:t> 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Commitment from vendors to support the standard services against 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establish useful applications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1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</a:t>
            </a:r>
            <a:r>
              <a:rPr lang="en-US" dirty="0" smtClean="0"/>
              <a:t>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an actual “App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system</a:t>
            </a:r>
          </a:p>
          <a:p>
            <a:pPr lvl="2"/>
            <a:r>
              <a:rPr lang="en-US" sz="1700" dirty="0"/>
              <a:t>Accommodate small contributors that 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capital)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N</a:t>
            </a:r>
            <a:r>
              <a:rPr lang="en-US" dirty="0" smtClean="0"/>
              <a:t>ot-for-profit entity</a:t>
            </a:r>
          </a:p>
          <a:p>
            <a:pPr lvl="1"/>
            <a:r>
              <a:rPr lang="en-US" dirty="0" smtClean="0"/>
              <a:t>There could be an associated for-profit entity</a:t>
            </a:r>
            <a:endParaRPr lang="en-US" dirty="0"/>
          </a:p>
          <a:p>
            <a:pPr lvl="0"/>
            <a:r>
              <a:rPr lang="en-US" dirty="0" smtClean="0"/>
              <a:t>Simple majority of providers on the Board of Directors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organizations will have equal influence and </a:t>
            </a:r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Intermountain and Harris will not be “special”</a:t>
            </a:r>
          </a:p>
          <a:p>
            <a:pPr lvl="0"/>
            <a:r>
              <a:rPr lang="en-US" dirty="0"/>
              <a:t>Start small, be effective, and then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We want to allow everyone that is interested to participate</a:t>
            </a:r>
            <a:endParaRPr lang="en-US" dirty="0"/>
          </a:p>
          <a:p>
            <a:pPr lvl="0"/>
            <a:r>
              <a:rPr lang="en-US" dirty="0" smtClean="0"/>
              <a:t>Allow diverse strategies and participants</a:t>
            </a:r>
          </a:p>
          <a:p>
            <a:pPr lvl="1"/>
            <a:r>
              <a:rPr lang="en-US" dirty="0" smtClean="0"/>
              <a:t>Open source and for-profit</a:t>
            </a:r>
          </a:p>
          <a:p>
            <a:pPr lvl="1"/>
            <a:r>
              <a:rPr lang="en-US" dirty="0" smtClean="0"/>
              <a:t>One person business up to multi-national corporations</a:t>
            </a:r>
          </a:p>
          <a:p>
            <a:pPr lvl="1"/>
            <a:r>
              <a:rPr lang="en-US" dirty="0" smtClean="0"/>
              <a:t>Healthcare providers and healthcare software developers</a:t>
            </a:r>
          </a:p>
          <a:p>
            <a:pPr lvl="1"/>
            <a:r>
              <a:rPr lang="en-US" dirty="0" smtClean="0"/>
              <a:t>Students and professional software engineers</a:t>
            </a:r>
            <a:endParaRPr lang="en-US" dirty="0"/>
          </a:p>
          <a:p>
            <a:pPr lvl="0"/>
            <a:r>
              <a:rPr lang="en-US" dirty="0" smtClean="0"/>
              <a:t>Initially, </a:t>
            </a:r>
            <a:r>
              <a:rPr lang="en-US" dirty="0"/>
              <a:t>focus on the minimum set of standards and technology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 options </a:t>
            </a:r>
            <a:r>
              <a:rPr lang="en-US" dirty="0"/>
              <a:t>as we gain experience and </a:t>
            </a:r>
            <a:r>
              <a:rPr lang="en-US" dirty="0" smtClean="0"/>
              <a:t>success</a:t>
            </a:r>
          </a:p>
          <a:p>
            <a:pPr lvl="0"/>
            <a:r>
              <a:rPr lang="en-US" dirty="0" smtClean="0"/>
              <a:t>HSPC is </a:t>
            </a:r>
            <a:r>
              <a:rPr lang="en-US" b="1" i="1" u="sng" dirty="0" smtClean="0"/>
              <a:t>not</a:t>
            </a:r>
            <a:r>
              <a:rPr lang="en-US" dirty="0" smtClean="0"/>
              <a:t> producing software (mostly)</a:t>
            </a:r>
          </a:p>
          <a:p>
            <a:pPr lvl="1"/>
            <a:r>
              <a:rPr lang="en-US" dirty="0" smtClean="0"/>
              <a:t>HSPC members or groups of members produce software</a:t>
            </a:r>
          </a:p>
          <a:p>
            <a:pPr lvl="1"/>
            <a:r>
              <a:rPr lang="en-US" dirty="0" smtClean="0"/>
              <a:t>HSPC may need to provide a reference implementation for purposes of certification</a:t>
            </a:r>
          </a:p>
          <a:p>
            <a:pPr lvl="0"/>
            <a:r>
              <a:rPr lang="en-US" dirty="0" smtClean="0"/>
              <a:t>No “central planning” by HSPC of app development</a:t>
            </a:r>
          </a:p>
          <a:p>
            <a:pPr lvl="1"/>
            <a:r>
              <a:rPr lang="en-US" dirty="0" smtClean="0"/>
              <a:t>Participants decide what they want to build and invest their own resources</a:t>
            </a:r>
          </a:p>
          <a:p>
            <a:pPr lvl="1"/>
            <a:r>
              <a:rPr lang="en-US" dirty="0" smtClean="0"/>
              <a:t>We </a:t>
            </a:r>
            <a:r>
              <a:rPr lang="en-US" b="1" i="1" u="sng" dirty="0" smtClean="0"/>
              <a:t>DO</a:t>
            </a:r>
            <a:r>
              <a:rPr lang="en-US" dirty="0" smtClean="0"/>
              <a:t> need to agree about the minimum set of services that will enable a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7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1_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1516</TotalTime>
  <Words>1284</Words>
  <Application>Microsoft Office PowerPoint</Application>
  <PresentationFormat>On-screen Show (4:3)</PresentationFormat>
  <Paragraphs>188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Civic</vt:lpstr>
      <vt:lpstr>1_Civic</vt:lpstr>
      <vt:lpstr>2_Civic</vt:lpstr>
      <vt:lpstr>1_Brent</vt:lpstr>
      <vt:lpstr>HSPC Update</vt:lpstr>
      <vt:lpstr>Healthcare Services Platform Consortium</vt:lpstr>
      <vt:lpstr>HSPC History</vt:lpstr>
      <vt:lpstr>HSPC and SMART</vt:lpstr>
      <vt:lpstr>A few details about HSPC</vt:lpstr>
      <vt:lpstr>Essential Functions of the Consortium</vt:lpstr>
      <vt:lpstr>Other Functions of the Consortium</vt:lpstr>
      <vt:lpstr>Principles</vt:lpstr>
      <vt:lpstr>PowerPoint Presentation</vt:lpstr>
      <vt:lpstr>Relevant Core Assumptions</vt:lpstr>
      <vt:lpstr>HSPC Technology Assumptions (already decided)</vt:lpstr>
      <vt:lpstr>Outcomes from July 7-8 Meeting</vt:lpstr>
      <vt:lpstr>Meeting Participants (~50)</vt:lpstr>
      <vt:lpstr>FHIR</vt:lpstr>
      <vt:lpstr>SMART Discussion</vt:lpstr>
      <vt:lpstr>Things that still need to be done </vt:lpstr>
      <vt:lpstr>Things we don’t plan to do </vt:lpstr>
      <vt:lpstr>Questions and Discussion</vt:lpstr>
      <vt:lpstr>Why is Intermountain interested in the Consortium?</vt:lpstr>
      <vt:lpstr>Desired Outcomes</vt:lpstr>
      <vt:lpstr>Homer Warner and HELP</vt:lpstr>
      <vt:lpstr>Decision Support Modules</vt:lpstr>
      <vt:lpstr>Strategic Goal</vt:lpstr>
      <vt:lpstr>From Ben Adida and Josh Mandel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46</cp:revision>
  <dcterms:created xsi:type="dcterms:W3CDTF">2014-01-22T02:08:02Z</dcterms:created>
  <dcterms:modified xsi:type="dcterms:W3CDTF">2014-07-29T05:06:32Z</dcterms:modified>
</cp:coreProperties>
</file>