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3"/>
  </p:notesMasterIdLst>
  <p:sldIdLst>
    <p:sldId id="256" r:id="rId2"/>
    <p:sldId id="293" r:id="rId3"/>
    <p:sldId id="394" r:id="rId4"/>
    <p:sldId id="380" r:id="rId5"/>
    <p:sldId id="387" r:id="rId6"/>
    <p:sldId id="382" r:id="rId7"/>
    <p:sldId id="383" r:id="rId8"/>
    <p:sldId id="384" r:id="rId9"/>
    <p:sldId id="390" r:id="rId10"/>
    <p:sldId id="391" r:id="rId11"/>
    <p:sldId id="307" r:id="rId12"/>
    <p:sldId id="368" r:id="rId13"/>
    <p:sldId id="294" r:id="rId14"/>
    <p:sldId id="366" r:id="rId15"/>
    <p:sldId id="396" r:id="rId16"/>
    <p:sldId id="292" r:id="rId17"/>
    <p:sldId id="364" r:id="rId18"/>
    <p:sldId id="392" r:id="rId19"/>
    <p:sldId id="393" r:id="rId20"/>
    <p:sldId id="385" r:id="rId21"/>
    <p:sldId id="386" r:id="rId22"/>
    <p:sldId id="388" r:id="rId23"/>
    <p:sldId id="395" r:id="rId24"/>
    <p:sldId id="372" r:id="rId25"/>
    <p:sldId id="399" r:id="rId26"/>
    <p:sldId id="373" r:id="rId27"/>
    <p:sldId id="376" r:id="rId28"/>
    <p:sldId id="378" r:id="rId29"/>
    <p:sldId id="379" r:id="rId30"/>
    <p:sldId id="397" r:id="rId31"/>
    <p:sldId id="39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C22"/>
    <a:srgbClr val="1880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48" autoAdjust="0"/>
    <p:restoredTop sz="94761"/>
  </p:normalViewPr>
  <p:slideViewPr>
    <p:cSldViewPr snapToGrid="0" snapToObjects="1">
      <p:cViewPr varScale="1">
        <p:scale>
          <a:sx n="127" d="100"/>
          <a:sy n="127" d="100"/>
        </p:scale>
        <p:origin x="208" y="600"/>
      </p:cViewPr>
      <p:guideLst>
        <p:guide orient="horz" pos="2160"/>
        <p:guide pos="3840"/>
      </p:guideLst>
    </p:cSldViewPr>
  </p:slideViewPr>
  <p:notesTextViewPr>
    <p:cViewPr>
      <p:scale>
        <a:sx n="1" d="1"/>
        <a:sy n="1" d="1"/>
      </p:scale>
      <p:origin x="0" y="0"/>
    </p:cViewPr>
  </p:notesTextViewPr>
  <p:sorterViewPr>
    <p:cViewPr>
      <p:scale>
        <a:sx n="200" d="100"/>
        <a:sy n="200" d="100"/>
      </p:scale>
      <p:origin x="0" y="2360"/>
    </p:cViewPr>
  </p:sorterViewPr>
  <p:notesViewPr>
    <p:cSldViewPr snapToGrid="0" snapToObjects="1">
      <p:cViewPr varScale="1">
        <p:scale>
          <a:sx n="66" d="100"/>
          <a:sy n="66" d="100"/>
        </p:scale>
        <p:origin x="3134"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4D648-263D-4A6F-91D4-560900413627}"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D9BE9-A9D3-4C4C-9CAD-F6E8B80E14EA}" type="slidenum">
              <a:rPr lang="en-US" smtClean="0"/>
              <a:t>‹#›</a:t>
            </a:fld>
            <a:endParaRPr lang="en-US"/>
          </a:p>
        </p:txBody>
      </p:sp>
    </p:spTree>
    <p:extLst>
      <p:ext uri="{BB962C8B-B14F-4D97-AF65-F5344CB8AC3E}">
        <p14:creationId xmlns:p14="http://schemas.microsoft.com/office/powerpoint/2010/main" val="181977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3</a:t>
            </a:fld>
            <a:endParaRPr lang="en-US"/>
          </a:p>
        </p:txBody>
      </p:sp>
    </p:spTree>
    <p:extLst>
      <p:ext uri="{BB962C8B-B14F-4D97-AF65-F5344CB8AC3E}">
        <p14:creationId xmlns:p14="http://schemas.microsoft.com/office/powerpoint/2010/main" val="3310212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19</a:t>
            </a:fld>
            <a:endParaRPr lang="en-US"/>
          </a:p>
        </p:txBody>
      </p:sp>
    </p:spTree>
    <p:extLst>
      <p:ext uri="{BB962C8B-B14F-4D97-AF65-F5344CB8AC3E}">
        <p14:creationId xmlns:p14="http://schemas.microsoft.com/office/powerpoint/2010/main" val="1016253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21</a:t>
            </a:fld>
            <a:endParaRPr lang="en-US"/>
          </a:p>
        </p:txBody>
      </p:sp>
    </p:spTree>
    <p:extLst>
      <p:ext uri="{BB962C8B-B14F-4D97-AF65-F5344CB8AC3E}">
        <p14:creationId xmlns:p14="http://schemas.microsoft.com/office/powerpoint/2010/main" val="139211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EE6136-E2B0-4791-AD49-9173F5A5E2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1036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27</a:t>
            </a:fld>
            <a:endParaRPr lang="en-US"/>
          </a:p>
        </p:txBody>
      </p:sp>
    </p:spTree>
    <p:extLst>
      <p:ext uri="{BB962C8B-B14F-4D97-AF65-F5344CB8AC3E}">
        <p14:creationId xmlns:p14="http://schemas.microsoft.com/office/powerpoint/2010/main" val="2651458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3D9BE9-A9D3-4C4C-9CAD-F6E8B80E14EA}" type="slidenum">
              <a:rPr lang="en-US" smtClean="0"/>
              <a:t>28</a:t>
            </a:fld>
            <a:endParaRPr lang="en-US"/>
          </a:p>
        </p:txBody>
      </p:sp>
    </p:spTree>
    <p:extLst>
      <p:ext uri="{BB962C8B-B14F-4D97-AF65-F5344CB8AC3E}">
        <p14:creationId xmlns:p14="http://schemas.microsoft.com/office/powerpoint/2010/main" val="2856687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Requirements- storage, search, comparison, dependencies, maturity, versioning, etc.</a:t>
            </a:r>
          </a:p>
          <a:p>
            <a:endParaRPr lang="en-US" dirty="0"/>
          </a:p>
          <a:p>
            <a:pPr lvl="0"/>
            <a:r>
              <a:rPr lang="en-US" b="1" dirty="0"/>
              <a:t>Initial scope for the RG </a:t>
            </a:r>
          </a:p>
          <a:p>
            <a:pPr lvl="1"/>
            <a:r>
              <a:rPr lang="en-US" dirty="0"/>
              <a:t>Concept.</a:t>
            </a:r>
          </a:p>
          <a:p>
            <a:pPr lvl="1"/>
            <a:r>
              <a:rPr lang="en-US" dirty="0"/>
              <a:t>Use cases. </a:t>
            </a:r>
          </a:p>
          <a:p>
            <a:pPr lvl="1"/>
            <a:r>
              <a:rPr lang="en-US" dirty="0"/>
              <a:t>Requirements. (e.g., storage, search, comparison, dependencies, maturity, versioning…)</a:t>
            </a:r>
          </a:p>
          <a:p>
            <a:pPr lvl="1"/>
            <a:r>
              <a:rPr lang="en-US" dirty="0"/>
              <a:t>Sharing info on existing systems that could be leveraged.</a:t>
            </a:r>
          </a:p>
          <a:p>
            <a:pPr lvl="1"/>
            <a:r>
              <a:rPr lang="en-US" dirty="0"/>
              <a:t>Plan for designing, building/leveraging, testing, operations.</a:t>
            </a:r>
          </a:p>
          <a:p>
            <a:pPr lvl="1"/>
            <a:r>
              <a:rPr lang="en-US" dirty="0"/>
              <a:t>Think ahead about the technology needed to support governance of the repository – It’s likely that the governance requirements would be decided elsewhere. However, tech considerations would need to be inputs to the decision.</a:t>
            </a:r>
          </a:p>
          <a:p>
            <a:pPr lvl="0"/>
            <a:r>
              <a:rPr lang="en-US" dirty="0"/>
              <a:t>Group should come up with an initial draft as soon as possible. Input from the clinical societies and other users (industry, etc.) would be important before the plan is finalized and executed.</a:t>
            </a:r>
          </a:p>
          <a:p>
            <a:endParaRPr lang="en-US" dirty="0"/>
          </a:p>
        </p:txBody>
      </p:sp>
      <p:sp>
        <p:nvSpPr>
          <p:cNvPr id="4" name="Slide Number Placeholder 3"/>
          <p:cNvSpPr>
            <a:spLocks noGrp="1"/>
          </p:cNvSpPr>
          <p:nvPr>
            <p:ph type="sldNum" sz="quarter" idx="10"/>
          </p:nvPr>
        </p:nvSpPr>
        <p:spPr/>
        <p:txBody>
          <a:bodyPr/>
          <a:lstStyle/>
          <a:p>
            <a:fld id="{17EE6136-E2B0-4791-AD49-9173F5A5E2BF}" type="slidenum">
              <a:rPr lang="en-US" smtClean="0"/>
              <a:t>29</a:t>
            </a:fld>
            <a:endParaRPr lang="en-US"/>
          </a:p>
        </p:txBody>
      </p:sp>
    </p:spTree>
    <p:extLst>
      <p:ext uri="{BB962C8B-B14F-4D97-AF65-F5344CB8AC3E}">
        <p14:creationId xmlns:p14="http://schemas.microsoft.com/office/powerpoint/2010/main" val="1130446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31</a:t>
            </a:fld>
            <a:endParaRPr lang="en-US"/>
          </a:p>
        </p:txBody>
      </p:sp>
    </p:spTree>
    <p:extLst>
      <p:ext uri="{BB962C8B-B14F-4D97-AF65-F5344CB8AC3E}">
        <p14:creationId xmlns:p14="http://schemas.microsoft.com/office/powerpoint/2010/main" val="413797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5</a:t>
            </a:fld>
            <a:endParaRPr lang="en-US"/>
          </a:p>
        </p:txBody>
      </p:sp>
    </p:spTree>
    <p:extLst>
      <p:ext uri="{BB962C8B-B14F-4D97-AF65-F5344CB8AC3E}">
        <p14:creationId xmlns:p14="http://schemas.microsoft.com/office/powerpoint/2010/main" val="515125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6</a:t>
            </a:fld>
            <a:endParaRPr lang="en-US"/>
          </a:p>
        </p:txBody>
      </p:sp>
    </p:spTree>
    <p:extLst>
      <p:ext uri="{BB962C8B-B14F-4D97-AF65-F5344CB8AC3E}">
        <p14:creationId xmlns:p14="http://schemas.microsoft.com/office/powerpoint/2010/main" val="38764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7</a:t>
            </a:fld>
            <a:endParaRPr lang="en-US"/>
          </a:p>
        </p:txBody>
      </p:sp>
    </p:spTree>
    <p:extLst>
      <p:ext uri="{BB962C8B-B14F-4D97-AF65-F5344CB8AC3E}">
        <p14:creationId xmlns:p14="http://schemas.microsoft.com/office/powerpoint/2010/main" val="154477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8</a:t>
            </a:fld>
            <a:endParaRPr lang="en-US"/>
          </a:p>
        </p:txBody>
      </p:sp>
    </p:spTree>
    <p:extLst>
      <p:ext uri="{BB962C8B-B14F-4D97-AF65-F5344CB8AC3E}">
        <p14:creationId xmlns:p14="http://schemas.microsoft.com/office/powerpoint/2010/main" val="2911808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10</a:t>
            </a:fld>
            <a:endParaRPr lang="en-US"/>
          </a:p>
        </p:txBody>
      </p:sp>
    </p:spTree>
    <p:extLst>
      <p:ext uri="{BB962C8B-B14F-4D97-AF65-F5344CB8AC3E}">
        <p14:creationId xmlns:p14="http://schemas.microsoft.com/office/powerpoint/2010/main" val="4183152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12</a:t>
            </a:fld>
            <a:endParaRPr lang="en-US"/>
          </a:p>
        </p:txBody>
      </p:sp>
    </p:spTree>
    <p:extLst>
      <p:ext uri="{BB962C8B-B14F-4D97-AF65-F5344CB8AC3E}">
        <p14:creationId xmlns:p14="http://schemas.microsoft.com/office/powerpoint/2010/main" val="1755856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14</a:t>
            </a:fld>
            <a:endParaRPr lang="en-US"/>
          </a:p>
        </p:txBody>
      </p:sp>
    </p:spTree>
    <p:extLst>
      <p:ext uri="{BB962C8B-B14F-4D97-AF65-F5344CB8AC3E}">
        <p14:creationId xmlns:p14="http://schemas.microsoft.com/office/powerpoint/2010/main" val="2271461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EE6136-E2B0-4791-AD49-9173F5A5E2BF}" type="slidenum">
              <a:rPr lang="en-US" smtClean="0"/>
              <a:t>17</a:t>
            </a:fld>
            <a:endParaRPr lang="en-US"/>
          </a:p>
        </p:txBody>
      </p:sp>
    </p:spTree>
    <p:extLst>
      <p:ext uri="{BB962C8B-B14F-4D97-AF65-F5344CB8AC3E}">
        <p14:creationId xmlns:p14="http://schemas.microsoft.com/office/powerpoint/2010/main" val="42423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2038C-9447-5F47-9DE9-35A2E9A742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08279-F9D7-AD4E-8917-0CFDCAC51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705828-9D8E-5042-AB9D-E637F762BF35}"/>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5" name="Footer Placeholder 4">
            <a:extLst>
              <a:ext uri="{FF2B5EF4-FFF2-40B4-BE49-F238E27FC236}">
                <a16:creationId xmlns:a16="http://schemas.microsoft.com/office/drawing/2014/main" id="{DE257C94-DD76-104F-AD3C-BF80C02BC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06712-0369-BE4F-B6DD-819A10ED91FE}"/>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7" name="Rectangle 6">
            <a:extLst>
              <a:ext uri="{FF2B5EF4-FFF2-40B4-BE49-F238E27FC236}">
                <a16:creationId xmlns:a16="http://schemas.microsoft.com/office/drawing/2014/main" id="{1A11E491-6006-AA43-87FA-0FFE1820D9D9}"/>
              </a:ext>
            </a:extLst>
          </p:cNvPr>
          <p:cNvSpPr/>
          <p:nvPr/>
        </p:nvSpPr>
        <p:spPr>
          <a:xfrm>
            <a:off x="0" y="5468112"/>
            <a:ext cx="12192000" cy="1389888"/>
          </a:xfrm>
          <a:prstGeom prst="rect">
            <a:avLst/>
          </a:prstGeom>
          <a:gradFill flip="none" rotWithShape="1">
            <a:gsLst>
              <a:gs pos="100000">
                <a:srgbClr val="3086AB"/>
              </a:gs>
              <a:gs pos="27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7BFB469A-4D67-4748-8456-F7950DDA61DA}"/>
              </a:ext>
            </a:extLst>
          </p:cNvPr>
          <p:cNvCxnSpPr>
            <a:cxnSpLocks/>
          </p:cNvCxnSpPr>
          <p:nvPr/>
        </p:nvCxnSpPr>
        <p:spPr>
          <a:xfrm>
            <a:off x="0" y="5432912"/>
            <a:ext cx="12192000" cy="0"/>
          </a:xfrm>
          <a:prstGeom prst="line">
            <a:avLst/>
          </a:prstGeom>
          <a:ln w="76200" cmpd="sng">
            <a:solidFill>
              <a:srgbClr val="FFA004"/>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81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DBFDF3-8496-434F-9596-B44B49C860DC}"/>
              </a:ext>
            </a:extLst>
          </p:cNvPr>
          <p:cNvSpPr/>
          <p:nvPr/>
        </p:nvSpPr>
        <p:spPr>
          <a:xfrm>
            <a:off x="0" y="0"/>
            <a:ext cx="4772025" cy="1389888"/>
          </a:xfrm>
          <a:prstGeom prst="rect">
            <a:avLst/>
          </a:prstGeom>
          <a:gradFill flip="none" rotWithShape="1">
            <a:gsLst>
              <a:gs pos="100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918B3F-2F21-1048-8A0F-DF3EAA498634}"/>
              </a:ext>
            </a:extLst>
          </p:cNvPr>
          <p:cNvSpPr>
            <a:spLocks noGrp="1"/>
          </p:cNvSpPr>
          <p:nvPr>
            <p:ph type="title"/>
          </p:nvPr>
        </p:nvSpPr>
        <p:spPr>
          <a:xfrm>
            <a:off x="0" y="0"/>
            <a:ext cx="4772025" cy="1389888"/>
          </a:xfrm>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F68832A-E474-A840-B530-3FAE2E892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52389A-BBBC-BF4B-9900-00CA3E0CB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7358B6-11A2-D243-8AC2-7D5A92306E24}"/>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6" name="Footer Placeholder 5">
            <a:extLst>
              <a:ext uri="{FF2B5EF4-FFF2-40B4-BE49-F238E27FC236}">
                <a16:creationId xmlns:a16="http://schemas.microsoft.com/office/drawing/2014/main" id="{773901E1-1716-F54A-875B-F930E29C9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54362-0F9D-B048-889B-F028BD7EA4C5}"/>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8" name="Rectangle 7">
            <a:extLst>
              <a:ext uri="{FF2B5EF4-FFF2-40B4-BE49-F238E27FC236}">
                <a16:creationId xmlns:a16="http://schemas.microsoft.com/office/drawing/2014/main" id="{1A30CC76-7B76-E642-A0A5-1794CCC4CC86}"/>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4AFDEC61-660A-C041-B6C7-6BC83D4CF1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226644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6129F9-DA4E-F741-B235-71886E1C8F7E}"/>
              </a:ext>
            </a:extLst>
          </p:cNvPr>
          <p:cNvSpPr/>
          <p:nvPr/>
        </p:nvSpPr>
        <p:spPr>
          <a:xfrm>
            <a:off x="0" y="0"/>
            <a:ext cx="4772025" cy="2057400"/>
          </a:xfrm>
          <a:prstGeom prst="rect">
            <a:avLst/>
          </a:prstGeom>
          <a:gradFill flip="none" rotWithShape="1">
            <a:gsLst>
              <a:gs pos="100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341D7F-077F-BE4E-8142-EF0C4E4BD36A}"/>
              </a:ext>
            </a:extLst>
          </p:cNvPr>
          <p:cNvSpPr>
            <a:spLocks noGrp="1"/>
          </p:cNvSpPr>
          <p:nvPr>
            <p:ph type="title"/>
          </p:nvPr>
        </p:nvSpPr>
        <p:spPr>
          <a:xfrm>
            <a:off x="243673" y="187325"/>
            <a:ext cx="3932237" cy="1600200"/>
          </a:xfrm>
        </p:spPr>
        <p:txBody>
          <a:bodyPr anchor="b"/>
          <a:lstStyle>
            <a:lvl1pPr>
              <a:defRPr sz="3200">
                <a:solidFill>
                  <a:schemeClr val="bg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BDB88269-F592-E942-B357-F144A0EB03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C23954D-D541-E74F-B168-B6D0301AC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07F86C-46C5-1D42-83E5-BEDFA39F2FBF}"/>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6" name="Footer Placeholder 5">
            <a:extLst>
              <a:ext uri="{FF2B5EF4-FFF2-40B4-BE49-F238E27FC236}">
                <a16:creationId xmlns:a16="http://schemas.microsoft.com/office/drawing/2014/main" id="{383BA3CB-21A6-8748-872D-82C2843BA3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0E91CF-43CF-7E49-80FA-0A43B94D3C1E}"/>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8" name="Rectangle 7">
            <a:extLst>
              <a:ext uri="{FF2B5EF4-FFF2-40B4-BE49-F238E27FC236}">
                <a16:creationId xmlns:a16="http://schemas.microsoft.com/office/drawing/2014/main" id="{C0C7DBA5-3996-9145-A147-A2B67F4674F4}"/>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6AE84F2A-01B6-FB49-B87E-F987517044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29813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6DE2C8-EAA1-C342-83BC-F7A99434E8AB}"/>
              </a:ext>
            </a:extLst>
          </p:cNvPr>
          <p:cNvSpPr/>
          <p:nvPr/>
        </p:nvSpPr>
        <p:spPr>
          <a:xfrm>
            <a:off x="0" y="0"/>
            <a:ext cx="12192000" cy="1389888"/>
          </a:xfrm>
          <a:prstGeom prst="rect">
            <a:avLst/>
          </a:prstGeom>
          <a:gradFill flip="none" rotWithShape="1">
            <a:gsLst>
              <a:gs pos="100000">
                <a:srgbClr val="3086AB"/>
              </a:gs>
              <a:gs pos="53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60B1E8-7691-AC40-88E2-849A0E5DE90B}"/>
              </a:ext>
            </a:extLst>
          </p:cNvPr>
          <p:cNvSpPr>
            <a:spLocks noGrp="1"/>
          </p:cNvSpPr>
          <p:nvPr>
            <p:ph type="title"/>
          </p:nvPr>
        </p:nvSpPr>
        <p:spPr>
          <a:xfrm>
            <a:off x="0" y="0"/>
            <a:ext cx="12192000" cy="1325563"/>
          </a:xfrm>
        </p:spPr>
        <p:txBody>
          <a:bodyPr/>
          <a:lstStyle>
            <a:lvl1pPr>
              <a:defRPr>
                <a:solidFill>
                  <a:schemeClr val="bg1"/>
                </a:solidFill>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D331A58-9040-2B49-B0E4-0DBF1011609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CB0B70-45A1-8442-B4CB-9A5BC05912B7}"/>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5" name="Footer Placeholder 4">
            <a:extLst>
              <a:ext uri="{FF2B5EF4-FFF2-40B4-BE49-F238E27FC236}">
                <a16:creationId xmlns:a16="http://schemas.microsoft.com/office/drawing/2014/main" id="{8BDB20D8-EC39-4449-9946-1B356CA7C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887CA-E28F-7648-8975-E1F65EC78ECF}"/>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7" name="Rectangle 6">
            <a:extLst>
              <a:ext uri="{FF2B5EF4-FFF2-40B4-BE49-F238E27FC236}">
                <a16:creationId xmlns:a16="http://schemas.microsoft.com/office/drawing/2014/main" id="{8F9E272A-9128-414B-881C-7DEA06E7E859}"/>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8" name="Picture 7">
            <a:extLst>
              <a:ext uri="{FF2B5EF4-FFF2-40B4-BE49-F238E27FC236}">
                <a16:creationId xmlns:a16="http://schemas.microsoft.com/office/drawing/2014/main" id="{B9944F96-F0B3-DF4B-9959-F4BFC013B7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1883250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E927101-B8BF-B741-ADC3-3DC3BE4C816A}"/>
              </a:ext>
            </a:extLst>
          </p:cNvPr>
          <p:cNvSpPr/>
          <p:nvPr/>
        </p:nvSpPr>
        <p:spPr>
          <a:xfrm>
            <a:off x="8724900" y="-1"/>
            <a:ext cx="3467100" cy="6176963"/>
          </a:xfrm>
          <a:prstGeom prst="rect">
            <a:avLst/>
          </a:prstGeom>
          <a:gradFill flip="none" rotWithShape="1">
            <a:gsLst>
              <a:gs pos="0">
                <a:srgbClr val="3086AB"/>
              </a:gs>
              <a:gs pos="50000">
                <a:srgbClr val="3086AB"/>
              </a:gs>
              <a:gs pos="10000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FF8ADFC9-D95A-CB4C-ADC7-92D9748EB24C}"/>
              </a:ext>
            </a:extLst>
          </p:cNvPr>
          <p:cNvSpPr>
            <a:spLocks noGrp="1"/>
          </p:cNvSpPr>
          <p:nvPr>
            <p:ph type="title" orient="vert"/>
          </p:nvPr>
        </p:nvSpPr>
        <p:spPr>
          <a:xfrm>
            <a:off x="9144000" y="152400"/>
            <a:ext cx="2628900" cy="6024562"/>
          </a:xfrm>
        </p:spPr>
        <p:txBody>
          <a:bodyPr vert="eaVert"/>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3D4EEF81-C4B5-DB47-BDD9-EDBAD20160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0EBF8-14B1-664D-9D5B-AAE2995E75C8}"/>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5" name="Footer Placeholder 4">
            <a:extLst>
              <a:ext uri="{FF2B5EF4-FFF2-40B4-BE49-F238E27FC236}">
                <a16:creationId xmlns:a16="http://schemas.microsoft.com/office/drawing/2014/main" id="{BCBE7D37-03A2-A647-8817-3BB7774B0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ACBB5B-A7DC-6B4B-98EB-551FBA477D3A}"/>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7" name="Rectangle 6">
            <a:extLst>
              <a:ext uri="{FF2B5EF4-FFF2-40B4-BE49-F238E27FC236}">
                <a16:creationId xmlns:a16="http://schemas.microsoft.com/office/drawing/2014/main" id="{2018598C-A87A-9C48-B789-E75979C7745C}"/>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8" name="Picture 7">
            <a:extLst>
              <a:ext uri="{FF2B5EF4-FFF2-40B4-BE49-F238E27FC236}">
                <a16:creationId xmlns:a16="http://schemas.microsoft.com/office/drawing/2014/main" id="{DBE72D59-56A1-814C-93C1-54E37B9479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260981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7B75-9ECE-4C8E-A2CB-56CD0CD39F12}"/>
              </a:ext>
            </a:extLst>
          </p:cNvPr>
          <p:cNvSpPr>
            <a:spLocks noGrp="1"/>
          </p:cNvSpPr>
          <p:nvPr>
            <p:ph type="title"/>
          </p:nvPr>
        </p:nvSpPr>
        <p:spPr/>
        <p:txBody>
          <a:bodyPr/>
          <a:lstStyle/>
          <a:p>
            <a:r>
              <a:rPr lang="en-US" dirty="0"/>
              <a:t>Click to edit Master title style</a:t>
            </a:r>
          </a:p>
        </p:txBody>
      </p:sp>
      <p:sp>
        <p:nvSpPr>
          <p:cNvPr id="4" name="Date Placeholder 3">
            <a:extLst>
              <a:ext uri="{FF2B5EF4-FFF2-40B4-BE49-F238E27FC236}">
                <a16:creationId xmlns:a16="http://schemas.microsoft.com/office/drawing/2014/main" id="{F0DC1440-4A04-43B2-9900-1F5977B4A562}"/>
              </a:ext>
            </a:extLst>
          </p:cNvPr>
          <p:cNvSpPr>
            <a:spLocks noGrp="1"/>
          </p:cNvSpPr>
          <p:nvPr>
            <p:ph type="dt" sz="half" idx="10"/>
          </p:nvPr>
        </p:nvSpPr>
        <p:spPr/>
        <p:txBody>
          <a:bodyPr/>
          <a:lstStyle/>
          <a:p>
            <a:fld id="{B61BEF0D-F0BB-DE4B-95CE-6DB70DBA9567}" type="datetimeFigureOut">
              <a:rPr lang="en-US" smtClean="0"/>
              <a:pPr/>
              <a:t>7/31/18</a:t>
            </a:fld>
            <a:endParaRPr lang="en-US" dirty="0"/>
          </a:p>
        </p:txBody>
      </p:sp>
      <p:sp>
        <p:nvSpPr>
          <p:cNvPr id="5" name="Footer Placeholder 4">
            <a:extLst>
              <a:ext uri="{FF2B5EF4-FFF2-40B4-BE49-F238E27FC236}">
                <a16:creationId xmlns:a16="http://schemas.microsoft.com/office/drawing/2014/main" id="{05B15EEE-D817-4523-A722-6D0F664D4C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E26D5-55AF-4956-98DD-60AFB1E404F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67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E581F3-6C7B-CC4B-89AD-F533C4F865E7}"/>
              </a:ext>
            </a:extLst>
          </p:cNvPr>
          <p:cNvSpPr/>
          <p:nvPr/>
        </p:nvSpPr>
        <p:spPr>
          <a:xfrm>
            <a:off x="0" y="0"/>
            <a:ext cx="12192000" cy="1389888"/>
          </a:xfrm>
          <a:prstGeom prst="rect">
            <a:avLst/>
          </a:prstGeom>
          <a:gradFill flip="none" rotWithShape="1">
            <a:gsLst>
              <a:gs pos="97000">
                <a:srgbClr val="3086AB"/>
              </a:gs>
              <a:gs pos="48000">
                <a:srgbClr val="3086AB"/>
              </a:gs>
              <a:gs pos="100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91CEBD-8A79-A849-A78D-03A66FB62E1E}"/>
              </a:ext>
            </a:extLst>
          </p:cNvPr>
          <p:cNvSpPr>
            <a:spLocks noGrp="1"/>
          </p:cNvSpPr>
          <p:nvPr>
            <p:ph type="title"/>
          </p:nvPr>
        </p:nvSpPr>
        <p:spPr>
          <a:xfrm>
            <a:off x="0" y="32162"/>
            <a:ext cx="12192000" cy="1325563"/>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172AD5-0BA6-9448-8C9F-50A017A2CE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5C5FF2-5A67-3D44-9F53-AF065C67DD74}"/>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5" name="Footer Placeholder 4">
            <a:extLst>
              <a:ext uri="{FF2B5EF4-FFF2-40B4-BE49-F238E27FC236}">
                <a16:creationId xmlns:a16="http://schemas.microsoft.com/office/drawing/2014/main" id="{9BABF0BF-A6F8-D249-AB19-E8969996D0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B0FDC-4791-B647-B4C0-EAD4E0CA2650}"/>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8" name="Rectangle 7">
            <a:extLst>
              <a:ext uri="{FF2B5EF4-FFF2-40B4-BE49-F238E27FC236}">
                <a16:creationId xmlns:a16="http://schemas.microsoft.com/office/drawing/2014/main" id="{46F68700-FC05-5641-BBEC-BA35DC5D3ADC}"/>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4B3AD35D-17FA-AF4F-B91E-7233BF8E35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242505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BF70-C62D-E44B-9C93-00674DAFE0E7}"/>
              </a:ext>
            </a:extLst>
          </p:cNvPr>
          <p:cNvSpPr>
            <a:spLocks noGrp="1"/>
          </p:cNvSpPr>
          <p:nvPr>
            <p:ph type="title"/>
          </p:nvPr>
        </p:nvSpPr>
        <p:spPr>
          <a:xfrm>
            <a:off x="838200" y="887123"/>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AAC9E5-6901-3842-A7A7-12EE0460C659}"/>
              </a:ext>
            </a:extLst>
          </p:cNvPr>
          <p:cNvSpPr>
            <a:spLocks noGrp="1"/>
          </p:cNvSpPr>
          <p:nvPr>
            <p:ph type="body" idx="1"/>
          </p:nvPr>
        </p:nvSpPr>
        <p:spPr>
          <a:xfrm>
            <a:off x="838200" y="376684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BAB5A6-6CD1-234A-8F57-945041AE4B5B}"/>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5" name="Footer Placeholder 4">
            <a:extLst>
              <a:ext uri="{FF2B5EF4-FFF2-40B4-BE49-F238E27FC236}">
                <a16:creationId xmlns:a16="http://schemas.microsoft.com/office/drawing/2014/main" id="{1CECE37A-CACC-9143-A15A-4570E21F5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D12E4-F23F-EC4F-9EBB-554740F6DE6F}"/>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10" name="Rectangle 9">
            <a:extLst>
              <a:ext uri="{FF2B5EF4-FFF2-40B4-BE49-F238E27FC236}">
                <a16:creationId xmlns:a16="http://schemas.microsoft.com/office/drawing/2014/main" id="{25DE2262-3EAF-294F-9276-7B015B927C16}"/>
              </a:ext>
            </a:extLst>
          </p:cNvPr>
          <p:cNvSpPr/>
          <p:nvPr/>
        </p:nvSpPr>
        <p:spPr>
          <a:xfrm>
            <a:off x="-11723" y="5503281"/>
            <a:ext cx="12192000" cy="1389888"/>
          </a:xfrm>
          <a:prstGeom prst="rect">
            <a:avLst/>
          </a:prstGeom>
          <a:gradFill flip="none" rotWithShape="1">
            <a:gsLst>
              <a:gs pos="100000">
                <a:srgbClr val="3086AB"/>
              </a:gs>
              <a:gs pos="4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40A91CED-FB15-A545-8166-66AEA6B4AFA6}"/>
              </a:ext>
            </a:extLst>
          </p:cNvPr>
          <p:cNvCxnSpPr>
            <a:cxnSpLocks/>
          </p:cNvCxnSpPr>
          <p:nvPr/>
        </p:nvCxnSpPr>
        <p:spPr>
          <a:xfrm>
            <a:off x="-11723" y="5468081"/>
            <a:ext cx="12192000" cy="0"/>
          </a:xfrm>
          <a:prstGeom prst="line">
            <a:avLst/>
          </a:prstGeom>
          <a:ln w="76200" cmpd="sng">
            <a:solidFill>
              <a:srgbClr val="FFA004"/>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626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E629AFE-D24C-DF4E-8808-A7C98AC09EA3}"/>
              </a:ext>
            </a:extLst>
          </p:cNvPr>
          <p:cNvSpPr/>
          <p:nvPr/>
        </p:nvSpPr>
        <p:spPr>
          <a:xfrm>
            <a:off x="0" y="0"/>
            <a:ext cx="12192000" cy="1389888"/>
          </a:xfrm>
          <a:prstGeom prst="rect">
            <a:avLst/>
          </a:prstGeom>
          <a:gradFill flip="none" rotWithShape="1">
            <a:gsLst>
              <a:gs pos="99000">
                <a:srgbClr val="3086AB"/>
              </a:gs>
              <a:gs pos="50000">
                <a:srgbClr val="3086AB"/>
              </a:gs>
              <a:gs pos="100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23330-8404-CF49-96D1-CB13A98788EA}"/>
              </a:ext>
            </a:extLst>
          </p:cNvPr>
          <p:cNvSpPr>
            <a:spLocks noGrp="1"/>
          </p:cNvSpPr>
          <p:nvPr>
            <p:ph type="title"/>
          </p:nvPr>
        </p:nvSpPr>
        <p:spPr>
          <a:xfrm>
            <a:off x="0" y="0"/>
            <a:ext cx="12192000" cy="13898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866C859-921B-BE4E-B2F9-F2FFF57545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F900C2-20DD-AF45-9941-8255D622E7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5C17F7-2652-8846-9D90-DF764469CD67}"/>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6" name="Footer Placeholder 5">
            <a:extLst>
              <a:ext uri="{FF2B5EF4-FFF2-40B4-BE49-F238E27FC236}">
                <a16:creationId xmlns:a16="http://schemas.microsoft.com/office/drawing/2014/main" id="{4B9A9667-6F35-DF47-AEA0-C89D48A00E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03F24E-8EB3-6748-A1C5-9613BFA1C4F3}"/>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8" name="Rectangle 7">
            <a:extLst>
              <a:ext uri="{FF2B5EF4-FFF2-40B4-BE49-F238E27FC236}">
                <a16:creationId xmlns:a16="http://schemas.microsoft.com/office/drawing/2014/main" id="{0296711B-029F-EF44-88D8-7C777CBCA21C}"/>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55B4E9CC-EB55-C246-8C2F-ABC8F933FB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247962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A3C6DD0-966D-B547-91F3-1691612E85CE}"/>
              </a:ext>
            </a:extLst>
          </p:cNvPr>
          <p:cNvSpPr/>
          <p:nvPr/>
        </p:nvSpPr>
        <p:spPr>
          <a:xfrm>
            <a:off x="0" y="13050"/>
            <a:ext cx="12192000" cy="1389888"/>
          </a:xfrm>
          <a:prstGeom prst="rect">
            <a:avLst/>
          </a:prstGeom>
          <a:gradFill flip="none" rotWithShape="1">
            <a:gsLst>
              <a:gs pos="99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031282-0EA6-C943-9E9A-4132ADAC2FAC}"/>
              </a:ext>
            </a:extLst>
          </p:cNvPr>
          <p:cNvSpPr>
            <a:spLocks noGrp="1"/>
          </p:cNvSpPr>
          <p:nvPr>
            <p:ph type="title"/>
          </p:nvPr>
        </p:nvSpPr>
        <p:spPr>
          <a:xfrm>
            <a:off x="0" y="46892"/>
            <a:ext cx="12192000" cy="1325563"/>
          </a:xfrm>
        </p:spPr>
        <p:txBody>
          <a:bodyPr/>
          <a:lstStyle>
            <a:lvl1pPr>
              <a:defRPr>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5FFB0C3-A8F0-7F4C-AFE9-B952E96C3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60FB2D-C9C9-8944-AB33-4EEAAB09C0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CE6FA-E06E-374E-B5F8-860BE74A8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2CC6AB-D39C-7E4D-9B67-7C227694B5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BEA18-9DBB-3E45-A1A1-05978A7E5E52}"/>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8" name="Footer Placeholder 7">
            <a:extLst>
              <a:ext uri="{FF2B5EF4-FFF2-40B4-BE49-F238E27FC236}">
                <a16:creationId xmlns:a16="http://schemas.microsoft.com/office/drawing/2014/main" id="{86582535-90AC-ED4E-90E2-EBD075B68D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40EA15-908D-764A-9581-82328997A8AC}"/>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10" name="Rectangle 9">
            <a:extLst>
              <a:ext uri="{FF2B5EF4-FFF2-40B4-BE49-F238E27FC236}">
                <a16:creationId xmlns:a16="http://schemas.microsoft.com/office/drawing/2014/main" id="{B360819A-A7A8-6B4D-98D1-1BA950081991}"/>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11" name="Picture 10">
            <a:extLst>
              <a:ext uri="{FF2B5EF4-FFF2-40B4-BE49-F238E27FC236}">
                <a16:creationId xmlns:a16="http://schemas.microsoft.com/office/drawing/2014/main" id="{3D29F18C-EEA7-5B45-8CEF-B35B37EE03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704012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1088D21-89E3-3D42-885E-36D17FA619B4}"/>
              </a:ext>
            </a:extLst>
          </p:cNvPr>
          <p:cNvSpPr/>
          <p:nvPr/>
        </p:nvSpPr>
        <p:spPr>
          <a:xfrm>
            <a:off x="0" y="0"/>
            <a:ext cx="12192000" cy="1389888"/>
          </a:xfrm>
          <a:prstGeom prst="rect">
            <a:avLst/>
          </a:prstGeom>
          <a:gradFill flip="none" rotWithShape="1">
            <a:gsLst>
              <a:gs pos="98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7C6AF6-15AA-934A-A8EE-25FAEA92198E}"/>
              </a:ext>
            </a:extLst>
          </p:cNvPr>
          <p:cNvSpPr>
            <a:spLocks noGrp="1"/>
          </p:cNvSpPr>
          <p:nvPr>
            <p:ph type="title"/>
          </p:nvPr>
        </p:nvSpPr>
        <p:spPr>
          <a:xfrm>
            <a:off x="0" y="0"/>
            <a:ext cx="12192000" cy="1389888"/>
          </a:xfrm>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B8D434C5-CB35-3240-B967-2EE1F6C4B0EF}"/>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4" name="Footer Placeholder 3">
            <a:extLst>
              <a:ext uri="{FF2B5EF4-FFF2-40B4-BE49-F238E27FC236}">
                <a16:creationId xmlns:a16="http://schemas.microsoft.com/office/drawing/2014/main" id="{4378DBFB-77EC-814B-BAD7-018F50A5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0CF1FD-4C8F-9241-BD09-58A93857D9A9}"/>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6" name="Rectangle 5">
            <a:extLst>
              <a:ext uri="{FF2B5EF4-FFF2-40B4-BE49-F238E27FC236}">
                <a16:creationId xmlns:a16="http://schemas.microsoft.com/office/drawing/2014/main" id="{2C24783D-E74E-2649-8ADB-E431ECED88E2}"/>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7" name="Picture 6">
            <a:extLst>
              <a:ext uri="{FF2B5EF4-FFF2-40B4-BE49-F238E27FC236}">
                <a16:creationId xmlns:a16="http://schemas.microsoft.com/office/drawing/2014/main" id="{80A91349-17FC-FB46-A6E0-9C513F472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82480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1088D21-89E3-3D42-885E-36D17FA619B4}"/>
              </a:ext>
            </a:extLst>
          </p:cNvPr>
          <p:cNvSpPr/>
          <p:nvPr/>
        </p:nvSpPr>
        <p:spPr>
          <a:xfrm>
            <a:off x="0" y="0"/>
            <a:ext cx="12192000" cy="633694"/>
          </a:xfrm>
          <a:prstGeom prst="rect">
            <a:avLst/>
          </a:prstGeom>
          <a:gradFill flip="none" rotWithShape="1">
            <a:gsLst>
              <a:gs pos="98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7C6AF6-15AA-934A-A8EE-25FAEA92198E}"/>
              </a:ext>
            </a:extLst>
          </p:cNvPr>
          <p:cNvSpPr>
            <a:spLocks noGrp="1"/>
          </p:cNvSpPr>
          <p:nvPr>
            <p:ph type="title"/>
          </p:nvPr>
        </p:nvSpPr>
        <p:spPr>
          <a:xfrm>
            <a:off x="0" y="0"/>
            <a:ext cx="12192000" cy="604911"/>
          </a:xfrm>
        </p:spPr>
        <p:txBody>
          <a:bodyPr>
            <a:normAutofit/>
          </a:bodyPr>
          <a:lstStyle>
            <a:lvl1pPr>
              <a:defRPr sz="2800">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B8D434C5-CB35-3240-B967-2EE1F6C4B0EF}"/>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4" name="Footer Placeholder 3">
            <a:extLst>
              <a:ext uri="{FF2B5EF4-FFF2-40B4-BE49-F238E27FC236}">
                <a16:creationId xmlns:a16="http://schemas.microsoft.com/office/drawing/2014/main" id="{4378DBFB-77EC-814B-BAD7-018F50A5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0CF1FD-4C8F-9241-BD09-58A93857D9A9}"/>
              </a:ext>
            </a:extLst>
          </p:cNvPr>
          <p:cNvSpPr>
            <a:spLocks noGrp="1"/>
          </p:cNvSpPr>
          <p:nvPr>
            <p:ph type="sldNum" sz="quarter" idx="12"/>
          </p:nvPr>
        </p:nvSpPr>
        <p:spPr/>
        <p:txBody>
          <a:bodyPr/>
          <a:lstStyle/>
          <a:p>
            <a:fld id="{249B2B0D-455E-214A-BCC9-59B6F8782DE4}" type="slidenum">
              <a:rPr lang="en-US" smtClean="0"/>
              <a:t>‹#›</a:t>
            </a:fld>
            <a:endParaRPr lang="en-US"/>
          </a:p>
        </p:txBody>
      </p:sp>
      <p:pic>
        <p:nvPicPr>
          <p:cNvPr id="7" name="Picture 6">
            <a:extLst>
              <a:ext uri="{FF2B5EF4-FFF2-40B4-BE49-F238E27FC236}">
                <a16:creationId xmlns:a16="http://schemas.microsoft.com/office/drawing/2014/main" id="{80A91349-17FC-FB46-A6E0-9C513F472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336" y="6327567"/>
            <a:ext cx="1825656" cy="422689"/>
          </a:xfrm>
          <a:prstGeom prst="rect">
            <a:avLst/>
          </a:prstGeom>
        </p:spPr>
      </p:pic>
    </p:spTree>
    <p:extLst>
      <p:ext uri="{BB962C8B-B14F-4D97-AF65-F5344CB8AC3E}">
        <p14:creationId xmlns:p14="http://schemas.microsoft.com/office/powerpoint/2010/main" val="43747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8D434C5-CB35-3240-B967-2EE1F6C4B0EF}"/>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4" name="Footer Placeholder 3">
            <a:extLst>
              <a:ext uri="{FF2B5EF4-FFF2-40B4-BE49-F238E27FC236}">
                <a16:creationId xmlns:a16="http://schemas.microsoft.com/office/drawing/2014/main" id="{4378DBFB-77EC-814B-BAD7-018F50A5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0CF1FD-4C8F-9241-BD09-58A93857D9A9}"/>
              </a:ext>
            </a:extLst>
          </p:cNvPr>
          <p:cNvSpPr>
            <a:spLocks noGrp="1"/>
          </p:cNvSpPr>
          <p:nvPr>
            <p:ph type="sldNum" sz="quarter" idx="12"/>
          </p:nvPr>
        </p:nvSpPr>
        <p:spPr/>
        <p:txBody>
          <a:bodyPr/>
          <a:lstStyle/>
          <a:p>
            <a:fld id="{249B2B0D-455E-214A-BCC9-59B6F8782DE4}" type="slidenum">
              <a:rPr lang="en-US" smtClean="0"/>
              <a:t>‹#›</a:t>
            </a:fld>
            <a:endParaRPr lang="en-US"/>
          </a:p>
        </p:txBody>
      </p:sp>
      <p:sp>
        <p:nvSpPr>
          <p:cNvPr id="6" name="Rectangle 5">
            <a:extLst>
              <a:ext uri="{FF2B5EF4-FFF2-40B4-BE49-F238E27FC236}">
                <a16:creationId xmlns:a16="http://schemas.microsoft.com/office/drawing/2014/main" id="{2C24783D-E74E-2649-8ADB-E431ECED88E2}"/>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7" name="Picture 6">
            <a:extLst>
              <a:ext uri="{FF2B5EF4-FFF2-40B4-BE49-F238E27FC236}">
                <a16:creationId xmlns:a16="http://schemas.microsoft.com/office/drawing/2014/main" id="{80A91349-17FC-FB46-A6E0-9C513F472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400468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F0023-9831-9D4B-A05B-F0F966711956}"/>
              </a:ext>
            </a:extLst>
          </p:cNvPr>
          <p:cNvSpPr>
            <a:spLocks noGrp="1"/>
          </p:cNvSpPr>
          <p:nvPr>
            <p:ph type="dt" sz="half" idx="10"/>
          </p:nvPr>
        </p:nvSpPr>
        <p:spPr/>
        <p:txBody>
          <a:bodyPr/>
          <a:lstStyle/>
          <a:p>
            <a:fld id="{A4A1DD3D-8489-084D-AEE0-10D984821978}" type="datetimeFigureOut">
              <a:rPr lang="en-US" smtClean="0"/>
              <a:t>7/31/18</a:t>
            </a:fld>
            <a:endParaRPr lang="en-US"/>
          </a:p>
        </p:txBody>
      </p:sp>
      <p:sp>
        <p:nvSpPr>
          <p:cNvPr id="3" name="Footer Placeholder 2">
            <a:extLst>
              <a:ext uri="{FF2B5EF4-FFF2-40B4-BE49-F238E27FC236}">
                <a16:creationId xmlns:a16="http://schemas.microsoft.com/office/drawing/2014/main" id="{0458934B-3256-724A-9DC9-E4DCFBA67B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27C9E4-906D-5D46-A06E-53C894E0442C}"/>
              </a:ext>
            </a:extLst>
          </p:cNvPr>
          <p:cNvSpPr>
            <a:spLocks noGrp="1"/>
          </p:cNvSpPr>
          <p:nvPr>
            <p:ph type="sldNum" sz="quarter" idx="12"/>
          </p:nvPr>
        </p:nvSpPr>
        <p:spPr/>
        <p:txBody>
          <a:bodyPr/>
          <a:lstStyle/>
          <a:p>
            <a:fld id="{249B2B0D-455E-214A-BCC9-59B6F8782DE4}" type="slidenum">
              <a:rPr lang="en-US" smtClean="0"/>
              <a:t>‹#›</a:t>
            </a:fld>
            <a:endParaRPr lang="en-US"/>
          </a:p>
        </p:txBody>
      </p:sp>
    </p:spTree>
    <p:extLst>
      <p:ext uri="{BB962C8B-B14F-4D97-AF65-F5344CB8AC3E}">
        <p14:creationId xmlns:p14="http://schemas.microsoft.com/office/powerpoint/2010/main" val="14239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0A243C-514C-DD4F-B7F1-F6CE34C540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05BBB5-F8F2-7F48-BEE1-9E74D994FD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BD041-5E47-1147-8DC7-E680BD04DD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1DD3D-8489-084D-AEE0-10D984821978}" type="datetimeFigureOut">
              <a:rPr lang="en-US" smtClean="0"/>
              <a:t>7/31/18</a:t>
            </a:fld>
            <a:endParaRPr lang="en-US"/>
          </a:p>
        </p:txBody>
      </p:sp>
      <p:sp>
        <p:nvSpPr>
          <p:cNvPr id="5" name="Footer Placeholder 4">
            <a:extLst>
              <a:ext uri="{FF2B5EF4-FFF2-40B4-BE49-F238E27FC236}">
                <a16:creationId xmlns:a16="http://schemas.microsoft.com/office/drawing/2014/main" id="{9758D1E2-D62A-4945-96BF-CC16A1A376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736C82-A7D0-F342-9759-8A439E21FE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B2B0D-455E-214A-BCC9-59B6F8782DE4}" type="slidenum">
              <a:rPr lang="en-US" smtClean="0"/>
              <a:t>‹#›</a:t>
            </a:fld>
            <a:endParaRPr lang="en-US"/>
          </a:p>
        </p:txBody>
      </p:sp>
    </p:spTree>
    <p:extLst>
      <p:ext uri="{BB962C8B-B14F-4D97-AF65-F5344CB8AC3E}">
        <p14:creationId xmlns:p14="http://schemas.microsoft.com/office/powerpoint/2010/main" val="37824149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75"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dirty="0"/>
              <a:t>Lightning Round</a:t>
            </a:r>
          </a:p>
        </p:txBody>
      </p:sp>
      <p:sp>
        <p:nvSpPr>
          <p:cNvPr id="3" name="Subtitle 2">
            <a:extLst>
              <a:ext uri="{FF2B5EF4-FFF2-40B4-BE49-F238E27FC236}">
                <a16:creationId xmlns:a16="http://schemas.microsoft.com/office/drawing/2014/main" id="{FC631A8F-0387-D34B-954E-192F805D1026}"/>
              </a:ext>
            </a:extLst>
          </p:cNvPr>
          <p:cNvSpPr>
            <a:spLocks noGrp="1"/>
          </p:cNvSpPr>
          <p:nvPr>
            <p:ph type="subTitle" idx="1"/>
          </p:nvPr>
        </p:nvSpPr>
        <p:spPr/>
        <p:txBody>
          <a:bodyPr/>
          <a:lstStyle/>
          <a:p>
            <a:r>
              <a:rPr lang="en-US" dirty="0"/>
              <a:t>July 2018</a:t>
            </a:r>
          </a:p>
        </p:txBody>
      </p:sp>
      <p:pic>
        <p:nvPicPr>
          <p:cNvPr id="4" name="Picture 3">
            <a:extLst>
              <a:ext uri="{FF2B5EF4-FFF2-40B4-BE49-F238E27FC236}">
                <a16:creationId xmlns:a16="http://schemas.microsoft.com/office/drawing/2014/main" id="{22038265-9DBA-4927-B0F9-E8BE5723CD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056" y="905386"/>
            <a:ext cx="2907779" cy="897640"/>
          </a:xfrm>
          <a:prstGeom prst="rect">
            <a:avLst/>
          </a:prstGeom>
        </p:spPr>
      </p:pic>
      <p:pic>
        <p:nvPicPr>
          <p:cNvPr id="6" name="Picture 5">
            <a:extLst>
              <a:ext uri="{FF2B5EF4-FFF2-40B4-BE49-F238E27FC236}">
                <a16:creationId xmlns:a16="http://schemas.microsoft.com/office/drawing/2014/main" id="{96569168-B90C-CC4D-88C1-DF99D5B355C4}"/>
              </a:ext>
            </a:extLst>
          </p:cNvPr>
          <p:cNvPicPr>
            <a:picLocks noChangeAspect="1"/>
          </p:cNvPicPr>
          <p:nvPr/>
        </p:nvPicPr>
        <p:blipFill>
          <a:blip r:embed="rId3"/>
          <a:stretch>
            <a:fillRect/>
          </a:stretch>
        </p:blipFill>
        <p:spPr>
          <a:xfrm>
            <a:off x="8594671" y="974779"/>
            <a:ext cx="2796584" cy="936856"/>
          </a:xfrm>
          <a:prstGeom prst="rect">
            <a:avLst/>
          </a:prstGeom>
        </p:spPr>
      </p:pic>
    </p:spTree>
    <p:extLst>
      <p:ext uri="{BB962C8B-B14F-4D97-AF65-F5344CB8AC3E}">
        <p14:creationId xmlns:p14="http://schemas.microsoft.com/office/powerpoint/2010/main" val="25085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0346" y="3885240"/>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500" dirty="0">
                <a:solidFill>
                  <a:schemeClr val="tx1"/>
                </a:solidFill>
              </a:rPr>
              <a:t>Sandbox Manager v3 rollout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500" dirty="0">
                <a:solidFill>
                  <a:schemeClr val="tx1"/>
                </a:solidFill>
              </a:rPr>
              <a:t>CQF support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500" dirty="0" err="1">
                <a:solidFill>
                  <a:schemeClr val="tx1"/>
                </a:solidFill>
              </a:rPr>
              <a:t>DaVinci</a:t>
            </a:r>
            <a:r>
              <a:rPr lang="en-US" sz="1500" dirty="0">
                <a:solidFill>
                  <a:schemeClr val="tx1"/>
                </a:solidFill>
              </a:rPr>
              <a:t> / FPAR profiles support</a:t>
            </a: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15" name="Rectangle 14"/>
          <p:cNvSpPr/>
          <p:nvPr/>
        </p:nvSpPr>
        <p:spPr>
          <a:xfrm>
            <a:off x="8160822" y="3046502"/>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500" dirty="0">
                <a:solidFill>
                  <a:schemeClr val="tx1"/>
                </a:solidFill>
              </a:rPr>
              <a:t>Limited resources </a:t>
            </a:r>
          </a:p>
        </p:txBody>
      </p:sp>
      <p:grpSp>
        <p:nvGrpSpPr>
          <p:cNvPr id="17" name="Group 16"/>
          <p:cNvGrpSpPr/>
          <p:nvPr/>
        </p:nvGrpSpPr>
        <p:grpSpPr>
          <a:xfrm>
            <a:off x="524227" y="5708083"/>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17599" y="1181089"/>
              <a:ext cx="1977813" cy="599500"/>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21" name="Rectangle 20"/>
          <p:cNvSpPr/>
          <p:nvPr/>
        </p:nvSpPr>
        <p:spPr>
          <a:xfrm>
            <a:off x="5300668" y="5735296"/>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15884" y="3508978"/>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58437" y="1012181"/>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1" y="4260757"/>
            <a:ext cx="3373567"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89802" y="1443706"/>
            <a:ext cx="2971585" cy="1246495"/>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500" dirty="0"/>
              <a:t>Sandbox Manger v3-beta</a:t>
            </a:r>
          </a:p>
          <a:p>
            <a:pPr marL="285750" indent="-285750">
              <a:buFont typeface="Arial" panose="020B0604020202020204" pitchFamily="34" charset="0"/>
              <a:buChar char="•"/>
            </a:pPr>
            <a:r>
              <a:rPr lang="en-US" sz="1500" dirty="0"/>
              <a:t>HL7 </a:t>
            </a:r>
            <a:r>
              <a:rPr lang="en-US" sz="1500" dirty="0" err="1"/>
              <a:t>Connectathons</a:t>
            </a:r>
            <a:endParaRPr lang="en-US" sz="1500" dirty="0"/>
          </a:p>
          <a:p>
            <a:pPr marL="285750" indent="-285750">
              <a:buFont typeface="Arial" panose="020B0604020202020204" pitchFamily="34" charset="0"/>
              <a:buChar char="•"/>
            </a:pPr>
            <a:r>
              <a:rPr lang="en-US" sz="1500" dirty="0"/>
              <a:t>HIMSS Interoperability Showcase</a:t>
            </a:r>
          </a:p>
          <a:p>
            <a:pPr marL="285750" indent="-285750">
              <a:buFont typeface="Arial" panose="020B0604020202020204" pitchFamily="34" charset="0"/>
              <a:buChar char="•"/>
            </a:pPr>
            <a:r>
              <a:rPr lang="en-US" sz="1500" dirty="0"/>
              <a:t>FHIR Dev Days</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1844873" y="5368030"/>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549446" y="5394314"/>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971539" y="3875939"/>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500" dirty="0">
                <a:solidFill>
                  <a:schemeClr val="tx1"/>
                </a:solidFill>
              </a:rPr>
              <a:t>EOL HSPC 1-4</a:t>
            </a:r>
          </a:p>
          <a:p>
            <a:pPr marL="285750" indent="-285750">
              <a:buFont typeface="Arial" charset="0"/>
              <a:buChar char="•"/>
            </a:pPr>
            <a:r>
              <a:rPr lang="en-US" sz="1500" dirty="0">
                <a:solidFill>
                  <a:schemeClr val="tx1"/>
                </a:solidFill>
              </a:rPr>
              <a:t>1500+ HSPC Developer accounts</a:t>
            </a:r>
          </a:p>
          <a:p>
            <a:pPr marL="285750" indent="-285750">
              <a:buFont typeface="Arial" charset="0"/>
              <a:buChar char="•"/>
            </a:pPr>
            <a:endParaRPr lang="en-US" sz="1500" dirty="0">
              <a:solidFill>
                <a:schemeClr val="tx1"/>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652293" y="3535988"/>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626484"/>
            <a:ext cx="12192000" cy="523220"/>
          </a:xfrm>
          <a:prstGeom prst="rect">
            <a:avLst/>
          </a:prstGeom>
          <a:noFill/>
        </p:spPr>
        <p:txBody>
          <a:bodyPr wrap="square" rtlCol="0">
            <a:spAutoFit/>
          </a:bodyPr>
          <a:lstStyle/>
          <a:p>
            <a:r>
              <a:rPr lang="en-US" sz="1400" dirty="0">
                <a:solidFill>
                  <a:schemeClr val="accent2"/>
                </a:solidFill>
              </a:rPr>
              <a:t>Project Summary: Provide development aids, validation tools, educational resources, and a collaboration space for innovators to ensure the HSPC open ecosystem maintains neutrality while accelerating its adoption.</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charset="0"/>
              <a:buChar char="•"/>
              <a:defRPr/>
            </a:pPr>
            <a:r>
              <a:rPr lang="en-US" sz="1500" dirty="0">
                <a:solidFill>
                  <a:schemeClr val="tx1"/>
                </a:solidFill>
              </a:rPr>
              <a:t>Meeting growing user expectations (system availability and support)</a:t>
            </a:r>
          </a:p>
          <a:p>
            <a:pPr marL="285750" lvl="0" indent="-285750">
              <a:buFont typeface="Arial" charset="0"/>
              <a:buChar char="•"/>
              <a:defRPr/>
            </a:pPr>
            <a:r>
              <a:rPr lang="en-US" sz="1500" dirty="0">
                <a:solidFill>
                  <a:schemeClr val="tx1"/>
                </a:solidFill>
              </a:rPr>
              <a:t>Introducing subscription model</a:t>
            </a:r>
          </a:p>
          <a:p>
            <a:pPr marL="285750" lvl="0" indent="-285750">
              <a:buFont typeface="Arial" charset="0"/>
              <a:buChar char="•"/>
              <a:defRPr/>
            </a:pPr>
            <a:r>
              <a:rPr lang="en-US" sz="1500" dirty="0">
                <a:solidFill>
                  <a:schemeClr val="tx1"/>
                </a:solidFill>
              </a:rPr>
              <a:t>Limited community outreach</a:t>
            </a:r>
          </a:p>
          <a:p>
            <a:pPr marL="285750" lvl="0" indent="-285750">
              <a:buFont typeface="Arial" charset="0"/>
              <a:buChar char="•"/>
              <a:defRPr/>
            </a:pPr>
            <a:endParaRPr lang="en-US" sz="1500" dirty="0">
              <a:solidFill>
                <a:schemeClr val="tx1"/>
              </a:solidFill>
            </a:endParaRPr>
          </a:p>
        </p:txBody>
      </p:sp>
      <p:sp>
        <p:nvSpPr>
          <p:cNvPr id="60" name="TextBox 59">
            <a:extLst>
              <a:ext uri="{FF2B5EF4-FFF2-40B4-BE49-F238E27FC236}">
                <a16:creationId xmlns:a16="http://schemas.microsoft.com/office/drawing/2014/main" id="{0E392214-4E09-4BA4-BBC6-0027DAE55AA6}"/>
              </a:ext>
            </a:extLst>
          </p:cNvPr>
          <p:cNvSpPr txBox="1"/>
          <p:nvPr/>
        </p:nvSpPr>
        <p:spPr>
          <a:xfrm>
            <a:off x="8204366" y="4272085"/>
            <a:ext cx="3171205" cy="784830"/>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sz="1500" dirty="0"/>
              <a:t>FPAR modeling team</a:t>
            </a:r>
          </a:p>
          <a:p>
            <a:pPr marL="285750" lvl="0" indent="-285750">
              <a:buFont typeface="Arial" panose="020B0604020202020204" pitchFamily="34" charset="0"/>
              <a:buChar char="•"/>
            </a:pPr>
            <a:r>
              <a:rPr lang="en-US" sz="1500" dirty="0"/>
              <a:t>CQF group</a:t>
            </a:r>
          </a:p>
          <a:p>
            <a:pPr marL="285750" lvl="0" indent="-285750">
              <a:buFont typeface="Arial" panose="020B0604020202020204" pitchFamily="34" charset="0"/>
              <a:buChar char="•"/>
            </a:pPr>
            <a:r>
              <a:rPr lang="en-US" sz="1500" dirty="0"/>
              <a:t>HAPI, </a:t>
            </a:r>
            <a:r>
              <a:rPr lang="en-US" sz="1500" dirty="0" err="1"/>
              <a:t>MitreID</a:t>
            </a:r>
            <a:r>
              <a:rPr lang="en-US" sz="1500" dirty="0"/>
              <a:t> Connect</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46" name="TextBox 45">
            <a:extLst>
              <a:ext uri="{FF2B5EF4-FFF2-40B4-BE49-F238E27FC236}">
                <a16:creationId xmlns:a16="http://schemas.microsoft.com/office/drawing/2014/main" id="{240092DD-8B8E-4863-9268-4288792D01ED}"/>
              </a:ext>
            </a:extLst>
          </p:cNvPr>
          <p:cNvSpPr txBox="1"/>
          <p:nvPr/>
        </p:nvSpPr>
        <p:spPr>
          <a:xfrm>
            <a:off x="4001886" y="1437389"/>
            <a:ext cx="3813614" cy="1892826"/>
          </a:xfrm>
          <a:prstGeom prst="rect">
            <a:avLst/>
          </a:prstGeom>
          <a:solidFill>
            <a:schemeClr val="bg1"/>
          </a:solidFill>
        </p:spPr>
        <p:txBody>
          <a:bodyPr wrap="square" rtlCol="0">
            <a:spAutoFit/>
          </a:bodyPr>
          <a:lstStyle/>
          <a:p>
            <a:pPr marL="115888" indent="-115888">
              <a:buFont typeface="Arial" panose="020B0604020202020204" pitchFamily="34" charset="0"/>
              <a:buChar char="•"/>
            </a:pPr>
            <a:r>
              <a:rPr lang="en-US" sz="1500" dirty="0"/>
              <a:t>Sandbox Manager v3-beta (React)</a:t>
            </a:r>
          </a:p>
          <a:p>
            <a:pPr marL="115888" indent="-115888">
              <a:buFont typeface="Arial" panose="020B0604020202020204" pitchFamily="34" charset="0"/>
              <a:buChar char="•"/>
            </a:pPr>
            <a:r>
              <a:rPr lang="en-US" sz="1500" dirty="0"/>
              <a:t>EHR Simulator</a:t>
            </a:r>
          </a:p>
          <a:p>
            <a:pPr marL="115888" indent="-115888">
              <a:buFont typeface="Arial" panose="020B0604020202020204" pitchFamily="34" charset="0"/>
              <a:buChar char="•"/>
            </a:pPr>
            <a:r>
              <a:rPr lang="en-US" sz="1500" dirty="0"/>
              <a:t>Improvements to HSPC sandbox </a:t>
            </a:r>
            <a:r>
              <a:rPr lang="en-US" sz="1200" i="1" dirty="0">
                <a:solidFill>
                  <a:schemeClr val="tx1">
                    <a:lumMod val="50000"/>
                    <a:lumOff val="50000"/>
                  </a:schemeClr>
                </a:solidFill>
              </a:rPr>
              <a:t>(systems monitoring, status updates page, security, DB, internal models, HAPI 3.3 / FHIR R4, AWS Optimization, </a:t>
            </a:r>
            <a:r>
              <a:rPr lang="en-US" sz="1200" i="1" dirty="0" err="1">
                <a:solidFill>
                  <a:schemeClr val="tx1">
                    <a:lumMod val="50000"/>
                    <a:lumOff val="50000"/>
                  </a:schemeClr>
                </a:solidFill>
              </a:rPr>
              <a:t>FireBase</a:t>
            </a:r>
            <a:r>
              <a:rPr lang="en-US" sz="1200" i="1" dirty="0">
                <a:solidFill>
                  <a:schemeClr val="tx1">
                    <a:lumMod val="50000"/>
                    <a:lumOff val="50000"/>
                  </a:schemeClr>
                </a:solidFill>
              </a:rPr>
              <a:t> API Integration, Pipelines integration, blog, terms and conditions, instance profile validation, news feed, gallery improvements, dev site updates, Pub Sub integration, </a:t>
            </a:r>
            <a:r>
              <a:rPr lang="en-US" sz="1200" i="1" dirty="0" err="1">
                <a:solidFill>
                  <a:schemeClr val="tx1">
                    <a:lumMod val="50000"/>
                    <a:lumOff val="50000"/>
                  </a:schemeClr>
                </a:solidFill>
              </a:rPr>
              <a:t>etc</a:t>
            </a:r>
            <a:r>
              <a:rPr lang="en-US" sz="1200" i="1" dirty="0">
                <a:solidFill>
                  <a:schemeClr val="tx1">
                    <a:lumMod val="50000"/>
                    <a:lumOff val="50000"/>
                  </a:schemeClr>
                </a:solidFill>
              </a:rPr>
              <a:t>)</a:t>
            </a:r>
            <a:endParaRPr lang="en-US" sz="1500" i="1" dirty="0">
              <a:solidFill>
                <a:schemeClr val="tx1">
                  <a:lumMod val="50000"/>
                  <a:lumOff val="50000"/>
                </a:schemeClr>
              </a:solidFill>
            </a:endParaRPr>
          </a:p>
        </p:txBody>
      </p:sp>
      <p:sp>
        <p:nvSpPr>
          <p:cNvPr id="3" name="Title 2">
            <a:extLst>
              <a:ext uri="{FF2B5EF4-FFF2-40B4-BE49-F238E27FC236}">
                <a16:creationId xmlns:a16="http://schemas.microsoft.com/office/drawing/2014/main" id="{69F7139D-06B1-E547-9AC7-3BA5AF4DC8D4}"/>
              </a:ext>
            </a:extLst>
          </p:cNvPr>
          <p:cNvSpPr>
            <a:spLocks noGrp="1"/>
          </p:cNvSpPr>
          <p:nvPr>
            <p:ph type="title"/>
          </p:nvPr>
        </p:nvSpPr>
        <p:spPr/>
        <p:txBody>
          <a:bodyPr>
            <a:normAutofit/>
          </a:bodyPr>
          <a:lstStyle/>
          <a:p>
            <a:r>
              <a:rPr lang="en-US" dirty="0"/>
              <a:t>Development Platform/FHIR Sandbox</a:t>
            </a:r>
          </a:p>
        </p:txBody>
      </p:sp>
    </p:spTree>
    <p:extLst>
      <p:ext uri="{BB962C8B-B14F-4D97-AF65-F5344CB8AC3E}">
        <p14:creationId xmlns:p14="http://schemas.microsoft.com/office/powerpoint/2010/main" val="3324450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Initiative: Tooling</a:t>
            </a:r>
          </a:p>
        </p:txBody>
      </p:sp>
    </p:spTree>
    <p:extLst>
      <p:ext uri="{BB962C8B-B14F-4D97-AF65-F5344CB8AC3E}">
        <p14:creationId xmlns:p14="http://schemas.microsoft.com/office/powerpoint/2010/main" val="2022429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Finalize Tooling Roadmap</a:t>
            </a: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15" name="Rectangle 14"/>
          <p:cNvSpPr/>
          <p:nvPr/>
        </p:nvSpPr>
        <p:spPr>
          <a:xfrm>
            <a:off x="8160822"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Tool development without requirements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Potentially shifting standards</a:t>
            </a: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17599" y="1181089"/>
              <a:ext cx="1977813" cy="925569"/>
            </a:xfrm>
            <a:prstGeom prst="rect">
              <a:avLst/>
            </a:prstGeom>
            <a:grpFill/>
          </p:spPr>
          <p:txBody>
            <a:bodyPr wrap="square" rtlCol="0">
              <a:spAutoFit/>
            </a:bodyPr>
            <a:lstStyle/>
            <a:p>
              <a:pPr marL="171450" indent="-171450">
                <a:buFont typeface="Arial" panose="020B0604020202020204" pitchFamily="34" charset="0"/>
                <a:buChar char="•"/>
              </a:pPr>
              <a:r>
                <a:rPr lang="en-US" dirty="0"/>
                <a:t>None</a:t>
              </a:r>
            </a:p>
          </p:txBody>
        </p:sp>
      </p:grpSp>
      <p:sp>
        <p:nvSpPr>
          <p:cNvPr id="21" name="Rectangle 20"/>
          <p:cNvSpPr/>
          <p:nvPr/>
        </p:nvSpPr>
        <p:spPr>
          <a:xfrm>
            <a:off x="5747707" y="57131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None</a:t>
            </a:r>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654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260757"/>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794363" cy="923330"/>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t>Requirements Gathering</a:t>
            </a:r>
          </a:p>
          <a:p>
            <a:pPr marL="285750" indent="-285750">
              <a:buFont typeface="Arial" panose="020B0604020202020204" pitchFamily="34" charset="0"/>
              <a:buChar char="•"/>
            </a:pPr>
            <a:r>
              <a:rPr lang="en-US" dirty="0"/>
              <a:t>Draft – Tooling Roadmap</a:t>
            </a:r>
          </a:p>
          <a:p>
            <a:pPr marL="285750" indent="-285750">
              <a:buFont typeface="Arial" panose="020B0604020202020204" pitchFamily="34" charset="0"/>
              <a:buChar char="•"/>
            </a:pPr>
            <a:endParaRPr lang="en-US" dirty="0"/>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06593" y="1473809"/>
            <a:ext cx="2705966" cy="923330"/>
          </a:xfrm>
          <a:prstGeom prst="rect">
            <a:avLst/>
          </a:prstGeom>
          <a:solidFill>
            <a:schemeClr val="bg1"/>
          </a:solidFill>
        </p:spPr>
        <p:txBody>
          <a:bodyPr wrap="square" rtlCol="0">
            <a:spAutoFit/>
          </a:bodyPr>
          <a:lstStyle/>
          <a:p>
            <a:pPr marL="115888" indent="-115888">
              <a:buFont typeface="Arial" panose="020B0604020202020204" pitchFamily="34" charset="0"/>
              <a:buChar char="•"/>
            </a:pPr>
            <a:r>
              <a:rPr lang="en-US" dirty="0"/>
              <a:t>Tool swim lane contributed to the HSPC Clinical Modeling Process</a:t>
            </a:r>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endParaRPr lang="en-US" sz="1400" dirty="0">
              <a:solidFill>
                <a:schemeClr val="accent2"/>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5452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614046"/>
            <a:ext cx="12192000" cy="369332"/>
          </a:xfrm>
          <a:prstGeom prst="rect">
            <a:avLst/>
          </a:prstGeom>
          <a:noFill/>
        </p:spPr>
        <p:txBody>
          <a:bodyPr wrap="square" rtlCol="0">
            <a:spAutoFit/>
          </a:bodyPr>
          <a:lstStyle/>
          <a:p>
            <a:r>
              <a:rPr lang="en-US" dirty="0">
                <a:solidFill>
                  <a:schemeClr val="accent2"/>
                </a:solidFill>
              </a:rPr>
              <a:t>Project Summary: Addressing the tooling ecosystem to support HSPC activities</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buFont typeface="Arial" charset="0"/>
              <a:buChar char="•"/>
              <a:defRPr/>
            </a:pPr>
            <a:r>
              <a:rPr lang="en-US" dirty="0">
                <a:solidFill>
                  <a:schemeClr val="tx1"/>
                </a:solidFill>
              </a:rPr>
              <a:t>Breadth and depth of the needs</a:t>
            </a:r>
          </a:p>
        </p:txBody>
      </p:sp>
      <p:sp>
        <p:nvSpPr>
          <p:cNvPr id="60" name="TextBox 59">
            <a:extLst>
              <a:ext uri="{FF2B5EF4-FFF2-40B4-BE49-F238E27FC236}">
                <a16:creationId xmlns:a16="http://schemas.microsoft.com/office/drawing/2014/main" id="{0E392214-4E09-4BA4-BBC6-0027DAE55AA6}"/>
              </a:ext>
            </a:extLst>
          </p:cNvPr>
          <p:cNvSpPr txBox="1"/>
          <p:nvPr/>
        </p:nvSpPr>
        <p:spPr>
          <a:xfrm>
            <a:off x="8222213" y="4281646"/>
            <a:ext cx="3190150" cy="923330"/>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dirty="0"/>
              <a:t>Clear and consistent direction in the modeling process </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3" name="Title 2">
            <a:extLst>
              <a:ext uri="{FF2B5EF4-FFF2-40B4-BE49-F238E27FC236}">
                <a16:creationId xmlns:a16="http://schemas.microsoft.com/office/drawing/2014/main" id="{CB290E33-2E42-924A-88DD-43AF1998ECD6}"/>
              </a:ext>
            </a:extLst>
          </p:cNvPr>
          <p:cNvSpPr>
            <a:spLocks noGrp="1"/>
          </p:cNvSpPr>
          <p:nvPr>
            <p:ph type="title"/>
          </p:nvPr>
        </p:nvSpPr>
        <p:spPr/>
        <p:txBody>
          <a:bodyPr>
            <a:normAutofit/>
          </a:bodyPr>
          <a:lstStyle/>
          <a:p>
            <a:r>
              <a:rPr lang="en-US" dirty="0"/>
              <a:t>Tooling Initiative</a:t>
            </a:r>
          </a:p>
        </p:txBody>
      </p:sp>
    </p:spTree>
    <p:extLst>
      <p:ext uri="{BB962C8B-B14F-4D97-AF65-F5344CB8AC3E}">
        <p14:creationId xmlns:p14="http://schemas.microsoft.com/office/powerpoint/2010/main" val="1957193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Initiative: Support Conformance and Certification Testing</a:t>
            </a:r>
          </a:p>
        </p:txBody>
      </p:sp>
    </p:spTree>
    <p:extLst>
      <p:ext uri="{BB962C8B-B14F-4D97-AF65-F5344CB8AC3E}">
        <p14:creationId xmlns:p14="http://schemas.microsoft.com/office/powerpoint/2010/main" val="1842266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3"/>
            <a:ext cx="3028849" cy="871596"/>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2825290"/>
            <a:ext cx="3028849" cy="23636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Form the working group with regular calls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Requirements defined</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Determine the conformance criteria</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Testing plan development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en-US" dirty="0">
              <a:solidFill>
                <a:schemeClr val="tx1"/>
              </a:solidFill>
            </a:endParaRP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15" name="Rectangle 14"/>
          <p:cNvSpPr/>
          <p:nvPr/>
        </p:nvSpPr>
        <p:spPr>
          <a:xfrm>
            <a:off x="8160822"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Adequate expertise engaged</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Clear business objectives</a:t>
            </a: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17599" y="1181089"/>
              <a:ext cx="1977813" cy="599500"/>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21" name="Rectangle 20"/>
          <p:cNvSpPr/>
          <p:nvPr/>
        </p:nvSpPr>
        <p:spPr>
          <a:xfrm>
            <a:off x="5747707" y="57131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15884" y="2455958"/>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654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260757"/>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dirty="0">
                <a:solidFill>
                  <a:schemeClr val="tx1"/>
                </a:solidFill>
              </a:rPr>
              <a:t>Adequate participation</a:t>
            </a:r>
          </a:p>
          <a:p>
            <a:pPr marL="285750" indent="-285750" algn="ctr">
              <a:buFont typeface="Arial" panose="020B0604020202020204" pitchFamily="34" charset="0"/>
              <a:buChar char="•"/>
            </a:pPr>
            <a:endParaRPr lang="en-US" dirty="0">
              <a:solidFill>
                <a:schemeClr val="tx1"/>
              </a:solidFill>
            </a:endParaRPr>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794363" cy="369332"/>
          </a:xfrm>
          <a:prstGeom prst="rect">
            <a:avLst/>
          </a:prstGeom>
          <a:solidFill>
            <a:schemeClr val="bg1"/>
          </a:solidFill>
        </p:spPr>
        <p:txBody>
          <a:bodyPr wrap="square" rtlCol="0">
            <a:spAutoFit/>
          </a:bodyPr>
          <a:lstStyle/>
          <a:p>
            <a:endParaRPr lang="en-US" dirty="0">
              <a:solidFill>
                <a:schemeClr val="accent2"/>
              </a:solidFill>
            </a:endParaRP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endParaRPr lang="en-US" sz="1400" dirty="0">
              <a:solidFill>
                <a:schemeClr val="accent2"/>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5452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637326"/>
            <a:ext cx="12351072" cy="369332"/>
          </a:xfrm>
          <a:prstGeom prst="rect">
            <a:avLst/>
          </a:prstGeom>
          <a:noFill/>
        </p:spPr>
        <p:txBody>
          <a:bodyPr wrap="square" rtlCol="0">
            <a:spAutoFit/>
          </a:bodyPr>
          <a:lstStyle/>
          <a:p>
            <a:r>
              <a:rPr lang="en-US" dirty="0">
                <a:solidFill>
                  <a:schemeClr val="accent2"/>
                </a:solidFill>
              </a:rPr>
              <a:t>Project Summary:  Setting HSPC Conformance Criteria</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charset="0"/>
              <a:buChar char="•"/>
              <a:defRPr/>
            </a:pPr>
            <a:r>
              <a:rPr lang="en-US" dirty="0">
                <a:solidFill>
                  <a:schemeClr val="tx1"/>
                </a:solidFill>
              </a:rPr>
              <a:t>Complex topic</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3" name="Title 2">
            <a:extLst>
              <a:ext uri="{FF2B5EF4-FFF2-40B4-BE49-F238E27FC236}">
                <a16:creationId xmlns:a16="http://schemas.microsoft.com/office/drawing/2014/main" id="{D2172DAD-3D87-0D4D-8757-D0C109D5867D}"/>
              </a:ext>
            </a:extLst>
          </p:cNvPr>
          <p:cNvSpPr>
            <a:spLocks noGrp="1"/>
          </p:cNvSpPr>
          <p:nvPr>
            <p:ph type="title"/>
          </p:nvPr>
        </p:nvSpPr>
        <p:spPr/>
        <p:txBody>
          <a:bodyPr>
            <a:normAutofit/>
          </a:bodyPr>
          <a:lstStyle/>
          <a:p>
            <a:r>
              <a:rPr lang="en-US" dirty="0"/>
              <a:t>Support Conformance and Certification Testing Initiative</a:t>
            </a:r>
          </a:p>
        </p:txBody>
      </p:sp>
    </p:spTree>
    <p:extLst>
      <p:ext uri="{BB962C8B-B14F-4D97-AF65-F5344CB8AC3E}">
        <p14:creationId xmlns:p14="http://schemas.microsoft.com/office/powerpoint/2010/main" val="3686756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7E1D88-2500-7B46-9046-83D51829F686}"/>
              </a:ext>
            </a:extLst>
          </p:cNvPr>
          <p:cNvSpPr>
            <a:spLocks noGrp="1"/>
          </p:cNvSpPr>
          <p:nvPr>
            <p:ph type="ctrTitle"/>
          </p:nvPr>
        </p:nvSpPr>
        <p:spPr/>
        <p:txBody>
          <a:bodyPr/>
          <a:lstStyle/>
          <a:p>
            <a:r>
              <a:rPr lang="en-US" dirty="0"/>
              <a:t>Break</a:t>
            </a:r>
          </a:p>
        </p:txBody>
      </p:sp>
      <p:sp>
        <p:nvSpPr>
          <p:cNvPr id="4" name="Subtitle 3">
            <a:extLst>
              <a:ext uri="{FF2B5EF4-FFF2-40B4-BE49-F238E27FC236}">
                <a16:creationId xmlns:a16="http://schemas.microsoft.com/office/drawing/2014/main" id="{CA95DD4D-FA96-3F44-9725-38D13C895A0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9543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br>
              <a:rPr lang="en-US" dirty="0"/>
            </a:br>
            <a:r>
              <a:rPr lang="en-US" sz="4900" dirty="0"/>
              <a:t>Initiative: Support a Vendor and Provider Neutral Marketplace</a:t>
            </a:r>
            <a:br>
              <a:rPr lang="en-US" dirty="0"/>
            </a:br>
            <a:endParaRPr lang="en-US" dirty="0"/>
          </a:p>
        </p:txBody>
      </p:sp>
    </p:spTree>
    <p:extLst>
      <p:ext uri="{BB962C8B-B14F-4D97-AF65-F5344CB8AC3E}">
        <p14:creationId xmlns:p14="http://schemas.microsoft.com/office/powerpoint/2010/main" val="3850562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Architecture Review Board review</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Informative ballot</a:t>
            </a: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z</a:t>
              </a:r>
            </a:p>
          </p:txBody>
        </p:sp>
      </p:grpSp>
      <p:sp>
        <p:nvSpPr>
          <p:cNvPr id="15" name="Rectangle 14"/>
          <p:cNvSpPr/>
          <p:nvPr/>
        </p:nvSpPr>
        <p:spPr>
          <a:xfrm>
            <a:off x="8160822"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400" dirty="0">
                <a:solidFill>
                  <a:schemeClr val="tx1"/>
                </a:solidFill>
              </a:rPr>
              <a:t>Speed of formal SDO processes</a:t>
            </a: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p:cNvSpPr txBox="1"/>
            <p:nvPr/>
          </p:nvSpPr>
          <p:spPr>
            <a:xfrm>
              <a:off x="1117599" y="1181089"/>
              <a:ext cx="1977813" cy="1156961"/>
            </a:xfrm>
            <a:prstGeom prst="rect">
              <a:avLst/>
            </a:prstGeom>
            <a:grpFill/>
          </p:spPr>
          <p:txBody>
            <a:bodyPr wrap="square" rtlCol="0">
              <a:spAutoFit/>
            </a:bodyPr>
            <a:lstStyle/>
            <a:p>
              <a:pPr marL="115888" indent="-115888">
                <a:buFont typeface="Arial" panose="020B0604020202020204" pitchFamily="34" charset="0"/>
                <a:buChar char="•"/>
              </a:pPr>
              <a:r>
                <a:rPr lang="en-US" sz="1200" dirty="0"/>
                <a:t>Informative balloting</a:t>
              </a:r>
            </a:p>
            <a:p>
              <a:pPr marL="115888" indent="-115888">
                <a:buFont typeface="Arial" panose="020B0604020202020204" pitchFamily="34" charset="0"/>
                <a:buChar char="•"/>
              </a:pPr>
              <a:endParaRPr lang="en-US" sz="1200" dirty="0"/>
            </a:p>
          </p:txBody>
        </p:sp>
      </p:grpSp>
      <p:sp>
        <p:nvSpPr>
          <p:cNvPr id="21" name="Rectangle 20"/>
          <p:cNvSpPr/>
          <p:nvPr/>
        </p:nvSpPr>
        <p:spPr>
          <a:xfrm>
            <a:off x="5747707" y="57131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654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260757"/>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HL7</a:t>
            </a:r>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975466" cy="923330"/>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t>Submitted project materials to HL7 architectural review board.</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06592" y="1473809"/>
            <a:ext cx="3332725" cy="923330"/>
          </a:xfrm>
          <a:prstGeom prst="rect">
            <a:avLst/>
          </a:prstGeom>
          <a:solidFill>
            <a:schemeClr val="bg1"/>
          </a:solidFill>
        </p:spPr>
        <p:txBody>
          <a:bodyPr wrap="square" rtlCol="0">
            <a:spAutoFit/>
          </a:bodyPr>
          <a:lstStyle/>
          <a:p>
            <a:pPr marL="115888" indent="-115888">
              <a:buFont typeface="Arial" panose="020B0604020202020204" pitchFamily="34" charset="0"/>
              <a:buChar char="•"/>
            </a:pPr>
            <a:r>
              <a:rPr lang="en-US" dirty="0"/>
              <a:t>Project scope statement</a:t>
            </a:r>
          </a:p>
          <a:p>
            <a:pPr marL="115888" indent="-115888">
              <a:buFont typeface="Arial" panose="020B0604020202020204" pitchFamily="34" charset="0"/>
              <a:buChar char="•"/>
            </a:pPr>
            <a:r>
              <a:rPr lang="en-US" dirty="0"/>
              <a:t>Risk mitigation analysis</a:t>
            </a:r>
          </a:p>
          <a:p>
            <a:pPr marL="115888" indent="-115888">
              <a:buFont typeface="Arial" panose="020B0604020202020204" pitchFamily="34" charset="0"/>
              <a:buChar char="•"/>
            </a:pPr>
            <a:endParaRPr lang="en-US" dirty="0"/>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accent2"/>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5452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39131" y="650744"/>
            <a:ext cx="12164674" cy="369332"/>
          </a:xfrm>
          <a:prstGeom prst="rect">
            <a:avLst/>
          </a:prstGeom>
          <a:noFill/>
        </p:spPr>
        <p:txBody>
          <a:bodyPr wrap="square" rtlCol="0">
            <a:spAutoFit/>
          </a:bodyPr>
          <a:lstStyle/>
          <a:p>
            <a:r>
              <a:rPr lang="en-US" dirty="0"/>
              <a:t>Project Summary:  </a:t>
            </a:r>
            <a:r>
              <a:rPr lang="en-US" dirty="0">
                <a:solidFill>
                  <a:schemeClr val="accent2"/>
                </a:solidFill>
              </a:rPr>
              <a:t>Vendor and Provider Neutral Marketplace</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lvl="0" indent="-285750">
              <a:buFont typeface="Arial" charset="0"/>
              <a:buChar char="•"/>
              <a:defRPr/>
            </a:pPr>
            <a:r>
              <a:rPr lang="en-US" dirty="0">
                <a:solidFill>
                  <a:schemeClr val="tx1"/>
                </a:solidFill>
              </a:rPr>
              <a:t>External processes, reviews, and approvals.</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3" name="Title 2">
            <a:extLst>
              <a:ext uri="{FF2B5EF4-FFF2-40B4-BE49-F238E27FC236}">
                <a16:creationId xmlns:a16="http://schemas.microsoft.com/office/drawing/2014/main" id="{4C8E5BC7-4BB8-A846-BFDC-78B51C651503}"/>
              </a:ext>
            </a:extLst>
          </p:cNvPr>
          <p:cNvSpPr>
            <a:spLocks noGrp="1"/>
          </p:cNvSpPr>
          <p:nvPr>
            <p:ph type="title"/>
          </p:nvPr>
        </p:nvSpPr>
        <p:spPr/>
        <p:txBody>
          <a:bodyPr/>
          <a:lstStyle/>
          <a:p>
            <a:r>
              <a:rPr lang="en-US" dirty="0"/>
              <a:t>HSPC Marketplace</a:t>
            </a:r>
          </a:p>
        </p:txBody>
      </p:sp>
    </p:spTree>
    <p:extLst>
      <p:ext uri="{BB962C8B-B14F-4D97-AF65-F5344CB8AC3E}">
        <p14:creationId xmlns:p14="http://schemas.microsoft.com/office/powerpoint/2010/main" val="3006041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br>
              <a:rPr lang="en-US" dirty="0"/>
            </a:br>
            <a:br>
              <a:rPr lang="en-US" dirty="0"/>
            </a:br>
            <a:r>
              <a:rPr lang="en-US" sz="4900" dirty="0"/>
              <a:t>Initiative: Sharing Knowledge Content</a:t>
            </a:r>
            <a:br>
              <a:rPr lang="en-US" dirty="0"/>
            </a:br>
            <a:br>
              <a:rPr lang="en-US" dirty="0"/>
            </a:br>
            <a:endParaRPr lang="en-US" dirty="0"/>
          </a:p>
        </p:txBody>
      </p:sp>
    </p:spTree>
    <p:extLst>
      <p:ext uri="{BB962C8B-B14F-4D97-AF65-F5344CB8AC3E}">
        <p14:creationId xmlns:p14="http://schemas.microsoft.com/office/powerpoint/2010/main" val="288180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Arial" panose="020B0604020202020204" pitchFamily="34" charset="0"/>
              <a:buChar char="•"/>
            </a:pPr>
            <a:r>
              <a:rPr lang="en-US" sz="1400" dirty="0">
                <a:solidFill>
                  <a:schemeClr val="tx1"/>
                </a:solidFill>
              </a:rPr>
              <a:t>Revision/Extension of BPM Field Guide.</a:t>
            </a:r>
          </a:p>
          <a:p>
            <a:pPr marL="176213" indent="-176213">
              <a:buFont typeface="Arial" panose="020B0604020202020204" pitchFamily="34" charset="0"/>
              <a:buChar char="•"/>
            </a:pPr>
            <a:r>
              <a:rPr lang="en-US" sz="1400" dirty="0">
                <a:solidFill>
                  <a:schemeClr val="tx1"/>
                </a:solidFill>
              </a:rPr>
              <a:t>Review-HSPC Roadmap.</a:t>
            </a:r>
          </a:p>
          <a:p>
            <a:pPr marL="176213" indent="-176213">
              <a:buFont typeface="Arial" panose="020B0604020202020204" pitchFamily="34" charset="0"/>
              <a:buChar char="•"/>
            </a:pPr>
            <a:r>
              <a:rPr lang="en-US" sz="1400" dirty="0" err="1">
                <a:solidFill>
                  <a:schemeClr val="tx1"/>
                </a:solidFill>
              </a:rPr>
              <a:t>ePulmonary</a:t>
            </a:r>
            <a:r>
              <a:rPr lang="en-US" sz="1400" dirty="0">
                <a:solidFill>
                  <a:schemeClr val="tx1"/>
                </a:solidFill>
              </a:rPr>
              <a:t> Embolism-Phase 3</a:t>
            </a:r>
          </a:p>
          <a:p>
            <a:pPr marL="176213" indent="-176213">
              <a:buFont typeface="Arial" panose="020B0604020202020204" pitchFamily="34" charset="0"/>
              <a:buChar char="•"/>
            </a:pPr>
            <a:r>
              <a:rPr lang="en-US" sz="1400" dirty="0">
                <a:solidFill>
                  <a:schemeClr val="tx1"/>
                </a:solidFill>
              </a:rPr>
              <a:t>Support of AHRQ CDS Connect governance/tools</a:t>
            </a:r>
          </a:p>
          <a:p>
            <a:pPr marL="176213" indent="-176213">
              <a:buFont typeface="Arial" panose="020B0604020202020204" pitchFamily="34" charset="0"/>
              <a:buChar char="•"/>
            </a:pPr>
            <a:endParaRPr lang="en-US" sz="1400" dirty="0">
              <a:solidFill>
                <a:schemeClr val="tx1"/>
              </a:solidFill>
            </a:endParaRP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15" name="Rectangle 14"/>
          <p:cNvSpPr/>
          <p:nvPr/>
        </p:nvSpPr>
        <p:spPr>
          <a:xfrm>
            <a:off x="8149385" y="2963065"/>
            <a:ext cx="3500747" cy="951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charset="0"/>
              <a:buChar char="•"/>
              <a:defRPr/>
            </a:pPr>
            <a:r>
              <a:rPr lang="en-US" sz="1400" dirty="0">
                <a:solidFill>
                  <a:schemeClr val="tx1"/>
                </a:solidFill>
              </a:rPr>
              <a:t>Resources for Wide Range of Knowledge Modeling/Piloting initiatives.</a:t>
            </a:r>
          </a:p>
          <a:p>
            <a:pPr marL="171450" indent="-171450">
              <a:buFont typeface="Arial" charset="0"/>
              <a:buChar char="•"/>
              <a:defRPr/>
            </a:pPr>
            <a:r>
              <a:rPr lang="en-US" sz="1400" dirty="0">
                <a:solidFill>
                  <a:schemeClr val="tx1"/>
                </a:solidFill>
              </a:rPr>
              <a:t>Management of new and existing projects.</a:t>
            </a:r>
          </a:p>
          <a:p>
            <a:pPr marL="171450" indent="-171450">
              <a:buFont typeface="Arial" charset="0"/>
              <a:buChar char="•"/>
              <a:defRPr/>
            </a:pPr>
            <a:r>
              <a:rPr lang="en-US" sz="1400" dirty="0">
                <a:solidFill>
                  <a:schemeClr val="tx1"/>
                </a:solidFill>
              </a:rPr>
              <a:t>Future of HL7 KNART spec</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en-US" sz="1400" dirty="0">
              <a:solidFill>
                <a:schemeClr val="tx1"/>
              </a:solidFill>
            </a:endParaRP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CDS Connect</a:t>
              </a:r>
            </a:p>
          </p:txBody>
        </p:sp>
        <p:sp>
          <p:nvSpPr>
            <p:cNvPr id="19" name="TextBox 18"/>
            <p:cNvSpPr txBox="1"/>
            <p:nvPr/>
          </p:nvSpPr>
          <p:spPr>
            <a:xfrm>
              <a:off x="1117599" y="1181089"/>
              <a:ext cx="1977813" cy="599500"/>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21" name="Rectangle 20"/>
          <p:cNvSpPr/>
          <p:nvPr/>
        </p:nvSpPr>
        <p:spPr>
          <a:xfrm>
            <a:off x="5747707" y="57131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654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1" y="4260757"/>
            <a:ext cx="3373567" cy="10254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33" name="TextBox 32"/>
          <p:cNvSpPr txBox="1"/>
          <p:nvPr/>
        </p:nvSpPr>
        <p:spPr>
          <a:xfrm>
            <a:off x="160477" y="-1483949"/>
            <a:ext cx="3735622" cy="369332"/>
          </a:xfrm>
          <a:prstGeom prst="rect">
            <a:avLst/>
          </a:prstGeom>
          <a:solidFill>
            <a:srgbClr val="18809F">
              <a:alpha val="58000"/>
            </a:srgbClr>
          </a:solidFill>
        </p:spPr>
        <p:txBody>
          <a:bodyPr wrap="square" rtlCol="0">
            <a:spAutoFit/>
          </a:bodyPr>
          <a:lstStyle/>
          <a:p>
            <a:endParaRPr lang="en-US" dirty="0"/>
          </a:p>
        </p:txBody>
      </p:sp>
      <p:sp>
        <p:nvSpPr>
          <p:cNvPr id="40" name="TextBox 39">
            <a:extLst>
              <a:ext uri="{FF2B5EF4-FFF2-40B4-BE49-F238E27FC236}">
                <a16:creationId xmlns:a16="http://schemas.microsoft.com/office/drawing/2014/main" id="{9DA0654C-E410-49CE-BD52-B6460B8999C9}"/>
              </a:ext>
            </a:extLst>
          </p:cNvPr>
          <p:cNvSpPr txBox="1"/>
          <p:nvPr/>
        </p:nvSpPr>
        <p:spPr>
          <a:xfrm>
            <a:off x="596134" y="1448592"/>
            <a:ext cx="2956942" cy="1815882"/>
          </a:xfrm>
          <a:prstGeom prst="rect">
            <a:avLst/>
          </a:prstGeom>
          <a:solidFill>
            <a:schemeClr val="bg1"/>
          </a:solidFill>
        </p:spPr>
        <p:txBody>
          <a:bodyPr wrap="square" rtlCol="0">
            <a:spAutoFit/>
          </a:bodyPr>
          <a:lstStyle/>
          <a:p>
            <a:pPr marL="176213" indent="-176213">
              <a:buFont typeface="Arial" panose="020B0604020202020204" pitchFamily="34" charset="0"/>
              <a:buChar char="•"/>
            </a:pPr>
            <a:r>
              <a:rPr lang="en-US" sz="1400" dirty="0"/>
              <a:t>BPM Field Guide, version 1 Released.</a:t>
            </a:r>
          </a:p>
          <a:p>
            <a:pPr marL="176213" indent="-176213">
              <a:buFont typeface="Arial" panose="020B0604020202020204" pitchFamily="34" charset="0"/>
              <a:buChar char="•"/>
            </a:pPr>
            <a:r>
              <a:rPr lang="en-US" sz="1400" dirty="0"/>
              <a:t>Continued Maturation of BPM-based Pregnancy Use Case.</a:t>
            </a:r>
          </a:p>
          <a:p>
            <a:pPr marL="176213" indent="-176213">
              <a:buFont typeface="Arial" panose="020B0604020202020204" pitchFamily="34" charset="0"/>
              <a:buChar char="•"/>
            </a:pPr>
            <a:r>
              <a:rPr lang="en-US" sz="1400" dirty="0"/>
              <a:t>Availability of BPM Authoring Tools for HSPC Members.</a:t>
            </a:r>
          </a:p>
          <a:p>
            <a:pPr marL="176213" indent="-176213">
              <a:buFont typeface="Arial" panose="020B0604020202020204" pitchFamily="34" charset="0"/>
              <a:buChar char="•"/>
            </a:pPr>
            <a:r>
              <a:rPr lang="en-US" sz="1400" dirty="0"/>
              <a:t>15 months of KNART Content Development</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400" dirty="0">
                <a:solidFill>
                  <a:schemeClr val="tx1"/>
                </a:solidFill>
              </a:rPr>
              <a:t>Rapid Evolution of HL7 CDS Hooks Standard.</a:t>
            </a:r>
          </a:p>
          <a:p>
            <a:pPr marL="285750" indent="-285750">
              <a:buFont typeface="Arial" charset="0"/>
              <a:buChar char="•"/>
            </a:pPr>
            <a:r>
              <a:rPr lang="en-US" sz="1400" dirty="0">
                <a:solidFill>
                  <a:schemeClr val="tx1"/>
                </a:solidFill>
              </a:rPr>
              <a:t>Version 1.2 Decision Modeling Notation</a:t>
            </a:r>
          </a:p>
          <a:p>
            <a:pPr marL="285750" indent="-285750">
              <a:buFont typeface="Arial" charset="0"/>
              <a:buChar char="•"/>
            </a:pPr>
            <a:r>
              <a:rPr lang="en-US" sz="1400" dirty="0">
                <a:solidFill>
                  <a:schemeClr val="tx1"/>
                </a:solidFill>
              </a:rPr>
              <a:t>New Versions of CMMD and BPMN.</a:t>
            </a:r>
          </a:p>
          <a:p>
            <a:pPr marL="285750" indent="-285750">
              <a:buFont typeface="Arial" charset="0"/>
              <a:buChar char="•"/>
            </a:pPr>
            <a:endParaRPr lang="en-US" sz="1400" dirty="0">
              <a:solidFill>
                <a:schemeClr val="tx1"/>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5452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599428"/>
            <a:ext cx="11486199" cy="338554"/>
          </a:xfrm>
          <a:prstGeom prst="rect">
            <a:avLst/>
          </a:prstGeom>
          <a:noFill/>
        </p:spPr>
        <p:txBody>
          <a:bodyPr wrap="square" rtlCol="0">
            <a:spAutoFit/>
          </a:bodyPr>
          <a:lstStyle/>
          <a:p>
            <a:r>
              <a:rPr lang="en-US" sz="1600" dirty="0">
                <a:solidFill>
                  <a:schemeClr val="accent2"/>
                </a:solidFill>
              </a:rPr>
              <a:t>Project Summary: Ongoing Analysis and Adaptation of OMG/HL7 Business Knowledge Content Management Standards for Medicine.</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buFont typeface="Arial" panose="020B0604020202020204" pitchFamily="34" charset="0"/>
              <a:buChar char="•"/>
            </a:pPr>
            <a:r>
              <a:rPr lang="en-US" sz="1400" dirty="0">
                <a:solidFill>
                  <a:schemeClr val="tx1"/>
                </a:solidFill>
              </a:rPr>
              <a:t>Choices between FHIR-DSTU 2 and FHIR-STU 3/4.</a:t>
            </a:r>
          </a:p>
          <a:p>
            <a:pPr marL="176213" indent="-176213">
              <a:buFont typeface="Arial" panose="020B0604020202020204" pitchFamily="34" charset="0"/>
              <a:buChar char="•"/>
            </a:pPr>
            <a:r>
              <a:rPr lang="en-US" sz="1400" dirty="0">
                <a:solidFill>
                  <a:schemeClr val="tx1"/>
                </a:solidFill>
              </a:rPr>
              <a:t>Availability of needed CIMI/FHIR models for Information Artifacts</a:t>
            </a:r>
          </a:p>
          <a:p>
            <a:pPr marL="400050" lvl="1" indent="-176213">
              <a:buFont typeface="Arial" panose="020B0604020202020204" pitchFamily="34" charset="0"/>
              <a:buChar char="•"/>
            </a:pPr>
            <a:r>
              <a:rPr lang="en-US" sz="1400" dirty="0">
                <a:solidFill>
                  <a:schemeClr val="tx1"/>
                </a:solidFill>
              </a:rPr>
              <a:t>Complex artifacts for Alert Event, etc.</a:t>
            </a:r>
          </a:p>
          <a:p>
            <a:pPr indent="-233363">
              <a:buFont typeface="Arial" panose="020B0604020202020204" pitchFamily="34" charset="0"/>
              <a:buChar char="•"/>
            </a:pPr>
            <a:r>
              <a:rPr lang="en-US" sz="1400" dirty="0">
                <a:solidFill>
                  <a:schemeClr val="tx1"/>
                </a:solidFill>
              </a:rPr>
              <a:t>Loss of KNART Development Momentum</a:t>
            </a:r>
          </a:p>
        </p:txBody>
      </p:sp>
      <p:sp>
        <p:nvSpPr>
          <p:cNvPr id="60" name="TextBox 59">
            <a:extLst>
              <a:ext uri="{FF2B5EF4-FFF2-40B4-BE49-F238E27FC236}">
                <a16:creationId xmlns:a16="http://schemas.microsoft.com/office/drawing/2014/main" id="{0E392214-4E09-4BA4-BBC6-0027DAE55AA6}"/>
              </a:ext>
            </a:extLst>
          </p:cNvPr>
          <p:cNvSpPr txBox="1"/>
          <p:nvPr/>
        </p:nvSpPr>
        <p:spPr>
          <a:xfrm>
            <a:off x="8217715" y="4274817"/>
            <a:ext cx="3190150" cy="954107"/>
          </a:xfrm>
          <a:prstGeom prst="rect">
            <a:avLst/>
          </a:prstGeom>
          <a:solidFill>
            <a:schemeClr val="bg1"/>
          </a:solidFill>
        </p:spPr>
        <p:txBody>
          <a:bodyPr wrap="square" rtlCol="0">
            <a:spAutoFit/>
          </a:bodyPr>
          <a:lstStyle/>
          <a:p>
            <a:pPr marL="176213" indent="-176213">
              <a:buFont typeface="Arial" panose="020B0604020202020204" pitchFamily="34" charset="0"/>
              <a:buChar char="•"/>
            </a:pPr>
            <a:r>
              <a:rPr lang="en-US" sz="1400" dirty="0"/>
              <a:t>CIMI/FHIR Models for data Reads/Writes, Orders, Decisions, Etc.</a:t>
            </a:r>
          </a:p>
          <a:p>
            <a:pPr marL="176213" indent="-176213">
              <a:buFont typeface="Arial" panose="020B0604020202020204" pitchFamily="34" charset="0"/>
              <a:buChar char="•"/>
            </a:pPr>
            <a:r>
              <a:rPr lang="en-US" sz="1400" dirty="0"/>
              <a:t>HSPC Sandbox models for Security.</a:t>
            </a:r>
          </a:p>
          <a:p>
            <a:pPr marL="176213" indent="-176213">
              <a:buFont typeface="Arial" panose="020B0604020202020204" pitchFamily="34" charset="0"/>
              <a:buChar char="•"/>
            </a:pPr>
            <a:r>
              <a:rPr lang="en-US" sz="1400" dirty="0"/>
              <a:t>Clinical SMEs; VHA</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672698"/>
            <a:ext cx="1056701" cy="369332"/>
          </a:xfrm>
          <a:prstGeom prst="rect">
            <a:avLst/>
          </a:prstGeom>
          <a:noFill/>
        </p:spPr>
        <p:txBody>
          <a:bodyPr wrap="none" rtlCol="0">
            <a:spAutoFit/>
          </a:bodyPr>
          <a:lstStyle/>
          <a:p>
            <a:pPr algn="ctr"/>
            <a:r>
              <a:rPr lang="en-US" dirty="0"/>
              <a:t>Concerns</a:t>
            </a:r>
          </a:p>
        </p:txBody>
      </p:sp>
      <p:sp>
        <p:nvSpPr>
          <p:cNvPr id="34" name="TextBox 33">
            <a:extLst>
              <a:ext uri="{FF2B5EF4-FFF2-40B4-BE49-F238E27FC236}">
                <a16:creationId xmlns:a16="http://schemas.microsoft.com/office/drawing/2014/main" id="{ABD3A4C7-D9BF-6C49-B236-262E4D7067E4}"/>
              </a:ext>
            </a:extLst>
          </p:cNvPr>
          <p:cNvSpPr txBox="1"/>
          <p:nvPr/>
        </p:nvSpPr>
        <p:spPr>
          <a:xfrm>
            <a:off x="4026924" y="1439162"/>
            <a:ext cx="3927634" cy="2031325"/>
          </a:xfrm>
          <a:prstGeom prst="rect">
            <a:avLst/>
          </a:prstGeom>
          <a:noFill/>
        </p:spPr>
        <p:txBody>
          <a:bodyPr wrap="square" rtlCol="0">
            <a:spAutoFit/>
          </a:bodyPr>
          <a:lstStyle/>
          <a:p>
            <a:pPr marL="176213" indent="-176213">
              <a:buFont typeface="Arial" panose="020B0604020202020204" pitchFamily="34" charset="0"/>
              <a:buChar char="•"/>
            </a:pPr>
            <a:r>
              <a:rPr lang="en-US" sz="1400" dirty="0"/>
              <a:t>Final Version 1 of Field Guide Released.</a:t>
            </a:r>
          </a:p>
          <a:p>
            <a:pPr marL="176213" indent="-176213">
              <a:buFont typeface="Arial" panose="020B0604020202020204" pitchFamily="34" charset="0"/>
              <a:buChar char="•"/>
            </a:pPr>
            <a:r>
              <a:rPr lang="en-US" sz="1400" dirty="0"/>
              <a:t>BPM Pregnancy Use Case Continued Maturation.</a:t>
            </a:r>
          </a:p>
          <a:p>
            <a:pPr marL="176213" indent="-176213">
              <a:buFont typeface="Arial" panose="020B0604020202020204" pitchFamily="34" charset="0"/>
              <a:buChar char="•"/>
            </a:pPr>
            <a:r>
              <a:rPr lang="en-US" sz="1400" dirty="0"/>
              <a:t>BPM Milestones added to HSPC Roadmap (Released and Available).</a:t>
            </a:r>
          </a:p>
          <a:p>
            <a:pPr marL="176213" indent="-176213">
              <a:buFont typeface="Arial" panose="020B0604020202020204" pitchFamily="34" charset="0"/>
              <a:buChar char="•"/>
            </a:pPr>
            <a:r>
              <a:rPr lang="en-US" sz="1400" dirty="0"/>
              <a:t>Maturation of BPMN Use Case using HSPC Sandbox/FHIR (</a:t>
            </a:r>
            <a:r>
              <a:rPr lang="en-US" sz="1400" dirty="0" err="1"/>
              <a:t>ePulmonary</a:t>
            </a:r>
            <a:r>
              <a:rPr lang="en-US" sz="1400" dirty="0"/>
              <a:t> Embolism-phase 2)</a:t>
            </a:r>
          </a:p>
          <a:p>
            <a:pPr marL="176213" indent="-176213">
              <a:buFont typeface="Arial" panose="020B0604020202020204" pitchFamily="34" charset="0"/>
              <a:buChar char="•"/>
            </a:pPr>
            <a:r>
              <a:rPr lang="en-US" sz="1400" dirty="0"/>
              <a:t>92 Individual KNARTs</a:t>
            </a:r>
          </a:p>
          <a:p>
            <a:pPr marL="176213" indent="-176213">
              <a:buFont typeface="Arial" panose="020B0604020202020204" pitchFamily="34" charset="0"/>
              <a:buChar char="•"/>
            </a:pPr>
            <a:r>
              <a:rPr lang="en-US" sz="1400" dirty="0"/>
              <a:t>12 “Composite” Integrations</a:t>
            </a:r>
          </a:p>
          <a:p>
            <a:pPr marL="176213" indent="-176213">
              <a:buFont typeface="Arial" panose="020B0604020202020204" pitchFamily="34" charset="0"/>
              <a:buChar char="•"/>
            </a:pPr>
            <a:r>
              <a:rPr lang="en-US" sz="1400" dirty="0"/>
              <a:t>A Draft Composite Schema</a:t>
            </a:r>
          </a:p>
        </p:txBody>
      </p:sp>
      <p:sp>
        <p:nvSpPr>
          <p:cNvPr id="3" name="Title 2">
            <a:extLst>
              <a:ext uri="{FF2B5EF4-FFF2-40B4-BE49-F238E27FC236}">
                <a16:creationId xmlns:a16="http://schemas.microsoft.com/office/drawing/2014/main" id="{7CF4C3E2-3565-EB42-ADDF-3BA66656F54A}"/>
              </a:ext>
            </a:extLst>
          </p:cNvPr>
          <p:cNvSpPr>
            <a:spLocks noGrp="1"/>
          </p:cNvSpPr>
          <p:nvPr>
            <p:ph type="title"/>
          </p:nvPr>
        </p:nvSpPr>
        <p:spPr/>
        <p:txBody>
          <a:bodyPr>
            <a:normAutofit/>
          </a:bodyPr>
          <a:lstStyle/>
          <a:p>
            <a:r>
              <a:rPr lang="en-US" dirty="0"/>
              <a:t>Sharing Knowledge Content Initiative</a:t>
            </a:r>
          </a:p>
        </p:txBody>
      </p:sp>
    </p:spTree>
    <p:extLst>
      <p:ext uri="{BB962C8B-B14F-4D97-AF65-F5344CB8AC3E}">
        <p14:creationId xmlns:p14="http://schemas.microsoft.com/office/powerpoint/2010/main" val="191225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89888"/>
          </a:xfrm>
          <a:noFill/>
        </p:spPr>
        <p:txBody>
          <a:bodyPr/>
          <a:lstStyle/>
          <a:p>
            <a:r>
              <a:rPr lang="en-US" dirty="0"/>
              <a:t>Initiative: SOA Reference Implementation</a:t>
            </a:r>
          </a:p>
        </p:txBody>
      </p:sp>
    </p:spTree>
    <p:extLst>
      <p:ext uri="{BB962C8B-B14F-4D97-AF65-F5344CB8AC3E}">
        <p14:creationId xmlns:p14="http://schemas.microsoft.com/office/powerpoint/2010/main" val="1799794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Roadmap</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55295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solidFill>
                  <a:schemeClr val="tx1"/>
                </a:solidFill>
              </a:endParaRPr>
            </a:p>
          </p:txBody>
        </p:sp>
        <p:sp>
          <p:nvSpPr>
            <p:cNvPr id="5" name="TextBox 4"/>
            <p:cNvSpPr txBox="1"/>
            <p:nvPr/>
          </p:nvSpPr>
          <p:spPr>
            <a:xfrm>
              <a:off x="1117599" y="1124704"/>
              <a:ext cx="1977813" cy="281754"/>
            </a:xfrm>
            <a:prstGeom prst="rect">
              <a:avLst/>
            </a:prstGeom>
            <a:grpFill/>
          </p:spPr>
          <p:txBody>
            <a:bodyPr wrap="square" rtlCol="0">
              <a:spAutoFit/>
            </a:bodyPr>
            <a:lstStyle/>
            <a:p>
              <a:pPr marL="115888" indent="-115888">
                <a:buFont typeface="Arial" panose="020B0604020202020204" pitchFamily="34" charset="0"/>
                <a:buChar char="•"/>
              </a:pPr>
              <a:r>
                <a:rPr lang="en-US" sz="1200" dirty="0"/>
                <a:t>None at this time</a:t>
              </a:r>
            </a:p>
          </p:txBody>
        </p:sp>
      </p:grpSp>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Sept 2018:  Commence revisions for 2019 Roadmap </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December 2018:  Roadmap Vote (Membership)</a:t>
            </a: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15" name="Rectangle 14"/>
          <p:cNvSpPr/>
          <p:nvPr/>
        </p:nvSpPr>
        <p:spPr>
          <a:xfrm>
            <a:off x="8160822"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HSPC still determining how best to use Roadmap in operation</a:t>
            </a:r>
            <a:endParaRPr lang="en-US" sz="1400" dirty="0">
              <a:solidFill>
                <a:schemeClr val="tx1"/>
              </a:solidFill>
            </a:endParaRPr>
          </a:p>
        </p:txBody>
      </p:sp>
      <p:grpSp>
        <p:nvGrpSpPr>
          <p:cNvPr id="17" name="Group 16"/>
          <p:cNvGrpSpPr/>
          <p:nvPr/>
        </p:nvGrpSpPr>
        <p:grpSpPr>
          <a:xfrm>
            <a:off x="983465" y="5688855"/>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17599" y="1181089"/>
              <a:ext cx="1977813" cy="599500"/>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21" name="Rectangle 20"/>
          <p:cNvSpPr/>
          <p:nvPr/>
        </p:nvSpPr>
        <p:spPr>
          <a:xfrm>
            <a:off x="5747707" y="57131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654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260757"/>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33" name="TextBox 32"/>
          <p:cNvSpPr txBox="1"/>
          <p:nvPr/>
        </p:nvSpPr>
        <p:spPr>
          <a:xfrm>
            <a:off x="106980" y="-1577732"/>
            <a:ext cx="3735622" cy="369332"/>
          </a:xfrm>
          <a:prstGeom prst="rect">
            <a:avLst/>
          </a:prstGeom>
          <a:solidFill>
            <a:srgbClr val="18809F">
              <a:alpha val="58000"/>
            </a:srgbClr>
          </a:solidFill>
        </p:spPr>
        <p:txBody>
          <a:bodyPr wrap="square" rtlCol="0">
            <a:spAutoFit/>
          </a:bodyPr>
          <a:lstStyle/>
          <a:p>
            <a:endParaRPr lang="en-US" dirty="0"/>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794363" cy="646331"/>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t>Roadmap was adopted and published Q1 2018</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06593" y="1473809"/>
            <a:ext cx="2705966" cy="923330"/>
          </a:xfrm>
          <a:prstGeom prst="rect">
            <a:avLst/>
          </a:prstGeom>
          <a:solidFill>
            <a:schemeClr val="bg1"/>
          </a:solidFill>
        </p:spPr>
        <p:txBody>
          <a:bodyPr wrap="square" rtlCol="0">
            <a:spAutoFit/>
          </a:bodyPr>
          <a:lstStyle/>
          <a:p>
            <a:pPr marL="115888" indent="-115888">
              <a:buFont typeface="Arial" panose="020B0604020202020204" pitchFamily="34" charset="0"/>
              <a:buChar char="•"/>
            </a:pPr>
            <a:r>
              <a:rPr lang="en-US" dirty="0"/>
              <a:t>June 2018:  Roadmap Detail/Quality Review conducted  </a:t>
            </a:r>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48802"/>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Revisit of Roadmap in light of CIIC objectives </a:t>
            </a:r>
            <a:endParaRPr lang="en-US" sz="1400" dirty="0">
              <a:solidFill>
                <a:schemeClr val="tx1"/>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5452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591507"/>
            <a:ext cx="12365896" cy="584775"/>
          </a:xfrm>
          <a:prstGeom prst="rect">
            <a:avLst/>
          </a:prstGeom>
          <a:noFill/>
        </p:spPr>
        <p:txBody>
          <a:bodyPr wrap="square" rtlCol="0">
            <a:spAutoFit/>
          </a:bodyPr>
          <a:lstStyle/>
          <a:p>
            <a:r>
              <a:rPr lang="en-US" sz="1600" dirty="0">
                <a:solidFill>
                  <a:schemeClr val="accent2"/>
                </a:solidFill>
              </a:rPr>
              <a:t>Project Summary:  The HSPC Roadmap documents a strategic vision for the organization, organized into segments and </a:t>
            </a:r>
            <a:r>
              <a:rPr lang="en-US" sz="1600" dirty="0" err="1">
                <a:solidFill>
                  <a:schemeClr val="accent2"/>
                </a:solidFill>
              </a:rPr>
              <a:t>swimlanes</a:t>
            </a:r>
            <a:r>
              <a:rPr lang="en-US" sz="1600" dirty="0">
                <a:solidFill>
                  <a:schemeClr val="accent2"/>
                </a:solidFill>
              </a:rPr>
              <a:t>, detailing key milestones and deliverables objectives for the community.</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charset="0"/>
              <a:buChar char="•"/>
              <a:defRPr/>
            </a:pPr>
            <a:r>
              <a:rPr lang="en-US" dirty="0">
                <a:solidFill>
                  <a:schemeClr val="tx1"/>
                </a:solidFill>
              </a:rPr>
              <a:t>Ineffective use of artifact.  Roadmap not driving HSPC strategy to its potential</a:t>
            </a:r>
          </a:p>
        </p:txBody>
      </p:sp>
      <p:sp>
        <p:nvSpPr>
          <p:cNvPr id="60" name="TextBox 59">
            <a:extLst>
              <a:ext uri="{FF2B5EF4-FFF2-40B4-BE49-F238E27FC236}">
                <a16:creationId xmlns:a16="http://schemas.microsoft.com/office/drawing/2014/main" id="{0E392214-4E09-4BA4-BBC6-0027DAE55AA6}"/>
              </a:ext>
            </a:extLst>
          </p:cNvPr>
          <p:cNvSpPr txBox="1"/>
          <p:nvPr/>
        </p:nvSpPr>
        <p:spPr>
          <a:xfrm>
            <a:off x="8255666" y="4337401"/>
            <a:ext cx="3190150" cy="646331"/>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dirty="0"/>
              <a:t>Updates re: HSPC/CIIC union subject to </a:t>
            </a:r>
            <a:r>
              <a:rPr lang="en-US"/>
              <a:t>Board guidance</a:t>
            </a:r>
            <a:endParaRPr lang="en-US" dirty="0"/>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3" name="Rectangle 2"/>
          <p:cNvSpPr/>
          <p:nvPr/>
        </p:nvSpPr>
        <p:spPr>
          <a:xfrm>
            <a:off x="1068416" y="5741461"/>
            <a:ext cx="4098238" cy="369332"/>
          </a:xfrm>
          <a:prstGeom prst="rect">
            <a:avLst/>
          </a:prstGeom>
        </p:spPr>
        <p:txBody>
          <a:bodyPr wrap="none">
            <a:spAutoFit/>
          </a:bodyPr>
          <a:lstStyle/>
          <a:p>
            <a:pPr marL="285750" indent="-285750">
              <a:buFont typeface="Arial" panose="020B0604020202020204" pitchFamily="34" charset="0"/>
              <a:buChar char="•"/>
            </a:pPr>
            <a:r>
              <a:rPr lang="en-US" dirty="0"/>
              <a:t>CIIC objectives, drivers, products (TBD)</a:t>
            </a:r>
          </a:p>
        </p:txBody>
      </p:sp>
      <p:sp>
        <p:nvSpPr>
          <p:cNvPr id="34" name="Rectangle 33"/>
          <p:cNvSpPr/>
          <p:nvPr/>
        </p:nvSpPr>
        <p:spPr>
          <a:xfrm>
            <a:off x="5860471" y="5815307"/>
            <a:ext cx="981359" cy="369332"/>
          </a:xfrm>
          <a:prstGeom prst="rect">
            <a:avLst/>
          </a:prstGeom>
        </p:spPr>
        <p:txBody>
          <a:bodyPr wrap="none">
            <a:spAutoFit/>
          </a:bodyPr>
          <a:lstStyle/>
          <a:p>
            <a:pPr marL="285750" indent="-285750">
              <a:buFont typeface="Arial" panose="020B0604020202020204" pitchFamily="34" charset="0"/>
              <a:buChar char="•"/>
            </a:pPr>
            <a:r>
              <a:rPr lang="en-US" dirty="0"/>
              <a:t>None</a:t>
            </a:r>
          </a:p>
        </p:txBody>
      </p:sp>
      <p:sp>
        <p:nvSpPr>
          <p:cNvPr id="7" name="Title 6">
            <a:extLst>
              <a:ext uri="{FF2B5EF4-FFF2-40B4-BE49-F238E27FC236}">
                <a16:creationId xmlns:a16="http://schemas.microsoft.com/office/drawing/2014/main" id="{CBEDF888-83FE-BB46-9E72-A1B54A7AFB66}"/>
              </a:ext>
            </a:extLst>
          </p:cNvPr>
          <p:cNvSpPr>
            <a:spLocks noGrp="1"/>
          </p:cNvSpPr>
          <p:nvPr>
            <p:ph type="title"/>
          </p:nvPr>
        </p:nvSpPr>
        <p:spPr/>
        <p:txBody>
          <a:bodyPr/>
          <a:lstStyle/>
          <a:p>
            <a:r>
              <a:rPr lang="en-US" dirty="0"/>
              <a:t>Roadmap</a:t>
            </a:r>
          </a:p>
        </p:txBody>
      </p:sp>
    </p:spTree>
    <p:extLst>
      <p:ext uri="{BB962C8B-B14F-4D97-AF65-F5344CB8AC3E}">
        <p14:creationId xmlns:p14="http://schemas.microsoft.com/office/powerpoint/2010/main" val="650112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Member Projects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72171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E8B5A-3325-8D4C-AE63-FCDE6796B850}"/>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0EB637B1-7DE3-0A49-9D93-E017E6EA44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73990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CIIC: Projects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59158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rtl="0" eaLnBrk="1" fontAlgn="auto" latinLnBrk="0" hangingPunct="1">
                <a:lnSpc>
                  <a:spcPct val="100000"/>
                </a:lnSpc>
                <a:spcBef>
                  <a:spcPts val="0"/>
                </a:spcBef>
                <a:spcAft>
                  <a:spcPts val="0"/>
                </a:spcAft>
                <a:buClrTx/>
                <a:buSzTx/>
                <a:buFont typeface="Arial" charset="0"/>
                <a:buChar char="•"/>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marR="0" lvl="0" indent="-1158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None at this time</a:t>
              </a:r>
            </a:p>
          </p:txBody>
        </p:sp>
      </p:grpSp>
      <p:sp>
        <p:nvSpPr>
          <p:cNvPr id="9" name="Rectangle 8"/>
          <p:cNvSpPr/>
          <p:nvPr/>
        </p:nvSpPr>
        <p:spPr>
          <a:xfrm>
            <a:off x="524227" y="3839638"/>
            <a:ext cx="3028849" cy="1474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Define and implement project approval process</a:t>
            </a: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Launch projects</a:t>
            </a: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Establish project pipeline</a:t>
            </a: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marR="0" lvl="0" indent="-1158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Rectangle 14"/>
          <p:cNvSpPr/>
          <p:nvPr/>
        </p:nvSpPr>
        <p:spPr>
          <a:xfrm>
            <a:off x="8160822"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Clarifying roles in the merged organization</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TextBox 18"/>
            <p:cNvSpPr txBox="1"/>
            <p:nvPr/>
          </p:nvSpPr>
          <p:spPr>
            <a:xfrm>
              <a:off x="1117599" y="1181089"/>
              <a:ext cx="1977813" cy="925569"/>
            </a:xfrm>
            <a:prstGeom prst="rect">
              <a:avLst/>
            </a:prstGeom>
            <a:grp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N/A</a:t>
              </a:r>
              <a:r>
                <a:rPr kumimoji="0" lang="en-US" sz="1800" b="0" i="0" u="none" strike="noStrike" kern="1200" cap="none" spc="0" normalizeH="0" baseline="0" noProof="0" dirty="0">
                  <a:ln>
                    <a:noFill/>
                  </a:ln>
                  <a:solidFill>
                    <a:prstClr val="white"/>
                  </a:solidFill>
                  <a:effectLst/>
                  <a:uLnTx/>
                  <a:uFillTx/>
                  <a:latin typeface="Calibri"/>
                  <a:ea typeface="+mn-ea"/>
                  <a:cs typeface="+mn-cs"/>
                </a:rPr>
                <a:t>N</a:t>
              </a:r>
              <a:r>
                <a:rPr kumimoji="0" lang="en-US" sz="1200" b="0" i="0" u="none" strike="noStrike" kern="1200" cap="none" spc="0" normalizeH="0" baseline="0" noProof="0" dirty="0">
                  <a:ln>
                    <a:noFill/>
                  </a:ln>
                  <a:solidFill>
                    <a:prstClr val="white"/>
                  </a:solidFill>
                  <a:effectLst/>
                  <a:uLnTx/>
                  <a:uFillTx/>
                  <a:latin typeface="Calibri"/>
                  <a:ea typeface="+mn-ea"/>
                  <a:cs typeface="+mn-cs"/>
                </a:rPr>
                <a:t>/A</a:t>
              </a:r>
            </a:p>
          </p:txBody>
        </p:sp>
      </p:grpSp>
      <p:sp>
        <p:nvSpPr>
          <p:cNvPr id="21" name="Rectangle 20"/>
          <p:cNvSpPr/>
          <p:nvPr/>
        </p:nvSpPr>
        <p:spPr>
          <a:xfrm>
            <a:off x="5695553" y="566593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N/A</a:t>
            </a:r>
          </a:p>
        </p:txBody>
      </p:sp>
      <p:sp>
        <p:nvSpPr>
          <p:cNvPr id="23" name="TextBox 22"/>
          <p:cNvSpPr txBox="1"/>
          <p:nvPr/>
        </p:nvSpPr>
        <p:spPr>
          <a:xfrm>
            <a:off x="911937" y="1013459"/>
            <a:ext cx="2125710"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Milestones Achieved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p:cNvSpPr txBox="1"/>
          <p:nvPr/>
        </p:nvSpPr>
        <p:spPr>
          <a:xfrm>
            <a:off x="804888" y="3430989"/>
            <a:ext cx="2221763"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Upcoming Milestones</a:t>
            </a:r>
          </a:p>
        </p:txBody>
      </p:sp>
      <p:sp>
        <p:nvSpPr>
          <p:cNvPr id="28" name="TextBox 27"/>
          <p:cNvSpPr txBox="1"/>
          <p:nvPr/>
        </p:nvSpPr>
        <p:spPr>
          <a:xfrm>
            <a:off x="4763180" y="1065452"/>
            <a:ext cx="2233305"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Artifacts Delivered</a:t>
            </a:r>
          </a:p>
        </p:txBody>
      </p:sp>
      <p:sp>
        <p:nvSpPr>
          <p:cNvPr id="30" name="Rectangle 29"/>
          <p:cNvSpPr/>
          <p:nvPr/>
        </p:nvSpPr>
        <p:spPr>
          <a:xfrm>
            <a:off x="8160822" y="4260757"/>
            <a:ext cx="3284994" cy="9999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TextBox 31"/>
          <p:cNvSpPr txBox="1"/>
          <p:nvPr/>
        </p:nvSpPr>
        <p:spPr>
          <a:xfrm>
            <a:off x="9436925" y="1052405"/>
            <a:ext cx="644215"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975466" cy="1754326"/>
          </a:xfrm>
          <a:prstGeom prst="rect">
            <a:avLst/>
          </a:prstGeom>
          <a:solidFill>
            <a:schemeClr val="bg1"/>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Project intake form published online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Submissions from six projects to date (invited)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Documented the presence of 25 CIIC-related projects</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marR="0" lvl="0" indent="-1158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06593" y="1473809"/>
            <a:ext cx="3413516" cy="1477328"/>
          </a:xfrm>
          <a:prstGeom prst="rect">
            <a:avLst/>
          </a:prstGeom>
          <a:solidFill>
            <a:schemeClr val="bg1"/>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Project intake form for project evaluation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CIIC list of commitments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Candidate project descriptions</a:t>
            </a:r>
          </a:p>
          <a:p>
            <a:pPr marR="0" lvl="0" algn="l" defTabSz="914400" rtl="0" eaLnBrk="1" fontAlgn="auto" latinLnBrk="0" hangingPunct="1">
              <a:lnSpc>
                <a:spcPct val="100000"/>
              </a:lnSpc>
              <a:spcBef>
                <a:spcPts val="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Now accepting project description submissions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Seeking </a:t>
            </a:r>
            <a:r>
              <a:rPr lang="en-US" dirty="0">
                <a:solidFill>
                  <a:prstClr val="black"/>
                </a:solidFill>
                <a:latin typeface="Calibri"/>
              </a:rPr>
              <a:t>CDE process documentation experience</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545289"/>
            <a:ext cx="2196435"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576324"/>
            <a:ext cx="1219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accent2"/>
                </a:solidFill>
                <a:effectLst/>
                <a:uLnTx/>
                <a:uFillTx/>
                <a:latin typeface="Calibri"/>
                <a:ea typeface="+mn-ea"/>
                <a:cs typeface="+mn-cs"/>
              </a:rPr>
              <a:t>Project Summary: </a:t>
            </a:r>
            <a:r>
              <a:rPr kumimoji="0" lang="en-US" sz="1600" b="0" i="0" u="none" strike="noStrike" kern="1200" cap="none" spc="0" normalizeH="0" baseline="0" noProof="0" dirty="0">
                <a:ln>
                  <a:noFill/>
                </a:ln>
                <a:solidFill>
                  <a:schemeClr val="accent2"/>
                </a:solidFill>
                <a:effectLst/>
                <a:uLnTx/>
                <a:uFillTx/>
                <a:latin typeface="Calibri"/>
                <a:ea typeface="+mn-ea"/>
                <a:cs typeface="+mn-cs"/>
              </a:rPr>
              <a:t>The Projects Work Group focuses on the coordination and advancement of CIIC projects through information sharing, clinical and technical feedback, documentation of a successful CDE process, and resourcing as appropriate.</a:t>
            </a:r>
            <a:endParaRPr kumimoji="0" lang="en-US" sz="1600" b="1" i="0" u="none" strike="noStrike" kern="1200" cap="none" spc="0" normalizeH="0" baseline="0" noProof="0" dirty="0">
              <a:ln>
                <a:noFill/>
              </a:ln>
              <a:solidFill>
                <a:schemeClr val="accent2"/>
              </a:solidFill>
              <a:effectLst/>
              <a:highlight>
                <a:srgbClr val="FFFF00"/>
              </a:highlight>
              <a:uLnTx/>
              <a:uFillTx/>
              <a:latin typeface="Calibri"/>
              <a:ea typeface="+mn-ea"/>
              <a:cs typeface="+mn-cs"/>
            </a:endParaRP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lang="en-US" dirty="0">
                <a:solidFill>
                  <a:prstClr val="black"/>
                </a:solidFill>
                <a:latin typeface="Calibri"/>
              </a:rPr>
              <a:t>Lack of availability of r</a:t>
            </a:r>
            <a:r>
              <a:rPr kumimoji="0" lang="en-US" sz="1800" b="0" i="0" u="none" strike="noStrike" kern="1200" cap="none" spc="0" normalizeH="0" baseline="0" noProof="0" dirty="0" err="1">
                <a:ln>
                  <a:noFill/>
                </a:ln>
                <a:solidFill>
                  <a:prstClr val="black"/>
                </a:solidFill>
                <a:effectLst/>
                <a:uLnTx/>
                <a:uFillTx/>
                <a:latin typeface="Calibri"/>
                <a:ea typeface="+mn-ea"/>
                <a:cs typeface="+mn-cs"/>
              </a:rPr>
              <a:t>esources</a:t>
            </a:r>
            <a:r>
              <a:rPr kumimoji="0" lang="en-US" sz="1800" b="0" i="0" u="none" strike="noStrike" kern="1200" cap="none" spc="0" normalizeH="0" baseline="0" noProof="0" dirty="0">
                <a:ln>
                  <a:noFill/>
                </a:ln>
                <a:solidFill>
                  <a:prstClr val="black"/>
                </a:solidFill>
                <a:effectLst/>
                <a:uLnTx/>
                <a:uFillTx/>
                <a:latin typeface="Calibri"/>
                <a:ea typeface="+mn-ea"/>
                <a:cs typeface="+mn-cs"/>
              </a:rPr>
              <a:t> to support projects</a:t>
            </a: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lang="en-US" dirty="0">
                <a:solidFill>
                  <a:prstClr val="black"/>
                </a:solidFill>
                <a:latin typeface="Calibri"/>
              </a:rPr>
              <a:t>Ability to coordinate content across projects</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0" name="TextBox 59">
            <a:extLst>
              <a:ext uri="{FF2B5EF4-FFF2-40B4-BE49-F238E27FC236}">
                <a16:creationId xmlns:a16="http://schemas.microsoft.com/office/drawing/2014/main" id="{0E392214-4E09-4BA4-BBC6-0027DAE55AA6}"/>
              </a:ext>
            </a:extLst>
          </p:cNvPr>
          <p:cNvSpPr txBox="1"/>
          <p:nvPr/>
        </p:nvSpPr>
        <p:spPr>
          <a:xfrm>
            <a:off x="8160822" y="4302838"/>
            <a:ext cx="3697524" cy="923330"/>
          </a:xfrm>
          <a:prstGeom prst="rect">
            <a:avLst/>
          </a:prstGeom>
          <a:solidFill>
            <a:schemeClr val="bg1"/>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Establishing Clinical Steering Committee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Tooling for pipeline, CDE creation</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Concerns</a:t>
            </a:r>
          </a:p>
        </p:txBody>
      </p:sp>
      <p:pic>
        <p:nvPicPr>
          <p:cNvPr id="38" name="Picture 37">
            <a:extLst>
              <a:ext uri="{FF2B5EF4-FFF2-40B4-BE49-F238E27FC236}">
                <a16:creationId xmlns:a16="http://schemas.microsoft.com/office/drawing/2014/main" id="{577E3AFC-04A0-49D1-9A60-5922400CCD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8709" y="6123046"/>
            <a:ext cx="2033719" cy="627815"/>
          </a:xfrm>
          <a:prstGeom prst="rect">
            <a:avLst/>
          </a:prstGeom>
        </p:spPr>
      </p:pic>
      <p:sp>
        <p:nvSpPr>
          <p:cNvPr id="3" name="Title 2">
            <a:extLst>
              <a:ext uri="{FF2B5EF4-FFF2-40B4-BE49-F238E27FC236}">
                <a16:creationId xmlns:a16="http://schemas.microsoft.com/office/drawing/2014/main" id="{777D3A8B-1FBB-9444-9D3B-683DA5E9DF8E}"/>
              </a:ext>
            </a:extLst>
          </p:cNvPr>
          <p:cNvSpPr>
            <a:spLocks noGrp="1"/>
          </p:cNvSpPr>
          <p:nvPr>
            <p:ph type="title"/>
          </p:nvPr>
        </p:nvSpPr>
        <p:spPr/>
        <p:txBody>
          <a:bodyPr/>
          <a:lstStyle/>
          <a:p>
            <a:r>
              <a:rPr lang="en-US" dirty="0"/>
              <a:t>CIIC Projects Work Group</a:t>
            </a:r>
          </a:p>
        </p:txBody>
      </p:sp>
    </p:spTree>
    <p:extLst>
      <p:ext uri="{BB962C8B-B14F-4D97-AF65-F5344CB8AC3E}">
        <p14:creationId xmlns:p14="http://schemas.microsoft.com/office/powerpoint/2010/main" val="1626788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CIIC: Marketing</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800724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defTabSz="914400" eaLnBrk="1" fontAlgn="auto" latinLnBrk="0" hangingPunct="1">
              <a:lnSpc>
                <a:spcPct val="100000"/>
              </a:lnSpc>
              <a:spcBef>
                <a:spcPts val="0"/>
              </a:spcBef>
              <a:spcAft>
                <a:spcPts val="0"/>
              </a:spcAft>
              <a:buClrTx/>
              <a:buSzTx/>
              <a:tabLst/>
              <a:defRPr/>
            </a:pPr>
            <a:r>
              <a:rPr lang="en-US" dirty="0">
                <a:solidFill>
                  <a:schemeClr val="tx1"/>
                </a:solidFill>
              </a:rPr>
              <a:t>Working on a contact database of potential interested contacts and previous attendees</a:t>
            </a:r>
          </a:p>
        </p:txBody>
      </p:sp>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117599" y="1109425"/>
              <a:ext cx="1977813" cy="529776"/>
            </a:xfrm>
            <a:prstGeom prst="rect">
              <a:avLst/>
            </a:prstGeom>
            <a:grpFill/>
          </p:spPr>
          <p:txBody>
            <a:bodyPr wrap="square" rtlCol="0">
              <a:spAutoFit/>
            </a:bodyPr>
            <a:lstStyle/>
            <a:p>
              <a:pPr marL="115888" indent="-115888">
                <a:buFont typeface="Arial" panose="020B0604020202020204" pitchFamily="34" charset="0"/>
                <a:buChar char="•"/>
              </a:pPr>
              <a:r>
                <a:rPr lang="en-US" sz="1600" dirty="0"/>
                <a:t>Created an elevator speech explaining CIIC</a:t>
              </a:r>
              <a:br>
                <a:rPr lang="en-US" sz="1600" dirty="0"/>
              </a:br>
              <a:endParaRPr lang="en-US" sz="1600" dirty="0"/>
            </a:p>
          </p:txBody>
        </p:sp>
      </p:grpSp>
      <p:sp>
        <p:nvSpPr>
          <p:cNvPr id="15" name="Rectangle 14"/>
          <p:cNvSpPr/>
          <p:nvPr/>
        </p:nvSpPr>
        <p:spPr>
          <a:xfrm>
            <a:off x="8160822"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Unified Message</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Coordination with other communities</a:t>
            </a: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17599" y="1181089"/>
              <a:ext cx="1977813" cy="848437"/>
            </a:xfrm>
            <a:prstGeom prst="rect">
              <a:avLst/>
            </a:prstGeom>
            <a:grpFill/>
          </p:spPr>
          <p:txBody>
            <a:bodyPr wrap="square" rtlCol="0">
              <a:spAutoFit/>
            </a:bodyPr>
            <a:lstStyle/>
            <a:p>
              <a:pPr marL="115888" indent="-115888">
                <a:buFont typeface="Arial" panose="020B0604020202020204" pitchFamily="34" charset="0"/>
                <a:buChar char="•"/>
              </a:pPr>
              <a:r>
                <a:rPr lang="en-US" sz="1600" dirty="0"/>
                <a:t>Merger with HSPC</a:t>
              </a:r>
            </a:p>
          </p:txBody>
        </p:sp>
      </p:grpSp>
      <p:sp>
        <p:nvSpPr>
          <p:cNvPr id="21" name="Rectangle 20"/>
          <p:cNvSpPr/>
          <p:nvPr/>
        </p:nvSpPr>
        <p:spPr>
          <a:xfrm>
            <a:off x="5747707" y="57131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654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260757"/>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794363" cy="1200329"/>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t>Working group regularly meeting every two weeks. </a:t>
            </a:r>
          </a:p>
          <a:p>
            <a:pPr marL="285750" indent="-285750">
              <a:buFont typeface="Arial" panose="020B0604020202020204" pitchFamily="34" charset="0"/>
              <a:buChar char="•"/>
            </a:pPr>
            <a:endParaRPr lang="en-US" dirty="0"/>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400" dirty="0">
                <a:solidFill>
                  <a:schemeClr val="tx1"/>
                </a:solidFill>
              </a:rPr>
              <a:t>Engagement of Weber Shandwick working on the combined messaging of CIIC and HSPC</a:t>
            </a:r>
          </a:p>
          <a:p>
            <a:pPr marL="285750" indent="-285750">
              <a:buFont typeface="Arial" charset="0"/>
              <a:buChar char="•"/>
            </a:pPr>
            <a:r>
              <a:rPr lang="en-US" sz="1400" dirty="0">
                <a:solidFill>
                  <a:schemeClr val="tx1"/>
                </a:solidFill>
              </a:rPr>
              <a:t>Working on a new name for the combined organization</a:t>
            </a: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5452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651348"/>
            <a:ext cx="12192000" cy="369332"/>
          </a:xfrm>
          <a:prstGeom prst="rect">
            <a:avLst/>
          </a:prstGeom>
          <a:noFill/>
        </p:spPr>
        <p:txBody>
          <a:bodyPr wrap="square" rtlCol="0">
            <a:spAutoFit/>
          </a:bodyPr>
          <a:lstStyle/>
          <a:p>
            <a:r>
              <a:rPr lang="en-US" dirty="0">
                <a:solidFill>
                  <a:schemeClr val="accent2"/>
                </a:solidFill>
              </a:rPr>
              <a:t>Project Summary:  Increase the visibility of CIIC and HSPC activities and engage new participants. </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charset="0"/>
              <a:buChar char="•"/>
              <a:defRPr/>
            </a:pPr>
            <a:r>
              <a:rPr lang="en-US" dirty="0">
                <a:solidFill>
                  <a:schemeClr val="tx1"/>
                </a:solidFill>
              </a:rPr>
              <a:t>Resourcing</a:t>
            </a:r>
          </a:p>
          <a:p>
            <a:pPr marL="285750" lvl="0" indent="-285750">
              <a:buFont typeface="Arial" charset="0"/>
              <a:buChar char="•"/>
              <a:defRPr/>
            </a:pPr>
            <a:r>
              <a:rPr lang="en-US" dirty="0">
                <a:solidFill>
                  <a:schemeClr val="tx1"/>
                </a:solidFill>
              </a:rPr>
              <a:t>Confusion with other interoperability initiatives</a:t>
            </a:r>
            <a:br>
              <a:rPr lang="en-US" dirty="0">
                <a:solidFill>
                  <a:schemeClr val="tx1"/>
                </a:solidFill>
              </a:rPr>
            </a:br>
            <a:endParaRPr lang="en-US" dirty="0">
              <a:solidFill>
                <a:schemeClr val="tx1"/>
              </a:solidFill>
            </a:endParaRPr>
          </a:p>
        </p:txBody>
      </p:sp>
      <p:sp>
        <p:nvSpPr>
          <p:cNvPr id="60" name="TextBox 59">
            <a:extLst>
              <a:ext uri="{FF2B5EF4-FFF2-40B4-BE49-F238E27FC236}">
                <a16:creationId xmlns:a16="http://schemas.microsoft.com/office/drawing/2014/main" id="{0E392214-4E09-4BA4-BBC6-0027DAE55AA6}"/>
              </a:ext>
            </a:extLst>
          </p:cNvPr>
          <p:cNvSpPr txBox="1"/>
          <p:nvPr/>
        </p:nvSpPr>
        <p:spPr>
          <a:xfrm>
            <a:off x="8255666" y="4337401"/>
            <a:ext cx="3190150" cy="646331"/>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dirty="0"/>
              <a:t>Outside resources needed to accomplish goals.  </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3" name="Title 2">
            <a:extLst>
              <a:ext uri="{FF2B5EF4-FFF2-40B4-BE49-F238E27FC236}">
                <a16:creationId xmlns:a16="http://schemas.microsoft.com/office/drawing/2014/main" id="{832247EA-A7A2-C04E-955F-53F248DADACC}"/>
              </a:ext>
            </a:extLst>
          </p:cNvPr>
          <p:cNvSpPr>
            <a:spLocks noGrp="1"/>
          </p:cNvSpPr>
          <p:nvPr>
            <p:ph type="title"/>
          </p:nvPr>
        </p:nvSpPr>
        <p:spPr/>
        <p:txBody>
          <a:bodyPr>
            <a:normAutofit/>
          </a:bodyPr>
          <a:lstStyle/>
          <a:p>
            <a:r>
              <a:rPr lang="en-US" dirty="0"/>
              <a:t>CIIC: Marketing</a:t>
            </a:r>
          </a:p>
        </p:txBody>
      </p:sp>
    </p:spTree>
    <p:extLst>
      <p:ext uri="{BB962C8B-B14F-4D97-AF65-F5344CB8AC3E}">
        <p14:creationId xmlns:p14="http://schemas.microsoft.com/office/powerpoint/2010/main" val="1603778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CIIC: Technical</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56361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965788" y="1397915"/>
            <a:ext cx="3852194" cy="45453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grpSp>
        <p:nvGrpSpPr>
          <p:cNvPr id="6" name="Group 5"/>
          <p:cNvGrpSpPr/>
          <p:nvPr/>
        </p:nvGrpSpPr>
        <p:grpSpPr>
          <a:xfrm>
            <a:off x="560508" y="1387842"/>
            <a:ext cx="3028849" cy="1424369"/>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45325" y="3292692"/>
            <a:ext cx="3028849" cy="18166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Establish requirements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Review existing repositories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Plan for designing, building/leveraging, testing operations</a:t>
            </a:r>
          </a:p>
        </p:txBody>
      </p:sp>
      <p:sp>
        <p:nvSpPr>
          <p:cNvPr id="15" name="Rectangle 14"/>
          <p:cNvSpPr/>
          <p:nvPr/>
        </p:nvSpPr>
        <p:spPr>
          <a:xfrm>
            <a:off x="8160822" y="3034310"/>
            <a:ext cx="3373567" cy="5446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400" dirty="0">
                <a:solidFill>
                  <a:schemeClr val="tx1"/>
                </a:solidFill>
              </a:rPr>
              <a:t>Resources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400" dirty="0">
                <a:solidFill>
                  <a:schemeClr val="tx1"/>
                </a:solidFill>
              </a:rPr>
              <a:t>Funding </a:t>
            </a:r>
          </a:p>
        </p:txBody>
      </p:sp>
      <p:sp>
        <p:nvSpPr>
          <p:cNvPr id="18" name="Rectangle 17"/>
          <p:cNvSpPr/>
          <p:nvPr/>
        </p:nvSpPr>
        <p:spPr>
          <a:xfrm>
            <a:off x="1046672" y="5694260"/>
            <a:ext cx="4152052" cy="9522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49272" y="5683409"/>
            <a:ext cx="4152052" cy="9630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technical activities- process of model intake, etc.</a:t>
            </a:r>
          </a:p>
        </p:txBody>
      </p:sp>
      <p:sp>
        <p:nvSpPr>
          <p:cNvPr id="23" name="TextBox 22"/>
          <p:cNvSpPr txBox="1"/>
          <p:nvPr/>
        </p:nvSpPr>
        <p:spPr>
          <a:xfrm>
            <a:off x="927659" y="1058347"/>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15884" y="2989498"/>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58437" y="1071186"/>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1" y="3982896"/>
            <a:ext cx="3373567" cy="1360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36925" y="1086356"/>
            <a:ext cx="644215" cy="369332"/>
          </a:xfrm>
          <a:prstGeom prst="rect">
            <a:avLst/>
          </a:prstGeom>
          <a:noFill/>
        </p:spPr>
        <p:txBody>
          <a:bodyPr wrap="none" rtlCol="0">
            <a:spAutoFit/>
          </a:bodyPr>
          <a:lstStyle/>
          <a:p>
            <a:pPr algn="ctr"/>
            <a:r>
              <a:rPr lang="en-US" dirty="0"/>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794363" cy="861774"/>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600" dirty="0"/>
              <a:t>Identified technical group as model repository group</a:t>
            </a:r>
          </a:p>
          <a:p>
            <a:pPr marL="285750" indent="-285750">
              <a:buFont typeface="Arial" panose="020B0604020202020204" pitchFamily="34" charset="0"/>
              <a:buChar char="•"/>
            </a:pPr>
            <a:r>
              <a:rPr lang="en-US" sz="1600" dirty="0"/>
              <a:t>Identified team</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14442" y="1600503"/>
            <a:ext cx="2826759" cy="230832"/>
          </a:xfrm>
          <a:prstGeom prst="rect">
            <a:avLst/>
          </a:prstGeom>
          <a:solidFill>
            <a:schemeClr val="bg1"/>
          </a:solidFill>
        </p:spPr>
        <p:txBody>
          <a:bodyPr wrap="square" numCol="2" rtlCol="0">
            <a:spAutoFit/>
          </a:bodyPr>
          <a:lstStyle/>
          <a:p>
            <a:pPr marL="115888" indent="-115888">
              <a:buFont typeface="Arial" panose="020B0604020202020204" pitchFamily="34" charset="0"/>
              <a:buChar char="•"/>
            </a:pPr>
            <a:endParaRPr lang="en-US" sz="900" dirty="0">
              <a:solidFill>
                <a:schemeClr val="accent2"/>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260590" y="5393988"/>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1742" y="538761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638923"/>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8" y="2374402"/>
            <a:ext cx="3921883" cy="28575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r>
              <a:rPr lang="en-US" sz="1600" b="1" dirty="0">
                <a:solidFill>
                  <a:schemeClr val="tx1"/>
                </a:solidFill>
              </a:rPr>
              <a:t>TEAM Established</a:t>
            </a:r>
          </a:p>
          <a:p>
            <a:endParaRPr lang="en-US" sz="1400" b="1" dirty="0">
              <a:solidFill>
                <a:schemeClr val="tx1"/>
              </a:solidFill>
            </a:endParaRPr>
          </a:p>
          <a:p>
            <a:pPr marL="115888" indent="-115888">
              <a:buFont typeface="Arial" panose="020B0604020202020204" pitchFamily="34" charset="0"/>
              <a:buChar char="•"/>
            </a:pPr>
            <a:r>
              <a:rPr lang="en-US" sz="1400" dirty="0">
                <a:solidFill>
                  <a:schemeClr val="tx1"/>
                </a:solidFill>
              </a:rPr>
              <a:t>Stan Huff</a:t>
            </a:r>
          </a:p>
          <a:p>
            <a:pPr marL="115888" indent="-115888">
              <a:buFont typeface="Arial" panose="020B0604020202020204" pitchFamily="34" charset="0"/>
              <a:buChar char="•"/>
            </a:pPr>
            <a:r>
              <a:rPr lang="en-US" sz="1400" dirty="0">
                <a:solidFill>
                  <a:schemeClr val="tx1"/>
                </a:solidFill>
              </a:rPr>
              <a:t>Patrick Langford</a:t>
            </a:r>
          </a:p>
          <a:p>
            <a:pPr marL="115888" indent="-115888">
              <a:buFont typeface="Arial" panose="020B0604020202020204" pitchFamily="34" charset="0"/>
              <a:buChar char="•"/>
            </a:pPr>
            <a:r>
              <a:rPr lang="en-US" sz="1400" dirty="0">
                <a:solidFill>
                  <a:schemeClr val="tx1"/>
                </a:solidFill>
              </a:rPr>
              <a:t>Craig Parker</a:t>
            </a:r>
          </a:p>
          <a:p>
            <a:pPr marL="115888" indent="-115888">
              <a:buFont typeface="Arial" panose="020B0604020202020204" pitchFamily="34" charset="0"/>
              <a:buChar char="•"/>
            </a:pPr>
            <a:r>
              <a:rPr lang="en-US" sz="1400" dirty="0">
                <a:solidFill>
                  <a:schemeClr val="tx1"/>
                </a:solidFill>
              </a:rPr>
              <a:t>Joey Coyle </a:t>
            </a:r>
          </a:p>
          <a:p>
            <a:pPr marL="115888" indent="-115888">
              <a:buFont typeface="Arial" panose="020B0604020202020204" pitchFamily="34" charset="0"/>
              <a:buChar char="•"/>
            </a:pPr>
            <a:r>
              <a:rPr lang="en-US" sz="1400" dirty="0">
                <a:solidFill>
                  <a:schemeClr val="tx1"/>
                </a:solidFill>
              </a:rPr>
              <a:t>Rick Freeman</a:t>
            </a:r>
          </a:p>
          <a:p>
            <a:pPr marL="115888" indent="-115888">
              <a:buFont typeface="Arial" panose="020B0604020202020204" pitchFamily="34" charset="0"/>
              <a:buChar char="•"/>
            </a:pPr>
            <a:r>
              <a:rPr lang="en-US" sz="1400" dirty="0">
                <a:solidFill>
                  <a:schemeClr val="tx1"/>
                </a:solidFill>
              </a:rPr>
              <a:t>Steve Bratt</a:t>
            </a:r>
          </a:p>
          <a:p>
            <a:pPr marL="115888" indent="-115888">
              <a:buFont typeface="Arial" panose="020B0604020202020204" pitchFamily="34" charset="0"/>
              <a:buChar char="•"/>
            </a:pPr>
            <a:r>
              <a:rPr lang="en-US" sz="1400" dirty="0">
                <a:solidFill>
                  <a:schemeClr val="tx1"/>
                </a:solidFill>
              </a:rPr>
              <a:t>Scott Narus</a:t>
            </a:r>
          </a:p>
          <a:p>
            <a:pPr marL="115888" indent="-115888">
              <a:buFont typeface="Arial" panose="020B0604020202020204" pitchFamily="34" charset="0"/>
              <a:buChar char="•"/>
            </a:pPr>
            <a:r>
              <a:rPr lang="en-US" sz="1400" dirty="0">
                <a:solidFill>
                  <a:schemeClr val="tx1"/>
                </a:solidFill>
              </a:rPr>
              <a:t>Claude Nanjo</a:t>
            </a:r>
          </a:p>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pPr marL="115888" indent="-115888">
              <a:buFont typeface="Arial" panose="020B0604020202020204" pitchFamily="34" charset="0"/>
              <a:buChar char="•"/>
            </a:pPr>
            <a:r>
              <a:rPr lang="en-US" sz="1400" dirty="0">
                <a:solidFill>
                  <a:schemeClr val="tx1"/>
                </a:solidFill>
              </a:rPr>
              <a:t>Richard Esmond</a:t>
            </a:r>
          </a:p>
          <a:p>
            <a:pPr marL="115888" indent="-115888">
              <a:buFont typeface="Arial" panose="020B0604020202020204" pitchFamily="34" charset="0"/>
              <a:buChar char="•"/>
            </a:pPr>
            <a:r>
              <a:rPr lang="en-US" sz="1400" dirty="0">
                <a:solidFill>
                  <a:schemeClr val="tx1"/>
                </a:solidFill>
              </a:rPr>
              <a:t>Galen Mulrooney</a:t>
            </a:r>
          </a:p>
          <a:p>
            <a:pPr marL="115888" indent="-115888">
              <a:buFont typeface="Arial" panose="020B0604020202020204" pitchFamily="34" charset="0"/>
              <a:buChar char="•"/>
            </a:pPr>
            <a:r>
              <a:rPr lang="en-US" sz="1400" dirty="0">
                <a:solidFill>
                  <a:schemeClr val="tx1"/>
                </a:solidFill>
              </a:rPr>
              <a:t>Susan Matney</a:t>
            </a:r>
          </a:p>
          <a:p>
            <a:pPr marL="115888" indent="-115888">
              <a:buFont typeface="Arial" panose="020B0604020202020204" pitchFamily="34" charset="0"/>
              <a:buChar char="•"/>
            </a:pPr>
            <a:r>
              <a:rPr lang="en-US" sz="1400" dirty="0">
                <a:solidFill>
                  <a:schemeClr val="tx1"/>
                </a:solidFill>
              </a:rPr>
              <a:t>Laura </a:t>
            </a:r>
            <a:r>
              <a:rPr lang="en-US" sz="1400" dirty="0" err="1">
                <a:solidFill>
                  <a:schemeClr val="tx1"/>
                </a:solidFill>
              </a:rPr>
              <a:t>Heerman</a:t>
            </a:r>
            <a:r>
              <a:rPr lang="en-US" sz="1400" dirty="0">
                <a:solidFill>
                  <a:schemeClr val="tx1"/>
                </a:solidFill>
              </a:rPr>
              <a:t>- Langford</a:t>
            </a:r>
          </a:p>
          <a:p>
            <a:pPr marL="115888" indent="-115888">
              <a:buFont typeface="Arial" panose="020B0604020202020204" pitchFamily="34" charset="0"/>
              <a:buChar char="•"/>
            </a:pPr>
            <a:r>
              <a:rPr lang="en-US" sz="1400" dirty="0">
                <a:solidFill>
                  <a:schemeClr val="tx1"/>
                </a:solidFill>
              </a:rPr>
              <a:t>Virginia Riehl</a:t>
            </a:r>
          </a:p>
          <a:p>
            <a:pPr marL="115888" indent="-115888">
              <a:buFont typeface="Arial" panose="020B0604020202020204" pitchFamily="34" charset="0"/>
              <a:buChar char="•"/>
            </a:pPr>
            <a:r>
              <a:rPr lang="en-US" sz="1400" dirty="0">
                <a:solidFill>
                  <a:schemeClr val="tx1"/>
                </a:solidFill>
              </a:rPr>
              <a:t>Rebecca Baker</a:t>
            </a:r>
          </a:p>
          <a:p>
            <a:pPr marL="285750" indent="-285750">
              <a:buFont typeface="Arial" charset="0"/>
              <a:buChar char="•"/>
            </a:pPr>
            <a:endParaRPr lang="en-US" sz="1400" dirty="0">
              <a:solidFill>
                <a:schemeClr val="tx1"/>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742413" y="1969000"/>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638613"/>
            <a:ext cx="12294805" cy="369332"/>
          </a:xfrm>
          <a:prstGeom prst="rect">
            <a:avLst/>
          </a:prstGeom>
          <a:noFill/>
        </p:spPr>
        <p:txBody>
          <a:bodyPr wrap="square" rtlCol="0">
            <a:spAutoFit/>
          </a:bodyPr>
          <a:lstStyle/>
          <a:p>
            <a:r>
              <a:rPr lang="en-US" dirty="0">
                <a:solidFill>
                  <a:schemeClr val="accent2"/>
                </a:solidFill>
              </a:rPr>
              <a:t>Project Summary:  Plan/establish a model repository</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charset="0"/>
              <a:buChar char="•"/>
              <a:defRPr/>
            </a:pPr>
            <a:r>
              <a:rPr lang="en-US" sz="1600" dirty="0">
                <a:solidFill>
                  <a:schemeClr val="tx1"/>
                </a:solidFill>
              </a:rPr>
              <a:t>Pace of repository build vs pace of need</a:t>
            </a:r>
          </a:p>
          <a:p>
            <a:pPr marL="285750" lvl="0" indent="-285750">
              <a:buFont typeface="Arial" charset="0"/>
              <a:buChar char="•"/>
              <a:defRPr/>
            </a:pPr>
            <a:r>
              <a:rPr lang="en-US" sz="1600" dirty="0">
                <a:solidFill>
                  <a:schemeClr val="tx1"/>
                </a:solidFill>
              </a:rPr>
              <a:t>Resources</a:t>
            </a:r>
          </a:p>
          <a:p>
            <a:pPr marL="285750" lvl="0" indent="-285750">
              <a:buFont typeface="Arial" charset="0"/>
              <a:buChar char="•"/>
              <a:defRPr/>
            </a:pPr>
            <a:r>
              <a:rPr lang="en-US" sz="1600" dirty="0">
                <a:solidFill>
                  <a:schemeClr val="tx1"/>
                </a:solidFill>
              </a:rPr>
              <a:t>Funding</a:t>
            </a:r>
          </a:p>
        </p:txBody>
      </p:sp>
      <p:sp>
        <p:nvSpPr>
          <p:cNvPr id="60" name="TextBox 59">
            <a:extLst>
              <a:ext uri="{FF2B5EF4-FFF2-40B4-BE49-F238E27FC236}">
                <a16:creationId xmlns:a16="http://schemas.microsoft.com/office/drawing/2014/main" id="{0E392214-4E09-4BA4-BBC6-0027DAE55AA6}"/>
              </a:ext>
            </a:extLst>
          </p:cNvPr>
          <p:cNvSpPr txBox="1"/>
          <p:nvPr/>
        </p:nvSpPr>
        <p:spPr>
          <a:xfrm>
            <a:off x="8208244" y="4034481"/>
            <a:ext cx="3190150" cy="1169551"/>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sz="1400" dirty="0"/>
              <a:t>Models for repository</a:t>
            </a:r>
          </a:p>
          <a:p>
            <a:pPr marL="285750" lvl="0" indent="-285750">
              <a:buFont typeface="Arial" panose="020B0604020202020204" pitchFamily="34" charset="0"/>
              <a:buChar char="•"/>
            </a:pPr>
            <a:r>
              <a:rPr lang="en-US" sz="1400" dirty="0"/>
              <a:t>Clinical organizations guidance on models/approval of preferred model</a:t>
            </a:r>
          </a:p>
          <a:p>
            <a:pPr marL="285750" lvl="0" indent="-285750">
              <a:buFont typeface="Arial" panose="020B0604020202020204" pitchFamily="34" charset="0"/>
              <a:buChar char="•"/>
            </a:pPr>
            <a:r>
              <a:rPr lang="en-US" sz="1400" dirty="0"/>
              <a:t>Terminology services- working real time w terminology server</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3" name="Rectangle 2">
            <a:extLst>
              <a:ext uri="{FF2B5EF4-FFF2-40B4-BE49-F238E27FC236}">
                <a16:creationId xmlns:a16="http://schemas.microsoft.com/office/drawing/2014/main" id="{E1D5FBE8-DE08-4B22-8B25-8820042580B3}"/>
              </a:ext>
            </a:extLst>
          </p:cNvPr>
          <p:cNvSpPr/>
          <p:nvPr/>
        </p:nvSpPr>
        <p:spPr>
          <a:xfrm>
            <a:off x="4214441" y="1440518"/>
            <a:ext cx="3069663" cy="338554"/>
          </a:xfrm>
          <a:prstGeom prst="rect">
            <a:avLst/>
          </a:prstGeom>
        </p:spPr>
        <p:txBody>
          <a:bodyPr wrap="square">
            <a:spAutoFit/>
          </a:bodyPr>
          <a:lstStyle/>
          <a:p>
            <a:pPr marL="285750" lvl="0" indent="-285750">
              <a:buFont typeface="Arial" charset="0"/>
              <a:buChar char="•"/>
              <a:defRPr/>
            </a:pPr>
            <a:r>
              <a:rPr lang="en-US" sz="1600" dirty="0"/>
              <a:t>Initial/preliminary charter </a:t>
            </a:r>
          </a:p>
        </p:txBody>
      </p:sp>
      <p:sp>
        <p:nvSpPr>
          <p:cNvPr id="7" name="Rectangle 6">
            <a:extLst>
              <a:ext uri="{FF2B5EF4-FFF2-40B4-BE49-F238E27FC236}">
                <a16:creationId xmlns:a16="http://schemas.microsoft.com/office/drawing/2014/main" id="{E3761B04-9645-4840-AA5F-B8D24BB0C98A}"/>
              </a:ext>
            </a:extLst>
          </p:cNvPr>
          <p:cNvSpPr/>
          <p:nvPr/>
        </p:nvSpPr>
        <p:spPr>
          <a:xfrm>
            <a:off x="1046672" y="5872569"/>
            <a:ext cx="4209689" cy="584775"/>
          </a:xfrm>
          <a:prstGeom prst="rect">
            <a:avLst/>
          </a:prstGeom>
        </p:spPr>
        <p:txBody>
          <a:bodyPr wrap="square">
            <a:spAutoFit/>
          </a:bodyPr>
          <a:lstStyle/>
          <a:p>
            <a:r>
              <a:rPr lang="en-US" sz="1600" dirty="0"/>
              <a:t>Scope for RG:  concept, use cases, requirements, sharing info on existing systems, governance </a:t>
            </a:r>
          </a:p>
        </p:txBody>
      </p:sp>
      <p:sp>
        <p:nvSpPr>
          <p:cNvPr id="8" name="Title 7">
            <a:extLst>
              <a:ext uri="{FF2B5EF4-FFF2-40B4-BE49-F238E27FC236}">
                <a16:creationId xmlns:a16="http://schemas.microsoft.com/office/drawing/2014/main" id="{658F4CF7-10F6-664A-96FC-BC77A2EF5995}"/>
              </a:ext>
            </a:extLst>
          </p:cNvPr>
          <p:cNvSpPr>
            <a:spLocks noGrp="1"/>
          </p:cNvSpPr>
          <p:nvPr>
            <p:ph type="title"/>
          </p:nvPr>
        </p:nvSpPr>
        <p:spPr/>
        <p:txBody>
          <a:bodyPr>
            <a:normAutofit/>
          </a:bodyPr>
          <a:lstStyle/>
          <a:p>
            <a:r>
              <a:rPr lang="en-US" dirty="0"/>
              <a:t>CIIC: Technical</a:t>
            </a:r>
          </a:p>
        </p:txBody>
      </p:sp>
    </p:spTree>
    <p:extLst>
      <p:ext uri="{BB962C8B-B14F-4D97-AF65-F5344CB8AC3E}">
        <p14:creationId xmlns:p14="http://schemas.microsoft.com/office/powerpoint/2010/main" val="190402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971539" y="1415816"/>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grpSp>
        <p:nvGrpSpPr>
          <p:cNvPr id="6" name="Group 5"/>
          <p:cNvGrpSpPr/>
          <p:nvPr/>
        </p:nvGrpSpPr>
        <p:grpSpPr>
          <a:xfrm>
            <a:off x="560508"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err="1">
                <a:solidFill>
                  <a:schemeClr val="tx1"/>
                </a:solidFill>
              </a:rPr>
              <a:t>Worksession</a:t>
            </a:r>
            <a:r>
              <a:rPr lang="en-US" dirty="0">
                <a:solidFill>
                  <a:schemeClr val="tx1"/>
                </a:solidFill>
              </a:rPr>
              <a:t> planned for September  summit</a:t>
            </a:r>
          </a:p>
        </p:txBody>
      </p:sp>
      <p:sp>
        <p:nvSpPr>
          <p:cNvPr id="15" name="Rectangle 14"/>
          <p:cNvSpPr/>
          <p:nvPr/>
        </p:nvSpPr>
        <p:spPr>
          <a:xfrm>
            <a:off x="8160822"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400" dirty="0">
                <a:solidFill>
                  <a:schemeClr val="tx1"/>
                </a:solidFill>
              </a:rPr>
              <a:t>Uncoordinated membership interest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400" dirty="0">
                <a:solidFill>
                  <a:schemeClr val="tx1"/>
                </a:solidFill>
              </a:rPr>
              <a:t>More effective collaboration with contributing entities is required</a:t>
            </a: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p:cNvSpPr txBox="1"/>
            <p:nvPr/>
          </p:nvSpPr>
          <p:spPr>
            <a:xfrm>
              <a:off x="1117599" y="1181089"/>
              <a:ext cx="1977813" cy="694177"/>
            </a:xfrm>
            <a:prstGeom prst="rect">
              <a:avLst/>
            </a:prstGeom>
            <a:grpFill/>
          </p:spPr>
          <p:txBody>
            <a:bodyPr wrap="square" rtlCol="0">
              <a:spAutoFit/>
            </a:bodyPr>
            <a:lstStyle/>
            <a:p>
              <a:pPr marL="115888" indent="-115888">
                <a:buFont typeface="Arial" panose="020B0604020202020204" pitchFamily="34" charset="0"/>
                <a:buChar char="•"/>
              </a:pPr>
              <a:r>
                <a:rPr lang="en-US" sz="1200" dirty="0"/>
                <a:t>None</a:t>
              </a:r>
            </a:p>
          </p:txBody>
        </p:sp>
      </p:grpSp>
      <p:sp>
        <p:nvSpPr>
          <p:cNvPr id="21" name="Rectangle 20"/>
          <p:cNvSpPr/>
          <p:nvPr/>
        </p:nvSpPr>
        <p:spPr>
          <a:xfrm>
            <a:off x="5759983" y="566593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916863" y="1065452"/>
            <a:ext cx="1925940"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260757"/>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07130"/>
            <a:ext cx="2794363" cy="954107"/>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400" dirty="0"/>
              <a:t>Models implemented by Cognitive, HarmonIQ, Providence, Mayo/ASU. Intermountain and VA</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06593" y="1473809"/>
            <a:ext cx="2705966" cy="1615827"/>
          </a:xfrm>
          <a:prstGeom prst="rect">
            <a:avLst/>
          </a:prstGeom>
          <a:solidFill>
            <a:schemeClr val="bg1"/>
          </a:solidFill>
        </p:spPr>
        <p:txBody>
          <a:bodyPr wrap="square" rtlCol="0">
            <a:spAutoFit/>
          </a:bodyPr>
          <a:lstStyle/>
          <a:p>
            <a:pPr marL="115888" indent="-115888">
              <a:buFont typeface="Arial" panose="020B0604020202020204" pitchFamily="34" charset="0"/>
              <a:buChar char="•"/>
            </a:pPr>
            <a:r>
              <a:rPr lang="en-US" sz="900" dirty="0"/>
              <a:t>HIMSS Demo with Cognitive 2016</a:t>
            </a:r>
          </a:p>
          <a:p>
            <a:pPr marL="115888" indent="-115888">
              <a:buFont typeface="Arial" panose="020B0604020202020204" pitchFamily="34" charset="0"/>
              <a:buChar char="•"/>
            </a:pPr>
            <a:r>
              <a:rPr lang="en-US" sz="900" dirty="0"/>
              <a:t>HIMSS Demo with DXC 2017</a:t>
            </a:r>
          </a:p>
          <a:p>
            <a:pPr marL="115888" indent="-115888">
              <a:buFont typeface="Arial" panose="020B0604020202020204" pitchFamily="34" charset="0"/>
              <a:buChar char="•"/>
            </a:pPr>
            <a:r>
              <a:rPr lang="en-US" sz="900" dirty="0"/>
              <a:t>Marketplace demo (Preston Lee)</a:t>
            </a:r>
          </a:p>
          <a:p>
            <a:pPr marL="115888" indent="-115888">
              <a:buFont typeface="Arial" panose="020B0604020202020204" pitchFamily="34" charset="0"/>
              <a:buChar char="•"/>
            </a:pPr>
            <a:r>
              <a:rPr lang="en-US" sz="900" dirty="0"/>
              <a:t>Production implementations </a:t>
            </a:r>
            <a:r>
              <a:rPr lang="en-US" sz="900" dirty="0" err="1"/>
              <a:t>im</a:t>
            </a:r>
            <a:r>
              <a:rPr lang="en-US" sz="900" dirty="0"/>
              <a:t> BPM/DMM/at Intermountain (Peter </a:t>
            </a:r>
            <a:r>
              <a:rPr lang="en-US" sz="900" dirty="0" err="1"/>
              <a:t>Haug</a:t>
            </a:r>
            <a:r>
              <a:rPr lang="en-US" sz="900" dirty="0"/>
              <a:t>), </a:t>
            </a:r>
            <a:r>
              <a:rPr lang="en-US" sz="900" dirty="0" err="1"/>
              <a:t>HanronIQ</a:t>
            </a:r>
            <a:r>
              <a:rPr lang="en-US" sz="900" dirty="0"/>
              <a:t>/</a:t>
            </a:r>
            <a:r>
              <a:rPr lang="en-US" sz="900" dirty="0" err="1"/>
              <a:t>LSUdemo</a:t>
            </a:r>
            <a:r>
              <a:rPr lang="en-US" sz="900" dirty="0"/>
              <a:t> with DXC (Bo </a:t>
            </a:r>
            <a:r>
              <a:rPr lang="en-US" sz="900" dirty="0" err="1"/>
              <a:t>Dagnall</a:t>
            </a:r>
            <a:r>
              <a:rPr lang="en-US" sz="900" dirty="0"/>
              <a:t>)  (Rob Reynolds/Bryn Rhodes)</a:t>
            </a:r>
          </a:p>
          <a:p>
            <a:pPr marL="115888" indent="-115888">
              <a:buFont typeface="Arial" panose="020B0604020202020204" pitchFamily="34" charset="0"/>
              <a:buChar char="•"/>
            </a:pPr>
            <a:r>
              <a:rPr lang="en-US" sz="900" dirty="0"/>
              <a:t>Knowledge authoring in CQL (Bryn Rhodes)</a:t>
            </a:r>
          </a:p>
          <a:p>
            <a:pPr marL="115888" indent="-115888">
              <a:buFont typeface="Arial" panose="020B0604020202020204" pitchFamily="34" charset="0"/>
              <a:buChar char="•"/>
            </a:pPr>
            <a:r>
              <a:rPr lang="en-US" sz="900" dirty="0"/>
              <a:t>Work by Cognitive in Drools</a:t>
            </a:r>
          </a:p>
          <a:p>
            <a:pPr marL="115888" indent="-115888">
              <a:buFont typeface="Arial" panose="020B0604020202020204" pitchFamily="34" charset="0"/>
              <a:buChar char="•"/>
            </a:pPr>
            <a:r>
              <a:rPr lang="en-US" sz="900" dirty="0"/>
              <a:t>Work on </a:t>
            </a:r>
            <a:r>
              <a:rPr lang="en-US" sz="900" dirty="0" err="1"/>
              <a:t>continous</a:t>
            </a:r>
            <a:r>
              <a:rPr lang="en-US" sz="900" dirty="0"/>
              <a:t> </a:t>
            </a:r>
            <a:r>
              <a:rPr lang="en-US" sz="900" dirty="0" err="1"/>
              <a:t>deivery</a:t>
            </a:r>
            <a:r>
              <a:rPr lang="en-US" sz="900" dirty="0"/>
              <a:t> and </a:t>
            </a:r>
            <a:r>
              <a:rPr lang="en-US" sz="900" dirty="0" err="1"/>
              <a:t>microservoces</a:t>
            </a:r>
            <a:r>
              <a:rPr lang="en-US" sz="900" dirty="0"/>
              <a:t> (Rob Reynolds)</a:t>
            </a:r>
          </a:p>
          <a:p>
            <a:pPr marL="115888" indent="-115888">
              <a:buFont typeface="Arial" panose="020B0604020202020204" pitchFamily="34" charset="0"/>
              <a:buChar char="•"/>
            </a:pPr>
            <a:endParaRPr lang="en-US" sz="900" dirty="0"/>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72129"/>
            <a:ext cx="1679049" cy="369332"/>
          </a:xfrm>
          <a:prstGeom prst="rect">
            <a:avLst/>
          </a:prstGeom>
          <a:noFill/>
        </p:spPr>
        <p:txBody>
          <a:bodyPr wrap="none" rtlCol="0">
            <a:spAutoFit/>
          </a:bodyPr>
          <a:lstStyle/>
          <a:p>
            <a:pPr algn="ctr"/>
            <a:r>
              <a:rPr lang="en-US" dirty="0"/>
              <a:t>Scope Removed</a:t>
            </a:r>
          </a:p>
        </p:txBody>
      </p:sp>
      <p:sp>
        <p:nvSpPr>
          <p:cNvPr id="52" name="Rectangle 51">
            <a:extLst>
              <a:ext uri="{FF2B5EF4-FFF2-40B4-BE49-F238E27FC236}">
                <a16:creationId xmlns:a16="http://schemas.microsoft.com/office/drawing/2014/main" id="{CEED6DDB-F54F-4ACB-8F03-B5660169B922}"/>
              </a:ext>
            </a:extLst>
          </p:cNvPr>
          <p:cNvSpPr/>
          <p:nvPr/>
        </p:nvSpPr>
        <p:spPr>
          <a:xfrm>
            <a:off x="396554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400" dirty="0" err="1">
                <a:solidFill>
                  <a:schemeClr val="tx1"/>
                </a:solidFill>
              </a:rPr>
              <a:t>Perspecta</a:t>
            </a:r>
            <a:r>
              <a:rPr lang="en-US" sz="1400" dirty="0">
                <a:solidFill>
                  <a:schemeClr val="tx1"/>
                </a:solidFill>
              </a:rPr>
              <a:t> has indicated interest in contributing a conceptual architecture</a:t>
            </a:r>
          </a:p>
          <a:p>
            <a:pPr marL="285750" indent="-285750">
              <a:buFont typeface="Arial" charset="0"/>
              <a:buChar char="•"/>
            </a:pPr>
            <a:r>
              <a:rPr lang="en-US" sz="1400" dirty="0">
                <a:solidFill>
                  <a:schemeClr val="tx1"/>
                </a:solidFill>
              </a:rPr>
              <a:t>Providence work on </a:t>
            </a:r>
          </a:p>
          <a:p>
            <a:pPr marL="285750" indent="-285750">
              <a:buFont typeface="Arial" charset="0"/>
              <a:buChar char="•"/>
            </a:pPr>
            <a:r>
              <a:rPr lang="en-US" sz="1400" dirty="0">
                <a:solidFill>
                  <a:schemeClr val="tx1"/>
                </a:solidFill>
              </a:rPr>
              <a:t>VA and several industry efforts to mature a reference architecture (HL7, OSEHRA, OMG, Open Group)</a:t>
            </a:r>
          </a:p>
        </p:txBody>
      </p:sp>
      <p:sp>
        <p:nvSpPr>
          <p:cNvPr id="54" name="TextBox 53">
            <a:extLst>
              <a:ext uri="{FF2B5EF4-FFF2-40B4-BE49-F238E27FC236}">
                <a16:creationId xmlns:a16="http://schemas.microsoft.com/office/drawing/2014/main" id="{6A930892-1CED-4A5D-B98A-9A4299851B57}"/>
              </a:ext>
            </a:extLst>
          </p:cNvPr>
          <p:cNvSpPr txBox="1"/>
          <p:nvPr/>
        </p:nvSpPr>
        <p:spPr>
          <a:xfrm>
            <a:off x="4646303" y="35452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569913"/>
            <a:ext cx="12168773" cy="584775"/>
          </a:xfrm>
          <a:prstGeom prst="rect">
            <a:avLst/>
          </a:prstGeom>
          <a:noFill/>
        </p:spPr>
        <p:txBody>
          <a:bodyPr wrap="square" rtlCol="0">
            <a:spAutoFit/>
          </a:bodyPr>
          <a:lstStyle/>
          <a:p>
            <a:r>
              <a:rPr lang="en-US" sz="1600" dirty="0">
                <a:solidFill>
                  <a:schemeClr val="accent2"/>
                </a:solidFill>
              </a:rPr>
              <a:t>Project Summary:  To converge industry around a shared reference architecture to be used as a basis to foster compliant implementations and thus interoperable health platforms</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charset="0"/>
              <a:buChar char="•"/>
              <a:defRPr/>
            </a:pPr>
            <a:r>
              <a:rPr lang="en-US" sz="1400" dirty="0">
                <a:solidFill>
                  <a:schemeClr val="tx1"/>
                </a:solidFill>
              </a:rPr>
              <a:t>N</a:t>
            </a:r>
            <a:r>
              <a:rPr lang="en-US" sz="1200" dirty="0">
                <a:solidFill>
                  <a:schemeClr val="tx1"/>
                </a:solidFill>
              </a:rPr>
              <a:t>eed to converge all efforts to help with industry convergence</a:t>
            </a:r>
          </a:p>
        </p:txBody>
      </p:sp>
      <p:sp>
        <p:nvSpPr>
          <p:cNvPr id="60" name="TextBox 59">
            <a:extLst>
              <a:ext uri="{FF2B5EF4-FFF2-40B4-BE49-F238E27FC236}">
                <a16:creationId xmlns:a16="http://schemas.microsoft.com/office/drawing/2014/main" id="{0E392214-4E09-4BA4-BBC6-0027DAE55AA6}"/>
              </a:ext>
            </a:extLst>
          </p:cNvPr>
          <p:cNvSpPr txBox="1"/>
          <p:nvPr/>
        </p:nvSpPr>
        <p:spPr>
          <a:xfrm>
            <a:off x="8255666" y="4337401"/>
            <a:ext cx="3190150" cy="830997"/>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sz="1200" dirty="0"/>
              <a:t>Early Adopter Contributors need to be coordinated</a:t>
            </a:r>
          </a:p>
          <a:p>
            <a:pPr marL="285750" lvl="0" indent="-285750">
              <a:buFont typeface="Arial" panose="020B0604020202020204" pitchFamily="34" charset="0"/>
              <a:buChar char="•"/>
            </a:pPr>
            <a:r>
              <a:rPr lang="en-US" sz="1200" dirty="0"/>
              <a:t>Identify a partnering community with which to collaborate</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sp>
        <p:nvSpPr>
          <p:cNvPr id="35" name="TextBox 34"/>
          <p:cNvSpPr txBox="1"/>
          <p:nvPr/>
        </p:nvSpPr>
        <p:spPr>
          <a:xfrm>
            <a:off x="5939018" y="5743124"/>
            <a:ext cx="3709432" cy="276999"/>
          </a:xfrm>
          <a:prstGeom prst="rect">
            <a:avLst/>
          </a:prstGeom>
          <a:solidFill>
            <a:schemeClr val="bg1"/>
          </a:solidFill>
        </p:spPr>
        <p:txBody>
          <a:bodyPr wrap="square" rtlCol="0">
            <a:spAutoFit/>
          </a:bodyPr>
          <a:lstStyle/>
          <a:p>
            <a:pPr marL="115888" indent="-115888">
              <a:buFont typeface="Arial" panose="020B0604020202020204" pitchFamily="34" charset="0"/>
              <a:buChar char="•"/>
            </a:pPr>
            <a:r>
              <a:rPr lang="en-US" sz="1200" dirty="0"/>
              <a:t>None</a:t>
            </a:r>
          </a:p>
        </p:txBody>
      </p:sp>
      <p:sp>
        <p:nvSpPr>
          <p:cNvPr id="34" name="TextBox 33">
            <a:extLst>
              <a:ext uri="{FF2B5EF4-FFF2-40B4-BE49-F238E27FC236}">
                <a16:creationId xmlns:a16="http://schemas.microsoft.com/office/drawing/2014/main" id="{D27F1736-8903-46BC-B321-D953E61EFE5C}"/>
              </a:ext>
            </a:extLst>
          </p:cNvPr>
          <p:cNvSpPr txBox="1"/>
          <p:nvPr/>
        </p:nvSpPr>
        <p:spPr>
          <a:xfrm>
            <a:off x="8943924" y="3914621"/>
            <a:ext cx="1492716" cy="369332"/>
          </a:xfrm>
          <a:prstGeom prst="rect">
            <a:avLst/>
          </a:prstGeom>
          <a:noFill/>
        </p:spPr>
        <p:txBody>
          <a:bodyPr wrap="none" rtlCol="0">
            <a:spAutoFit/>
          </a:bodyPr>
          <a:lstStyle/>
          <a:p>
            <a:pPr algn="ctr"/>
            <a:r>
              <a:rPr lang="en-US" dirty="0"/>
              <a:t>Opportunities</a:t>
            </a:r>
          </a:p>
        </p:txBody>
      </p:sp>
      <p:sp>
        <p:nvSpPr>
          <p:cNvPr id="3" name="Title 2">
            <a:extLst>
              <a:ext uri="{FF2B5EF4-FFF2-40B4-BE49-F238E27FC236}">
                <a16:creationId xmlns:a16="http://schemas.microsoft.com/office/drawing/2014/main" id="{EE2547DB-6442-0E4B-91D5-C3FD7271D4F8}"/>
              </a:ext>
            </a:extLst>
          </p:cNvPr>
          <p:cNvSpPr>
            <a:spLocks noGrp="1"/>
          </p:cNvSpPr>
          <p:nvPr>
            <p:ph type="title"/>
          </p:nvPr>
        </p:nvSpPr>
        <p:spPr/>
        <p:txBody>
          <a:bodyPr>
            <a:normAutofit/>
          </a:bodyPr>
          <a:lstStyle/>
          <a:p>
            <a:r>
              <a:rPr lang="en-US" dirty="0"/>
              <a:t>SOA Reference Architecture and  Implementation Initiative</a:t>
            </a:r>
          </a:p>
        </p:txBody>
      </p:sp>
    </p:spTree>
    <p:extLst>
      <p:ext uri="{BB962C8B-B14F-4D97-AF65-F5344CB8AC3E}">
        <p14:creationId xmlns:p14="http://schemas.microsoft.com/office/powerpoint/2010/main" val="2389507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10CB29E-60FA-4D6F-AEEA-63FA6991E9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8709" y="6123046"/>
            <a:ext cx="2033719" cy="627815"/>
          </a:xfrm>
          <a:prstGeom prst="rect">
            <a:avLst/>
          </a:prstGeom>
        </p:spPr>
      </p:pic>
      <p:sp>
        <p:nvSpPr>
          <p:cNvPr id="3" name="TextBox 2">
            <a:extLst>
              <a:ext uri="{FF2B5EF4-FFF2-40B4-BE49-F238E27FC236}">
                <a16:creationId xmlns:a16="http://schemas.microsoft.com/office/drawing/2014/main" id="{B432813E-C44E-D943-9B91-FC40FD211AFB}"/>
              </a:ext>
            </a:extLst>
          </p:cNvPr>
          <p:cNvSpPr txBox="1"/>
          <p:nvPr/>
        </p:nvSpPr>
        <p:spPr>
          <a:xfrm>
            <a:off x="773723" y="703385"/>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620EA42A-9230-6148-B41D-C3AC119C39FE}"/>
              </a:ext>
            </a:extLst>
          </p:cNvPr>
          <p:cNvSpPr txBox="1"/>
          <p:nvPr/>
        </p:nvSpPr>
        <p:spPr>
          <a:xfrm>
            <a:off x="590843" y="576775"/>
            <a:ext cx="184731" cy="369332"/>
          </a:xfrm>
          <a:prstGeom prst="rect">
            <a:avLst/>
          </a:prstGeom>
          <a:noFill/>
        </p:spPr>
        <p:txBody>
          <a:bodyPr wrap="none" rtlCol="0">
            <a:spAutoFit/>
          </a:bodyPr>
          <a:lstStyle/>
          <a:p>
            <a:endParaRPr lang="en-US" dirty="0"/>
          </a:p>
        </p:txBody>
      </p:sp>
      <p:sp>
        <p:nvSpPr>
          <p:cNvPr id="9" name="Title 8">
            <a:extLst>
              <a:ext uri="{FF2B5EF4-FFF2-40B4-BE49-F238E27FC236}">
                <a16:creationId xmlns:a16="http://schemas.microsoft.com/office/drawing/2014/main" id="{0D324826-2138-0346-A077-6C4CA996088B}"/>
              </a:ext>
            </a:extLst>
          </p:cNvPr>
          <p:cNvSpPr>
            <a:spLocks noGrp="1"/>
          </p:cNvSpPr>
          <p:nvPr>
            <p:ph type="title"/>
          </p:nvPr>
        </p:nvSpPr>
        <p:spPr/>
        <p:txBody>
          <a:bodyPr/>
          <a:lstStyle/>
          <a:p>
            <a:r>
              <a:rPr lang="en-US" dirty="0"/>
              <a:t>Project: </a:t>
            </a:r>
            <a:r>
              <a:rPr lang="en-US" dirty="0" err="1"/>
              <a:t>Perspecta</a:t>
            </a:r>
            <a:r>
              <a:rPr lang="en-US" dirty="0"/>
              <a:t> “</a:t>
            </a:r>
            <a:r>
              <a:rPr lang="en-US" dirty="0" err="1"/>
              <a:t>HealthConcourse</a:t>
            </a:r>
            <a:r>
              <a:rPr lang="en-US" dirty="0"/>
              <a:t>”</a:t>
            </a:r>
          </a:p>
        </p:txBody>
      </p:sp>
    </p:spTree>
    <p:extLst>
      <p:ext uri="{BB962C8B-B14F-4D97-AF65-F5344CB8AC3E}">
        <p14:creationId xmlns:p14="http://schemas.microsoft.com/office/powerpoint/2010/main" val="1156603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24227" y="1387842"/>
            <a:ext cx="3028849" cy="1943945"/>
            <a:chOff x="998621" y="986589"/>
            <a:chExt cx="2213811" cy="1977312"/>
          </a:xfrm>
          <a:solidFill>
            <a:schemeClr val="bg1"/>
          </a:solidFill>
        </p:grpSpPr>
        <p:sp>
          <p:nvSpPr>
            <p:cNvPr id="4" name="Rectangle 3"/>
            <p:cNvSpPr/>
            <p:nvPr/>
          </p:nvSpPr>
          <p:spPr>
            <a:xfrm>
              <a:off x="998621" y="986589"/>
              <a:ext cx="2213811" cy="197731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3899523"/>
            <a:ext cx="3028849" cy="14145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Sandbox</a:t>
            </a:r>
          </a:p>
        </p:txBody>
      </p:sp>
      <p:grpSp>
        <p:nvGrpSpPr>
          <p:cNvPr id="11" name="Group 10"/>
          <p:cNvGrpSpPr/>
          <p:nvPr/>
        </p:nvGrpSpPr>
        <p:grpSpPr>
          <a:xfrm>
            <a:off x="3971539" y="1387842"/>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15" name="Rectangle 14"/>
          <p:cNvSpPr/>
          <p:nvPr/>
        </p:nvSpPr>
        <p:spPr>
          <a:xfrm>
            <a:off x="8161391" y="3034310"/>
            <a:ext cx="3373567" cy="9003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Continued alignment with industry bodies</a:t>
            </a:r>
            <a:r>
              <a:rPr lang="en-US">
                <a:solidFill>
                  <a:schemeClr val="tx1"/>
                </a:solidFill>
              </a:rPr>
              <a:t>, standards, partners </a:t>
            </a:r>
            <a:endParaRPr lang="en-US" sz="1400" dirty="0">
              <a:solidFill>
                <a:schemeClr val="tx1"/>
              </a:solidFill>
            </a:endParaRP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17599" y="1181089"/>
              <a:ext cx="1977813" cy="599500"/>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21" name="Rectangle 20"/>
          <p:cNvSpPr/>
          <p:nvPr/>
        </p:nvSpPr>
        <p:spPr>
          <a:xfrm>
            <a:off x="5747707" y="5654130"/>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11937" y="1013459"/>
            <a:ext cx="2125710" cy="646331"/>
          </a:xfrm>
          <a:prstGeom prst="rect">
            <a:avLst/>
          </a:prstGeom>
          <a:noFill/>
        </p:spPr>
        <p:txBody>
          <a:bodyPr wrap="none" rtlCol="0">
            <a:spAutoFit/>
          </a:bodyPr>
          <a:lstStyle/>
          <a:p>
            <a:pPr algn="ctr"/>
            <a:r>
              <a:rPr lang="en-US" dirty="0"/>
              <a:t>Milestones Achieved</a:t>
            </a:r>
          </a:p>
          <a:p>
            <a:pPr algn="ctr"/>
            <a:endParaRPr lang="en-US" dirty="0"/>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13459"/>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352154"/>
            <a:ext cx="3374136"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33" name="TextBox 32"/>
          <p:cNvSpPr txBox="1"/>
          <p:nvPr/>
        </p:nvSpPr>
        <p:spPr>
          <a:xfrm>
            <a:off x="106980" y="-1260252"/>
            <a:ext cx="3735622" cy="646331"/>
          </a:xfrm>
          <a:prstGeom prst="rect">
            <a:avLst/>
          </a:prstGeom>
          <a:solidFill>
            <a:srgbClr val="18809F">
              <a:alpha val="58000"/>
            </a:srgbClr>
          </a:solidFill>
        </p:spPr>
        <p:txBody>
          <a:bodyPr wrap="square" rtlCol="0">
            <a:spAutoFit/>
          </a:bodyPr>
          <a:lstStyle/>
          <a:p>
            <a:r>
              <a:rPr lang="en-US" dirty="0"/>
              <a:t>“</a:t>
            </a:r>
            <a:r>
              <a:rPr lang="en-US" dirty="0" err="1"/>
              <a:t>HealthConcourse</a:t>
            </a:r>
            <a:r>
              <a:rPr lang="en-US" dirty="0"/>
              <a:t>” Digital Health Platform [SOA, Sandbox, etc.]</a:t>
            </a:r>
          </a:p>
        </p:txBody>
      </p:sp>
      <p:sp>
        <p:nvSpPr>
          <p:cNvPr id="40" name="TextBox 39">
            <a:extLst>
              <a:ext uri="{FF2B5EF4-FFF2-40B4-BE49-F238E27FC236}">
                <a16:creationId xmlns:a16="http://schemas.microsoft.com/office/drawing/2014/main" id="{9DA0654C-E410-49CE-BD52-B6460B8999C9}"/>
              </a:ext>
            </a:extLst>
          </p:cNvPr>
          <p:cNvSpPr txBox="1"/>
          <p:nvPr/>
        </p:nvSpPr>
        <p:spPr>
          <a:xfrm>
            <a:off x="577610" y="1436158"/>
            <a:ext cx="2794363" cy="2031325"/>
          </a:xfrm>
          <a:prstGeom prst="rect">
            <a:avLst/>
          </a:prstGeom>
          <a:noFill/>
        </p:spPr>
        <p:txBody>
          <a:bodyPr wrap="square" rtlCol="0">
            <a:spAutoFit/>
          </a:bodyPr>
          <a:lstStyle/>
          <a:p>
            <a:pPr marL="285750" indent="-285750">
              <a:buFont typeface="Arial" panose="020B0604020202020204" pitchFamily="34" charset="0"/>
              <a:buChar char="•"/>
            </a:pPr>
            <a:r>
              <a:rPr lang="en-US" dirty="0"/>
              <a:t>FHIR-Based Reference Architecture, Implementation</a:t>
            </a:r>
          </a:p>
          <a:p>
            <a:pPr marL="285750" indent="-285750">
              <a:buFont typeface="Arial" panose="020B0604020202020204" pitchFamily="34" charset="0"/>
              <a:buChar char="•"/>
            </a:pPr>
            <a:r>
              <a:rPr lang="en-US" dirty="0"/>
              <a:t>Terminology Service</a:t>
            </a:r>
          </a:p>
          <a:p>
            <a:pPr marL="285750" indent="-285750">
              <a:buFont typeface="Arial" panose="020B0604020202020204" pitchFamily="34" charset="0"/>
              <a:buChar char="•"/>
            </a:pPr>
            <a:r>
              <a:rPr lang="en-US" dirty="0"/>
              <a:t>Security Labels &amp; Tags</a:t>
            </a:r>
          </a:p>
          <a:p>
            <a:pPr marL="285750" indent="-285750">
              <a:buFont typeface="Arial" panose="020B0604020202020204" pitchFamily="34" charset="0"/>
              <a:buChar char="•"/>
            </a:pPr>
            <a:r>
              <a:rPr lang="en-US" dirty="0"/>
              <a:t>CDS Hooks</a:t>
            </a:r>
          </a:p>
          <a:p>
            <a:pPr marL="285750" indent="-285750">
              <a:buFont typeface="Arial" panose="020B0604020202020204" pitchFamily="34" charset="0"/>
              <a:buChar char="•"/>
            </a:pPr>
            <a:r>
              <a:rPr lang="en-US" dirty="0" err="1"/>
              <a:t>Synthea</a:t>
            </a:r>
            <a:endParaRPr lang="en-US" dirty="0"/>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06593" y="1436158"/>
            <a:ext cx="3541700" cy="1477328"/>
          </a:xfrm>
          <a:prstGeom prst="rect">
            <a:avLst/>
          </a:prstGeom>
          <a:solidFill>
            <a:schemeClr val="bg1"/>
          </a:solidFill>
        </p:spPr>
        <p:txBody>
          <a:bodyPr wrap="square" rtlCol="0">
            <a:spAutoFit/>
          </a:bodyPr>
          <a:lstStyle/>
          <a:p>
            <a:pPr marL="115888" indent="-115888">
              <a:buFont typeface="Arial" panose="020B0604020202020204" pitchFamily="34" charset="0"/>
              <a:buChar char="•"/>
            </a:pPr>
            <a:r>
              <a:rPr lang="en-US" dirty="0"/>
              <a:t>Reference Architecture (Sandbox Implementation?)</a:t>
            </a:r>
          </a:p>
          <a:p>
            <a:pPr marL="115888" indent="-115888">
              <a:buFont typeface="Arial" panose="020B0604020202020204" pitchFamily="34" charset="0"/>
              <a:buChar char="•"/>
            </a:pPr>
            <a:r>
              <a:rPr lang="en-US" dirty="0"/>
              <a:t>Open Source (</a:t>
            </a:r>
            <a:r>
              <a:rPr lang="en-US" dirty="0" err="1"/>
              <a:t>VistA</a:t>
            </a:r>
            <a:r>
              <a:rPr lang="en-US" dirty="0"/>
              <a:t>-FHIR Ingestion Tool)</a:t>
            </a:r>
          </a:p>
          <a:p>
            <a:pPr marL="115888" indent="-115888">
              <a:buFont typeface="Arial" panose="020B0604020202020204" pitchFamily="34" charset="0"/>
              <a:buChar char="•"/>
            </a:pPr>
            <a:endParaRPr lang="en-US" dirty="0"/>
          </a:p>
        </p:txBody>
      </p:sp>
      <p:sp>
        <p:nvSpPr>
          <p:cNvPr id="49" name="TextBox 48">
            <a:extLst>
              <a:ext uri="{FF2B5EF4-FFF2-40B4-BE49-F238E27FC236}">
                <a16:creationId xmlns:a16="http://schemas.microsoft.com/office/drawing/2014/main" id="{BA821721-73DF-4E46-962E-010E5DD2D787}"/>
              </a:ext>
            </a:extLst>
          </p:cNvPr>
          <p:cNvSpPr txBox="1"/>
          <p:nvPr/>
        </p:nvSpPr>
        <p:spPr>
          <a:xfrm>
            <a:off x="2304111" y="53140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314077"/>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89969" y="3933506"/>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971539" y="3885240"/>
            <a:ext cx="3852194" cy="14288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OSEHRA Innovation Award [Bo]</a:t>
            </a:r>
          </a:p>
          <a:p>
            <a:pPr marL="285750" indent="-285750">
              <a:buFont typeface="Arial" charset="0"/>
              <a:buChar char="•"/>
            </a:pPr>
            <a:r>
              <a:rPr lang="en-US" dirty="0">
                <a:solidFill>
                  <a:schemeClr val="tx1"/>
                </a:solidFill>
              </a:rPr>
              <a:t>Data Lake, NLP, </a:t>
            </a:r>
            <a:r>
              <a:rPr lang="en-US" dirty="0" err="1">
                <a:solidFill>
                  <a:schemeClr val="tx1"/>
                </a:solidFill>
              </a:rPr>
              <a:t>Blockchain</a:t>
            </a:r>
            <a:r>
              <a:rPr lang="en-US" dirty="0">
                <a:solidFill>
                  <a:schemeClr val="tx1"/>
                </a:solidFill>
              </a:rPr>
              <a:t> for consent, Machine Learning, CDA-to-FHIR, API Manager, </a:t>
            </a:r>
            <a:r>
              <a:rPr lang="en-US" dirty="0" err="1">
                <a:solidFill>
                  <a:schemeClr val="tx1"/>
                </a:solidFill>
              </a:rPr>
              <a:t>SecureIO</a:t>
            </a:r>
            <a:endParaRPr lang="en-US" dirty="0">
              <a:solidFill>
                <a:schemeClr val="tx1"/>
              </a:solidFill>
            </a:endParaRP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4309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9136" y="632636"/>
            <a:ext cx="12201136" cy="584775"/>
          </a:xfrm>
          <a:prstGeom prst="rect">
            <a:avLst/>
          </a:prstGeom>
          <a:noFill/>
        </p:spPr>
        <p:txBody>
          <a:bodyPr wrap="square" rtlCol="0">
            <a:spAutoFit/>
          </a:bodyPr>
          <a:lstStyle/>
          <a:p>
            <a:r>
              <a:rPr lang="en-US" sz="1600" dirty="0"/>
              <a:t>Project Summary:  </a:t>
            </a:r>
            <a:r>
              <a:rPr lang="en-US" sz="1600" dirty="0">
                <a:solidFill>
                  <a:schemeClr val="accent2"/>
                </a:solidFill>
              </a:rPr>
              <a:t>”</a:t>
            </a:r>
            <a:r>
              <a:rPr lang="en-US" sz="1600" dirty="0" err="1">
                <a:solidFill>
                  <a:schemeClr val="accent2"/>
                </a:solidFill>
              </a:rPr>
              <a:t>HealthConcourse</a:t>
            </a:r>
            <a:r>
              <a:rPr lang="en-US" sz="1600" dirty="0">
                <a:solidFill>
                  <a:schemeClr val="accent2"/>
                </a:solidFill>
              </a:rPr>
              <a:t>” Provides a Reference Architecture and Implementation for an </a:t>
            </a:r>
            <a:r>
              <a:rPr lang="en-US" sz="1600" b="1" dirty="0">
                <a:solidFill>
                  <a:schemeClr val="accent2"/>
                </a:solidFill>
              </a:rPr>
              <a:t>Open Standards-Based Interoperable Ecosystem</a:t>
            </a:r>
          </a:p>
        </p:txBody>
      </p:sp>
      <p:sp>
        <p:nvSpPr>
          <p:cNvPr id="57" name="Rectangle 56">
            <a:extLst>
              <a:ext uri="{FF2B5EF4-FFF2-40B4-BE49-F238E27FC236}">
                <a16:creationId xmlns:a16="http://schemas.microsoft.com/office/drawing/2014/main" id="{42D9C0D4-AC21-4FFE-90B3-C0BD7C164990}"/>
              </a:ext>
            </a:extLst>
          </p:cNvPr>
          <p:cNvSpPr/>
          <p:nvPr/>
        </p:nvSpPr>
        <p:spPr>
          <a:xfrm>
            <a:off x="8161392" y="1387842"/>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buFont typeface="Arial" charset="0"/>
              <a:buChar char="•"/>
              <a:defRPr/>
            </a:pPr>
            <a:r>
              <a:rPr lang="en-US" dirty="0">
                <a:solidFill>
                  <a:schemeClr val="tx1"/>
                </a:solidFill>
              </a:rPr>
              <a:t>Complacency vs Art-of-the-Possible</a:t>
            </a:r>
          </a:p>
          <a:p>
            <a:pPr marL="285750" lvl="0" indent="-285750">
              <a:buFont typeface="Arial" charset="0"/>
              <a:buChar char="•"/>
              <a:defRPr/>
            </a:pPr>
            <a:r>
              <a:rPr lang="en-US" dirty="0">
                <a:solidFill>
                  <a:schemeClr val="tx1"/>
                </a:solidFill>
              </a:rPr>
              <a:t>Time</a:t>
            </a:r>
          </a:p>
        </p:txBody>
      </p:sp>
      <p:sp>
        <p:nvSpPr>
          <p:cNvPr id="60" name="TextBox 59">
            <a:extLst>
              <a:ext uri="{FF2B5EF4-FFF2-40B4-BE49-F238E27FC236}">
                <a16:creationId xmlns:a16="http://schemas.microsoft.com/office/drawing/2014/main" id="{0E392214-4E09-4BA4-BBC6-0027DAE55AA6}"/>
              </a:ext>
            </a:extLst>
          </p:cNvPr>
          <p:cNvSpPr txBox="1"/>
          <p:nvPr/>
        </p:nvSpPr>
        <p:spPr>
          <a:xfrm>
            <a:off x="8226638" y="4395457"/>
            <a:ext cx="3190150" cy="369332"/>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dirty="0"/>
              <a:t>Clinical input &amp; use cases</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728478"/>
            <a:ext cx="1056701" cy="369332"/>
          </a:xfrm>
          <a:prstGeom prst="rect">
            <a:avLst/>
          </a:prstGeom>
          <a:noFill/>
        </p:spPr>
        <p:txBody>
          <a:bodyPr wrap="none" rtlCol="0">
            <a:spAutoFit/>
          </a:bodyPr>
          <a:lstStyle/>
          <a:p>
            <a:pPr algn="ctr"/>
            <a:r>
              <a:rPr lang="en-US" dirty="0"/>
              <a:t>Concerns</a:t>
            </a:r>
          </a:p>
        </p:txBody>
      </p:sp>
      <p:pic>
        <p:nvPicPr>
          <p:cNvPr id="38" name="Picture 37">
            <a:extLst>
              <a:ext uri="{FF2B5EF4-FFF2-40B4-BE49-F238E27FC236}">
                <a16:creationId xmlns:a16="http://schemas.microsoft.com/office/drawing/2014/main" id="{577E3AFC-04A0-49D1-9A60-5922400CCD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8709" y="6123046"/>
            <a:ext cx="2033719" cy="627815"/>
          </a:xfrm>
          <a:prstGeom prst="rect">
            <a:avLst/>
          </a:prstGeom>
        </p:spPr>
      </p:pic>
      <p:sp>
        <p:nvSpPr>
          <p:cNvPr id="3" name="Title 2">
            <a:extLst>
              <a:ext uri="{FF2B5EF4-FFF2-40B4-BE49-F238E27FC236}">
                <a16:creationId xmlns:a16="http://schemas.microsoft.com/office/drawing/2014/main" id="{7C9F4805-F4BA-C144-A82F-367173E4DEB9}"/>
              </a:ext>
            </a:extLst>
          </p:cNvPr>
          <p:cNvSpPr>
            <a:spLocks noGrp="1"/>
          </p:cNvSpPr>
          <p:nvPr>
            <p:ph type="title"/>
          </p:nvPr>
        </p:nvSpPr>
        <p:spPr/>
        <p:txBody>
          <a:bodyPr>
            <a:normAutofit/>
          </a:bodyPr>
          <a:lstStyle/>
          <a:p>
            <a:r>
              <a:rPr lang="en-US" dirty="0"/>
              <a:t>“</a:t>
            </a:r>
            <a:r>
              <a:rPr lang="en-US" dirty="0" err="1"/>
              <a:t>HealthConcourse</a:t>
            </a:r>
            <a:r>
              <a:rPr lang="en-US" dirty="0"/>
              <a:t>” Digital Health Platform [SOA, Sandbox, etc.]</a:t>
            </a:r>
          </a:p>
        </p:txBody>
      </p:sp>
    </p:spTree>
    <p:extLst>
      <p:ext uri="{BB962C8B-B14F-4D97-AF65-F5344CB8AC3E}">
        <p14:creationId xmlns:p14="http://schemas.microsoft.com/office/powerpoint/2010/main" val="245292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Initiative: Terminology and Modeling</a:t>
            </a:r>
          </a:p>
        </p:txBody>
      </p:sp>
    </p:spTree>
    <p:extLst>
      <p:ext uri="{BB962C8B-B14F-4D97-AF65-F5344CB8AC3E}">
        <p14:creationId xmlns:p14="http://schemas.microsoft.com/office/powerpoint/2010/main" val="22400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85197" y="1272092"/>
            <a:ext cx="3659573" cy="2216772"/>
            <a:chOff x="998622" y="927720"/>
            <a:chExt cx="2126672" cy="1953999"/>
          </a:xfrm>
          <a:solidFill>
            <a:schemeClr val="bg1"/>
          </a:solidFill>
        </p:grpSpPr>
        <p:sp>
          <p:nvSpPr>
            <p:cNvPr id="4" name="Rectangle 3"/>
            <p:cNvSpPr/>
            <p:nvPr/>
          </p:nvSpPr>
          <p:spPr>
            <a:xfrm>
              <a:off x="998622" y="927720"/>
              <a:ext cx="2126672" cy="195399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US"/>
            </a:p>
          </p:txBody>
        </p:sp>
        <p:sp>
          <p:nvSpPr>
            <p:cNvPr id="5" name="TextBox 4"/>
            <p:cNvSpPr txBox="1"/>
            <p:nvPr/>
          </p:nvSpPr>
          <p:spPr>
            <a:xfrm>
              <a:off x="1117599" y="1124704"/>
              <a:ext cx="1977813" cy="321560"/>
            </a:xfrm>
            <a:prstGeom prst="rect">
              <a:avLst/>
            </a:prstGeom>
            <a:grpFill/>
          </p:spPr>
          <p:txBody>
            <a:bodyPr wrap="square" rtlCol="0">
              <a:spAutoFit/>
            </a:bodyPr>
            <a:lstStyle/>
            <a:p>
              <a:pPr marL="115888" indent="-115888">
                <a:buFont typeface="Arial" panose="020B0604020202020204" pitchFamily="34" charset="0"/>
                <a:buChar char="•"/>
              </a:pPr>
              <a:r>
                <a:rPr lang="en-US" sz="1200" dirty="0">
                  <a:solidFill>
                    <a:schemeClr val="bg1"/>
                  </a:solidFill>
                </a:rPr>
                <a:t>None at this time</a:t>
              </a:r>
            </a:p>
          </p:txBody>
        </p:sp>
      </p:grpSp>
      <p:sp>
        <p:nvSpPr>
          <p:cNvPr id="9" name="Rectangle 8"/>
          <p:cNvSpPr/>
          <p:nvPr/>
        </p:nvSpPr>
        <p:spPr>
          <a:xfrm>
            <a:off x="524227" y="3839638"/>
            <a:ext cx="3028849" cy="13493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50000"/>
              </a:lnSpc>
              <a:spcBef>
                <a:spcPts val="0"/>
              </a:spcBef>
              <a:spcAft>
                <a:spcPts val="0"/>
              </a:spcAft>
              <a:buClrTx/>
              <a:buSzTx/>
              <a:buFont typeface="Arial" charset="0"/>
              <a:buChar char="•"/>
              <a:tabLst/>
              <a:defRPr/>
            </a:pPr>
            <a:r>
              <a:rPr lang="en-US" dirty="0">
                <a:solidFill>
                  <a:schemeClr val="tx1"/>
                </a:solidFill>
                <a:latin typeface="Avenir Book" panose="02000503020000020003" pitchFamily="2" charset="0"/>
              </a:rPr>
              <a:t>RF2 Export – July 2018</a:t>
            </a:r>
          </a:p>
          <a:p>
            <a:pPr marL="285750" marR="0" lvl="0" indent="-285750" defTabSz="914400" eaLnBrk="1" fontAlgn="auto" latinLnBrk="0" hangingPunct="1">
              <a:lnSpc>
                <a:spcPct val="150000"/>
              </a:lnSpc>
              <a:spcBef>
                <a:spcPts val="0"/>
              </a:spcBef>
              <a:spcAft>
                <a:spcPts val="0"/>
              </a:spcAft>
              <a:buClrTx/>
              <a:buSzTx/>
              <a:buFont typeface="Arial" charset="0"/>
              <a:buChar char="•"/>
              <a:tabLst/>
              <a:defRPr/>
            </a:pPr>
            <a:r>
              <a:rPr lang="en-US" dirty="0">
                <a:solidFill>
                  <a:schemeClr val="tx1"/>
                </a:solidFill>
                <a:latin typeface="Avenir Book" panose="02000503020000020003" pitchFamily="2" charset="0"/>
              </a:rPr>
              <a:t>Vital Signs/Suicide Content – Sept 2018</a:t>
            </a:r>
          </a:p>
        </p:txBody>
      </p:sp>
      <p:grpSp>
        <p:nvGrpSpPr>
          <p:cNvPr id="11" name="Group 10"/>
          <p:cNvGrpSpPr/>
          <p:nvPr/>
        </p:nvGrpSpPr>
        <p:grpSpPr>
          <a:xfrm>
            <a:off x="3971539" y="1357941"/>
            <a:ext cx="3852194" cy="1972507"/>
            <a:chOff x="998621" y="986589"/>
            <a:chExt cx="2213811" cy="1257510"/>
          </a:xfrm>
          <a:solidFill>
            <a:schemeClr val="bg1"/>
          </a:solidFill>
        </p:grpSpPr>
        <p:sp>
          <p:nvSpPr>
            <p:cNvPr id="12" name="Rectangle 11"/>
            <p:cNvSpPr/>
            <p:nvPr/>
          </p:nvSpPr>
          <p:spPr>
            <a:xfrm>
              <a:off x="998621" y="986589"/>
              <a:ext cx="2213811" cy="125751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7599" y="1109425"/>
              <a:ext cx="1977813" cy="178893"/>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15" name="Rectangle 14"/>
          <p:cNvSpPr/>
          <p:nvPr/>
        </p:nvSpPr>
        <p:spPr>
          <a:xfrm>
            <a:off x="8160822" y="3034310"/>
            <a:ext cx="3680079" cy="9003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50000"/>
              </a:lnSpc>
              <a:spcBef>
                <a:spcPts val="0"/>
              </a:spcBef>
              <a:spcAft>
                <a:spcPts val="0"/>
              </a:spcAft>
              <a:buClrTx/>
              <a:buSzTx/>
              <a:buFont typeface="Arial" charset="0"/>
              <a:buChar char="•"/>
              <a:tabLst/>
              <a:defRPr/>
            </a:pPr>
            <a:r>
              <a:rPr lang="en-US" dirty="0">
                <a:solidFill>
                  <a:schemeClr val="tx1"/>
                </a:solidFill>
                <a:latin typeface="Avenir Book" panose="02000503020000020003" pitchFamily="2" charset="0"/>
              </a:rPr>
              <a:t>Need development resources</a:t>
            </a:r>
          </a:p>
          <a:p>
            <a:pPr marL="285750" marR="0" lvl="0" indent="-285750" defTabSz="914400" eaLnBrk="1" fontAlgn="auto" latinLnBrk="0" hangingPunct="1">
              <a:lnSpc>
                <a:spcPct val="150000"/>
              </a:lnSpc>
              <a:spcBef>
                <a:spcPts val="0"/>
              </a:spcBef>
              <a:spcAft>
                <a:spcPts val="0"/>
              </a:spcAft>
              <a:buClrTx/>
              <a:buSzTx/>
              <a:buFont typeface="Arial" charset="0"/>
              <a:buChar char="•"/>
              <a:tabLst/>
              <a:defRPr/>
            </a:pPr>
            <a:r>
              <a:rPr lang="en-US" dirty="0">
                <a:solidFill>
                  <a:schemeClr val="tx1"/>
                </a:solidFill>
                <a:latin typeface="Avenir Book" panose="02000503020000020003" pitchFamily="2" charset="0"/>
              </a:rPr>
              <a:t>Need technical writer</a:t>
            </a:r>
          </a:p>
        </p:txBody>
      </p:sp>
      <p:grpSp>
        <p:nvGrpSpPr>
          <p:cNvPr id="17" name="Group 16"/>
          <p:cNvGrpSpPr/>
          <p:nvPr/>
        </p:nvGrpSpPr>
        <p:grpSpPr>
          <a:xfrm>
            <a:off x="983465" y="5654130"/>
            <a:ext cx="4152052" cy="1061019"/>
            <a:chOff x="998621" y="986589"/>
            <a:chExt cx="2213811" cy="2658979"/>
          </a:xfrm>
          <a:solidFill>
            <a:schemeClr val="bg1"/>
          </a:solidFill>
        </p:grpSpPr>
        <p:sp>
          <p:nvSpPr>
            <p:cNvPr id="18" name="Rectangle 17"/>
            <p:cNvSpPr/>
            <p:nvPr/>
          </p:nvSpPr>
          <p:spPr>
            <a:xfrm>
              <a:off x="998621" y="986589"/>
              <a:ext cx="2213811" cy="265897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117599" y="1181089"/>
              <a:ext cx="1977813" cy="599500"/>
            </a:xfrm>
            <a:prstGeom prst="rect">
              <a:avLst/>
            </a:prstGeom>
            <a:grp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grpSp>
      <p:sp>
        <p:nvSpPr>
          <p:cNvPr id="21" name="Rectangle 20"/>
          <p:cNvSpPr/>
          <p:nvPr/>
        </p:nvSpPr>
        <p:spPr>
          <a:xfrm>
            <a:off x="5747707" y="5713111"/>
            <a:ext cx="4152052" cy="10374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565472" y="945131"/>
            <a:ext cx="2800013" cy="646331"/>
          </a:xfrm>
          <a:prstGeom prst="rect">
            <a:avLst/>
          </a:prstGeom>
          <a:noFill/>
        </p:spPr>
        <p:txBody>
          <a:bodyPr wrap="square" rtlCol="0">
            <a:spAutoFit/>
          </a:bodyPr>
          <a:lstStyle/>
          <a:p>
            <a:pPr algn="ctr"/>
            <a:r>
              <a:rPr lang="en-US" dirty="0">
                <a:latin typeface="Avenir Medium" panose="02000503020000020003" pitchFamily="2" charset="0"/>
              </a:rPr>
              <a:t>Milestones Achieved</a:t>
            </a:r>
          </a:p>
          <a:p>
            <a:pPr algn="ctr"/>
            <a:endParaRPr lang="en-US" dirty="0"/>
          </a:p>
        </p:txBody>
      </p:sp>
      <p:sp>
        <p:nvSpPr>
          <p:cNvPr id="25" name="TextBox 24"/>
          <p:cNvSpPr txBox="1"/>
          <p:nvPr/>
        </p:nvSpPr>
        <p:spPr>
          <a:xfrm>
            <a:off x="687709" y="3488864"/>
            <a:ext cx="2456122" cy="369332"/>
          </a:xfrm>
          <a:prstGeom prst="rect">
            <a:avLst/>
          </a:prstGeom>
          <a:noFill/>
        </p:spPr>
        <p:txBody>
          <a:bodyPr wrap="none" rtlCol="0">
            <a:spAutoFit/>
          </a:bodyPr>
          <a:lstStyle/>
          <a:p>
            <a:pPr algn="ctr"/>
            <a:r>
              <a:rPr lang="en-US" dirty="0">
                <a:latin typeface="Avenir Medium" panose="02000503020000020003" pitchFamily="2" charset="0"/>
              </a:rPr>
              <a:t>Upcoming Milestones</a:t>
            </a:r>
          </a:p>
        </p:txBody>
      </p:sp>
      <p:sp>
        <p:nvSpPr>
          <p:cNvPr id="28" name="TextBox 27"/>
          <p:cNvSpPr txBox="1"/>
          <p:nvPr/>
        </p:nvSpPr>
        <p:spPr>
          <a:xfrm>
            <a:off x="4810950" y="1007577"/>
            <a:ext cx="2137765" cy="369332"/>
          </a:xfrm>
          <a:prstGeom prst="rect">
            <a:avLst/>
          </a:prstGeom>
          <a:noFill/>
        </p:spPr>
        <p:txBody>
          <a:bodyPr wrap="none" rtlCol="0">
            <a:spAutoFit/>
          </a:bodyPr>
          <a:lstStyle/>
          <a:p>
            <a:pPr algn="ctr"/>
            <a:r>
              <a:rPr lang="en-US" dirty="0">
                <a:latin typeface="Avenir Medium" panose="02000503020000020003" pitchFamily="2" charset="0"/>
              </a:rPr>
              <a:t>Artifacts Delivered</a:t>
            </a:r>
          </a:p>
        </p:txBody>
      </p:sp>
      <p:sp>
        <p:nvSpPr>
          <p:cNvPr id="30" name="Rectangle 29"/>
          <p:cNvSpPr/>
          <p:nvPr/>
        </p:nvSpPr>
        <p:spPr>
          <a:xfrm>
            <a:off x="8160822" y="4260757"/>
            <a:ext cx="3284994" cy="9619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05410" y="994530"/>
            <a:ext cx="707245" cy="369332"/>
          </a:xfrm>
          <a:prstGeom prst="rect">
            <a:avLst/>
          </a:prstGeom>
          <a:noFill/>
        </p:spPr>
        <p:txBody>
          <a:bodyPr wrap="none" rtlCol="0">
            <a:spAutoFit/>
          </a:bodyPr>
          <a:lstStyle/>
          <a:p>
            <a:pPr algn="ctr"/>
            <a:r>
              <a:rPr lang="en-US" dirty="0">
                <a:latin typeface="Avenir Medium" panose="02000503020000020003" pitchFamily="2" charset="0"/>
              </a:rPr>
              <a:t>Risks</a:t>
            </a:r>
          </a:p>
        </p:txBody>
      </p:sp>
      <p:sp>
        <p:nvSpPr>
          <p:cNvPr id="40" name="TextBox 39">
            <a:extLst>
              <a:ext uri="{FF2B5EF4-FFF2-40B4-BE49-F238E27FC236}">
                <a16:creationId xmlns:a16="http://schemas.microsoft.com/office/drawing/2014/main" id="{9DA0654C-E410-49CE-BD52-B6460B8999C9}"/>
              </a:ext>
            </a:extLst>
          </p:cNvPr>
          <p:cNvSpPr txBox="1"/>
          <p:nvPr/>
        </p:nvSpPr>
        <p:spPr>
          <a:xfrm>
            <a:off x="243890" y="1304644"/>
            <a:ext cx="3549458" cy="2132250"/>
          </a:xfrm>
          <a:prstGeom prst="rect">
            <a:avLst/>
          </a:prstGeom>
          <a:solidFill>
            <a:schemeClr val="bg1"/>
          </a:solidFill>
        </p:spPr>
        <p:txBody>
          <a:bodyPr wrap="square" rtlCol="0">
            <a:spAutoFit/>
          </a:bodyPr>
          <a:lstStyle/>
          <a:p>
            <a:pPr marL="285750" indent="-285750">
              <a:lnSpc>
                <a:spcPct val="150000"/>
              </a:lnSpc>
              <a:buFont typeface="Arial" panose="020B0604020202020204" pitchFamily="34" charset="0"/>
              <a:buChar char="•"/>
            </a:pPr>
            <a:r>
              <a:rPr lang="en-US" dirty="0" err="1">
                <a:latin typeface="Avenir Book" panose="02000503020000020003" pitchFamily="2" charset="0"/>
              </a:rPr>
              <a:t>FedHealth</a:t>
            </a:r>
            <a:r>
              <a:rPr lang="en-US" dirty="0">
                <a:latin typeface="Avenir Book" panose="02000503020000020003" pitchFamily="2" charset="0"/>
              </a:rPr>
              <a:t> Architecture Learning Series 2</a:t>
            </a:r>
          </a:p>
          <a:p>
            <a:pPr marL="285750" indent="-285750">
              <a:lnSpc>
                <a:spcPct val="150000"/>
              </a:lnSpc>
              <a:buFont typeface="Arial" panose="020B0604020202020204" pitchFamily="34" charset="0"/>
              <a:buChar char="•"/>
            </a:pPr>
            <a:r>
              <a:rPr lang="en-US" dirty="0">
                <a:latin typeface="Avenir Book" panose="02000503020000020003" pitchFamily="2" charset="0"/>
              </a:rPr>
              <a:t>May 2018 v1.2 SOLOR Viewer</a:t>
            </a:r>
          </a:p>
          <a:p>
            <a:pPr marL="285750" indent="-285750">
              <a:lnSpc>
                <a:spcPct val="150000"/>
              </a:lnSpc>
              <a:buFont typeface="Arial" panose="020B0604020202020204" pitchFamily="34" charset="0"/>
              <a:buChar char="•"/>
            </a:pPr>
            <a:r>
              <a:rPr lang="en-US" dirty="0">
                <a:latin typeface="Avenir Book" panose="02000503020000020003" pitchFamily="2" charset="0"/>
              </a:rPr>
              <a:t>Assemblages of Content Improvements</a:t>
            </a:r>
            <a:endParaRPr lang="en-US" dirty="0"/>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23638"/>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6" name="TextBox 45">
            <a:extLst>
              <a:ext uri="{FF2B5EF4-FFF2-40B4-BE49-F238E27FC236}">
                <a16:creationId xmlns:a16="http://schemas.microsoft.com/office/drawing/2014/main" id="{240092DD-8B8E-4863-9268-4288792D01ED}"/>
              </a:ext>
            </a:extLst>
          </p:cNvPr>
          <p:cNvSpPr txBox="1"/>
          <p:nvPr/>
        </p:nvSpPr>
        <p:spPr>
          <a:xfrm>
            <a:off x="4206593" y="1473808"/>
            <a:ext cx="3599336" cy="1302921"/>
          </a:xfrm>
          <a:prstGeom prst="rect">
            <a:avLst/>
          </a:prstGeom>
          <a:solidFill>
            <a:schemeClr val="bg1"/>
          </a:solidFill>
        </p:spPr>
        <p:txBody>
          <a:bodyPr wrap="square" rtlCol="0">
            <a:spAutoFit/>
          </a:bodyPr>
          <a:lstStyle/>
          <a:p>
            <a:pPr marL="115888" indent="-115888">
              <a:lnSpc>
                <a:spcPct val="150000"/>
              </a:lnSpc>
              <a:buFont typeface="Arial" panose="020B0604020202020204" pitchFamily="34" charset="0"/>
              <a:buChar char="•"/>
            </a:pPr>
            <a:r>
              <a:rPr lang="en-US" dirty="0">
                <a:latin typeface="Avenir Book" panose="02000503020000020003" pitchFamily="2" charset="0"/>
              </a:rPr>
              <a:t>Content Improvements RF2 files</a:t>
            </a:r>
          </a:p>
          <a:p>
            <a:pPr marL="115888" indent="-115888">
              <a:lnSpc>
                <a:spcPct val="150000"/>
              </a:lnSpc>
              <a:buFont typeface="Arial" panose="020B0604020202020204" pitchFamily="34" charset="0"/>
              <a:buChar char="•"/>
            </a:pPr>
            <a:r>
              <a:rPr lang="en-US" dirty="0">
                <a:latin typeface="Avenir Book" panose="02000503020000020003" pitchFamily="2" charset="0"/>
              </a:rPr>
              <a:t>Skin/Wound Assessment Extension RF2 files</a:t>
            </a:r>
          </a:p>
        </p:txBody>
      </p:sp>
      <p:sp>
        <p:nvSpPr>
          <p:cNvPr id="49" name="TextBox 48">
            <a:extLst>
              <a:ext uri="{FF2B5EF4-FFF2-40B4-BE49-F238E27FC236}">
                <a16:creationId xmlns:a16="http://schemas.microsoft.com/office/drawing/2014/main" id="{BA821721-73DF-4E46-962E-010E5DD2D787}"/>
              </a:ext>
            </a:extLst>
          </p:cNvPr>
          <p:cNvSpPr txBox="1"/>
          <p:nvPr/>
        </p:nvSpPr>
        <p:spPr>
          <a:xfrm>
            <a:off x="2206167" y="5314077"/>
            <a:ext cx="1608134" cy="369332"/>
          </a:xfrm>
          <a:prstGeom prst="rect">
            <a:avLst/>
          </a:prstGeom>
          <a:noFill/>
        </p:spPr>
        <p:txBody>
          <a:bodyPr wrap="none" rtlCol="0">
            <a:spAutoFit/>
          </a:bodyPr>
          <a:lstStyle/>
          <a:p>
            <a:pPr algn="ctr"/>
            <a:r>
              <a:rPr lang="en-US" dirty="0">
                <a:latin typeface="Avenir Medium" panose="02000503020000020003" pitchFamily="2" charset="0"/>
              </a:rPr>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894085" y="5372129"/>
            <a:ext cx="1883850" cy="369332"/>
          </a:xfrm>
          <a:prstGeom prst="rect">
            <a:avLst/>
          </a:prstGeom>
          <a:noFill/>
        </p:spPr>
        <p:txBody>
          <a:bodyPr wrap="none" rtlCol="0">
            <a:spAutoFit/>
          </a:bodyPr>
          <a:lstStyle/>
          <a:p>
            <a:pPr algn="ctr"/>
            <a:r>
              <a:rPr lang="en-US" dirty="0">
                <a:latin typeface="Avenir Medium" panose="02000503020000020003" pitchFamily="2" charset="0"/>
              </a:rPr>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8909819" y="3933506"/>
            <a:ext cx="1677062" cy="369332"/>
          </a:xfrm>
          <a:prstGeom prst="rect">
            <a:avLst/>
          </a:prstGeom>
          <a:noFill/>
        </p:spPr>
        <p:txBody>
          <a:bodyPr wrap="none" rtlCol="0">
            <a:spAutoFit/>
          </a:bodyPr>
          <a:lstStyle/>
          <a:p>
            <a:pPr algn="ctr"/>
            <a:r>
              <a:rPr lang="en-US" dirty="0">
                <a:latin typeface="Avenir Medium" panose="02000503020000020003" pitchFamily="2" charset="0"/>
              </a:rPr>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953735" y="3875939"/>
            <a:ext cx="3852194" cy="13467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err="1">
                <a:solidFill>
                  <a:srgbClr val="00B050"/>
                </a:solidFill>
                <a:latin typeface="Avenir Book" panose="02000503020000020003" pitchFamily="2" charset="0"/>
              </a:rPr>
              <a:t>FedHealth</a:t>
            </a:r>
            <a:r>
              <a:rPr lang="en-US" dirty="0">
                <a:solidFill>
                  <a:srgbClr val="00B050"/>
                </a:solidFill>
                <a:latin typeface="Avenir Book" panose="02000503020000020003" pitchFamily="2" charset="0"/>
              </a:rPr>
              <a:t> IT Innovation Award </a:t>
            </a:r>
          </a:p>
          <a:p>
            <a:pPr marL="285750" indent="-285750">
              <a:lnSpc>
                <a:spcPct val="150000"/>
              </a:lnSpc>
              <a:buFont typeface="Arial" charset="0"/>
              <a:buChar char="•"/>
            </a:pPr>
            <a:r>
              <a:rPr lang="en-US" dirty="0">
                <a:solidFill>
                  <a:srgbClr val="00B050"/>
                </a:solidFill>
                <a:latin typeface="Avenir Book" panose="02000503020000020003" pitchFamily="2" charset="0"/>
              </a:rPr>
              <a:t>OSEHRA Lifetime Achievement Award Keith Campbell</a:t>
            </a:r>
          </a:p>
        </p:txBody>
      </p:sp>
      <p:sp>
        <p:nvSpPr>
          <p:cNvPr id="54" name="TextBox 53">
            <a:extLst>
              <a:ext uri="{FF2B5EF4-FFF2-40B4-BE49-F238E27FC236}">
                <a16:creationId xmlns:a16="http://schemas.microsoft.com/office/drawing/2014/main" id="{6A930892-1CED-4A5D-B98A-9A4299851B57}"/>
              </a:ext>
            </a:extLst>
          </p:cNvPr>
          <p:cNvSpPr txBox="1"/>
          <p:nvPr/>
        </p:nvSpPr>
        <p:spPr>
          <a:xfrm>
            <a:off x="4449415" y="3545289"/>
            <a:ext cx="2451312" cy="369332"/>
          </a:xfrm>
          <a:prstGeom prst="rect">
            <a:avLst/>
          </a:prstGeom>
          <a:noFill/>
        </p:spPr>
        <p:txBody>
          <a:bodyPr wrap="none" rtlCol="0">
            <a:spAutoFit/>
          </a:bodyPr>
          <a:lstStyle/>
          <a:p>
            <a:pPr algn="ctr"/>
            <a:r>
              <a:rPr lang="en-US" dirty="0">
                <a:latin typeface="Avenir Medium" panose="02000503020000020003" pitchFamily="2" charset="0"/>
              </a:rPr>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642197"/>
            <a:ext cx="7507458" cy="400110"/>
          </a:xfrm>
          <a:prstGeom prst="rect">
            <a:avLst/>
          </a:prstGeom>
          <a:noFill/>
        </p:spPr>
        <p:txBody>
          <a:bodyPr wrap="square" rtlCol="0">
            <a:spAutoFit/>
          </a:bodyPr>
          <a:lstStyle/>
          <a:p>
            <a:r>
              <a:rPr lang="en-US" sz="2000" dirty="0">
                <a:solidFill>
                  <a:schemeClr val="accent2"/>
                </a:solidFill>
                <a:latin typeface="Avenir Medium" panose="02000503020000020003" pitchFamily="2" charset="0"/>
              </a:rPr>
              <a:t>Project Summary:  SOLOR</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36929"/>
            <a:ext cx="3373566" cy="1294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charset="0"/>
              <a:buChar char="•"/>
              <a:defRPr/>
            </a:pPr>
            <a:endParaRPr lang="en-US" dirty="0">
              <a:solidFill>
                <a:schemeClr val="accent2"/>
              </a:solidFill>
            </a:endParaRPr>
          </a:p>
        </p:txBody>
      </p:sp>
      <p:sp>
        <p:nvSpPr>
          <p:cNvPr id="62" name="TextBox 61">
            <a:extLst>
              <a:ext uri="{FF2B5EF4-FFF2-40B4-BE49-F238E27FC236}">
                <a16:creationId xmlns:a16="http://schemas.microsoft.com/office/drawing/2014/main" id="{D27F1736-8903-46BC-B321-D953E61EFE5C}"/>
              </a:ext>
            </a:extLst>
          </p:cNvPr>
          <p:cNvSpPr txBox="1"/>
          <p:nvPr/>
        </p:nvSpPr>
        <p:spPr>
          <a:xfrm>
            <a:off x="9126946" y="2728478"/>
            <a:ext cx="1167307" cy="369332"/>
          </a:xfrm>
          <a:prstGeom prst="rect">
            <a:avLst/>
          </a:prstGeom>
          <a:noFill/>
        </p:spPr>
        <p:txBody>
          <a:bodyPr wrap="none" rtlCol="0">
            <a:spAutoFit/>
          </a:bodyPr>
          <a:lstStyle/>
          <a:p>
            <a:pPr algn="ctr"/>
            <a:r>
              <a:rPr lang="en-US" dirty="0">
                <a:latin typeface="Avenir Medium" panose="02000503020000020003" pitchFamily="2" charset="0"/>
              </a:rPr>
              <a:t>Concerns</a:t>
            </a:r>
          </a:p>
        </p:txBody>
      </p:sp>
      <p:sp>
        <p:nvSpPr>
          <p:cNvPr id="34" name="TextBox 33">
            <a:extLst>
              <a:ext uri="{FF2B5EF4-FFF2-40B4-BE49-F238E27FC236}">
                <a16:creationId xmlns:a16="http://schemas.microsoft.com/office/drawing/2014/main" id="{E21C1901-882E-EE40-879A-1CA8C6FBA288}"/>
              </a:ext>
            </a:extLst>
          </p:cNvPr>
          <p:cNvSpPr txBox="1"/>
          <p:nvPr/>
        </p:nvSpPr>
        <p:spPr>
          <a:xfrm>
            <a:off x="8208244" y="1433253"/>
            <a:ext cx="3190150" cy="369332"/>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dirty="0">
                <a:latin typeface="Avenir Book" panose="02000503020000020003" pitchFamily="2" charset="0"/>
              </a:rPr>
              <a:t>Funding</a:t>
            </a:r>
          </a:p>
        </p:txBody>
      </p:sp>
      <p:sp>
        <p:nvSpPr>
          <p:cNvPr id="7" name="Rectangle 6">
            <a:extLst>
              <a:ext uri="{FF2B5EF4-FFF2-40B4-BE49-F238E27FC236}">
                <a16:creationId xmlns:a16="http://schemas.microsoft.com/office/drawing/2014/main" id="{718B1886-19D7-974A-ADFA-39B4BE8C3497}"/>
              </a:ext>
            </a:extLst>
          </p:cNvPr>
          <p:cNvSpPr/>
          <p:nvPr/>
        </p:nvSpPr>
        <p:spPr>
          <a:xfrm>
            <a:off x="983465" y="5731742"/>
            <a:ext cx="4293502" cy="887422"/>
          </a:xfrm>
          <a:prstGeom prst="rect">
            <a:avLst/>
          </a:prstGeom>
        </p:spPr>
        <p:txBody>
          <a:bodyPr wrap="square">
            <a:spAutoFit/>
          </a:bodyPr>
          <a:lstStyle/>
          <a:p>
            <a:pPr marL="285750" lvl="0" indent="-285750">
              <a:lnSpc>
                <a:spcPct val="150000"/>
              </a:lnSpc>
              <a:buFont typeface="Arial" charset="0"/>
              <a:buChar char="•"/>
              <a:defRPr/>
            </a:pPr>
            <a:r>
              <a:rPr lang="en-US" dirty="0">
                <a:latin typeface="Avenir Book" panose="02000503020000020003" pitchFamily="2" charset="0"/>
              </a:rPr>
              <a:t>Exploring integration of genomics to compliment </a:t>
            </a:r>
            <a:r>
              <a:rPr lang="en-US" dirty="0" err="1">
                <a:latin typeface="Avenir Book" panose="02000503020000020003" pitchFamily="2" charset="0"/>
              </a:rPr>
              <a:t>phenomics</a:t>
            </a:r>
            <a:r>
              <a:rPr lang="en-US" dirty="0">
                <a:latin typeface="Avenir Book" panose="02000503020000020003" pitchFamily="2" charset="0"/>
              </a:rPr>
              <a:t> in SOLOR</a:t>
            </a:r>
          </a:p>
        </p:txBody>
      </p:sp>
      <p:sp>
        <p:nvSpPr>
          <p:cNvPr id="8" name="Title 7">
            <a:extLst>
              <a:ext uri="{FF2B5EF4-FFF2-40B4-BE49-F238E27FC236}">
                <a16:creationId xmlns:a16="http://schemas.microsoft.com/office/drawing/2014/main" id="{CB1F1984-43D3-7149-ACCE-FA8F8FC8F586}"/>
              </a:ext>
            </a:extLst>
          </p:cNvPr>
          <p:cNvSpPr>
            <a:spLocks noGrp="1"/>
          </p:cNvSpPr>
          <p:nvPr>
            <p:ph type="title"/>
          </p:nvPr>
        </p:nvSpPr>
        <p:spPr>
          <a:xfrm>
            <a:off x="0" y="13633"/>
            <a:ext cx="12192000" cy="604911"/>
          </a:xfrm>
        </p:spPr>
        <p:txBody>
          <a:bodyPr/>
          <a:lstStyle/>
          <a:p>
            <a:r>
              <a:rPr lang="en-US" dirty="0">
                <a:latin typeface="Avenir Medium" panose="02000503020000020003" pitchFamily="2" charset="0"/>
              </a:rPr>
              <a:t>Terminology and Modeling</a:t>
            </a:r>
          </a:p>
        </p:txBody>
      </p:sp>
    </p:spTree>
    <p:extLst>
      <p:ext uri="{BB962C8B-B14F-4D97-AF65-F5344CB8AC3E}">
        <p14:creationId xmlns:p14="http://schemas.microsoft.com/office/powerpoint/2010/main" val="428944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Define next release</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Observable entity SNOMED Codes for all LOINC observations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Simple LOINC map </a:t>
            </a:r>
            <a:r>
              <a:rPr lang="en-US" dirty="0" err="1">
                <a:solidFill>
                  <a:schemeClr val="tx1"/>
                </a:solidFill>
              </a:rPr>
              <a:t>refset</a:t>
            </a:r>
            <a:endParaRPr lang="en-US" dirty="0">
              <a:solidFill>
                <a:schemeClr val="tx1"/>
              </a:solidFill>
            </a:endParaRPr>
          </a:p>
        </p:txBody>
      </p:sp>
      <p:sp>
        <p:nvSpPr>
          <p:cNvPr id="12" name="Rectangle 11"/>
          <p:cNvSpPr/>
          <p:nvPr/>
        </p:nvSpPr>
        <p:spPr>
          <a:xfrm>
            <a:off x="4074571" y="1415816"/>
            <a:ext cx="3852194" cy="19725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Skin/Wound Assessment SOLOR Extension v.1 Release Files </a:t>
            </a:r>
            <a:r>
              <a:rPr lang="mr-IN" dirty="0">
                <a:solidFill>
                  <a:schemeClr val="tx1"/>
                </a:solidFill>
              </a:rPr>
              <a:t>–</a:t>
            </a:r>
            <a:r>
              <a:rPr lang="en-US" dirty="0">
                <a:solidFill>
                  <a:schemeClr val="tx1"/>
                </a:solidFill>
              </a:rPr>
              <a:t> November 14</a:t>
            </a:r>
            <a:r>
              <a:rPr lang="en-US" baseline="30000" dirty="0">
                <a:solidFill>
                  <a:schemeClr val="tx1"/>
                </a:solidFill>
              </a:rPr>
              <a:t>th</a:t>
            </a:r>
            <a:r>
              <a:rPr lang="en-US" dirty="0">
                <a:solidFill>
                  <a:schemeClr val="tx1"/>
                </a:solidFill>
              </a:rPr>
              <a:t> (24 </a:t>
            </a:r>
            <a:r>
              <a:rPr lang="en-US" dirty="0" err="1">
                <a:solidFill>
                  <a:schemeClr val="tx1"/>
                </a:solidFill>
              </a:rPr>
              <a:t>refsets</a:t>
            </a:r>
            <a:r>
              <a:rPr lang="en-US" dirty="0">
                <a:solidFill>
                  <a:schemeClr val="tx1"/>
                </a:solidFill>
              </a:rPr>
              <a:t> created)</a:t>
            </a:r>
          </a:p>
        </p:txBody>
      </p:sp>
      <p:sp>
        <p:nvSpPr>
          <p:cNvPr id="15" name="Rectangle 14"/>
          <p:cNvSpPr/>
          <p:nvPr/>
        </p:nvSpPr>
        <p:spPr>
          <a:xfrm>
            <a:off x="8106678" y="2969641"/>
            <a:ext cx="3427711" cy="10033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Ongoing collaboration with wound SMEs is limited</a:t>
            </a:r>
          </a:p>
        </p:txBody>
      </p:sp>
      <p:sp>
        <p:nvSpPr>
          <p:cNvPr id="18" name="Rectangle 17"/>
          <p:cNvSpPr/>
          <p:nvPr/>
        </p:nvSpPr>
        <p:spPr>
          <a:xfrm>
            <a:off x="983465" y="5654130"/>
            <a:ext cx="4152052" cy="10610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6 additional attributes from Tissue analytics</a:t>
            </a:r>
          </a:p>
        </p:txBody>
      </p:sp>
      <p:sp>
        <p:nvSpPr>
          <p:cNvPr id="21" name="Rectangle 20"/>
          <p:cNvSpPr/>
          <p:nvPr/>
        </p:nvSpPr>
        <p:spPr>
          <a:xfrm>
            <a:off x="5747707" y="56750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en-US" dirty="0">
              <a:ln w="0"/>
              <a:solidFill>
                <a:schemeClr val="tx1"/>
              </a:solidFill>
              <a:effectLst>
                <a:outerShdw blurRad="38100" dist="25400" dir="5400000" algn="ctr" rotWithShape="0">
                  <a:srgbClr val="6E747A">
                    <a:alpha val="43000"/>
                  </a:srgbClr>
                </a:outerShdw>
              </a:effectLst>
            </a:endParaRPr>
          </a:p>
        </p:txBody>
      </p:sp>
      <p:sp>
        <p:nvSpPr>
          <p:cNvPr id="23" name="TextBox 22"/>
          <p:cNvSpPr txBox="1"/>
          <p:nvPr/>
        </p:nvSpPr>
        <p:spPr>
          <a:xfrm>
            <a:off x="911617" y="1013459"/>
            <a:ext cx="2126351" cy="369332"/>
          </a:xfrm>
          <a:prstGeom prst="rect">
            <a:avLst/>
          </a:prstGeom>
          <a:noFill/>
        </p:spPr>
        <p:txBody>
          <a:bodyPr wrap="none" rtlCol="0">
            <a:spAutoFit/>
          </a:bodyPr>
          <a:lstStyle/>
          <a:p>
            <a:pPr algn="ctr"/>
            <a:r>
              <a:rPr lang="en-US" dirty="0"/>
              <a:t>Milestones Achieved</a:t>
            </a:r>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019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312273"/>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HSPC registration process for terminology licenses </a:t>
            </a:r>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177111" y="52759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2832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9028069" y="3973038"/>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600" dirty="0">
                <a:solidFill>
                  <a:schemeClr val="tx1"/>
                </a:solidFill>
              </a:rPr>
              <a:t>SNOMED/NLM indicated they wanted content submitted that has been tested, integrated into a coherent model w/ supporting content</a:t>
            </a: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4309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671848"/>
            <a:ext cx="10349132" cy="369332"/>
          </a:xfrm>
          <a:prstGeom prst="rect">
            <a:avLst/>
          </a:prstGeom>
          <a:noFill/>
        </p:spPr>
        <p:txBody>
          <a:bodyPr wrap="square" rtlCol="0" anchor="t">
            <a:spAutoFit/>
          </a:bodyPr>
          <a:lstStyle/>
          <a:p>
            <a:r>
              <a:rPr lang="en-US" dirty="0">
                <a:solidFill>
                  <a:schemeClr val="accent2"/>
                </a:solidFill>
              </a:rPr>
              <a:t>Project Summary: To develop content (SOLOR/LOINC) to support CIMI Skin/Wound Assessment.</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Model still being updated during CIMI modeling demonstration project</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664978"/>
            <a:ext cx="1056701" cy="369332"/>
          </a:xfrm>
          <a:prstGeom prst="rect">
            <a:avLst/>
          </a:prstGeom>
          <a:noFill/>
        </p:spPr>
        <p:txBody>
          <a:bodyPr wrap="none" rtlCol="0">
            <a:spAutoFit/>
          </a:bodyPr>
          <a:lstStyle/>
          <a:p>
            <a:pPr algn="ctr"/>
            <a:r>
              <a:rPr lang="en-US" dirty="0"/>
              <a:t>Concerns</a:t>
            </a:r>
          </a:p>
        </p:txBody>
      </p:sp>
      <p:sp>
        <p:nvSpPr>
          <p:cNvPr id="41" name="Rectangle 40"/>
          <p:cNvSpPr/>
          <p:nvPr/>
        </p:nvSpPr>
        <p:spPr>
          <a:xfrm>
            <a:off x="257577" y="1427505"/>
            <a:ext cx="3650094" cy="2035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All </a:t>
            </a:r>
            <a:r>
              <a:rPr lang="en-US" dirty="0" err="1">
                <a:solidFill>
                  <a:schemeClr val="tx1"/>
                </a:solidFill>
              </a:rPr>
              <a:t>refsets</a:t>
            </a:r>
            <a:r>
              <a:rPr lang="en-US" dirty="0">
                <a:solidFill>
                  <a:schemeClr val="tx1"/>
                </a:solidFill>
              </a:rPr>
              <a:t> created as Value Sets in the Value Set Authority Center (VSAC)</a:t>
            </a:r>
          </a:p>
          <a:p>
            <a:pPr marL="285750" indent="-285750">
              <a:buFont typeface="Arial" charset="0"/>
              <a:buChar char="•"/>
            </a:pPr>
            <a:r>
              <a:rPr lang="en-US" dirty="0">
                <a:solidFill>
                  <a:schemeClr val="tx1"/>
                </a:solidFill>
              </a:rPr>
              <a:t>New LOINC codes received</a:t>
            </a:r>
          </a:p>
          <a:p>
            <a:pPr marL="285750" indent="-285750">
              <a:buFont typeface="Arial" charset="0"/>
              <a:buChar char="•"/>
            </a:pPr>
            <a:r>
              <a:rPr lang="en-US" dirty="0">
                <a:solidFill>
                  <a:schemeClr val="tx1"/>
                </a:solidFill>
              </a:rPr>
              <a:t>LOINC Panel updated</a:t>
            </a:r>
          </a:p>
        </p:txBody>
      </p:sp>
      <p:sp>
        <p:nvSpPr>
          <p:cNvPr id="3" name="Title 2">
            <a:extLst>
              <a:ext uri="{FF2B5EF4-FFF2-40B4-BE49-F238E27FC236}">
                <a16:creationId xmlns:a16="http://schemas.microsoft.com/office/drawing/2014/main" id="{22ACCEFD-22E8-1B48-BA7C-BC779CCFC659}"/>
              </a:ext>
            </a:extLst>
          </p:cNvPr>
          <p:cNvSpPr>
            <a:spLocks noGrp="1"/>
          </p:cNvSpPr>
          <p:nvPr>
            <p:ph type="title"/>
          </p:nvPr>
        </p:nvSpPr>
        <p:spPr>
          <a:xfrm>
            <a:off x="0" y="1290"/>
            <a:ext cx="12192000" cy="604911"/>
          </a:xfrm>
        </p:spPr>
        <p:txBody>
          <a:bodyPr anchor="t">
            <a:normAutofit fontScale="90000"/>
          </a:bodyPr>
          <a:lstStyle/>
          <a:p>
            <a:r>
              <a:rPr lang="en-US" dirty="0"/>
              <a:t>Terminology and Modeling Initiative:  Skin/Wound Assessment</a:t>
            </a:r>
            <a:br>
              <a:rPr lang="en-US" dirty="0"/>
            </a:br>
            <a:endParaRPr lang="en-US" dirty="0"/>
          </a:p>
        </p:txBody>
      </p:sp>
    </p:spTree>
    <p:extLst>
      <p:ext uri="{BB962C8B-B14F-4D97-AF65-F5344CB8AC3E}">
        <p14:creationId xmlns:p14="http://schemas.microsoft.com/office/powerpoint/2010/main" val="98728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24226" y="3529395"/>
            <a:ext cx="7362583" cy="1626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Create/Update Vital sign terminology and mappings in SOLOR</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Finalize CEMs with terminology bindings and translate CEM to CIMI archetypes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Publish Archetypes and build FHIR Profiles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sz="1600" dirty="0">
                <a:solidFill>
                  <a:schemeClr val="tx1"/>
                </a:solidFill>
              </a:rPr>
              <a:t>Update Style Guide documentation</a:t>
            </a:r>
          </a:p>
        </p:txBody>
      </p:sp>
      <p:sp>
        <p:nvSpPr>
          <p:cNvPr id="15" name="Rectangle 14"/>
          <p:cNvSpPr/>
          <p:nvPr/>
        </p:nvSpPr>
        <p:spPr>
          <a:xfrm>
            <a:off x="8106678" y="2969641"/>
            <a:ext cx="3427711" cy="10033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buFont typeface="Arial" charset="0"/>
              <a:buChar char="•"/>
              <a:defRPr/>
            </a:pPr>
            <a:r>
              <a:rPr lang="en-US" sz="1600" dirty="0">
                <a:solidFill>
                  <a:schemeClr val="tx1"/>
                </a:solidFill>
              </a:rPr>
              <a:t>Body location value set should contain only arteries. Many intuitions use extremities instead</a:t>
            </a:r>
          </a:p>
        </p:txBody>
      </p:sp>
      <p:sp>
        <p:nvSpPr>
          <p:cNvPr id="18" name="Rectangle 17"/>
          <p:cNvSpPr/>
          <p:nvPr/>
        </p:nvSpPr>
        <p:spPr>
          <a:xfrm>
            <a:off x="983465" y="5539835"/>
            <a:ext cx="4152052" cy="10610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600" dirty="0">
                <a:solidFill>
                  <a:schemeClr val="tx1"/>
                </a:solidFill>
              </a:rPr>
              <a:t>Observable entities for observations</a:t>
            </a:r>
          </a:p>
        </p:txBody>
      </p:sp>
      <p:sp>
        <p:nvSpPr>
          <p:cNvPr id="21" name="Rectangle 20"/>
          <p:cNvSpPr/>
          <p:nvPr/>
        </p:nvSpPr>
        <p:spPr>
          <a:xfrm>
            <a:off x="5747707" y="5560716"/>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defTabSz="914400" eaLnBrk="1" fontAlgn="auto" latinLnBrk="0" hangingPunct="1">
              <a:lnSpc>
                <a:spcPct val="100000"/>
              </a:lnSpc>
              <a:spcBef>
                <a:spcPts val="0"/>
              </a:spcBef>
              <a:spcAft>
                <a:spcPts val="0"/>
              </a:spcAft>
              <a:buClrTx/>
              <a:buSzTx/>
              <a:tabLst/>
              <a:defRPr/>
            </a:pPr>
            <a:endParaRPr lang="en-US" dirty="0">
              <a:ln w="0"/>
              <a:solidFill>
                <a:schemeClr val="tx1"/>
              </a:solidFill>
              <a:effectLst>
                <a:outerShdw blurRad="38100" dist="25400" dir="5400000" algn="ctr" rotWithShape="0">
                  <a:srgbClr val="6E747A">
                    <a:alpha val="43000"/>
                  </a:srgbClr>
                </a:outerShdw>
              </a:effectLst>
            </a:endParaRPr>
          </a:p>
        </p:txBody>
      </p:sp>
      <p:sp>
        <p:nvSpPr>
          <p:cNvPr id="23" name="TextBox 22"/>
          <p:cNvSpPr txBox="1"/>
          <p:nvPr/>
        </p:nvSpPr>
        <p:spPr>
          <a:xfrm>
            <a:off x="249852" y="922332"/>
            <a:ext cx="4350551" cy="369332"/>
          </a:xfrm>
          <a:prstGeom prst="rect">
            <a:avLst/>
          </a:prstGeom>
          <a:noFill/>
        </p:spPr>
        <p:txBody>
          <a:bodyPr wrap="none" rtlCol="0">
            <a:spAutoFit/>
          </a:bodyPr>
          <a:lstStyle/>
          <a:p>
            <a:pPr algn="ctr"/>
            <a:r>
              <a:rPr lang="en-US" dirty="0"/>
              <a:t>Milestones Achieved and Artifacts delivered </a:t>
            </a:r>
          </a:p>
        </p:txBody>
      </p:sp>
      <p:sp>
        <p:nvSpPr>
          <p:cNvPr id="25" name="TextBox 24"/>
          <p:cNvSpPr txBox="1"/>
          <p:nvPr/>
        </p:nvSpPr>
        <p:spPr>
          <a:xfrm>
            <a:off x="804888" y="3120746"/>
            <a:ext cx="2221763" cy="369332"/>
          </a:xfrm>
          <a:prstGeom prst="rect">
            <a:avLst/>
          </a:prstGeom>
          <a:noFill/>
        </p:spPr>
        <p:txBody>
          <a:bodyPr wrap="none" rtlCol="0">
            <a:spAutoFit/>
          </a:bodyPr>
          <a:lstStyle/>
          <a:p>
            <a:pPr algn="ctr"/>
            <a:r>
              <a:rPr lang="en-US" dirty="0"/>
              <a:t>Upcoming Milestones</a:t>
            </a:r>
          </a:p>
        </p:txBody>
      </p:sp>
      <p:sp>
        <p:nvSpPr>
          <p:cNvPr id="30" name="Rectangle 29"/>
          <p:cNvSpPr/>
          <p:nvPr/>
        </p:nvSpPr>
        <p:spPr>
          <a:xfrm>
            <a:off x="8160822" y="4312273"/>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defTabSz="914400" eaLnBrk="1" fontAlgn="auto" latinLnBrk="0" hangingPunct="1">
              <a:lnSpc>
                <a:spcPct val="100000"/>
              </a:lnSpc>
              <a:spcBef>
                <a:spcPts val="0"/>
              </a:spcBef>
              <a:spcAft>
                <a:spcPts val="0"/>
              </a:spcAft>
              <a:buClrTx/>
              <a:buSzTx/>
              <a:tabLst/>
              <a:defRPr/>
            </a:pPr>
            <a:endParaRPr lang="en-US" dirty="0">
              <a:solidFill>
                <a:schemeClr val="tx1"/>
              </a:solidFill>
            </a:endParaRPr>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177111" y="5178011"/>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147398" y="5217921"/>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9028069" y="3973038"/>
            <a:ext cx="1516762" cy="369332"/>
          </a:xfrm>
          <a:prstGeom prst="rect">
            <a:avLst/>
          </a:prstGeom>
          <a:noFill/>
        </p:spPr>
        <p:txBody>
          <a:bodyPr wrap="none" rtlCol="0">
            <a:spAutoFit/>
          </a:bodyPr>
          <a:lstStyle/>
          <a:p>
            <a:pPr algn="ctr"/>
            <a:r>
              <a:rPr lang="en-US" dirty="0"/>
              <a:t>Dependencies</a:t>
            </a:r>
          </a:p>
        </p:txBody>
      </p:sp>
      <p:sp>
        <p:nvSpPr>
          <p:cNvPr id="2" name="TextBox 1">
            <a:extLst>
              <a:ext uri="{FF2B5EF4-FFF2-40B4-BE49-F238E27FC236}">
                <a16:creationId xmlns:a16="http://schemas.microsoft.com/office/drawing/2014/main" id="{E01CA04C-74CA-4726-9BD2-2167F67E6675}"/>
              </a:ext>
            </a:extLst>
          </p:cNvPr>
          <p:cNvSpPr txBox="1"/>
          <p:nvPr/>
        </p:nvSpPr>
        <p:spPr>
          <a:xfrm>
            <a:off x="-11786" y="557842"/>
            <a:ext cx="12203786" cy="369332"/>
          </a:xfrm>
          <a:prstGeom prst="rect">
            <a:avLst/>
          </a:prstGeom>
          <a:noFill/>
        </p:spPr>
        <p:txBody>
          <a:bodyPr wrap="square" rtlCol="0" anchor="t">
            <a:spAutoFit/>
          </a:bodyPr>
          <a:lstStyle/>
          <a:p>
            <a:r>
              <a:rPr lang="en-US" dirty="0">
                <a:solidFill>
                  <a:schemeClr val="accent2"/>
                </a:solidFill>
              </a:rPr>
              <a:t>Project Summary: Develop CIMI logical models bound to standard terminologies for FHIR vital sign profile qualifying attributes. </a:t>
            </a:r>
          </a:p>
        </p:txBody>
      </p:sp>
      <p:sp>
        <p:nvSpPr>
          <p:cNvPr id="57" name="Rectangle 56">
            <a:extLst>
              <a:ext uri="{FF2B5EF4-FFF2-40B4-BE49-F238E27FC236}">
                <a16:creationId xmlns:a16="http://schemas.microsoft.com/office/drawing/2014/main" id="{42D9C0D4-AC21-4FFE-90B3-C0BD7C164990}"/>
              </a:ext>
            </a:extLst>
          </p:cNvPr>
          <p:cNvSpPr/>
          <p:nvPr/>
        </p:nvSpPr>
        <p:spPr>
          <a:xfrm>
            <a:off x="8116536" y="1365531"/>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Up-take is a risk because the resulting FHIR profile will be profiled off of the current vital sign profile </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664978"/>
            <a:ext cx="1056701" cy="369332"/>
          </a:xfrm>
          <a:prstGeom prst="rect">
            <a:avLst/>
          </a:prstGeom>
          <a:noFill/>
        </p:spPr>
        <p:txBody>
          <a:bodyPr wrap="none" rtlCol="0">
            <a:spAutoFit/>
          </a:bodyPr>
          <a:lstStyle/>
          <a:p>
            <a:pPr algn="ctr"/>
            <a:r>
              <a:rPr lang="en-US" dirty="0"/>
              <a:t>Concerns</a:t>
            </a:r>
          </a:p>
        </p:txBody>
      </p:sp>
      <p:sp>
        <p:nvSpPr>
          <p:cNvPr id="41" name="Rectangle 40"/>
          <p:cNvSpPr/>
          <p:nvPr/>
        </p:nvSpPr>
        <p:spPr>
          <a:xfrm>
            <a:off x="257576" y="1427505"/>
            <a:ext cx="7629234" cy="14514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600" dirty="0">
                <a:solidFill>
                  <a:schemeClr val="tx1"/>
                </a:solidFill>
              </a:rPr>
              <a:t>Creating all value set identifiers and SNOMED CT content in SOLOR for:</a:t>
            </a:r>
          </a:p>
          <a:p>
            <a:pPr marL="742950" lvl="1" indent="-285750">
              <a:buFont typeface="Arial" charset="0"/>
              <a:buChar char="•"/>
            </a:pPr>
            <a:r>
              <a:rPr lang="en-US" sz="1600" dirty="0">
                <a:solidFill>
                  <a:schemeClr val="tx1"/>
                </a:solidFill>
              </a:rPr>
              <a:t>Observable entities for observations</a:t>
            </a:r>
          </a:p>
          <a:p>
            <a:pPr marL="742950" lvl="1" indent="-285750">
              <a:buFont typeface="Arial" charset="0"/>
              <a:buChar char="•"/>
            </a:pPr>
            <a:r>
              <a:rPr lang="en-US" sz="1600" dirty="0">
                <a:solidFill>
                  <a:schemeClr val="tx1"/>
                </a:solidFill>
              </a:rPr>
              <a:t>Value sets for all qualifying vital signs attributes mentioned in the FHIR profile</a:t>
            </a:r>
          </a:p>
          <a:p>
            <a:pPr marL="742950" lvl="1" indent="-285750">
              <a:buFont typeface="Arial" charset="0"/>
              <a:buChar char="•"/>
            </a:pPr>
            <a:endParaRPr lang="en-US" sz="1600" dirty="0">
              <a:solidFill>
                <a:schemeClr val="tx1"/>
              </a:solidFill>
            </a:endParaRPr>
          </a:p>
          <a:p>
            <a:endParaRPr lang="en-US" dirty="0">
              <a:solidFill>
                <a:schemeClr val="tx1"/>
              </a:solidFill>
            </a:endParaRPr>
          </a:p>
        </p:txBody>
      </p:sp>
      <p:sp>
        <p:nvSpPr>
          <p:cNvPr id="3" name="Title 2">
            <a:extLst>
              <a:ext uri="{FF2B5EF4-FFF2-40B4-BE49-F238E27FC236}">
                <a16:creationId xmlns:a16="http://schemas.microsoft.com/office/drawing/2014/main" id="{3852070A-0649-484D-AFAB-E3F3F0B9F53A}"/>
              </a:ext>
            </a:extLst>
          </p:cNvPr>
          <p:cNvSpPr>
            <a:spLocks noGrp="1"/>
          </p:cNvSpPr>
          <p:nvPr>
            <p:ph type="title"/>
          </p:nvPr>
        </p:nvSpPr>
        <p:spPr/>
        <p:txBody>
          <a:bodyPr anchor="t">
            <a:normAutofit fontScale="90000"/>
          </a:bodyPr>
          <a:lstStyle/>
          <a:p>
            <a:r>
              <a:rPr lang="en-US" dirty="0"/>
              <a:t>Terminology and Modeling Initiative: Vital Signs</a:t>
            </a:r>
            <a:br>
              <a:rPr lang="en-US" dirty="0"/>
            </a:br>
            <a:endParaRPr lang="en-US" dirty="0"/>
          </a:p>
        </p:txBody>
      </p:sp>
    </p:spTree>
    <p:extLst>
      <p:ext uri="{BB962C8B-B14F-4D97-AF65-F5344CB8AC3E}">
        <p14:creationId xmlns:p14="http://schemas.microsoft.com/office/powerpoint/2010/main" val="113560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24227" y="3839638"/>
            <a:ext cx="3028849" cy="1349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IG development complete</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Collaboration with SMART on FHIR team</a:t>
            </a:r>
          </a:p>
        </p:txBody>
      </p:sp>
      <p:sp>
        <p:nvSpPr>
          <p:cNvPr id="12" name="Rectangle 11"/>
          <p:cNvSpPr/>
          <p:nvPr/>
        </p:nvSpPr>
        <p:spPr>
          <a:xfrm>
            <a:off x="4074571" y="1415816"/>
            <a:ext cx="3852194" cy="19725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FPAR 2.0 FHIR profiles delivered</a:t>
            </a:r>
          </a:p>
          <a:p>
            <a:pPr marL="285750" indent="-285750">
              <a:buFont typeface="Arial" charset="0"/>
              <a:buChar char="•"/>
            </a:pPr>
            <a:r>
              <a:rPr lang="en-US" dirty="0">
                <a:solidFill>
                  <a:schemeClr val="tx1"/>
                </a:solidFill>
              </a:rPr>
              <a:t>Crosswalk document delivered</a:t>
            </a:r>
          </a:p>
          <a:p>
            <a:endParaRPr lang="en-US" dirty="0">
              <a:solidFill>
                <a:schemeClr val="tx1"/>
              </a:solidFill>
            </a:endParaRPr>
          </a:p>
          <a:p>
            <a:endParaRPr lang="en-US" dirty="0">
              <a:solidFill>
                <a:schemeClr val="tx1"/>
              </a:solidFill>
            </a:endParaRPr>
          </a:p>
        </p:txBody>
      </p:sp>
      <p:sp>
        <p:nvSpPr>
          <p:cNvPr id="15" name="Rectangle 14"/>
          <p:cNvSpPr/>
          <p:nvPr/>
        </p:nvSpPr>
        <p:spPr>
          <a:xfrm>
            <a:off x="8106678" y="2969641"/>
            <a:ext cx="3427711" cy="10033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600" dirty="0">
                <a:solidFill>
                  <a:schemeClr val="tx1"/>
                </a:solidFill>
              </a:rPr>
              <a:t>Lack of maturity in tooling and automated processes</a:t>
            </a:r>
          </a:p>
          <a:p>
            <a:pPr marL="285750" indent="-285750">
              <a:buFont typeface="Arial" charset="0"/>
              <a:buChar char="•"/>
            </a:pPr>
            <a:r>
              <a:rPr lang="en-US" sz="1600" dirty="0">
                <a:solidFill>
                  <a:schemeClr val="tx1"/>
                </a:solidFill>
              </a:rPr>
              <a:t>Unable to retrieve value sets from VSAC</a:t>
            </a:r>
          </a:p>
        </p:txBody>
      </p:sp>
      <p:sp>
        <p:nvSpPr>
          <p:cNvPr id="18" name="Rectangle 17"/>
          <p:cNvSpPr/>
          <p:nvPr/>
        </p:nvSpPr>
        <p:spPr>
          <a:xfrm>
            <a:off x="983465" y="5654130"/>
            <a:ext cx="4152052" cy="10610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Supporting validation testing of FHIR profiles. </a:t>
            </a:r>
          </a:p>
        </p:txBody>
      </p:sp>
      <p:sp>
        <p:nvSpPr>
          <p:cNvPr id="21" name="Rectangle 20"/>
          <p:cNvSpPr/>
          <p:nvPr/>
        </p:nvSpPr>
        <p:spPr>
          <a:xfrm>
            <a:off x="5747707" y="5675011"/>
            <a:ext cx="4152052" cy="1037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en-US" dirty="0">
              <a:ln w="0"/>
              <a:solidFill>
                <a:schemeClr val="tx1"/>
              </a:solidFill>
              <a:effectLst>
                <a:outerShdw blurRad="38100" dist="25400" dir="5400000" algn="ctr" rotWithShape="0">
                  <a:srgbClr val="6E747A">
                    <a:alpha val="43000"/>
                  </a:srgbClr>
                </a:outerShdw>
              </a:effectLst>
            </a:endParaRPr>
          </a:p>
        </p:txBody>
      </p:sp>
      <p:sp>
        <p:nvSpPr>
          <p:cNvPr id="23" name="TextBox 22"/>
          <p:cNvSpPr txBox="1"/>
          <p:nvPr/>
        </p:nvSpPr>
        <p:spPr>
          <a:xfrm>
            <a:off x="911617" y="1013459"/>
            <a:ext cx="2126351" cy="369332"/>
          </a:xfrm>
          <a:prstGeom prst="rect">
            <a:avLst/>
          </a:prstGeom>
          <a:noFill/>
        </p:spPr>
        <p:txBody>
          <a:bodyPr wrap="none" rtlCol="0">
            <a:spAutoFit/>
          </a:bodyPr>
          <a:lstStyle/>
          <a:p>
            <a:pPr algn="ctr"/>
            <a:r>
              <a:rPr lang="en-US" dirty="0"/>
              <a:t>Milestones Achieved</a:t>
            </a:r>
          </a:p>
        </p:txBody>
      </p:sp>
      <p:sp>
        <p:nvSpPr>
          <p:cNvPr id="25" name="TextBox 24"/>
          <p:cNvSpPr txBox="1"/>
          <p:nvPr/>
        </p:nvSpPr>
        <p:spPr>
          <a:xfrm>
            <a:off x="804888" y="3430989"/>
            <a:ext cx="2221763" cy="369332"/>
          </a:xfrm>
          <a:prstGeom prst="rect">
            <a:avLst/>
          </a:prstGeom>
          <a:noFill/>
        </p:spPr>
        <p:txBody>
          <a:bodyPr wrap="none" rtlCol="0">
            <a:spAutoFit/>
          </a:bodyPr>
          <a:lstStyle/>
          <a:p>
            <a:pPr algn="ctr"/>
            <a:r>
              <a:rPr lang="en-US" dirty="0"/>
              <a:t>Upcoming Milestones</a:t>
            </a:r>
          </a:p>
        </p:txBody>
      </p:sp>
      <p:sp>
        <p:nvSpPr>
          <p:cNvPr id="28" name="TextBox 27"/>
          <p:cNvSpPr txBox="1"/>
          <p:nvPr/>
        </p:nvSpPr>
        <p:spPr>
          <a:xfrm>
            <a:off x="4763180" y="1001952"/>
            <a:ext cx="2233305" cy="369332"/>
          </a:xfrm>
          <a:prstGeom prst="rect">
            <a:avLst/>
          </a:prstGeom>
          <a:noFill/>
        </p:spPr>
        <p:txBody>
          <a:bodyPr wrap="none" rtlCol="0">
            <a:spAutoFit/>
          </a:bodyPr>
          <a:lstStyle/>
          <a:p>
            <a:pPr algn="ctr"/>
            <a:r>
              <a:rPr lang="en-US" dirty="0"/>
              <a:t>Artifacts Delivered</a:t>
            </a:r>
          </a:p>
        </p:txBody>
      </p:sp>
      <p:sp>
        <p:nvSpPr>
          <p:cNvPr id="30" name="Rectangle 29"/>
          <p:cNvSpPr/>
          <p:nvPr/>
        </p:nvSpPr>
        <p:spPr>
          <a:xfrm>
            <a:off x="8160822" y="4312273"/>
            <a:ext cx="3284994" cy="96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buFont typeface="Arial" charset="0"/>
              <a:buChar char="•"/>
              <a:defRPr/>
            </a:pPr>
            <a:r>
              <a:rPr lang="en-US" dirty="0">
                <a:solidFill>
                  <a:schemeClr val="tx1"/>
                </a:solidFill>
              </a:rPr>
              <a:t>Dependency on FHIR publish tool to publish HSPC FHIR profiles</a:t>
            </a:r>
          </a:p>
        </p:txBody>
      </p:sp>
      <p:sp>
        <p:nvSpPr>
          <p:cNvPr id="32" name="TextBox 31"/>
          <p:cNvSpPr txBox="1"/>
          <p:nvPr/>
        </p:nvSpPr>
        <p:spPr>
          <a:xfrm>
            <a:off x="9436925" y="1052405"/>
            <a:ext cx="644215" cy="369332"/>
          </a:xfrm>
          <a:prstGeom prst="rect">
            <a:avLst/>
          </a:prstGeom>
          <a:noFill/>
        </p:spPr>
        <p:txBody>
          <a:bodyPr wrap="none" rtlCol="0">
            <a:spAutoFit/>
          </a:bodyPr>
          <a:lstStyle/>
          <a:p>
            <a:pPr algn="ctr"/>
            <a:r>
              <a:rPr lang="en-US" dirty="0"/>
              <a:t>Risks</a:t>
            </a:r>
          </a:p>
        </p:txBody>
      </p:sp>
      <p:sp>
        <p:nvSpPr>
          <p:cNvPr id="43" name="TextBox 42">
            <a:extLst>
              <a:ext uri="{FF2B5EF4-FFF2-40B4-BE49-F238E27FC236}">
                <a16:creationId xmlns:a16="http://schemas.microsoft.com/office/drawing/2014/main" id="{DD10927B-D26A-49C9-8BCD-9007F994C035}"/>
              </a:ext>
            </a:extLst>
          </p:cNvPr>
          <p:cNvSpPr txBox="1"/>
          <p:nvPr/>
        </p:nvSpPr>
        <p:spPr>
          <a:xfrm>
            <a:off x="8494623" y="1381513"/>
            <a:ext cx="2705966" cy="276999"/>
          </a:xfrm>
          <a:prstGeom prst="rect">
            <a:avLst/>
          </a:prstGeom>
          <a:solidFill>
            <a:srgbClr val="FFFFCC"/>
          </a:solidFill>
        </p:spPr>
        <p:txBody>
          <a:bodyPr wrap="square" rtlCol="0">
            <a:spAutoFit/>
          </a:bodyPr>
          <a:lstStyle/>
          <a:p>
            <a:pPr marL="115888" indent="-115888">
              <a:buFont typeface="Arial" panose="020B0604020202020204" pitchFamily="34" charset="0"/>
              <a:buChar char="•"/>
            </a:pPr>
            <a:endParaRPr lang="en-US" sz="1200" dirty="0">
              <a:solidFill>
                <a:schemeClr val="bg1"/>
              </a:solidFill>
            </a:endParaRPr>
          </a:p>
        </p:txBody>
      </p:sp>
      <p:sp>
        <p:nvSpPr>
          <p:cNvPr id="49" name="TextBox 48">
            <a:extLst>
              <a:ext uri="{FF2B5EF4-FFF2-40B4-BE49-F238E27FC236}">
                <a16:creationId xmlns:a16="http://schemas.microsoft.com/office/drawing/2014/main" id="{BA821721-73DF-4E46-962E-010E5DD2D787}"/>
              </a:ext>
            </a:extLst>
          </p:cNvPr>
          <p:cNvSpPr txBox="1"/>
          <p:nvPr/>
        </p:nvSpPr>
        <p:spPr>
          <a:xfrm>
            <a:off x="2177111" y="5275977"/>
            <a:ext cx="1412246" cy="369332"/>
          </a:xfrm>
          <a:prstGeom prst="rect">
            <a:avLst/>
          </a:prstGeom>
          <a:noFill/>
        </p:spPr>
        <p:txBody>
          <a:bodyPr wrap="none" rtlCol="0">
            <a:spAutoFit/>
          </a:bodyPr>
          <a:lstStyle/>
          <a:p>
            <a:pPr algn="ctr"/>
            <a:r>
              <a:rPr lang="en-US" dirty="0"/>
              <a:t>Scope Added</a:t>
            </a:r>
          </a:p>
        </p:txBody>
      </p:sp>
      <p:sp>
        <p:nvSpPr>
          <p:cNvPr id="50" name="TextBox 49">
            <a:extLst>
              <a:ext uri="{FF2B5EF4-FFF2-40B4-BE49-F238E27FC236}">
                <a16:creationId xmlns:a16="http://schemas.microsoft.com/office/drawing/2014/main" id="{FE2A6D43-63A0-4853-87C8-A964F299A742}"/>
              </a:ext>
            </a:extLst>
          </p:cNvPr>
          <p:cNvSpPr txBox="1"/>
          <p:nvPr/>
        </p:nvSpPr>
        <p:spPr>
          <a:xfrm>
            <a:off x="6996485" y="5283229"/>
            <a:ext cx="1679049" cy="369332"/>
          </a:xfrm>
          <a:prstGeom prst="rect">
            <a:avLst/>
          </a:prstGeom>
          <a:noFill/>
        </p:spPr>
        <p:txBody>
          <a:bodyPr wrap="none" rtlCol="0">
            <a:spAutoFit/>
          </a:bodyPr>
          <a:lstStyle/>
          <a:p>
            <a:pPr algn="ctr"/>
            <a:r>
              <a:rPr lang="en-US" dirty="0"/>
              <a:t>Scope Removed</a:t>
            </a:r>
          </a:p>
        </p:txBody>
      </p:sp>
      <p:sp>
        <p:nvSpPr>
          <p:cNvPr id="51" name="TextBox 50">
            <a:extLst>
              <a:ext uri="{FF2B5EF4-FFF2-40B4-BE49-F238E27FC236}">
                <a16:creationId xmlns:a16="http://schemas.microsoft.com/office/drawing/2014/main" id="{4B5DEF57-5303-49C4-AFE9-9BC82E00AA7E}"/>
              </a:ext>
            </a:extLst>
          </p:cNvPr>
          <p:cNvSpPr txBox="1"/>
          <p:nvPr/>
        </p:nvSpPr>
        <p:spPr>
          <a:xfrm>
            <a:off x="9028069" y="3973038"/>
            <a:ext cx="1516762" cy="369332"/>
          </a:xfrm>
          <a:prstGeom prst="rect">
            <a:avLst/>
          </a:prstGeom>
          <a:noFill/>
        </p:spPr>
        <p:txBody>
          <a:bodyPr wrap="none" rtlCol="0">
            <a:spAutoFit/>
          </a:bodyPr>
          <a:lstStyle/>
          <a:p>
            <a:pPr algn="ctr"/>
            <a:r>
              <a:rPr lang="en-US" dirty="0"/>
              <a:t>Dependencies</a:t>
            </a:r>
          </a:p>
        </p:txBody>
      </p:sp>
      <p:sp>
        <p:nvSpPr>
          <p:cNvPr id="52" name="Rectangle 51">
            <a:extLst>
              <a:ext uri="{FF2B5EF4-FFF2-40B4-BE49-F238E27FC236}">
                <a16:creationId xmlns:a16="http://schemas.microsoft.com/office/drawing/2014/main" id="{CEED6DDB-F54F-4ACB-8F03-B5660169B922}"/>
              </a:ext>
            </a:extLst>
          </p:cNvPr>
          <p:cNvSpPr/>
          <p:nvPr/>
        </p:nvSpPr>
        <p:spPr>
          <a:xfrm>
            <a:off x="3896099" y="3885240"/>
            <a:ext cx="3852194" cy="1346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400" dirty="0">
                <a:solidFill>
                  <a:schemeClr val="tx1"/>
                </a:solidFill>
              </a:rPr>
              <a:t>An HSPC Implementation of FPAR 2.0 resources to help validate the profiles</a:t>
            </a:r>
          </a:p>
          <a:p>
            <a:pPr marL="285750" indent="-285750">
              <a:buFont typeface="Arial" charset="0"/>
              <a:buChar char="•"/>
            </a:pPr>
            <a:r>
              <a:rPr lang="en-US" sz="1400" dirty="0">
                <a:solidFill>
                  <a:schemeClr val="tx1"/>
                </a:solidFill>
              </a:rPr>
              <a:t>IG follows the model of CCDA and Genomics FHIR groups. </a:t>
            </a:r>
          </a:p>
          <a:p>
            <a:pPr marL="285750" indent="-285750">
              <a:buFont typeface="Arial" charset="0"/>
              <a:buChar char="•"/>
            </a:pPr>
            <a:r>
              <a:rPr lang="en-US" sz="1400" dirty="0">
                <a:solidFill>
                  <a:schemeClr val="tx1"/>
                </a:solidFill>
              </a:rPr>
              <a:t>Intermountain tools can now automate FHIR profile generation from CEML. </a:t>
            </a:r>
          </a:p>
        </p:txBody>
      </p:sp>
      <p:sp>
        <p:nvSpPr>
          <p:cNvPr id="54" name="TextBox 53">
            <a:extLst>
              <a:ext uri="{FF2B5EF4-FFF2-40B4-BE49-F238E27FC236}">
                <a16:creationId xmlns:a16="http://schemas.microsoft.com/office/drawing/2014/main" id="{6A930892-1CED-4A5D-B98A-9A4299851B57}"/>
              </a:ext>
            </a:extLst>
          </p:cNvPr>
          <p:cNvSpPr txBox="1"/>
          <p:nvPr/>
        </p:nvSpPr>
        <p:spPr>
          <a:xfrm>
            <a:off x="4576853" y="3430989"/>
            <a:ext cx="2196435" cy="369332"/>
          </a:xfrm>
          <a:prstGeom prst="rect">
            <a:avLst/>
          </a:prstGeom>
          <a:noFill/>
        </p:spPr>
        <p:txBody>
          <a:bodyPr wrap="none" rtlCol="0">
            <a:spAutoFit/>
          </a:bodyPr>
          <a:lstStyle/>
          <a:p>
            <a:pPr algn="ctr"/>
            <a:r>
              <a:rPr lang="en-US" dirty="0"/>
              <a:t>New and Noteworthy</a:t>
            </a:r>
          </a:p>
        </p:txBody>
      </p:sp>
      <p:sp>
        <p:nvSpPr>
          <p:cNvPr id="2" name="TextBox 1">
            <a:extLst>
              <a:ext uri="{FF2B5EF4-FFF2-40B4-BE49-F238E27FC236}">
                <a16:creationId xmlns:a16="http://schemas.microsoft.com/office/drawing/2014/main" id="{E01CA04C-74CA-4726-9BD2-2167F67E6675}"/>
              </a:ext>
            </a:extLst>
          </p:cNvPr>
          <p:cNvSpPr txBox="1"/>
          <p:nvPr/>
        </p:nvSpPr>
        <p:spPr>
          <a:xfrm>
            <a:off x="0" y="579633"/>
            <a:ext cx="11829671" cy="523220"/>
          </a:xfrm>
          <a:prstGeom prst="rect">
            <a:avLst/>
          </a:prstGeom>
          <a:noFill/>
        </p:spPr>
        <p:txBody>
          <a:bodyPr wrap="square" rtlCol="0" anchor="t">
            <a:spAutoFit/>
          </a:bodyPr>
          <a:lstStyle/>
          <a:p>
            <a:r>
              <a:rPr lang="en-US" sz="1400" dirty="0">
                <a:solidFill>
                  <a:schemeClr val="accent2"/>
                </a:solidFill>
              </a:rPr>
              <a:t>Project Summary: This project is a pilot of the Office of Population Affairs (OPA) family practice annual reporting (FPAR) process in collaboration with American College of Obstetricians and Gynecologists (ACOG).</a:t>
            </a:r>
          </a:p>
        </p:txBody>
      </p:sp>
      <p:sp>
        <p:nvSpPr>
          <p:cNvPr id="57" name="Rectangle 56">
            <a:extLst>
              <a:ext uri="{FF2B5EF4-FFF2-40B4-BE49-F238E27FC236}">
                <a16:creationId xmlns:a16="http://schemas.microsoft.com/office/drawing/2014/main" id="{42D9C0D4-AC21-4FFE-90B3-C0BD7C164990}"/>
              </a:ext>
            </a:extLst>
          </p:cNvPr>
          <p:cNvSpPr/>
          <p:nvPr/>
        </p:nvSpPr>
        <p:spPr>
          <a:xfrm>
            <a:off x="8160823" y="1394804"/>
            <a:ext cx="3373566" cy="129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en-US" dirty="0">
                <a:solidFill>
                  <a:schemeClr val="tx1"/>
                </a:solidFill>
              </a:rPr>
              <a:t>Issues in ‘FHIR Publishing tool’ keeping us from publishing FPAR Profiles to HL7 FHIR.</a:t>
            </a:r>
          </a:p>
        </p:txBody>
      </p:sp>
      <p:sp>
        <p:nvSpPr>
          <p:cNvPr id="62" name="TextBox 61">
            <a:extLst>
              <a:ext uri="{FF2B5EF4-FFF2-40B4-BE49-F238E27FC236}">
                <a16:creationId xmlns:a16="http://schemas.microsoft.com/office/drawing/2014/main" id="{D27F1736-8903-46BC-B321-D953E61EFE5C}"/>
              </a:ext>
            </a:extLst>
          </p:cNvPr>
          <p:cNvSpPr txBox="1"/>
          <p:nvPr/>
        </p:nvSpPr>
        <p:spPr>
          <a:xfrm>
            <a:off x="9182249" y="2664978"/>
            <a:ext cx="1056701" cy="369332"/>
          </a:xfrm>
          <a:prstGeom prst="rect">
            <a:avLst/>
          </a:prstGeom>
          <a:noFill/>
        </p:spPr>
        <p:txBody>
          <a:bodyPr wrap="none" rtlCol="0">
            <a:spAutoFit/>
          </a:bodyPr>
          <a:lstStyle/>
          <a:p>
            <a:pPr algn="ctr"/>
            <a:r>
              <a:rPr lang="en-US" dirty="0"/>
              <a:t>Concerns</a:t>
            </a:r>
          </a:p>
        </p:txBody>
      </p:sp>
      <p:sp>
        <p:nvSpPr>
          <p:cNvPr id="41" name="Rectangle 40"/>
          <p:cNvSpPr/>
          <p:nvPr/>
        </p:nvSpPr>
        <p:spPr>
          <a:xfrm>
            <a:off x="257577" y="1427505"/>
            <a:ext cx="3650094" cy="2035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dirty="0">
                <a:solidFill>
                  <a:schemeClr val="tx1"/>
                </a:solidFill>
              </a:rPr>
              <a:t>Phase 1 0 CIMI Models and FHIR Profiles Complete</a:t>
            </a:r>
          </a:p>
          <a:p>
            <a:pPr marL="285750" indent="-285750">
              <a:buFont typeface="Arial" charset="0"/>
              <a:buChar char="•"/>
            </a:pPr>
            <a:r>
              <a:rPr lang="en-US" dirty="0">
                <a:solidFill>
                  <a:schemeClr val="tx1"/>
                </a:solidFill>
              </a:rPr>
              <a:t>Working on Implementation Guide</a:t>
            </a:r>
          </a:p>
          <a:p>
            <a:pPr marL="285750" indent="-285750">
              <a:buFont typeface="Arial" charset="0"/>
              <a:buChar char="•"/>
            </a:pPr>
            <a:r>
              <a:rPr lang="en-US" dirty="0">
                <a:solidFill>
                  <a:schemeClr val="tx1"/>
                </a:solidFill>
              </a:rPr>
              <a:t>FHIR Profiles in testing</a:t>
            </a:r>
          </a:p>
        </p:txBody>
      </p:sp>
      <p:sp>
        <p:nvSpPr>
          <p:cNvPr id="3" name="Title 2">
            <a:extLst>
              <a:ext uri="{FF2B5EF4-FFF2-40B4-BE49-F238E27FC236}">
                <a16:creationId xmlns:a16="http://schemas.microsoft.com/office/drawing/2014/main" id="{2B5C5832-B565-9C48-9F45-EA98E2139892}"/>
              </a:ext>
            </a:extLst>
          </p:cNvPr>
          <p:cNvSpPr>
            <a:spLocks noGrp="1"/>
          </p:cNvSpPr>
          <p:nvPr>
            <p:ph type="title"/>
          </p:nvPr>
        </p:nvSpPr>
        <p:spPr/>
        <p:txBody>
          <a:bodyPr>
            <a:normAutofit/>
          </a:bodyPr>
          <a:lstStyle/>
          <a:p>
            <a:r>
              <a:rPr lang="en-US" dirty="0"/>
              <a:t>Terminology and Modeling Initiative: Family Practice [FPAR 2.0] </a:t>
            </a:r>
          </a:p>
        </p:txBody>
      </p:sp>
    </p:spTree>
    <p:extLst>
      <p:ext uri="{BB962C8B-B14F-4D97-AF65-F5344CB8AC3E}">
        <p14:creationId xmlns:p14="http://schemas.microsoft.com/office/powerpoint/2010/main" val="2906595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Initiative: Development Platform/FHIR Sandbox</a:t>
            </a:r>
          </a:p>
        </p:txBody>
      </p:sp>
    </p:spTree>
    <p:extLst>
      <p:ext uri="{BB962C8B-B14F-4D97-AF65-F5344CB8AC3E}">
        <p14:creationId xmlns:p14="http://schemas.microsoft.com/office/powerpoint/2010/main" val="1104863069"/>
      </p:ext>
    </p:extLst>
  </p:cSld>
  <p:clrMapOvr>
    <a:masterClrMapping/>
  </p:clrMapOvr>
</p:sld>
</file>

<file path=ppt/theme/theme1.xml><?xml version="1.0" encoding="utf-8"?>
<a:theme xmlns:a="http://schemas.openxmlformats.org/drawingml/2006/main" name="HSPC Slid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HSPC Slide template</Template>
  <TotalTime>6985</TotalTime>
  <Words>2298</Words>
  <Application>Microsoft Macintosh PowerPoint</Application>
  <PresentationFormat>Widescreen</PresentationFormat>
  <Paragraphs>454</Paragraphs>
  <Slides>31</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Avenir Book</vt:lpstr>
      <vt:lpstr>Avenir Medium</vt:lpstr>
      <vt:lpstr>Calibri</vt:lpstr>
      <vt:lpstr>Calibri Light</vt:lpstr>
      <vt:lpstr>Mangal</vt:lpstr>
      <vt:lpstr>HSPC Slide template</vt:lpstr>
      <vt:lpstr>Lightning Round</vt:lpstr>
      <vt:lpstr>Initiative: SOA Reference Implementation</vt:lpstr>
      <vt:lpstr>SOA Reference Architecture and  Implementation Initiative</vt:lpstr>
      <vt:lpstr>Initiative: Terminology and Modeling</vt:lpstr>
      <vt:lpstr>Terminology and Modeling</vt:lpstr>
      <vt:lpstr>Terminology and Modeling Initiative:  Skin/Wound Assessment </vt:lpstr>
      <vt:lpstr>Terminology and Modeling Initiative: Vital Signs </vt:lpstr>
      <vt:lpstr>Terminology and Modeling Initiative: Family Practice [FPAR 2.0] </vt:lpstr>
      <vt:lpstr>Initiative: Development Platform/FHIR Sandbox</vt:lpstr>
      <vt:lpstr>Development Platform/FHIR Sandbox</vt:lpstr>
      <vt:lpstr>Initiative: Tooling</vt:lpstr>
      <vt:lpstr>Tooling Initiative</vt:lpstr>
      <vt:lpstr>Initiative: Support Conformance and Certification Testing</vt:lpstr>
      <vt:lpstr>Support Conformance and Certification Testing Initiative</vt:lpstr>
      <vt:lpstr>Break</vt:lpstr>
      <vt:lpstr> Initiative: Support a Vendor and Provider Neutral Marketplace </vt:lpstr>
      <vt:lpstr>HSPC Marketplace</vt:lpstr>
      <vt:lpstr>  Initiative: Sharing Knowledge Content  </vt:lpstr>
      <vt:lpstr>Sharing Knowledge Content Initiative</vt:lpstr>
      <vt:lpstr>Roadmap</vt:lpstr>
      <vt:lpstr>Roadmap</vt:lpstr>
      <vt:lpstr>Member Projects</vt:lpstr>
      <vt:lpstr>Questions</vt:lpstr>
      <vt:lpstr>CIIC: Projects</vt:lpstr>
      <vt:lpstr>CIIC Projects Work Group</vt:lpstr>
      <vt:lpstr>CIIC: Marketing</vt:lpstr>
      <vt:lpstr>CIIC: Marketing</vt:lpstr>
      <vt:lpstr>CIIC: Technical</vt:lpstr>
      <vt:lpstr>CIIC: Technical</vt:lpstr>
      <vt:lpstr>Project: Perspecta “HealthConcourse”</vt:lpstr>
      <vt:lpstr>“HealthConcourse” Digital Health Platform [SOA, Sandbox, etc.]</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Lightening Round</dc:title>
  <dc:creator>Laura Heermann Langford</dc:creator>
  <cp:lastModifiedBy>Laura Heermann Langford</cp:lastModifiedBy>
  <cp:revision>69</cp:revision>
  <dcterms:created xsi:type="dcterms:W3CDTF">2017-10-19T18:58:01Z</dcterms:created>
  <dcterms:modified xsi:type="dcterms:W3CDTF">2018-08-01T01:25:17Z</dcterms:modified>
</cp:coreProperties>
</file>