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  <p:sldMasterId id="2147483788" r:id="rId2"/>
  </p:sldMasterIdLst>
  <p:notesMasterIdLst>
    <p:notesMasterId r:id="rId15"/>
  </p:notesMasterIdLst>
  <p:sldIdLst>
    <p:sldId id="368" r:id="rId3"/>
    <p:sldId id="399" r:id="rId4"/>
    <p:sldId id="372" r:id="rId5"/>
    <p:sldId id="386" r:id="rId6"/>
    <p:sldId id="375" r:id="rId7"/>
    <p:sldId id="401" r:id="rId8"/>
    <p:sldId id="403" r:id="rId9"/>
    <p:sldId id="402" r:id="rId10"/>
    <p:sldId id="391" r:id="rId11"/>
    <p:sldId id="359" r:id="rId12"/>
    <p:sldId id="381" r:id="rId13"/>
    <p:sldId id="396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to HSPC" id="{99FB66D1-85F3-1D42-A47C-0C8FE10E7542}">
          <p14:sldIdLst>
            <p14:sldId id="368"/>
            <p14:sldId id="399"/>
            <p14:sldId id="372"/>
            <p14:sldId id="386"/>
            <p14:sldId id="375"/>
            <p14:sldId id="401"/>
            <p14:sldId id="403"/>
            <p14:sldId id="402"/>
            <p14:sldId id="391"/>
            <p14:sldId id="359"/>
            <p14:sldId id="381"/>
            <p14:sldId id="3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004"/>
    <a:srgbClr val="F0F2EB"/>
    <a:srgbClr val="13AEEF"/>
    <a:srgbClr val="FFB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4"/>
    <p:restoredTop sz="91484" autoAdjust="0"/>
  </p:normalViewPr>
  <p:slideViewPr>
    <p:cSldViewPr snapToGrid="0" snapToObjects="1">
      <p:cViewPr varScale="1">
        <p:scale>
          <a:sx n="139" d="100"/>
          <a:sy n="139" d="100"/>
        </p:scale>
        <p:origin x="920" y="16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E0FE9-243C-E546-8426-10D7A473A3DC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B705F-109E-F247-B567-3A0F399E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3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7F948-4EC1-A441-B42D-58D64774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742FC-F7FE-864A-9C17-680C950DD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58D3B-0CB7-3847-97BA-6E9B31D69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61B76-58BE-BE4B-9BEB-F74860795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5B7-3558-FB4E-893A-0DCC355BF658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94A0A-05C6-964F-9DFF-B805A5A7F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4B144-2E24-9047-980A-E84598E4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28BD-845E-AC44-8B4E-83E5138C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01EE-DCAF-9342-9C7F-4622546A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11B4A7-2CA5-EF4B-8A3D-45AAABCF1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6830E-62F8-BD4C-A3B3-56019FD81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F9728-BCF1-4147-9AE5-72BBC697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5B7-3558-FB4E-893A-0DCC355BF658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76D01-6281-2F41-8503-4DE94D08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C7058-0B9A-A242-B259-9BB1065C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28BD-845E-AC44-8B4E-83E5138C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4612C-2787-FC42-83D7-CA26FE29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5AFEC-D7D3-D14C-9021-BD68944D0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CCC11-457D-6D4A-A861-03BAF6AF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5B7-3558-FB4E-893A-0DCC355BF658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A7DF5-6EFA-C648-9EB6-4CA78B1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AE5AC-5AA6-644D-86A3-34FFD228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28BD-845E-AC44-8B4E-83E5138C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27C5C-572B-8B42-BB2B-BE0382E73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9C1C2-207B-E441-883D-654B68472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F9928-2476-9F4E-AA3F-1AD28AC3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5B7-3558-FB4E-893A-0DCC355BF658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43C9A-2746-AF48-950E-47CFC33DC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2E830-7043-FF4A-B371-E834AA15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28BD-845E-AC44-8B4E-83E5138C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5BD6-FE32-1349-B433-CB402D382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7C840-C0A3-1444-920E-43479DAC5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2342F-3DA6-634D-A4DE-F60EE990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5B7-3558-FB4E-893A-0DCC355BF658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FA59E-CBB4-484C-93B9-FD790E4E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7DF3-FAA1-A64D-B23C-9334479E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28BD-845E-AC44-8B4E-83E5138C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F89AC-426A-7B42-89BE-63DA4711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99E3B-96F8-ED4A-8EC1-8FCBD9C70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2C64B-B72B-C348-8DD5-DDCC53E2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5B7-3558-FB4E-893A-0DCC355BF658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38ECA-DB4C-E342-A062-40AC47A7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055C8-BB6A-1C47-BB93-4A1462DC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28BD-845E-AC44-8B4E-83E5138C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3646-2503-BB49-B1A6-6A816F1A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E929A-4BA9-824F-9DA9-FA3DDFCEF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C5B9A-B73A-9E4B-BF12-DBCF2F8E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5B7-3558-FB4E-893A-0DCC355BF658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516C-0E5E-EF44-A1AA-C9E30546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5CE1F-B0B1-5240-BD96-DF2AF697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28BD-845E-AC44-8B4E-83E5138C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7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F7163-109D-6341-A38C-94A1FD82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8F847-9BC1-E84B-BB2D-392FA86DD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1DB29-AEFA-7A40-A7F5-9A40B3805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3549F-42B6-5B4F-B0F6-E9E92B834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5B7-3558-FB4E-893A-0DCC355BF658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2D367-88B2-B940-95A8-276603AD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5CB5D-2C62-D343-A959-0D6E8280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28BD-845E-AC44-8B4E-83E5138C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2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4D07-CD95-474A-A118-2D3C1C1E9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0BDCA-DBC8-9548-A8AB-171A58368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9D7CE-3159-C14A-BAF9-E97CC460A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B84B2-7B78-4E45-A2ED-0CAE87FDB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B1AA8B-E752-1B42-85A6-2DB1151B3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272A0B-965D-684B-B199-656BABB8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5B7-3558-FB4E-893A-0DCC355BF658}" type="datetimeFigureOut">
              <a:rPr lang="en-US" smtClean="0"/>
              <a:t>7/30/18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CB6325-B203-1C44-9CED-5EE8D7F7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30C19-86DB-1B41-A3BA-4B687210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28BD-845E-AC44-8B4E-83E5138C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19B8-EF7A-8643-AD8F-AC9AC4D97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9E560-38A5-8D41-901C-3E62C959D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5B7-3558-FB4E-893A-0DCC355BF658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97C1B-2C76-FB48-9750-41E7E922A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28828-484B-5947-B265-7580F2A0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28BD-845E-AC44-8B4E-83E5138C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BD6C1-BF31-E942-B63A-5B77E929A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5B7-3558-FB4E-893A-0DCC355BF658}" type="datetimeFigureOut">
              <a:rPr lang="en-US" smtClean="0"/>
              <a:t>7/30/18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0DF854-B17B-4043-BA4E-BB1F17C2A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DDAE2-9F12-0B4A-B4C7-7A3EE0D5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28BD-845E-AC44-8B4E-83E5138C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0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33501"/>
            <a:ext cx="8042276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522972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5F50914-FEFD-3A40-BB88-C5BA0F26E548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60" y="5229723"/>
            <a:ext cx="484094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64EE12E8-2894-9D46-93D1-B9E56D2D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7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B1DCC-9457-3141-AB89-D780CC66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ACC17-1BDC-2B44-8BB4-5C444B79A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FF62-FDDE-A34A-8E2E-6A11DA87E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655B7-3558-FB4E-893A-0DCC355BF658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4D7BB-0143-BB4D-A08D-ADF8F7B3C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37E9A-E853-7D42-809F-7D90F75B5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628BD-845E-AC44-8B4E-83E5138C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8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550862" y="4538542"/>
            <a:ext cx="8042276" cy="263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363225"/>
            <a:ext cx="9144000" cy="138988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610C27-ED62-C040-BF80-CA2E401ED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56" y="1321905"/>
            <a:ext cx="5180614" cy="1599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67E23F-20D3-814A-B3CF-CCF4C4E703F9}"/>
              </a:ext>
            </a:extLst>
          </p:cNvPr>
          <p:cNvSpPr txBox="1"/>
          <p:nvPr/>
        </p:nvSpPr>
        <p:spPr>
          <a:xfrm>
            <a:off x="2290969" y="4858114"/>
            <a:ext cx="4562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hspconsortium.org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C3F88-E7BE-FB40-B359-58F87B1A7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231" y="4490127"/>
            <a:ext cx="1136083" cy="113608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3E0F78-D07B-5E40-A448-900540A34A9F}"/>
              </a:ext>
            </a:extLst>
          </p:cNvPr>
          <p:cNvCxnSpPr/>
          <p:nvPr/>
        </p:nvCxnSpPr>
        <p:spPr>
          <a:xfrm>
            <a:off x="0" y="4318400"/>
            <a:ext cx="9144000" cy="0"/>
          </a:xfrm>
          <a:prstGeom prst="line">
            <a:avLst/>
          </a:prstGeom>
          <a:ln w="76200" cmpd="sng">
            <a:solidFill>
              <a:srgbClr val="FFA0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507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9A336B-13AA-B542-BF1A-46B0D53034B4}"/>
              </a:ext>
            </a:extLst>
          </p:cNvPr>
          <p:cNvSpPr/>
          <p:nvPr/>
        </p:nvSpPr>
        <p:spPr>
          <a:xfrm>
            <a:off x="-6582" y="5216321"/>
            <a:ext cx="9144000" cy="498679"/>
          </a:xfrm>
          <a:prstGeom prst="rect">
            <a:avLst/>
          </a:prstGeom>
          <a:gradFill>
            <a:gsLst>
              <a:gs pos="0">
                <a:schemeClr val="accent3"/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gallery.hspconsortium.org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1D71B9-283E-2F4D-9CDD-98D3A98E9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09" y="528557"/>
            <a:ext cx="6767461" cy="41539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FB6525-0A0E-0A4F-A219-1A239C26B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5255953"/>
            <a:ext cx="1369242" cy="4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2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76872" y="771138"/>
            <a:ext cx="317266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1870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1516" y="771138"/>
            <a:ext cx="242566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901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1825" y="2334542"/>
            <a:ext cx="2342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Sandbox Users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1626" y="2337364"/>
            <a:ext cx="2874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Unique Sandboxes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1516" y="2952400"/>
            <a:ext cx="242566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298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91536" y="4588956"/>
            <a:ext cx="2045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New Users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Past 30 days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2994" y="2952400"/>
            <a:ext cx="176041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2x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6339" y="4588956"/>
            <a:ext cx="3313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HL7 FHIR Roundtable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Award Winner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1B3A47-0CEF-1B46-8FD0-066C029F1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5255953"/>
            <a:ext cx="1369242" cy="4226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075996-3108-E947-BAF9-4F0882C92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058" y="135492"/>
            <a:ext cx="4649884" cy="8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7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8FD89C-3F12-2F47-9356-DF83D5ACFAFE}"/>
              </a:ext>
            </a:extLst>
          </p:cNvPr>
          <p:cNvSpPr/>
          <p:nvPr/>
        </p:nvSpPr>
        <p:spPr>
          <a:xfrm>
            <a:off x="0" y="0"/>
            <a:ext cx="9144000" cy="138988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HSPC Internet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1084" y="1479535"/>
            <a:ext cx="8806728" cy="3010592"/>
          </a:xfrm>
        </p:spPr>
        <p:txBody>
          <a:bodyPr>
            <a:normAutofit/>
          </a:bodyPr>
          <a:lstStyle/>
          <a:p>
            <a:r>
              <a:rPr lang="en-US" dirty="0"/>
              <a:t>Developer Website: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developers.hspconsortium.org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/>
              <a:t>Sandbox: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sandbox.hspconsortium.org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Gallery: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gallery.hspconsortium.org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Forum: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bit.ly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hspc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-developers-forum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AB6FE3-3013-F34D-928E-CA88CEECBEEA}"/>
              </a:ext>
            </a:extLst>
          </p:cNvPr>
          <p:cNvSpPr/>
          <p:nvPr/>
        </p:nvSpPr>
        <p:spPr>
          <a:xfrm>
            <a:off x="0" y="5216321"/>
            <a:ext cx="9144000" cy="498679"/>
          </a:xfrm>
          <a:prstGeom prst="rect">
            <a:avLst/>
          </a:prstGeom>
          <a:gradFill>
            <a:gsLst>
              <a:gs pos="0">
                <a:schemeClr val="accent3"/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hspconsortium.org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59FFF-614A-FA4E-8185-FDFD5996E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5255953"/>
            <a:ext cx="1369242" cy="4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1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8988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35812"/>
            <a:ext cx="8042276" cy="86146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38" y="2114736"/>
            <a:ext cx="7932513" cy="1952367"/>
          </a:xfrm>
        </p:spPr>
        <p:txBody>
          <a:bodyPr>
            <a:normAutofit fontScale="92500"/>
          </a:bodyPr>
          <a:lstStyle/>
          <a:p>
            <a:pPr lvl="1"/>
            <a:r>
              <a:rPr lang="en-US" sz="2000" dirty="0"/>
              <a:t>Understand HSPC Developers Program</a:t>
            </a:r>
          </a:p>
          <a:p>
            <a:pPr lvl="1"/>
            <a:r>
              <a:rPr lang="en-US" sz="2000" dirty="0"/>
              <a:t>Gain experience in setting up a SMART on FHIR sandbox in the cloud using HSPC sandbox platform</a:t>
            </a:r>
            <a:r>
              <a:rPr lang="en-US" sz="2000" baseline="30000" dirty="0"/>
              <a:t>*</a:t>
            </a:r>
          </a:p>
          <a:p>
            <a:pPr lvl="1"/>
            <a:r>
              <a:rPr lang="en-US" sz="2000" dirty="0"/>
              <a:t>Preview upcoming sandbox platform release with R4 support</a:t>
            </a:r>
          </a:p>
          <a:p>
            <a:pPr lvl="1"/>
            <a:r>
              <a:rPr lang="en-US" sz="2000" dirty="0"/>
              <a:t>Review HSPC developer resources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904A34-963F-0345-BA67-FED6271E64FD}"/>
              </a:ext>
            </a:extLst>
          </p:cNvPr>
          <p:cNvSpPr/>
          <p:nvPr/>
        </p:nvSpPr>
        <p:spPr>
          <a:xfrm>
            <a:off x="0" y="5225286"/>
            <a:ext cx="9144000" cy="498679"/>
          </a:xfrm>
          <a:prstGeom prst="rect">
            <a:avLst/>
          </a:prstGeom>
          <a:gradFill>
            <a:gsLst>
              <a:gs pos="0">
                <a:schemeClr val="accent3"/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hspconsortium.org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55510-1592-9D48-B4BB-4AB220138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5255953"/>
            <a:ext cx="1369242" cy="4226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B103C4-8C76-424A-B4DC-77CA315A74FE}"/>
              </a:ext>
            </a:extLst>
          </p:cNvPr>
          <p:cNvSpPr/>
          <p:nvPr/>
        </p:nvSpPr>
        <p:spPr>
          <a:xfrm>
            <a:off x="3573573" y="4794178"/>
            <a:ext cx="53691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sz="1200" dirty="0"/>
              <a:t>* Assume familiarity with of FHIR, SMART on FHIR, CDS Hooks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491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38988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32204"/>
            <a:ext cx="8042276" cy="82609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The HSPC Developers Program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E0CFE1-56F5-ED4B-81B8-B8975B061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79" y="3880689"/>
            <a:ext cx="2971800" cy="917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C5164F-E668-B446-8C2D-6D3A9830EFC4}"/>
              </a:ext>
            </a:extLst>
          </p:cNvPr>
          <p:cNvSpPr txBox="1"/>
          <p:nvPr/>
        </p:nvSpPr>
        <p:spPr>
          <a:xfrm>
            <a:off x="323240" y="2966786"/>
            <a:ext cx="847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build amazing health apps. We’ve got the tools to help.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961C3-8E4C-C841-AD2B-60E3C8E112A8}"/>
              </a:ext>
            </a:extLst>
          </p:cNvPr>
          <p:cNvSpPr/>
          <p:nvPr/>
        </p:nvSpPr>
        <p:spPr>
          <a:xfrm>
            <a:off x="0" y="5216321"/>
            <a:ext cx="9144000" cy="498679"/>
          </a:xfrm>
          <a:prstGeom prst="rect">
            <a:avLst/>
          </a:prstGeom>
          <a:gradFill>
            <a:gsLst>
              <a:gs pos="0">
                <a:schemeClr val="accent3"/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developers.hspconsortium.org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C35173-DDFF-664C-8ACC-C3812AD6FEC2}"/>
              </a:ext>
            </a:extLst>
          </p:cNvPr>
          <p:cNvGrpSpPr/>
          <p:nvPr/>
        </p:nvGrpSpPr>
        <p:grpSpPr>
          <a:xfrm>
            <a:off x="3606081" y="1932525"/>
            <a:ext cx="1928663" cy="553808"/>
            <a:chOff x="3606081" y="1932525"/>
            <a:chExt cx="1928663" cy="5538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081" y="2003450"/>
              <a:ext cx="414561" cy="41456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848" y="2006116"/>
              <a:ext cx="411896" cy="41189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4AE7713-FA3F-324A-8A41-7391329AB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3509" y="1932525"/>
              <a:ext cx="553808" cy="55380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89DB98F-ACAC-9D43-AE2F-09EA0272E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5255953"/>
            <a:ext cx="1369242" cy="4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9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37" y="1806089"/>
            <a:ext cx="734915" cy="734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32" y="1779942"/>
            <a:ext cx="730191" cy="730191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half" idx="4294967295"/>
          </p:nvPr>
        </p:nvSpPr>
        <p:spPr>
          <a:xfrm>
            <a:off x="254386" y="2766479"/>
            <a:ext cx="2760765" cy="212784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900" b="1" dirty="0"/>
              <a:t>HSPC Developers Portal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The resources needed to jump start any health app project: guides, tutorials, code samples, open source libraries, dev forums, etc.</a:t>
            </a:r>
            <a:endParaRPr lang="en-US" b="1" dirty="0"/>
          </a:p>
        </p:txBody>
      </p:sp>
      <p:sp>
        <p:nvSpPr>
          <p:cNvPr id="8" name="Content Placeholder 4"/>
          <p:cNvSpPr>
            <a:spLocks noGrp="1"/>
          </p:cNvSpPr>
          <p:nvPr>
            <p:ph sz="half" idx="4294967295"/>
          </p:nvPr>
        </p:nvSpPr>
        <p:spPr>
          <a:xfrm>
            <a:off x="3330121" y="2761056"/>
            <a:ext cx="2630062" cy="213327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900" b="1" dirty="0"/>
              <a:t>HSPC Sandbox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A personal instance of a SMART on FHIR platform in the cloud, complete with tools and sample data to help developers build and test health apps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294967295"/>
          </p:nvPr>
        </p:nvSpPr>
        <p:spPr>
          <a:xfrm>
            <a:off x="6275152" y="2756782"/>
            <a:ext cx="2630062" cy="213754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900" b="1" dirty="0"/>
              <a:t>HSPC Gallery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HSPC's Gallery shows off some of the best SMART on FHIR applications. Browse or even take them for a spin with our live demo feature.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DF8DC3-7A2E-254B-B136-F223B77ACED7}"/>
              </a:ext>
            </a:extLst>
          </p:cNvPr>
          <p:cNvSpPr/>
          <p:nvPr/>
        </p:nvSpPr>
        <p:spPr>
          <a:xfrm>
            <a:off x="0" y="5216321"/>
            <a:ext cx="9144000" cy="498679"/>
          </a:xfrm>
          <a:prstGeom prst="rect">
            <a:avLst/>
          </a:prstGeom>
          <a:gradFill>
            <a:gsLst>
              <a:gs pos="0">
                <a:schemeClr val="accent3"/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developers.hspconsortium.org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4B2462-0217-534D-8F08-8F0B734A4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5255953"/>
            <a:ext cx="1369242" cy="4226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C7D35A5-C78A-B340-ABFA-38E98B94E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438" y="1687323"/>
            <a:ext cx="915428" cy="91542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9FA40D2-879F-894A-B2CF-5FDFBD4AB08B}"/>
              </a:ext>
            </a:extLst>
          </p:cNvPr>
          <p:cNvSpPr/>
          <p:nvPr/>
        </p:nvSpPr>
        <p:spPr>
          <a:xfrm>
            <a:off x="0" y="0"/>
            <a:ext cx="9144000" cy="138988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FA3F25C-9136-044E-9962-13312FCA7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5125" y="293651"/>
            <a:ext cx="5350573" cy="8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0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38988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HSPC Developers Portfolio Features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217811" y="3107525"/>
            <a:ext cx="2630062" cy="187181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b="1" dirty="0"/>
              <a:t>SDK’s &amp; Libraries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sz="1400" dirty="0"/>
              <a:t>With HSPC and SMART's  integration libraries, you can focus on building great apps and less on data transmission and security code.</a:t>
            </a:r>
            <a:endParaRPr lang="en-US" sz="1400" b="1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293545" y="3102102"/>
            <a:ext cx="2630062" cy="18765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b="1"/>
              <a:t>Samples &amp; Tutorials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sz="1400"/>
              <a:t>Not sure how to get started? With our samples and tutorials library, you'll be up and running in no time.</a:t>
            </a:r>
            <a:endParaRPr lang="en-US" sz="14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6238576" y="3097828"/>
            <a:ext cx="2630062" cy="1880345"/>
          </a:xfrm>
          <a:prstGeom prst="rect">
            <a:avLst/>
          </a:prstGeom>
        </p:spPr>
        <p:txBody>
          <a:bodyPr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b="1"/>
              <a:t>Documentation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sz="1400"/>
              <a:t>Need to dive deeper into FHIR, SMART on FHIR, or HSPC's SDKs? Our documentation library will help.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66" y="1846345"/>
            <a:ext cx="1255751" cy="12557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212" y="1846345"/>
            <a:ext cx="1252728" cy="12527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243" y="1846345"/>
            <a:ext cx="1252728" cy="12527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FA36CDE-EAAC-7C4D-A7CD-99C993F54672}"/>
              </a:ext>
            </a:extLst>
          </p:cNvPr>
          <p:cNvSpPr/>
          <p:nvPr/>
        </p:nvSpPr>
        <p:spPr>
          <a:xfrm>
            <a:off x="0" y="5216321"/>
            <a:ext cx="9144000" cy="498679"/>
          </a:xfrm>
          <a:prstGeom prst="rect">
            <a:avLst/>
          </a:prstGeom>
          <a:gradFill>
            <a:gsLst>
              <a:gs pos="0">
                <a:schemeClr val="accent3"/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developers.hspconsortium.org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9F8D703-E3D4-9843-821C-4DB9C4AE9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5255953"/>
            <a:ext cx="1369242" cy="4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8988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35812"/>
            <a:ext cx="8042276" cy="86146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Sandbox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38" y="2160456"/>
            <a:ext cx="8042276" cy="2091504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Fully functional FHIR server, data manager, app launcher</a:t>
            </a:r>
          </a:p>
          <a:p>
            <a:pPr lvl="1"/>
            <a:r>
              <a:rPr lang="en-US" sz="2000" dirty="0"/>
              <a:t>Vendor-neutral reference implementation environment</a:t>
            </a:r>
          </a:p>
          <a:p>
            <a:pPr lvl="1"/>
            <a:r>
              <a:rPr lang="en-US" sz="2000" dirty="0"/>
              <a:t>Support non-PHI data only (no HIPAA support)</a:t>
            </a:r>
          </a:p>
          <a:p>
            <a:pPr lvl="1"/>
            <a:r>
              <a:rPr lang="en-US" sz="2000" dirty="0"/>
              <a:t>Limited support, no SLA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904A34-963F-0345-BA67-FED6271E64FD}"/>
              </a:ext>
            </a:extLst>
          </p:cNvPr>
          <p:cNvSpPr/>
          <p:nvPr/>
        </p:nvSpPr>
        <p:spPr>
          <a:xfrm>
            <a:off x="0" y="5225286"/>
            <a:ext cx="9144000" cy="498679"/>
          </a:xfrm>
          <a:prstGeom prst="rect">
            <a:avLst/>
          </a:prstGeom>
          <a:gradFill>
            <a:gsLst>
              <a:gs pos="0">
                <a:schemeClr val="accent3"/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hspconsortium.org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55510-1592-9D48-B4BB-4AB220138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5255953"/>
            <a:ext cx="1369242" cy="4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8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8988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35812"/>
            <a:ext cx="8042276" cy="86146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Platform Architecture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904A34-963F-0345-BA67-FED6271E64FD}"/>
              </a:ext>
            </a:extLst>
          </p:cNvPr>
          <p:cNvSpPr/>
          <p:nvPr/>
        </p:nvSpPr>
        <p:spPr>
          <a:xfrm>
            <a:off x="0" y="5225286"/>
            <a:ext cx="9144000" cy="498679"/>
          </a:xfrm>
          <a:prstGeom prst="rect">
            <a:avLst/>
          </a:prstGeom>
          <a:gradFill>
            <a:gsLst>
              <a:gs pos="0">
                <a:schemeClr val="accent3"/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hspconsortium.org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55510-1592-9D48-B4BB-4AB220138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5255953"/>
            <a:ext cx="1369242" cy="4226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4027F95-D44B-4944-B73D-4EF48F301830}"/>
              </a:ext>
            </a:extLst>
          </p:cNvPr>
          <p:cNvGrpSpPr/>
          <p:nvPr/>
        </p:nvGrpSpPr>
        <p:grpSpPr>
          <a:xfrm>
            <a:off x="430362" y="2944046"/>
            <a:ext cx="3293603" cy="2076128"/>
            <a:chOff x="734937" y="2552719"/>
            <a:chExt cx="4391471" cy="2768171"/>
          </a:xfrm>
        </p:grpSpPr>
        <p:sp>
          <p:nvSpPr>
            <p:cNvPr id="13" name="Can 12">
              <a:extLst>
                <a:ext uri="{FF2B5EF4-FFF2-40B4-BE49-F238E27FC236}">
                  <a16:creationId xmlns:a16="http://schemas.microsoft.com/office/drawing/2014/main" id="{F8C65BC3-EF08-0F42-AF40-6091B6B966CC}"/>
                </a:ext>
              </a:extLst>
            </p:cNvPr>
            <p:cNvSpPr/>
            <p:nvPr/>
          </p:nvSpPr>
          <p:spPr>
            <a:xfrm>
              <a:off x="3732343" y="4266943"/>
              <a:ext cx="1279572" cy="86134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FHIR Resource </a:t>
              </a:r>
              <a:r>
                <a:rPr lang="en-US" sz="900" dirty="0" err="1"/>
                <a:t>Datastore</a:t>
              </a:r>
              <a:endParaRPr lang="en-US" sz="900" dirty="0"/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896DEDEC-B2C3-B044-8D57-520A1F34EDB0}"/>
                </a:ext>
              </a:extLst>
            </p:cNvPr>
            <p:cNvSpPr/>
            <p:nvPr/>
          </p:nvSpPr>
          <p:spPr>
            <a:xfrm>
              <a:off x="3732342" y="3232419"/>
              <a:ext cx="1279574" cy="69011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FHIR Resource Server (DSTU2 or STU3)</a:t>
              </a:r>
            </a:p>
          </p:txBody>
        </p:sp>
        <p:sp>
          <p:nvSpPr>
            <p:cNvPr id="15" name="Up-Down Arrow 14">
              <a:extLst>
                <a:ext uri="{FF2B5EF4-FFF2-40B4-BE49-F238E27FC236}">
                  <a16:creationId xmlns:a16="http://schemas.microsoft.com/office/drawing/2014/main" id="{39C589FB-55A7-BD4C-9C03-1444B2EA7A87}"/>
                </a:ext>
              </a:extLst>
            </p:cNvPr>
            <p:cNvSpPr/>
            <p:nvPr/>
          </p:nvSpPr>
          <p:spPr>
            <a:xfrm>
              <a:off x="4220068" y="3922536"/>
              <a:ext cx="344385" cy="49941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Multidocument 15">
              <a:extLst>
                <a:ext uri="{FF2B5EF4-FFF2-40B4-BE49-F238E27FC236}">
                  <a16:creationId xmlns:a16="http://schemas.microsoft.com/office/drawing/2014/main" id="{67396474-E005-ED41-A865-CA13FF6DD487}"/>
                </a:ext>
              </a:extLst>
            </p:cNvPr>
            <p:cNvSpPr/>
            <p:nvPr/>
          </p:nvSpPr>
          <p:spPr>
            <a:xfrm>
              <a:off x="2279244" y="3204587"/>
              <a:ext cx="1093616" cy="861345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Launch Scenarios</a:t>
              </a:r>
            </a:p>
          </p:txBody>
        </p:sp>
        <p:sp>
          <p:nvSpPr>
            <p:cNvPr id="17" name="Multidocument 16">
              <a:extLst>
                <a:ext uri="{FF2B5EF4-FFF2-40B4-BE49-F238E27FC236}">
                  <a16:creationId xmlns:a16="http://schemas.microsoft.com/office/drawing/2014/main" id="{0138A6AC-25AB-D84F-BABA-7063161EB44D}"/>
                </a:ext>
              </a:extLst>
            </p:cNvPr>
            <p:cNvSpPr/>
            <p:nvPr/>
          </p:nvSpPr>
          <p:spPr>
            <a:xfrm>
              <a:off x="1021805" y="4266943"/>
              <a:ext cx="1093616" cy="861345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Personas</a:t>
              </a:r>
            </a:p>
          </p:txBody>
        </p:sp>
        <p:sp>
          <p:nvSpPr>
            <p:cNvPr id="18" name="Multidocument 17">
              <a:extLst>
                <a:ext uri="{FF2B5EF4-FFF2-40B4-BE49-F238E27FC236}">
                  <a16:creationId xmlns:a16="http://schemas.microsoft.com/office/drawing/2014/main" id="{D59EC214-9E5D-DB43-9DFF-47396B1C33F2}"/>
                </a:ext>
              </a:extLst>
            </p:cNvPr>
            <p:cNvSpPr/>
            <p:nvPr/>
          </p:nvSpPr>
          <p:spPr>
            <a:xfrm>
              <a:off x="2279244" y="4266942"/>
              <a:ext cx="1093616" cy="861345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App Registry</a:t>
              </a:r>
            </a:p>
          </p:txBody>
        </p:sp>
        <p:sp>
          <p:nvSpPr>
            <p:cNvPr id="19" name="Multidocument 18">
              <a:extLst>
                <a:ext uri="{FF2B5EF4-FFF2-40B4-BE49-F238E27FC236}">
                  <a16:creationId xmlns:a16="http://schemas.microsoft.com/office/drawing/2014/main" id="{73A02A5C-D1A1-BF42-AA06-D3459922E671}"/>
                </a:ext>
              </a:extLst>
            </p:cNvPr>
            <p:cNvSpPr/>
            <p:nvPr/>
          </p:nvSpPr>
          <p:spPr>
            <a:xfrm>
              <a:off x="1021805" y="3232418"/>
              <a:ext cx="1093616" cy="861345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Sandbox Users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5EB323-1112-184E-B743-456D9A14B84E}"/>
                </a:ext>
              </a:extLst>
            </p:cNvPr>
            <p:cNvSpPr/>
            <p:nvPr/>
          </p:nvSpPr>
          <p:spPr>
            <a:xfrm>
              <a:off x="734937" y="2552719"/>
              <a:ext cx="4391471" cy="27681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Your Sandbox Instance A</a:t>
              </a:r>
            </a:p>
            <a:p>
              <a:pPr algn="ctr"/>
              <a:r>
                <a:rPr lang="en-US" sz="750" dirty="0">
                  <a:solidFill>
                    <a:schemeClr val="tx1"/>
                  </a:solidFill>
                </a:rPr>
                <a:t>https://</a:t>
              </a:r>
              <a:r>
                <a:rPr lang="en-US" sz="750" dirty="0" err="1">
                  <a:solidFill>
                    <a:schemeClr val="tx1"/>
                  </a:solidFill>
                </a:rPr>
                <a:t>sandbox.hspconsortium.org</a:t>
              </a:r>
              <a:r>
                <a:rPr lang="en-US" sz="750" dirty="0">
                  <a:solidFill>
                    <a:schemeClr val="tx1"/>
                  </a:solidFill>
                </a:rPr>
                <a:t>/&lt;</a:t>
              </a:r>
              <a:r>
                <a:rPr lang="en-US" sz="750" dirty="0" err="1">
                  <a:solidFill>
                    <a:schemeClr val="tx1"/>
                  </a:solidFill>
                </a:rPr>
                <a:t>your_sandbox_name_A</a:t>
              </a:r>
              <a:r>
                <a:rPr lang="en-US" sz="750" dirty="0">
                  <a:solidFill>
                    <a:schemeClr val="tx1"/>
                  </a:solidFill>
                </a:rPr>
                <a:t>&gt;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59AE1D-76E6-C24E-8DA7-E3F2EBC4FEF8}"/>
              </a:ext>
            </a:extLst>
          </p:cNvPr>
          <p:cNvGrpSpPr/>
          <p:nvPr/>
        </p:nvGrpSpPr>
        <p:grpSpPr>
          <a:xfrm>
            <a:off x="3801459" y="2944046"/>
            <a:ext cx="3293603" cy="2076128"/>
            <a:chOff x="5381030" y="2552719"/>
            <a:chExt cx="4391471" cy="2768171"/>
          </a:xfrm>
        </p:grpSpPr>
        <p:sp>
          <p:nvSpPr>
            <p:cNvPr id="25" name="Can 24">
              <a:extLst>
                <a:ext uri="{FF2B5EF4-FFF2-40B4-BE49-F238E27FC236}">
                  <a16:creationId xmlns:a16="http://schemas.microsoft.com/office/drawing/2014/main" id="{19A504D2-C320-5A47-858A-46071034C2A4}"/>
                </a:ext>
              </a:extLst>
            </p:cNvPr>
            <p:cNvSpPr/>
            <p:nvPr/>
          </p:nvSpPr>
          <p:spPr>
            <a:xfrm>
              <a:off x="8378436" y="4266943"/>
              <a:ext cx="1279572" cy="86134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FHIR Resource </a:t>
              </a:r>
              <a:r>
                <a:rPr lang="en-US" sz="900" dirty="0" err="1"/>
                <a:t>Datastore</a:t>
              </a:r>
              <a:endParaRPr lang="en-US" sz="900" dirty="0"/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905D6210-5540-9C47-9E92-26B5F6DB1505}"/>
                </a:ext>
              </a:extLst>
            </p:cNvPr>
            <p:cNvSpPr/>
            <p:nvPr/>
          </p:nvSpPr>
          <p:spPr>
            <a:xfrm>
              <a:off x="8378435" y="3232419"/>
              <a:ext cx="1279574" cy="69011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/>
                <a:t>FHIR Resource Server (DSTU2 or STU3)</a:t>
              </a:r>
            </a:p>
          </p:txBody>
        </p:sp>
        <p:sp>
          <p:nvSpPr>
            <p:cNvPr id="27" name="Up-Down Arrow 26">
              <a:extLst>
                <a:ext uri="{FF2B5EF4-FFF2-40B4-BE49-F238E27FC236}">
                  <a16:creationId xmlns:a16="http://schemas.microsoft.com/office/drawing/2014/main" id="{3967AED5-2D92-2643-8C39-D409C66A01BE}"/>
                </a:ext>
              </a:extLst>
            </p:cNvPr>
            <p:cNvSpPr/>
            <p:nvPr/>
          </p:nvSpPr>
          <p:spPr>
            <a:xfrm>
              <a:off x="8866161" y="3922536"/>
              <a:ext cx="344385" cy="49941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Multidocument 27">
              <a:extLst>
                <a:ext uri="{FF2B5EF4-FFF2-40B4-BE49-F238E27FC236}">
                  <a16:creationId xmlns:a16="http://schemas.microsoft.com/office/drawing/2014/main" id="{1DD31E77-F348-C74C-8368-AF79E202C963}"/>
                </a:ext>
              </a:extLst>
            </p:cNvPr>
            <p:cNvSpPr/>
            <p:nvPr/>
          </p:nvSpPr>
          <p:spPr>
            <a:xfrm>
              <a:off x="6925337" y="3204587"/>
              <a:ext cx="1093616" cy="861345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Launch Scenarios</a:t>
              </a:r>
            </a:p>
          </p:txBody>
        </p:sp>
        <p:sp>
          <p:nvSpPr>
            <p:cNvPr id="29" name="Multidocument 28">
              <a:extLst>
                <a:ext uri="{FF2B5EF4-FFF2-40B4-BE49-F238E27FC236}">
                  <a16:creationId xmlns:a16="http://schemas.microsoft.com/office/drawing/2014/main" id="{FCDECB74-E85A-1143-A0BF-1F0D3B59D5B2}"/>
                </a:ext>
              </a:extLst>
            </p:cNvPr>
            <p:cNvSpPr/>
            <p:nvPr/>
          </p:nvSpPr>
          <p:spPr>
            <a:xfrm>
              <a:off x="5667898" y="4266943"/>
              <a:ext cx="1093616" cy="861345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Personas</a:t>
              </a:r>
            </a:p>
          </p:txBody>
        </p:sp>
        <p:sp>
          <p:nvSpPr>
            <p:cNvPr id="30" name="Multidocument 29">
              <a:extLst>
                <a:ext uri="{FF2B5EF4-FFF2-40B4-BE49-F238E27FC236}">
                  <a16:creationId xmlns:a16="http://schemas.microsoft.com/office/drawing/2014/main" id="{2B57663B-9E5F-1A48-974B-1F77236FE8DF}"/>
                </a:ext>
              </a:extLst>
            </p:cNvPr>
            <p:cNvSpPr/>
            <p:nvPr/>
          </p:nvSpPr>
          <p:spPr>
            <a:xfrm>
              <a:off x="6925337" y="4266942"/>
              <a:ext cx="1093616" cy="861345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App Registry</a:t>
              </a:r>
            </a:p>
          </p:txBody>
        </p:sp>
        <p:sp>
          <p:nvSpPr>
            <p:cNvPr id="31" name="Multidocument 30">
              <a:extLst>
                <a:ext uri="{FF2B5EF4-FFF2-40B4-BE49-F238E27FC236}">
                  <a16:creationId xmlns:a16="http://schemas.microsoft.com/office/drawing/2014/main" id="{BF92839B-FDDF-F944-B046-4B5148D70626}"/>
                </a:ext>
              </a:extLst>
            </p:cNvPr>
            <p:cNvSpPr/>
            <p:nvPr/>
          </p:nvSpPr>
          <p:spPr>
            <a:xfrm>
              <a:off x="5667898" y="3232418"/>
              <a:ext cx="1093616" cy="861345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Sandbox Users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2F937DD-BFB7-1949-AFC6-A36CD0C11216}"/>
                </a:ext>
              </a:extLst>
            </p:cNvPr>
            <p:cNvSpPr/>
            <p:nvPr/>
          </p:nvSpPr>
          <p:spPr>
            <a:xfrm>
              <a:off x="5381030" y="2552719"/>
              <a:ext cx="4391471" cy="27681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Your Sandbox Instance B</a:t>
              </a:r>
            </a:p>
            <a:p>
              <a:pPr algn="ctr"/>
              <a:r>
                <a:rPr lang="en-US" sz="750" dirty="0">
                  <a:solidFill>
                    <a:schemeClr val="tx1"/>
                  </a:solidFill>
                </a:rPr>
                <a:t>https://</a:t>
              </a:r>
              <a:r>
                <a:rPr lang="en-US" sz="750" dirty="0" err="1">
                  <a:solidFill>
                    <a:schemeClr val="tx1"/>
                  </a:solidFill>
                </a:rPr>
                <a:t>sandbox.hspconsortium.org</a:t>
              </a:r>
              <a:r>
                <a:rPr lang="en-US" sz="750" dirty="0">
                  <a:solidFill>
                    <a:schemeClr val="tx1"/>
                  </a:solidFill>
                </a:rPr>
                <a:t>/&lt;</a:t>
              </a:r>
              <a:r>
                <a:rPr lang="en-US" sz="750" dirty="0" err="1">
                  <a:solidFill>
                    <a:schemeClr val="tx1"/>
                  </a:solidFill>
                </a:rPr>
                <a:t>your_sandbox_name_B</a:t>
              </a:r>
              <a:r>
                <a:rPr lang="en-US" sz="750" dirty="0">
                  <a:solidFill>
                    <a:schemeClr val="tx1"/>
                  </a:solidFill>
                </a:rPr>
                <a:t>&gt;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71CFFC-B0D8-1442-8EB7-7935BAA17D3A}"/>
              </a:ext>
            </a:extLst>
          </p:cNvPr>
          <p:cNvGrpSpPr/>
          <p:nvPr/>
        </p:nvGrpSpPr>
        <p:grpSpPr>
          <a:xfrm>
            <a:off x="430362" y="1822399"/>
            <a:ext cx="8308949" cy="1056704"/>
            <a:chOff x="573815" y="2146402"/>
            <a:chExt cx="11078599" cy="1408938"/>
          </a:xfrm>
        </p:grpSpPr>
        <p:sp>
          <p:nvSpPr>
            <p:cNvPr id="34" name="Round Same Side Corner Rectangle 33">
              <a:extLst>
                <a:ext uri="{FF2B5EF4-FFF2-40B4-BE49-F238E27FC236}">
                  <a16:creationId xmlns:a16="http://schemas.microsoft.com/office/drawing/2014/main" id="{8602CCFE-670A-064F-9A59-D545D1F72CD3}"/>
                </a:ext>
              </a:extLst>
            </p:cNvPr>
            <p:cNvSpPr/>
            <p:nvPr/>
          </p:nvSpPr>
          <p:spPr>
            <a:xfrm>
              <a:off x="2414698" y="2669100"/>
              <a:ext cx="1371600" cy="853093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EHR Simulator</a:t>
              </a:r>
            </a:p>
          </p:txBody>
        </p:sp>
        <p:sp>
          <p:nvSpPr>
            <p:cNvPr id="35" name="Round Same Side Corner Rectangle 34">
              <a:extLst>
                <a:ext uri="{FF2B5EF4-FFF2-40B4-BE49-F238E27FC236}">
                  <a16:creationId xmlns:a16="http://schemas.microsoft.com/office/drawing/2014/main" id="{BF49B6BE-17AE-8447-81C4-3066C9300C53}"/>
                </a:ext>
              </a:extLst>
            </p:cNvPr>
            <p:cNvSpPr/>
            <p:nvPr/>
          </p:nvSpPr>
          <p:spPr>
            <a:xfrm>
              <a:off x="3913056" y="2669100"/>
              <a:ext cx="1371600" cy="853093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Patient Viewer / Data </a:t>
              </a:r>
              <a:r>
                <a:rPr lang="en-US" sz="1200" dirty="0" err="1"/>
                <a:t>Mgr</a:t>
              </a:r>
              <a:endParaRPr lang="en-US" sz="1200" dirty="0"/>
            </a:p>
          </p:txBody>
        </p:sp>
        <p:sp>
          <p:nvSpPr>
            <p:cNvPr id="36" name="Round Same Side Corner Rectangle 35">
              <a:extLst>
                <a:ext uri="{FF2B5EF4-FFF2-40B4-BE49-F238E27FC236}">
                  <a16:creationId xmlns:a16="http://schemas.microsoft.com/office/drawing/2014/main" id="{C250E320-135D-CE43-9D01-CCDA5C5920B0}"/>
                </a:ext>
              </a:extLst>
            </p:cNvPr>
            <p:cNvSpPr/>
            <p:nvPr/>
          </p:nvSpPr>
          <p:spPr>
            <a:xfrm>
              <a:off x="5411415" y="2669100"/>
              <a:ext cx="1371600" cy="853093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Scenario Builder</a:t>
              </a:r>
            </a:p>
          </p:txBody>
        </p:sp>
        <p:sp>
          <p:nvSpPr>
            <p:cNvPr id="37" name="Round Same Side Corner Rectangle 36">
              <a:extLst>
                <a:ext uri="{FF2B5EF4-FFF2-40B4-BE49-F238E27FC236}">
                  <a16:creationId xmlns:a16="http://schemas.microsoft.com/office/drawing/2014/main" id="{CC11BC8F-3B2B-4A4A-A751-5668BC3D2086}"/>
                </a:ext>
              </a:extLst>
            </p:cNvPr>
            <p:cNvSpPr/>
            <p:nvPr/>
          </p:nvSpPr>
          <p:spPr>
            <a:xfrm>
              <a:off x="6936309" y="2669100"/>
              <a:ext cx="1371600" cy="853093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Persona Builder</a:t>
              </a:r>
            </a:p>
          </p:txBody>
        </p:sp>
        <p:sp>
          <p:nvSpPr>
            <p:cNvPr id="38" name="Round Same Side Corner Rectangle 37">
              <a:extLst>
                <a:ext uri="{FF2B5EF4-FFF2-40B4-BE49-F238E27FC236}">
                  <a16:creationId xmlns:a16="http://schemas.microsoft.com/office/drawing/2014/main" id="{F3E5501F-54E3-A94E-B18E-6DA4C59A0576}"/>
                </a:ext>
              </a:extLst>
            </p:cNvPr>
            <p:cNvSpPr/>
            <p:nvPr/>
          </p:nvSpPr>
          <p:spPr>
            <a:xfrm>
              <a:off x="8422402" y="2669100"/>
              <a:ext cx="1371600" cy="853093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 Manager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6C78A7A-BC47-5544-B737-477438261985}"/>
                </a:ext>
              </a:extLst>
            </p:cNvPr>
            <p:cNvSpPr/>
            <p:nvPr/>
          </p:nvSpPr>
          <p:spPr>
            <a:xfrm>
              <a:off x="573815" y="2146402"/>
              <a:ext cx="11078599" cy="14089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HSPC Sandbox Manager</a:t>
              </a:r>
              <a:endParaRPr lang="en-US" sz="7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98AE3E-5D4C-5E49-BBE4-986510767904}"/>
              </a:ext>
            </a:extLst>
          </p:cNvPr>
          <p:cNvGrpSpPr/>
          <p:nvPr/>
        </p:nvGrpSpPr>
        <p:grpSpPr>
          <a:xfrm>
            <a:off x="7172556" y="2944046"/>
            <a:ext cx="1566755" cy="2076128"/>
            <a:chOff x="9905769" y="2552720"/>
            <a:chExt cx="2089007" cy="2768170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3D6DF870-B7D1-7B4E-996A-20B29AC55608}"/>
                </a:ext>
              </a:extLst>
            </p:cNvPr>
            <p:cNvSpPr/>
            <p:nvPr/>
          </p:nvSpPr>
          <p:spPr>
            <a:xfrm>
              <a:off x="10047434" y="4065932"/>
              <a:ext cx="1481697" cy="90183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/>
                <a:t>Auth</a:t>
              </a:r>
              <a:r>
                <a:rPr lang="en-US" sz="1200" dirty="0"/>
                <a:t> Server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533A48EE-4F11-C444-9B54-D742358D0B39}"/>
                </a:ext>
              </a:extLst>
            </p:cNvPr>
            <p:cNvSpPr/>
            <p:nvPr/>
          </p:nvSpPr>
          <p:spPr>
            <a:xfrm>
              <a:off x="10055229" y="2897325"/>
              <a:ext cx="1466109" cy="89547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Terminology Server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C52D07-4CDA-2C4C-877C-A9E1B7EC9BFB}"/>
                </a:ext>
              </a:extLst>
            </p:cNvPr>
            <p:cNvSpPr/>
            <p:nvPr/>
          </p:nvSpPr>
          <p:spPr>
            <a:xfrm>
              <a:off x="9905769" y="2552720"/>
              <a:ext cx="2089007" cy="27681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Shared Services</a:t>
              </a:r>
              <a:endParaRPr lang="en-US" sz="7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8D8886-0F46-5441-92D9-754AD4F2AB8C}"/>
              </a:ext>
            </a:extLst>
          </p:cNvPr>
          <p:cNvGrpSpPr/>
          <p:nvPr/>
        </p:nvGrpSpPr>
        <p:grpSpPr>
          <a:xfrm>
            <a:off x="7431372" y="1463866"/>
            <a:ext cx="1629888" cy="1195697"/>
            <a:chOff x="5532439" y="-1140599"/>
            <a:chExt cx="2173184" cy="1594263"/>
          </a:xfrm>
        </p:grpSpPr>
        <p:sp>
          <p:nvSpPr>
            <p:cNvPr id="22" name="Cloud 21">
              <a:extLst>
                <a:ext uri="{FF2B5EF4-FFF2-40B4-BE49-F238E27FC236}">
                  <a16:creationId xmlns:a16="http://schemas.microsoft.com/office/drawing/2014/main" id="{41ABB0D6-642B-B540-9B8C-3FE31F963CCF}"/>
                </a:ext>
              </a:extLst>
            </p:cNvPr>
            <p:cNvSpPr/>
            <p:nvPr/>
          </p:nvSpPr>
          <p:spPr>
            <a:xfrm>
              <a:off x="5532439" y="-1140599"/>
              <a:ext cx="2173184" cy="1594263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Multidocument 22">
              <a:extLst>
                <a:ext uri="{FF2B5EF4-FFF2-40B4-BE49-F238E27FC236}">
                  <a16:creationId xmlns:a16="http://schemas.microsoft.com/office/drawing/2014/main" id="{226B29C0-7669-D047-A4B1-7383AAF96D00}"/>
                </a:ext>
              </a:extLst>
            </p:cNvPr>
            <p:cNvSpPr/>
            <p:nvPr/>
          </p:nvSpPr>
          <p:spPr>
            <a:xfrm>
              <a:off x="5997242" y="-843531"/>
              <a:ext cx="1282535" cy="1000125"/>
            </a:xfrm>
            <a:prstGeom prst="flowChartMultidocumen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Your Apps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727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8988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35812"/>
            <a:ext cx="8042276" cy="86146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Concept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38" y="2014152"/>
            <a:ext cx="8042276" cy="2996760"/>
          </a:xfrm>
        </p:spPr>
        <p:txBody>
          <a:bodyPr>
            <a:normAutofit/>
          </a:bodyPr>
          <a:lstStyle/>
          <a:p>
            <a:pPr lvl="1"/>
            <a:r>
              <a:rPr lang="en-US" sz="2000" b="1" dirty="0"/>
              <a:t>Sandbox User </a:t>
            </a:r>
            <a:r>
              <a:rPr lang="en-US" sz="2000" dirty="0"/>
              <a:t>– an actor who has account on the HSPC platform and has access to sandbox environments</a:t>
            </a:r>
          </a:p>
          <a:p>
            <a:pPr lvl="1"/>
            <a:r>
              <a:rPr lang="en-US" sz="2000" b="1" dirty="0"/>
              <a:t>Persona</a:t>
            </a:r>
            <a:r>
              <a:rPr lang="en-US" sz="2000" dirty="0"/>
              <a:t> - models EHR user who launches an application (practitioner or patient)</a:t>
            </a:r>
          </a:p>
          <a:p>
            <a:pPr lvl="1"/>
            <a:r>
              <a:rPr lang="en-US" sz="2000" b="1" dirty="0"/>
              <a:t>Launch Scenario </a:t>
            </a:r>
            <a:r>
              <a:rPr lang="en-US" sz="2000" dirty="0"/>
              <a:t>– a repeatable app launch context that encapsulates a persona, patient(s) context, and a specific app</a:t>
            </a:r>
          </a:p>
          <a:p>
            <a:pPr lvl="1"/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904A34-963F-0345-BA67-FED6271E64FD}"/>
              </a:ext>
            </a:extLst>
          </p:cNvPr>
          <p:cNvSpPr/>
          <p:nvPr/>
        </p:nvSpPr>
        <p:spPr>
          <a:xfrm>
            <a:off x="0" y="5225286"/>
            <a:ext cx="9144000" cy="498679"/>
          </a:xfrm>
          <a:prstGeom prst="rect">
            <a:avLst/>
          </a:prstGeom>
          <a:gradFill>
            <a:gsLst>
              <a:gs pos="0">
                <a:schemeClr val="accent3"/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hspconsortium.org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55510-1592-9D48-B4BB-4AB220138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5255953"/>
            <a:ext cx="1369242" cy="4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0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3BBB68D-A4C2-1342-A650-69FAB02A83D0}"/>
              </a:ext>
            </a:extLst>
          </p:cNvPr>
          <p:cNvSpPr/>
          <p:nvPr/>
        </p:nvSpPr>
        <p:spPr>
          <a:xfrm>
            <a:off x="-7542" y="5216321"/>
            <a:ext cx="9144000" cy="498679"/>
          </a:xfrm>
          <a:prstGeom prst="rect">
            <a:avLst/>
          </a:prstGeom>
          <a:gradFill>
            <a:gsLst>
              <a:gs pos="0">
                <a:schemeClr val="accent3"/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sandbox.hspconsortium.org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5255953"/>
            <a:ext cx="1369242" cy="4226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763B92-E6B3-674C-B6A8-B3D2638D3C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37"/>
          <a:stretch/>
        </p:blipFill>
        <p:spPr>
          <a:xfrm>
            <a:off x="2208608" y="1102417"/>
            <a:ext cx="4711700" cy="40380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A18A06E-A3FC-4645-8003-2592A061F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304" y="210361"/>
            <a:ext cx="5034308" cy="87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07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109338</TotalTime>
  <Words>517</Words>
  <Application>Microsoft Macintosh PowerPoint</Application>
  <PresentationFormat>On-screen Show (16:10)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News Gothic MT</vt:lpstr>
      <vt:lpstr>Open Sans Light</vt:lpstr>
      <vt:lpstr>Verdana</vt:lpstr>
      <vt:lpstr>Wingdings 2</vt:lpstr>
      <vt:lpstr>Breeze</vt:lpstr>
      <vt:lpstr>Custom Design</vt:lpstr>
      <vt:lpstr>PowerPoint Presentation</vt:lpstr>
      <vt:lpstr>Learning Objectives</vt:lpstr>
      <vt:lpstr>The HSPC Developers Program</vt:lpstr>
      <vt:lpstr>PowerPoint Presentation</vt:lpstr>
      <vt:lpstr>HSPC Developers Portfolio Features</vt:lpstr>
      <vt:lpstr>Sandbox</vt:lpstr>
      <vt:lpstr>Platform Architecture</vt:lpstr>
      <vt:lpstr>Concept definitions</vt:lpstr>
      <vt:lpstr>PowerPoint Presentation</vt:lpstr>
      <vt:lpstr>PowerPoint Presentation</vt:lpstr>
      <vt:lpstr>PowerPoint Presentation</vt:lpstr>
      <vt:lpstr>HSPC Internet Sites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HSPC Tier 1 vs. Tier 2 Technical Specification</dc:title>
  <dc:creator>Rick Freeman</dc:creator>
  <cp:lastModifiedBy>Microsoft Office User</cp:lastModifiedBy>
  <cp:revision>399</cp:revision>
  <dcterms:created xsi:type="dcterms:W3CDTF">2015-02-03T21:55:03Z</dcterms:created>
  <dcterms:modified xsi:type="dcterms:W3CDTF">2018-07-30T18:14:05Z</dcterms:modified>
</cp:coreProperties>
</file>