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9" r:id="rId5"/>
    <p:sldId id="258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0" autoAdjust="0"/>
    <p:restoredTop sz="94660"/>
  </p:normalViewPr>
  <p:slideViewPr>
    <p:cSldViewPr snapToGrid="0">
      <p:cViewPr varScale="1">
        <p:scale>
          <a:sx n="64" d="100"/>
          <a:sy n="64" d="100"/>
        </p:scale>
        <p:origin x="22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42DB-1C62-4C3D-8F04-373E844F9E20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2B008-19E8-468A-95C7-FCA04DCEB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886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42DB-1C62-4C3D-8F04-373E844F9E20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2B008-19E8-468A-95C7-FCA04DCEB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68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42DB-1C62-4C3D-8F04-373E844F9E20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2B008-19E8-468A-95C7-FCA04DCEB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82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42DB-1C62-4C3D-8F04-373E844F9E20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2B008-19E8-468A-95C7-FCA04DCEB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04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42DB-1C62-4C3D-8F04-373E844F9E20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2B008-19E8-468A-95C7-FCA04DCEB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543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42DB-1C62-4C3D-8F04-373E844F9E20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2B008-19E8-468A-95C7-FCA04DCEB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877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42DB-1C62-4C3D-8F04-373E844F9E20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2B008-19E8-468A-95C7-FCA04DCEB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730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42DB-1C62-4C3D-8F04-373E844F9E20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2B008-19E8-468A-95C7-FCA04DCEB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06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42DB-1C62-4C3D-8F04-373E844F9E20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2B008-19E8-468A-95C7-FCA04DCEB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294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42DB-1C62-4C3D-8F04-373E844F9E20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2B008-19E8-468A-95C7-FCA04DCEB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545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42DB-1C62-4C3D-8F04-373E844F9E20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2B008-19E8-468A-95C7-FCA04DCEB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558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042DB-1C62-4C3D-8F04-373E844F9E20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2B008-19E8-468A-95C7-FCA04DCEB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909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Knowledge Breakout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78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Menu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 and Context</a:t>
            </a:r>
          </a:p>
          <a:p>
            <a:r>
              <a:rPr lang="en-US" dirty="0" smtClean="0"/>
              <a:t>KNART Deep Dive</a:t>
            </a:r>
          </a:p>
          <a:p>
            <a:r>
              <a:rPr lang="en-US" dirty="0" smtClean="0"/>
              <a:t>“Field Guide” Discussion</a:t>
            </a:r>
          </a:p>
          <a:p>
            <a:r>
              <a:rPr lang="en-US" dirty="0" smtClean="0"/>
              <a:t>Reusable Knowledge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84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Outbrief</a:t>
            </a:r>
            <a:r>
              <a:rPr lang="en-US" dirty="0" smtClean="0"/>
              <a:t>/Takeaways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Overall</a:t>
            </a:r>
          </a:p>
          <a:p>
            <a:r>
              <a:rPr lang="en-US" dirty="0" smtClean="0"/>
              <a:t>Pace of change of medical knowledge is outpacing our ability to consume</a:t>
            </a:r>
          </a:p>
          <a:p>
            <a:r>
              <a:rPr lang="en-US" dirty="0" smtClean="0"/>
              <a:t>Key to industry is adoption by professional societies that generate pathways/best-practices</a:t>
            </a:r>
          </a:p>
          <a:p>
            <a:r>
              <a:rPr lang="en-US" dirty="0" smtClean="0"/>
              <a:t>KNART investment has big potential – how do we prevent it from being </a:t>
            </a:r>
            <a:r>
              <a:rPr lang="en-US" dirty="0" err="1" smtClean="0"/>
              <a:t>shelfware</a:t>
            </a:r>
            <a:endParaRPr lang="en-US" dirty="0" smtClean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28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Outbrief</a:t>
            </a:r>
            <a:r>
              <a:rPr lang="en-US" dirty="0" smtClean="0"/>
              <a:t>/Takeaways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Overall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KNARTS</a:t>
            </a:r>
          </a:p>
          <a:p>
            <a:pPr lvl="1"/>
            <a:r>
              <a:rPr lang="en-US" dirty="0" smtClean="0"/>
              <a:t>VHA has established the largest collection of knowledge artifacts to date (based on the HL7 KNART spec)</a:t>
            </a:r>
            <a:endParaRPr lang="en-US" dirty="0"/>
          </a:p>
          <a:p>
            <a:pPr lvl="2"/>
            <a:r>
              <a:rPr lang="en-US" dirty="0" smtClean="0"/>
              <a:t>104 Artifacts Produced</a:t>
            </a:r>
          </a:p>
          <a:p>
            <a:pPr lvl="2"/>
            <a:r>
              <a:rPr lang="en-US" dirty="0" smtClean="0"/>
              <a:t>12 “composites”</a:t>
            </a:r>
          </a:p>
          <a:p>
            <a:pPr lvl="2"/>
            <a:r>
              <a:rPr lang="en-US" dirty="0" smtClean="0"/>
              <a:t>10 clinical domains</a:t>
            </a:r>
          </a:p>
          <a:p>
            <a:pPr lvl="1"/>
            <a:r>
              <a:rPr lang="en-US" dirty="0" smtClean="0"/>
              <a:t>Deliverable(s) Produced</a:t>
            </a:r>
          </a:p>
          <a:p>
            <a:pPr lvl="2"/>
            <a:r>
              <a:rPr lang="en-US" dirty="0" smtClean="0"/>
              <a:t>XML</a:t>
            </a:r>
          </a:p>
          <a:p>
            <a:pPr lvl="2"/>
            <a:r>
              <a:rPr lang="en-US" dirty="0" smtClean="0"/>
              <a:t>Per KNART</a:t>
            </a:r>
          </a:p>
          <a:p>
            <a:pPr lvl="3"/>
            <a:r>
              <a:rPr lang="en-US" dirty="0" smtClean="0"/>
              <a:t>Clinical Content White Paper</a:t>
            </a:r>
          </a:p>
          <a:p>
            <a:pPr lvl="3"/>
            <a:r>
              <a:rPr lang="en-US" dirty="0" smtClean="0"/>
              <a:t>Conceptual Structure Document</a:t>
            </a:r>
          </a:p>
          <a:p>
            <a:pPr lvl="3"/>
            <a:r>
              <a:rPr lang="en-US" dirty="0" smtClean="0"/>
              <a:t>Validation Report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69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</a:t>
            </a:r>
            <a:r>
              <a:rPr lang="en-US" dirty="0" err="1" smtClean="0"/>
              <a:t>Outbrief</a:t>
            </a:r>
            <a:r>
              <a:rPr lang="en-US" dirty="0" smtClean="0"/>
              <a:t> (2) - KNARTS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6267"/>
            <a:ext cx="10515600" cy="507662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There are interrelationships/co-dependencies between Knowledge Artifacts and Terminology representation</a:t>
            </a:r>
          </a:p>
          <a:p>
            <a:r>
              <a:rPr lang="en-US" dirty="0" smtClean="0"/>
              <a:t>Potential for KNARTS to be directly executable (but no software at present exists to execute them)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Several challenges faced:</a:t>
            </a:r>
          </a:p>
          <a:p>
            <a:pPr lvl="1"/>
            <a:r>
              <a:rPr lang="en-US" dirty="0" smtClean="0"/>
              <a:t>Inability to develop/run KNARTS in executing environment (due to environmental limitations)</a:t>
            </a:r>
          </a:p>
          <a:p>
            <a:pPr lvl="1"/>
            <a:r>
              <a:rPr lang="en-US" dirty="0" smtClean="0"/>
              <a:t>Difficult to tell “when something is done”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Conclusions</a:t>
            </a:r>
          </a:p>
          <a:p>
            <a:pPr lvl="1"/>
            <a:r>
              <a:rPr lang="en-US" dirty="0" smtClean="0"/>
              <a:t>Approaches to semantic validation is a long term challenge</a:t>
            </a:r>
          </a:p>
          <a:p>
            <a:pPr lvl="1"/>
            <a:r>
              <a:rPr lang="en-US" dirty="0" smtClean="0"/>
              <a:t>This project generated a host of change requests to the HL7 CDS specs</a:t>
            </a:r>
          </a:p>
          <a:p>
            <a:pPr lvl="1"/>
            <a:r>
              <a:rPr lang="en-US" dirty="0" smtClean="0"/>
              <a:t>Spec was based on use of ELM as that was aligned with the standard</a:t>
            </a:r>
          </a:p>
          <a:p>
            <a:pPr lvl="1"/>
            <a:r>
              <a:rPr lang="en-US" dirty="0" smtClean="0"/>
              <a:t>There is a general lack of availability of tooling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65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“Field Guide” Takeaways: BPMN/CMMN/DMN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Consumption of existing [ACOG] Guidelines highlighted inconsistencies, gaps, imprecision, etc.  ACOG is not alone.</a:t>
            </a:r>
          </a:p>
          <a:p>
            <a:r>
              <a:rPr lang="en-US" dirty="0" smtClean="0"/>
              <a:t>BPMN (and to a lesser extent CMMN/DMN) are broadly accepted and taught in universities, and supported by tools in the marketplace</a:t>
            </a:r>
          </a:p>
          <a:p>
            <a:r>
              <a:rPr lang="en-US" dirty="0" smtClean="0"/>
              <a:t>Each language has natural usages</a:t>
            </a:r>
          </a:p>
          <a:p>
            <a:pPr lvl="1"/>
            <a:r>
              <a:rPr lang="en-US" dirty="0" smtClean="0"/>
              <a:t>BPMN for sequential or deterministic tasks </a:t>
            </a:r>
          </a:p>
          <a:p>
            <a:pPr lvl="1"/>
            <a:r>
              <a:rPr lang="en-US" dirty="0" smtClean="0"/>
              <a:t>CMMN for event-driven tasks (emergent, based upon context or new data)</a:t>
            </a:r>
          </a:p>
          <a:p>
            <a:pPr lvl="1"/>
            <a:r>
              <a:rPr lang="en-US" dirty="0" smtClean="0"/>
              <a:t>DMN for decision-oriented tasks</a:t>
            </a:r>
          </a:p>
          <a:p>
            <a:pPr lvl="1"/>
            <a:r>
              <a:rPr lang="en-US" dirty="0" smtClean="0"/>
              <a:t>Field Guide unified the above with styles/usage patterns to foster consistency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84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BPM Takeaways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Key to making this work is the clinical professional societies</a:t>
            </a:r>
          </a:p>
          <a:p>
            <a:r>
              <a:rPr lang="en-US" dirty="0" smtClean="0"/>
              <a:t>Need to think through how to expose</a:t>
            </a:r>
          </a:p>
          <a:p>
            <a:r>
              <a:rPr lang="en-US" dirty="0" err="1" smtClean="0"/>
              <a:t>Consumability</a:t>
            </a:r>
            <a:r>
              <a:rPr lang="en-US" dirty="0" smtClean="0"/>
              <a:t> and utilization of the model</a:t>
            </a:r>
          </a:p>
          <a:p>
            <a:r>
              <a:rPr lang="en-US" dirty="0" smtClean="0"/>
              <a:t>Need to manage pedigree, provenance, </a:t>
            </a:r>
            <a:r>
              <a:rPr lang="en-US" dirty="0" err="1" smtClean="0"/>
              <a:t>depdendency</a:t>
            </a:r>
            <a:r>
              <a:rPr lang="en-US" dirty="0" smtClean="0"/>
              <a:t> management to support complex models, particularly over time</a:t>
            </a:r>
          </a:p>
          <a:p>
            <a:r>
              <a:rPr lang="en-US" dirty="0" smtClean="0"/>
              <a:t>Levels of complexity and interdependency, </a:t>
            </a:r>
            <a:r>
              <a:rPr lang="en-US" dirty="0" err="1" smtClean="0"/>
              <a:t>orchestrability</a:t>
            </a:r>
            <a:r>
              <a:rPr lang="en-US" dirty="0" smtClean="0"/>
              <a:t> is key to success in use of modeling expressions to computability.</a:t>
            </a:r>
          </a:p>
          <a:p>
            <a:r>
              <a:rPr lang="en-US" dirty="0" smtClean="0"/>
              <a:t>Discrete services that are atomically focused has been viable commercially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43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Authoring reusable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Response to a clinical need/clinically driven</a:t>
            </a:r>
          </a:p>
          <a:p>
            <a:r>
              <a:rPr lang="en-US" dirty="0" smtClean="0"/>
              <a:t>Engagement of a team to develop care process model</a:t>
            </a:r>
          </a:p>
          <a:p>
            <a:pPr lvl="1"/>
            <a:r>
              <a:rPr lang="en-US" dirty="0" smtClean="0"/>
              <a:t>Parse Guidelines</a:t>
            </a:r>
          </a:p>
          <a:p>
            <a:pPr lvl="1"/>
            <a:r>
              <a:rPr lang="en-US" dirty="0" smtClean="0"/>
              <a:t>Capture workflow w/ explicit graphics  </a:t>
            </a:r>
          </a:p>
          <a:p>
            <a:pPr lvl="1"/>
            <a:r>
              <a:rPr lang="en-US" dirty="0" smtClean="0"/>
              <a:t>Intermountain has been using BPM Languages</a:t>
            </a:r>
          </a:p>
          <a:p>
            <a:r>
              <a:rPr lang="en-US" dirty="0" smtClean="0"/>
              <a:t>Focus on orchestrating workflows, both machines and people</a:t>
            </a:r>
          </a:p>
          <a:p>
            <a:r>
              <a:rPr lang="en-US" dirty="0" smtClean="0"/>
              <a:t>Authoring environment to produce executable output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28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347</Words>
  <Application>Microsoft Office PowerPoint</Application>
  <PresentationFormat>Widescreen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Knowledge Breakout</vt:lpstr>
      <vt:lpstr>Today’s Menu</vt:lpstr>
      <vt:lpstr>Outbrief/Takeaways</vt:lpstr>
      <vt:lpstr>Outbrief/Takeaways</vt:lpstr>
      <vt:lpstr>Knowledge Outbrief (2) - KNARTS</vt:lpstr>
      <vt:lpstr>“Field Guide” Takeaways: BPMN/CMMN/DMN</vt:lpstr>
      <vt:lpstr>BPM Takeaways</vt:lpstr>
      <vt:lpstr>Authoring reusable knowledge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Kenneth Samuel Rubin</dc:creator>
  <cp:lastModifiedBy>Kenneth Samuel Rubin</cp:lastModifiedBy>
  <cp:revision>11</cp:revision>
  <dcterms:created xsi:type="dcterms:W3CDTF">2018-07-30T18:42:34Z</dcterms:created>
  <dcterms:modified xsi:type="dcterms:W3CDTF">2018-07-30T20:48:15Z</dcterms:modified>
</cp:coreProperties>
</file>