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C4FF"/>
    <a:srgbClr val="E7D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5" autoAdjust="0"/>
    <p:restoredTop sz="94646" autoAdjust="0"/>
  </p:normalViewPr>
  <p:slideViewPr>
    <p:cSldViewPr snapToGrid="0" snapToObjects="1">
      <p:cViewPr>
        <p:scale>
          <a:sx n="100" d="100"/>
          <a:sy n="100" d="100"/>
        </p:scale>
        <p:origin x="-11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" y="2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2F0B-038F-5B44-8B4D-77B990FC40D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1D5FA-F388-2F4F-8F4B-42C86A687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9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83DF-2CF7-0940-94FC-9DABE32A04D2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1B2CE-A4B5-0745-AACE-B828220B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673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 flipV="1">
            <a:off x="0" y="-102744"/>
            <a:ext cx="9144000" cy="3778859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 flipV="1">
            <a:off x="0" y="-2"/>
            <a:ext cx="9144000" cy="3778859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4281"/>
            <a:ext cx="7772400" cy="2166169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4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 flipV="1">
            <a:off x="0" y="18402"/>
            <a:ext cx="9144000" cy="3778859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13658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10253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7074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rgbClr val="E7D62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80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9858"/>
            <a:ext cx="4038600" cy="508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9858"/>
            <a:ext cx="4038600" cy="508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3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581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5572"/>
            <a:ext cx="4040188" cy="43679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581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5572"/>
            <a:ext cx="4041775" cy="43679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8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5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"/>
            <a:ext cx="9144000" cy="10030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0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 flipV="1">
            <a:off x="0" y="-1"/>
            <a:ext cx="9144000" cy="917275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9194"/>
            <a:ext cx="8229600" cy="5106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25377" y="6291730"/>
            <a:ext cx="510094" cy="55577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8009932" y="6485876"/>
            <a:ext cx="7228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100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Page </a:t>
            </a:r>
            <a:fld id="{10CB2CE5-B8F9-4044-BBD4-F1B01B88322F}" type="slidenum">
              <a:rPr lang="en-US" sz="1100" i="1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pPr algn="l"/>
              <a:t>‹#›</a:t>
            </a:fld>
            <a:endParaRPr lang="en-US" sz="1100" i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25377" y="6310134"/>
            <a:ext cx="8261423" cy="0"/>
          </a:xfrm>
          <a:prstGeom prst="line">
            <a:avLst/>
          </a:prstGeom>
          <a:ln w="12700" cmpd="sng">
            <a:solidFill>
              <a:srgbClr val="10253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86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E7D628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2">
              <a:lumMod val="50000"/>
            </a:schemeClr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434281"/>
            <a:ext cx="7772400" cy="216616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Model Development and Review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CIMI/FHIR/HSPC Meeting</a:t>
            </a:r>
          </a:p>
          <a:p>
            <a:r>
              <a:rPr lang="en-US" dirty="0" smtClean="0"/>
              <a:t>August 11, 2015</a:t>
            </a:r>
          </a:p>
          <a:p>
            <a:r>
              <a:rPr lang="en-US" dirty="0" smtClean="0"/>
              <a:t>Stan Huff</a:t>
            </a:r>
          </a:p>
          <a:p>
            <a:r>
              <a:rPr lang="en-US" dirty="0" smtClean="0"/>
              <a:t>Tom Oniki</a:t>
            </a:r>
          </a:p>
          <a:p>
            <a:endParaRPr lang="en-US" dirty="0" smtClean="0"/>
          </a:p>
        </p:txBody>
      </p:sp>
      <p:pic>
        <p:nvPicPr>
          <p:cNvPr id="3079" name="Picture 1036" descr="C:\Documents and Settings\coshuff\My Documents\aaaa-Ihc\Intermountain logos\HLTH_H_B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25" y="4677185"/>
            <a:ext cx="2268708" cy="73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85" y="4413900"/>
            <a:ext cx="1124223" cy="122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52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thousands of “models” to review</a:t>
            </a:r>
          </a:p>
          <a:p>
            <a:r>
              <a:rPr lang="en-US" dirty="0" smtClean="0"/>
              <a:t>Balloting a model or a collection of models like they are a typical standard specification is not a good process.  Models are much more like terminology or other knowledge assets</a:t>
            </a:r>
          </a:p>
          <a:p>
            <a:r>
              <a:rPr lang="en-US" dirty="0" smtClean="0"/>
              <a:t>Clinicians that have an interest in reviewing the content are rare</a:t>
            </a:r>
          </a:p>
          <a:p>
            <a:r>
              <a:rPr lang="en-US" dirty="0" smtClean="0"/>
              <a:t>The review process may be helped by tools that are tailored to a specific audience</a:t>
            </a:r>
          </a:p>
          <a:p>
            <a:pPr lvl="1"/>
            <a:r>
              <a:rPr lang="en-US" dirty="0" smtClean="0"/>
              <a:t>Currently practicing front line clinicians</a:t>
            </a:r>
          </a:p>
          <a:p>
            <a:pPr lvl="1"/>
            <a:r>
              <a:rPr lang="en-US" dirty="0" smtClean="0"/>
              <a:t>Physician and nurse informaticists</a:t>
            </a:r>
          </a:p>
          <a:p>
            <a:r>
              <a:rPr lang="en-US" dirty="0" smtClean="0"/>
              <a:t>“Real” review typically only happens when people are implementing and then using the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Model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initiated</a:t>
            </a:r>
          </a:p>
          <a:p>
            <a:pPr lvl="1"/>
            <a:r>
              <a:rPr lang="en-US" dirty="0" smtClean="0"/>
              <a:t>Imported from an existing source</a:t>
            </a:r>
          </a:p>
          <a:p>
            <a:pPr lvl="1"/>
            <a:r>
              <a:rPr lang="en-US" dirty="0" smtClean="0"/>
              <a:t>Authored de novo </a:t>
            </a:r>
          </a:p>
          <a:p>
            <a:r>
              <a:rPr lang="en-US" dirty="0" smtClean="0"/>
              <a:t>Load model into the repository – status set to incomplete</a:t>
            </a:r>
          </a:p>
          <a:p>
            <a:pPr lvl="1"/>
            <a:r>
              <a:rPr lang="en-US" dirty="0" smtClean="0"/>
              <a:t>Validate syntax</a:t>
            </a:r>
          </a:p>
          <a:p>
            <a:pPr lvl="1"/>
            <a:r>
              <a:rPr lang="en-US" dirty="0" smtClean="0"/>
              <a:t>Check for redundant models</a:t>
            </a:r>
          </a:p>
          <a:p>
            <a:pPr lvl="1"/>
            <a:r>
              <a:rPr lang="en-US" dirty="0" smtClean="0"/>
              <a:t>Assign the model to an isosemantic family</a:t>
            </a:r>
          </a:p>
          <a:p>
            <a:pPr lvl="1"/>
            <a:r>
              <a:rPr lang="en-US" dirty="0" smtClean="0"/>
              <a:t>Assure that all terminology bindings exist and are valid</a:t>
            </a:r>
          </a:p>
          <a:p>
            <a:r>
              <a:rPr lang="en-US" dirty="0" smtClean="0"/>
              <a:t>When model is complete – update status to “ready for review”</a:t>
            </a:r>
          </a:p>
          <a:p>
            <a:r>
              <a:rPr lang="en-US" dirty="0" smtClean="0"/>
              <a:t>When clinical review is complete – update status to DSTU</a:t>
            </a:r>
          </a:p>
          <a:p>
            <a:r>
              <a:rPr lang="en-US" dirty="0" smtClean="0"/>
              <a:t>When model has been used in a working system – update status to “in use”</a:t>
            </a:r>
          </a:p>
          <a:p>
            <a:r>
              <a:rPr lang="en-US" dirty="0" smtClean="0"/>
              <a:t>If the model becomes obsolete – update status to “deprecated”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Repository and Model Adoption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968269"/>
              </p:ext>
            </p:extLst>
          </p:nvPr>
        </p:nvGraphicFramePr>
        <p:xfrm>
          <a:off x="555170" y="1233983"/>
          <a:ext cx="8066313" cy="2282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2870"/>
                <a:gridCol w="1179633"/>
                <a:gridCol w="932032"/>
                <a:gridCol w="1525143"/>
                <a:gridCol w="1525143"/>
                <a:gridCol w="1101492"/>
              </a:tblGrid>
              <a:tr h="583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Model Id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Status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Version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Isosemantic Family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Model content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Meta data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Hematocrit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DSTU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2123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XXXX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Blood Pressure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Incomplete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4578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XXXX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Heart Rate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 Use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4190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XXXX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White Cell Count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 Use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1789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XXXX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Serum Glucose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DSTU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3675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XXXX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Serum Bilirubin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 Use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5367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XXXX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YYY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515697"/>
              </p:ext>
            </p:extLst>
          </p:nvPr>
        </p:nvGraphicFramePr>
        <p:xfrm>
          <a:off x="547250" y="3886197"/>
          <a:ext cx="6248403" cy="2406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101"/>
                <a:gridCol w="1562101"/>
                <a:gridCol w="2514600"/>
                <a:gridCol w="609601"/>
              </a:tblGrid>
              <a:tr h="2336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Model Id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Realm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Use Case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Meta data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Heart Rate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Public Health Reporting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Hematocrit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AUS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Standard Lab Results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Serum Glucose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 Quality Measure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Serum Glucose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International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CIMI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Serum Glucose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International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openEHR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YYY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Serum Bilirubin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HSPC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Neonatal Bilirubin App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YYY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9844" y="892623"/>
            <a:ext cx="1887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Model Repository</a:t>
            </a:r>
            <a:endParaRPr lang="en-US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81922" y="3559689"/>
            <a:ext cx="174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Model Adoption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6116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Possible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Ongoing model import and creation </a:t>
            </a:r>
            <a:r>
              <a:rPr lang="en-US" dirty="0" err="1" smtClean="0"/>
              <a:t>ala</a:t>
            </a:r>
            <a:r>
              <a:rPr lang="en-US" dirty="0" smtClean="0"/>
              <a:t> CIMI, openEHR, DCMs, etc.</a:t>
            </a:r>
          </a:p>
          <a:p>
            <a:pPr lvl="1"/>
            <a:r>
              <a:rPr lang="en-US" dirty="0" smtClean="0"/>
              <a:t>Per conversation yesterday</a:t>
            </a:r>
          </a:p>
          <a:p>
            <a:r>
              <a:rPr lang="en-US" dirty="0" smtClean="0"/>
              <a:t>Put the models in a registry</a:t>
            </a:r>
          </a:p>
          <a:p>
            <a:pPr lvl="1"/>
            <a:r>
              <a:rPr lang="en-US" dirty="0" smtClean="0"/>
              <a:t>Need a registry</a:t>
            </a:r>
          </a:p>
          <a:p>
            <a:pPr lvl="1"/>
            <a:r>
              <a:rPr lang="en-US" dirty="0" smtClean="0"/>
              <a:t>Need a terminology server</a:t>
            </a:r>
          </a:p>
          <a:p>
            <a:r>
              <a:rPr lang="en-US" dirty="0" smtClean="0"/>
              <a:t>Initiate specific useful and valuable interoperability projects</a:t>
            </a:r>
          </a:p>
          <a:p>
            <a:pPr lvl="1"/>
            <a:r>
              <a:rPr lang="en-US" dirty="0" smtClean="0"/>
              <a:t>Engaging project that will provide real value to some clinical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Projects should involve two or more organizations to insure that the solutions are generalizable </a:t>
            </a:r>
            <a:r>
              <a:rPr lang="en-US" smtClean="0"/>
              <a:t>and interoperable</a:t>
            </a:r>
            <a:endParaRPr lang="en-US" dirty="0" smtClean="0"/>
          </a:p>
          <a:p>
            <a:r>
              <a:rPr lang="en-US" dirty="0" smtClean="0"/>
              <a:t>Review models that are needed for the specific use cases (at the logical level)</a:t>
            </a:r>
          </a:p>
          <a:p>
            <a:pPr lvl="1"/>
            <a:r>
              <a:rPr lang="en-US" dirty="0" smtClean="0"/>
              <a:t>Individual physician review</a:t>
            </a:r>
          </a:p>
          <a:p>
            <a:pPr lvl="1"/>
            <a:r>
              <a:rPr lang="en-US" dirty="0" smtClean="0"/>
              <a:t>Review of expert professional bodies</a:t>
            </a:r>
          </a:p>
          <a:p>
            <a:pPr lvl="1"/>
            <a:r>
              <a:rPr lang="en-US" dirty="0" smtClean="0"/>
              <a:t>Need user friendly tools for model and data entry review</a:t>
            </a:r>
          </a:p>
          <a:p>
            <a:pPr lvl="1"/>
            <a:r>
              <a:rPr lang="en-US" dirty="0" smtClean="0"/>
              <a:t>(evaluate models according to ISO 13972)</a:t>
            </a:r>
          </a:p>
          <a:p>
            <a:pPr lvl="1"/>
            <a:r>
              <a:rPr lang="en-US" dirty="0" smtClean="0"/>
              <a:t>Track review and use in the “Model Adoption” database</a:t>
            </a:r>
          </a:p>
          <a:p>
            <a:r>
              <a:rPr lang="en-US" dirty="0" smtClean="0"/>
              <a:t>Generate the FHIR profiles</a:t>
            </a:r>
          </a:p>
          <a:p>
            <a:pPr lvl="1"/>
            <a:r>
              <a:rPr lang="en-US" dirty="0" smtClean="0"/>
              <a:t>(Questions were raised about how possible or automatable this process can be)</a:t>
            </a:r>
          </a:p>
          <a:p>
            <a:r>
              <a:rPr lang="en-US" dirty="0" smtClean="0"/>
              <a:t>Complete the programming and implementation of the </a:t>
            </a:r>
            <a:r>
              <a:rPr lang="en-US" dirty="0" smtClean="0"/>
              <a:t>project</a:t>
            </a:r>
            <a:endParaRPr lang="en-US" dirty="0" smtClean="0"/>
          </a:p>
          <a:p>
            <a:r>
              <a:rPr lang="en-US" dirty="0" smtClean="0"/>
              <a:t>Share the experience, correct the models</a:t>
            </a:r>
          </a:p>
          <a:p>
            <a:r>
              <a:rPr lang="en-US" dirty="0" smtClean="0"/>
              <a:t>Repeat with new projects that add value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(Do a real project soon to sort out the real issues from the imagined issues</a:t>
            </a:r>
            <a:r>
              <a:rPr lang="en-US" b="1" u="sng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(Need to implement </a:t>
            </a:r>
            <a:r>
              <a:rPr lang="en-US" b="1" u="sng" dirty="0" err="1" smtClean="0">
                <a:solidFill>
                  <a:srgbClr val="FF0000"/>
                </a:solidFill>
              </a:rPr>
              <a:t>processs</a:t>
            </a:r>
            <a:r>
              <a:rPr lang="en-US" b="1" u="sng" dirty="0" smtClean="0">
                <a:solidFill>
                  <a:srgbClr val="FF0000"/>
                </a:solidFill>
              </a:rPr>
              <a:t> which support model driven testing (such as TDD).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506</Words>
  <Application>Microsoft Office PowerPoint</Application>
  <PresentationFormat>On-screen Show (4:3)</PresentationFormat>
  <Paragraphs>121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Model Development and Review</vt:lpstr>
      <vt:lpstr>Challenges and Opportunities</vt:lpstr>
      <vt:lpstr>Theoretical Model Lifecycle</vt:lpstr>
      <vt:lpstr>Model Repository and Model Adoption</vt:lpstr>
      <vt:lpstr>A Possible Process</vt:lpstr>
    </vt:vector>
  </TitlesOfParts>
  <Company>Portavita BV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Evert Jan Hoijtink</dc:creator>
  <cp:lastModifiedBy>Stanley M. Huff</cp:lastModifiedBy>
  <cp:revision>48</cp:revision>
  <dcterms:created xsi:type="dcterms:W3CDTF">2014-05-26T11:42:44Z</dcterms:created>
  <dcterms:modified xsi:type="dcterms:W3CDTF">2015-08-12T23:39:37Z</dcterms:modified>
</cp:coreProperties>
</file>