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5" r:id="rId3"/>
    <p:sldMasterId id="2147483698" r:id="rId4"/>
  </p:sldMasterIdLst>
  <p:notesMasterIdLst>
    <p:notesMasterId r:id="rId44"/>
  </p:notesMasterIdLst>
  <p:handoutMasterIdLst>
    <p:handoutMasterId r:id="rId45"/>
  </p:handoutMasterIdLst>
  <p:sldIdLst>
    <p:sldId id="257" r:id="rId5"/>
    <p:sldId id="310" r:id="rId6"/>
    <p:sldId id="311" r:id="rId7"/>
    <p:sldId id="312" r:id="rId8"/>
    <p:sldId id="314" r:id="rId9"/>
    <p:sldId id="315" r:id="rId10"/>
    <p:sldId id="316" r:id="rId11"/>
    <p:sldId id="258" r:id="rId12"/>
    <p:sldId id="259" r:id="rId13"/>
    <p:sldId id="260" r:id="rId14"/>
    <p:sldId id="261" r:id="rId15"/>
    <p:sldId id="306" r:id="rId16"/>
    <p:sldId id="262" r:id="rId17"/>
    <p:sldId id="263" r:id="rId18"/>
    <p:sldId id="264" r:id="rId19"/>
    <p:sldId id="265" r:id="rId20"/>
    <p:sldId id="266" r:id="rId21"/>
    <p:sldId id="321" r:id="rId22"/>
    <p:sldId id="267" r:id="rId23"/>
    <p:sldId id="318" r:id="rId24"/>
    <p:sldId id="319" r:id="rId25"/>
    <p:sldId id="271" r:id="rId26"/>
    <p:sldId id="272" r:id="rId27"/>
    <p:sldId id="273" r:id="rId28"/>
    <p:sldId id="274" r:id="rId29"/>
    <p:sldId id="275" r:id="rId30"/>
    <p:sldId id="317" r:id="rId31"/>
    <p:sldId id="320" r:id="rId32"/>
    <p:sldId id="276" r:id="rId33"/>
    <p:sldId id="283" r:id="rId34"/>
    <p:sldId id="328" r:id="rId35"/>
    <p:sldId id="322" r:id="rId36"/>
    <p:sldId id="323" r:id="rId37"/>
    <p:sldId id="324" r:id="rId38"/>
    <p:sldId id="325" r:id="rId39"/>
    <p:sldId id="326" r:id="rId40"/>
    <p:sldId id="327" r:id="rId41"/>
    <p:sldId id="300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C4FF"/>
    <a:srgbClr val="E7D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46" autoAdjust="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268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C2F0B-038F-5B44-8B4D-77B990FC40D0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5FA-F388-2F4F-8F4B-42C86A687B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59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983DF-2CF7-0940-94FC-9DABE32A04D2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B2CE-A4B5-0745-AACE-B828220B7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67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1B2CE-A4B5-0745-AACE-B828220B7B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57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algn="ctr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algn="ctr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algn="ctr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algn="ctr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6432BE9-51D3-4BCA-A29E-76DE11156166}" type="slidenum">
              <a:rPr lang="en-US" sz="1200">
                <a:solidFill>
                  <a:prstClr val="black"/>
                </a:solidFill>
              </a:rPr>
              <a:pPr algn="r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4237"/>
          </a:xfrm>
          <a:ln w="12700" cap="flat">
            <a:solidFill>
              <a:schemeClr val="tx1"/>
            </a:solidFill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8" tIns="45765" rIns="91528" bIns="4576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algn="ctr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algn="ctr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algn="ctr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algn="ctr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algn="ctr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35D9952-4F6F-4918-8527-077ACF117DDF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defTabSz="914485" eaLnBrk="0" hangingPunct="0">
              <a:defRPr sz="21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9E6A5F3-E322-4FBE-BA92-87E76137C3E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1B2CE-A4B5-0745-AACE-B828220B7B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1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 flipV="1">
            <a:off x="0" y="-102744"/>
            <a:ext cx="9144000" cy="377885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4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4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2949A33B-22AE-4741-A8DF-36F8FF99C722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9052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2D55DAC8-75B3-410E-B99A-8CA0B4E51EFB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6943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14BB6873-8EF3-4D0B-83F2-D0B7A8214F75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9212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BCD5C5D4-F2A8-4B85-A41F-D92CB5EF0A21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6228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7C035CD2-922B-44BC-B010-BC068AB6C005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4954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446B4485-EDF1-459F-93DA-3084F26A43A8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18632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75B289C0-A604-4DEA-8B44-2ED79B2CBB99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8683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F34D931D-F87B-4E9C-A06C-C44A380E44A5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9253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19507AC4-3B53-4F4C-A587-618E39F366FC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7043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70167E49-9459-489A-92FE-F10A7596D88F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51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 flipV="1">
            <a:off x="0" y="-2"/>
            <a:ext cx="9144000" cy="377885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4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4281"/>
            <a:ext cx="7772400" cy="216616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93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9158F5A2-BF5A-42AC-9C0D-F2F2C5BF5A03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5326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6E52D8C1-8C29-4901-866B-F98D1450FC1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68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2949A33B-22AE-4741-A8DF-36F8FF99C722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92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2D55DAC8-75B3-410E-B99A-8CA0B4E51EFB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8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14BB6873-8EF3-4D0B-83F2-D0B7A8214F7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672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BCD5C5D4-F2A8-4B85-A41F-D92CB5EF0A21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35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7C035CD2-922B-44BC-B010-BC068AB6C00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65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446B4485-EDF1-459F-93DA-3084F26A43A8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0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75B289C0-A604-4DEA-8B44-2ED79B2CBB99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58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F34D931D-F87B-4E9C-A06C-C44A380E44A5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8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48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19507AC4-3B53-4F4C-A587-618E39F366FC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8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70167E49-9459-489A-92FE-F10A7596D88F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21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9158F5A2-BF5A-42AC-9C0D-F2F2C5BF5A03}" type="slidenum">
              <a:rPr 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69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 flipV="1">
            <a:off x="0" y="-2"/>
            <a:ext cx="9144000" cy="377885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4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4281"/>
            <a:ext cx="7772400" cy="216616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106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 flipV="1">
            <a:off x="0" y="-2"/>
            <a:ext cx="9144000" cy="377885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4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4281"/>
            <a:ext cx="7772400" cy="2166169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62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82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 flipV="1">
            <a:off x="0" y="18402"/>
            <a:ext cx="9144000" cy="377885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4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3658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1025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97074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rgbClr val="E7D62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028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9858"/>
            <a:ext cx="4038600" cy="508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9858"/>
            <a:ext cx="4038600" cy="508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20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581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5572"/>
            <a:ext cx="4040188" cy="43679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581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5572"/>
            <a:ext cx="4041775" cy="43679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10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1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 flipV="1">
            <a:off x="0" y="18402"/>
            <a:ext cx="9144000" cy="3778859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4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13658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10253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97074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rgbClr val="E7D62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801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1003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69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29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9858"/>
            <a:ext cx="4038600" cy="508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9858"/>
            <a:ext cx="4038600" cy="50863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3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581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5572"/>
            <a:ext cx="4040188" cy="43679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581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5572"/>
            <a:ext cx="4041775" cy="43679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8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5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100304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0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6E52D8C1-8C29-4901-866B-F98D1450FC1F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183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 flipV="1">
            <a:off x="0" y="-1"/>
            <a:ext cx="9144000" cy="91727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4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9194"/>
            <a:ext cx="8229600" cy="5106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25377" y="6291730"/>
            <a:ext cx="510094" cy="55577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009932" y="6485876"/>
            <a:ext cx="722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Page </a:t>
            </a:r>
            <a:fld id="{10CB2CE5-B8F9-4044-BBD4-F1B01B88322F}" type="slidenum">
              <a:rPr lang="en-US" sz="1100" i="1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pPr algn="l"/>
              <a:t>‹#›</a:t>
            </a:fld>
            <a:endParaRPr lang="en-US" sz="1100" i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25377" y="6310134"/>
            <a:ext cx="8261423" cy="0"/>
          </a:xfrm>
          <a:prstGeom prst="line">
            <a:avLst/>
          </a:prstGeom>
          <a:ln w="12700" cmpd="sng">
            <a:solidFill>
              <a:srgbClr val="1025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8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E7D628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50000"/>
            </a:schemeClr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50000"/>
            </a:schemeClr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>
              <a:lumMod val="50000"/>
            </a:schemeClr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>
              <a:lumMod val="50000"/>
            </a:schemeClr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>
              <a:lumMod val="50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 flipV="1">
            <a:off x="0" y="0"/>
            <a:ext cx="9144000" cy="8064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4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7525" y="6429375"/>
            <a:ext cx="94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F66C75B6-E684-437A-A6AD-976B3EF5241C}" type="slidenum">
              <a:rPr lang="en-US" smtClean="0">
                <a:solidFill>
                  <a:srgbClr val="FFFF00"/>
                </a:solidFill>
                <a:latin typeface="Aharoni" panose="02010803020104030203" pitchFamily="2" charset="-79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16434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572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9144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3716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8288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7975" indent="-307975" algn="l" defTabSz="8207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5525" indent="-204788" algn="l" defTabSz="8207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36688" indent="-206375" algn="l" defTabSz="82073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462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 flipV="1">
            <a:off x="0" y="0"/>
            <a:ext cx="9144000" cy="806450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4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20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7525" y="6429375"/>
            <a:ext cx="94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00"/>
                </a:solidFill>
              </a:rPr>
              <a:t>  # </a:t>
            </a:r>
            <a:fld id="{F66C75B6-E684-437A-A6AD-976B3EF5241C}" type="slidenum">
              <a:rPr lang="en-US">
                <a:solidFill>
                  <a:srgbClr val="FFFF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959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2pPr>
      <a:lvl3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3pPr>
      <a:lvl4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4pPr>
      <a:lvl5pPr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5pPr>
      <a:lvl6pPr marL="4572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6pPr>
      <a:lvl7pPr marL="9144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7pPr>
      <a:lvl8pPr marL="13716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8pPr>
      <a:lvl9pPr marL="1828800" algn="ctr" defTabSz="82073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18" charset="0"/>
        </a:defRPr>
      </a:lvl9pPr>
    </p:titleStyle>
    <p:bodyStyle>
      <a:lvl1pPr marL="307975" indent="-307975" algn="l" defTabSz="8207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5525" indent="-204788" algn="l" defTabSz="82073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36688" indent="-206375" algn="l" defTabSz="82073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462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034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7606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178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75063" indent="-204788" algn="l" defTabSz="8207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 flipV="1">
            <a:off x="0" y="-1"/>
            <a:ext cx="9144000" cy="917275"/>
          </a:xfrm>
          <a:prstGeom prst="roundRect">
            <a:avLst>
              <a:gd name="adj" fmla="val 0"/>
            </a:avLst>
          </a:prstGeom>
          <a:gradFill rotWithShape="0">
            <a:gsLst>
              <a:gs pos="0">
                <a:srgbClr val="00004F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9194"/>
            <a:ext cx="8229600" cy="5106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25377" y="6291730"/>
            <a:ext cx="510094" cy="55577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35471" y="6485876"/>
            <a:ext cx="20276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solidFill>
                  <a:srgbClr val="1F497D">
                    <a:lumMod val="50000"/>
                  </a:srgbClr>
                </a:solidFill>
                <a:latin typeface="Times New Roman"/>
                <a:cs typeface="Times New Roman"/>
              </a:rPr>
              <a:t>CIMI_Phoenix_Huff_20140501</a:t>
            </a:r>
            <a:endParaRPr lang="en-US" sz="1100" i="1" dirty="0">
              <a:solidFill>
                <a:srgbClr val="1F497D">
                  <a:lumMod val="50000"/>
                </a:srgbClr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009932" y="6485876"/>
            <a:ext cx="7228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 smtClean="0">
                <a:solidFill>
                  <a:srgbClr val="1F497D">
                    <a:lumMod val="50000"/>
                  </a:srgbClr>
                </a:solidFill>
                <a:latin typeface="Times New Roman"/>
                <a:cs typeface="Times New Roman"/>
              </a:rPr>
              <a:t>Page </a:t>
            </a:r>
            <a:fld id="{10CB2CE5-B8F9-4044-BBD4-F1B01B88322F}" type="slidenum">
              <a:rPr lang="en-US" sz="1100" i="1" smtClean="0">
                <a:solidFill>
                  <a:srgbClr val="1F497D">
                    <a:lumMod val="50000"/>
                  </a:srgbClr>
                </a:solidFill>
                <a:latin typeface="Times New Roman"/>
                <a:cs typeface="Times New Roman"/>
              </a:rPr>
              <a:pPr/>
              <a:t>‹#›</a:t>
            </a:fld>
            <a:endParaRPr lang="en-US" sz="1100" i="1" dirty="0">
              <a:solidFill>
                <a:srgbClr val="1F497D">
                  <a:lumMod val="50000"/>
                </a:srgbClr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25377" y="6310134"/>
            <a:ext cx="8261423" cy="0"/>
          </a:xfrm>
          <a:prstGeom prst="line">
            <a:avLst/>
          </a:prstGeom>
          <a:ln w="12700" cmpd="sng">
            <a:solidFill>
              <a:srgbClr val="10253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86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E7D628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50000"/>
            </a:schemeClr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50000"/>
            </a:schemeClr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>
              <a:lumMod val="50000"/>
            </a:schemeClr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>
              <a:lumMod val="50000"/>
            </a:schemeClr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>
              <a:lumMod val="50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PowerPoint_97-2003_Presentation1.ppt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em.org/#/" TargetMode="External"/><Relationship Id="rId2" Type="http://schemas.openxmlformats.org/officeDocument/2006/relationships/hyperlink" Target="http://www.clinicalelement.com/cimi-browser/#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cimi.org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34281"/>
            <a:ext cx="7772400" cy="216616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Brief Review of CIMI Progress, Plans, and Goals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CIMI/FHIR/HSPC Meeting</a:t>
            </a:r>
          </a:p>
          <a:p>
            <a:r>
              <a:rPr lang="en-US" dirty="0" smtClean="0"/>
              <a:t>August 10, 2015</a:t>
            </a:r>
          </a:p>
          <a:p>
            <a:r>
              <a:rPr lang="en-US" dirty="0" smtClean="0"/>
              <a:t>Stanley M Huff, MD</a:t>
            </a:r>
          </a:p>
          <a:p>
            <a:r>
              <a:rPr lang="en-US" dirty="0" smtClean="0"/>
              <a:t>Chief Medical Informatics Officer</a:t>
            </a:r>
          </a:p>
          <a:p>
            <a:endParaRPr lang="en-US" dirty="0" smtClean="0"/>
          </a:p>
        </p:txBody>
      </p:sp>
      <p:pic>
        <p:nvPicPr>
          <p:cNvPr id="3079" name="Picture 1036" descr="C:\Documents and Settings\coshuff\My Documents\aaaa-Ihc\Intermountain logos\HLTH_H_B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25" y="4677185"/>
            <a:ext cx="2268708" cy="73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85" y="4413900"/>
            <a:ext cx="1124223" cy="122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52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Intermountain’s Motivation for CIMI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62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Ultimate Value Proposition of CIMI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Interoperable sharing of: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Information</a:t>
            </a:r>
          </a:p>
          <a:p>
            <a:r>
              <a:rPr lang="en-US" dirty="0" smtClean="0"/>
              <a:t>Applications</a:t>
            </a:r>
          </a:p>
          <a:p>
            <a:r>
              <a:rPr lang="en-US" dirty="0" smtClean="0"/>
              <a:t>Decision logic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181659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561004"/>
              </p:ext>
            </p:extLst>
          </p:nvPr>
        </p:nvGraphicFramePr>
        <p:xfrm>
          <a:off x="0" y="1996"/>
          <a:ext cx="914241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Slide" r:id="rId3" imgW="4905869" imgH="3679015" progId="PowerPoint.Slide.8">
                  <p:embed/>
                </p:oleObj>
              </mc:Choice>
              <mc:Fallback>
                <p:oleObj name="Slide" r:id="rId3" imgW="4905869" imgH="3679015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96"/>
                        <a:ext cx="914241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08012" y="1297396"/>
            <a:ext cx="1768475" cy="1093788"/>
            <a:chOff x="470" y="943"/>
            <a:chExt cx="1114" cy="68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943"/>
              <a:ext cx="111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ctr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ctr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ctr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ctr" eaLnBrk="0" hangingPunct="0"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2800">
                  <a:solidFill>
                    <a:srgbClr val="FFFF00"/>
                  </a:solidFill>
                  <a:latin typeface="Arial Black" pitchFamily="34" charset="0"/>
                  <a:cs typeface="Times New Roman" pitchFamily="18" charset="0"/>
                </a:rPr>
                <a:t>Patient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960" y="1296"/>
              <a:ext cx="480" cy="336"/>
            </a:xfrm>
            <a:prstGeom prst="line">
              <a:avLst/>
            </a:prstGeom>
            <a:noFill/>
            <a:ln w="889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74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3250" y="0"/>
            <a:ext cx="77724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buClr>
                <a:srgbClr val="FFFFFF"/>
              </a:buClr>
              <a:buSzPct val="90000"/>
            </a:pPr>
            <a:r>
              <a:rPr lang="en-US" sz="4000" b="1" dirty="0">
                <a:solidFill>
                  <a:srgbClr val="FFFF00"/>
                </a:solidFill>
              </a:rPr>
              <a:t>Core Assumptions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344613"/>
            <a:ext cx="7989888" cy="4918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spcBef>
                <a:spcPct val="0"/>
              </a:spcBef>
              <a:buFontTx/>
              <a:buNone/>
            </a:pPr>
            <a:r>
              <a:rPr lang="en-US" sz="3400" dirty="0" smtClean="0"/>
              <a:t>‘</a:t>
            </a:r>
            <a:r>
              <a:rPr lang="en-US" sz="3000" dirty="0" smtClean="0"/>
              <a:t>The complexity of modern medicine exceeds the inherent limitations of the unaided human mind.’</a:t>
            </a:r>
          </a:p>
          <a:p>
            <a:pPr marL="342900" indent="-342900" defTabSz="914400">
              <a:spcBef>
                <a:spcPct val="0"/>
              </a:spcBef>
              <a:buFontTx/>
              <a:buNone/>
            </a:pPr>
            <a:r>
              <a:rPr lang="en-US" sz="3000" dirty="0" smtClean="0"/>
              <a:t>	~ </a:t>
            </a:r>
            <a:r>
              <a:rPr lang="en-US" sz="2100" dirty="0" smtClean="0"/>
              <a:t>David M. Eddy, MD, Ph.D.</a:t>
            </a:r>
          </a:p>
          <a:p>
            <a:pPr marL="342900" indent="-342900" algn="ctr" defTabSz="914400">
              <a:spcBef>
                <a:spcPct val="0"/>
              </a:spcBef>
              <a:buFontTx/>
              <a:buNone/>
            </a:pPr>
            <a:endParaRPr lang="en-US" sz="2100" dirty="0" smtClean="0"/>
          </a:p>
          <a:p>
            <a:pPr marL="342900" indent="-342900" defTabSz="914400">
              <a:spcBef>
                <a:spcPct val="0"/>
              </a:spcBef>
              <a:buFontTx/>
              <a:buNone/>
            </a:pPr>
            <a:r>
              <a:rPr lang="en-US" sz="3000" dirty="0" smtClean="0"/>
              <a:t>‘... man is not perfectible.  There are limits to man’s capabilities as an  information  processor that assure the occurrence of random errors in his activities.’</a:t>
            </a:r>
          </a:p>
          <a:p>
            <a:pPr marL="342900" indent="-342900" defTabSz="914400">
              <a:spcBef>
                <a:spcPct val="0"/>
              </a:spcBef>
              <a:buFontTx/>
              <a:buNone/>
            </a:pPr>
            <a:r>
              <a:rPr lang="en-US" sz="3000" dirty="0" smtClean="0"/>
              <a:t>	~ </a:t>
            </a:r>
            <a:r>
              <a:rPr lang="en-US" sz="2100" dirty="0" smtClean="0"/>
              <a:t>Clement J. McDonald, MD</a:t>
            </a:r>
            <a:r>
              <a:rPr lang="en-US" sz="30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2878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833563" y="69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5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Newborns with hyperbilirubinemia</a:t>
            </a:r>
            <a:endParaRPr lang="en-US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51189"/>
              </p:ext>
            </p:extLst>
          </p:nvPr>
        </p:nvGraphicFramePr>
        <p:xfrm>
          <a:off x="372828" y="1014652"/>
          <a:ext cx="8264380" cy="505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Drawing" r:id="rId4" imgW="2642400" imgH="1616400" progId="FLW3Drawing">
                  <p:embed/>
                </p:oleObj>
              </mc:Choice>
              <mc:Fallback>
                <p:oleObj name="Drawing" r:id="rId4" imgW="2642400" imgH="1616400" progId="FLW3Drawing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28" y="1014652"/>
                        <a:ext cx="8264380" cy="5053165"/>
                      </a:xfrm>
                      <a:prstGeom prst="rect">
                        <a:avLst/>
                      </a:prstGeom>
                      <a:solidFill>
                        <a:srgbClr val="10253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86366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System Approach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Intermountain can only provide the highest quality, lowest cost health care with the use of advanced clinical decision support systems integrated into frontline clinical workflow</a:t>
            </a:r>
          </a:p>
        </p:txBody>
      </p:sp>
    </p:spTree>
    <p:extLst>
      <p:ext uri="{BB962C8B-B14F-4D97-AF65-F5344CB8AC3E}">
        <p14:creationId xmlns:p14="http://schemas.microsoft.com/office/powerpoint/2010/main" val="20620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Decision Support Modules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Antibiotic Assistant</a:t>
            </a:r>
          </a:p>
          <a:p>
            <a:r>
              <a:rPr lang="en-US" sz="2400" dirty="0" smtClean="0"/>
              <a:t>Ventilator weaning</a:t>
            </a:r>
          </a:p>
          <a:p>
            <a:r>
              <a:rPr lang="en-US" sz="2400" dirty="0" smtClean="0"/>
              <a:t>ARDS protocols </a:t>
            </a:r>
          </a:p>
          <a:p>
            <a:r>
              <a:rPr lang="en-US" sz="2400" dirty="0" smtClean="0"/>
              <a:t>Nosocomial infection monitoring</a:t>
            </a:r>
          </a:p>
          <a:p>
            <a:r>
              <a:rPr lang="en-US" sz="2400" dirty="0" smtClean="0"/>
              <a:t>MRSA monitoring and control</a:t>
            </a:r>
          </a:p>
          <a:p>
            <a:r>
              <a:rPr lang="en-US" sz="2400" dirty="0" smtClean="0"/>
              <a:t>Prevention of Deep Venous Thrombosis</a:t>
            </a:r>
          </a:p>
          <a:p>
            <a:r>
              <a:rPr lang="en-US" sz="2400" dirty="0" smtClean="0"/>
              <a:t>Infectious disease reporting to public health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Diabetic care</a:t>
            </a:r>
          </a:p>
          <a:p>
            <a:r>
              <a:rPr lang="en-US" sz="2400" smtClean="0"/>
              <a:t>Pre-op antibiotics</a:t>
            </a:r>
          </a:p>
          <a:p>
            <a:r>
              <a:rPr lang="en-US" sz="2400" smtClean="0"/>
              <a:t>ICU glucose protocols</a:t>
            </a:r>
          </a:p>
          <a:p>
            <a:r>
              <a:rPr lang="en-US" sz="2400" smtClean="0"/>
              <a:t>Ventilator disconnect</a:t>
            </a:r>
          </a:p>
          <a:p>
            <a:r>
              <a:rPr lang="en-US" sz="2400" smtClean="0"/>
              <a:t>Infusion pump errors</a:t>
            </a:r>
          </a:p>
          <a:p>
            <a:r>
              <a:rPr lang="en-US" sz="2400" smtClean="0"/>
              <a:t>Lab alerts</a:t>
            </a:r>
          </a:p>
          <a:p>
            <a:r>
              <a:rPr lang="en-US" sz="2400" smtClean="0"/>
              <a:t>Blood ordering</a:t>
            </a:r>
          </a:p>
          <a:p>
            <a:r>
              <a:rPr lang="en-US" sz="2400" smtClean="0"/>
              <a:t>Order sets</a:t>
            </a:r>
          </a:p>
          <a:p>
            <a:r>
              <a:rPr lang="en-US" sz="2400" smtClean="0"/>
              <a:t>Patient worksheets</a:t>
            </a:r>
          </a:p>
          <a:p>
            <a:r>
              <a:rPr lang="en-US" sz="2400" smtClean="0"/>
              <a:t>Post MI discharge meds</a:t>
            </a:r>
          </a:p>
        </p:txBody>
      </p:sp>
    </p:spTree>
    <p:extLst>
      <p:ext uri="{BB962C8B-B14F-4D97-AF65-F5344CB8AC3E}">
        <p14:creationId xmlns:p14="http://schemas.microsoft.com/office/powerpoint/2010/main" val="696354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can’t keep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have ~150 decision support rules or modules</a:t>
            </a:r>
          </a:p>
          <a:p>
            <a:r>
              <a:rPr lang="en-US" sz="2800" dirty="0" smtClean="0"/>
              <a:t>We have picked the low hanging fruit</a:t>
            </a:r>
          </a:p>
          <a:p>
            <a:r>
              <a:rPr lang="en-US" sz="2800" dirty="0" smtClean="0"/>
              <a:t>There is a need to have 5,000 decision support rules or modules</a:t>
            </a:r>
          </a:p>
          <a:p>
            <a:r>
              <a:rPr lang="en-US" sz="2800" dirty="0" smtClean="0"/>
              <a:t>There is no path from 150 to get to 5,000 unless we fundamentally change the ecosystem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71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Goal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 able to share data, applications, reports, alerts, protocols, and decision support modules with anyone in the WORLD</a:t>
            </a:r>
          </a:p>
          <a:p>
            <a:r>
              <a:rPr lang="en-US" sz="4000" dirty="0" smtClean="0"/>
              <a:t>Goal is “plug-n-play”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247936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Welcome to the Intermountain Healthcare Transformation Lab</a:t>
            </a:r>
          </a:p>
          <a:p>
            <a:pPr marL="342900" lvl="2" indent="-342900"/>
            <a:r>
              <a:rPr lang="en-US" sz="2400" dirty="0" smtClean="0"/>
              <a:t>Continental breakfast, afternoon snacks, </a:t>
            </a:r>
            <a:r>
              <a:rPr lang="en-US" sz="2400" i="1" u="sng" dirty="0" smtClean="0"/>
              <a:t>lunch </a:t>
            </a:r>
            <a:r>
              <a:rPr lang="en-US" sz="2400" i="1" u="sng" dirty="0"/>
              <a:t>on your own</a:t>
            </a:r>
          </a:p>
          <a:p>
            <a:r>
              <a:rPr lang="en-US" dirty="0" smtClean="0"/>
              <a:t>Purpose of these meetings:</a:t>
            </a:r>
          </a:p>
          <a:p>
            <a:pPr marL="800100" lvl="3" indent="-342900"/>
            <a:r>
              <a:rPr lang="en-US" sz="2200" dirty="0"/>
              <a:t>Aug 10: Technical meeting: </a:t>
            </a:r>
            <a:r>
              <a:rPr lang="en-US" sz="2200" dirty="0" smtClean="0"/>
              <a:t>Laying </a:t>
            </a:r>
            <a:r>
              <a:rPr lang="en-US" sz="2200" dirty="0"/>
              <a:t>out a course for CIMI to write </a:t>
            </a:r>
            <a:r>
              <a:rPr lang="en-US" sz="2200" dirty="0" smtClean="0"/>
              <a:t>HL7 FHIR profiles/clinical </a:t>
            </a:r>
            <a:r>
              <a:rPr lang="en-US" sz="2200" dirty="0"/>
              <a:t>models </a:t>
            </a:r>
          </a:p>
          <a:p>
            <a:pPr marL="800100" lvl="3" indent="-342900"/>
            <a:r>
              <a:rPr lang="en-US" sz="2200" dirty="0"/>
              <a:t>Aug 11: Clinical meeting: </a:t>
            </a:r>
            <a:r>
              <a:rPr lang="en-US" sz="2200" dirty="0" smtClean="0"/>
              <a:t>Creating </a:t>
            </a:r>
            <a:r>
              <a:rPr lang="en-US" sz="2200" dirty="0"/>
              <a:t>broad consensus on </a:t>
            </a:r>
            <a:r>
              <a:rPr lang="en-US" sz="2200" dirty="0" smtClean="0"/>
              <a:t>HL7 FHIR profiles </a:t>
            </a:r>
            <a:r>
              <a:rPr lang="en-US" sz="2200" dirty="0"/>
              <a:t>for true interoperability </a:t>
            </a:r>
          </a:p>
          <a:p>
            <a:pPr marL="800100" lvl="3" indent="-342900"/>
            <a:r>
              <a:rPr lang="en-US" sz="2200" dirty="0"/>
              <a:t>Aug 12 -13 HSPC technical </a:t>
            </a:r>
            <a:r>
              <a:rPr lang="en-US" sz="2200" dirty="0" smtClean="0"/>
              <a:t>meetings</a:t>
            </a:r>
          </a:p>
          <a:p>
            <a:pPr marL="342900" lvl="2" indent="-342900"/>
            <a:r>
              <a:rPr lang="en-US" sz="2400" dirty="0" err="1" smtClean="0"/>
              <a:t>Powerpoint</a:t>
            </a:r>
            <a:r>
              <a:rPr lang="en-US" sz="2400" dirty="0" smtClean="0"/>
              <a:t> presentations for background, but the goal is to have discussions leading to decisions and actions</a:t>
            </a:r>
          </a:p>
          <a:p>
            <a:pPr marL="800100" lvl="3" indent="-342900"/>
            <a:r>
              <a:rPr lang="en-US" sz="2200" dirty="0" smtClean="0"/>
              <a:t>We can change the agenda </a:t>
            </a:r>
            <a:r>
              <a:rPr lang="en-US" sz="2200" smtClean="0"/>
              <a:t>as needed</a:t>
            </a:r>
            <a:endParaRPr lang="en-US" sz="2200" dirty="0" smtClean="0"/>
          </a:p>
          <a:p>
            <a:pPr marL="342900" lvl="2" indent="-342900"/>
            <a:r>
              <a:rPr lang="en-US" sz="2400" dirty="0" smtClean="0"/>
              <a:t>All of the slides will be made available</a:t>
            </a:r>
          </a:p>
          <a:p>
            <a:pPr marL="342900" lvl="2" indent="-342900"/>
            <a:r>
              <a:rPr lang="en-US" sz="2400" dirty="0" smtClean="0"/>
              <a:t>Any suggested changes or additions to the agenda?</a:t>
            </a:r>
          </a:p>
          <a:p>
            <a:pPr marL="342900" lvl="2" indent="-342900"/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9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0010" y="5712030"/>
            <a:ext cx="1805050" cy="914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Commercial</a:t>
            </a:r>
          </a:p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EHR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1221378" y="5355775"/>
            <a:ext cx="24124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Heterogeneous Systems</a:t>
            </a:r>
            <a:endParaRPr lang="en-US" sz="14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31326" y="5741717"/>
            <a:ext cx="2113805" cy="914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Home Grown</a:t>
            </a:r>
          </a:p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System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41918" y="5715986"/>
            <a:ext cx="1379515" cy="914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System</a:t>
            </a:r>
          </a:p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Integrator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09458" y="5708068"/>
            <a:ext cx="1379515" cy="914400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Others…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375" y="4468938"/>
            <a:ext cx="3493827" cy="584775"/>
          </a:xfrm>
          <a:prstGeom prst="rect">
            <a:avLst/>
          </a:prstGeom>
          <a:gradFill flip="none" rotWithShape="1">
            <a:gsLst>
              <a:gs pos="0">
                <a:srgbClr val="E6E6E6"/>
              </a:gs>
              <a:gs pos="100000">
                <a:srgbClr val="7D8496">
                  <a:lumMod val="38000"/>
                  <a:lumOff val="62000"/>
                </a:srgbClr>
              </a:gs>
            </a:gsLst>
            <a:lin ang="5400000" scaled="0"/>
            <a:tileRect/>
          </a:gra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 smtClean="0">
                <a:solidFill>
                  <a:prstClr val="black"/>
                </a:solidFill>
              </a:rPr>
              <a:t>FHIR Profiles from CIMI Models</a:t>
            </a:r>
          </a:p>
          <a:p>
            <a:pPr algn="ctr" defTabSz="457200"/>
            <a:r>
              <a:rPr lang="en-US" sz="1600" b="1" dirty="0" smtClean="0">
                <a:solidFill>
                  <a:prstClr val="black"/>
                </a:solidFill>
              </a:rPr>
              <a:t>(using standard terminology)</a:t>
            </a:r>
          </a:p>
        </p:txBody>
      </p:sp>
    </p:spTree>
    <p:extLst>
      <p:ext uri="{BB962C8B-B14F-4D97-AF65-F5344CB8AC3E}">
        <p14:creationId xmlns:p14="http://schemas.microsoft.com/office/powerpoint/2010/main" val="41229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23758"/>
            <a:ext cx="8042276" cy="874526"/>
          </a:xfrm>
        </p:spPr>
        <p:txBody>
          <a:bodyPr/>
          <a:lstStyle/>
          <a:p>
            <a:r>
              <a:rPr lang="en-US" dirty="0" smtClean="0"/>
              <a:t>2015 HIMSS Demonstrations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2" t="32836" r="17500" b="10448"/>
          <a:stretch/>
        </p:blipFill>
        <p:spPr bwMode="auto">
          <a:xfrm>
            <a:off x="0" y="1548541"/>
            <a:ext cx="9144000" cy="476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4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CIMI Vision, Mission, and Goals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4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Needed to Create a New Paradigm?</a:t>
            </a:r>
          </a:p>
        </p:txBody>
      </p:sp>
      <p:sp>
        <p:nvSpPr>
          <p:cNvPr id="16387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set of detailed clinical data models coupled with…</a:t>
            </a:r>
          </a:p>
          <a:p>
            <a:r>
              <a:rPr lang="en-US" dirty="0" smtClean="0"/>
              <a:t>Standard coded terminology</a:t>
            </a:r>
          </a:p>
          <a:p>
            <a:r>
              <a:rPr lang="en-US" dirty="0" smtClean="0"/>
              <a:t>Standard API’s (Application Programmer Interfaces) for healthcare related services</a:t>
            </a:r>
          </a:p>
          <a:p>
            <a:r>
              <a:rPr lang="en-US" dirty="0" smtClean="0"/>
              <a:t>Open sharing of models, coded terms, and API’s</a:t>
            </a:r>
          </a:p>
          <a:p>
            <a:r>
              <a:rPr lang="en-US" dirty="0" smtClean="0"/>
              <a:t>Sharing of decision logic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798563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Netherlands/ISO Standard</a:t>
            </a:r>
          </a:p>
          <a:p>
            <a:r>
              <a:rPr lang="en-US" sz="2000" dirty="0" smtClean="0"/>
              <a:t>ISO EN 13606</a:t>
            </a:r>
          </a:p>
          <a:p>
            <a:r>
              <a:rPr lang="en-US" sz="2000" dirty="0" smtClean="0"/>
              <a:t>UK – NHS and LRA</a:t>
            </a:r>
          </a:p>
          <a:p>
            <a:r>
              <a:rPr lang="en-US" sz="2000" dirty="0" smtClean="0"/>
              <a:t>Singapore</a:t>
            </a:r>
          </a:p>
          <a:p>
            <a:r>
              <a:rPr lang="en-US" sz="2000" dirty="0" smtClean="0"/>
              <a:t>Sweden</a:t>
            </a:r>
          </a:p>
          <a:p>
            <a:r>
              <a:rPr lang="en-US" sz="2000" dirty="0" smtClean="0"/>
              <a:t>Australia</a:t>
            </a:r>
          </a:p>
          <a:p>
            <a:r>
              <a:rPr lang="en-US" sz="2000" dirty="0" err="1" smtClean="0"/>
              <a:t>openEHR</a:t>
            </a:r>
            <a:r>
              <a:rPr lang="en-US" sz="2000" dirty="0" smtClean="0"/>
              <a:t> Foundation</a:t>
            </a:r>
          </a:p>
          <a:p>
            <a:r>
              <a:rPr lang="en-US" sz="2000" dirty="0" smtClean="0"/>
              <a:t>Canada</a:t>
            </a:r>
          </a:p>
          <a:p>
            <a:r>
              <a:rPr lang="en-US" sz="2000" dirty="0" smtClean="0"/>
              <a:t>US Veterans Administration</a:t>
            </a:r>
          </a:p>
          <a:p>
            <a:r>
              <a:rPr lang="en-US" sz="2000" dirty="0" smtClean="0"/>
              <a:t>US Department of Defense</a:t>
            </a:r>
          </a:p>
          <a:p>
            <a:r>
              <a:rPr lang="en-US" sz="2000" dirty="0" smtClean="0"/>
              <a:t>Intermountain Healthcare</a:t>
            </a:r>
          </a:p>
          <a:p>
            <a:r>
              <a:rPr lang="en-US" sz="2000" dirty="0" smtClean="0"/>
              <a:t>Mayo Clinic</a:t>
            </a:r>
          </a:p>
          <a:p>
            <a:r>
              <a:rPr lang="en-US" sz="2000" dirty="0" smtClean="0"/>
              <a:t>MLHIM</a:t>
            </a:r>
          </a:p>
          <a:p>
            <a:r>
              <a:rPr lang="en-US" sz="2000" dirty="0" smtClean="0"/>
              <a:t>Others….</a:t>
            </a:r>
          </a:p>
        </p:txBody>
      </p:sp>
      <p:sp>
        <p:nvSpPr>
          <p:cNvPr id="17412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SemanticHealthNet</a:t>
            </a:r>
          </a:p>
          <a:p>
            <a:r>
              <a:rPr lang="en-US" sz="2000" dirty="0" smtClean="0"/>
              <a:t>HL7</a:t>
            </a:r>
          </a:p>
          <a:p>
            <a:pPr lvl="1"/>
            <a:r>
              <a:rPr lang="en-US" sz="1800" dirty="0" smtClean="0"/>
              <a:t>Version 3 RIM, message templates</a:t>
            </a:r>
          </a:p>
          <a:p>
            <a:pPr lvl="1"/>
            <a:r>
              <a:rPr lang="en-US" sz="1800" dirty="0" smtClean="0"/>
              <a:t>TermInfo</a:t>
            </a:r>
          </a:p>
          <a:p>
            <a:pPr lvl="1"/>
            <a:r>
              <a:rPr lang="en-US" sz="1800" dirty="0" smtClean="0"/>
              <a:t>CDA plus Templates</a:t>
            </a:r>
          </a:p>
          <a:p>
            <a:pPr lvl="1"/>
            <a:r>
              <a:rPr lang="en-US" sz="1800" dirty="0" smtClean="0"/>
              <a:t>Detailed Clinical Models</a:t>
            </a:r>
          </a:p>
          <a:p>
            <a:pPr lvl="1"/>
            <a:r>
              <a:rPr lang="en-US" sz="1800" dirty="0" smtClean="0"/>
              <a:t>greenCDA</a:t>
            </a:r>
          </a:p>
          <a:p>
            <a:r>
              <a:rPr lang="en-US" sz="2000" dirty="0" smtClean="0"/>
              <a:t>Tolven</a:t>
            </a:r>
          </a:p>
          <a:p>
            <a:r>
              <a:rPr lang="en-US" sz="2000" dirty="0" smtClean="0"/>
              <a:t>NIH/NCI – Common Data Elements, </a:t>
            </a:r>
            <a:r>
              <a:rPr lang="en-US" sz="2000" dirty="0" err="1" smtClean="0"/>
              <a:t>CaBIG</a:t>
            </a:r>
            <a:endParaRPr lang="en-US" sz="2000" dirty="0" smtClean="0"/>
          </a:p>
          <a:p>
            <a:r>
              <a:rPr lang="en-US" sz="2000" dirty="0" smtClean="0"/>
              <a:t>CDISC SHARE</a:t>
            </a:r>
          </a:p>
          <a:p>
            <a:r>
              <a:rPr lang="en-US" sz="2000" dirty="0" smtClean="0"/>
              <a:t>Korea - CCM</a:t>
            </a:r>
          </a:p>
          <a:p>
            <a:r>
              <a:rPr lang="en-US" sz="2000" dirty="0" smtClean="0"/>
              <a:t>Brazil</a:t>
            </a:r>
          </a:p>
          <a:p>
            <a:endParaRPr lang="en-US" sz="2000" dirty="0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modeling activities</a:t>
            </a:r>
          </a:p>
        </p:txBody>
      </p:sp>
    </p:spTree>
    <p:extLst>
      <p:ext uri="{BB962C8B-B14F-4D97-AF65-F5344CB8AC3E}">
        <p14:creationId xmlns:p14="http://schemas.microsoft.com/office/powerpoint/2010/main" val="23913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Clinical Information Modeling Initiative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Mission</a:t>
            </a:r>
          </a:p>
          <a:p>
            <a:pPr marL="0" indent="0" algn="ctr">
              <a:buNone/>
            </a:pPr>
            <a:r>
              <a:rPr lang="en-US" sz="4000" dirty="0" smtClean="0"/>
              <a:t>Improve the interoperability of healthcare systems through shared implementable clinical information models.</a:t>
            </a:r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(A single curated collection.)</a:t>
            </a:r>
          </a:p>
        </p:txBody>
      </p:sp>
    </p:spTree>
    <p:extLst>
      <p:ext uri="{BB962C8B-B14F-4D97-AF65-F5344CB8AC3E}">
        <p14:creationId xmlns:p14="http://schemas.microsoft.com/office/powerpoint/2010/main" val="1595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Information Modeling Initiative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Goals</a:t>
            </a:r>
            <a:endParaRPr lang="en-US" dirty="0" smtClean="0"/>
          </a:p>
          <a:p>
            <a:r>
              <a:rPr lang="en-US" dirty="0" smtClean="0"/>
              <a:t>Create a shared repository of detailed clinical information models</a:t>
            </a:r>
          </a:p>
          <a:p>
            <a:r>
              <a:rPr lang="en-US" dirty="0" smtClean="0"/>
              <a:t>Using an approved formalism</a:t>
            </a:r>
          </a:p>
          <a:p>
            <a:pPr lvl="1"/>
            <a:r>
              <a:rPr lang="en-US" dirty="0" smtClean="0"/>
              <a:t>Archetype Definition Language (ADL)</a:t>
            </a:r>
          </a:p>
          <a:p>
            <a:pPr lvl="1"/>
            <a:r>
              <a:rPr lang="en-US" dirty="0" smtClean="0"/>
              <a:t>Archetype Modeling Language (AML)</a:t>
            </a:r>
          </a:p>
          <a:p>
            <a:r>
              <a:rPr lang="en-US" dirty="0" smtClean="0"/>
              <a:t>Based on a common set of base data types </a:t>
            </a:r>
          </a:p>
          <a:p>
            <a:r>
              <a:rPr lang="en-US" dirty="0" smtClean="0"/>
              <a:t>With formal bindings of the models to standard coded terminologies </a:t>
            </a:r>
          </a:p>
          <a:p>
            <a:r>
              <a:rPr lang="en-US" dirty="0" smtClean="0"/>
              <a:t>Repository is open to everyone and models are licensed free for use at no cost</a:t>
            </a:r>
          </a:p>
        </p:txBody>
      </p:sp>
    </p:spTree>
    <p:extLst>
      <p:ext uri="{BB962C8B-B14F-4D97-AF65-F5344CB8AC3E}">
        <p14:creationId xmlns:p14="http://schemas.microsoft.com/office/powerpoint/2010/main" val="33222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Object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59"/>
            <a:ext cx="9144000" cy="626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1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5725"/>
            <a:ext cx="8229600" cy="6858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Access to the models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/>
              <a:t>Browse and download models</a:t>
            </a:r>
          </a:p>
          <a:p>
            <a:pPr>
              <a:defRPr/>
            </a:pPr>
            <a:r>
              <a:rPr lang="en-US" sz="4100" dirty="0" smtClean="0"/>
              <a:t>CIMI models</a:t>
            </a:r>
            <a:endParaRPr lang="en-US" dirty="0" smtClean="0"/>
          </a:p>
          <a:p>
            <a:pPr lvl="1">
              <a:defRPr/>
            </a:pPr>
            <a:r>
              <a:rPr lang="en-US" dirty="0">
                <a:hlinkClick r:id="rId2"/>
              </a:rPr>
              <a:t>http://www.clinicalelement.com/cimi-browser</a:t>
            </a:r>
            <a:r>
              <a:rPr lang="en-US" dirty="0" smtClean="0">
                <a:hlinkClick r:id="rId2"/>
              </a:rPr>
              <a:t>/#/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Intermountain models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http://www.opencem.org</a:t>
            </a:r>
            <a:r>
              <a:rPr lang="en-US" dirty="0" smtClean="0">
                <a:hlinkClick r:id="rId3"/>
              </a:rPr>
              <a:t>/#/</a:t>
            </a:r>
            <a:r>
              <a:rPr lang="en-US" dirty="0" smtClean="0"/>
              <a:t> </a:t>
            </a:r>
          </a:p>
          <a:p>
            <a:pPr lvl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544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Goal:  Models supporting multiple contexts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EHR data storage and retrieval using standard APIs</a:t>
            </a:r>
          </a:p>
          <a:p>
            <a:r>
              <a:rPr lang="en-US" dirty="0" smtClean="0"/>
              <a:t>Message payload and service payload</a:t>
            </a:r>
          </a:p>
          <a:p>
            <a:r>
              <a:rPr lang="en-US" dirty="0" smtClean="0"/>
              <a:t>Decision logic (queries of EHR data)</a:t>
            </a:r>
          </a:p>
          <a:p>
            <a:r>
              <a:rPr lang="en-US" dirty="0" smtClean="0"/>
              <a:t>Clinical trials data (clinical research)</a:t>
            </a:r>
          </a:p>
          <a:p>
            <a:r>
              <a:rPr lang="en-US" dirty="0" smtClean="0"/>
              <a:t>Quality measures</a:t>
            </a:r>
          </a:p>
          <a:p>
            <a:r>
              <a:rPr lang="en-US" dirty="0" smtClean="0"/>
              <a:t>Normalization of data for secondary use</a:t>
            </a:r>
          </a:p>
          <a:p>
            <a:r>
              <a:rPr lang="en-US" dirty="0" smtClean="0"/>
              <a:t>Creation of data entry screens (like SDC)</a:t>
            </a:r>
          </a:p>
          <a:p>
            <a:r>
              <a:rPr lang="en-US" dirty="0" smtClean="0"/>
              <a:t>Capture of coding output from NLP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59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Laying out a course for CIMI to write HL7 FHIR profiles/clinical models</a:t>
            </a:r>
          </a:p>
        </p:txBody>
      </p:sp>
    </p:spTree>
    <p:extLst>
      <p:ext uri="{BB962C8B-B14F-4D97-AF65-F5344CB8AC3E}">
        <p14:creationId xmlns:p14="http://schemas.microsoft.com/office/powerpoint/2010/main" val="24474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Selected CIMI Policies, Decisions, and Milestones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92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SNOMED CT is the primary reference terminology</a:t>
            </a:r>
          </a:p>
          <a:p>
            <a:r>
              <a:rPr lang="en-US" sz="2000" dirty="0" smtClean="0"/>
              <a:t>LOINC is also approved as a reference terminology</a:t>
            </a:r>
          </a:p>
          <a:p>
            <a:pPr lvl="1"/>
            <a:r>
              <a:rPr lang="en-US" sz="1800" dirty="0" smtClean="0"/>
              <a:t>In the event of overlap, SNOMED CT will be the preferred source</a:t>
            </a:r>
          </a:p>
          <a:p>
            <a:pPr lvl="1"/>
            <a:r>
              <a:rPr lang="en-US" sz="1800" dirty="0" smtClean="0"/>
              <a:t>(Propose that LOINC be used for lab observations - Stan)</a:t>
            </a:r>
          </a:p>
          <a:p>
            <a:r>
              <a:rPr lang="en-US" sz="2000" dirty="0" smtClean="0"/>
              <a:t>CIMI will propose extensions to the reference terminologies when needed concepts do not exist</a:t>
            </a:r>
          </a:p>
          <a:p>
            <a:pPr lvl="1"/>
            <a:r>
              <a:rPr lang="en-US" sz="1800" dirty="0" smtClean="0"/>
              <a:t>CIMI will have a place to keep needed concepts that are not a part of any standard terminology</a:t>
            </a:r>
          </a:p>
          <a:p>
            <a:r>
              <a:rPr lang="en-US" sz="2000" dirty="0" smtClean="0"/>
              <a:t>CIMI has obtained a SNOMED extension identifier</a:t>
            </a:r>
          </a:p>
          <a:p>
            <a:r>
              <a:rPr lang="en-US" sz="2000" dirty="0" smtClean="0"/>
              <a:t>CIMI will adhere to IHTSDO Affiliate’s Agreement for referencing SNOMED codes in models</a:t>
            </a:r>
          </a:p>
          <a:p>
            <a:pPr lvl="1"/>
            <a:r>
              <a:rPr lang="en-US" sz="1800" dirty="0" smtClean="0"/>
              <a:t>Copyright notice in models, SNOMED license for all production implementations</a:t>
            </a:r>
          </a:p>
          <a:p>
            <a:r>
              <a:rPr lang="en-US" sz="2000" dirty="0" smtClean="0"/>
              <a:t>CIMI will create a Terminology Authority to review and submit concepts to IHTSDO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42646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AU" sz="3600" dirty="0" err="1" smtClean="0"/>
              <a:t>IsoSemantic</a:t>
            </a:r>
            <a:r>
              <a:rPr lang="en-AU" sz="3600" dirty="0" smtClean="0"/>
              <a:t> Models – Example of Problem</a:t>
            </a:r>
            <a:endParaRPr lang="en-A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457" y="2455887"/>
            <a:ext cx="253713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3064" y="2455886"/>
            <a:ext cx="2712277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6054" y="2455887"/>
            <a:ext cx="299749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1599183"/>
            <a:ext cx="9144000" cy="461665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6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e.g. “Suspected Lung Cancer”</a:t>
            </a:r>
            <a:endParaRPr lang="en-US" sz="2400" dirty="0">
              <a:solidFill>
                <a:srgbClr val="000066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3865" y="917274"/>
            <a:ext cx="2150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AU" sz="1800" i="1" dirty="0">
                <a:solidFill>
                  <a:srgbClr val="000000"/>
                </a:solidFill>
                <a:latin typeface="Calibri"/>
                <a:cs typeface="Aharoni" panose="02010803020104030203" pitchFamily="2" charset="-79"/>
              </a:rPr>
              <a:t>(from </a:t>
            </a:r>
            <a:r>
              <a:rPr lang="en-AU" sz="1800" i="1" dirty="0" err="1">
                <a:solidFill>
                  <a:srgbClr val="000000"/>
                </a:solidFill>
                <a:latin typeface="Calibri"/>
                <a:cs typeface="Aharoni" panose="02010803020104030203" pitchFamily="2" charset="-79"/>
              </a:rPr>
              <a:t>Dr.</a:t>
            </a:r>
            <a:r>
              <a:rPr lang="en-AU" sz="1800" i="1" dirty="0">
                <a:solidFill>
                  <a:srgbClr val="000000"/>
                </a:solidFill>
                <a:latin typeface="Calibri"/>
                <a:cs typeface="Aharoni" panose="02010803020104030203" pitchFamily="2" charset="-79"/>
              </a:rPr>
              <a:t> Linda Bird)</a:t>
            </a:r>
            <a:endParaRPr lang="en-US" sz="1800" i="1" dirty="0">
              <a:solidFill>
                <a:srgbClr val="000000"/>
              </a:solidFill>
              <a:latin typeface="Calibri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180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Comes in Different </a:t>
            </a:r>
            <a:br>
              <a:rPr lang="en-US" dirty="0" smtClean="0"/>
            </a:br>
            <a:r>
              <a:rPr lang="en-US" dirty="0" smtClean="0"/>
              <a:t>Shapes and Colors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1676400"/>
            <a:ext cx="4957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Finding – Suspected Lung Cancer</a:t>
            </a:r>
            <a:endParaRPr lang="en-US" sz="2800" dirty="0">
              <a:solidFill>
                <a:prstClr val="black"/>
              </a:solidFill>
              <a:latin typeface="Calibri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743200"/>
            <a:ext cx="4178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Finding – Suspected Cancer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Location – Lung </a:t>
            </a:r>
            <a:endParaRPr lang="en-US" sz="2800" dirty="0">
              <a:solidFill>
                <a:prstClr val="black"/>
              </a:solidFill>
              <a:latin typeface="Calibri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4303693"/>
            <a:ext cx="57202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Finding – Cancer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Location – Lung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Certainty – Suspected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6600"/>
                </a:solidFill>
                <a:latin typeface="Calibri"/>
                <a:cs typeface="Aharoni" panose="02010803020104030203" pitchFamily="2" charset="-79"/>
              </a:rPr>
              <a:t>(Let’s say this is the preferred shape) </a:t>
            </a:r>
            <a:endParaRPr lang="en-US" sz="2800" b="1" dirty="0">
              <a:solidFill>
                <a:srgbClr val="FF6600"/>
              </a:solidFill>
              <a:latin typeface="Calibri"/>
              <a:cs typeface="Aharoni" panose="02010803020104030203" pitchFamily="2" charset="-79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47800" y="1480810"/>
            <a:ext cx="1066800" cy="11099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1524000" y="2775857"/>
            <a:ext cx="914400" cy="1216152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1374648" y="4538990"/>
            <a:ext cx="1368552" cy="114969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Standardized in the Service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209800" y="5358571"/>
            <a:ext cx="1066800" cy="11099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133600" y="2743200"/>
            <a:ext cx="1017695" cy="838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5410200"/>
            <a:ext cx="37134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Shape and color of data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in the local database</a:t>
            </a:r>
            <a:endParaRPr lang="en-US" sz="2800" dirty="0">
              <a:solidFill>
                <a:prstClr val="black"/>
              </a:solidFill>
              <a:latin typeface="Calibri"/>
              <a:cs typeface="Aharoni" panose="02010803020104030203" pitchFamily="2" charset="-79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5181600"/>
            <a:ext cx="77724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4800600"/>
            <a:ext cx="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2057400" y="3789633"/>
            <a:ext cx="1295400" cy="1087167"/>
            <a:chOff x="1632" y="1248"/>
            <a:chExt cx="2682" cy="2286"/>
          </a:xfrm>
        </p:grpSpPr>
        <p:sp>
          <p:nvSpPr>
            <p:cNvPr id="1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Aharoni" panose="02010803020104030203" pitchFamily="2" charset="-79"/>
              </a:endParaRPr>
            </a:p>
          </p:txBody>
        </p:sp>
        <p:sp>
          <p:nvSpPr>
            <p:cNvPr id="13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Aharoni" panose="02010803020104030203" pitchFamily="2" charset="-79"/>
              </a:endParaRPr>
            </a:p>
          </p:txBody>
        </p:sp>
        <p:sp>
          <p:nvSpPr>
            <p:cNvPr id="14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dirty="0">
                <a:solidFill>
                  <a:prstClr val="black"/>
                </a:solidFill>
                <a:latin typeface="Calibri"/>
                <a:cs typeface="Aharoni" panose="02010803020104030203" pitchFamily="2" charset="-79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038600" y="4124980"/>
            <a:ext cx="4176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Shape </a:t>
            </a:r>
            <a:r>
              <a:rPr lang="en-US" sz="280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and color translation</a:t>
            </a:r>
            <a:endParaRPr lang="en-US" sz="2800" dirty="0">
              <a:solidFill>
                <a:prstClr val="black"/>
              </a:solidFill>
              <a:latin typeface="Calibri"/>
              <a:cs typeface="Aharoni" panose="02010803020104030203" pitchFamily="2" charset="-79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95400" y="1371600"/>
            <a:ext cx="2678296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white"/>
                </a:solidFill>
              </a:rPr>
              <a:t>Application </a:t>
            </a: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733800"/>
            <a:ext cx="77724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0600" y="2514600"/>
            <a:ext cx="77724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600" y="2819400"/>
            <a:ext cx="5068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Data in preferred shape and color</a:t>
            </a:r>
            <a:endParaRPr lang="en-US" sz="2800" dirty="0">
              <a:solidFill>
                <a:prstClr val="black"/>
              </a:solidFill>
              <a:latin typeface="Calibri"/>
              <a:cs typeface="Aharoni" panose="02010803020104030203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6919" y="1447800"/>
            <a:ext cx="1832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Application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Calibri"/>
                <a:cs typeface="Aharoni" panose="02010803020104030203" pitchFamily="2" charset="-79"/>
              </a:rPr>
              <a:t> and User</a:t>
            </a:r>
            <a:endParaRPr lang="en-US" sz="2800" dirty="0">
              <a:solidFill>
                <a:prstClr val="black"/>
              </a:solidFill>
              <a:latin typeface="Calibri"/>
              <a:cs typeface="Aharoni" panose="02010803020104030203" pitchFamily="2" charset="-79"/>
            </a:endParaRPr>
          </a:p>
        </p:txBody>
      </p:sp>
      <p:pic>
        <p:nvPicPr>
          <p:cNvPr id="1030" name="Picture 6" descr="C:\Users\coshuff\AppData\Local\Microsoft\Windows\Temporary Internet Files\Content.IE5\7VL2K6HY\MP9004486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3" idx="0"/>
          </p:cNvCxnSpPr>
          <p:nvPr/>
        </p:nvCxnSpPr>
        <p:spPr>
          <a:xfrm flipV="1">
            <a:off x="2743200" y="4800601"/>
            <a:ext cx="0" cy="55797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667000" y="3581400"/>
            <a:ext cx="0" cy="54358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667000" y="2199620"/>
            <a:ext cx="0" cy="54358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6"/>
          </p:cNvCxnSpPr>
          <p:nvPr/>
        </p:nvCxnSpPr>
        <p:spPr>
          <a:xfrm>
            <a:off x="3973696" y="1828800"/>
            <a:ext cx="826904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7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09" y="0"/>
            <a:ext cx="8229600" cy="892629"/>
          </a:xfrm>
        </p:spPr>
        <p:txBody>
          <a:bodyPr/>
          <a:lstStyle/>
          <a:p>
            <a:r>
              <a:rPr lang="en-US" dirty="0" smtClean="0"/>
              <a:t>Partial Interoperability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5181600"/>
            <a:ext cx="77724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800600"/>
            <a:ext cx="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1371600" y="3789633"/>
            <a:ext cx="1295400" cy="1087167"/>
            <a:chOff x="1632" y="1248"/>
            <a:chExt cx="2682" cy="2286"/>
          </a:xfrm>
        </p:grpSpPr>
        <p:sp>
          <p:nvSpPr>
            <p:cNvPr id="1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13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14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1327852" y="914400"/>
            <a:ext cx="2678296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76229" y="3962400"/>
            <a:ext cx="1786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Term</a:t>
            </a:r>
          </a:p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Translators</a:t>
            </a:r>
            <a:endParaRPr lang="en-US" sz="2800" dirty="0">
              <a:solidFill>
                <a:prstClr val="black"/>
              </a:solidFill>
              <a:cs typeface="Aharoni" panose="02010803020104030203" pitchFamily="2" charset="-79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733800"/>
            <a:ext cx="77724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0600" y="2514600"/>
            <a:ext cx="77724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19749" y="2667000"/>
            <a:ext cx="2805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Standard Terms</a:t>
            </a:r>
          </a:p>
          <a:p>
            <a:pPr defTabSz="914400"/>
            <a:r>
              <a:rPr lang="en-US" sz="2000" dirty="0" smtClean="0">
                <a:solidFill>
                  <a:prstClr val="black"/>
                </a:solidFill>
                <a:cs typeface="Aharoni" panose="02010803020104030203" pitchFamily="2" charset="-79"/>
              </a:rPr>
              <a:t>(Non-standard Structure)</a:t>
            </a:r>
            <a:endParaRPr lang="en-US" sz="2000" dirty="0">
              <a:solidFill>
                <a:prstClr val="black"/>
              </a:solidFill>
              <a:cs typeface="Aharoni" panose="02010803020104030203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6919" y="1219200"/>
            <a:ext cx="1832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Application</a:t>
            </a:r>
          </a:p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 and User</a:t>
            </a:r>
            <a:endParaRPr lang="en-US" sz="2800" dirty="0">
              <a:solidFill>
                <a:prstClr val="black"/>
              </a:solidFill>
              <a:cs typeface="Aharoni" panose="02010803020104030203" pitchFamily="2" charset="-79"/>
            </a:endParaRPr>
          </a:p>
        </p:txBody>
      </p:sp>
      <p:pic>
        <p:nvPicPr>
          <p:cNvPr id="1030" name="Picture 6" descr="C:\Users\coshuff\AppData\Local\Microsoft\Windows\Temporary Internet Files\Content.IE5\7VL2K6HY\MP9004486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2057400" y="4800601"/>
            <a:ext cx="0" cy="55797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81200" y="3581400"/>
            <a:ext cx="0" cy="54358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044229" y="1905000"/>
            <a:ext cx="45589" cy="762001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6"/>
          </p:cNvCxnSpPr>
          <p:nvPr/>
        </p:nvCxnSpPr>
        <p:spPr>
          <a:xfrm>
            <a:off x="4006148" y="1524000"/>
            <a:ext cx="826904" cy="1524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4809039"/>
            <a:ext cx="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3200400" y="3798072"/>
            <a:ext cx="1295400" cy="1087167"/>
            <a:chOff x="1632" y="1248"/>
            <a:chExt cx="2682" cy="2286"/>
          </a:xfrm>
        </p:grpSpPr>
        <p:sp>
          <p:nvSpPr>
            <p:cNvPr id="2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2D05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0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1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 flipV="1">
            <a:off x="3886200" y="4809040"/>
            <a:ext cx="10349" cy="647326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10000" y="3589839"/>
            <a:ext cx="0" cy="54358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4876800" y="3828106"/>
            <a:ext cx="1295400" cy="1087167"/>
            <a:chOff x="1632" y="1248"/>
            <a:chExt cx="2682" cy="2286"/>
          </a:xfrm>
        </p:grpSpPr>
        <p:sp>
          <p:nvSpPr>
            <p:cNvPr id="3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8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9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21CC9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H="1" flipV="1">
            <a:off x="5562600" y="4839074"/>
            <a:ext cx="10349" cy="647326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743201" y="1980886"/>
            <a:ext cx="802302" cy="944748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486400" y="3619873"/>
            <a:ext cx="0" cy="54358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3429000" y="1898547"/>
            <a:ext cx="1600200" cy="1027087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524000" y="2675792"/>
            <a:ext cx="930609" cy="91404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1000780"/>
            <a:ext cx="183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white"/>
                </a:solidFill>
                <a:cs typeface="Aharoni" panose="02010803020104030203" pitchFamily="2" charset="-79"/>
              </a:rPr>
              <a:t>Application</a:t>
            </a:r>
            <a:endParaRPr lang="en-US" sz="2800" dirty="0">
              <a:solidFill>
                <a:prstClr val="white"/>
              </a:solidFill>
              <a:cs typeface="Aharoni" panose="02010803020104030203" pitchFamily="2" charset="-79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524000" y="5358571"/>
            <a:ext cx="1066800" cy="11099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rapezoid 52"/>
          <p:cNvSpPr/>
          <p:nvPr/>
        </p:nvSpPr>
        <p:spPr>
          <a:xfrm>
            <a:off x="3505200" y="5486400"/>
            <a:ext cx="767682" cy="101219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Hexagon 54"/>
          <p:cNvSpPr/>
          <p:nvPr/>
        </p:nvSpPr>
        <p:spPr>
          <a:xfrm>
            <a:off x="5073844" y="5573397"/>
            <a:ext cx="1017695" cy="838200"/>
          </a:xfrm>
          <a:prstGeom prst="hexagon">
            <a:avLst/>
          </a:prstGeom>
          <a:solidFill>
            <a:srgbClr val="F21C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2"/>
          <p:cNvGrpSpPr>
            <a:grpSpLocks/>
          </p:cNvGrpSpPr>
          <p:nvPr/>
        </p:nvGrpSpPr>
        <p:grpSpPr bwMode="auto">
          <a:xfrm>
            <a:off x="1721774" y="1504678"/>
            <a:ext cx="322455" cy="393869"/>
            <a:chOff x="1632" y="1248"/>
            <a:chExt cx="2682" cy="2286"/>
          </a:xfrm>
        </p:grpSpPr>
        <p:sp>
          <p:nvSpPr>
            <p:cNvPr id="61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62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63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grpSp>
        <p:nvGrpSpPr>
          <p:cNvPr id="64" name="Group 2"/>
          <p:cNvGrpSpPr>
            <a:grpSpLocks/>
          </p:cNvGrpSpPr>
          <p:nvPr/>
        </p:nvGrpSpPr>
        <p:grpSpPr bwMode="auto">
          <a:xfrm>
            <a:off x="2272470" y="1486486"/>
            <a:ext cx="394530" cy="494400"/>
            <a:chOff x="1632" y="1248"/>
            <a:chExt cx="2682" cy="2286"/>
          </a:xfrm>
        </p:grpSpPr>
        <p:sp>
          <p:nvSpPr>
            <p:cNvPr id="65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2D05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66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67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grpSp>
        <p:nvGrpSpPr>
          <p:cNvPr id="68" name="Group 2"/>
          <p:cNvGrpSpPr>
            <a:grpSpLocks/>
          </p:cNvGrpSpPr>
          <p:nvPr/>
        </p:nvGrpSpPr>
        <p:grpSpPr bwMode="auto">
          <a:xfrm>
            <a:off x="2895600" y="1479835"/>
            <a:ext cx="523939" cy="425165"/>
            <a:chOff x="1632" y="1248"/>
            <a:chExt cx="2682" cy="2286"/>
          </a:xfrm>
        </p:grpSpPr>
        <p:sp>
          <p:nvSpPr>
            <p:cNvPr id="69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70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71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21CC9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282976" y="5486400"/>
            <a:ext cx="2762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Local databases,</a:t>
            </a:r>
          </a:p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CDA, HL7 V.2, etc.</a:t>
            </a:r>
            <a:endParaRPr lang="en-US" sz="2800" dirty="0">
              <a:solidFill>
                <a:prstClr val="black"/>
              </a:solidFill>
              <a:cs typeface="Aharoni" panose="02010803020104030203" pitchFamily="2" charset="-79"/>
            </a:endParaRPr>
          </a:p>
        </p:txBody>
      </p:sp>
      <p:sp>
        <p:nvSpPr>
          <p:cNvPr id="57" name="Hexagon 56"/>
          <p:cNvSpPr/>
          <p:nvPr/>
        </p:nvSpPr>
        <p:spPr>
          <a:xfrm>
            <a:off x="4876800" y="2718501"/>
            <a:ext cx="1017695" cy="838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Trapezoid 57"/>
          <p:cNvSpPr/>
          <p:nvPr/>
        </p:nvSpPr>
        <p:spPr>
          <a:xfrm>
            <a:off x="3468405" y="2607678"/>
            <a:ext cx="767682" cy="1012195"/>
          </a:xfrm>
          <a:prstGeom prst="trapezoi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09" y="174171"/>
            <a:ext cx="8229600" cy="8926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Preferred Strategy – Full Interoperability</a:t>
            </a:r>
            <a:endParaRPr lang="en-US" sz="3600" dirty="0"/>
          </a:p>
        </p:txBody>
      </p:sp>
      <p:sp>
        <p:nvSpPr>
          <p:cNvPr id="3" name="Oval 2"/>
          <p:cNvSpPr/>
          <p:nvPr/>
        </p:nvSpPr>
        <p:spPr>
          <a:xfrm>
            <a:off x="1524000" y="5358571"/>
            <a:ext cx="1066800" cy="11099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1496905" y="2743200"/>
            <a:ext cx="1017695" cy="838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8668" y="5410200"/>
            <a:ext cx="2762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Local databases,</a:t>
            </a:r>
          </a:p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CDA, HL7 V.2, etc.</a:t>
            </a:r>
            <a:endParaRPr lang="en-US" sz="2800" dirty="0">
              <a:solidFill>
                <a:prstClr val="black"/>
              </a:solidFill>
              <a:cs typeface="Aharoni" panose="02010803020104030203" pitchFamily="2" charset="-79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90600" y="5181600"/>
            <a:ext cx="77724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4800600"/>
            <a:ext cx="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1371600" y="3789633"/>
            <a:ext cx="1295400" cy="1087167"/>
            <a:chOff x="1632" y="1248"/>
            <a:chExt cx="2682" cy="2286"/>
          </a:xfrm>
        </p:grpSpPr>
        <p:sp>
          <p:nvSpPr>
            <p:cNvPr id="12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13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14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976229" y="3733800"/>
            <a:ext cx="17722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Term and</a:t>
            </a:r>
          </a:p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Structure</a:t>
            </a:r>
          </a:p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Translators</a:t>
            </a:r>
            <a:endParaRPr lang="en-US" sz="2800" dirty="0">
              <a:solidFill>
                <a:prstClr val="black"/>
              </a:solidFill>
              <a:cs typeface="Aharoni" panose="02010803020104030203" pitchFamily="2" charset="-79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95400" y="1219200"/>
            <a:ext cx="2678296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2800" dirty="0" smtClean="0">
                <a:solidFill>
                  <a:prstClr val="white"/>
                </a:solidFill>
              </a:rPr>
              <a:t>Application </a:t>
            </a: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90600" y="3733800"/>
            <a:ext cx="77724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0600" y="2514600"/>
            <a:ext cx="777240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94576" y="2566481"/>
            <a:ext cx="25350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2000" dirty="0" smtClean="0">
                <a:solidFill>
                  <a:prstClr val="black"/>
                </a:solidFill>
                <a:cs typeface="Aharoni" panose="02010803020104030203" pitchFamily="2" charset="-79"/>
              </a:rPr>
              <a:t>Standard Structure</a:t>
            </a:r>
          </a:p>
          <a:p>
            <a:pPr algn="ctr" defTabSz="914400"/>
            <a:r>
              <a:rPr lang="en-US" sz="2000" u="sng" dirty="0" smtClean="0">
                <a:solidFill>
                  <a:prstClr val="black"/>
                </a:solidFill>
                <a:cs typeface="Aharoni" panose="02010803020104030203" pitchFamily="2" charset="-79"/>
              </a:rPr>
              <a:t>AND</a:t>
            </a:r>
            <a:r>
              <a:rPr lang="en-US" sz="2000" dirty="0" smtClean="0">
                <a:solidFill>
                  <a:prstClr val="black"/>
                </a:solidFill>
                <a:cs typeface="Aharoni" panose="02010803020104030203" pitchFamily="2" charset="-79"/>
              </a:rPr>
              <a:t> Standard Terms</a:t>
            </a:r>
          </a:p>
          <a:p>
            <a:pPr algn="ctr" defTabSz="914400"/>
            <a:r>
              <a:rPr lang="en-US" sz="1600" dirty="0">
                <a:solidFill>
                  <a:prstClr val="black"/>
                </a:solidFill>
                <a:cs typeface="Aharoni" panose="02010803020104030203" pitchFamily="2" charset="-79"/>
              </a:rPr>
              <a:t>(As defined by CIMI Models</a:t>
            </a:r>
            <a:r>
              <a:rPr lang="en-US" sz="1600" dirty="0" smtClean="0">
                <a:solidFill>
                  <a:prstClr val="black"/>
                </a:solidFill>
                <a:cs typeface="Aharoni" panose="02010803020104030203" pitchFamily="2" charset="-79"/>
              </a:rPr>
              <a:t>)</a:t>
            </a:r>
            <a:endParaRPr lang="en-US" sz="1600" dirty="0">
              <a:solidFill>
                <a:prstClr val="black"/>
              </a:solidFill>
              <a:cs typeface="Aharoni" panose="02010803020104030203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6919" y="1219200"/>
            <a:ext cx="1832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Application</a:t>
            </a:r>
          </a:p>
          <a:p>
            <a:pPr defTabSz="914400"/>
            <a:r>
              <a:rPr lang="en-US" sz="2800" dirty="0" smtClean="0">
                <a:solidFill>
                  <a:prstClr val="black"/>
                </a:solidFill>
                <a:cs typeface="Aharoni" panose="02010803020104030203" pitchFamily="2" charset="-79"/>
              </a:rPr>
              <a:t> and User</a:t>
            </a:r>
            <a:endParaRPr lang="en-US" sz="2800" dirty="0">
              <a:solidFill>
                <a:prstClr val="black"/>
              </a:solidFill>
              <a:cs typeface="Aharoni" panose="02010803020104030203" pitchFamily="2" charset="-79"/>
            </a:endParaRPr>
          </a:p>
        </p:txBody>
      </p:sp>
      <p:pic>
        <p:nvPicPr>
          <p:cNvPr id="1030" name="Picture 6" descr="C:\Users\coshuff\AppData\Local\Microsoft\Windows\Temporary Internet Files\Content.IE5\7VL2K6HY\MP90044863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1143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3" idx="0"/>
          </p:cNvCxnSpPr>
          <p:nvPr/>
        </p:nvCxnSpPr>
        <p:spPr>
          <a:xfrm flipV="1">
            <a:off x="2057400" y="4800601"/>
            <a:ext cx="0" cy="55797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81200" y="3581400"/>
            <a:ext cx="0" cy="54358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089818" y="2173307"/>
            <a:ext cx="288591" cy="493693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6"/>
          </p:cNvCxnSpPr>
          <p:nvPr/>
        </p:nvCxnSpPr>
        <p:spPr>
          <a:xfrm>
            <a:off x="3973696" y="1676400"/>
            <a:ext cx="826904" cy="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33600" y="4809039"/>
            <a:ext cx="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3200400" y="3798072"/>
            <a:ext cx="1295400" cy="1087167"/>
            <a:chOff x="1632" y="1248"/>
            <a:chExt cx="2682" cy="2286"/>
          </a:xfrm>
        </p:grpSpPr>
        <p:sp>
          <p:nvSpPr>
            <p:cNvPr id="2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92D05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0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1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 flipV="1">
            <a:off x="3886200" y="4809040"/>
            <a:ext cx="10349" cy="647326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10000" y="3589839"/>
            <a:ext cx="0" cy="54358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2"/>
          <p:cNvGrpSpPr>
            <a:grpSpLocks/>
          </p:cNvGrpSpPr>
          <p:nvPr/>
        </p:nvGrpSpPr>
        <p:grpSpPr bwMode="auto">
          <a:xfrm>
            <a:off x="4876800" y="3828106"/>
            <a:ext cx="1295400" cy="1087167"/>
            <a:chOff x="1632" y="1248"/>
            <a:chExt cx="2682" cy="2286"/>
          </a:xfrm>
        </p:grpSpPr>
        <p:sp>
          <p:nvSpPr>
            <p:cNvPr id="37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8" name="AutoShape 4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  <p:sp>
          <p:nvSpPr>
            <p:cNvPr id="39" name="AutoShape 5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F21CC9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defTabSz="914400"/>
              <a:endParaRPr lang="en-US" dirty="0">
                <a:solidFill>
                  <a:prstClr val="black"/>
                </a:solidFill>
                <a:cs typeface="Aharoni" panose="02010803020104030203" pitchFamily="2" charset="-79"/>
              </a:endParaRPr>
            </a:p>
          </p:txBody>
        </p:sp>
      </p:grpSp>
      <p:sp>
        <p:nvSpPr>
          <p:cNvPr id="34" name="Hexagon 33"/>
          <p:cNvSpPr/>
          <p:nvPr/>
        </p:nvSpPr>
        <p:spPr>
          <a:xfrm>
            <a:off x="3325705" y="2743200"/>
            <a:ext cx="1017695" cy="838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5562600" y="4839074"/>
            <a:ext cx="10349" cy="647326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2743200" y="2173307"/>
            <a:ext cx="622997" cy="599927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486400" y="3619873"/>
            <a:ext cx="0" cy="54358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Hexagon 42"/>
          <p:cNvSpPr/>
          <p:nvPr/>
        </p:nvSpPr>
        <p:spPr>
          <a:xfrm>
            <a:off x="5002105" y="2773234"/>
            <a:ext cx="1017695" cy="838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3429000" y="2057400"/>
            <a:ext cx="1600200" cy="868234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rapezoid 58"/>
          <p:cNvSpPr/>
          <p:nvPr/>
        </p:nvSpPr>
        <p:spPr>
          <a:xfrm>
            <a:off x="3505200" y="5486400"/>
            <a:ext cx="767682" cy="1012195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Hexagon 59"/>
          <p:cNvSpPr/>
          <p:nvPr/>
        </p:nvSpPr>
        <p:spPr>
          <a:xfrm>
            <a:off x="5073844" y="5573397"/>
            <a:ext cx="1017695" cy="838200"/>
          </a:xfrm>
          <a:prstGeom prst="hexagon">
            <a:avLst/>
          </a:prstGeom>
          <a:solidFill>
            <a:srgbClr val="F21C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533400" y="2981980"/>
            <a:ext cx="381000" cy="2809220"/>
          </a:xfrm>
          <a:prstGeom prst="curvedRightArrow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206" y="3570081"/>
            <a:ext cx="553998" cy="1840119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cs typeface="Aharoni" panose="02010803020104030203" pitchFamily="2" charset="-79"/>
              </a:rPr>
              <a:t>Requirements</a:t>
            </a:r>
            <a:endParaRPr lang="en-US" sz="2400" dirty="0">
              <a:solidFill>
                <a:prstClr val="black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44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do it on the server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 writing the translation is most likely to understand the meaning of the data in their own database.</a:t>
            </a:r>
          </a:p>
          <a:p>
            <a:r>
              <a:rPr lang="en-US" dirty="0" smtClean="0"/>
              <a:t>The person writing the translation only has to understand their own data and the preferred model.</a:t>
            </a:r>
          </a:p>
          <a:p>
            <a:pPr lvl="1"/>
            <a:r>
              <a:rPr lang="en-US" dirty="0" smtClean="0"/>
              <a:t>They can optimize query execution for their own system</a:t>
            </a:r>
          </a:p>
          <a:p>
            <a:r>
              <a:rPr lang="en-US" dirty="0" smtClean="0"/>
              <a:t>The query for the data is simpler.  If the application has to write a query that will work for all shapes, the query will be inefficient to process by every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Principles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CIMI </a:t>
            </a:r>
            <a:r>
              <a:rPr lang="en-US" i="1" u="sng" dirty="0" smtClean="0"/>
              <a:t>DOES</a:t>
            </a:r>
            <a:r>
              <a:rPr lang="en-US" dirty="0" smtClean="0"/>
              <a:t> care about implementation.  There must be at least one way to implement the models in a popular technology stack that is in use today.  The models should be as easy to implement as possible.</a:t>
            </a:r>
          </a:p>
          <a:p>
            <a:r>
              <a:rPr lang="en-US" dirty="0" smtClean="0"/>
              <a:t>Only use will determine if we are producing anything of value</a:t>
            </a:r>
          </a:p>
          <a:p>
            <a:pPr lvl="1"/>
            <a:r>
              <a:rPr lang="en-US" dirty="0" smtClean="0"/>
              <a:t>Approve “Good Enough” RM and DTs</a:t>
            </a:r>
          </a:p>
          <a:p>
            <a:pPr lvl="1"/>
            <a:r>
              <a:rPr lang="en-US" dirty="0" smtClean="0"/>
              <a:t>Get practical use ASAP</a:t>
            </a:r>
          </a:p>
          <a:p>
            <a:pPr lvl="1"/>
            <a:r>
              <a:rPr lang="en-US" dirty="0" smtClean="0"/>
              <a:t>Change RM and DTs based on use</a:t>
            </a:r>
          </a:p>
        </p:txBody>
      </p:sp>
    </p:spTree>
    <p:extLst>
      <p:ext uri="{BB962C8B-B14F-4D97-AF65-F5344CB8AC3E}">
        <p14:creationId xmlns:p14="http://schemas.microsoft.com/office/powerpoint/2010/main" val="20146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Primary Near 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As soon as possible, make some high quality CIMI models available in a web accessible repository</a:t>
            </a:r>
          </a:p>
          <a:p>
            <a:pPr lvl="1"/>
            <a:r>
              <a:rPr lang="en-US" smtClean="0"/>
              <a:t>ADL 1.5 (AOM framework) and/or UML (AML,</a:t>
            </a:r>
            <a:br>
              <a:rPr lang="en-US" smtClean="0"/>
            </a:br>
            <a:r>
              <a:rPr lang="en-US" smtClean="0"/>
              <a:t>XMI)</a:t>
            </a:r>
          </a:p>
          <a:p>
            <a:pPr lvl="1"/>
            <a:r>
              <a:rPr lang="en-US" smtClean="0"/>
              <a:t>That use the CIMI reference model</a:t>
            </a:r>
          </a:p>
          <a:p>
            <a:pPr lvl="1"/>
            <a:r>
              <a:rPr lang="en-US" smtClean="0"/>
              <a:t>That have complete terminology bindings</a:t>
            </a:r>
          </a:p>
          <a:p>
            <a:r>
              <a:rPr lang="en-US" smtClean="0"/>
              <a:t> Get the models used in someone’s working system</a:t>
            </a:r>
          </a:p>
          <a:p>
            <a:r>
              <a:rPr lang="en-US" smtClean="0"/>
              <a:t>Document our experience</a:t>
            </a:r>
          </a:p>
          <a:p>
            <a:r>
              <a:rPr lang="en-US" smtClean="0"/>
              <a:t>Improve our processes and models</a:t>
            </a:r>
          </a:p>
          <a:p>
            <a:r>
              <a:rPr lang="en-US" smtClean="0"/>
              <a:t>Repeat!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for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Clinical Information Modeling Initiative (CIMI) is a community of interest that is producing detailed clinical information models to enable interoperability of health care information </a:t>
            </a:r>
            <a:r>
              <a:rPr lang="en-US" dirty="0"/>
              <a:t>systems (see </a:t>
            </a:r>
            <a:r>
              <a:rPr lang="en-US" dirty="0">
                <a:hlinkClick r:id="rId2"/>
              </a:rPr>
              <a:t>http://www.opencimi.org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)</a:t>
            </a:r>
          </a:p>
          <a:p>
            <a:r>
              <a:rPr lang="en-US" dirty="0" smtClean="0"/>
              <a:t>CIMI models are licensed free for use for all purposes, including commercialization and creation of derivative works</a:t>
            </a:r>
          </a:p>
          <a:p>
            <a:r>
              <a:rPr lang="en-US" dirty="0" smtClean="0"/>
              <a:t>CIMI is becoming a work group within HL7</a:t>
            </a:r>
          </a:p>
        </p:txBody>
      </p:sp>
    </p:spTree>
    <p:extLst>
      <p:ext uri="{BB962C8B-B14F-4D97-AF65-F5344CB8AC3E}">
        <p14:creationId xmlns:p14="http://schemas.microsoft.com/office/powerpoint/2010/main" val="18110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783770"/>
            <a:ext cx="9144000" cy="607422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A"/>
              </a:solidFill>
              <a:latin typeface="SimSun" pitchFamily="2" charset="-122"/>
              <a:cs typeface="Aharoni" panose="02010803020104030203" pitchFamily="2" charset="-79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68263"/>
            <a:ext cx="9317038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defTabSz="457200" eaLnBrk="1" hangingPunct="1"/>
            <a:r>
              <a:rPr lang="en-US" sz="3600" b="1" kern="1200" dirty="0">
                <a:solidFill>
                  <a:srgbClr val="E7D628"/>
                </a:solidFill>
                <a:latin typeface="Times New Roman"/>
                <a:cs typeface="Times New Roman"/>
              </a:rPr>
              <a:t>A diagram of a simple clinical  model</a:t>
            </a:r>
          </a:p>
        </p:txBody>
      </p:sp>
      <p:sp>
        <p:nvSpPr>
          <p:cNvPr id="15365" name="AutoShape 29"/>
          <p:cNvSpPr>
            <a:spLocks noChangeArrowheads="1"/>
          </p:cNvSpPr>
          <p:nvPr/>
        </p:nvSpPr>
        <p:spPr bwMode="auto">
          <a:xfrm>
            <a:off x="2147888" y="2530475"/>
            <a:ext cx="2363787" cy="398463"/>
          </a:xfrm>
          <a:prstGeom prst="flowChartTerminator">
            <a:avLst/>
          </a:prstGeom>
          <a:solidFill>
            <a:schemeClr val="tx2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361502" name="AutoShape 30"/>
          <p:cNvSpPr>
            <a:spLocks noChangeArrowheads="1"/>
          </p:cNvSpPr>
          <p:nvPr/>
        </p:nvSpPr>
        <p:spPr bwMode="auto">
          <a:xfrm>
            <a:off x="2422525" y="2571750"/>
            <a:ext cx="639763" cy="3000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69804"/>
                  <a:invGamma/>
                </a:schemeClr>
              </a:gs>
            </a:gsLst>
            <a:lin ang="0" scaled="1"/>
          </a:gradFill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5367" name="Text Box 31"/>
          <p:cNvSpPr txBox="1">
            <a:spLocks noChangeArrowheads="1"/>
          </p:cNvSpPr>
          <p:nvPr/>
        </p:nvSpPr>
        <p:spPr bwMode="auto">
          <a:xfrm>
            <a:off x="2371725" y="2552700"/>
            <a:ext cx="506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data</a:t>
            </a:r>
          </a:p>
        </p:txBody>
      </p:sp>
      <p:sp>
        <p:nvSpPr>
          <p:cNvPr id="15368" name="Text Box 32"/>
          <p:cNvSpPr txBox="1">
            <a:spLocks noChangeArrowheads="1"/>
          </p:cNvSpPr>
          <p:nvPr/>
        </p:nvSpPr>
        <p:spPr bwMode="auto">
          <a:xfrm>
            <a:off x="3038475" y="2543175"/>
            <a:ext cx="1128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138 mmHg</a:t>
            </a:r>
          </a:p>
        </p:txBody>
      </p:sp>
      <p:sp>
        <p:nvSpPr>
          <p:cNvPr id="361505" name="AutoShape 33"/>
          <p:cNvSpPr>
            <a:spLocks noChangeArrowheads="1"/>
          </p:cNvSpPr>
          <p:nvPr/>
        </p:nvSpPr>
        <p:spPr bwMode="auto">
          <a:xfrm>
            <a:off x="2420938" y="3067050"/>
            <a:ext cx="639762" cy="3000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69804"/>
                  <a:invGamma/>
                </a:schemeClr>
              </a:gs>
            </a:gsLst>
            <a:lin ang="0" scaled="1"/>
          </a:gradFill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5370" name="Text Box 34"/>
          <p:cNvSpPr txBox="1">
            <a:spLocks noChangeArrowheads="1"/>
          </p:cNvSpPr>
          <p:nvPr/>
        </p:nvSpPr>
        <p:spPr bwMode="auto">
          <a:xfrm>
            <a:off x="2419350" y="3028950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quals</a:t>
            </a:r>
            <a:endParaRPr lang="en-US" sz="1600" dirty="0">
              <a:solidFill>
                <a:srgbClr val="00000A"/>
              </a:solidFill>
              <a:latin typeface="Arial Narrow" pitchFamily="34" charset="0"/>
              <a:cs typeface="Aharoni" panose="02010803020104030203" pitchFamily="2" charset="-79"/>
            </a:endParaRPr>
          </a:p>
        </p:txBody>
      </p:sp>
      <p:sp>
        <p:nvSpPr>
          <p:cNvPr id="15371" name="Text Box 37"/>
          <p:cNvSpPr txBox="1">
            <a:spLocks noChangeArrowheads="1"/>
          </p:cNvSpPr>
          <p:nvPr/>
        </p:nvSpPr>
        <p:spPr bwMode="auto">
          <a:xfrm>
            <a:off x="4433888" y="2043113"/>
            <a:ext cx="2249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SystolicBP</a:t>
            </a:r>
            <a:endParaRPr lang="en-US" sz="1600" dirty="0">
              <a:solidFill>
                <a:srgbClr val="00000A"/>
              </a:solidFill>
              <a:latin typeface="Arial Narrow" pitchFamily="34" charset="0"/>
              <a:cs typeface="Aharoni" panose="02010803020104030203" pitchFamily="2" charset="-79"/>
            </a:endParaRPr>
          </a:p>
        </p:txBody>
      </p:sp>
      <p:sp>
        <p:nvSpPr>
          <p:cNvPr id="361510" name="AutoShape 38"/>
          <p:cNvSpPr>
            <a:spLocks noChangeArrowheads="1"/>
          </p:cNvSpPr>
          <p:nvPr/>
        </p:nvSpPr>
        <p:spPr bwMode="auto">
          <a:xfrm>
            <a:off x="1790700" y="2095500"/>
            <a:ext cx="2606675" cy="292100"/>
          </a:xfrm>
          <a:prstGeom prst="flowChartTerminator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76078"/>
                  <a:invGamma/>
                </a:schemeClr>
              </a:gs>
            </a:gsLst>
            <a:lin ang="0" scaled="1"/>
          </a:gradFill>
          <a:ln w="158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5373" name="Text Box 39"/>
          <p:cNvSpPr txBox="1">
            <a:spLocks noChangeArrowheads="1"/>
          </p:cNvSpPr>
          <p:nvPr/>
        </p:nvSpPr>
        <p:spPr bwMode="auto">
          <a:xfrm>
            <a:off x="1898650" y="2068513"/>
            <a:ext cx="284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SystolicBPObs</a:t>
            </a:r>
            <a:endParaRPr lang="en-US" sz="1600" dirty="0">
              <a:solidFill>
                <a:srgbClr val="00000A"/>
              </a:solidFill>
              <a:latin typeface="Arial Narrow" pitchFamily="34" charset="0"/>
              <a:cs typeface="Aharoni" panose="02010803020104030203" pitchFamily="2" charset="-79"/>
            </a:endParaRPr>
          </a:p>
        </p:txBody>
      </p:sp>
      <p:sp>
        <p:nvSpPr>
          <p:cNvPr id="15374" name="AutoShape 40"/>
          <p:cNvSpPr>
            <a:spLocks noChangeArrowheads="1"/>
          </p:cNvSpPr>
          <p:nvPr/>
        </p:nvSpPr>
        <p:spPr bwMode="auto">
          <a:xfrm>
            <a:off x="2922588" y="3937000"/>
            <a:ext cx="2363787" cy="398463"/>
          </a:xfrm>
          <a:prstGeom prst="flowChartTerminator">
            <a:avLst/>
          </a:prstGeom>
          <a:solidFill>
            <a:schemeClr val="tx2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361513" name="AutoShape 41"/>
          <p:cNvSpPr>
            <a:spLocks noChangeArrowheads="1"/>
          </p:cNvSpPr>
          <p:nvPr/>
        </p:nvSpPr>
        <p:spPr bwMode="auto">
          <a:xfrm>
            <a:off x="3197225" y="3978275"/>
            <a:ext cx="639763" cy="3000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69804"/>
                  <a:invGamma/>
                </a:schemeClr>
              </a:gs>
            </a:gsLst>
            <a:lin ang="0" scaled="1"/>
          </a:gradFill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5376" name="Text Box 42"/>
          <p:cNvSpPr txBox="1">
            <a:spLocks noChangeArrowheads="1"/>
          </p:cNvSpPr>
          <p:nvPr/>
        </p:nvSpPr>
        <p:spPr bwMode="auto">
          <a:xfrm>
            <a:off x="3146425" y="3959225"/>
            <a:ext cx="506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data</a:t>
            </a:r>
          </a:p>
        </p:txBody>
      </p:sp>
      <p:sp>
        <p:nvSpPr>
          <p:cNvPr id="15377" name="Text Box 43"/>
          <p:cNvSpPr txBox="1">
            <a:spLocks noChangeArrowheads="1"/>
          </p:cNvSpPr>
          <p:nvPr/>
        </p:nvSpPr>
        <p:spPr bwMode="auto">
          <a:xfrm>
            <a:off x="3813175" y="3949700"/>
            <a:ext cx="935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Right Arm</a:t>
            </a:r>
          </a:p>
        </p:txBody>
      </p:sp>
      <p:sp>
        <p:nvSpPr>
          <p:cNvPr id="15378" name="Text Box 44"/>
          <p:cNvSpPr txBox="1">
            <a:spLocks noChangeArrowheads="1"/>
          </p:cNvSpPr>
          <p:nvPr/>
        </p:nvSpPr>
        <p:spPr bwMode="auto">
          <a:xfrm>
            <a:off x="4913313" y="3449638"/>
            <a:ext cx="1276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BodyLocation</a:t>
            </a:r>
            <a:endParaRPr lang="en-US" sz="1600" dirty="0">
              <a:solidFill>
                <a:srgbClr val="00000A"/>
              </a:solidFill>
              <a:latin typeface="Arial Narrow" pitchFamily="34" charset="0"/>
              <a:cs typeface="Aharoni" panose="02010803020104030203" pitchFamily="2" charset="-79"/>
            </a:endParaRPr>
          </a:p>
        </p:txBody>
      </p:sp>
      <p:sp>
        <p:nvSpPr>
          <p:cNvPr id="361517" name="AutoShape 45"/>
          <p:cNvSpPr>
            <a:spLocks noChangeArrowheads="1"/>
          </p:cNvSpPr>
          <p:nvPr/>
        </p:nvSpPr>
        <p:spPr bwMode="auto">
          <a:xfrm>
            <a:off x="2565400" y="3502025"/>
            <a:ext cx="2324100" cy="292100"/>
          </a:xfrm>
          <a:prstGeom prst="flowChartTerminator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76078"/>
                  <a:invGamma/>
                </a:schemeClr>
              </a:gs>
            </a:gsLst>
            <a:lin ang="0" scaled="1"/>
          </a:gradFill>
          <a:ln w="158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5380" name="Text Box 46"/>
          <p:cNvSpPr txBox="1">
            <a:spLocks noChangeArrowheads="1"/>
          </p:cNvSpPr>
          <p:nvPr/>
        </p:nvSpPr>
        <p:spPr bwMode="auto">
          <a:xfrm>
            <a:off x="2673350" y="3475038"/>
            <a:ext cx="1190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BodyLocation</a:t>
            </a:r>
            <a:endParaRPr lang="en-US" sz="1600" dirty="0">
              <a:solidFill>
                <a:srgbClr val="00000A"/>
              </a:solidFill>
              <a:latin typeface="Arial Narrow" pitchFamily="34" charset="0"/>
              <a:cs typeface="Aharoni" panose="02010803020104030203" pitchFamily="2" charset="-79"/>
            </a:endParaRPr>
          </a:p>
        </p:txBody>
      </p:sp>
      <p:sp>
        <p:nvSpPr>
          <p:cNvPr id="15381" name="AutoShape 47"/>
          <p:cNvSpPr>
            <a:spLocks noChangeArrowheads="1"/>
          </p:cNvSpPr>
          <p:nvPr/>
        </p:nvSpPr>
        <p:spPr bwMode="auto">
          <a:xfrm>
            <a:off x="2924175" y="5008563"/>
            <a:ext cx="2363788" cy="398462"/>
          </a:xfrm>
          <a:prstGeom prst="flowChartTerminator">
            <a:avLst/>
          </a:prstGeom>
          <a:solidFill>
            <a:schemeClr val="tx2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361520" name="AutoShape 48"/>
          <p:cNvSpPr>
            <a:spLocks noChangeArrowheads="1"/>
          </p:cNvSpPr>
          <p:nvPr/>
        </p:nvSpPr>
        <p:spPr bwMode="auto">
          <a:xfrm>
            <a:off x="3198813" y="5049838"/>
            <a:ext cx="639762" cy="3000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69804"/>
                  <a:invGamma/>
                </a:schemeClr>
              </a:gs>
            </a:gsLst>
            <a:lin ang="0" scaled="1"/>
          </a:gradFill>
          <a:ln w="158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5383" name="Text Box 49"/>
          <p:cNvSpPr txBox="1">
            <a:spLocks noChangeArrowheads="1"/>
          </p:cNvSpPr>
          <p:nvPr/>
        </p:nvSpPr>
        <p:spPr bwMode="auto">
          <a:xfrm>
            <a:off x="3148013" y="5030788"/>
            <a:ext cx="506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data</a:t>
            </a:r>
          </a:p>
        </p:txBody>
      </p:sp>
      <p:sp>
        <p:nvSpPr>
          <p:cNvPr id="15384" name="Text Box 50"/>
          <p:cNvSpPr txBox="1">
            <a:spLocks noChangeArrowheads="1"/>
          </p:cNvSpPr>
          <p:nvPr/>
        </p:nvSpPr>
        <p:spPr bwMode="auto">
          <a:xfrm>
            <a:off x="3814763" y="5021263"/>
            <a:ext cx="681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Sitting</a:t>
            </a:r>
          </a:p>
        </p:txBody>
      </p:sp>
      <p:sp>
        <p:nvSpPr>
          <p:cNvPr id="15385" name="Text Box 51"/>
          <p:cNvSpPr txBox="1">
            <a:spLocks noChangeArrowheads="1"/>
          </p:cNvSpPr>
          <p:nvPr/>
        </p:nvSpPr>
        <p:spPr bwMode="auto">
          <a:xfrm>
            <a:off x="4914900" y="4521200"/>
            <a:ext cx="1323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PatientPosition</a:t>
            </a:r>
            <a:endParaRPr lang="en-US" sz="1600" dirty="0">
              <a:solidFill>
                <a:srgbClr val="00000A"/>
              </a:solidFill>
              <a:latin typeface="Arial Narrow" pitchFamily="34" charset="0"/>
              <a:cs typeface="Aharoni" panose="02010803020104030203" pitchFamily="2" charset="-79"/>
            </a:endParaRPr>
          </a:p>
        </p:txBody>
      </p:sp>
      <p:sp>
        <p:nvSpPr>
          <p:cNvPr id="361524" name="AutoShape 52"/>
          <p:cNvSpPr>
            <a:spLocks noChangeArrowheads="1"/>
          </p:cNvSpPr>
          <p:nvPr/>
        </p:nvSpPr>
        <p:spPr bwMode="auto">
          <a:xfrm>
            <a:off x="2566988" y="4573588"/>
            <a:ext cx="2324100" cy="292100"/>
          </a:xfrm>
          <a:prstGeom prst="flowChartTerminator">
            <a:avLst/>
          </a:prstGeom>
          <a:gradFill rotWithShape="0">
            <a:gsLst>
              <a:gs pos="0">
                <a:schemeClr val="tx2"/>
              </a:gs>
              <a:gs pos="100000">
                <a:schemeClr val="tx2">
                  <a:gamma/>
                  <a:shade val="76078"/>
                  <a:invGamma/>
                </a:schemeClr>
              </a:gs>
            </a:gsLst>
            <a:lin ang="0" scaled="1"/>
          </a:gradFill>
          <a:ln w="158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15387" name="Text Box 53"/>
          <p:cNvSpPr txBox="1">
            <a:spLocks noChangeArrowheads="1"/>
          </p:cNvSpPr>
          <p:nvPr/>
        </p:nvSpPr>
        <p:spPr bwMode="auto">
          <a:xfrm>
            <a:off x="2674938" y="4546600"/>
            <a:ext cx="1290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A"/>
                </a:solidFill>
                <a:latin typeface="Arial Narrow" pitchFamily="34" charset="0"/>
                <a:cs typeface="Aharoni" panose="02010803020104030203" pitchFamily="2" charset="-79"/>
              </a:rPr>
              <a:t>PatientPosition</a:t>
            </a:r>
            <a:endParaRPr lang="en-US" sz="1600" dirty="0">
              <a:solidFill>
                <a:srgbClr val="00000A"/>
              </a:solidFill>
              <a:latin typeface="Arial Narrow" pitchFamily="34" charset="0"/>
              <a:cs typeface="Aharoni" panose="02010803020104030203" pitchFamily="2" charset="-79"/>
            </a:endParaRPr>
          </a:p>
        </p:txBody>
      </p:sp>
      <p:sp>
        <p:nvSpPr>
          <p:cNvPr id="15388" name="Text Box 55"/>
          <p:cNvSpPr txBox="1">
            <a:spLocks noChangeArrowheads="1"/>
          </p:cNvSpPr>
          <p:nvPr/>
        </p:nvSpPr>
        <p:spPr bwMode="auto">
          <a:xfrm>
            <a:off x="1403350" y="1646238"/>
            <a:ext cx="68780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00000A"/>
                </a:solidFill>
                <a:cs typeface="Aharoni" panose="02010803020104030203" pitchFamily="2" charset="-79"/>
              </a:rPr>
              <a:t>Detailed Information </a:t>
            </a:r>
            <a:r>
              <a:rPr lang="en-US" b="1" u="sng" dirty="0">
                <a:solidFill>
                  <a:srgbClr val="00000A"/>
                </a:solidFill>
                <a:cs typeface="Aharoni" panose="02010803020104030203" pitchFamily="2" charset="-79"/>
              </a:rPr>
              <a:t>Model for Systolic Blood Pressure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5366657" y="4136231"/>
            <a:ext cx="1524000" cy="43735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5366657" y="4735115"/>
            <a:ext cx="1567543" cy="46474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022878" y="4396085"/>
            <a:ext cx="2040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A"/>
                </a:solidFill>
              </a:rPr>
              <a:t>SNOMED CT</a:t>
            </a:r>
            <a:endParaRPr lang="en-US" sz="2400" b="1" dirty="0">
              <a:solidFill>
                <a:srgbClr val="00000A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5519058" y="2268728"/>
            <a:ext cx="1066799" cy="460978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683375" y="2498873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A"/>
                </a:solidFill>
              </a:rPr>
              <a:t>LOINC</a:t>
            </a:r>
            <a:endParaRPr lang="en-US" sz="2400" b="1" dirty="0">
              <a:solidFill>
                <a:srgbClr val="00000A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5867400" y="2882106"/>
            <a:ext cx="870858" cy="61991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148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ctr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ctr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ctr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ctr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FFFF00"/>
                </a:solidFill>
                <a:latin typeface="Aharoni" panose="02010803020104030203" pitchFamily="2" charset="-79"/>
              </a:rPr>
              <a:t>  # </a:t>
            </a:r>
            <a:fld id="{F588E680-07C0-42B9-812B-E95E2AFD1F41}" type="slidenum">
              <a:rPr lang="en-US" sz="1200" smtClean="0">
                <a:solidFill>
                  <a:srgbClr val="FFFF00"/>
                </a:solidFill>
                <a:latin typeface="Aharoni" panose="02010803020104030203" pitchFamily="2" charset="-79"/>
              </a:rPr>
              <a:pPr algn="r"/>
              <a:t>6</a:t>
            </a:fld>
            <a:endParaRPr lang="en-US" sz="1200" dirty="0" smtClean="0">
              <a:solidFill>
                <a:srgbClr val="FFFF00"/>
              </a:solidFill>
              <a:latin typeface="Aharoni" panose="02010803020104030203" pitchFamily="2" charset="-79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E7D628"/>
                </a:solidFill>
                <a:latin typeface="Times New Roman"/>
                <a:ea typeface="+mj-ea"/>
                <a:cs typeface="Times New Roman"/>
              </a:rPr>
              <a:t>HL7 FHIR Resources and Profiles</a:t>
            </a:r>
          </a:p>
        </p:txBody>
      </p:sp>
      <p:sp>
        <p:nvSpPr>
          <p:cNvPr id="63529" name="Oval 4"/>
          <p:cNvSpPr>
            <a:spLocks noChangeArrowheads="1"/>
          </p:cNvSpPr>
          <p:nvPr/>
        </p:nvSpPr>
        <p:spPr bwMode="auto">
          <a:xfrm>
            <a:off x="3614057" y="1284287"/>
            <a:ext cx="1799500" cy="622299"/>
          </a:xfrm>
          <a:prstGeom prst="ellipse">
            <a:avLst/>
          </a:prstGeom>
          <a:solidFill>
            <a:srgbClr val="D931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02590" tIns="51296" rIns="102590" bIns="51296">
            <a:spAutoFit/>
          </a:bodyPr>
          <a:lstStyle/>
          <a:p>
            <a:pPr algn="ctr" eaLnBrk="0" hangingPunct="0"/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30" name="Rectangle 5"/>
          <p:cNvSpPr>
            <a:spLocks noChangeArrowheads="1"/>
          </p:cNvSpPr>
          <p:nvPr/>
        </p:nvSpPr>
        <p:spPr bwMode="auto">
          <a:xfrm>
            <a:off x="3732029" y="1373187"/>
            <a:ext cx="1681528" cy="4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Observation</a:t>
            </a:r>
            <a:endParaRPr lang="en-US" sz="2000" b="1" dirty="0">
              <a:solidFill>
                <a:srgbClr val="FFFF00"/>
              </a:solidFill>
              <a:latin typeface="Helvetica" pitchFamily="34" charset="0"/>
              <a:cs typeface="Aharoni" panose="02010803020104030203" pitchFamily="2" charset="-79"/>
            </a:endParaRPr>
          </a:p>
        </p:txBody>
      </p:sp>
      <p:sp>
        <p:nvSpPr>
          <p:cNvPr id="63527" name="Oval 7"/>
          <p:cNvSpPr>
            <a:spLocks noChangeArrowheads="1"/>
          </p:cNvSpPr>
          <p:nvPr/>
        </p:nvSpPr>
        <p:spPr bwMode="auto">
          <a:xfrm>
            <a:off x="762000" y="2557463"/>
            <a:ext cx="1758949" cy="622300"/>
          </a:xfrm>
          <a:prstGeom prst="ellipse">
            <a:avLst/>
          </a:prstGeom>
          <a:solidFill>
            <a:srgbClr val="D931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02590" tIns="51296" rIns="102590" bIns="51296">
            <a:spAutoFit/>
          </a:bodyPr>
          <a:lstStyle/>
          <a:p>
            <a:pPr algn="ctr" eaLnBrk="0" hangingPunct="0"/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28" name="Rectangle 8"/>
          <p:cNvSpPr>
            <a:spLocks noChangeArrowheads="1"/>
          </p:cNvSpPr>
          <p:nvPr/>
        </p:nvSpPr>
        <p:spPr bwMode="auto">
          <a:xfrm>
            <a:off x="1102225" y="2628901"/>
            <a:ext cx="1211849" cy="4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Lab </a:t>
            </a:r>
            <a:r>
              <a:rPr lang="en-US" sz="2000" b="1" dirty="0" err="1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Obs</a:t>
            </a:r>
            <a:endParaRPr lang="en-US" sz="2000" b="1" dirty="0">
              <a:solidFill>
                <a:srgbClr val="FFFF00"/>
              </a:solidFill>
              <a:latin typeface="Helvetica" pitchFamily="34" charset="0"/>
              <a:cs typeface="Aharoni" panose="02010803020104030203" pitchFamily="2" charset="-79"/>
            </a:endParaRPr>
          </a:p>
        </p:txBody>
      </p:sp>
      <p:sp>
        <p:nvSpPr>
          <p:cNvPr id="63525" name="Oval 10"/>
          <p:cNvSpPr>
            <a:spLocks noChangeArrowheads="1"/>
          </p:cNvSpPr>
          <p:nvPr/>
        </p:nvSpPr>
        <p:spPr bwMode="auto">
          <a:xfrm>
            <a:off x="3614057" y="2536825"/>
            <a:ext cx="1799499" cy="622300"/>
          </a:xfrm>
          <a:prstGeom prst="ellipse">
            <a:avLst/>
          </a:prstGeom>
          <a:solidFill>
            <a:srgbClr val="D931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02590" tIns="51296" rIns="102590" bIns="51296">
            <a:spAutoFit/>
          </a:bodyPr>
          <a:lstStyle/>
          <a:p>
            <a:pPr algn="ctr" eaLnBrk="0" hangingPunct="0"/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26" name="Rectangle 11"/>
          <p:cNvSpPr>
            <a:spLocks noChangeArrowheads="1"/>
          </p:cNvSpPr>
          <p:nvPr/>
        </p:nvSpPr>
        <p:spPr bwMode="auto">
          <a:xfrm>
            <a:off x="3726825" y="2627313"/>
            <a:ext cx="1609393" cy="4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Patient </a:t>
            </a:r>
            <a:r>
              <a:rPr lang="en-US" sz="2000" b="1" dirty="0" err="1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Obs</a:t>
            </a:r>
            <a:endParaRPr lang="en-US" sz="2000" b="1" dirty="0">
              <a:solidFill>
                <a:srgbClr val="FFFF00"/>
              </a:solidFill>
              <a:latin typeface="Helvetica" pitchFamily="34" charset="0"/>
              <a:cs typeface="Aharoni" panose="02010803020104030203" pitchFamily="2" charset="-79"/>
            </a:endParaRPr>
          </a:p>
        </p:txBody>
      </p:sp>
      <p:sp>
        <p:nvSpPr>
          <p:cNvPr id="63523" name="Oval 13"/>
          <p:cNvSpPr>
            <a:spLocks noChangeArrowheads="1"/>
          </p:cNvSpPr>
          <p:nvPr/>
        </p:nvSpPr>
        <p:spPr bwMode="auto">
          <a:xfrm>
            <a:off x="6319838" y="2533652"/>
            <a:ext cx="2132015" cy="622301"/>
          </a:xfrm>
          <a:prstGeom prst="ellipse">
            <a:avLst/>
          </a:prstGeom>
          <a:solidFill>
            <a:srgbClr val="D931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02590" tIns="51296" rIns="102590" bIns="51296">
            <a:spAutoFit/>
          </a:bodyPr>
          <a:lstStyle/>
          <a:p>
            <a:pPr algn="ctr" eaLnBrk="0" hangingPunct="0"/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24" name="Rectangle 14"/>
          <p:cNvSpPr>
            <a:spLocks noChangeArrowheads="1"/>
          </p:cNvSpPr>
          <p:nvPr/>
        </p:nvSpPr>
        <p:spPr bwMode="auto">
          <a:xfrm>
            <a:off x="6450050" y="2616202"/>
            <a:ext cx="1965260" cy="4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Family </a:t>
            </a:r>
            <a:r>
              <a:rPr lang="en-US" sz="2000" b="1" dirty="0" err="1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Hx</a:t>
            </a:r>
            <a:r>
              <a:rPr lang="en-US" sz="2000" b="1" dirty="0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Obs</a:t>
            </a:r>
            <a:endParaRPr lang="en-US" sz="2000" b="1" dirty="0">
              <a:solidFill>
                <a:srgbClr val="FFFF00"/>
              </a:solidFill>
              <a:latin typeface="Helvetica" pitchFamily="34" charset="0"/>
              <a:cs typeface="Aharoni" panose="02010803020104030203" pitchFamily="2" charset="-79"/>
            </a:endParaRPr>
          </a:p>
        </p:txBody>
      </p:sp>
      <p:sp>
        <p:nvSpPr>
          <p:cNvPr id="63521" name="Oval 16"/>
          <p:cNvSpPr>
            <a:spLocks noChangeArrowheads="1"/>
          </p:cNvSpPr>
          <p:nvPr/>
        </p:nvSpPr>
        <p:spPr bwMode="auto">
          <a:xfrm>
            <a:off x="762000" y="3837438"/>
            <a:ext cx="1758950" cy="622299"/>
          </a:xfrm>
          <a:prstGeom prst="ellipse">
            <a:avLst/>
          </a:prstGeom>
          <a:solidFill>
            <a:srgbClr val="D931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02590" tIns="51296" rIns="102590" bIns="51296">
            <a:spAutoFit/>
          </a:bodyPr>
          <a:lstStyle/>
          <a:p>
            <a:pPr algn="ctr" eaLnBrk="0" hangingPunct="0"/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22" name="Rectangle 17"/>
          <p:cNvSpPr>
            <a:spLocks noChangeArrowheads="1"/>
          </p:cNvSpPr>
          <p:nvPr/>
        </p:nvSpPr>
        <p:spPr bwMode="auto">
          <a:xfrm>
            <a:off x="809652" y="3930647"/>
            <a:ext cx="1638247" cy="4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Qn</a:t>
            </a:r>
            <a:r>
              <a:rPr lang="en-US" sz="2000" b="1" dirty="0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 Lab </a:t>
            </a:r>
            <a:r>
              <a:rPr lang="en-US" sz="2000" b="1" dirty="0" err="1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Obs</a:t>
            </a:r>
            <a:endParaRPr lang="en-US" sz="2000" b="1" dirty="0" smtClean="0">
              <a:solidFill>
                <a:srgbClr val="FFFF00"/>
              </a:solidFill>
              <a:latin typeface="Helvetica" pitchFamily="34" charset="0"/>
              <a:cs typeface="Aharoni" panose="02010803020104030203" pitchFamily="2" charset="-79"/>
            </a:endParaRPr>
          </a:p>
        </p:txBody>
      </p:sp>
      <p:sp>
        <p:nvSpPr>
          <p:cNvPr id="63519" name="Oval 19"/>
          <p:cNvSpPr>
            <a:spLocks noChangeArrowheads="1"/>
          </p:cNvSpPr>
          <p:nvPr/>
        </p:nvSpPr>
        <p:spPr bwMode="auto">
          <a:xfrm>
            <a:off x="6368599" y="3840845"/>
            <a:ext cx="2309812" cy="622301"/>
          </a:xfrm>
          <a:prstGeom prst="ellipse">
            <a:avLst/>
          </a:prstGeom>
          <a:solidFill>
            <a:srgbClr val="D931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02590" tIns="51296" rIns="102590" bIns="51296">
            <a:spAutoFit/>
          </a:bodyPr>
          <a:lstStyle/>
          <a:p>
            <a:pPr algn="ctr" eaLnBrk="0" hangingPunct="0"/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20" name="Rectangle 20"/>
          <p:cNvSpPr>
            <a:spLocks noChangeArrowheads="1"/>
          </p:cNvSpPr>
          <p:nvPr/>
        </p:nvSpPr>
        <p:spPr bwMode="auto">
          <a:xfrm>
            <a:off x="6661734" y="3927478"/>
            <a:ext cx="1832404" cy="4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Titer Lab </a:t>
            </a:r>
            <a:r>
              <a:rPr lang="en-US" sz="2000" b="1" dirty="0" err="1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Obs</a:t>
            </a:r>
            <a:endParaRPr lang="en-US" sz="2000" b="1" dirty="0">
              <a:solidFill>
                <a:srgbClr val="FFFF00"/>
              </a:solidFill>
              <a:latin typeface="Helvetica" pitchFamily="34" charset="0"/>
              <a:cs typeface="Aharoni" panose="02010803020104030203" pitchFamily="2" charset="-79"/>
            </a:endParaRPr>
          </a:p>
        </p:txBody>
      </p:sp>
      <p:sp>
        <p:nvSpPr>
          <p:cNvPr id="63517" name="Oval 22"/>
          <p:cNvSpPr>
            <a:spLocks noChangeArrowheads="1"/>
          </p:cNvSpPr>
          <p:nvPr/>
        </p:nvSpPr>
        <p:spPr bwMode="auto">
          <a:xfrm>
            <a:off x="3225800" y="3902078"/>
            <a:ext cx="2771775" cy="622301"/>
          </a:xfrm>
          <a:prstGeom prst="ellipse">
            <a:avLst/>
          </a:prstGeom>
          <a:solidFill>
            <a:srgbClr val="D931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102590" tIns="51296" rIns="102590" bIns="51296">
            <a:spAutoFit/>
          </a:bodyPr>
          <a:lstStyle/>
          <a:p>
            <a:pPr algn="ctr" eaLnBrk="0" hangingPunct="0"/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18" name="Rectangle 23"/>
          <p:cNvSpPr>
            <a:spLocks noChangeArrowheads="1"/>
          </p:cNvSpPr>
          <p:nvPr/>
        </p:nvSpPr>
        <p:spPr bwMode="auto">
          <a:xfrm>
            <a:off x="3494036" y="3983041"/>
            <a:ext cx="2235302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4" tIns="46033" rIns="92064" bIns="46033">
            <a:spAutoFit/>
          </a:bodyPr>
          <a:lstStyle/>
          <a:p>
            <a:pPr algn="ctr" eaLnBrk="0" hangingPunct="0"/>
            <a:r>
              <a:rPr lang="en-US" sz="2000" b="1" dirty="0" err="1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Qual</a:t>
            </a:r>
            <a:r>
              <a:rPr lang="en-US" sz="2000" b="1" dirty="0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 Lab </a:t>
            </a:r>
            <a:r>
              <a:rPr lang="en-US" sz="2000" b="1" dirty="0" err="1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Obs</a:t>
            </a:r>
            <a:endParaRPr lang="en-US" sz="2000" b="1" dirty="0">
              <a:solidFill>
                <a:srgbClr val="FFFF00"/>
              </a:solidFill>
              <a:latin typeface="Helvetica" pitchFamily="34" charset="0"/>
              <a:cs typeface="Aharoni" panose="02010803020104030203" pitchFamily="2" charset="-79"/>
            </a:endParaRPr>
          </a:p>
        </p:txBody>
      </p:sp>
      <p:sp>
        <p:nvSpPr>
          <p:cNvPr id="63515" name="Oval 25"/>
          <p:cNvSpPr>
            <a:spLocks noChangeArrowheads="1"/>
          </p:cNvSpPr>
          <p:nvPr/>
        </p:nvSpPr>
        <p:spPr bwMode="auto">
          <a:xfrm>
            <a:off x="664029" y="5350332"/>
            <a:ext cx="1856921" cy="622301"/>
          </a:xfrm>
          <a:prstGeom prst="ellipse">
            <a:avLst/>
          </a:prstGeom>
          <a:solidFill>
            <a:srgbClr val="D931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02590" tIns="51296" rIns="102590" bIns="51296">
            <a:spAutoFit/>
          </a:bodyPr>
          <a:lstStyle/>
          <a:p>
            <a:pPr algn="ctr" eaLnBrk="0" hangingPunct="0"/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16" name="Rectangle 26"/>
          <p:cNvSpPr>
            <a:spLocks noChangeArrowheads="1"/>
          </p:cNvSpPr>
          <p:nvPr/>
        </p:nvSpPr>
        <p:spPr bwMode="auto">
          <a:xfrm>
            <a:off x="821316" y="5453067"/>
            <a:ext cx="1524434" cy="4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Hematocrit</a:t>
            </a:r>
            <a:endParaRPr lang="en-US" sz="2000" b="1" dirty="0">
              <a:solidFill>
                <a:srgbClr val="FFFF00"/>
              </a:solidFill>
              <a:latin typeface="Helvetica" pitchFamily="34" charset="0"/>
              <a:cs typeface="Aharoni" panose="02010803020104030203" pitchFamily="2" charset="-79"/>
            </a:endParaRPr>
          </a:p>
        </p:txBody>
      </p:sp>
      <p:sp>
        <p:nvSpPr>
          <p:cNvPr id="63513" name="Oval 28"/>
          <p:cNvSpPr>
            <a:spLocks noChangeArrowheads="1"/>
          </p:cNvSpPr>
          <p:nvPr/>
        </p:nvSpPr>
        <p:spPr bwMode="auto">
          <a:xfrm>
            <a:off x="3265375" y="5350785"/>
            <a:ext cx="2376876" cy="622301"/>
          </a:xfrm>
          <a:prstGeom prst="ellipse">
            <a:avLst/>
          </a:prstGeom>
          <a:solidFill>
            <a:srgbClr val="D931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02590" tIns="51296" rIns="102590" bIns="51296">
            <a:spAutoFit/>
          </a:bodyPr>
          <a:lstStyle/>
          <a:p>
            <a:pPr algn="ctr" eaLnBrk="0" hangingPunct="0"/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14" name="Rectangle 29"/>
          <p:cNvSpPr>
            <a:spLocks noChangeArrowheads="1"/>
          </p:cNvSpPr>
          <p:nvPr/>
        </p:nvSpPr>
        <p:spPr bwMode="auto">
          <a:xfrm>
            <a:off x="3459504" y="5453067"/>
            <a:ext cx="2066249" cy="4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Serum Glucose</a:t>
            </a:r>
            <a:endParaRPr lang="en-US" sz="2000" b="1" dirty="0">
              <a:solidFill>
                <a:srgbClr val="FFFF00"/>
              </a:solidFill>
              <a:latin typeface="Helvetica" pitchFamily="34" charset="0"/>
              <a:cs typeface="Aharoni" panose="02010803020104030203" pitchFamily="2" charset="-79"/>
            </a:endParaRPr>
          </a:p>
        </p:txBody>
      </p:sp>
      <p:sp>
        <p:nvSpPr>
          <p:cNvPr id="63511" name="Oval 31"/>
          <p:cNvSpPr>
            <a:spLocks noChangeArrowheads="1"/>
          </p:cNvSpPr>
          <p:nvPr/>
        </p:nvSpPr>
        <p:spPr bwMode="auto">
          <a:xfrm>
            <a:off x="6498769" y="5416554"/>
            <a:ext cx="2092554" cy="622301"/>
          </a:xfrm>
          <a:prstGeom prst="ellipse">
            <a:avLst/>
          </a:prstGeom>
          <a:solidFill>
            <a:srgbClr val="D9319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lIns="102590" tIns="51296" rIns="102590" bIns="51296">
            <a:spAutoFit/>
          </a:bodyPr>
          <a:lstStyle/>
          <a:p>
            <a:pPr algn="ctr" eaLnBrk="0" hangingPunct="0"/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12" name="Rectangle 32"/>
          <p:cNvSpPr>
            <a:spLocks noChangeArrowheads="1"/>
          </p:cNvSpPr>
          <p:nvPr/>
        </p:nvSpPr>
        <p:spPr bwMode="auto">
          <a:xfrm>
            <a:off x="6610133" y="5506362"/>
            <a:ext cx="1853049" cy="40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4" tIns="46033" rIns="92064" bIns="46033"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rgbClr val="FFFF00"/>
                </a:solidFill>
                <a:latin typeface="Helvetica" pitchFamily="34" charset="0"/>
                <a:cs typeface="Aharoni" panose="02010803020104030203" pitchFamily="2" charset="-79"/>
              </a:rPr>
              <a:t>Urine Sodium</a:t>
            </a:r>
            <a:endParaRPr lang="en-US" sz="2000" b="1" dirty="0">
              <a:solidFill>
                <a:srgbClr val="FFFF00"/>
              </a:solidFill>
              <a:latin typeface="Helvetica" pitchFamily="34" charset="0"/>
              <a:cs typeface="Aharoni" panose="02010803020104030203" pitchFamily="2" charset="-79"/>
            </a:endParaRPr>
          </a:p>
        </p:txBody>
      </p:sp>
      <p:sp>
        <p:nvSpPr>
          <p:cNvPr id="63502" name="Line 33"/>
          <p:cNvSpPr>
            <a:spLocks noChangeShapeType="1"/>
          </p:cNvSpPr>
          <p:nvPr/>
        </p:nvSpPr>
        <p:spPr bwMode="auto">
          <a:xfrm flipH="1">
            <a:off x="1624012" y="1906585"/>
            <a:ext cx="2273074" cy="638177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03" name="Line 34"/>
          <p:cNvSpPr>
            <a:spLocks noChangeShapeType="1"/>
          </p:cNvSpPr>
          <p:nvPr/>
        </p:nvSpPr>
        <p:spPr bwMode="auto">
          <a:xfrm flipH="1">
            <a:off x="4571998" y="1906587"/>
            <a:ext cx="1" cy="627064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04" name="Line 35"/>
          <p:cNvSpPr>
            <a:spLocks noChangeShapeType="1"/>
          </p:cNvSpPr>
          <p:nvPr/>
        </p:nvSpPr>
        <p:spPr bwMode="auto">
          <a:xfrm>
            <a:off x="5243513" y="1782763"/>
            <a:ext cx="2152650" cy="739775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05" name="Line 36"/>
          <p:cNvSpPr>
            <a:spLocks noChangeShapeType="1"/>
          </p:cNvSpPr>
          <p:nvPr/>
        </p:nvSpPr>
        <p:spPr bwMode="auto">
          <a:xfrm>
            <a:off x="1628774" y="3179763"/>
            <a:ext cx="30164" cy="676275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06" name="Line 37"/>
          <p:cNvSpPr>
            <a:spLocks noChangeShapeType="1"/>
          </p:cNvSpPr>
          <p:nvPr/>
        </p:nvSpPr>
        <p:spPr bwMode="auto">
          <a:xfrm>
            <a:off x="2383295" y="3025775"/>
            <a:ext cx="1938337" cy="852488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07" name="Line 38"/>
          <p:cNvSpPr>
            <a:spLocks noChangeShapeType="1"/>
          </p:cNvSpPr>
          <p:nvPr/>
        </p:nvSpPr>
        <p:spPr bwMode="auto">
          <a:xfrm>
            <a:off x="2612571" y="2868614"/>
            <a:ext cx="4278768" cy="1020762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08" name="Line 39"/>
          <p:cNvSpPr>
            <a:spLocks noChangeShapeType="1"/>
          </p:cNvSpPr>
          <p:nvPr/>
        </p:nvSpPr>
        <p:spPr bwMode="auto">
          <a:xfrm>
            <a:off x="1628775" y="4524379"/>
            <a:ext cx="19050" cy="820734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09" name="Line 40"/>
          <p:cNvSpPr>
            <a:spLocks noChangeShapeType="1"/>
          </p:cNvSpPr>
          <p:nvPr/>
        </p:nvSpPr>
        <p:spPr bwMode="auto">
          <a:xfrm>
            <a:off x="2314074" y="4459736"/>
            <a:ext cx="1876926" cy="920301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sp>
        <p:nvSpPr>
          <p:cNvPr id="63510" name="Line 41"/>
          <p:cNvSpPr>
            <a:spLocks noChangeShapeType="1"/>
          </p:cNvSpPr>
          <p:nvPr/>
        </p:nvSpPr>
        <p:spPr bwMode="auto">
          <a:xfrm>
            <a:off x="2520950" y="4325938"/>
            <a:ext cx="4281488" cy="1109662"/>
          </a:xfrm>
          <a:prstGeom prst="line">
            <a:avLst/>
          </a:prstGeom>
          <a:noFill/>
          <a:ln w="50800">
            <a:solidFill>
              <a:srgbClr val="FAFD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06829" y="2152650"/>
            <a:ext cx="87303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64029" y="1311948"/>
            <a:ext cx="2427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FHIR Resource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39486" y="5048250"/>
            <a:ext cx="873034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3243697" y="3256290"/>
            <a:ext cx="221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FHIR Profiles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8305" y="6113335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Invariant Profile Structure – CIMI Leaf Node Content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74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and Details on CIMI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CIMI Executive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 Huff</a:t>
            </a:r>
          </a:p>
          <a:p>
            <a:r>
              <a:rPr lang="en-US" dirty="0" smtClean="0"/>
              <a:t>Virginia </a:t>
            </a:r>
            <a:r>
              <a:rPr lang="en-US" dirty="0" err="1" smtClean="0"/>
              <a:t>Riehl</a:t>
            </a:r>
            <a:endParaRPr lang="en-US" dirty="0" smtClean="0"/>
          </a:p>
          <a:p>
            <a:r>
              <a:rPr lang="en-US" dirty="0" smtClean="0"/>
              <a:t>Nicholas </a:t>
            </a:r>
            <a:r>
              <a:rPr lang="en-US" dirty="0" err="1" smtClean="0"/>
              <a:t>Oughtibridge</a:t>
            </a:r>
            <a:endParaRPr lang="en-US" dirty="0" smtClean="0"/>
          </a:p>
          <a:p>
            <a:r>
              <a:rPr lang="en-US" dirty="0" smtClean="0"/>
              <a:t>Jamie Ferguson</a:t>
            </a:r>
          </a:p>
          <a:p>
            <a:r>
              <a:rPr lang="en-US" dirty="0" smtClean="0"/>
              <a:t>Jane Millar</a:t>
            </a:r>
          </a:p>
          <a:p>
            <a:r>
              <a:rPr lang="en-US" dirty="0" smtClean="0"/>
              <a:t>Tom Jones</a:t>
            </a:r>
          </a:p>
          <a:p>
            <a:r>
              <a:rPr lang="en-US" dirty="0" smtClean="0"/>
              <a:t>Dennis </a:t>
            </a:r>
            <a:r>
              <a:rPr lang="en-US" dirty="0" err="1" smtClean="0"/>
              <a:t>Giokas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CIMI Modeling Taskforce</a:t>
            </a:r>
            <a:endParaRPr lang="en-US" dirty="0"/>
          </a:p>
        </p:txBody>
      </p:sp>
      <p:sp>
        <p:nvSpPr>
          <p:cNvPr id="4100" name="Rectangle 1027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Linda Bird</a:t>
            </a:r>
          </a:p>
          <a:p>
            <a:r>
              <a:rPr lang="en-US" dirty="0" smtClean="0"/>
              <a:t>Harold Solbrig</a:t>
            </a:r>
          </a:p>
          <a:p>
            <a:r>
              <a:rPr lang="en-US" dirty="0" smtClean="0"/>
              <a:t>Thomas Beale</a:t>
            </a:r>
          </a:p>
          <a:p>
            <a:r>
              <a:rPr lang="en-US" dirty="0" smtClean="0"/>
              <a:t>Gerard Freriks</a:t>
            </a:r>
          </a:p>
          <a:p>
            <a:r>
              <a:rPr lang="en-US" dirty="0"/>
              <a:t>Daniel Karlsson</a:t>
            </a:r>
          </a:p>
          <a:p>
            <a:r>
              <a:rPr lang="en-US" dirty="0"/>
              <a:t>Mark Shafarman</a:t>
            </a:r>
          </a:p>
          <a:p>
            <a:r>
              <a:rPr lang="en-US" dirty="0"/>
              <a:t>Jay Lyle</a:t>
            </a:r>
          </a:p>
          <a:p>
            <a:r>
              <a:rPr lang="en-US" dirty="0" smtClean="0"/>
              <a:t>Michael van der Zel</a:t>
            </a:r>
          </a:p>
          <a:p>
            <a:r>
              <a:rPr lang="en-US" dirty="0" smtClean="0"/>
              <a:t>Stan Huff</a:t>
            </a:r>
          </a:p>
          <a:p>
            <a:r>
              <a:rPr lang="en-US" dirty="0" smtClean="0"/>
              <a:t>Sarah Ryan</a:t>
            </a:r>
          </a:p>
          <a:p>
            <a:r>
              <a:rPr lang="en-US" dirty="0"/>
              <a:t>Stephen Chu</a:t>
            </a:r>
          </a:p>
          <a:p>
            <a:r>
              <a:rPr lang="en-US" dirty="0"/>
              <a:t>Galen Mulroney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Heather Leslie</a:t>
            </a:r>
          </a:p>
          <a:p>
            <a:r>
              <a:rPr lang="en-US" dirty="0" smtClean="0"/>
              <a:t>Rahil Siddiqui</a:t>
            </a:r>
          </a:p>
          <a:p>
            <a:r>
              <a:rPr lang="en-US" dirty="0" smtClean="0"/>
              <a:t>Ian McNicoll</a:t>
            </a:r>
          </a:p>
          <a:p>
            <a:r>
              <a:rPr lang="en-US" dirty="0" smtClean="0"/>
              <a:t>Michael Lincoln</a:t>
            </a:r>
          </a:p>
          <a:p>
            <a:r>
              <a:rPr lang="en-US" dirty="0" smtClean="0"/>
              <a:t>Anneke Goossen</a:t>
            </a:r>
          </a:p>
          <a:p>
            <a:r>
              <a:rPr lang="en-US" dirty="0" smtClean="0"/>
              <a:t>William Goossen</a:t>
            </a:r>
          </a:p>
          <a:p>
            <a:r>
              <a:rPr lang="en-US" dirty="0" smtClean="0"/>
              <a:t>Josh Mandel</a:t>
            </a:r>
          </a:p>
          <a:p>
            <a:r>
              <a:rPr lang="en-US" dirty="0" smtClean="0"/>
              <a:t>Grahame Grieve</a:t>
            </a:r>
          </a:p>
          <a:p>
            <a:r>
              <a:rPr lang="en-US" dirty="0" smtClean="0"/>
              <a:t>Dipak Kalra</a:t>
            </a:r>
          </a:p>
          <a:p>
            <a:r>
              <a:rPr lang="en-US" dirty="0" smtClean="0"/>
              <a:t>Cecil Lynch</a:t>
            </a:r>
          </a:p>
          <a:p>
            <a:r>
              <a:rPr lang="en-US" dirty="0" smtClean="0"/>
              <a:t>David Moner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Hendler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4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ent">
  <a:themeElements>
    <a:clrScheme name="">
      <a:dk1>
        <a:srgbClr val="000000"/>
      </a:dk1>
      <a:lt1>
        <a:srgbClr val="FFFF00"/>
      </a:lt1>
      <a:dk2>
        <a:srgbClr val="00000A"/>
      </a:dk2>
      <a:lt2>
        <a:srgbClr val="FFFFFF"/>
      </a:lt2>
      <a:accent1>
        <a:srgbClr val="FF8100"/>
      </a:accent1>
      <a:accent2>
        <a:srgbClr val="4F4F4F"/>
      </a:accent2>
      <a:accent3>
        <a:srgbClr val="AAAAAA"/>
      </a:accent3>
      <a:accent4>
        <a:srgbClr val="DADA00"/>
      </a:accent4>
      <a:accent5>
        <a:srgbClr val="FFC1AA"/>
      </a:accent5>
      <a:accent6>
        <a:srgbClr val="474747"/>
      </a:accent6>
      <a:hlink>
        <a:srgbClr val="A1A100"/>
      </a:hlink>
      <a:folHlink>
        <a:srgbClr val="00C200"/>
      </a:folHlink>
    </a:clrScheme>
    <a:fontScheme name="Bre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rent">
  <a:themeElements>
    <a:clrScheme name="">
      <a:dk1>
        <a:srgbClr val="000000"/>
      </a:dk1>
      <a:lt1>
        <a:srgbClr val="FFFF00"/>
      </a:lt1>
      <a:dk2>
        <a:srgbClr val="00000A"/>
      </a:dk2>
      <a:lt2>
        <a:srgbClr val="FFFFFF"/>
      </a:lt2>
      <a:accent1>
        <a:srgbClr val="FF8100"/>
      </a:accent1>
      <a:accent2>
        <a:srgbClr val="4F4F4F"/>
      </a:accent2>
      <a:accent3>
        <a:srgbClr val="AAAAAA"/>
      </a:accent3>
      <a:accent4>
        <a:srgbClr val="DADA00"/>
      </a:accent4>
      <a:accent5>
        <a:srgbClr val="FFC1AA"/>
      </a:accent5>
      <a:accent6>
        <a:srgbClr val="474747"/>
      </a:accent6>
      <a:hlink>
        <a:srgbClr val="A1A100"/>
      </a:hlink>
      <a:folHlink>
        <a:srgbClr val="00C200"/>
      </a:folHlink>
    </a:clrScheme>
    <a:fontScheme name="Bre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82073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1271</Words>
  <Application>Microsoft Office PowerPoint</Application>
  <PresentationFormat>On-screen Show (4:3)</PresentationFormat>
  <Paragraphs>285</Paragraphs>
  <Slides>39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Office Theme</vt:lpstr>
      <vt:lpstr>Brent</vt:lpstr>
      <vt:lpstr>1_Brent</vt:lpstr>
      <vt:lpstr>1_Office Theme</vt:lpstr>
      <vt:lpstr>Slide</vt:lpstr>
      <vt:lpstr>Drawing</vt:lpstr>
      <vt:lpstr>A Brief Review of CIMI Progress, Plans, and Goals</vt:lpstr>
      <vt:lpstr>Introduction</vt:lpstr>
      <vt:lpstr>Laying out a course for CIMI to write HL7 FHIR profiles/clinical models</vt:lpstr>
      <vt:lpstr>Context for this presentation</vt:lpstr>
      <vt:lpstr>A diagram of a simple clinical  model</vt:lpstr>
      <vt:lpstr>PowerPoint Presentation</vt:lpstr>
      <vt:lpstr>Background and Details on CIMI</vt:lpstr>
      <vt:lpstr>CIMI Executive Committee</vt:lpstr>
      <vt:lpstr>CIMI Modeling Taskforce</vt:lpstr>
      <vt:lpstr>Intermountain’s Motivation for CIMI</vt:lpstr>
      <vt:lpstr>The Ultimate Value Proposition of CIMI</vt:lpstr>
      <vt:lpstr>PowerPoint Presentation</vt:lpstr>
      <vt:lpstr>Core Assumptions</vt:lpstr>
      <vt:lpstr>PowerPoint Presentation</vt:lpstr>
      <vt:lpstr>Newborns with hyperbilirubinemia</vt:lpstr>
      <vt:lpstr>Clinical System Approach</vt:lpstr>
      <vt:lpstr>Decision Support Modules</vt:lpstr>
      <vt:lpstr>We can’t keep up!</vt:lpstr>
      <vt:lpstr>Strategic Goal</vt:lpstr>
      <vt:lpstr>PowerPoint Presentation</vt:lpstr>
      <vt:lpstr>2015 HIMSS Demonstrations</vt:lpstr>
      <vt:lpstr>CIMI Vision, Mission, and Goals</vt:lpstr>
      <vt:lpstr>What Is Needed to Create a New Paradigm?</vt:lpstr>
      <vt:lpstr>Clinical modeling activities</vt:lpstr>
      <vt:lpstr>Clinical Information Modeling Initiative</vt:lpstr>
      <vt:lpstr>Clinical Information Modeling Initiative</vt:lpstr>
      <vt:lpstr>PowerPoint Presentation</vt:lpstr>
      <vt:lpstr>Access to the models</vt:lpstr>
      <vt:lpstr>Goal:  Models supporting multiple contexts</vt:lpstr>
      <vt:lpstr>Selected CIMI Policies, Decisions, and Milestones</vt:lpstr>
      <vt:lpstr>Terminology</vt:lpstr>
      <vt:lpstr>IsoSemantic Models – Example of Problem</vt:lpstr>
      <vt:lpstr>Data Comes in Different  Shapes and Colors</vt:lpstr>
      <vt:lpstr>Data Standardized in the Service</vt:lpstr>
      <vt:lpstr>Partial Interoperability</vt:lpstr>
      <vt:lpstr>Preferred Strategy – Full Interoperability</vt:lpstr>
      <vt:lpstr>Reasons to do it on the server side</vt:lpstr>
      <vt:lpstr>Some Principles</vt:lpstr>
      <vt:lpstr>Primary Near Term Goals</vt:lpstr>
    </vt:vector>
  </TitlesOfParts>
  <Company>Portavita BV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Evert Jan Hoijtink</dc:creator>
  <cp:lastModifiedBy>Stanley M. Huff</cp:lastModifiedBy>
  <cp:revision>33</cp:revision>
  <dcterms:created xsi:type="dcterms:W3CDTF">2014-05-26T11:42:44Z</dcterms:created>
  <dcterms:modified xsi:type="dcterms:W3CDTF">2015-08-11T00:12:17Z</dcterms:modified>
</cp:coreProperties>
</file>