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87" r:id="rId2"/>
    <p:sldId id="406" r:id="rId3"/>
    <p:sldId id="409" r:id="rId4"/>
    <p:sldId id="405" r:id="rId5"/>
    <p:sldId id="428" r:id="rId6"/>
    <p:sldId id="430" r:id="rId7"/>
    <p:sldId id="427" r:id="rId8"/>
    <p:sldId id="41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1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FD37D2-F8AB-524F-B4E1-9271245D530E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6082D2-6A3C-E44E-B465-2FCB9ACF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6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8D710E-9EE4-0B4F-9CAD-E43092D423F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BBF5D-7C8D-3D47-856D-55C6B7B5A154}" type="slidenum">
              <a:rPr lang="en-US"/>
              <a:pPr/>
              <a:t>2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93" indent="-169393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27D2A-DC9D-431C-9AFB-561A9AB4C4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0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F452A-BC5C-D149-B3FA-91BD3F81BF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F452A-BC5C-D149-B3FA-91BD3F81BF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F452A-BC5C-D149-B3FA-91BD3F81BF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CB65-CD91-5140-A944-F2A746507B64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8C19-3DC4-0947-8D2B-78DB4E953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48B7-0071-254B-8B8E-BC9D9C3A40E8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38B3-1EC8-ED45-B0BD-A82FE5350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AA7D-7681-3E44-AD5E-854807FBFC0D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75B4-2372-084C-A793-003B2E02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0B53-3D4F-D043-84AD-EB06305A4180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2694-7BCF-CE4E-B376-F697E7165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83E7-65D2-5441-A32D-31C4F5E08518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782F-D50A-B542-A004-220BEC95E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52E8-DAD1-1442-8FA9-4842BD1EBAB8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5727-EF9D-3446-8616-CD3E9FCD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CCE3-531B-AF4D-9F13-6024163A6E33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5F93-61A5-B747-A488-D6F28727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7681-662F-D947-8372-206722D90536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3D58-9F57-2141-9AB8-97E4EB55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1FB3-7173-0946-9451-A302093771DB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1A4D-C00E-5C4B-9B40-738BC6DC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8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F695-0819-DA4C-B020-A90CF4CC81DA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3C77-37BB-9F40-8350-9F1C8C19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04C2-B276-0A4D-B0EE-49533EDAE912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0355-2AF4-5649-B030-2423FCD0B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EE3577-80FB-404B-99A8-77A93150F9D0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991AE3-536F-3946-AD6C-F6FE20C9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TitlePag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096962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Calibri" charset="0"/>
              </a:rPr>
              <a:t>The CareWeb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</a:rPr>
              <a:t>Framework</a:t>
            </a:r>
            <a:br>
              <a:rPr lang="en-US" b="1" dirty="0" smtClean="0">
                <a:solidFill>
                  <a:schemeClr val="bg1"/>
                </a:solidFill>
                <a:latin typeface="Calibri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charset="0"/>
              </a:rPr>
              <a:t>on </a:t>
            </a:r>
            <a:r>
              <a:rPr lang="en-US" b="1" dirty="0" smtClean="0">
                <a:solidFill>
                  <a:srgbClr val="FF6600"/>
                </a:solidFill>
                <a:latin typeface="Calibri" charset="0"/>
              </a:rPr>
              <a:t>FHIR</a:t>
            </a:r>
            <a:endParaRPr lang="en-US" b="1" dirty="0">
              <a:solidFill>
                <a:srgbClr val="FF6600"/>
              </a:solidFill>
              <a:latin typeface="Calibri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81185" y="3533531"/>
            <a:ext cx="7391400" cy="1219200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Doug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Martin MD</a:t>
            </a:r>
          </a:p>
          <a:p>
            <a:pPr eaLnBrk="1" hangingPunct="1">
              <a:spcBef>
                <a:spcPts val="200"/>
              </a:spcBef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4340" name="Picture 13" descr="C:\Documents and Settings\jduke\My Documents\Job Search\Industry\images\IU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5529263"/>
            <a:ext cx="379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ChangeArrowheads="1"/>
          </p:cNvSpPr>
          <p:nvPr/>
        </p:nvSpPr>
        <p:spPr bwMode="auto">
          <a:xfrm>
            <a:off x="812434" y="189141"/>
            <a:ext cx="7398116" cy="7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/>
              <a:t>CareWeb Framework Features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566615" y="1376234"/>
            <a:ext cx="8030308" cy="504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476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latin typeface="Times New Roman" charset="0"/>
              </a:rPr>
              <a:t>Provides a foundation for building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modular</a:t>
            </a:r>
            <a:r>
              <a:rPr lang="en-US" sz="2400" b="1" dirty="0" smtClean="0">
                <a:latin typeface="Times New Roman" charset="0"/>
              </a:rPr>
              <a:t> applications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latin typeface="Times New Roman" charset="0"/>
              </a:rPr>
              <a:t>Leverages existing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open source </a:t>
            </a:r>
            <a:r>
              <a:rPr lang="en-US" sz="2400" b="1" dirty="0" smtClean="0">
                <a:latin typeface="Times New Roman" charset="0"/>
              </a:rPr>
              <a:t>technologies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latin typeface="Times New Roman" charset="0"/>
              </a:rPr>
              <a:t>Is highly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extensible</a:t>
            </a:r>
            <a:r>
              <a:rPr lang="en-US" sz="2400" b="1" dirty="0" smtClean="0">
                <a:latin typeface="Times New Roman" charset="0"/>
              </a:rPr>
              <a:t> through plugin modules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latin typeface="Times New Roman" charset="0"/>
              </a:rPr>
              <a:t>Has a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composable</a:t>
            </a:r>
            <a:r>
              <a:rPr lang="en-US" sz="2400" b="1" dirty="0" smtClean="0">
                <a:latin typeface="Times New Roman" charset="0"/>
              </a:rPr>
              <a:t> user interface (UI layouts)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Coordinates</a:t>
            </a:r>
            <a:r>
              <a:rPr lang="en-US" sz="2400" b="1" dirty="0" smtClean="0">
                <a:latin typeface="Times New Roman" charset="0"/>
              </a:rPr>
              <a:t> shared functions (events, contexts)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latin typeface="Times New Roman" charset="0"/>
              </a:rPr>
              <a:t>Heavily promotes code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re-use / sharing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smtClean="0">
                <a:latin typeface="Times New Roman" charset="0"/>
              </a:rPr>
              <a:t>Facilitates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collaborative</a:t>
            </a:r>
            <a:r>
              <a:rPr lang="en-US" sz="2400" b="1" dirty="0" smtClean="0">
                <a:latin typeface="Times New Roman" charset="0"/>
              </a:rPr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106357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Foundational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605" y="1734439"/>
            <a:ext cx="3431988" cy="3493404"/>
          </a:xfrm>
        </p:spPr>
        <p:txBody>
          <a:bodyPr/>
          <a:lstStyle/>
          <a:p>
            <a:r>
              <a:rPr lang="en-US" sz="2800" dirty="0" smtClean="0"/>
              <a:t>Spring Framework</a:t>
            </a:r>
          </a:p>
          <a:p>
            <a:r>
              <a:rPr lang="en-US" sz="2800" dirty="0" smtClean="0"/>
              <a:t>Spring Security</a:t>
            </a:r>
          </a:p>
          <a:p>
            <a:r>
              <a:rPr lang="en-US" sz="2800" dirty="0" smtClean="0"/>
              <a:t>ZK Framework	</a:t>
            </a:r>
          </a:p>
          <a:p>
            <a:r>
              <a:rPr lang="en-US" sz="2800" dirty="0" smtClean="0"/>
              <a:t>JQuery</a:t>
            </a:r>
          </a:p>
          <a:p>
            <a:r>
              <a:rPr lang="en-US" sz="2800" dirty="0" smtClean="0"/>
              <a:t>Bootstrap</a:t>
            </a:r>
          </a:p>
          <a:p>
            <a:r>
              <a:rPr lang="en-US" sz="2800" dirty="0" smtClean="0"/>
              <a:t>Apache Maven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4080" y="6150114"/>
            <a:ext cx="3676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All Open Source!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52400" y="5059362"/>
            <a:ext cx="45339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922122"/>
                </a:solidFill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solidFill>
                  <a:srgbClr val="922122"/>
                </a:solidFill>
              </a:rPr>
              <a:t>Services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2400" y="3382962"/>
            <a:ext cx="45339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Internal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Services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64306" y="11340"/>
            <a:ext cx="8229600" cy="825474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173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Flowsheet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173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Order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5975" y="1173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User Preferences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173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Chart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Search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Context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Event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Help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Subsystem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2760" y="3605593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User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Context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8523" y="36115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Patient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52879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7400" y="52879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Security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47319" y="36115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Electronic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Signature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8523" y="26971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Layout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" y="33829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" y="50593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36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Theme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52879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Messaging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020762"/>
            <a:ext cx="45339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User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Interface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52400" y="10207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0494" y="26971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Layout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Designer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528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Component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Discovery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72400" y="1173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Widgets</a:t>
            </a:r>
          </a:p>
        </p:txBody>
      </p:sp>
      <p:sp>
        <p:nvSpPr>
          <p:cNvPr id="43" name="Oval 42"/>
          <p:cNvSpPr/>
          <p:nvPr/>
        </p:nvSpPr>
        <p:spPr>
          <a:xfrm>
            <a:off x="7772400" y="2697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Framework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48" name="Oval 47"/>
          <p:cNvSpPr/>
          <p:nvPr/>
        </p:nvSpPr>
        <p:spPr>
          <a:xfrm>
            <a:off x="7766050" y="3611562"/>
            <a:ext cx="1166813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51" name="Oval 50"/>
          <p:cNvSpPr/>
          <p:nvPr/>
        </p:nvSpPr>
        <p:spPr>
          <a:xfrm>
            <a:off x="7766050" y="4373562"/>
            <a:ext cx="1166813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Framework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53" name="Oval 52"/>
          <p:cNvSpPr/>
          <p:nvPr/>
        </p:nvSpPr>
        <p:spPr>
          <a:xfrm>
            <a:off x="7788275" y="52879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 smtClean="0"/>
              <a:t>Host</a:t>
            </a:r>
            <a:endParaRPr lang="en-US" sz="1200" dirty="0"/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53300" y="1173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ight Brace 57"/>
          <p:cNvSpPr/>
          <p:nvPr/>
        </p:nvSpPr>
        <p:spPr>
          <a:xfrm>
            <a:off x="7353300" y="2697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7353300" y="36115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7353300" y="43735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ight Brace 61"/>
          <p:cNvSpPr/>
          <p:nvPr/>
        </p:nvSpPr>
        <p:spPr>
          <a:xfrm>
            <a:off x="7353300" y="52879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48200" y="52879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Web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538523" y="1935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Patient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122760" y="1942486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Electronic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Signature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47319" y="1935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User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Authentication</a:t>
            </a:r>
          </a:p>
        </p:txBody>
      </p:sp>
      <p:sp>
        <p:nvSpPr>
          <p:cNvPr id="67" name="Oval 66"/>
          <p:cNvSpPr/>
          <p:nvPr/>
        </p:nvSpPr>
        <p:spPr>
          <a:xfrm>
            <a:off x="7772400" y="1935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68" name="Right Brace 67"/>
          <p:cNvSpPr/>
          <p:nvPr/>
        </p:nvSpPr>
        <p:spPr>
          <a:xfrm>
            <a:off x="7353300" y="1935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648200" y="1173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SMART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Plug-in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349081" y="36115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SMART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API Registry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43600" y="52879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Solr</a:t>
            </a:r>
            <a:r>
              <a:rPr lang="en-US" sz="1200" dirty="0">
                <a:solidFill>
                  <a:schemeClr val="tx1"/>
                </a:solidFill>
              </a:rPr>
              <a:t> Search Engine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49081" y="1935162"/>
            <a:ext cx="1189038" cy="5175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SMART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Adaptor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52400" y="5059362"/>
            <a:ext cx="45339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922122"/>
                </a:solidFill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solidFill>
                  <a:srgbClr val="922122"/>
                </a:solidFill>
              </a:rPr>
              <a:t>Services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2400" y="3382962"/>
            <a:ext cx="45339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Internal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Services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29878" y="23862"/>
            <a:ext cx="6034881" cy="74609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The Present</a:t>
            </a:r>
            <a:endParaRPr lang="en-US" dirty="0">
              <a:latin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Context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Event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Help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Subsystem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1919" y="26971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Layout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" y="33829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" y="50593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36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Theme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020762"/>
            <a:ext cx="45339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User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Interface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52400" y="10207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47319" y="26971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Layout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Designer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528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Component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Discovery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72400" y="1173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Widgets</a:t>
            </a:r>
          </a:p>
        </p:txBody>
      </p:sp>
      <p:sp>
        <p:nvSpPr>
          <p:cNvPr id="43" name="Oval 42"/>
          <p:cNvSpPr/>
          <p:nvPr/>
        </p:nvSpPr>
        <p:spPr>
          <a:xfrm>
            <a:off x="7772400" y="2697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Framework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48" name="Oval 47"/>
          <p:cNvSpPr/>
          <p:nvPr/>
        </p:nvSpPr>
        <p:spPr>
          <a:xfrm>
            <a:off x="7766050" y="3611562"/>
            <a:ext cx="1166813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51" name="Oval 50"/>
          <p:cNvSpPr/>
          <p:nvPr/>
        </p:nvSpPr>
        <p:spPr>
          <a:xfrm>
            <a:off x="7766050" y="4373562"/>
            <a:ext cx="1166813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Framework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53" name="Oval 52"/>
          <p:cNvSpPr/>
          <p:nvPr/>
        </p:nvSpPr>
        <p:spPr>
          <a:xfrm>
            <a:off x="7788275" y="52879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 smtClean="0"/>
              <a:t>Host</a:t>
            </a:r>
            <a:endParaRPr lang="en-US" sz="1200" dirty="0"/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53300" y="1173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ight Brace 57"/>
          <p:cNvSpPr/>
          <p:nvPr/>
        </p:nvSpPr>
        <p:spPr>
          <a:xfrm>
            <a:off x="7353300" y="2697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7353300" y="36115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7353300" y="43735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ight Brace 61"/>
          <p:cNvSpPr/>
          <p:nvPr/>
        </p:nvSpPr>
        <p:spPr>
          <a:xfrm>
            <a:off x="7353300" y="52879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52800" y="1935162"/>
            <a:ext cx="1189038" cy="517525"/>
          </a:xfrm>
          <a:prstGeom prst="rect">
            <a:avLst/>
          </a:prstGeom>
          <a:gradFill flip="none" rotWithShape="1">
            <a:gsLst>
              <a:gs pos="8000">
                <a:srgbClr val="008000"/>
              </a:gs>
              <a:gs pos="87000">
                <a:schemeClr val="accent1">
                  <a:lumMod val="75000"/>
                </a:schemeClr>
              </a:gs>
              <a:gs pos="49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Patient Selection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772400" y="1935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68" name="Right Brace 67"/>
          <p:cNvSpPr/>
          <p:nvPr/>
        </p:nvSpPr>
        <p:spPr>
          <a:xfrm>
            <a:off x="7353300" y="1935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916" y="6398696"/>
            <a:ext cx="76288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RMRS		</a:t>
            </a:r>
            <a:r>
              <a:rPr lang="en-US" b="1" dirty="0" smtClean="0"/>
              <a:t>		</a:t>
            </a:r>
            <a:r>
              <a:rPr lang="en-US" b="1" dirty="0" err="1" smtClean="0">
                <a:solidFill>
                  <a:srgbClr val="FF6600"/>
                </a:solidFill>
              </a:rPr>
              <a:t>OpenMRS</a:t>
            </a:r>
            <a:r>
              <a:rPr lang="en-US" b="1" dirty="0" smtClean="0">
                <a:solidFill>
                  <a:srgbClr val="FF6600"/>
                </a:solidFill>
              </a:rPr>
              <a:t>		</a:t>
            </a:r>
            <a:r>
              <a:rPr lang="en-US" b="1" dirty="0" smtClean="0"/>
              <a:t>		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VistA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/RPMS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52800" y="3611562"/>
            <a:ext cx="1189038" cy="517525"/>
          </a:xfrm>
          <a:prstGeom prst="rect">
            <a:avLst/>
          </a:prstGeom>
          <a:gradFill flip="none" rotWithShape="1">
            <a:gsLst>
              <a:gs pos="8000">
                <a:srgbClr val="008000"/>
              </a:gs>
              <a:gs pos="87000">
                <a:schemeClr val="accent1">
                  <a:lumMod val="75000"/>
                </a:schemeClr>
              </a:gs>
              <a:gs pos="49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Patient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Context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52800" y="1189037"/>
            <a:ext cx="1189038" cy="517525"/>
          </a:xfrm>
          <a:prstGeom prst="rect">
            <a:avLst/>
          </a:prstGeom>
          <a:gradFill flip="none" rotWithShape="1">
            <a:gsLst>
              <a:gs pos="8000">
                <a:srgbClr val="008000"/>
              </a:gs>
              <a:gs pos="87000">
                <a:schemeClr val="accent1">
                  <a:lumMod val="75000"/>
                </a:schemeClr>
              </a:gs>
              <a:gs pos="49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Document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Viewer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352800" y="5303837"/>
            <a:ext cx="1189038" cy="517525"/>
          </a:xfrm>
          <a:prstGeom prst="rect">
            <a:avLst/>
          </a:prstGeom>
          <a:gradFill flip="none" rotWithShape="1">
            <a:gsLst>
              <a:gs pos="8000">
                <a:srgbClr val="008000"/>
              </a:gs>
              <a:gs pos="87000">
                <a:schemeClr val="accent1">
                  <a:lumMod val="75000"/>
                </a:schemeClr>
              </a:gs>
              <a:gs pos="49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Data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525954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52400" y="5059362"/>
            <a:ext cx="45339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922122"/>
                </a:solidFill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solidFill>
                  <a:srgbClr val="922122"/>
                </a:solidFill>
              </a:rPr>
              <a:t>Services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2400" y="3382962"/>
            <a:ext cx="45339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Internal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Services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93024" y="0"/>
            <a:ext cx="5908589" cy="848154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The Future</a:t>
            </a:r>
            <a:endParaRPr lang="en-US" dirty="0">
              <a:latin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Context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Event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Help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Subsystem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1919" y="26971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Layout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" y="33829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" y="50593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36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Theme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020762"/>
            <a:ext cx="45339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User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</a:rPr>
              <a:t>Interface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52400" y="1020762"/>
            <a:ext cx="883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47319" y="26971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Layout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Designer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52800" y="4373562"/>
            <a:ext cx="1189038" cy="517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Component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Discovery</a:t>
            </a:r>
          </a:p>
        </p:txBody>
      </p:sp>
      <p:sp>
        <p:nvSpPr>
          <p:cNvPr id="41" name="Oval 40"/>
          <p:cNvSpPr/>
          <p:nvPr/>
        </p:nvSpPr>
        <p:spPr>
          <a:xfrm>
            <a:off x="7772400" y="1173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Widgets</a:t>
            </a:r>
          </a:p>
        </p:txBody>
      </p:sp>
      <p:sp>
        <p:nvSpPr>
          <p:cNvPr id="43" name="Oval 42"/>
          <p:cNvSpPr/>
          <p:nvPr/>
        </p:nvSpPr>
        <p:spPr>
          <a:xfrm>
            <a:off x="7772400" y="2697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Framework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48" name="Oval 47"/>
          <p:cNvSpPr/>
          <p:nvPr/>
        </p:nvSpPr>
        <p:spPr>
          <a:xfrm>
            <a:off x="7766050" y="3611562"/>
            <a:ext cx="1166813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51" name="Oval 50"/>
          <p:cNvSpPr/>
          <p:nvPr/>
        </p:nvSpPr>
        <p:spPr>
          <a:xfrm>
            <a:off x="7766050" y="4373562"/>
            <a:ext cx="1166813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Framework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53" name="Oval 52"/>
          <p:cNvSpPr/>
          <p:nvPr/>
        </p:nvSpPr>
        <p:spPr>
          <a:xfrm>
            <a:off x="7788275" y="52879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 smtClean="0"/>
              <a:t>Host</a:t>
            </a:r>
            <a:endParaRPr lang="en-US" sz="1200" dirty="0"/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53300" y="1173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ight Brace 57"/>
          <p:cNvSpPr/>
          <p:nvPr/>
        </p:nvSpPr>
        <p:spPr>
          <a:xfrm>
            <a:off x="7353300" y="2697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7353300" y="36115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7353300" y="43735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ight Brace 61"/>
          <p:cNvSpPr/>
          <p:nvPr/>
        </p:nvSpPr>
        <p:spPr>
          <a:xfrm>
            <a:off x="7353300" y="52879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52800" y="1935162"/>
            <a:ext cx="1189038" cy="51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Patient Selection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772400" y="1935162"/>
            <a:ext cx="1165225" cy="5175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/>
              <a:t>Plug-in</a:t>
            </a:r>
          </a:p>
          <a:p>
            <a:pPr algn="ctr">
              <a:defRPr/>
            </a:pPr>
            <a:r>
              <a:rPr lang="en-US" sz="1200" dirty="0"/>
              <a:t>Services</a:t>
            </a:r>
          </a:p>
        </p:txBody>
      </p:sp>
      <p:sp>
        <p:nvSpPr>
          <p:cNvPr id="68" name="Right Brace 67"/>
          <p:cNvSpPr/>
          <p:nvPr/>
        </p:nvSpPr>
        <p:spPr>
          <a:xfrm>
            <a:off x="7353300" y="1935162"/>
            <a:ext cx="457200" cy="5334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5193" y="6128603"/>
            <a:ext cx="69881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−−−−−−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−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−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−−−−−−−−−−−−−−−−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− FHIR −−−−−−−−−−−−−−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−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−−−−−−−−−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−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RMRS</a:t>
            </a:r>
            <a:r>
              <a:rPr lang="en-US" b="1" dirty="0" smtClean="0"/>
              <a:t>				</a:t>
            </a:r>
            <a:r>
              <a:rPr lang="en-US" b="1" dirty="0" err="1" smtClean="0">
                <a:solidFill>
                  <a:srgbClr val="FF6600"/>
                </a:solidFill>
              </a:rPr>
              <a:t>OpenMRS</a:t>
            </a:r>
            <a:r>
              <a:rPr lang="en-US" b="1" dirty="0" smtClean="0"/>
              <a:t>				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VistA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/RPMS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51919" y="3611562"/>
            <a:ext cx="1189038" cy="51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Patient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Context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52800" y="1189037"/>
            <a:ext cx="1189038" cy="51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Document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Viewer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352800" y="5303837"/>
            <a:ext cx="1189038" cy="51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FHIR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Endpoint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47319" y="3611562"/>
            <a:ext cx="1189038" cy="51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FHIR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Client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39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Abstraction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4447"/>
          </a:xfrm>
        </p:spPr>
        <p:txBody>
          <a:bodyPr/>
          <a:lstStyle/>
          <a:p>
            <a:r>
              <a:rPr lang="en-US" dirty="0" smtClean="0"/>
              <a:t>HAPI-FHIR client library</a:t>
            </a:r>
          </a:p>
          <a:p>
            <a:r>
              <a:rPr lang="en-US" dirty="0" smtClean="0"/>
              <a:t>FHIR resource model</a:t>
            </a:r>
            <a:endParaRPr lang="en-US" dirty="0" smtClean="0"/>
          </a:p>
          <a:p>
            <a:r>
              <a:rPr lang="en-US" dirty="0" smtClean="0"/>
              <a:t>FHIR</a:t>
            </a:r>
            <a:r>
              <a:rPr lang="en-US" dirty="0" smtClean="0"/>
              <a:t>-based plugins</a:t>
            </a:r>
          </a:p>
          <a:p>
            <a:r>
              <a:rPr lang="en-US" dirty="0" smtClean="0"/>
              <a:t>EHR platform agnostic</a:t>
            </a:r>
          </a:p>
          <a:p>
            <a:r>
              <a:rPr lang="en-US" dirty="0" smtClean="0"/>
              <a:t>Truly interoperable </a:t>
            </a:r>
            <a:r>
              <a:rPr lang="en-US" dirty="0" smtClean="0"/>
              <a:t>plugins</a:t>
            </a:r>
          </a:p>
          <a:p>
            <a:r>
              <a:rPr lang="en-US" dirty="0" smtClean="0"/>
              <a:t>Build once, run anywhere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16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510"/>
          </a:xfrm>
        </p:spPr>
        <p:txBody>
          <a:bodyPr/>
          <a:lstStyle/>
          <a:p>
            <a:r>
              <a:rPr lang="en-US" b="1" dirty="0" err="1" smtClean="0"/>
              <a:t>www.carewebframework.org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685" y="1991372"/>
            <a:ext cx="5536871" cy="3485573"/>
          </a:xfrm>
        </p:spPr>
        <p:txBody>
          <a:bodyPr/>
          <a:lstStyle/>
          <a:p>
            <a:r>
              <a:rPr lang="en-US" dirty="0" smtClean="0"/>
              <a:t>Wiki</a:t>
            </a:r>
          </a:p>
          <a:p>
            <a:r>
              <a:rPr lang="en-US" dirty="0" smtClean="0"/>
              <a:t>Documentation</a:t>
            </a:r>
            <a:endParaRPr lang="en-US" dirty="0"/>
          </a:p>
          <a:p>
            <a:r>
              <a:rPr lang="en-US" dirty="0" smtClean="0"/>
              <a:t>Blog</a:t>
            </a:r>
            <a:endParaRPr lang="en-US" dirty="0"/>
          </a:p>
          <a:p>
            <a:r>
              <a:rPr lang="en-US" dirty="0" smtClean="0"/>
              <a:t>Source Code (MPL 2.0)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1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21294</TotalTime>
  <Words>338</Words>
  <Application>Microsoft Macintosh PowerPoint</Application>
  <PresentationFormat>On-screen Show (4:3)</PresentationFormat>
  <Paragraphs>188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CareWeb Framework on FHIR</vt:lpstr>
      <vt:lpstr>PowerPoint Presentation</vt:lpstr>
      <vt:lpstr>Foundational Technologies</vt:lpstr>
      <vt:lpstr>Architecture</vt:lpstr>
      <vt:lpstr>The Present</vt:lpstr>
      <vt:lpstr>The Future</vt:lpstr>
      <vt:lpstr>Clinical Abstraction Layer</vt:lpstr>
      <vt:lpstr>www.carewebframework.org</vt:lpstr>
    </vt:vector>
  </TitlesOfParts>
  <Company>Regenstrief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Clinical Decision Support with the G3 Order Entry System</dc:title>
  <dc:creator>Jon Duke</dc:creator>
  <cp:lastModifiedBy>Doug Martin</cp:lastModifiedBy>
  <cp:revision>352</cp:revision>
  <dcterms:created xsi:type="dcterms:W3CDTF">2012-10-15T21:49:57Z</dcterms:created>
  <dcterms:modified xsi:type="dcterms:W3CDTF">2015-06-17T20:19:10Z</dcterms:modified>
</cp:coreProperties>
</file>