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5" r:id="rId3"/>
    <p:sldId id="273" r:id="rId4"/>
    <p:sldId id="307" r:id="rId5"/>
    <p:sldId id="306" r:id="rId6"/>
    <p:sldId id="297" r:id="rId7"/>
    <p:sldId id="298" r:id="rId8"/>
    <p:sldId id="299" r:id="rId9"/>
    <p:sldId id="280" r:id="rId10"/>
    <p:sldId id="281" r:id="rId11"/>
    <p:sldId id="282" r:id="rId12"/>
    <p:sldId id="283" r:id="rId13"/>
    <p:sldId id="284" r:id="rId14"/>
    <p:sldId id="285" r:id="rId15"/>
    <p:sldId id="274" r:id="rId16"/>
    <p:sldId id="286" r:id="rId17"/>
    <p:sldId id="304" r:id="rId18"/>
    <p:sldId id="278" r:id="rId19"/>
    <p:sldId id="289" r:id="rId20"/>
    <p:sldId id="290" r:id="rId21"/>
    <p:sldId id="291" r:id="rId22"/>
    <p:sldId id="292" r:id="rId23"/>
    <p:sldId id="305" r:id="rId24"/>
    <p:sldId id="300" r:id="rId25"/>
    <p:sldId id="301" r:id="rId26"/>
    <p:sldId id="302" r:id="rId27"/>
    <p:sldId id="303" r:id="rId28"/>
    <p:sldId id="293" r:id="rId29"/>
    <p:sldId id="277" r:id="rId30"/>
    <p:sldId id="294"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nley M. Huff" initials="smh" lastIdx="3" clrIdx="0"/>
  <p:cmAuthor id="1" name="Tom Oniki" initials="" lastIdx="9"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04C8B-3CE5-45E2-9855-3B12B2016545}" type="datetimeFigureOut">
              <a:rPr lang="en-US" smtClean="0"/>
              <a:t>6/17/2015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224F0F-6A7A-4B87-8791-E702813A8F1C}" type="slidenum">
              <a:rPr lang="en-US" smtClean="0"/>
              <a:t>‹#›</a:t>
            </a:fld>
            <a:endParaRPr lang="en-US"/>
          </a:p>
        </p:txBody>
      </p:sp>
    </p:spTree>
    <p:extLst>
      <p:ext uri="{BB962C8B-B14F-4D97-AF65-F5344CB8AC3E}">
        <p14:creationId xmlns:p14="http://schemas.microsoft.com/office/powerpoint/2010/main" val="1983661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24F0F-6A7A-4B87-8791-E702813A8F1C}" type="slidenum">
              <a:rPr lang="en-US" smtClean="0"/>
              <a:t>2</a:t>
            </a:fld>
            <a:endParaRPr lang="en-US"/>
          </a:p>
        </p:txBody>
      </p:sp>
    </p:spTree>
    <p:extLst>
      <p:ext uri="{BB962C8B-B14F-4D97-AF65-F5344CB8AC3E}">
        <p14:creationId xmlns:p14="http://schemas.microsoft.com/office/powerpoint/2010/main" val="2895385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601788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601788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4485" eaLnBrk="0" hangingPunct="0">
              <a:defRPr sz="2100">
                <a:solidFill>
                  <a:schemeClr val="tx1"/>
                </a:solidFill>
                <a:latin typeface="Times New Roman" pitchFamily="18" charset="0"/>
              </a:defRPr>
            </a:lvl1pPr>
            <a:lvl2pPr marL="702756" indent="-270291" algn="ctr" defTabSz="914485" eaLnBrk="0" hangingPunct="0">
              <a:defRPr sz="2100">
                <a:solidFill>
                  <a:schemeClr val="tx1"/>
                </a:solidFill>
                <a:latin typeface="Times New Roman" pitchFamily="18" charset="0"/>
              </a:defRPr>
            </a:lvl2pPr>
            <a:lvl3pPr marL="1081164" indent="-216233" algn="ctr" defTabSz="914485" eaLnBrk="0" hangingPunct="0">
              <a:defRPr sz="2100">
                <a:solidFill>
                  <a:schemeClr val="tx1"/>
                </a:solidFill>
                <a:latin typeface="Times New Roman" pitchFamily="18" charset="0"/>
              </a:defRPr>
            </a:lvl3pPr>
            <a:lvl4pPr marL="1513629" indent="-216233" algn="ctr" defTabSz="914485" eaLnBrk="0" hangingPunct="0">
              <a:defRPr sz="2100">
                <a:solidFill>
                  <a:schemeClr val="tx1"/>
                </a:solidFill>
                <a:latin typeface="Times New Roman" pitchFamily="18" charset="0"/>
              </a:defRPr>
            </a:lvl4pPr>
            <a:lvl5pPr marL="1946095" indent="-216233" algn="ctr" defTabSz="914485" eaLnBrk="0" hangingPunct="0">
              <a:defRPr sz="2100">
                <a:solidFill>
                  <a:schemeClr val="tx1"/>
                </a:solidFill>
                <a:latin typeface="Times New Roman" pitchFamily="18" charset="0"/>
              </a:defRPr>
            </a:lvl5pPr>
            <a:lvl6pPr marL="2378560" indent="-216233" algn="ctr" defTabSz="914485" eaLnBrk="0" fontAlgn="base" hangingPunct="0">
              <a:spcBef>
                <a:spcPct val="0"/>
              </a:spcBef>
              <a:spcAft>
                <a:spcPct val="0"/>
              </a:spcAft>
              <a:defRPr sz="2100">
                <a:solidFill>
                  <a:schemeClr val="tx1"/>
                </a:solidFill>
                <a:latin typeface="Times New Roman" pitchFamily="18" charset="0"/>
              </a:defRPr>
            </a:lvl6pPr>
            <a:lvl7pPr marL="2811026" indent="-216233" algn="ctr" defTabSz="914485" eaLnBrk="0" fontAlgn="base" hangingPunct="0">
              <a:spcBef>
                <a:spcPct val="0"/>
              </a:spcBef>
              <a:spcAft>
                <a:spcPct val="0"/>
              </a:spcAft>
              <a:defRPr sz="2100">
                <a:solidFill>
                  <a:schemeClr val="tx1"/>
                </a:solidFill>
                <a:latin typeface="Times New Roman" pitchFamily="18" charset="0"/>
              </a:defRPr>
            </a:lvl7pPr>
            <a:lvl8pPr marL="3243491" indent="-216233" algn="ctr" defTabSz="914485" eaLnBrk="0" fontAlgn="base" hangingPunct="0">
              <a:spcBef>
                <a:spcPct val="0"/>
              </a:spcBef>
              <a:spcAft>
                <a:spcPct val="0"/>
              </a:spcAft>
              <a:defRPr sz="2100">
                <a:solidFill>
                  <a:schemeClr val="tx1"/>
                </a:solidFill>
                <a:latin typeface="Times New Roman" pitchFamily="18" charset="0"/>
              </a:defRPr>
            </a:lvl8pPr>
            <a:lvl9pPr marL="3675957" indent="-216233" algn="ctr" defTabSz="914485" eaLnBrk="0" fontAlgn="base" hangingPunct="0">
              <a:spcBef>
                <a:spcPct val="0"/>
              </a:spcBef>
              <a:spcAft>
                <a:spcPct val="0"/>
              </a:spcAft>
              <a:defRPr sz="2100">
                <a:solidFill>
                  <a:schemeClr val="tx1"/>
                </a:solidFill>
                <a:latin typeface="Times New Roman" pitchFamily="18" charset="0"/>
              </a:defRPr>
            </a:lvl9pPr>
          </a:lstStyle>
          <a:p>
            <a:pPr algn="r"/>
            <a:fld id="{F6432BE9-51D3-4BCA-A29E-76DE11156166}" type="slidenum">
              <a:rPr lang="en-US" sz="1200">
                <a:solidFill>
                  <a:prstClr val="black"/>
                </a:solidFill>
              </a:rPr>
              <a:pPr algn="r"/>
              <a:t>8</a:t>
            </a:fld>
            <a:endParaRPr lang="en-US" sz="1200">
              <a:solidFill>
                <a:prstClr val="black"/>
              </a:solidFill>
            </a:endParaRPr>
          </a:p>
        </p:txBody>
      </p:sp>
      <p:sp>
        <p:nvSpPr>
          <p:cNvPr id="149507" name="Rectangle 2"/>
          <p:cNvSpPr>
            <a:spLocks noGrp="1" noRot="1" noChangeAspect="1" noChangeArrowheads="1" noTextEdit="1"/>
          </p:cNvSpPr>
          <p:nvPr>
            <p:ph type="sldImg"/>
          </p:nvPr>
        </p:nvSpPr>
        <p:spPr>
          <a:xfrm>
            <a:off x="1146175" y="687388"/>
            <a:ext cx="4565650" cy="3424237"/>
          </a:xfrm>
          <a:ln w="12700" cap="flat">
            <a:solidFill>
              <a:schemeClr val="tx1"/>
            </a:solidFill>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28" tIns="45765" rIns="91528" bIns="45765"/>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t>18</a:t>
            </a:fld>
            <a:endParaRPr lang="en-US"/>
          </a:p>
        </p:txBody>
      </p:sp>
    </p:spTree>
    <p:extLst>
      <p:ext uri="{BB962C8B-B14F-4D97-AF65-F5344CB8AC3E}">
        <p14:creationId xmlns:p14="http://schemas.microsoft.com/office/powerpoint/2010/main" val="1601788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t>19</a:t>
            </a:fld>
            <a:endParaRPr lang="en-US"/>
          </a:p>
        </p:txBody>
      </p:sp>
    </p:spTree>
    <p:extLst>
      <p:ext uri="{BB962C8B-B14F-4D97-AF65-F5344CB8AC3E}">
        <p14:creationId xmlns:p14="http://schemas.microsoft.com/office/powerpoint/2010/main" val="1601788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t>20</a:t>
            </a:fld>
            <a:endParaRPr lang="en-US"/>
          </a:p>
        </p:txBody>
      </p:sp>
    </p:spTree>
    <p:extLst>
      <p:ext uri="{BB962C8B-B14F-4D97-AF65-F5344CB8AC3E}">
        <p14:creationId xmlns:p14="http://schemas.microsoft.com/office/powerpoint/2010/main" val="160178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t>21</a:t>
            </a:fld>
            <a:endParaRPr lang="en-US"/>
          </a:p>
        </p:txBody>
      </p:sp>
    </p:spTree>
    <p:extLst>
      <p:ext uri="{BB962C8B-B14F-4D97-AF65-F5344CB8AC3E}">
        <p14:creationId xmlns:p14="http://schemas.microsoft.com/office/powerpoint/2010/main" val="1601788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t>22</a:t>
            </a:fld>
            <a:endParaRPr lang="en-US"/>
          </a:p>
        </p:txBody>
      </p:sp>
    </p:spTree>
    <p:extLst>
      <p:ext uri="{BB962C8B-B14F-4D97-AF65-F5344CB8AC3E}">
        <p14:creationId xmlns:p14="http://schemas.microsoft.com/office/powerpoint/2010/main" val="1601788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24F0F-6A7A-4B87-8791-E702813A8F1C}"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601788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224F0F-6A7A-4B87-8791-E702813A8F1C}"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60178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6A2CC0-BE82-4F8B-A4C8-EE4A25D15768}"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269249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A2CC0-BE82-4F8B-A4C8-EE4A25D15768}"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41618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A2CC0-BE82-4F8B-A4C8-EE4A25D15768}"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109427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A2CC0-BE82-4F8B-A4C8-EE4A25D15768}"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97554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A2CC0-BE82-4F8B-A4C8-EE4A25D15768}"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267342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6A2CC0-BE82-4F8B-A4C8-EE4A25D15768}"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150551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6A2CC0-BE82-4F8B-A4C8-EE4A25D15768}"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1576181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6A2CC0-BE82-4F8B-A4C8-EE4A25D15768}"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282172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A2CC0-BE82-4F8B-A4C8-EE4A25D15768}"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407870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A2CC0-BE82-4F8B-A4C8-EE4A25D15768}"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167406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A2CC0-BE82-4F8B-A4C8-EE4A25D15768}"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2FB40-3B6C-474D-92DB-0EEC176B1430}" type="slidenum">
              <a:rPr lang="en-US" smtClean="0"/>
              <a:t>‹#›</a:t>
            </a:fld>
            <a:endParaRPr lang="en-US"/>
          </a:p>
        </p:txBody>
      </p:sp>
    </p:spTree>
    <p:extLst>
      <p:ext uri="{BB962C8B-B14F-4D97-AF65-F5344CB8AC3E}">
        <p14:creationId xmlns:p14="http://schemas.microsoft.com/office/powerpoint/2010/main" val="3385301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A2CC0-BE82-4F8B-A4C8-EE4A25D15768}"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2FB40-3B6C-474D-92DB-0EEC176B1430}" type="slidenum">
              <a:rPr lang="en-US" smtClean="0"/>
              <a:t>‹#›</a:t>
            </a:fld>
            <a:endParaRPr lang="en-US"/>
          </a:p>
        </p:txBody>
      </p:sp>
    </p:spTree>
    <p:extLst>
      <p:ext uri="{BB962C8B-B14F-4D97-AF65-F5344CB8AC3E}">
        <p14:creationId xmlns:p14="http://schemas.microsoft.com/office/powerpoint/2010/main" val="2151748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Modeling Options</a:t>
            </a:r>
            <a:endParaRPr lang="en-US" dirty="0"/>
          </a:p>
        </p:txBody>
      </p:sp>
      <p:sp>
        <p:nvSpPr>
          <p:cNvPr id="3" name="Subtitle 2"/>
          <p:cNvSpPr>
            <a:spLocks noGrp="1"/>
          </p:cNvSpPr>
          <p:nvPr>
            <p:ph type="subTitle" idx="1"/>
          </p:nvPr>
        </p:nvSpPr>
        <p:spPr/>
        <p:txBody>
          <a:bodyPr/>
          <a:lstStyle/>
          <a:p>
            <a:r>
              <a:rPr lang="en-US" dirty="0" smtClean="0"/>
              <a:t>HSPC Meeting</a:t>
            </a:r>
          </a:p>
          <a:p>
            <a:r>
              <a:rPr lang="en-US" dirty="0" smtClean="0"/>
              <a:t>June 17, 2015</a:t>
            </a:r>
          </a:p>
          <a:p>
            <a:r>
              <a:rPr lang="en-US" dirty="0" smtClean="0"/>
              <a:t>Washington DC</a:t>
            </a:r>
            <a:endParaRPr lang="en-US" dirty="0"/>
          </a:p>
        </p:txBody>
      </p:sp>
    </p:spTree>
    <p:extLst>
      <p:ext uri="{BB962C8B-B14F-4D97-AF65-F5344CB8AC3E}">
        <p14:creationId xmlns:p14="http://schemas.microsoft.com/office/powerpoint/2010/main" val="789234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229600" cy="1143000"/>
          </a:xfrm>
        </p:spPr>
        <p:txBody>
          <a:bodyPr>
            <a:normAutofit fontScale="90000"/>
          </a:bodyPr>
          <a:lstStyle/>
          <a:p>
            <a:r>
              <a:rPr lang="en-US" dirty="0" smtClean="0"/>
              <a:t>Data Comes in Different </a:t>
            </a:r>
            <a:br>
              <a:rPr lang="en-US" dirty="0" smtClean="0"/>
            </a:br>
            <a:r>
              <a:rPr lang="en-US" dirty="0" smtClean="0"/>
              <a:t>Shapes and Colors</a:t>
            </a:r>
            <a:endParaRPr lang="en-US" dirty="0"/>
          </a:p>
        </p:txBody>
      </p:sp>
      <p:sp>
        <p:nvSpPr>
          <p:cNvPr id="5" name="TextBox 4"/>
          <p:cNvSpPr txBox="1"/>
          <p:nvPr/>
        </p:nvSpPr>
        <p:spPr>
          <a:xfrm>
            <a:off x="3048000" y="1676400"/>
            <a:ext cx="4957767" cy="523220"/>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Finding – Suspected Lung Cancer</a:t>
            </a:r>
            <a:endParaRPr lang="en-US" sz="2800" dirty="0">
              <a:solidFill>
                <a:prstClr val="black"/>
              </a:solidFill>
              <a:latin typeface="Calibri"/>
              <a:cs typeface="Aharoni" panose="02010803020104030203" pitchFamily="2" charset="-79"/>
            </a:endParaRPr>
          </a:p>
        </p:txBody>
      </p:sp>
      <p:sp>
        <p:nvSpPr>
          <p:cNvPr id="6" name="TextBox 5"/>
          <p:cNvSpPr txBox="1"/>
          <p:nvPr/>
        </p:nvSpPr>
        <p:spPr>
          <a:xfrm>
            <a:off x="3124200" y="2743200"/>
            <a:ext cx="4178708" cy="954107"/>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Finding – Suspected Cancer</a:t>
            </a:r>
          </a:p>
          <a:p>
            <a:pPr fontAlgn="auto">
              <a:spcBef>
                <a:spcPts val="0"/>
              </a:spcBef>
              <a:spcAft>
                <a:spcPts val="0"/>
              </a:spcAft>
            </a:pPr>
            <a:r>
              <a:rPr lang="en-US" sz="2800" dirty="0" smtClean="0">
                <a:solidFill>
                  <a:prstClr val="black"/>
                </a:solidFill>
                <a:latin typeface="Calibri"/>
                <a:cs typeface="Aharoni" panose="02010803020104030203" pitchFamily="2" charset="-79"/>
              </a:rPr>
              <a:t>Location – Lung </a:t>
            </a:r>
            <a:endParaRPr lang="en-US" sz="2800" dirty="0">
              <a:solidFill>
                <a:prstClr val="black"/>
              </a:solidFill>
              <a:latin typeface="Calibri"/>
              <a:cs typeface="Aharoni" panose="02010803020104030203" pitchFamily="2" charset="-79"/>
            </a:endParaRPr>
          </a:p>
        </p:txBody>
      </p:sp>
      <p:sp>
        <p:nvSpPr>
          <p:cNvPr id="7" name="TextBox 6"/>
          <p:cNvSpPr txBox="1"/>
          <p:nvPr/>
        </p:nvSpPr>
        <p:spPr>
          <a:xfrm>
            <a:off x="3124200" y="4303693"/>
            <a:ext cx="5720284" cy="1815882"/>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Finding – Cancer</a:t>
            </a:r>
          </a:p>
          <a:p>
            <a:pPr fontAlgn="auto">
              <a:spcBef>
                <a:spcPts val="0"/>
              </a:spcBef>
              <a:spcAft>
                <a:spcPts val="0"/>
              </a:spcAft>
            </a:pPr>
            <a:r>
              <a:rPr lang="en-US" sz="2800" dirty="0" smtClean="0">
                <a:solidFill>
                  <a:prstClr val="black"/>
                </a:solidFill>
                <a:latin typeface="Calibri"/>
                <a:cs typeface="Aharoni" panose="02010803020104030203" pitchFamily="2" charset="-79"/>
              </a:rPr>
              <a:t>Location – Lung</a:t>
            </a:r>
          </a:p>
          <a:p>
            <a:pPr fontAlgn="auto">
              <a:spcBef>
                <a:spcPts val="0"/>
              </a:spcBef>
              <a:spcAft>
                <a:spcPts val="0"/>
              </a:spcAft>
            </a:pPr>
            <a:r>
              <a:rPr lang="en-US" sz="2800" dirty="0" smtClean="0">
                <a:solidFill>
                  <a:prstClr val="black"/>
                </a:solidFill>
                <a:latin typeface="Calibri"/>
                <a:cs typeface="Aharoni" panose="02010803020104030203" pitchFamily="2" charset="-79"/>
              </a:rPr>
              <a:t>Certainty – Suspected</a:t>
            </a:r>
          </a:p>
          <a:p>
            <a:pPr fontAlgn="auto">
              <a:spcBef>
                <a:spcPts val="0"/>
              </a:spcBef>
              <a:spcAft>
                <a:spcPts val="0"/>
              </a:spcAft>
            </a:pPr>
            <a:r>
              <a:rPr lang="en-US" sz="2800" b="1" dirty="0" smtClean="0">
                <a:solidFill>
                  <a:srgbClr val="FF6600"/>
                </a:solidFill>
                <a:latin typeface="Calibri"/>
                <a:cs typeface="Aharoni" panose="02010803020104030203" pitchFamily="2" charset="-79"/>
              </a:rPr>
              <a:t>(Let’s say this is the preferred shape) </a:t>
            </a:r>
            <a:endParaRPr lang="en-US" sz="2800" b="1" dirty="0">
              <a:solidFill>
                <a:srgbClr val="FF6600"/>
              </a:solidFill>
              <a:latin typeface="Calibri"/>
              <a:cs typeface="Aharoni" panose="02010803020104030203" pitchFamily="2" charset="-79"/>
            </a:endParaRPr>
          </a:p>
        </p:txBody>
      </p:sp>
      <p:sp>
        <p:nvSpPr>
          <p:cNvPr id="8" name="Oval 7"/>
          <p:cNvSpPr/>
          <p:nvPr/>
        </p:nvSpPr>
        <p:spPr>
          <a:xfrm>
            <a:off x="1447800" y="1480810"/>
            <a:ext cx="1066800" cy="110999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 name="Trapezoid 8"/>
          <p:cNvSpPr/>
          <p:nvPr/>
        </p:nvSpPr>
        <p:spPr>
          <a:xfrm>
            <a:off x="1524000" y="2775857"/>
            <a:ext cx="914400" cy="1216152"/>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 name="Hexagon 9"/>
          <p:cNvSpPr/>
          <p:nvPr/>
        </p:nvSpPr>
        <p:spPr>
          <a:xfrm>
            <a:off x="1374648" y="4538990"/>
            <a:ext cx="1368552" cy="114969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1131424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Standardized in the Service</a:t>
            </a:r>
            <a:endParaRPr lang="en-US" dirty="0"/>
          </a:p>
        </p:txBody>
      </p:sp>
      <p:sp>
        <p:nvSpPr>
          <p:cNvPr id="3" name="Oval 2"/>
          <p:cNvSpPr/>
          <p:nvPr/>
        </p:nvSpPr>
        <p:spPr>
          <a:xfrm>
            <a:off x="2209800" y="5358571"/>
            <a:ext cx="1066800" cy="110999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 name="Hexagon 4"/>
          <p:cNvSpPr/>
          <p:nvPr/>
        </p:nvSpPr>
        <p:spPr>
          <a:xfrm>
            <a:off x="2133600" y="2743200"/>
            <a:ext cx="1017695" cy="838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6" name="TextBox 5"/>
          <p:cNvSpPr txBox="1"/>
          <p:nvPr/>
        </p:nvSpPr>
        <p:spPr>
          <a:xfrm>
            <a:off x="4038600" y="5410200"/>
            <a:ext cx="3713452" cy="954107"/>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Shape and color of data </a:t>
            </a:r>
          </a:p>
          <a:p>
            <a:pPr fontAlgn="auto">
              <a:spcBef>
                <a:spcPts val="0"/>
              </a:spcBef>
              <a:spcAft>
                <a:spcPts val="0"/>
              </a:spcAft>
            </a:pPr>
            <a:r>
              <a:rPr lang="en-US" sz="2800" dirty="0" smtClean="0">
                <a:solidFill>
                  <a:prstClr val="black"/>
                </a:solidFill>
                <a:latin typeface="Calibri"/>
                <a:cs typeface="Aharoni" panose="02010803020104030203" pitchFamily="2" charset="-79"/>
              </a:rPr>
              <a:t>in the local database</a:t>
            </a:r>
            <a:endParaRPr lang="en-US" sz="2800" dirty="0">
              <a:solidFill>
                <a:prstClr val="black"/>
              </a:solidFill>
              <a:latin typeface="Calibri"/>
              <a:cs typeface="Aharoni" panose="02010803020104030203" pitchFamily="2" charset="-79"/>
            </a:endParaRPr>
          </a:p>
        </p:txBody>
      </p:sp>
      <p:cxnSp>
        <p:nvCxnSpPr>
          <p:cNvPr id="8" name="Straight Connector 7"/>
          <p:cNvCxnSpPr/>
          <p:nvPr/>
        </p:nvCxnSpPr>
        <p:spPr>
          <a:xfrm>
            <a:off x="990600" y="51816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90600" y="4800600"/>
            <a:ext cx="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2"/>
          <p:cNvGrpSpPr>
            <a:grpSpLocks/>
          </p:cNvGrpSpPr>
          <p:nvPr/>
        </p:nvGrpSpPr>
        <p:grpSpPr bwMode="auto">
          <a:xfrm>
            <a:off x="2057400" y="3789633"/>
            <a:ext cx="1295400" cy="1087167"/>
            <a:chOff x="1632" y="1248"/>
            <a:chExt cx="2682" cy="2286"/>
          </a:xfrm>
        </p:grpSpPr>
        <p:sp>
          <p:nvSpPr>
            <p:cNvPr id="12"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fontAlgn="auto">
                <a:spcBef>
                  <a:spcPts val="0"/>
                </a:spcBef>
                <a:spcAft>
                  <a:spcPts val="0"/>
                </a:spcAft>
              </a:pPr>
              <a:endParaRPr lang="en-US" sz="1800" dirty="0">
                <a:solidFill>
                  <a:prstClr val="black"/>
                </a:solidFill>
                <a:latin typeface="Calibri"/>
                <a:cs typeface="Aharoni" panose="02010803020104030203" pitchFamily="2" charset="-79"/>
              </a:endParaRPr>
            </a:p>
          </p:txBody>
        </p:sp>
        <p:sp>
          <p:nvSpPr>
            <p:cNvPr id="13"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fontAlgn="auto">
                <a:spcBef>
                  <a:spcPts val="0"/>
                </a:spcBef>
                <a:spcAft>
                  <a:spcPts val="0"/>
                </a:spcAft>
              </a:pPr>
              <a:endParaRPr lang="en-US" sz="1800" dirty="0">
                <a:solidFill>
                  <a:prstClr val="black"/>
                </a:solidFill>
                <a:latin typeface="Calibri"/>
                <a:cs typeface="Aharoni" panose="02010803020104030203" pitchFamily="2" charset="-79"/>
              </a:endParaRPr>
            </a:p>
          </p:txBody>
        </p:sp>
        <p:sp>
          <p:nvSpPr>
            <p:cNvPr id="14"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00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fontAlgn="auto">
                <a:spcBef>
                  <a:spcPts val="0"/>
                </a:spcBef>
                <a:spcAft>
                  <a:spcPts val="0"/>
                </a:spcAft>
              </a:pPr>
              <a:endParaRPr lang="en-US" sz="1800" dirty="0">
                <a:solidFill>
                  <a:prstClr val="black"/>
                </a:solidFill>
                <a:latin typeface="Calibri"/>
                <a:cs typeface="Aharoni" panose="02010803020104030203" pitchFamily="2" charset="-79"/>
              </a:endParaRPr>
            </a:p>
          </p:txBody>
        </p:sp>
      </p:grpSp>
      <p:sp>
        <p:nvSpPr>
          <p:cNvPr id="15" name="TextBox 14"/>
          <p:cNvSpPr txBox="1"/>
          <p:nvPr/>
        </p:nvSpPr>
        <p:spPr>
          <a:xfrm>
            <a:off x="4038600" y="4124980"/>
            <a:ext cx="4176913" cy="523220"/>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Shape </a:t>
            </a:r>
            <a:r>
              <a:rPr lang="en-US" sz="2800" smtClean="0">
                <a:solidFill>
                  <a:prstClr val="black"/>
                </a:solidFill>
                <a:latin typeface="Calibri"/>
                <a:cs typeface="Aharoni" panose="02010803020104030203" pitchFamily="2" charset="-79"/>
              </a:rPr>
              <a:t>and color translation</a:t>
            </a:r>
            <a:endParaRPr lang="en-US" sz="2800" dirty="0">
              <a:solidFill>
                <a:prstClr val="black"/>
              </a:solidFill>
              <a:latin typeface="Calibri"/>
              <a:cs typeface="Aharoni" panose="02010803020104030203" pitchFamily="2" charset="-79"/>
            </a:endParaRPr>
          </a:p>
        </p:txBody>
      </p:sp>
      <p:sp>
        <p:nvSpPr>
          <p:cNvPr id="16" name="Oval 15"/>
          <p:cNvSpPr/>
          <p:nvPr/>
        </p:nvSpPr>
        <p:spPr>
          <a:xfrm>
            <a:off x="1295400" y="1371600"/>
            <a:ext cx="2678296"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smtClean="0">
                <a:solidFill>
                  <a:prstClr val="white"/>
                </a:solidFill>
              </a:rPr>
              <a:t>Application </a:t>
            </a:r>
            <a:endParaRPr lang="en-US" sz="2800" dirty="0">
              <a:solidFill>
                <a:prstClr val="white"/>
              </a:solidFill>
            </a:endParaRPr>
          </a:p>
        </p:txBody>
      </p:sp>
      <p:cxnSp>
        <p:nvCxnSpPr>
          <p:cNvPr id="17" name="Straight Connector 16"/>
          <p:cNvCxnSpPr/>
          <p:nvPr/>
        </p:nvCxnSpPr>
        <p:spPr>
          <a:xfrm>
            <a:off x="990600" y="37338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25146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57600" y="2819400"/>
            <a:ext cx="5068888" cy="523220"/>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Data in preferred shape and color</a:t>
            </a:r>
            <a:endParaRPr lang="en-US" sz="2800" dirty="0">
              <a:solidFill>
                <a:prstClr val="black"/>
              </a:solidFill>
              <a:latin typeface="Calibri"/>
              <a:cs typeface="Aharoni" panose="02010803020104030203" pitchFamily="2" charset="-79"/>
            </a:endParaRPr>
          </a:p>
        </p:txBody>
      </p:sp>
      <p:sp>
        <p:nvSpPr>
          <p:cNvPr id="20" name="TextBox 19"/>
          <p:cNvSpPr txBox="1"/>
          <p:nvPr/>
        </p:nvSpPr>
        <p:spPr>
          <a:xfrm>
            <a:off x="6396919" y="1447800"/>
            <a:ext cx="1832681" cy="954107"/>
          </a:xfrm>
          <a:prstGeom prst="rect">
            <a:avLst/>
          </a:prstGeom>
          <a:noFill/>
        </p:spPr>
        <p:txBody>
          <a:bodyPr wrap="none" rtlCol="0">
            <a:spAutoFit/>
          </a:bodyPr>
          <a:lstStyle/>
          <a:p>
            <a:pPr fontAlgn="auto">
              <a:spcBef>
                <a:spcPts val="0"/>
              </a:spcBef>
              <a:spcAft>
                <a:spcPts val="0"/>
              </a:spcAft>
            </a:pPr>
            <a:r>
              <a:rPr lang="en-US" sz="2800" dirty="0" smtClean="0">
                <a:solidFill>
                  <a:prstClr val="black"/>
                </a:solidFill>
                <a:latin typeface="Calibri"/>
                <a:cs typeface="Aharoni" panose="02010803020104030203" pitchFamily="2" charset="-79"/>
              </a:rPr>
              <a:t>Application</a:t>
            </a:r>
          </a:p>
          <a:p>
            <a:pPr fontAlgn="auto">
              <a:spcBef>
                <a:spcPts val="0"/>
              </a:spcBef>
              <a:spcAft>
                <a:spcPts val="0"/>
              </a:spcAft>
            </a:pPr>
            <a:r>
              <a:rPr lang="en-US" sz="2800" dirty="0" smtClean="0">
                <a:solidFill>
                  <a:prstClr val="black"/>
                </a:solidFill>
                <a:latin typeface="Calibri"/>
                <a:cs typeface="Aharoni" panose="02010803020104030203" pitchFamily="2" charset="-79"/>
              </a:rPr>
              <a:t> and User</a:t>
            </a:r>
            <a:endParaRPr lang="en-US" sz="2800" dirty="0">
              <a:solidFill>
                <a:prstClr val="black"/>
              </a:solidFill>
              <a:latin typeface="Calibri"/>
              <a:cs typeface="Aharoni" panose="02010803020104030203" pitchFamily="2" charset="-79"/>
            </a:endParaRPr>
          </a:p>
        </p:txBody>
      </p:sp>
      <p:pic>
        <p:nvPicPr>
          <p:cNvPr id="1030" name="Picture 6" descr="C:\Users\coshuff\AppData\Local\Microsoft\Windows\Temporary Internet Files\Content.IE5\7VL2K6HY\MP90044863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447800"/>
            <a:ext cx="114300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a:stCxn id="3" idx="0"/>
          </p:cNvCxnSpPr>
          <p:nvPr/>
        </p:nvCxnSpPr>
        <p:spPr>
          <a:xfrm flipV="1">
            <a:off x="2743200" y="4800601"/>
            <a:ext cx="0" cy="55797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667000" y="3581400"/>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667000" y="2199620"/>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6"/>
          </p:cNvCxnSpPr>
          <p:nvPr/>
        </p:nvCxnSpPr>
        <p:spPr>
          <a:xfrm>
            <a:off x="3973696" y="1828800"/>
            <a:ext cx="826904" cy="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6513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09" y="0"/>
            <a:ext cx="8229600" cy="892629"/>
          </a:xfrm>
        </p:spPr>
        <p:txBody>
          <a:bodyPr/>
          <a:lstStyle/>
          <a:p>
            <a:r>
              <a:rPr lang="en-US" dirty="0" smtClean="0"/>
              <a:t>Partial Interoperability</a:t>
            </a:r>
            <a:endParaRPr lang="en-US" dirty="0"/>
          </a:p>
        </p:txBody>
      </p:sp>
      <p:cxnSp>
        <p:nvCxnSpPr>
          <p:cNvPr id="8" name="Straight Connector 7"/>
          <p:cNvCxnSpPr/>
          <p:nvPr/>
        </p:nvCxnSpPr>
        <p:spPr>
          <a:xfrm>
            <a:off x="990600" y="51816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4800600"/>
            <a:ext cx="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2"/>
          <p:cNvGrpSpPr>
            <a:grpSpLocks/>
          </p:cNvGrpSpPr>
          <p:nvPr/>
        </p:nvGrpSpPr>
        <p:grpSpPr bwMode="auto">
          <a:xfrm>
            <a:off x="1371600" y="3789633"/>
            <a:ext cx="1295400" cy="1087167"/>
            <a:chOff x="1632" y="1248"/>
            <a:chExt cx="2682" cy="2286"/>
          </a:xfrm>
        </p:grpSpPr>
        <p:sp>
          <p:nvSpPr>
            <p:cNvPr id="12"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13"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14"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00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sp>
        <p:nvSpPr>
          <p:cNvPr id="16" name="Oval 15"/>
          <p:cNvSpPr/>
          <p:nvPr/>
        </p:nvSpPr>
        <p:spPr>
          <a:xfrm>
            <a:off x="1327852" y="914400"/>
            <a:ext cx="2678296" cy="1219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2800" dirty="0">
              <a:solidFill>
                <a:prstClr val="white"/>
              </a:solidFill>
            </a:endParaRPr>
          </a:p>
        </p:txBody>
      </p:sp>
      <p:sp>
        <p:nvSpPr>
          <p:cNvPr id="15" name="TextBox 14"/>
          <p:cNvSpPr txBox="1"/>
          <p:nvPr/>
        </p:nvSpPr>
        <p:spPr>
          <a:xfrm>
            <a:off x="6976229" y="3962400"/>
            <a:ext cx="1786771" cy="954107"/>
          </a:xfrm>
          <a:prstGeom prst="rect">
            <a:avLst/>
          </a:prstGeom>
          <a:noFill/>
        </p:spPr>
        <p:txBody>
          <a:bodyPr wrap="square" rtlCol="0">
            <a:spAutoFit/>
          </a:bodyPr>
          <a:lstStyle/>
          <a:p>
            <a:pPr defTabSz="914400"/>
            <a:r>
              <a:rPr lang="en-US" sz="2800" dirty="0" smtClean="0">
                <a:solidFill>
                  <a:prstClr val="black"/>
                </a:solidFill>
                <a:cs typeface="Aharoni" panose="02010803020104030203" pitchFamily="2" charset="-79"/>
              </a:rPr>
              <a:t>Term</a:t>
            </a:r>
          </a:p>
          <a:p>
            <a:pPr defTabSz="914400"/>
            <a:r>
              <a:rPr lang="en-US" sz="2800" dirty="0" smtClean="0">
                <a:solidFill>
                  <a:prstClr val="black"/>
                </a:solidFill>
                <a:cs typeface="Aharoni" panose="02010803020104030203" pitchFamily="2" charset="-79"/>
              </a:rPr>
              <a:t>Translators</a:t>
            </a:r>
            <a:endParaRPr lang="en-US" sz="2800" dirty="0">
              <a:solidFill>
                <a:prstClr val="black"/>
              </a:solidFill>
              <a:cs typeface="Aharoni" panose="02010803020104030203" pitchFamily="2" charset="-79"/>
            </a:endParaRPr>
          </a:p>
        </p:txBody>
      </p:sp>
      <p:cxnSp>
        <p:nvCxnSpPr>
          <p:cNvPr id="17" name="Straight Connector 16"/>
          <p:cNvCxnSpPr/>
          <p:nvPr/>
        </p:nvCxnSpPr>
        <p:spPr>
          <a:xfrm>
            <a:off x="990600" y="37338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25146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119749" y="2667000"/>
            <a:ext cx="2805448" cy="830997"/>
          </a:xfrm>
          <a:prstGeom prst="rect">
            <a:avLst/>
          </a:prstGeom>
          <a:noFill/>
        </p:spPr>
        <p:txBody>
          <a:bodyPr wrap="none" rtlCol="0">
            <a:spAutoFit/>
          </a:bodyPr>
          <a:lstStyle/>
          <a:p>
            <a:pPr defTabSz="914400"/>
            <a:r>
              <a:rPr lang="en-US" sz="2800" dirty="0" smtClean="0">
                <a:solidFill>
                  <a:prstClr val="black"/>
                </a:solidFill>
                <a:cs typeface="Aharoni" panose="02010803020104030203" pitchFamily="2" charset="-79"/>
              </a:rPr>
              <a:t>Standard Terms</a:t>
            </a:r>
          </a:p>
          <a:p>
            <a:pPr defTabSz="914400"/>
            <a:r>
              <a:rPr lang="en-US" sz="2000" dirty="0" smtClean="0">
                <a:solidFill>
                  <a:prstClr val="black"/>
                </a:solidFill>
                <a:cs typeface="Aharoni" panose="02010803020104030203" pitchFamily="2" charset="-79"/>
              </a:rPr>
              <a:t>(Non-standard Structure)</a:t>
            </a:r>
            <a:endParaRPr lang="en-US" sz="2000" dirty="0">
              <a:solidFill>
                <a:prstClr val="black"/>
              </a:solidFill>
              <a:cs typeface="Aharoni" panose="02010803020104030203" pitchFamily="2" charset="-79"/>
            </a:endParaRPr>
          </a:p>
        </p:txBody>
      </p:sp>
      <p:sp>
        <p:nvSpPr>
          <p:cNvPr id="20" name="TextBox 19"/>
          <p:cNvSpPr txBox="1"/>
          <p:nvPr/>
        </p:nvSpPr>
        <p:spPr>
          <a:xfrm>
            <a:off x="6396919" y="1219200"/>
            <a:ext cx="1832681" cy="954107"/>
          </a:xfrm>
          <a:prstGeom prst="rect">
            <a:avLst/>
          </a:prstGeom>
          <a:noFill/>
        </p:spPr>
        <p:txBody>
          <a:bodyPr wrap="none" rtlCol="0">
            <a:spAutoFit/>
          </a:bodyPr>
          <a:lstStyle/>
          <a:p>
            <a:pPr defTabSz="914400"/>
            <a:r>
              <a:rPr lang="en-US" sz="2800" dirty="0" smtClean="0">
                <a:solidFill>
                  <a:prstClr val="black"/>
                </a:solidFill>
                <a:cs typeface="Aharoni" panose="02010803020104030203" pitchFamily="2" charset="-79"/>
              </a:rPr>
              <a:t>Application</a:t>
            </a:r>
          </a:p>
          <a:p>
            <a:pPr defTabSz="914400"/>
            <a:r>
              <a:rPr lang="en-US" sz="2800" dirty="0" smtClean="0">
                <a:solidFill>
                  <a:prstClr val="black"/>
                </a:solidFill>
                <a:cs typeface="Aharoni" panose="02010803020104030203" pitchFamily="2" charset="-79"/>
              </a:rPr>
              <a:t> and User</a:t>
            </a:r>
            <a:endParaRPr lang="en-US" sz="2800" dirty="0">
              <a:solidFill>
                <a:prstClr val="black"/>
              </a:solidFill>
              <a:cs typeface="Aharoni" panose="02010803020104030203" pitchFamily="2" charset="-79"/>
            </a:endParaRPr>
          </a:p>
        </p:txBody>
      </p:sp>
      <p:pic>
        <p:nvPicPr>
          <p:cNvPr id="1030" name="Picture 6" descr="C:\Users\coshuff\AppData\Local\Microsoft\Windows\Temporary Internet Files\Content.IE5\7VL2K6HY\MP90044863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295400"/>
            <a:ext cx="114300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p:nvPr/>
        </p:nvCxnSpPr>
        <p:spPr>
          <a:xfrm flipV="1">
            <a:off x="2057400" y="4800601"/>
            <a:ext cx="0" cy="55797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1200" y="3581400"/>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2044229" y="1905000"/>
            <a:ext cx="45589" cy="762001"/>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6"/>
          </p:cNvCxnSpPr>
          <p:nvPr/>
        </p:nvCxnSpPr>
        <p:spPr>
          <a:xfrm>
            <a:off x="4006148" y="1524000"/>
            <a:ext cx="826904" cy="15240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133600" y="4809039"/>
            <a:ext cx="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
          <p:cNvGrpSpPr>
            <a:grpSpLocks/>
          </p:cNvGrpSpPr>
          <p:nvPr/>
        </p:nvGrpSpPr>
        <p:grpSpPr bwMode="auto">
          <a:xfrm>
            <a:off x="3200400" y="3798072"/>
            <a:ext cx="1295400" cy="1087167"/>
            <a:chOff x="1632" y="1248"/>
            <a:chExt cx="2682" cy="2286"/>
          </a:xfrm>
        </p:grpSpPr>
        <p:sp>
          <p:nvSpPr>
            <p:cNvPr id="27"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92D05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0"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1"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FF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cxnSp>
        <p:nvCxnSpPr>
          <p:cNvPr id="32" name="Straight Arrow Connector 31"/>
          <p:cNvCxnSpPr/>
          <p:nvPr/>
        </p:nvCxnSpPr>
        <p:spPr>
          <a:xfrm flipH="1" flipV="1">
            <a:off x="3886200" y="4809040"/>
            <a:ext cx="10349" cy="647326"/>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810000" y="3589839"/>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36" name="Group 2"/>
          <p:cNvGrpSpPr>
            <a:grpSpLocks/>
          </p:cNvGrpSpPr>
          <p:nvPr/>
        </p:nvGrpSpPr>
        <p:grpSpPr bwMode="auto">
          <a:xfrm>
            <a:off x="4876800" y="3828106"/>
            <a:ext cx="1295400" cy="1087167"/>
            <a:chOff x="1632" y="1248"/>
            <a:chExt cx="2682" cy="2286"/>
          </a:xfrm>
        </p:grpSpPr>
        <p:sp>
          <p:nvSpPr>
            <p:cNvPr id="37"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8"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9"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21CC9"/>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cxnSp>
        <p:nvCxnSpPr>
          <p:cNvPr id="40" name="Straight Arrow Connector 39"/>
          <p:cNvCxnSpPr/>
          <p:nvPr/>
        </p:nvCxnSpPr>
        <p:spPr>
          <a:xfrm flipH="1" flipV="1">
            <a:off x="5562600" y="4839074"/>
            <a:ext cx="10349" cy="647326"/>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743201" y="1980886"/>
            <a:ext cx="802302" cy="944748"/>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5486400" y="3619873"/>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flipV="1">
            <a:off x="3429000" y="1898547"/>
            <a:ext cx="1600200" cy="1027087"/>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1524000" y="2675792"/>
            <a:ext cx="930609" cy="914047"/>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1" name="TextBox 20"/>
          <p:cNvSpPr txBox="1"/>
          <p:nvPr/>
        </p:nvSpPr>
        <p:spPr>
          <a:xfrm>
            <a:off x="1752600" y="1000780"/>
            <a:ext cx="1832681" cy="523220"/>
          </a:xfrm>
          <a:prstGeom prst="rect">
            <a:avLst/>
          </a:prstGeom>
          <a:noFill/>
        </p:spPr>
        <p:txBody>
          <a:bodyPr wrap="none" rtlCol="0">
            <a:spAutoFit/>
          </a:bodyPr>
          <a:lstStyle/>
          <a:p>
            <a:pPr defTabSz="914400"/>
            <a:r>
              <a:rPr lang="en-US" sz="2800" dirty="0" smtClean="0">
                <a:solidFill>
                  <a:prstClr val="white"/>
                </a:solidFill>
                <a:cs typeface="Aharoni" panose="02010803020104030203" pitchFamily="2" charset="-79"/>
              </a:rPr>
              <a:t>Application</a:t>
            </a:r>
            <a:endParaRPr lang="en-US" sz="2800" dirty="0">
              <a:solidFill>
                <a:prstClr val="white"/>
              </a:solidFill>
              <a:cs typeface="Aharoni" panose="02010803020104030203" pitchFamily="2" charset="-79"/>
            </a:endParaRPr>
          </a:p>
        </p:txBody>
      </p:sp>
      <p:sp>
        <p:nvSpPr>
          <p:cNvPr id="52" name="Oval 51"/>
          <p:cNvSpPr/>
          <p:nvPr/>
        </p:nvSpPr>
        <p:spPr>
          <a:xfrm>
            <a:off x="1524000" y="5358571"/>
            <a:ext cx="1066800" cy="110999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3" name="Trapezoid 52"/>
          <p:cNvSpPr/>
          <p:nvPr/>
        </p:nvSpPr>
        <p:spPr>
          <a:xfrm>
            <a:off x="3505200" y="5486400"/>
            <a:ext cx="767682" cy="1012195"/>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5" name="Hexagon 54"/>
          <p:cNvSpPr/>
          <p:nvPr/>
        </p:nvSpPr>
        <p:spPr>
          <a:xfrm>
            <a:off x="5073844" y="5573397"/>
            <a:ext cx="1017695" cy="838200"/>
          </a:xfrm>
          <a:prstGeom prst="hexagon">
            <a:avLst/>
          </a:prstGeom>
          <a:solidFill>
            <a:srgbClr val="F21C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grpSp>
        <p:nvGrpSpPr>
          <p:cNvPr id="60" name="Group 2"/>
          <p:cNvGrpSpPr>
            <a:grpSpLocks/>
          </p:cNvGrpSpPr>
          <p:nvPr/>
        </p:nvGrpSpPr>
        <p:grpSpPr bwMode="auto">
          <a:xfrm>
            <a:off x="1721774" y="1504678"/>
            <a:ext cx="322455" cy="393869"/>
            <a:chOff x="1632" y="1248"/>
            <a:chExt cx="2682" cy="2286"/>
          </a:xfrm>
        </p:grpSpPr>
        <p:sp>
          <p:nvSpPr>
            <p:cNvPr id="61"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62"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63"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00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grpSp>
        <p:nvGrpSpPr>
          <p:cNvPr id="64" name="Group 2"/>
          <p:cNvGrpSpPr>
            <a:grpSpLocks/>
          </p:cNvGrpSpPr>
          <p:nvPr/>
        </p:nvGrpSpPr>
        <p:grpSpPr bwMode="auto">
          <a:xfrm>
            <a:off x="2272470" y="1486486"/>
            <a:ext cx="394530" cy="494400"/>
            <a:chOff x="1632" y="1248"/>
            <a:chExt cx="2682" cy="2286"/>
          </a:xfrm>
        </p:grpSpPr>
        <p:sp>
          <p:nvSpPr>
            <p:cNvPr id="65"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92D05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66"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67"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FF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grpSp>
        <p:nvGrpSpPr>
          <p:cNvPr id="68" name="Group 2"/>
          <p:cNvGrpSpPr>
            <a:grpSpLocks/>
          </p:cNvGrpSpPr>
          <p:nvPr/>
        </p:nvGrpSpPr>
        <p:grpSpPr bwMode="auto">
          <a:xfrm>
            <a:off x="2895600" y="1479835"/>
            <a:ext cx="523939" cy="425165"/>
            <a:chOff x="1632" y="1248"/>
            <a:chExt cx="2682" cy="2286"/>
          </a:xfrm>
        </p:grpSpPr>
        <p:sp>
          <p:nvSpPr>
            <p:cNvPr id="69"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70"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71"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21CC9"/>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sp>
        <p:nvSpPr>
          <p:cNvPr id="56" name="TextBox 55"/>
          <p:cNvSpPr txBox="1"/>
          <p:nvPr/>
        </p:nvSpPr>
        <p:spPr>
          <a:xfrm>
            <a:off x="6282976" y="5486400"/>
            <a:ext cx="2762295" cy="954107"/>
          </a:xfrm>
          <a:prstGeom prst="rect">
            <a:avLst/>
          </a:prstGeom>
          <a:noFill/>
        </p:spPr>
        <p:txBody>
          <a:bodyPr wrap="none" rtlCol="0">
            <a:spAutoFit/>
          </a:bodyPr>
          <a:lstStyle/>
          <a:p>
            <a:pPr defTabSz="914400"/>
            <a:r>
              <a:rPr lang="en-US" sz="2800" dirty="0" smtClean="0">
                <a:solidFill>
                  <a:prstClr val="black"/>
                </a:solidFill>
                <a:cs typeface="Aharoni" panose="02010803020104030203" pitchFamily="2" charset="-79"/>
              </a:rPr>
              <a:t>Local databases,</a:t>
            </a:r>
          </a:p>
          <a:p>
            <a:pPr defTabSz="914400"/>
            <a:r>
              <a:rPr lang="en-US" sz="2800" dirty="0" smtClean="0">
                <a:solidFill>
                  <a:prstClr val="black"/>
                </a:solidFill>
                <a:cs typeface="Aharoni" panose="02010803020104030203" pitchFamily="2" charset="-79"/>
              </a:rPr>
              <a:t>CDA, HL7 V.2, etc.</a:t>
            </a:r>
            <a:endParaRPr lang="en-US" sz="2800" dirty="0">
              <a:solidFill>
                <a:prstClr val="black"/>
              </a:solidFill>
              <a:cs typeface="Aharoni" panose="02010803020104030203" pitchFamily="2" charset="-79"/>
            </a:endParaRPr>
          </a:p>
        </p:txBody>
      </p:sp>
      <p:sp>
        <p:nvSpPr>
          <p:cNvPr id="57" name="Hexagon 56"/>
          <p:cNvSpPr/>
          <p:nvPr/>
        </p:nvSpPr>
        <p:spPr>
          <a:xfrm>
            <a:off x="4876800" y="2718501"/>
            <a:ext cx="1017695" cy="838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8" name="Trapezoid 57"/>
          <p:cNvSpPr/>
          <p:nvPr/>
        </p:nvSpPr>
        <p:spPr>
          <a:xfrm>
            <a:off x="3468405" y="2607678"/>
            <a:ext cx="767682" cy="1012195"/>
          </a:xfrm>
          <a:prstGeom prst="trapezoid">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96126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09" y="174171"/>
            <a:ext cx="8229600" cy="892629"/>
          </a:xfrm>
        </p:spPr>
        <p:txBody>
          <a:bodyPr>
            <a:normAutofit/>
          </a:bodyPr>
          <a:lstStyle/>
          <a:p>
            <a:r>
              <a:rPr lang="en-US" sz="3600" dirty="0" smtClean="0"/>
              <a:t>Preferred Strategy – Full Interoperability</a:t>
            </a:r>
            <a:endParaRPr lang="en-US" sz="3600" dirty="0"/>
          </a:p>
        </p:txBody>
      </p:sp>
      <p:sp>
        <p:nvSpPr>
          <p:cNvPr id="3" name="Oval 2"/>
          <p:cNvSpPr/>
          <p:nvPr/>
        </p:nvSpPr>
        <p:spPr>
          <a:xfrm>
            <a:off x="1524000" y="5358571"/>
            <a:ext cx="1066800" cy="110999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5" name="Hexagon 4"/>
          <p:cNvSpPr/>
          <p:nvPr/>
        </p:nvSpPr>
        <p:spPr>
          <a:xfrm>
            <a:off x="1496905" y="2743200"/>
            <a:ext cx="1017695" cy="838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6" name="TextBox 5"/>
          <p:cNvSpPr txBox="1"/>
          <p:nvPr/>
        </p:nvSpPr>
        <p:spPr>
          <a:xfrm>
            <a:off x="6288668" y="5410200"/>
            <a:ext cx="2762295" cy="954107"/>
          </a:xfrm>
          <a:prstGeom prst="rect">
            <a:avLst/>
          </a:prstGeom>
          <a:noFill/>
        </p:spPr>
        <p:txBody>
          <a:bodyPr wrap="none" rtlCol="0">
            <a:spAutoFit/>
          </a:bodyPr>
          <a:lstStyle/>
          <a:p>
            <a:pPr defTabSz="914400"/>
            <a:r>
              <a:rPr lang="en-US" sz="2800" dirty="0" smtClean="0">
                <a:solidFill>
                  <a:prstClr val="black"/>
                </a:solidFill>
                <a:cs typeface="Aharoni" panose="02010803020104030203" pitchFamily="2" charset="-79"/>
              </a:rPr>
              <a:t>Local databases,</a:t>
            </a:r>
          </a:p>
          <a:p>
            <a:pPr defTabSz="914400"/>
            <a:r>
              <a:rPr lang="en-US" sz="2800" dirty="0" smtClean="0">
                <a:solidFill>
                  <a:prstClr val="black"/>
                </a:solidFill>
                <a:cs typeface="Aharoni" panose="02010803020104030203" pitchFamily="2" charset="-79"/>
              </a:rPr>
              <a:t>CDA, HL7 V.2, etc.</a:t>
            </a:r>
            <a:endParaRPr lang="en-US" sz="2800" dirty="0">
              <a:solidFill>
                <a:prstClr val="black"/>
              </a:solidFill>
              <a:cs typeface="Aharoni" panose="02010803020104030203" pitchFamily="2" charset="-79"/>
            </a:endParaRPr>
          </a:p>
        </p:txBody>
      </p:sp>
      <p:cxnSp>
        <p:nvCxnSpPr>
          <p:cNvPr id="8" name="Straight Connector 7"/>
          <p:cNvCxnSpPr/>
          <p:nvPr/>
        </p:nvCxnSpPr>
        <p:spPr>
          <a:xfrm>
            <a:off x="990600" y="51816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4800600"/>
            <a:ext cx="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2"/>
          <p:cNvGrpSpPr>
            <a:grpSpLocks/>
          </p:cNvGrpSpPr>
          <p:nvPr/>
        </p:nvGrpSpPr>
        <p:grpSpPr bwMode="auto">
          <a:xfrm>
            <a:off x="1371600" y="3789633"/>
            <a:ext cx="1295400" cy="1087167"/>
            <a:chOff x="1632" y="1248"/>
            <a:chExt cx="2682" cy="2286"/>
          </a:xfrm>
        </p:grpSpPr>
        <p:sp>
          <p:nvSpPr>
            <p:cNvPr id="12"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13"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14"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00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sp>
        <p:nvSpPr>
          <p:cNvPr id="15" name="TextBox 14"/>
          <p:cNvSpPr txBox="1"/>
          <p:nvPr/>
        </p:nvSpPr>
        <p:spPr>
          <a:xfrm>
            <a:off x="6976229" y="3733800"/>
            <a:ext cx="1772280" cy="1384995"/>
          </a:xfrm>
          <a:prstGeom prst="rect">
            <a:avLst/>
          </a:prstGeom>
          <a:noFill/>
        </p:spPr>
        <p:txBody>
          <a:bodyPr wrap="none" rtlCol="0">
            <a:spAutoFit/>
          </a:bodyPr>
          <a:lstStyle/>
          <a:p>
            <a:pPr defTabSz="914400"/>
            <a:r>
              <a:rPr lang="en-US" sz="2800" dirty="0" smtClean="0">
                <a:solidFill>
                  <a:prstClr val="black"/>
                </a:solidFill>
                <a:cs typeface="Aharoni" panose="02010803020104030203" pitchFamily="2" charset="-79"/>
              </a:rPr>
              <a:t>Term and</a:t>
            </a:r>
          </a:p>
          <a:p>
            <a:pPr defTabSz="914400"/>
            <a:r>
              <a:rPr lang="en-US" sz="2800" dirty="0" smtClean="0">
                <a:solidFill>
                  <a:prstClr val="black"/>
                </a:solidFill>
                <a:cs typeface="Aharoni" panose="02010803020104030203" pitchFamily="2" charset="-79"/>
              </a:rPr>
              <a:t>Structure</a:t>
            </a:r>
          </a:p>
          <a:p>
            <a:pPr defTabSz="914400"/>
            <a:r>
              <a:rPr lang="en-US" sz="2800" dirty="0" smtClean="0">
                <a:solidFill>
                  <a:prstClr val="black"/>
                </a:solidFill>
                <a:cs typeface="Aharoni" panose="02010803020104030203" pitchFamily="2" charset="-79"/>
              </a:rPr>
              <a:t>Translators</a:t>
            </a:r>
            <a:endParaRPr lang="en-US" sz="2800" dirty="0">
              <a:solidFill>
                <a:prstClr val="black"/>
              </a:solidFill>
              <a:cs typeface="Aharoni" panose="02010803020104030203" pitchFamily="2" charset="-79"/>
            </a:endParaRPr>
          </a:p>
        </p:txBody>
      </p:sp>
      <p:sp>
        <p:nvSpPr>
          <p:cNvPr id="16" name="Oval 15"/>
          <p:cNvSpPr/>
          <p:nvPr/>
        </p:nvSpPr>
        <p:spPr>
          <a:xfrm>
            <a:off x="1295400" y="1219200"/>
            <a:ext cx="2678296"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800" dirty="0" smtClean="0">
                <a:solidFill>
                  <a:prstClr val="white"/>
                </a:solidFill>
              </a:rPr>
              <a:t>Application </a:t>
            </a:r>
            <a:endParaRPr lang="en-US" sz="2800" dirty="0">
              <a:solidFill>
                <a:prstClr val="white"/>
              </a:solidFill>
            </a:endParaRPr>
          </a:p>
        </p:txBody>
      </p:sp>
      <p:cxnSp>
        <p:nvCxnSpPr>
          <p:cNvPr id="17" name="Straight Connector 16"/>
          <p:cNvCxnSpPr/>
          <p:nvPr/>
        </p:nvCxnSpPr>
        <p:spPr>
          <a:xfrm>
            <a:off x="990600" y="37338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2514600"/>
            <a:ext cx="7772400"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94576" y="2566481"/>
            <a:ext cx="2535053" cy="954107"/>
          </a:xfrm>
          <a:prstGeom prst="rect">
            <a:avLst/>
          </a:prstGeom>
          <a:noFill/>
        </p:spPr>
        <p:txBody>
          <a:bodyPr wrap="none" rtlCol="0">
            <a:spAutoFit/>
          </a:bodyPr>
          <a:lstStyle/>
          <a:p>
            <a:pPr algn="ctr" defTabSz="914400"/>
            <a:r>
              <a:rPr lang="en-US" sz="2000" dirty="0" smtClean="0">
                <a:solidFill>
                  <a:prstClr val="black"/>
                </a:solidFill>
                <a:cs typeface="Aharoni" panose="02010803020104030203" pitchFamily="2" charset="-79"/>
              </a:rPr>
              <a:t>Standard Structure</a:t>
            </a:r>
          </a:p>
          <a:p>
            <a:pPr algn="ctr" defTabSz="914400"/>
            <a:r>
              <a:rPr lang="en-US" sz="2000" u="sng" dirty="0" smtClean="0">
                <a:solidFill>
                  <a:prstClr val="black"/>
                </a:solidFill>
                <a:cs typeface="Aharoni" panose="02010803020104030203" pitchFamily="2" charset="-79"/>
              </a:rPr>
              <a:t>AND</a:t>
            </a:r>
            <a:r>
              <a:rPr lang="en-US" sz="2000" dirty="0" smtClean="0">
                <a:solidFill>
                  <a:prstClr val="black"/>
                </a:solidFill>
                <a:cs typeface="Aharoni" panose="02010803020104030203" pitchFamily="2" charset="-79"/>
              </a:rPr>
              <a:t> Standard Terms</a:t>
            </a:r>
          </a:p>
          <a:p>
            <a:pPr algn="ctr" defTabSz="914400"/>
            <a:r>
              <a:rPr lang="en-US" sz="1600" dirty="0">
                <a:solidFill>
                  <a:prstClr val="black"/>
                </a:solidFill>
                <a:cs typeface="Aharoni" panose="02010803020104030203" pitchFamily="2" charset="-79"/>
              </a:rPr>
              <a:t>(As defined by CIMI Models</a:t>
            </a:r>
            <a:r>
              <a:rPr lang="en-US" sz="1600" dirty="0" smtClean="0">
                <a:solidFill>
                  <a:prstClr val="black"/>
                </a:solidFill>
                <a:cs typeface="Aharoni" panose="02010803020104030203" pitchFamily="2" charset="-79"/>
              </a:rPr>
              <a:t>)</a:t>
            </a:r>
            <a:endParaRPr lang="en-US" sz="1600" dirty="0">
              <a:solidFill>
                <a:prstClr val="black"/>
              </a:solidFill>
              <a:cs typeface="Aharoni" panose="02010803020104030203" pitchFamily="2" charset="-79"/>
            </a:endParaRPr>
          </a:p>
        </p:txBody>
      </p:sp>
      <p:sp>
        <p:nvSpPr>
          <p:cNvPr id="20" name="TextBox 19"/>
          <p:cNvSpPr txBox="1"/>
          <p:nvPr/>
        </p:nvSpPr>
        <p:spPr>
          <a:xfrm>
            <a:off x="6396919" y="1219200"/>
            <a:ext cx="1832681" cy="954107"/>
          </a:xfrm>
          <a:prstGeom prst="rect">
            <a:avLst/>
          </a:prstGeom>
          <a:noFill/>
        </p:spPr>
        <p:txBody>
          <a:bodyPr wrap="none" rtlCol="0">
            <a:spAutoFit/>
          </a:bodyPr>
          <a:lstStyle/>
          <a:p>
            <a:pPr defTabSz="914400"/>
            <a:r>
              <a:rPr lang="en-US" sz="2800" dirty="0" smtClean="0">
                <a:solidFill>
                  <a:prstClr val="black"/>
                </a:solidFill>
                <a:cs typeface="Aharoni" panose="02010803020104030203" pitchFamily="2" charset="-79"/>
              </a:rPr>
              <a:t>Application</a:t>
            </a:r>
          </a:p>
          <a:p>
            <a:pPr defTabSz="914400"/>
            <a:r>
              <a:rPr lang="en-US" sz="2800" dirty="0" smtClean="0">
                <a:solidFill>
                  <a:prstClr val="black"/>
                </a:solidFill>
                <a:cs typeface="Aharoni" panose="02010803020104030203" pitchFamily="2" charset="-79"/>
              </a:rPr>
              <a:t> and User</a:t>
            </a:r>
            <a:endParaRPr lang="en-US" sz="2800" dirty="0">
              <a:solidFill>
                <a:prstClr val="black"/>
              </a:solidFill>
              <a:cs typeface="Aharoni" panose="02010803020104030203" pitchFamily="2" charset="-79"/>
            </a:endParaRPr>
          </a:p>
        </p:txBody>
      </p:sp>
      <p:pic>
        <p:nvPicPr>
          <p:cNvPr id="1030" name="Picture 6" descr="C:\Users\coshuff\AppData\Local\Microsoft\Windows\Temporary Internet Files\Content.IE5\7VL2K6HY\MP90044863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295400"/>
            <a:ext cx="114300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a:stCxn id="3" idx="0"/>
          </p:cNvCxnSpPr>
          <p:nvPr/>
        </p:nvCxnSpPr>
        <p:spPr>
          <a:xfrm flipV="1">
            <a:off x="2057400" y="4800601"/>
            <a:ext cx="0" cy="55797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1200" y="3581400"/>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089818" y="2173307"/>
            <a:ext cx="288591" cy="493693"/>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6"/>
          </p:cNvCxnSpPr>
          <p:nvPr/>
        </p:nvCxnSpPr>
        <p:spPr>
          <a:xfrm>
            <a:off x="3973696" y="1676400"/>
            <a:ext cx="826904" cy="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133600" y="4809039"/>
            <a:ext cx="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
          <p:cNvGrpSpPr>
            <a:grpSpLocks/>
          </p:cNvGrpSpPr>
          <p:nvPr/>
        </p:nvGrpSpPr>
        <p:grpSpPr bwMode="auto">
          <a:xfrm>
            <a:off x="3200400" y="3798072"/>
            <a:ext cx="1295400" cy="1087167"/>
            <a:chOff x="1632" y="1248"/>
            <a:chExt cx="2682" cy="2286"/>
          </a:xfrm>
        </p:grpSpPr>
        <p:sp>
          <p:nvSpPr>
            <p:cNvPr id="27"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92D05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0"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1"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FFF0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cxnSp>
        <p:nvCxnSpPr>
          <p:cNvPr id="32" name="Straight Arrow Connector 31"/>
          <p:cNvCxnSpPr/>
          <p:nvPr/>
        </p:nvCxnSpPr>
        <p:spPr>
          <a:xfrm flipH="1" flipV="1">
            <a:off x="3886200" y="4809040"/>
            <a:ext cx="10349" cy="647326"/>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810000" y="3589839"/>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36" name="Group 2"/>
          <p:cNvGrpSpPr>
            <a:grpSpLocks/>
          </p:cNvGrpSpPr>
          <p:nvPr/>
        </p:nvGrpSpPr>
        <p:grpSpPr bwMode="auto">
          <a:xfrm>
            <a:off x="4876800" y="3828106"/>
            <a:ext cx="1295400" cy="1087167"/>
            <a:chOff x="1632" y="1248"/>
            <a:chExt cx="2682" cy="2286"/>
          </a:xfrm>
        </p:grpSpPr>
        <p:sp>
          <p:nvSpPr>
            <p:cNvPr id="37"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2"/>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8"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chemeClr val="accent1"/>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sp>
          <p:nvSpPr>
            <p:cNvPr id="39"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F21CC9"/>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pPr defTabSz="914400"/>
              <a:endParaRPr lang="en-US" dirty="0">
                <a:solidFill>
                  <a:prstClr val="black"/>
                </a:solidFill>
                <a:cs typeface="Aharoni" panose="02010803020104030203" pitchFamily="2" charset="-79"/>
              </a:endParaRPr>
            </a:p>
          </p:txBody>
        </p:sp>
      </p:grpSp>
      <p:sp>
        <p:nvSpPr>
          <p:cNvPr id="34" name="Hexagon 33"/>
          <p:cNvSpPr/>
          <p:nvPr/>
        </p:nvSpPr>
        <p:spPr>
          <a:xfrm>
            <a:off x="3325705" y="2743200"/>
            <a:ext cx="1017695" cy="838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cxnSp>
        <p:nvCxnSpPr>
          <p:cNvPr id="40" name="Straight Arrow Connector 39"/>
          <p:cNvCxnSpPr/>
          <p:nvPr/>
        </p:nvCxnSpPr>
        <p:spPr>
          <a:xfrm flipH="1" flipV="1">
            <a:off x="5562600" y="4839074"/>
            <a:ext cx="10349" cy="647326"/>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743200" y="2173307"/>
            <a:ext cx="622997" cy="599927"/>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5486400" y="3619873"/>
            <a:ext cx="0" cy="543580"/>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3" name="Hexagon 42"/>
          <p:cNvSpPr/>
          <p:nvPr/>
        </p:nvSpPr>
        <p:spPr>
          <a:xfrm>
            <a:off x="5002105" y="2773234"/>
            <a:ext cx="1017695" cy="838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cxnSp>
        <p:nvCxnSpPr>
          <p:cNvPr id="54" name="Straight Arrow Connector 53"/>
          <p:cNvCxnSpPr/>
          <p:nvPr/>
        </p:nvCxnSpPr>
        <p:spPr>
          <a:xfrm flipH="1" flipV="1">
            <a:off x="3429000" y="2057400"/>
            <a:ext cx="1600200" cy="868234"/>
          </a:xfrm>
          <a:prstGeom prst="straightConnector1">
            <a:avLst/>
          </a:prstGeom>
          <a:ln w="508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9" name="Trapezoid 58"/>
          <p:cNvSpPr/>
          <p:nvPr/>
        </p:nvSpPr>
        <p:spPr>
          <a:xfrm>
            <a:off x="3505200" y="5486400"/>
            <a:ext cx="767682" cy="1012195"/>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60" name="Hexagon 59"/>
          <p:cNvSpPr/>
          <p:nvPr/>
        </p:nvSpPr>
        <p:spPr>
          <a:xfrm>
            <a:off x="5073844" y="5573397"/>
            <a:ext cx="1017695" cy="838200"/>
          </a:xfrm>
          <a:prstGeom prst="hexagon">
            <a:avLst/>
          </a:prstGeom>
          <a:solidFill>
            <a:srgbClr val="F21C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4" name="Curved Right Arrow 3"/>
          <p:cNvSpPr/>
          <p:nvPr/>
        </p:nvSpPr>
        <p:spPr>
          <a:xfrm>
            <a:off x="533400" y="2981980"/>
            <a:ext cx="381000" cy="2809220"/>
          </a:xfrm>
          <a:prstGeom prst="curvedRightArrow">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black"/>
              </a:solidFill>
            </a:endParaRPr>
          </a:p>
        </p:txBody>
      </p:sp>
      <p:sp>
        <p:nvSpPr>
          <p:cNvPr id="7" name="TextBox 6"/>
          <p:cNvSpPr txBox="1"/>
          <p:nvPr/>
        </p:nvSpPr>
        <p:spPr>
          <a:xfrm>
            <a:off x="297206" y="3570081"/>
            <a:ext cx="553998" cy="1840119"/>
          </a:xfrm>
          <a:prstGeom prst="rect">
            <a:avLst/>
          </a:prstGeom>
          <a:solidFill>
            <a:schemeClr val="bg1"/>
          </a:solidFill>
        </p:spPr>
        <p:txBody>
          <a:bodyPr vert="vert270" wrap="none" rtlCol="0">
            <a:spAutoFit/>
          </a:bodyPr>
          <a:lstStyle/>
          <a:p>
            <a:pPr defTabSz="914400"/>
            <a:r>
              <a:rPr lang="en-US" sz="2400" dirty="0" smtClean="0">
                <a:solidFill>
                  <a:prstClr val="black"/>
                </a:solidFill>
                <a:cs typeface="Aharoni" panose="02010803020104030203" pitchFamily="2" charset="-79"/>
              </a:rPr>
              <a:t>Requirements</a:t>
            </a:r>
            <a:endParaRPr lang="en-US" sz="2400" dirty="0">
              <a:solidFill>
                <a:prstClr val="black"/>
              </a:solidFill>
              <a:cs typeface="Aharoni" panose="02010803020104030203" pitchFamily="2" charset="-79"/>
            </a:endParaRPr>
          </a:p>
        </p:txBody>
      </p:sp>
    </p:spTree>
    <p:extLst>
      <p:ext uri="{BB962C8B-B14F-4D97-AF65-F5344CB8AC3E}">
        <p14:creationId xmlns:p14="http://schemas.microsoft.com/office/powerpoint/2010/main" val="3912806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do it on the server side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Person writing the translation is most likely to understand the meaning of the data in their own database.</a:t>
            </a:r>
          </a:p>
          <a:p>
            <a:r>
              <a:rPr lang="en-US" dirty="0" smtClean="0"/>
              <a:t>The person writing the translation only has to understand their own data and the preferred model.</a:t>
            </a:r>
          </a:p>
          <a:p>
            <a:pPr lvl="1"/>
            <a:r>
              <a:rPr lang="en-US" dirty="0" smtClean="0"/>
              <a:t>They can optimize query execution for their own system</a:t>
            </a:r>
          </a:p>
          <a:p>
            <a:r>
              <a:rPr lang="en-US" dirty="0" smtClean="0"/>
              <a:t>The query for the data is simpler.  If the application has to write a query that will work for all shapes, the query will be inefficient to process by every system.</a:t>
            </a:r>
            <a:endParaRPr lang="en-US" dirty="0"/>
          </a:p>
        </p:txBody>
      </p:sp>
    </p:spTree>
    <p:extLst>
      <p:ext uri="{BB962C8B-B14F-4D97-AF65-F5344CB8AC3E}">
        <p14:creationId xmlns:p14="http://schemas.microsoft.com/office/powerpoint/2010/main" val="1769267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Reason for Modeling</a:t>
            </a:r>
            <a:endParaRPr lang="en-US" dirty="0"/>
          </a:p>
        </p:txBody>
      </p:sp>
      <p:sp>
        <p:nvSpPr>
          <p:cNvPr id="3" name="Content Placeholder 2"/>
          <p:cNvSpPr>
            <a:spLocks noGrp="1"/>
          </p:cNvSpPr>
          <p:nvPr>
            <p:ph idx="1"/>
          </p:nvPr>
        </p:nvSpPr>
        <p:spPr/>
        <p:txBody>
          <a:bodyPr/>
          <a:lstStyle/>
          <a:p>
            <a:r>
              <a:rPr lang="en-US" dirty="0" smtClean="0"/>
              <a:t>Models are defined so that when a </a:t>
            </a:r>
            <a:r>
              <a:rPr lang="en-US" dirty="0" err="1" smtClean="0"/>
              <a:t>programer</a:t>
            </a:r>
            <a:r>
              <a:rPr lang="en-US" dirty="0" smtClean="0"/>
              <a:t> needs to access patient data they know the precise logical structure of the data, and the exact codes that are allowed</a:t>
            </a:r>
            <a:r>
              <a:rPr lang="en-US" dirty="0"/>
              <a:t> </a:t>
            </a:r>
            <a:r>
              <a:rPr lang="en-US" dirty="0" smtClean="0"/>
              <a:t>when a query is formulated. The semantics are explicit so the data can be returned in exactly the same structure even though the data is stored physically in many different ways.</a:t>
            </a:r>
            <a:endParaRPr lang="en-US" dirty="0"/>
          </a:p>
        </p:txBody>
      </p:sp>
    </p:spTree>
    <p:extLst>
      <p:ext uri="{BB962C8B-B14F-4D97-AF65-F5344CB8AC3E}">
        <p14:creationId xmlns:p14="http://schemas.microsoft.com/office/powerpoint/2010/main" val="108500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LOINC Codes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98618016"/>
              </p:ext>
            </p:extLst>
          </p:nvPr>
        </p:nvGraphicFramePr>
        <p:xfrm>
          <a:off x="152400" y="1600200"/>
          <a:ext cx="8458199" cy="4416552"/>
        </p:xfrm>
        <a:graphic>
          <a:graphicData uri="http://schemas.openxmlformats.org/drawingml/2006/table">
            <a:tbl>
              <a:tblPr firstRow="1" firstCol="1" bandRow="1">
                <a:tableStyleId>{5C22544A-7EE6-4342-B048-85BDC9FD1C3A}</a:tableStyleId>
              </a:tblPr>
              <a:tblGrid>
                <a:gridCol w="876765"/>
                <a:gridCol w="1289360"/>
                <a:gridCol w="698165"/>
                <a:gridCol w="385852"/>
                <a:gridCol w="893001"/>
                <a:gridCol w="859574"/>
                <a:gridCol w="1203402"/>
                <a:gridCol w="753558"/>
                <a:gridCol w="1498522"/>
              </a:tblGrid>
              <a:tr h="291817">
                <a:tc>
                  <a:txBody>
                    <a:bodyPr/>
                    <a:lstStyle/>
                    <a:p>
                      <a:pPr marL="0" marR="0">
                        <a:lnSpc>
                          <a:spcPct val="115000"/>
                        </a:lnSpc>
                        <a:spcBef>
                          <a:spcPts val="0"/>
                        </a:spcBef>
                        <a:spcAft>
                          <a:spcPts val="0"/>
                        </a:spcAft>
                      </a:pPr>
                      <a:r>
                        <a:rPr lang="en-US" sz="1800" dirty="0">
                          <a:effectLst/>
                        </a:rPr>
                        <a:t>Code</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Component</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Prop</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System</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Scale</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Method</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 </a:t>
                      </a:r>
                      <a:endParaRPr lang="en-US" sz="1800">
                        <a:effectLst/>
                        <a:latin typeface="Calibri"/>
                        <a:ea typeface="Calibri"/>
                        <a:cs typeface="Times New Roman"/>
                      </a:endParaRPr>
                    </a:p>
                  </a:txBody>
                  <a:tcPr marL="68580" marR="68580" marT="0" marB="0"/>
                </a:tc>
              </a:tr>
              <a:tr h="911803">
                <a:tc>
                  <a:txBody>
                    <a:bodyPr/>
                    <a:lstStyle/>
                    <a:p>
                      <a:pPr marL="0" marR="0">
                        <a:lnSpc>
                          <a:spcPct val="115000"/>
                        </a:lnSpc>
                        <a:spcBef>
                          <a:spcPts val="0"/>
                        </a:spcBef>
                        <a:spcAft>
                          <a:spcPts val="0"/>
                        </a:spcAft>
                      </a:pPr>
                      <a:r>
                        <a:rPr lang="en-US" sz="1800">
                          <a:effectLst/>
                        </a:rPr>
                        <a:t>2339-0</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Glucose</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err="1">
                          <a:effectLst/>
                        </a:rPr>
                        <a:t>MCnc</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Pt</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err="1">
                          <a:effectLst/>
                        </a:rPr>
                        <a:t>Bld</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err="1">
                          <a:effectLst/>
                        </a:rPr>
                        <a:t>Qn</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 </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mg/dL</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Glucose [Mass/volume] in Blood</a:t>
                      </a:r>
                      <a:endParaRPr lang="en-US" sz="1800">
                        <a:effectLst/>
                        <a:latin typeface="Calibri"/>
                        <a:ea typeface="Calibri"/>
                        <a:cs typeface="Times New Roman"/>
                      </a:endParaRPr>
                    </a:p>
                  </a:txBody>
                  <a:tcPr marL="68580" marR="68580" marT="0" marB="0"/>
                </a:tc>
              </a:tr>
              <a:tr h="1531790">
                <a:tc>
                  <a:txBody>
                    <a:bodyPr/>
                    <a:lstStyle/>
                    <a:p>
                      <a:pPr marL="0" marR="0">
                        <a:lnSpc>
                          <a:spcPct val="115000"/>
                        </a:lnSpc>
                        <a:spcBef>
                          <a:spcPts val="0"/>
                        </a:spcBef>
                        <a:spcAft>
                          <a:spcPts val="0"/>
                        </a:spcAft>
                      </a:pPr>
                      <a:r>
                        <a:rPr lang="en-US" sz="1800" dirty="0">
                          <a:effectLst/>
                        </a:rPr>
                        <a:t>2341-6</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Glucose</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MCnc</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Pt</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Bld</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Qn</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Test strip manual</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mg/dL</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Glucose [Mass/volume] in Blood by Test strip manual</a:t>
                      </a:r>
                      <a:endParaRPr lang="en-US" sz="1800" dirty="0">
                        <a:effectLst/>
                        <a:latin typeface="Calibri"/>
                        <a:ea typeface="Calibri"/>
                        <a:cs typeface="Times New Roman"/>
                      </a:endParaRPr>
                    </a:p>
                  </a:txBody>
                  <a:tcPr marL="68580" marR="68580" marT="0" marB="0"/>
                </a:tc>
              </a:tr>
              <a:tr h="1531790">
                <a:tc>
                  <a:txBody>
                    <a:bodyPr/>
                    <a:lstStyle/>
                    <a:p>
                      <a:pPr marL="0" marR="0">
                        <a:lnSpc>
                          <a:spcPct val="115000"/>
                        </a:lnSpc>
                        <a:spcBef>
                          <a:spcPts val="0"/>
                        </a:spcBef>
                        <a:spcAft>
                          <a:spcPts val="0"/>
                        </a:spcAft>
                      </a:pPr>
                      <a:r>
                        <a:rPr lang="en-US" sz="1800">
                          <a:effectLst/>
                        </a:rPr>
                        <a:t>2340-8</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Glucose</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MCnc</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Pt</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Bld</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Qn</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Test strip automated</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mg/dL</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Glucose [Mass/volume] in Blood by Automated test strip</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53493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Considered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78846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Options for Data Representation</a:t>
            </a:r>
            <a:br>
              <a:rPr lang="en-US" dirty="0" smtClean="0"/>
            </a:br>
            <a:r>
              <a:rPr lang="en-US" sz="3100" dirty="0" smtClean="0"/>
              <a:t>(Glucose in blood by manual test strip)</a:t>
            </a:r>
            <a:endParaRPr lang="en-US" dirty="0"/>
          </a:p>
        </p:txBody>
      </p:sp>
      <p:sp>
        <p:nvSpPr>
          <p:cNvPr id="3" name="TextBox 2"/>
          <p:cNvSpPr txBox="1"/>
          <p:nvPr/>
        </p:nvSpPr>
        <p:spPr>
          <a:xfrm>
            <a:off x="381000" y="1518429"/>
            <a:ext cx="8458200" cy="5170646"/>
          </a:xfrm>
          <a:prstGeom prst="rect">
            <a:avLst/>
          </a:prstGeom>
          <a:noFill/>
        </p:spPr>
        <p:txBody>
          <a:bodyPr wrap="square" rtlCol="0">
            <a:spAutoFit/>
          </a:bodyPr>
          <a:lstStyle/>
          <a:p>
            <a:r>
              <a:rPr lang="en-US" sz="2400" b="1" u="sng" dirty="0" smtClean="0"/>
              <a:t>Option 1</a:t>
            </a:r>
            <a:endParaRPr lang="en-US" b="1" u="sng" dirty="0" smtClean="0"/>
          </a:p>
          <a:p>
            <a:r>
              <a:rPr lang="en-US" b="1" u="sng" dirty="0" err="1" smtClean="0"/>
              <a:t>PreCoordinatedGlucoseModel</a:t>
            </a:r>
            <a:endParaRPr lang="en-US" b="1" u="sng" dirty="0"/>
          </a:p>
          <a:p>
            <a:r>
              <a:rPr lang="en-US" dirty="0"/>
              <a:t>    </a:t>
            </a:r>
            <a:r>
              <a:rPr lang="en-US" dirty="0" smtClean="0"/>
              <a:t>name </a:t>
            </a:r>
            <a:r>
              <a:rPr lang="en-US" dirty="0"/>
              <a:t>(focus): 2341-6</a:t>
            </a:r>
            <a:r>
              <a:rPr lang="en-US" dirty="0">
                <a:cs typeface="Times New Roman"/>
              </a:rPr>
              <a:t> (</a:t>
            </a:r>
            <a:r>
              <a:rPr lang="en-US" dirty="0"/>
              <a:t>Glucose [Mass/volume] in Blood by Test strip manual)</a:t>
            </a:r>
            <a:endParaRPr lang="en-US" dirty="0">
              <a:ea typeface="Calibri"/>
              <a:cs typeface="Times New Roman"/>
            </a:endParaRPr>
          </a:p>
          <a:p>
            <a:r>
              <a:rPr lang="en-US" dirty="0"/>
              <a:t>    </a:t>
            </a:r>
            <a:r>
              <a:rPr lang="en-US" dirty="0" err="1"/>
              <a:t>data.value</a:t>
            </a:r>
            <a:r>
              <a:rPr lang="en-US" dirty="0"/>
              <a:t>: 120 mg/</a:t>
            </a:r>
            <a:r>
              <a:rPr lang="en-US" dirty="0" err="1"/>
              <a:t>dL</a:t>
            </a:r>
            <a:endParaRPr lang="en-US" dirty="0"/>
          </a:p>
          <a:p>
            <a:r>
              <a:rPr lang="en-US" dirty="0"/>
              <a:t>    method (</a:t>
            </a:r>
            <a:r>
              <a:rPr lang="en-US" dirty="0" err="1"/>
              <a:t>qual</a:t>
            </a:r>
            <a:r>
              <a:rPr lang="en-US" dirty="0"/>
              <a:t>): 1234 Test strip manual</a:t>
            </a:r>
          </a:p>
          <a:p>
            <a:r>
              <a:rPr lang="en-US" dirty="0">
                <a:ea typeface="Calibri"/>
                <a:cs typeface="Times New Roman"/>
              </a:rPr>
              <a:t>    </a:t>
            </a:r>
            <a:r>
              <a:rPr lang="en-US" dirty="0" err="1"/>
              <a:t>data.value</a:t>
            </a:r>
            <a:r>
              <a:rPr lang="en-US" dirty="0"/>
              <a:t>: 120 mg/</a:t>
            </a:r>
            <a:r>
              <a:rPr lang="en-US" dirty="0" err="1"/>
              <a:t>dL</a:t>
            </a:r>
            <a:endParaRPr lang="en-US" dirty="0">
              <a:ea typeface="Calibri"/>
              <a:cs typeface="Times New Roman"/>
            </a:endParaRPr>
          </a:p>
          <a:p>
            <a:endParaRPr lang="en-US" dirty="0"/>
          </a:p>
          <a:p>
            <a:r>
              <a:rPr lang="en-US" b="1" u="sng" dirty="0" smtClean="0"/>
              <a:t>Sample query for </a:t>
            </a:r>
            <a:r>
              <a:rPr lang="en-US" b="1" u="sng" dirty="0" err="1" smtClean="0"/>
              <a:t>quantative</a:t>
            </a:r>
            <a:r>
              <a:rPr lang="en-US" b="1" u="sng" dirty="0" smtClean="0"/>
              <a:t> serum glucose by any method:</a:t>
            </a:r>
            <a:r>
              <a:rPr lang="en-US" dirty="0" smtClean="0"/>
              <a:t> </a:t>
            </a:r>
          </a:p>
          <a:p>
            <a:r>
              <a:rPr lang="en-US" dirty="0" smtClean="0"/>
              <a:t>Select * from Observation where </a:t>
            </a:r>
            <a:r>
              <a:rPr lang="en-US" dirty="0" err="1" smtClean="0"/>
              <a:t>Observation.code</a:t>
            </a:r>
            <a:r>
              <a:rPr lang="en-US" dirty="0" smtClean="0"/>
              <a:t> in (2341-6, 2339-0,  … [list of all </a:t>
            </a:r>
            <a:r>
              <a:rPr lang="en-US" dirty="0" err="1" smtClean="0"/>
              <a:t>MCnc</a:t>
            </a:r>
            <a:r>
              <a:rPr lang="en-US" dirty="0" smtClean="0"/>
              <a:t> LOINC codes with or without method in the code])</a:t>
            </a:r>
          </a:p>
          <a:p>
            <a:endParaRPr lang="en-US" dirty="0" smtClean="0"/>
          </a:p>
          <a:p>
            <a:r>
              <a:rPr lang="en-US" b="1" u="sng" dirty="0"/>
              <a:t>Sample query for </a:t>
            </a:r>
            <a:r>
              <a:rPr lang="en-US" b="1" u="sng" dirty="0" err="1"/>
              <a:t>quantative</a:t>
            </a:r>
            <a:r>
              <a:rPr lang="en-US" b="1" u="sng" dirty="0"/>
              <a:t> serum glucose by </a:t>
            </a:r>
            <a:r>
              <a:rPr lang="en-US" b="1" u="sng" dirty="0" smtClean="0"/>
              <a:t>a specific method:</a:t>
            </a:r>
            <a:r>
              <a:rPr lang="en-US" dirty="0" smtClean="0"/>
              <a:t> </a:t>
            </a:r>
            <a:endParaRPr lang="en-US" dirty="0"/>
          </a:p>
          <a:p>
            <a:r>
              <a:rPr lang="en-US" dirty="0"/>
              <a:t>Select * from Observation where </a:t>
            </a:r>
            <a:r>
              <a:rPr lang="en-US" dirty="0" err="1"/>
              <a:t>Observation.code</a:t>
            </a:r>
            <a:r>
              <a:rPr lang="en-US" dirty="0"/>
              <a:t> </a:t>
            </a:r>
            <a:r>
              <a:rPr lang="en-US" dirty="0" smtClean="0"/>
              <a:t>== 2341-6</a:t>
            </a:r>
            <a:endParaRPr lang="en-US" dirty="0"/>
          </a:p>
          <a:p>
            <a:endParaRPr lang="en-US" dirty="0"/>
          </a:p>
          <a:p>
            <a:r>
              <a:rPr lang="en-US" b="1" u="sng" dirty="0" smtClean="0"/>
              <a:t>Comment:</a:t>
            </a:r>
          </a:p>
          <a:p>
            <a:r>
              <a:rPr lang="en-US" dirty="0" smtClean="0"/>
              <a:t>To support the “any method query,” the list of codes in the query would need to be updated as new LOINC codes with methods were added.</a:t>
            </a:r>
          </a:p>
          <a:p>
            <a:endParaRPr lang="en-US" dirty="0"/>
          </a:p>
        </p:txBody>
      </p:sp>
    </p:spTree>
    <p:extLst>
      <p:ext uri="{BB962C8B-B14F-4D97-AF65-F5344CB8AC3E}">
        <p14:creationId xmlns:p14="http://schemas.microsoft.com/office/powerpoint/2010/main" val="2752587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Options (continued)</a:t>
            </a:r>
            <a:endParaRPr lang="en-US" dirty="0"/>
          </a:p>
        </p:txBody>
      </p:sp>
      <p:sp>
        <p:nvSpPr>
          <p:cNvPr id="3" name="TextBox 2"/>
          <p:cNvSpPr txBox="1"/>
          <p:nvPr/>
        </p:nvSpPr>
        <p:spPr>
          <a:xfrm>
            <a:off x="457200" y="1219200"/>
            <a:ext cx="8458200" cy="5724644"/>
          </a:xfrm>
          <a:prstGeom prst="rect">
            <a:avLst/>
          </a:prstGeom>
          <a:noFill/>
        </p:spPr>
        <p:txBody>
          <a:bodyPr wrap="square" rtlCol="0">
            <a:spAutoFit/>
          </a:bodyPr>
          <a:lstStyle/>
          <a:p>
            <a:r>
              <a:rPr lang="en-US" sz="2400" b="1" u="sng" dirty="0" smtClean="0"/>
              <a:t>Option 2</a:t>
            </a:r>
            <a:endParaRPr lang="en-US" b="1" u="sng" dirty="0" smtClean="0"/>
          </a:p>
          <a:p>
            <a:r>
              <a:rPr lang="en-US" b="1" u="sng" dirty="0" err="1"/>
              <a:t>PostCoordinatedGlucoseModel</a:t>
            </a:r>
            <a:r>
              <a:rPr lang="en-US" b="1" u="sng" dirty="0"/>
              <a:t> 1</a:t>
            </a:r>
          </a:p>
          <a:p>
            <a:r>
              <a:rPr lang="en-US" dirty="0"/>
              <a:t>    name (focus): 2341-6  (Glucose [Mass/volume] in Blood by Test strip manual)</a:t>
            </a:r>
          </a:p>
          <a:p>
            <a:r>
              <a:rPr lang="en-US" dirty="0"/>
              <a:t>    method (</a:t>
            </a:r>
            <a:r>
              <a:rPr lang="en-US" dirty="0" err="1"/>
              <a:t>qual</a:t>
            </a:r>
            <a:r>
              <a:rPr lang="en-US" dirty="0"/>
              <a:t>): 1234 Test strip manual</a:t>
            </a:r>
          </a:p>
          <a:p>
            <a:r>
              <a:rPr lang="en-US" dirty="0">
                <a:ea typeface="Calibri"/>
                <a:cs typeface="Times New Roman"/>
              </a:rPr>
              <a:t>    </a:t>
            </a:r>
            <a:r>
              <a:rPr lang="en-US" dirty="0" err="1"/>
              <a:t>data.value</a:t>
            </a:r>
            <a:r>
              <a:rPr lang="en-US" dirty="0"/>
              <a:t>: 120 mg/</a:t>
            </a:r>
            <a:r>
              <a:rPr lang="en-US" dirty="0" err="1"/>
              <a:t>dL</a:t>
            </a:r>
            <a:endParaRPr lang="en-US" dirty="0">
              <a:ea typeface="Calibri"/>
              <a:cs typeface="Times New Roman"/>
            </a:endParaRPr>
          </a:p>
          <a:p>
            <a:endParaRPr lang="en-US" dirty="0"/>
          </a:p>
          <a:p>
            <a:r>
              <a:rPr lang="en-US" b="1" u="sng" dirty="0" smtClean="0"/>
              <a:t>Sample query for </a:t>
            </a:r>
            <a:r>
              <a:rPr lang="en-US" b="1" u="sng" dirty="0" err="1" smtClean="0"/>
              <a:t>quantative</a:t>
            </a:r>
            <a:r>
              <a:rPr lang="en-US" b="1" u="sng" dirty="0" smtClean="0"/>
              <a:t> serum glucose by any method:</a:t>
            </a:r>
            <a:r>
              <a:rPr lang="en-US" dirty="0" smtClean="0"/>
              <a:t> </a:t>
            </a:r>
          </a:p>
          <a:p>
            <a:r>
              <a:rPr lang="en-US" dirty="0" smtClean="0"/>
              <a:t>Select * from Observation where </a:t>
            </a:r>
            <a:r>
              <a:rPr lang="en-US" dirty="0" err="1" smtClean="0"/>
              <a:t>Observation.code</a:t>
            </a:r>
            <a:r>
              <a:rPr lang="en-US" dirty="0" smtClean="0"/>
              <a:t> in (2341-6, 2339-0,  … [list of all </a:t>
            </a:r>
            <a:r>
              <a:rPr lang="en-US" dirty="0" err="1" smtClean="0"/>
              <a:t>MCnc</a:t>
            </a:r>
            <a:r>
              <a:rPr lang="en-US" dirty="0" smtClean="0"/>
              <a:t> LOINC codes with or without method in the code])</a:t>
            </a:r>
          </a:p>
          <a:p>
            <a:endParaRPr lang="en-US" dirty="0" smtClean="0"/>
          </a:p>
          <a:p>
            <a:r>
              <a:rPr lang="en-US" b="1" u="sng" dirty="0"/>
              <a:t>Sample query for </a:t>
            </a:r>
            <a:r>
              <a:rPr lang="en-US" b="1" u="sng" dirty="0" err="1"/>
              <a:t>quantative</a:t>
            </a:r>
            <a:r>
              <a:rPr lang="en-US" b="1" u="sng" dirty="0"/>
              <a:t> serum glucose by a specific method:</a:t>
            </a:r>
            <a:r>
              <a:rPr lang="en-US" dirty="0"/>
              <a:t> </a:t>
            </a:r>
          </a:p>
          <a:p>
            <a:pPr marL="342900" indent="-342900">
              <a:buAutoNum type="alphaLcParenR"/>
            </a:pPr>
            <a:r>
              <a:rPr lang="en-US" dirty="0" smtClean="0"/>
              <a:t>Select </a:t>
            </a:r>
            <a:r>
              <a:rPr lang="en-US" dirty="0"/>
              <a:t>* from Observation where </a:t>
            </a:r>
            <a:r>
              <a:rPr lang="en-US" dirty="0" err="1"/>
              <a:t>Observation.code</a:t>
            </a:r>
            <a:r>
              <a:rPr lang="en-US" dirty="0"/>
              <a:t> == </a:t>
            </a:r>
            <a:r>
              <a:rPr lang="en-US" dirty="0" smtClean="0"/>
              <a:t>2341-6 </a:t>
            </a:r>
            <a:r>
              <a:rPr lang="en-US" b="1" i="1" u="sng" dirty="0" smtClean="0"/>
              <a:t>OR</a:t>
            </a:r>
          </a:p>
          <a:p>
            <a:pPr marL="342900" indent="-342900">
              <a:buAutoNum type="alphaLcParenR"/>
            </a:pPr>
            <a:r>
              <a:rPr lang="en-US" dirty="0" smtClean="0"/>
              <a:t>Select * from Observation where </a:t>
            </a:r>
            <a:r>
              <a:rPr lang="en-US" dirty="0" err="1" smtClean="0"/>
              <a:t>Observation.code</a:t>
            </a:r>
            <a:r>
              <a:rPr lang="en-US" dirty="0" smtClean="0"/>
              <a:t> == 2341-6 and </a:t>
            </a:r>
            <a:r>
              <a:rPr lang="en-US" dirty="0" err="1" smtClean="0"/>
              <a:t>method.code</a:t>
            </a:r>
            <a:r>
              <a:rPr lang="en-US" dirty="0" smtClean="0"/>
              <a:t> == 1234</a:t>
            </a:r>
            <a:endParaRPr lang="en-US" dirty="0"/>
          </a:p>
          <a:p>
            <a:endParaRPr lang="en-US" dirty="0"/>
          </a:p>
          <a:p>
            <a:r>
              <a:rPr lang="en-US" b="1" u="sng" dirty="0" smtClean="0"/>
              <a:t>Comment:</a:t>
            </a:r>
          </a:p>
          <a:p>
            <a:r>
              <a:rPr lang="en-US" dirty="0" smtClean="0"/>
              <a:t>The list of codes in the query would need to be updated as new LOINC codes with methods were added. The method information is available in the method attribute, but it is redundant with the method information in the precoordinated code.</a:t>
            </a:r>
          </a:p>
          <a:p>
            <a:endParaRPr lang="en-US" dirty="0"/>
          </a:p>
        </p:txBody>
      </p:sp>
    </p:spTree>
    <p:extLst>
      <p:ext uri="{BB962C8B-B14F-4D97-AF65-F5344CB8AC3E}">
        <p14:creationId xmlns:p14="http://schemas.microsoft.com/office/powerpoint/2010/main" val="629356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News</a:t>
            </a:r>
            <a:endParaRPr lang="en-US"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Joint CIMI FHIR meeting is being </a:t>
            </a:r>
            <a:r>
              <a:rPr lang="en-US" dirty="0" smtClean="0"/>
              <a:t>planned</a:t>
            </a:r>
          </a:p>
          <a:p>
            <a:pPr marL="742950" lvl="2" indent="-342900"/>
            <a:r>
              <a:rPr lang="en-US" dirty="0" smtClean="0"/>
              <a:t>Meetings </a:t>
            </a:r>
            <a:r>
              <a:rPr lang="en-US" dirty="0"/>
              <a:t>will be in Salt Lake City, August 10-11, hosted by Intermountain </a:t>
            </a:r>
            <a:r>
              <a:rPr lang="en-US" dirty="0" smtClean="0"/>
              <a:t>Healthcare</a:t>
            </a:r>
          </a:p>
          <a:p>
            <a:pPr marL="742950" lvl="2" indent="-342900"/>
            <a:r>
              <a:rPr lang="en-US" dirty="0" smtClean="0"/>
              <a:t>Everyone is invited</a:t>
            </a:r>
          </a:p>
          <a:p>
            <a:pPr marL="742950" lvl="2" indent="-342900"/>
            <a:r>
              <a:rPr lang="en-US" dirty="0" smtClean="0"/>
              <a:t>Aug </a:t>
            </a:r>
            <a:r>
              <a:rPr lang="en-US" dirty="0"/>
              <a:t>10: Technical meeting: laying out a course for CIMI to write profiles/clinical models </a:t>
            </a:r>
            <a:endParaRPr lang="en-US" dirty="0" smtClean="0"/>
          </a:p>
          <a:p>
            <a:pPr marL="742950" lvl="2" indent="-342900"/>
            <a:r>
              <a:rPr lang="en-US" dirty="0" smtClean="0"/>
              <a:t>Aug </a:t>
            </a:r>
            <a:r>
              <a:rPr lang="en-US" dirty="0"/>
              <a:t>11: Clinical meeting: creating broad consensus on profiles for true interoperability </a:t>
            </a:r>
          </a:p>
          <a:p>
            <a:endParaRPr lang="en-US" dirty="0"/>
          </a:p>
        </p:txBody>
      </p:sp>
    </p:spTree>
    <p:extLst>
      <p:ext uri="{BB962C8B-B14F-4D97-AF65-F5344CB8AC3E}">
        <p14:creationId xmlns:p14="http://schemas.microsoft.com/office/powerpoint/2010/main" val="221521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Options (continued)</a:t>
            </a:r>
            <a:endParaRPr lang="en-US" dirty="0"/>
          </a:p>
        </p:txBody>
      </p:sp>
      <p:sp>
        <p:nvSpPr>
          <p:cNvPr id="3" name="TextBox 2"/>
          <p:cNvSpPr txBox="1"/>
          <p:nvPr/>
        </p:nvSpPr>
        <p:spPr>
          <a:xfrm>
            <a:off x="457200" y="1219200"/>
            <a:ext cx="8458200" cy="4616648"/>
          </a:xfrm>
          <a:prstGeom prst="rect">
            <a:avLst/>
          </a:prstGeom>
          <a:noFill/>
        </p:spPr>
        <p:txBody>
          <a:bodyPr wrap="square" rtlCol="0">
            <a:spAutoFit/>
          </a:bodyPr>
          <a:lstStyle/>
          <a:p>
            <a:r>
              <a:rPr lang="en-US" sz="2400" b="1" u="sng" dirty="0" smtClean="0"/>
              <a:t>Option 3 (The CIMI preferred model)</a:t>
            </a:r>
            <a:endParaRPr lang="en-US" b="1" u="sng" dirty="0" smtClean="0"/>
          </a:p>
          <a:p>
            <a:r>
              <a:rPr lang="en-US" b="1" u="sng" dirty="0" smtClean="0"/>
              <a:t>“Fully” </a:t>
            </a:r>
            <a:r>
              <a:rPr lang="en-US" b="1" u="sng" dirty="0" err="1" smtClean="0"/>
              <a:t>PostCoordinatedGlucoseModel</a:t>
            </a:r>
            <a:endParaRPr lang="en-US" b="1" u="sng" dirty="0"/>
          </a:p>
          <a:p>
            <a:r>
              <a:rPr lang="en-US" dirty="0" smtClean="0"/>
              <a:t>    name </a:t>
            </a:r>
            <a:r>
              <a:rPr lang="en-US" dirty="0"/>
              <a:t>(focus): 2339-0  (Glucose [Mass/volume] in Blood)</a:t>
            </a:r>
          </a:p>
          <a:p>
            <a:r>
              <a:rPr lang="en-US" dirty="0"/>
              <a:t>    method (</a:t>
            </a:r>
            <a:r>
              <a:rPr lang="en-US" dirty="0" err="1"/>
              <a:t>qual</a:t>
            </a:r>
            <a:r>
              <a:rPr lang="en-US" dirty="0"/>
              <a:t>): 1234 Test strip manual</a:t>
            </a:r>
          </a:p>
          <a:p>
            <a:r>
              <a:rPr lang="en-US" dirty="0">
                <a:ea typeface="Calibri"/>
                <a:cs typeface="Times New Roman"/>
              </a:rPr>
              <a:t>    </a:t>
            </a:r>
            <a:r>
              <a:rPr lang="en-US" dirty="0" err="1"/>
              <a:t>data.value</a:t>
            </a:r>
            <a:r>
              <a:rPr lang="en-US" dirty="0"/>
              <a:t>: 120 mg/</a:t>
            </a:r>
            <a:r>
              <a:rPr lang="en-US" dirty="0" err="1"/>
              <a:t>dL</a:t>
            </a:r>
            <a:endParaRPr lang="en-US" dirty="0">
              <a:ea typeface="Calibri"/>
              <a:cs typeface="Times New Roman"/>
            </a:endParaRPr>
          </a:p>
          <a:p>
            <a:endParaRPr lang="en-US" dirty="0"/>
          </a:p>
          <a:p>
            <a:r>
              <a:rPr lang="en-US" b="1" u="sng" dirty="0" smtClean="0"/>
              <a:t>Sample query for </a:t>
            </a:r>
            <a:r>
              <a:rPr lang="en-US" b="1" u="sng" dirty="0" err="1" smtClean="0"/>
              <a:t>quantative</a:t>
            </a:r>
            <a:r>
              <a:rPr lang="en-US" b="1" u="sng" dirty="0" smtClean="0"/>
              <a:t> serum glucose by any method:</a:t>
            </a:r>
            <a:r>
              <a:rPr lang="en-US" dirty="0" smtClean="0"/>
              <a:t> </a:t>
            </a:r>
          </a:p>
          <a:p>
            <a:r>
              <a:rPr lang="en-US" dirty="0" smtClean="0"/>
              <a:t>Select * from Observation where </a:t>
            </a:r>
            <a:r>
              <a:rPr lang="en-US" dirty="0" err="1" smtClean="0"/>
              <a:t>Observation.code</a:t>
            </a:r>
            <a:r>
              <a:rPr lang="en-US" dirty="0" smtClean="0"/>
              <a:t> = 2339-0</a:t>
            </a:r>
          </a:p>
          <a:p>
            <a:endParaRPr lang="en-US" dirty="0" smtClean="0"/>
          </a:p>
          <a:p>
            <a:r>
              <a:rPr lang="en-US" b="1" u="sng" dirty="0"/>
              <a:t>Sample query for </a:t>
            </a:r>
            <a:r>
              <a:rPr lang="en-US" b="1" u="sng" dirty="0" err="1"/>
              <a:t>quantative</a:t>
            </a:r>
            <a:r>
              <a:rPr lang="en-US" b="1" u="sng" dirty="0"/>
              <a:t> serum glucose by a specific method:</a:t>
            </a:r>
            <a:r>
              <a:rPr lang="en-US" dirty="0"/>
              <a:t> </a:t>
            </a:r>
            <a:endParaRPr lang="en-US" dirty="0" smtClean="0"/>
          </a:p>
          <a:p>
            <a:r>
              <a:rPr lang="en-US" dirty="0" smtClean="0"/>
              <a:t>Select </a:t>
            </a:r>
            <a:r>
              <a:rPr lang="en-US" dirty="0"/>
              <a:t>* from Observation where </a:t>
            </a:r>
            <a:r>
              <a:rPr lang="en-US" dirty="0" err="1"/>
              <a:t>Observation.code</a:t>
            </a:r>
            <a:r>
              <a:rPr lang="en-US" dirty="0"/>
              <a:t> == 2339-0 and </a:t>
            </a:r>
            <a:r>
              <a:rPr lang="en-US" dirty="0" err="1"/>
              <a:t>method.code</a:t>
            </a:r>
            <a:r>
              <a:rPr lang="en-US" dirty="0"/>
              <a:t> == 1234</a:t>
            </a:r>
          </a:p>
          <a:p>
            <a:endParaRPr lang="en-US" dirty="0"/>
          </a:p>
          <a:p>
            <a:r>
              <a:rPr lang="en-US" b="1" u="sng" dirty="0" smtClean="0"/>
              <a:t>Comment:</a:t>
            </a:r>
          </a:p>
          <a:p>
            <a:r>
              <a:rPr lang="en-US" dirty="0" smtClean="0"/>
              <a:t>The list of codes in the query would not need to be maintained as new method codes were added. The method information is available only in the method attribute. There is only one way to query for each supported use case.</a:t>
            </a:r>
          </a:p>
        </p:txBody>
      </p:sp>
    </p:spTree>
    <p:extLst>
      <p:ext uri="{BB962C8B-B14F-4D97-AF65-F5344CB8AC3E}">
        <p14:creationId xmlns:p14="http://schemas.microsoft.com/office/powerpoint/2010/main" val="746872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Options (continued)</a:t>
            </a:r>
            <a:endParaRPr lang="en-US" dirty="0"/>
          </a:p>
        </p:txBody>
      </p:sp>
      <p:sp>
        <p:nvSpPr>
          <p:cNvPr id="3" name="TextBox 2"/>
          <p:cNvSpPr txBox="1"/>
          <p:nvPr/>
        </p:nvSpPr>
        <p:spPr>
          <a:xfrm>
            <a:off x="457200" y="1066800"/>
            <a:ext cx="8458200" cy="5724644"/>
          </a:xfrm>
          <a:prstGeom prst="rect">
            <a:avLst/>
          </a:prstGeom>
          <a:noFill/>
        </p:spPr>
        <p:txBody>
          <a:bodyPr wrap="square" rtlCol="0">
            <a:spAutoFit/>
          </a:bodyPr>
          <a:lstStyle/>
          <a:p>
            <a:r>
              <a:rPr lang="en-US" sz="2400" b="1" u="sng" dirty="0" smtClean="0"/>
              <a:t>Option 4</a:t>
            </a:r>
            <a:endParaRPr lang="en-US" b="1" u="sng" dirty="0" smtClean="0"/>
          </a:p>
          <a:p>
            <a:r>
              <a:rPr lang="en-US" b="1" u="sng" dirty="0" smtClean="0"/>
              <a:t>Permissive </a:t>
            </a:r>
            <a:r>
              <a:rPr lang="en-US" b="1" u="sng" dirty="0" err="1" smtClean="0"/>
              <a:t>PostCoordinatedGlucoseModel</a:t>
            </a:r>
            <a:endParaRPr lang="en-US" b="1" u="sng" dirty="0"/>
          </a:p>
          <a:p>
            <a:r>
              <a:rPr lang="en-US" dirty="0" smtClean="0"/>
              <a:t>    </a:t>
            </a:r>
            <a:r>
              <a:rPr lang="en-US" dirty="0"/>
              <a:t>name (focus): (2341-6  </a:t>
            </a:r>
            <a:r>
              <a:rPr lang="en-US" b="1" u="sng" dirty="0"/>
              <a:t>OR</a:t>
            </a:r>
            <a:r>
              <a:rPr lang="en-US" dirty="0"/>
              <a:t>  2339-0) --- P</a:t>
            </a:r>
            <a:r>
              <a:rPr lang="en-US" dirty="0" smtClean="0"/>
              <a:t>re </a:t>
            </a:r>
            <a:r>
              <a:rPr lang="en-US" dirty="0"/>
              <a:t>or </a:t>
            </a:r>
            <a:r>
              <a:rPr lang="en-US" dirty="0" smtClean="0"/>
              <a:t>post </a:t>
            </a:r>
            <a:r>
              <a:rPr lang="en-US" dirty="0"/>
              <a:t>coordinated </a:t>
            </a:r>
            <a:r>
              <a:rPr lang="en-US" dirty="0" smtClean="0"/>
              <a:t>codes are </a:t>
            </a:r>
            <a:r>
              <a:rPr lang="en-US" dirty="0"/>
              <a:t>allowed</a:t>
            </a:r>
          </a:p>
          <a:p>
            <a:r>
              <a:rPr lang="en-US" dirty="0"/>
              <a:t>    method (</a:t>
            </a:r>
            <a:r>
              <a:rPr lang="en-US" dirty="0" err="1"/>
              <a:t>qual</a:t>
            </a:r>
            <a:r>
              <a:rPr lang="en-US" dirty="0"/>
              <a:t>): 1234 Test strip manual</a:t>
            </a:r>
          </a:p>
          <a:p>
            <a:r>
              <a:rPr lang="en-US" dirty="0">
                <a:ea typeface="Calibri"/>
                <a:cs typeface="Times New Roman"/>
              </a:rPr>
              <a:t>    </a:t>
            </a:r>
            <a:r>
              <a:rPr lang="en-US" dirty="0" err="1"/>
              <a:t>data.value</a:t>
            </a:r>
            <a:r>
              <a:rPr lang="en-US" dirty="0"/>
              <a:t>: 120 mg/</a:t>
            </a:r>
            <a:r>
              <a:rPr lang="en-US" dirty="0" err="1"/>
              <a:t>dL</a:t>
            </a:r>
            <a:endParaRPr lang="en-US" dirty="0">
              <a:ea typeface="Calibri"/>
              <a:cs typeface="Times New Roman"/>
            </a:endParaRPr>
          </a:p>
          <a:p>
            <a:endParaRPr lang="en-US" dirty="0"/>
          </a:p>
          <a:p>
            <a:r>
              <a:rPr lang="en-US" b="1" u="sng" dirty="0"/>
              <a:t>Sample query for </a:t>
            </a:r>
            <a:r>
              <a:rPr lang="en-US" b="1" u="sng" dirty="0" err="1"/>
              <a:t>quantative</a:t>
            </a:r>
            <a:r>
              <a:rPr lang="en-US" b="1" u="sng" dirty="0"/>
              <a:t> serum glucose by any method:</a:t>
            </a:r>
            <a:r>
              <a:rPr lang="en-US" dirty="0"/>
              <a:t> </a:t>
            </a:r>
          </a:p>
          <a:p>
            <a:r>
              <a:rPr lang="en-US" dirty="0" smtClean="0"/>
              <a:t>Select </a:t>
            </a:r>
            <a:r>
              <a:rPr lang="en-US" dirty="0"/>
              <a:t>* from Observation where </a:t>
            </a:r>
            <a:r>
              <a:rPr lang="en-US" dirty="0" err="1"/>
              <a:t>Observation.code</a:t>
            </a:r>
            <a:r>
              <a:rPr lang="en-US" dirty="0"/>
              <a:t> in (2341-6, 2339-0,  … [list of all </a:t>
            </a:r>
            <a:r>
              <a:rPr lang="en-US" dirty="0" err="1"/>
              <a:t>MCnc</a:t>
            </a:r>
            <a:r>
              <a:rPr lang="en-US" dirty="0"/>
              <a:t> LOINC codes with or without method in the code])</a:t>
            </a:r>
          </a:p>
          <a:p>
            <a:endParaRPr lang="en-US" dirty="0"/>
          </a:p>
          <a:p>
            <a:r>
              <a:rPr lang="en-US" b="1" u="sng" dirty="0"/>
              <a:t>Sample query for </a:t>
            </a:r>
            <a:r>
              <a:rPr lang="en-US" b="1" u="sng" dirty="0" err="1"/>
              <a:t>quantative</a:t>
            </a:r>
            <a:r>
              <a:rPr lang="en-US" b="1" u="sng" dirty="0"/>
              <a:t> serum glucose by a specific method:</a:t>
            </a:r>
            <a:r>
              <a:rPr lang="en-US" dirty="0"/>
              <a:t> </a:t>
            </a:r>
          </a:p>
          <a:p>
            <a:pPr marL="342900" indent="-342900">
              <a:buFontTx/>
              <a:buAutoNum type="alphaLcParenR"/>
            </a:pPr>
            <a:r>
              <a:rPr lang="en-US" dirty="0"/>
              <a:t>Select * from Observation where </a:t>
            </a:r>
            <a:r>
              <a:rPr lang="en-US" dirty="0" err="1"/>
              <a:t>Observation.code</a:t>
            </a:r>
            <a:r>
              <a:rPr lang="en-US" dirty="0"/>
              <a:t> == 2339-0 and </a:t>
            </a:r>
            <a:r>
              <a:rPr lang="en-US" dirty="0" err="1"/>
              <a:t>method.code</a:t>
            </a:r>
            <a:r>
              <a:rPr lang="en-US" dirty="0"/>
              <a:t> == </a:t>
            </a:r>
            <a:r>
              <a:rPr lang="en-US" dirty="0" smtClean="0"/>
              <a:t>1234 </a:t>
            </a:r>
            <a:r>
              <a:rPr lang="en-US" b="1" i="1" u="sng" dirty="0" smtClean="0"/>
              <a:t>OR</a:t>
            </a:r>
            <a:endParaRPr lang="en-US" dirty="0" smtClean="0"/>
          </a:p>
          <a:p>
            <a:pPr marL="342900" indent="-342900">
              <a:buAutoNum type="alphaLcParenR"/>
            </a:pPr>
            <a:r>
              <a:rPr lang="en-US" dirty="0"/>
              <a:t>Select * from Observation where </a:t>
            </a:r>
            <a:r>
              <a:rPr lang="en-US" dirty="0" err="1"/>
              <a:t>Observation.code</a:t>
            </a:r>
            <a:r>
              <a:rPr lang="en-US" dirty="0"/>
              <a:t> == 2341-6 </a:t>
            </a:r>
            <a:r>
              <a:rPr lang="en-US" b="1" i="1" u="sng" dirty="0"/>
              <a:t>OR</a:t>
            </a:r>
          </a:p>
          <a:p>
            <a:pPr marL="342900" indent="-342900">
              <a:buAutoNum type="alphaLcParenR"/>
            </a:pPr>
            <a:r>
              <a:rPr lang="en-US" dirty="0"/>
              <a:t>Select * from Observation where </a:t>
            </a:r>
            <a:r>
              <a:rPr lang="en-US" dirty="0" err="1"/>
              <a:t>Observation.code</a:t>
            </a:r>
            <a:r>
              <a:rPr lang="en-US" dirty="0"/>
              <a:t> == 2341-6 and </a:t>
            </a:r>
            <a:r>
              <a:rPr lang="en-US" dirty="0" err="1"/>
              <a:t>method.code</a:t>
            </a:r>
            <a:r>
              <a:rPr lang="en-US" dirty="0"/>
              <a:t> == </a:t>
            </a:r>
            <a:r>
              <a:rPr lang="en-US" dirty="0" smtClean="0"/>
              <a:t>1234</a:t>
            </a:r>
          </a:p>
          <a:p>
            <a:pPr marL="342900" indent="-342900">
              <a:buAutoNum type="alphaLcParenR"/>
            </a:pPr>
            <a:endParaRPr lang="en-US" dirty="0"/>
          </a:p>
          <a:p>
            <a:r>
              <a:rPr lang="en-US" b="1" u="sng" dirty="0" smtClean="0"/>
              <a:t>Comment</a:t>
            </a:r>
            <a:r>
              <a:rPr lang="en-US" b="1" u="sng" dirty="0"/>
              <a:t>:</a:t>
            </a:r>
          </a:p>
          <a:p>
            <a:r>
              <a:rPr lang="en-US" dirty="0"/>
              <a:t>The list </a:t>
            </a:r>
            <a:r>
              <a:rPr lang="en-US" dirty="0" smtClean="0"/>
              <a:t>of </a:t>
            </a:r>
            <a:r>
              <a:rPr lang="en-US" dirty="0"/>
              <a:t>codes </a:t>
            </a:r>
            <a:r>
              <a:rPr lang="en-US" dirty="0" smtClean="0"/>
              <a:t>in the query would </a:t>
            </a:r>
            <a:r>
              <a:rPr lang="en-US" dirty="0"/>
              <a:t>need to be updated as new LOINC codes with methods were added. </a:t>
            </a:r>
            <a:r>
              <a:rPr lang="en-US" dirty="0" smtClean="0"/>
              <a:t>Three ways to do the method specific query.</a:t>
            </a:r>
            <a:endParaRPr lang="en-US" dirty="0"/>
          </a:p>
        </p:txBody>
      </p:sp>
    </p:spTree>
    <p:extLst>
      <p:ext uri="{BB962C8B-B14F-4D97-AF65-F5344CB8AC3E}">
        <p14:creationId xmlns:p14="http://schemas.microsoft.com/office/powerpoint/2010/main" val="1962516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Options (continued)</a:t>
            </a:r>
            <a:endParaRPr lang="en-US" dirty="0"/>
          </a:p>
        </p:txBody>
      </p:sp>
      <p:sp>
        <p:nvSpPr>
          <p:cNvPr id="3" name="TextBox 2"/>
          <p:cNvSpPr txBox="1"/>
          <p:nvPr/>
        </p:nvSpPr>
        <p:spPr>
          <a:xfrm>
            <a:off x="457200" y="990600"/>
            <a:ext cx="8458200" cy="5724644"/>
          </a:xfrm>
          <a:prstGeom prst="rect">
            <a:avLst/>
          </a:prstGeom>
          <a:noFill/>
        </p:spPr>
        <p:txBody>
          <a:bodyPr wrap="square" rtlCol="0">
            <a:spAutoFit/>
          </a:bodyPr>
          <a:lstStyle/>
          <a:p>
            <a:r>
              <a:rPr lang="en-US" sz="2400" b="1" u="sng" dirty="0" smtClean="0"/>
              <a:t>Option </a:t>
            </a:r>
            <a:r>
              <a:rPr lang="en-US" sz="2400" b="1" u="sng" dirty="0"/>
              <a:t>5</a:t>
            </a:r>
            <a:endParaRPr lang="en-US" b="1" u="sng" dirty="0" smtClean="0"/>
          </a:p>
          <a:p>
            <a:r>
              <a:rPr lang="en-US" b="1" u="sng" dirty="0" smtClean="0"/>
              <a:t>“Totally” </a:t>
            </a:r>
            <a:r>
              <a:rPr lang="en-US" b="1" u="sng" dirty="0" err="1" smtClean="0"/>
              <a:t>PostCoordinatedGlucoseModel</a:t>
            </a:r>
            <a:endParaRPr lang="en-US" b="1" u="sng" dirty="0"/>
          </a:p>
          <a:p>
            <a:r>
              <a:rPr lang="en-US" dirty="0" smtClean="0"/>
              <a:t>    name </a:t>
            </a:r>
            <a:r>
              <a:rPr lang="en-US" dirty="0"/>
              <a:t>(focus): </a:t>
            </a:r>
            <a:r>
              <a:rPr lang="en-US" dirty="0" smtClean="0"/>
              <a:t>Glucose</a:t>
            </a:r>
            <a:endParaRPr lang="en-US" dirty="0"/>
          </a:p>
          <a:p>
            <a:r>
              <a:rPr lang="en-US" dirty="0" smtClean="0"/>
              <a:t>    </a:t>
            </a:r>
            <a:r>
              <a:rPr lang="en-US" dirty="0"/>
              <a:t>method (</a:t>
            </a:r>
            <a:r>
              <a:rPr lang="en-US" dirty="0" err="1"/>
              <a:t>qual</a:t>
            </a:r>
            <a:r>
              <a:rPr lang="en-US" dirty="0"/>
              <a:t>): 1234 Test strip manual</a:t>
            </a:r>
          </a:p>
          <a:p>
            <a:r>
              <a:rPr lang="en-US" dirty="0"/>
              <a:t>    component: Glucose</a:t>
            </a:r>
          </a:p>
          <a:p>
            <a:r>
              <a:rPr lang="en-US" dirty="0"/>
              <a:t>    specimen: BLD</a:t>
            </a:r>
          </a:p>
          <a:p>
            <a:r>
              <a:rPr lang="en-US" dirty="0"/>
              <a:t>    property: MCNC</a:t>
            </a:r>
          </a:p>
          <a:p>
            <a:r>
              <a:rPr lang="en-US" dirty="0"/>
              <a:t>    scale: QN</a:t>
            </a:r>
          </a:p>
          <a:p>
            <a:r>
              <a:rPr lang="en-US" dirty="0">
                <a:ea typeface="Calibri"/>
                <a:cs typeface="Times New Roman"/>
              </a:rPr>
              <a:t>    </a:t>
            </a:r>
            <a:r>
              <a:rPr lang="en-US" dirty="0" err="1"/>
              <a:t>data.value</a:t>
            </a:r>
            <a:r>
              <a:rPr lang="en-US" dirty="0"/>
              <a:t>: 120 </a:t>
            </a:r>
            <a:r>
              <a:rPr lang="en-US" dirty="0" smtClean="0"/>
              <a:t>mg/</a:t>
            </a:r>
            <a:r>
              <a:rPr lang="en-US" dirty="0" err="1" smtClean="0"/>
              <a:t>dL</a:t>
            </a:r>
            <a:endParaRPr lang="en-US" dirty="0" smtClean="0"/>
          </a:p>
          <a:p>
            <a:endParaRPr lang="en-US" dirty="0"/>
          </a:p>
          <a:p>
            <a:r>
              <a:rPr lang="en-US" b="1" u="sng" dirty="0"/>
              <a:t>Sample query for </a:t>
            </a:r>
            <a:r>
              <a:rPr lang="en-US" b="1" u="sng" dirty="0" err="1"/>
              <a:t>quantative</a:t>
            </a:r>
            <a:r>
              <a:rPr lang="en-US" b="1" u="sng" dirty="0"/>
              <a:t> serum glucose by any method:</a:t>
            </a:r>
            <a:r>
              <a:rPr lang="en-US" dirty="0"/>
              <a:t> </a:t>
            </a:r>
          </a:p>
          <a:p>
            <a:r>
              <a:rPr lang="en-US" dirty="0" smtClean="0"/>
              <a:t>Select </a:t>
            </a:r>
            <a:r>
              <a:rPr lang="en-US" dirty="0"/>
              <a:t>* from Observation where </a:t>
            </a:r>
            <a:r>
              <a:rPr lang="en-US" dirty="0" err="1"/>
              <a:t>Observation.code</a:t>
            </a:r>
            <a:r>
              <a:rPr lang="en-US" dirty="0"/>
              <a:t> </a:t>
            </a:r>
            <a:r>
              <a:rPr lang="en-US" dirty="0" smtClean="0"/>
              <a:t>== “Glucose” and specimen == “BLD” and property == “MCNC” and scale == “QN”</a:t>
            </a:r>
            <a:endParaRPr lang="en-US" dirty="0"/>
          </a:p>
          <a:p>
            <a:endParaRPr lang="en-US" dirty="0"/>
          </a:p>
          <a:p>
            <a:r>
              <a:rPr lang="en-US" b="1" u="sng" dirty="0"/>
              <a:t>Sample query for </a:t>
            </a:r>
            <a:r>
              <a:rPr lang="en-US" b="1" u="sng" dirty="0" err="1"/>
              <a:t>quantative</a:t>
            </a:r>
            <a:r>
              <a:rPr lang="en-US" b="1" u="sng" dirty="0"/>
              <a:t> serum glucose by a specific method:</a:t>
            </a:r>
            <a:r>
              <a:rPr lang="en-US" dirty="0"/>
              <a:t> </a:t>
            </a:r>
          </a:p>
          <a:p>
            <a:r>
              <a:rPr lang="en-US" dirty="0"/>
              <a:t>Select * from Observation where </a:t>
            </a:r>
            <a:r>
              <a:rPr lang="en-US" dirty="0" err="1"/>
              <a:t>Observation.code</a:t>
            </a:r>
            <a:r>
              <a:rPr lang="en-US" dirty="0"/>
              <a:t> == “Glucose” and specimen == “BLD” and property == “MCNC” and scale == “QN</a:t>
            </a:r>
            <a:r>
              <a:rPr lang="en-US" dirty="0" smtClean="0"/>
              <a:t>” and method == 1234 (Test strip manual)</a:t>
            </a:r>
            <a:endParaRPr lang="en-US" dirty="0"/>
          </a:p>
          <a:p>
            <a:endParaRPr lang="en-US" dirty="0"/>
          </a:p>
          <a:p>
            <a:r>
              <a:rPr lang="en-US" b="1" u="sng" dirty="0" smtClean="0"/>
              <a:t>Comment</a:t>
            </a:r>
            <a:r>
              <a:rPr lang="en-US" b="1" u="sng" dirty="0"/>
              <a:t>:</a:t>
            </a:r>
          </a:p>
          <a:p>
            <a:r>
              <a:rPr lang="en-US" dirty="0" smtClean="0"/>
              <a:t>Long query statements, possible non-sense errors.</a:t>
            </a:r>
            <a:endParaRPr lang="en-US" dirty="0"/>
          </a:p>
        </p:txBody>
      </p:sp>
    </p:spTree>
    <p:extLst>
      <p:ext uri="{BB962C8B-B14F-4D97-AF65-F5344CB8AC3E}">
        <p14:creationId xmlns:p14="http://schemas.microsoft.com/office/powerpoint/2010/main" val="3829134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the Preferred Option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88966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QN Lab “Universal” - 1</a:t>
            </a:r>
            <a:endParaRPr lang="en-US" dirty="0"/>
          </a:p>
        </p:txBody>
      </p:sp>
      <p:sp>
        <p:nvSpPr>
          <p:cNvPr id="3" name="TextBox 2"/>
          <p:cNvSpPr txBox="1"/>
          <p:nvPr/>
        </p:nvSpPr>
        <p:spPr>
          <a:xfrm>
            <a:off x="385439" y="1219200"/>
            <a:ext cx="8458200" cy="4031873"/>
          </a:xfrm>
          <a:prstGeom prst="rect">
            <a:avLst/>
          </a:prstGeom>
          <a:noFill/>
        </p:spPr>
        <p:txBody>
          <a:bodyPr wrap="square" rtlCol="0">
            <a:spAutoFit/>
          </a:bodyPr>
          <a:lstStyle/>
          <a:p>
            <a:r>
              <a:rPr lang="en-US" sz="1600" b="1" u="sng" dirty="0" smtClean="0">
                <a:solidFill>
                  <a:prstClr val="black"/>
                </a:solidFill>
              </a:rPr>
              <a:t>Example 1 – Quantitative lab tests with method and challenge</a:t>
            </a:r>
          </a:p>
          <a:p>
            <a:r>
              <a:rPr lang="en-US" sz="1600" dirty="0" smtClean="0">
                <a:solidFill>
                  <a:prstClr val="black"/>
                </a:solidFill>
              </a:rPr>
              <a:t>Abstract Model</a:t>
            </a:r>
          </a:p>
          <a:p>
            <a:pPr lvl="1"/>
            <a:r>
              <a:rPr lang="en-US" sz="1600" dirty="0" err="1" smtClean="0">
                <a:solidFill>
                  <a:prstClr val="black"/>
                </a:solidFill>
              </a:rPr>
              <a:t>PostCoordinatedQuantLabUnivModel</a:t>
            </a:r>
            <a:r>
              <a:rPr lang="en-US" sz="1600" dirty="0" smtClean="0">
                <a:solidFill>
                  <a:prstClr val="black"/>
                </a:solidFill>
              </a:rPr>
              <a:t> </a:t>
            </a:r>
            <a:endParaRPr lang="en-US" sz="1600" dirty="0">
              <a:solidFill>
                <a:prstClr val="black"/>
              </a:solidFill>
            </a:endParaRPr>
          </a:p>
          <a:p>
            <a:pPr lvl="1"/>
            <a:r>
              <a:rPr lang="en-US" sz="1600" dirty="0">
                <a:solidFill>
                  <a:prstClr val="black"/>
                </a:solidFill>
              </a:rPr>
              <a:t>    name (focus): </a:t>
            </a:r>
            <a:r>
              <a:rPr lang="en-US" sz="1600" dirty="0" smtClean="0">
                <a:solidFill>
                  <a:srgbClr val="FF0000"/>
                </a:solidFill>
              </a:rPr>
              <a:t>[value set of QN Lab LOINC items where method and challenge is not specified]</a:t>
            </a:r>
            <a:r>
              <a:rPr lang="en-US" sz="1600" dirty="0" smtClean="0">
                <a:solidFill>
                  <a:prstClr val="black"/>
                </a:solidFill>
              </a:rPr>
              <a:t> </a:t>
            </a:r>
            <a:endParaRPr lang="en-US" sz="1600" dirty="0">
              <a:solidFill>
                <a:prstClr val="black"/>
              </a:solidFill>
            </a:endParaRPr>
          </a:p>
          <a:p>
            <a:pPr lvl="1"/>
            <a:r>
              <a:rPr lang="en-US" sz="1600" dirty="0">
                <a:solidFill>
                  <a:prstClr val="black"/>
                </a:solidFill>
              </a:rPr>
              <a:t>    </a:t>
            </a:r>
            <a:r>
              <a:rPr lang="en-US" sz="1600" dirty="0" smtClean="0">
                <a:solidFill>
                  <a:prstClr val="black"/>
                </a:solidFill>
              </a:rPr>
              <a:t>method </a:t>
            </a:r>
            <a:r>
              <a:rPr lang="en-US" sz="1600" dirty="0">
                <a:solidFill>
                  <a:prstClr val="black"/>
                </a:solidFill>
              </a:rPr>
              <a:t>(</a:t>
            </a:r>
            <a:r>
              <a:rPr lang="en-US" sz="1600" dirty="0" err="1">
                <a:solidFill>
                  <a:prstClr val="black"/>
                </a:solidFill>
              </a:rPr>
              <a:t>qual</a:t>
            </a:r>
            <a:r>
              <a:rPr lang="en-US" sz="1600" dirty="0">
                <a:solidFill>
                  <a:prstClr val="black"/>
                </a:solidFill>
              </a:rPr>
              <a:t>): </a:t>
            </a:r>
            <a:r>
              <a:rPr lang="en-US" sz="1600" dirty="0">
                <a:solidFill>
                  <a:srgbClr val="FF0000"/>
                </a:solidFill>
              </a:rPr>
              <a:t>[value set of all valid quantitative lab methods</a:t>
            </a:r>
            <a:r>
              <a:rPr lang="en-US" sz="1600" dirty="0" smtClean="0">
                <a:solidFill>
                  <a:srgbClr val="FF0000"/>
                </a:solidFill>
              </a:rPr>
              <a:t>]</a:t>
            </a:r>
          </a:p>
          <a:p>
            <a:pPr lvl="1"/>
            <a:r>
              <a:rPr lang="en-US" sz="1600" dirty="0">
                <a:solidFill>
                  <a:srgbClr val="FF0000"/>
                </a:solidFill>
              </a:rPr>
              <a:t> </a:t>
            </a:r>
            <a:r>
              <a:rPr lang="en-US" sz="1600" dirty="0" smtClean="0">
                <a:solidFill>
                  <a:srgbClr val="FF0000"/>
                </a:solidFill>
              </a:rPr>
              <a:t>   </a:t>
            </a:r>
            <a:r>
              <a:rPr lang="en-US" sz="1600" dirty="0" smtClean="0">
                <a:solidFill>
                  <a:prstClr val="black"/>
                </a:solidFill>
              </a:rPr>
              <a:t>challenge (mod): </a:t>
            </a:r>
            <a:r>
              <a:rPr lang="en-US" sz="1600" dirty="0">
                <a:solidFill>
                  <a:srgbClr val="FF0000"/>
                </a:solidFill>
              </a:rPr>
              <a:t>[value set of all valid </a:t>
            </a:r>
            <a:r>
              <a:rPr lang="en-US" sz="1600" dirty="0" smtClean="0">
                <a:solidFill>
                  <a:srgbClr val="FF0000"/>
                </a:solidFill>
              </a:rPr>
              <a:t>challenge concepts]</a:t>
            </a:r>
            <a:endParaRPr lang="en-US" sz="1600" dirty="0">
              <a:solidFill>
                <a:srgbClr val="FF0000"/>
              </a:solidFill>
            </a:endParaRPr>
          </a:p>
          <a:p>
            <a:pPr lvl="1"/>
            <a:r>
              <a:rPr lang="en-US" sz="1600" dirty="0">
                <a:solidFill>
                  <a:prstClr val="black"/>
                </a:solidFill>
                <a:ea typeface="Calibri"/>
                <a:cs typeface="Times New Roman"/>
              </a:rPr>
              <a:t>    </a:t>
            </a:r>
            <a:r>
              <a:rPr lang="en-US" sz="1600" dirty="0" err="1" smtClean="0">
                <a:solidFill>
                  <a:prstClr val="black"/>
                </a:solidFill>
              </a:rPr>
              <a:t>data.value.units</a:t>
            </a:r>
            <a:r>
              <a:rPr lang="en-US" sz="1600" dirty="0" smtClean="0">
                <a:solidFill>
                  <a:prstClr val="black"/>
                </a:solidFill>
              </a:rPr>
              <a:t>: </a:t>
            </a:r>
            <a:r>
              <a:rPr lang="en-US" sz="1600" dirty="0">
                <a:solidFill>
                  <a:srgbClr val="FF0000"/>
                </a:solidFill>
              </a:rPr>
              <a:t>[value set of all quantitative lab units of measure</a:t>
            </a:r>
            <a:r>
              <a:rPr lang="en-US" sz="1600" dirty="0" smtClean="0">
                <a:solidFill>
                  <a:srgbClr val="FF0000"/>
                </a:solidFill>
              </a:rPr>
              <a:t>]</a:t>
            </a:r>
          </a:p>
          <a:p>
            <a:endParaRPr lang="en-US" sz="1600" b="1" dirty="0" smtClean="0">
              <a:solidFill>
                <a:prstClr val="black"/>
              </a:solidFill>
            </a:endParaRPr>
          </a:p>
          <a:p>
            <a:r>
              <a:rPr lang="en-US" sz="1600" b="1" dirty="0" smtClean="0">
                <a:solidFill>
                  <a:prstClr val="black"/>
                </a:solidFill>
              </a:rPr>
              <a:t>Item to be represented:  </a:t>
            </a:r>
            <a:r>
              <a:rPr lang="en-US" sz="1600" b="1" dirty="0" smtClean="0"/>
              <a:t>Glucose </a:t>
            </a:r>
            <a:r>
              <a:rPr lang="en-US" sz="1600" b="1" dirty="0"/>
              <a:t>[Mass/volume] in Blood </a:t>
            </a:r>
            <a:endParaRPr lang="en-US" sz="1600" b="1" dirty="0" smtClean="0">
              <a:solidFill>
                <a:prstClr val="black"/>
              </a:solidFill>
            </a:endParaRPr>
          </a:p>
          <a:p>
            <a:endParaRPr lang="en-US" sz="1600" dirty="0" smtClean="0">
              <a:solidFill>
                <a:prstClr val="black"/>
              </a:solidFill>
            </a:endParaRPr>
          </a:p>
          <a:p>
            <a:r>
              <a:rPr lang="en-US" sz="1600" dirty="0" smtClean="0">
                <a:solidFill>
                  <a:prstClr val="black"/>
                </a:solidFill>
              </a:rPr>
              <a:t>Leaf </a:t>
            </a:r>
            <a:r>
              <a:rPr lang="en-US" sz="1600" dirty="0">
                <a:solidFill>
                  <a:prstClr val="black"/>
                </a:solidFill>
              </a:rPr>
              <a:t>level post coordinated QN lab model </a:t>
            </a:r>
            <a:r>
              <a:rPr lang="en-US" sz="1600" dirty="0" smtClean="0">
                <a:solidFill>
                  <a:prstClr val="black"/>
                </a:solidFill>
              </a:rPr>
              <a:t>(no method) </a:t>
            </a:r>
            <a:r>
              <a:rPr lang="en-US" sz="1600" dirty="0">
                <a:solidFill>
                  <a:prstClr val="black"/>
                </a:solidFill>
              </a:rPr>
              <a:t>– </a:t>
            </a:r>
            <a:r>
              <a:rPr lang="en-US" sz="1600" u="sng" dirty="0">
                <a:solidFill>
                  <a:prstClr val="black"/>
                </a:solidFill>
              </a:rPr>
              <a:t>CIMI preferred model</a:t>
            </a:r>
          </a:p>
          <a:p>
            <a:pPr lvl="1"/>
            <a:r>
              <a:rPr lang="en-US" sz="1600" dirty="0" err="1">
                <a:solidFill>
                  <a:prstClr val="black"/>
                </a:solidFill>
              </a:rPr>
              <a:t>PostCoordinatedGlucoseModel</a:t>
            </a:r>
            <a:r>
              <a:rPr lang="en-US" sz="1600" dirty="0">
                <a:solidFill>
                  <a:prstClr val="black"/>
                </a:solidFill>
              </a:rPr>
              <a:t> </a:t>
            </a:r>
          </a:p>
          <a:p>
            <a:pPr lvl="1"/>
            <a:r>
              <a:rPr lang="en-US" sz="1600" dirty="0">
                <a:solidFill>
                  <a:prstClr val="black"/>
                </a:solidFill>
              </a:rPr>
              <a:t>    name (focus): </a:t>
            </a:r>
            <a:r>
              <a:rPr lang="en-US" sz="1600" dirty="0">
                <a:solidFill>
                  <a:schemeClr val="tx2">
                    <a:lumMod val="60000"/>
                    <a:lumOff val="40000"/>
                  </a:schemeClr>
                </a:solidFill>
              </a:rPr>
              <a:t>LN 2339-0  </a:t>
            </a:r>
            <a:r>
              <a:rPr lang="en-US" sz="1600" dirty="0">
                <a:solidFill>
                  <a:prstClr val="black"/>
                </a:solidFill>
              </a:rPr>
              <a:t>(Glucose [Mass/volume] in Blood)</a:t>
            </a:r>
          </a:p>
          <a:p>
            <a:pPr lvl="1"/>
            <a:r>
              <a:rPr lang="en-US" sz="1600" dirty="0" smtClean="0">
                <a:solidFill>
                  <a:prstClr val="black"/>
                </a:solidFill>
              </a:rPr>
              <a:t>    </a:t>
            </a:r>
            <a:r>
              <a:rPr lang="en-US" sz="1600" dirty="0" err="1" smtClean="0">
                <a:solidFill>
                  <a:prstClr val="black"/>
                </a:solidFill>
              </a:rPr>
              <a:t>data.value.units</a:t>
            </a:r>
            <a:r>
              <a:rPr lang="en-US" sz="1600" dirty="0">
                <a:solidFill>
                  <a:prstClr val="black"/>
                </a:solidFill>
              </a:rPr>
              <a:t>: </a:t>
            </a:r>
            <a:r>
              <a:rPr lang="en-US" sz="1600" dirty="0">
                <a:solidFill>
                  <a:schemeClr val="tx2">
                    <a:lumMod val="60000"/>
                    <a:lumOff val="40000"/>
                  </a:schemeClr>
                </a:solidFill>
              </a:rPr>
              <a:t>SCT 258797006 </a:t>
            </a:r>
            <a:r>
              <a:rPr lang="en-US" sz="1600" dirty="0">
                <a:solidFill>
                  <a:prstClr val="black"/>
                </a:solidFill>
              </a:rPr>
              <a:t>(mg/</a:t>
            </a:r>
            <a:r>
              <a:rPr lang="en-US" sz="1600" dirty="0" err="1">
                <a:solidFill>
                  <a:prstClr val="black"/>
                </a:solidFill>
              </a:rPr>
              <a:t>dL</a:t>
            </a:r>
            <a:r>
              <a:rPr lang="en-US" sz="1600" dirty="0" smtClean="0">
                <a:solidFill>
                  <a:prstClr val="black"/>
                </a:solidFill>
              </a:rPr>
              <a:t>)</a:t>
            </a:r>
          </a:p>
          <a:p>
            <a:pPr lvl="1"/>
            <a:r>
              <a:rPr lang="en-US" sz="1600" dirty="0" smtClean="0">
                <a:solidFill>
                  <a:srgbClr val="008000"/>
                </a:solidFill>
              </a:rPr>
              <a:t>    </a:t>
            </a:r>
            <a:endParaRPr lang="en-US" sz="1600" dirty="0" smtClean="0">
              <a:solidFill>
                <a:prstClr val="black"/>
              </a:solidFill>
            </a:endParaRPr>
          </a:p>
        </p:txBody>
      </p:sp>
    </p:spTree>
    <p:extLst>
      <p:ext uri="{BB962C8B-B14F-4D97-AF65-F5344CB8AC3E}">
        <p14:creationId xmlns:p14="http://schemas.microsoft.com/office/powerpoint/2010/main" val="16903615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QN Lab “Universal” - 2</a:t>
            </a:r>
            <a:endParaRPr lang="en-US" dirty="0"/>
          </a:p>
        </p:txBody>
      </p:sp>
      <p:sp>
        <p:nvSpPr>
          <p:cNvPr id="3" name="TextBox 2"/>
          <p:cNvSpPr txBox="1"/>
          <p:nvPr/>
        </p:nvSpPr>
        <p:spPr>
          <a:xfrm>
            <a:off x="457200" y="1371600"/>
            <a:ext cx="8458200" cy="4985980"/>
          </a:xfrm>
          <a:prstGeom prst="rect">
            <a:avLst/>
          </a:prstGeom>
          <a:noFill/>
        </p:spPr>
        <p:txBody>
          <a:bodyPr wrap="square" rtlCol="0">
            <a:spAutoFit/>
          </a:bodyPr>
          <a:lstStyle/>
          <a:p>
            <a:r>
              <a:rPr lang="en-US" sz="1400" b="1" u="sng" dirty="0" smtClean="0">
                <a:solidFill>
                  <a:prstClr val="black"/>
                </a:solidFill>
              </a:rPr>
              <a:t>Example 1 – Quantitative lab tests with method</a:t>
            </a:r>
          </a:p>
          <a:p>
            <a:r>
              <a:rPr lang="en-US" sz="1400" dirty="0" smtClean="0">
                <a:solidFill>
                  <a:prstClr val="black"/>
                </a:solidFill>
              </a:rPr>
              <a:t>Abstract Model</a:t>
            </a:r>
          </a:p>
          <a:p>
            <a:pPr lvl="1"/>
            <a:r>
              <a:rPr lang="en-US" sz="1400" dirty="0" err="1" smtClean="0">
                <a:solidFill>
                  <a:prstClr val="black"/>
                </a:solidFill>
              </a:rPr>
              <a:t>PostCoordinatedQuantLabUnivModel</a:t>
            </a:r>
            <a:r>
              <a:rPr lang="en-US" sz="1400" dirty="0" smtClean="0">
                <a:solidFill>
                  <a:prstClr val="black"/>
                </a:solidFill>
              </a:rPr>
              <a:t> </a:t>
            </a:r>
            <a:endParaRPr lang="en-US" sz="1400" dirty="0">
              <a:solidFill>
                <a:prstClr val="black"/>
              </a:solidFill>
            </a:endParaRPr>
          </a:p>
          <a:p>
            <a:pPr lvl="1"/>
            <a:r>
              <a:rPr lang="en-US" sz="1400" dirty="0">
                <a:solidFill>
                  <a:prstClr val="black"/>
                </a:solidFill>
              </a:rPr>
              <a:t>    name (focus): </a:t>
            </a:r>
            <a:r>
              <a:rPr lang="en-US" sz="1400" dirty="0" smtClean="0">
                <a:solidFill>
                  <a:srgbClr val="FF0000"/>
                </a:solidFill>
              </a:rPr>
              <a:t>[value set of QN Lab LOINC items where method and challenge is not specified]</a:t>
            </a:r>
            <a:r>
              <a:rPr lang="en-US" sz="1400" dirty="0" smtClean="0">
                <a:solidFill>
                  <a:prstClr val="black"/>
                </a:solidFill>
              </a:rPr>
              <a:t> </a:t>
            </a:r>
            <a:endParaRPr lang="en-US" sz="1400" dirty="0">
              <a:solidFill>
                <a:prstClr val="black"/>
              </a:solidFill>
            </a:endParaRPr>
          </a:p>
          <a:p>
            <a:pPr lvl="1"/>
            <a:r>
              <a:rPr lang="en-US" sz="1400" dirty="0">
                <a:solidFill>
                  <a:prstClr val="black"/>
                </a:solidFill>
              </a:rPr>
              <a:t>    </a:t>
            </a:r>
            <a:r>
              <a:rPr lang="en-US" sz="1400" dirty="0" smtClean="0">
                <a:solidFill>
                  <a:prstClr val="black"/>
                </a:solidFill>
              </a:rPr>
              <a:t>method </a:t>
            </a:r>
            <a:r>
              <a:rPr lang="en-US" sz="1400" dirty="0">
                <a:solidFill>
                  <a:prstClr val="black"/>
                </a:solidFill>
              </a:rPr>
              <a:t>(</a:t>
            </a:r>
            <a:r>
              <a:rPr lang="en-US" sz="1400" dirty="0" err="1">
                <a:solidFill>
                  <a:prstClr val="black"/>
                </a:solidFill>
              </a:rPr>
              <a:t>qual</a:t>
            </a:r>
            <a:r>
              <a:rPr lang="en-US" sz="1400" dirty="0">
                <a:solidFill>
                  <a:prstClr val="black"/>
                </a:solidFill>
              </a:rPr>
              <a:t>): </a:t>
            </a:r>
            <a:r>
              <a:rPr lang="en-US" sz="1400" dirty="0">
                <a:solidFill>
                  <a:srgbClr val="FF0000"/>
                </a:solidFill>
              </a:rPr>
              <a:t>[value set of all valid quantitative lab methods</a:t>
            </a:r>
            <a:r>
              <a:rPr lang="en-US" sz="1400" dirty="0" smtClean="0">
                <a:solidFill>
                  <a:srgbClr val="FF0000"/>
                </a:solidFill>
              </a:rPr>
              <a:t>]</a:t>
            </a:r>
          </a:p>
          <a:p>
            <a:pPr lvl="1"/>
            <a:r>
              <a:rPr lang="en-US" sz="1400" dirty="0">
                <a:solidFill>
                  <a:srgbClr val="FF0000"/>
                </a:solidFill>
              </a:rPr>
              <a:t> </a:t>
            </a:r>
            <a:r>
              <a:rPr lang="en-US" sz="1400" dirty="0" smtClean="0">
                <a:solidFill>
                  <a:srgbClr val="FF0000"/>
                </a:solidFill>
              </a:rPr>
              <a:t>   </a:t>
            </a:r>
            <a:r>
              <a:rPr lang="en-US" sz="1400" dirty="0" smtClean="0">
                <a:solidFill>
                  <a:prstClr val="black"/>
                </a:solidFill>
              </a:rPr>
              <a:t>challenge (mod): </a:t>
            </a:r>
            <a:r>
              <a:rPr lang="en-US" sz="1400" dirty="0">
                <a:solidFill>
                  <a:srgbClr val="FF0000"/>
                </a:solidFill>
              </a:rPr>
              <a:t>[value set of all valid </a:t>
            </a:r>
            <a:r>
              <a:rPr lang="en-US" sz="1400" dirty="0" smtClean="0">
                <a:solidFill>
                  <a:srgbClr val="FF0000"/>
                </a:solidFill>
              </a:rPr>
              <a:t>challenge concepts]</a:t>
            </a:r>
            <a:endParaRPr lang="en-US" sz="1400" dirty="0">
              <a:solidFill>
                <a:srgbClr val="FF0000"/>
              </a:solidFill>
            </a:endParaRPr>
          </a:p>
          <a:p>
            <a:pPr lvl="1"/>
            <a:r>
              <a:rPr lang="en-US" sz="1400" dirty="0">
                <a:solidFill>
                  <a:prstClr val="black"/>
                </a:solidFill>
                <a:ea typeface="Calibri"/>
                <a:cs typeface="Times New Roman"/>
              </a:rPr>
              <a:t>    </a:t>
            </a:r>
            <a:r>
              <a:rPr lang="en-US" sz="1400" dirty="0" err="1" smtClean="0">
                <a:solidFill>
                  <a:prstClr val="black"/>
                </a:solidFill>
              </a:rPr>
              <a:t>data.value.units</a:t>
            </a:r>
            <a:r>
              <a:rPr lang="en-US" sz="1400" dirty="0" smtClean="0">
                <a:solidFill>
                  <a:prstClr val="black"/>
                </a:solidFill>
              </a:rPr>
              <a:t>: </a:t>
            </a:r>
            <a:r>
              <a:rPr lang="en-US" sz="1400" dirty="0">
                <a:solidFill>
                  <a:srgbClr val="FF0000"/>
                </a:solidFill>
              </a:rPr>
              <a:t>[value set of all quantitative lab units of measure]</a:t>
            </a:r>
          </a:p>
          <a:p>
            <a:endParaRPr lang="en-US" sz="1400" dirty="0" smtClean="0">
              <a:solidFill>
                <a:prstClr val="black"/>
              </a:solidFill>
            </a:endParaRPr>
          </a:p>
          <a:p>
            <a:r>
              <a:rPr lang="en-US" sz="1400" b="1" dirty="0" smtClean="0">
                <a:solidFill>
                  <a:prstClr val="black"/>
                </a:solidFill>
              </a:rPr>
              <a:t>Item to be represented:  </a:t>
            </a:r>
            <a:r>
              <a:rPr lang="en-US" sz="1400" b="1" dirty="0" smtClean="0"/>
              <a:t>Glucose </a:t>
            </a:r>
            <a:r>
              <a:rPr lang="en-US" sz="1400" b="1" dirty="0"/>
              <a:t>[Mass/volume] in Blood by Test strip manual</a:t>
            </a:r>
            <a:endParaRPr lang="en-US" sz="1400" b="1" dirty="0" smtClean="0">
              <a:solidFill>
                <a:prstClr val="black"/>
              </a:solidFill>
            </a:endParaRPr>
          </a:p>
          <a:p>
            <a:endParaRPr lang="en-US" sz="1400" dirty="0" smtClean="0">
              <a:solidFill>
                <a:prstClr val="black"/>
              </a:solidFill>
            </a:endParaRPr>
          </a:p>
          <a:p>
            <a:r>
              <a:rPr lang="en-US" sz="1400" dirty="0" smtClean="0">
                <a:solidFill>
                  <a:prstClr val="black"/>
                </a:solidFill>
              </a:rPr>
              <a:t>Leaf </a:t>
            </a:r>
            <a:r>
              <a:rPr lang="en-US" sz="1400" dirty="0">
                <a:solidFill>
                  <a:prstClr val="black"/>
                </a:solidFill>
              </a:rPr>
              <a:t>level post coordinated QN lab model and method – </a:t>
            </a:r>
            <a:r>
              <a:rPr lang="en-US" sz="1400" u="sng" dirty="0">
                <a:solidFill>
                  <a:prstClr val="black"/>
                </a:solidFill>
              </a:rPr>
              <a:t>CIMI preferred model</a:t>
            </a:r>
          </a:p>
          <a:p>
            <a:pPr lvl="1"/>
            <a:r>
              <a:rPr lang="en-US" sz="1400" dirty="0" err="1">
                <a:solidFill>
                  <a:prstClr val="black"/>
                </a:solidFill>
              </a:rPr>
              <a:t>PostCoordinatedGlucoseModel</a:t>
            </a:r>
            <a:r>
              <a:rPr lang="en-US" sz="1400" dirty="0">
                <a:solidFill>
                  <a:prstClr val="black"/>
                </a:solidFill>
              </a:rPr>
              <a:t> </a:t>
            </a:r>
            <a:r>
              <a:rPr lang="en-US" sz="1400" dirty="0" smtClean="0">
                <a:solidFill>
                  <a:prstClr val="black"/>
                </a:solidFill>
              </a:rPr>
              <a:t>– (model meaning binding, id code at the model level, should be the same for both the pre and post coordinated models)</a:t>
            </a:r>
            <a:endParaRPr lang="en-US" sz="1400" dirty="0">
              <a:solidFill>
                <a:prstClr val="black"/>
              </a:solidFill>
            </a:endParaRPr>
          </a:p>
          <a:p>
            <a:pPr lvl="1"/>
            <a:r>
              <a:rPr lang="en-US" sz="1400" dirty="0">
                <a:solidFill>
                  <a:prstClr val="black"/>
                </a:solidFill>
              </a:rPr>
              <a:t>    name (focus): </a:t>
            </a:r>
            <a:r>
              <a:rPr lang="en-US" sz="1400" dirty="0">
                <a:solidFill>
                  <a:schemeClr val="tx2">
                    <a:lumMod val="60000"/>
                    <a:lumOff val="40000"/>
                  </a:schemeClr>
                </a:solidFill>
              </a:rPr>
              <a:t>LN 2339-0  </a:t>
            </a:r>
            <a:r>
              <a:rPr lang="en-US" sz="1400" dirty="0">
                <a:solidFill>
                  <a:prstClr val="black"/>
                </a:solidFill>
              </a:rPr>
              <a:t>(Glucose [Mass/volume] in Blood)</a:t>
            </a:r>
          </a:p>
          <a:p>
            <a:pPr lvl="1"/>
            <a:r>
              <a:rPr lang="en-US" sz="1400" dirty="0">
                <a:solidFill>
                  <a:prstClr val="black"/>
                </a:solidFill>
              </a:rPr>
              <a:t>    method (</a:t>
            </a:r>
            <a:r>
              <a:rPr lang="en-US" sz="1400" dirty="0" err="1">
                <a:solidFill>
                  <a:prstClr val="black"/>
                </a:solidFill>
              </a:rPr>
              <a:t>qual</a:t>
            </a:r>
            <a:r>
              <a:rPr lang="en-US" sz="1400" dirty="0">
                <a:solidFill>
                  <a:prstClr val="black"/>
                </a:solidFill>
              </a:rPr>
              <a:t>): </a:t>
            </a:r>
            <a:r>
              <a:rPr lang="en-US" sz="1400" dirty="0">
                <a:solidFill>
                  <a:schemeClr val="tx2">
                    <a:lumMod val="60000"/>
                    <a:lumOff val="40000"/>
                  </a:schemeClr>
                </a:solidFill>
              </a:rPr>
              <a:t> CIMISCT 1111 </a:t>
            </a:r>
            <a:r>
              <a:rPr lang="en-US" sz="1400" dirty="0">
                <a:solidFill>
                  <a:prstClr val="black"/>
                </a:solidFill>
              </a:rPr>
              <a:t>Test strip manual </a:t>
            </a:r>
            <a:r>
              <a:rPr lang="en-US" sz="1400" b="1" dirty="0"/>
              <a:t>(</a:t>
            </a:r>
            <a:r>
              <a:rPr lang="en-US" sz="1400" dirty="0">
                <a:solidFill>
                  <a:prstClr val="black"/>
                </a:solidFill>
              </a:rPr>
              <a:t>117021008  Test strip method</a:t>
            </a:r>
            <a:r>
              <a:rPr lang="en-US" sz="1400" dirty="0" smtClean="0">
                <a:solidFill>
                  <a:prstClr val="black"/>
                </a:solidFill>
              </a:rPr>
              <a:t>)</a:t>
            </a:r>
          </a:p>
          <a:p>
            <a:pPr lvl="1"/>
            <a:r>
              <a:rPr lang="en-US" sz="1400" dirty="0" smtClean="0">
                <a:solidFill>
                  <a:prstClr val="black"/>
                </a:solidFill>
              </a:rPr>
              <a:t>    </a:t>
            </a:r>
            <a:r>
              <a:rPr lang="en-US" sz="1400" dirty="0" err="1" smtClean="0">
                <a:solidFill>
                  <a:prstClr val="black"/>
                </a:solidFill>
              </a:rPr>
              <a:t>data.value.units</a:t>
            </a:r>
            <a:r>
              <a:rPr lang="en-US" sz="1400" dirty="0">
                <a:solidFill>
                  <a:prstClr val="black"/>
                </a:solidFill>
              </a:rPr>
              <a:t>: </a:t>
            </a:r>
            <a:r>
              <a:rPr lang="en-US" sz="1400" dirty="0">
                <a:solidFill>
                  <a:schemeClr val="tx2">
                    <a:lumMod val="60000"/>
                    <a:lumOff val="40000"/>
                  </a:schemeClr>
                </a:solidFill>
              </a:rPr>
              <a:t>SCT 258797006 </a:t>
            </a:r>
            <a:r>
              <a:rPr lang="en-US" sz="1400" dirty="0">
                <a:solidFill>
                  <a:prstClr val="black"/>
                </a:solidFill>
              </a:rPr>
              <a:t>(mg/</a:t>
            </a:r>
            <a:r>
              <a:rPr lang="en-US" sz="1400" dirty="0" err="1">
                <a:solidFill>
                  <a:prstClr val="black"/>
                </a:solidFill>
              </a:rPr>
              <a:t>dL</a:t>
            </a:r>
            <a:r>
              <a:rPr lang="en-US" sz="1400" dirty="0" smtClean="0">
                <a:solidFill>
                  <a:prstClr val="black"/>
                </a:solidFill>
              </a:rPr>
              <a:t>)</a:t>
            </a:r>
          </a:p>
          <a:p>
            <a:endParaRPr lang="en-US" sz="1600" dirty="0" smtClean="0"/>
          </a:p>
          <a:p>
            <a:r>
              <a:rPr lang="en-US" sz="1600" dirty="0" smtClean="0"/>
              <a:t>Leaf </a:t>
            </a:r>
            <a:r>
              <a:rPr lang="en-US" sz="1600" dirty="0"/>
              <a:t>level pre coordinated QN lab model and method – </a:t>
            </a:r>
            <a:r>
              <a:rPr lang="en-US" sz="1600" u="sng" dirty="0"/>
              <a:t>CIMI iso-semantic model</a:t>
            </a:r>
          </a:p>
          <a:p>
            <a:pPr lvl="1"/>
            <a:r>
              <a:rPr lang="en-US" sz="1600" dirty="0" err="1"/>
              <a:t>PreCoordinatedGlucoseModel</a:t>
            </a:r>
            <a:endParaRPr lang="en-US" sz="1600" dirty="0"/>
          </a:p>
          <a:p>
            <a:pPr lvl="1"/>
            <a:r>
              <a:rPr lang="en-US" sz="1600" dirty="0"/>
              <a:t>    name (focus): </a:t>
            </a:r>
            <a:r>
              <a:rPr lang="en-US" sz="1600" dirty="0">
                <a:solidFill>
                  <a:schemeClr val="tx2">
                    <a:lumMod val="60000"/>
                    <a:lumOff val="40000"/>
                  </a:schemeClr>
                </a:solidFill>
              </a:rPr>
              <a:t>LN 2341-6 </a:t>
            </a:r>
            <a:r>
              <a:rPr lang="en-US" sz="1600" dirty="0">
                <a:cs typeface="Times New Roman"/>
              </a:rPr>
              <a:t>(</a:t>
            </a:r>
            <a:r>
              <a:rPr lang="en-US" sz="1600" dirty="0"/>
              <a:t>Glucose [Mass/volume] in Blood by Test strip manual)</a:t>
            </a:r>
            <a:endParaRPr lang="en-US" sz="1600" dirty="0">
              <a:ea typeface="Calibri"/>
              <a:cs typeface="Times New Roman"/>
            </a:endParaRPr>
          </a:p>
          <a:p>
            <a:pPr lvl="1"/>
            <a:r>
              <a:rPr lang="en-US" sz="1600" dirty="0"/>
              <a:t>    </a:t>
            </a:r>
            <a:r>
              <a:rPr lang="en-US" sz="1600" dirty="0" err="1">
                <a:solidFill>
                  <a:prstClr val="black"/>
                </a:solidFill>
              </a:rPr>
              <a:t>data.value.units</a:t>
            </a:r>
            <a:r>
              <a:rPr lang="en-US" sz="1600" dirty="0">
                <a:solidFill>
                  <a:prstClr val="black"/>
                </a:solidFill>
              </a:rPr>
              <a:t>: </a:t>
            </a:r>
            <a:r>
              <a:rPr lang="en-US" sz="1600" dirty="0">
                <a:solidFill>
                  <a:schemeClr val="tx2">
                    <a:lumMod val="60000"/>
                    <a:lumOff val="40000"/>
                  </a:schemeClr>
                </a:solidFill>
              </a:rPr>
              <a:t>SCT 258797006 </a:t>
            </a:r>
            <a:r>
              <a:rPr lang="en-US" sz="1600" dirty="0">
                <a:solidFill>
                  <a:prstClr val="black"/>
                </a:solidFill>
              </a:rPr>
              <a:t>(mg/</a:t>
            </a:r>
            <a:r>
              <a:rPr lang="en-US" sz="1600" dirty="0" err="1">
                <a:solidFill>
                  <a:prstClr val="black"/>
                </a:solidFill>
              </a:rPr>
              <a:t>dL</a:t>
            </a:r>
            <a:r>
              <a:rPr lang="en-US" sz="1600" dirty="0">
                <a:solidFill>
                  <a:prstClr val="black"/>
                </a:solidFill>
              </a:rPr>
              <a:t>)</a:t>
            </a:r>
          </a:p>
          <a:p>
            <a:endParaRPr lang="en-US" sz="1400" dirty="0">
              <a:solidFill>
                <a:prstClr val="black"/>
              </a:solidFill>
            </a:endParaRPr>
          </a:p>
        </p:txBody>
      </p:sp>
    </p:spTree>
    <p:extLst>
      <p:ext uri="{BB962C8B-B14F-4D97-AF65-F5344CB8AC3E}">
        <p14:creationId xmlns:p14="http://schemas.microsoft.com/office/powerpoint/2010/main" val="3617679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QN Lab “Universal” - 3</a:t>
            </a:r>
            <a:endParaRPr lang="en-US" dirty="0"/>
          </a:p>
        </p:txBody>
      </p:sp>
      <p:sp>
        <p:nvSpPr>
          <p:cNvPr id="3" name="TextBox 2"/>
          <p:cNvSpPr txBox="1"/>
          <p:nvPr/>
        </p:nvSpPr>
        <p:spPr>
          <a:xfrm>
            <a:off x="385439" y="1219200"/>
            <a:ext cx="8458200" cy="5078313"/>
          </a:xfrm>
          <a:prstGeom prst="rect">
            <a:avLst/>
          </a:prstGeom>
          <a:noFill/>
        </p:spPr>
        <p:txBody>
          <a:bodyPr wrap="square" rtlCol="0">
            <a:spAutoFit/>
          </a:bodyPr>
          <a:lstStyle/>
          <a:p>
            <a:r>
              <a:rPr lang="en-US" sz="1400" b="1" u="sng" dirty="0" smtClean="0">
                <a:solidFill>
                  <a:prstClr val="black"/>
                </a:solidFill>
              </a:rPr>
              <a:t>Example </a:t>
            </a:r>
            <a:r>
              <a:rPr lang="en-US" sz="1400" b="1" u="sng" dirty="0">
                <a:solidFill>
                  <a:prstClr val="black"/>
                </a:solidFill>
              </a:rPr>
              <a:t>1</a:t>
            </a:r>
            <a:r>
              <a:rPr lang="en-US" sz="1400" b="1" u="sng" dirty="0" smtClean="0">
                <a:solidFill>
                  <a:prstClr val="black"/>
                </a:solidFill>
              </a:rPr>
              <a:t> – Quantitative lab tests with challenge</a:t>
            </a:r>
          </a:p>
          <a:p>
            <a:r>
              <a:rPr lang="en-US" sz="1400" dirty="0" smtClean="0">
                <a:solidFill>
                  <a:prstClr val="black"/>
                </a:solidFill>
              </a:rPr>
              <a:t>Abstract Model</a:t>
            </a:r>
          </a:p>
          <a:p>
            <a:pPr lvl="1"/>
            <a:r>
              <a:rPr lang="en-US" sz="1400" dirty="0" err="1" smtClean="0">
                <a:solidFill>
                  <a:prstClr val="black"/>
                </a:solidFill>
              </a:rPr>
              <a:t>PostCoordinatedQuantLabUnivModel</a:t>
            </a:r>
            <a:r>
              <a:rPr lang="en-US" sz="1400" dirty="0" smtClean="0">
                <a:solidFill>
                  <a:prstClr val="black"/>
                </a:solidFill>
              </a:rPr>
              <a:t> </a:t>
            </a:r>
            <a:endParaRPr lang="en-US" sz="1400" dirty="0">
              <a:solidFill>
                <a:prstClr val="black"/>
              </a:solidFill>
            </a:endParaRPr>
          </a:p>
          <a:p>
            <a:pPr lvl="1"/>
            <a:r>
              <a:rPr lang="en-US" sz="1400" dirty="0">
                <a:solidFill>
                  <a:prstClr val="black"/>
                </a:solidFill>
              </a:rPr>
              <a:t>    name (focus): </a:t>
            </a:r>
            <a:r>
              <a:rPr lang="en-US" sz="1400" dirty="0" smtClean="0">
                <a:solidFill>
                  <a:srgbClr val="FF0000"/>
                </a:solidFill>
              </a:rPr>
              <a:t>[value set of QN Lab LOINC items where method and challenge is not specified]</a:t>
            </a:r>
            <a:r>
              <a:rPr lang="en-US" sz="1400" dirty="0" smtClean="0">
                <a:solidFill>
                  <a:prstClr val="black"/>
                </a:solidFill>
              </a:rPr>
              <a:t> </a:t>
            </a:r>
            <a:endParaRPr lang="en-US" sz="1400" dirty="0">
              <a:solidFill>
                <a:prstClr val="black"/>
              </a:solidFill>
            </a:endParaRPr>
          </a:p>
          <a:p>
            <a:pPr lvl="1"/>
            <a:r>
              <a:rPr lang="en-US" sz="1400" dirty="0">
                <a:solidFill>
                  <a:prstClr val="black"/>
                </a:solidFill>
              </a:rPr>
              <a:t>    </a:t>
            </a:r>
            <a:r>
              <a:rPr lang="en-US" sz="1400" dirty="0" smtClean="0">
                <a:solidFill>
                  <a:prstClr val="black"/>
                </a:solidFill>
              </a:rPr>
              <a:t>method </a:t>
            </a:r>
            <a:r>
              <a:rPr lang="en-US" sz="1400" dirty="0">
                <a:solidFill>
                  <a:prstClr val="black"/>
                </a:solidFill>
              </a:rPr>
              <a:t>(</a:t>
            </a:r>
            <a:r>
              <a:rPr lang="en-US" sz="1400" dirty="0" err="1">
                <a:solidFill>
                  <a:prstClr val="black"/>
                </a:solidFill>
              </a:rPr>
              <a:t>qual</a:t>
            </a:r>
            <a:r>
              <a:rPr lang="en-US" sz="1400" dirty="0">
                <a:solidFill>
                  <a:prstClr val="black"/>
                </a:solidFill>
              </a:rPr>
              <a:t>): </a:t>
            </a:r>
            <a:r>
              <a:rPr lang="en-US" sz="1400" dirty="0">
                <a:solidFill>
                  <a:srgbClr val="FF0000"/>
                </a:solidFill>
              </a:rPr>
              <a:t>[value set of all valid quantitative lab methods</a:t>
            </a:r>
            <a:r>
              <a:rPr lang="en-US" sz="1400" dirty="0" smtClean="0">
                <a:solidFill>
                  <a:srgbClr val="FF0000"/>
                </a:solidFill>
              </a:rPr>
              <a:t>]</a:t>
            </a:r>
          </a:p>
          <a:p>
            <a:pPr lvl="1"/>
            <a:r>
              <a:rPr lang="en-US" sz="1400" dirty="0">
                <a:solidFill>
                  <a:srgbClr val="FF0000"/>
                </a:solidFill>
              </a:rPr>
              <a:t> </a:t>
            </a:r>
            <a:r>
              <a:rPr lang="en-US" sz="1400" dirty="0" smtClean="0">
                <a:solidFill>
                  <a:srgbClr val="FF0000"/>
                </a:solidFill>
              </a:rPr>
              <a:t>   </a:t>
            </a:r>
            <a:r>
              <a:rPr lang="en-US" sz="1400" dirty="0" smtClean="0">
                <a:solidFill>
                  <a:prstClr val="black"/>
                </a:solidFill>
              </a:rPr>
              <a:t>challenge </a:t>
            </a:r>
            <a:r>
              <a:rPr lang="en-US" sz="1400" dirty="0">
                <a:solidFill>
                  <a:prstClr val="black"/>
                </a:solidFill>
              </a:rPr>
              <a:t>(</a:t>
            </a:r>
            <a:r>
              <a:rPr lang="en-US" sz="1400" dirty="0" err="1">
                <a:solidFill>
                  <a:prstClr val="black"/>
                </a:solidFill>
              </a:rPr>
              <a:t>qual</a:t>
            </a:r>
            <a:r>
              <a:rPr lang="en-US" sz="1400" dirty="0">
                <a:solidFill>
                  <a:prstClr val="black"/>
                </a:solidFill>
              </a:rPr>
              <a:t>): </a:t>
            </a:r>
            <a:r>
              <a:rPr lang="en-US" sz="1400" dirty="0">
                <a:solidFill>
                  <a:srgbClr val="FF0000"/>
                </a:solidFill>
              </a:rPr>
              <a:t>[value set of all valid </a:t>
            </a:r>
            <a:r>
              <a:rPr lang="en-US" sz="1400" dirty="0" smtClean="0">
                <a:solidFill>
                  <a:srgbClr val="FF0000"/>
                </a:solidFill>
              </a:rPr>
              <a:t>challenge concepts]</a:t>
            </a:r>
            <a:endParaRPr lang="en-US" sz="1400" dirty="0">
              <a:solidFill>
                <a:srgbClr val="FF0000"/>
              </a:solidFill>
            </a:endParaRPr>
          </a:p>
          <a:p>
            <a:pPr lvl="1"/>
            <a:r>
              <a:rPr lang="en-US" sz="1400" dirty="0">
                <a:solidFill>
                  <a:prstClr val="black"/>
                </a:solidFill>
                <a:ea typeface="Calibri"/>
                <a:cs typeface="Times New Roman"/>
              </a:rPr>
              <a:t>    </a:t>
            </a:r>
            <a:r>
              <a:rPr lang="en-US" sz="1400" dirty="0" err="1" smtClean="0">
                <a:solidFill>
                  <a:prstClr val="black"/>
                </a:solidFill>
              </a:rPr>
              <a:t>data.value.units</a:t>
            </a:r>
            <a:r>
              <a:rPr lang="en-US" sz="1400" dirty="0" smtClean="0">
                <a:solidFill>
                  <a:prstClr val="black"/>
                </a:solidFill>
              </a:rPr>
              <a:t>: </a:t>
            </a:r>
            <a:r>
              <a:rPr lang="en-US" sz="1400" dirty="0">
                <a:solidFill>
                  <a:srgbClr val="FF0000"/>
                </a:solidFill>
              </a:rPr>
              <a:t>[value set of all quantitative lab units of measure]</a:t>
            </a:r>
          </a:p>
          <a:p>
            <a:endParaRPr lang="en-US" sz="1400" dirty="0" smtClean="0">
              <a:solidFill>
                <a:prstClr val="black"/>
              </a:solidFill>
            </a:endParaRPr>
          </a:p>
          <a:p>
            <a:r>
              <a:rPr lang="en-US" sz="1400" b="1" dirty="0" smtClean="0">
                <a:solidFill>
                  <a:prstClr val="black"/>
                </a:solidFill>
              </a:rPr>
              <a:t>Item to be stored: </a:t>
            </a:r>
            <a:r>
              <a:rPr lang="en-US" sz="1400" b="1" dirty="0"/>
              <a:t>Glucose [Mass/volume] in Serum or Plasma --1.5 hours post 0.5 g/kg glucose </a:t>
            </a:r>
            <a:r>
              <a:rPr lang="en-US" sz="1400" b="1" dirty="0" smtClean="0"/>
              <a:t>IV</a:t>
            </a:r>
          </a:p>
          <a:p>
            <a:endParaRPr lang="en-US" sz="1400" dirty="0" smtClean="0">
              <a:solidFill>
                <a:prstClr val="black"/>
              </a:solidFill>
            </a:endParaRPr>
          </a:p>
          <a:p>
            <a:r>
              <a:rPr lang="en-US" sz="1600" dirty="0">
                <a:solidFill>
                  <a:prstClr val="black"/>
                </a:solidFill>
              </a:rPr>
              <a:t>Leaf level post coordinated QN lab model and challenge – </a:t>
            </a:r>
            <a:r>
              <a:rPr lang="en-US" sz="1600" u="sng" dirty="0">
                <a:solidFill>
                  <a:prstClr val="black"/>
                </a:solidFill>
              </a:rPr>
              <a:t>CIMI preferred model</a:t>
            </a:r>
          </a:p>
          <a:p>
            <a:pPr lvl="1"/>
            <a:r>
              <a:rPr lang="en-US" sz="1600" dirty="0" err="1">
                <a:solidFill>
                  <a:prstClr val="black"/>
                </a:solidFill>
              </a:rPr>
              <a:t>PostCoordinatedGlucoseChallengeModel</a:t>
            </a:r>
            <a:r>
              <a:rPr lang="en-US" sz="1600" dirty="0">
                <a:solidFill>
                  <a:prstClr val="black"/>
                </a:solidFill>
              </a:rPr>
              <a:t> </a:t>
            </a:r>
          </a:p>
          <a:p>
            <a:pPr lvl="1"/>
            <a:r>
              <a:rPr lang="en-US" sz="1600" dirty="0">
                <a:solidFill>
                  <a:prstClr val="black"/>
                </a:solidFill>
              </a:rPr>
              <a:t>    name (focus): </a:t>
            </a:r>
            <a:r>
              <a:rPr lang="en-US" sz="1600" dirty="0">
                <a:solidFill>
                  <a:schemeClr val="tx2">
                    <a:lumMod val="60000"/>
                    <a:lumOff val="40000"/>
                  </a:schemeClr>
                </a:solidFill>
              </a:rPr>
              <a:t>2345-7</a:t>
            </a:r>
            <a:r>
              <a:rPr lang="en-US" sz="1600" b="1" dirty="0">
                <a:solidFill>
                  <a:srgbClr val="008000"/>
                </a:solidFill>
              </a:rPr>
              <a:t> </a:t>
            </a:r>
            <a:r>
              <a:rPr lang="en-US" sz="1600" dirty="0"/>
              <a:t>(Glucose [Mass/​volume] in Serum or Plasma)</a:t>
            </a:r>
          </a:p>
          <a:p>
            <a:pPr lvl="1"/>
            <a:r>
              <a:rPr lang="en-US" sz="1600" dirty="0" smtClean="0">
                <a:solidFill>
                  <a:prstClr val="black"/>
                </a:solidFill>
              </a:rPr>
              <a:t>    </a:t>
            </a:r>
            <a:r>
              <a:rPr lang="en-US" sz="1600" dirty="0">
                <a:solidFill>
                  <a:prstClr val="black"/>
                </a:solidFill>
              </a:rPr>
              <a:t>challenge (</a:t>
            </a:r>
            <a:r>
              <a:rPr lang="en-US" sz="1600" dirty="0" err="1">
                <a:solidFill>
                  <a:prstClr val="black"/>
                </a:solidFill>
              </a:rPr>
              <a:t>qual</a:t>
            </a:r>
            <a:r>
              <a:rPr lang="en-US" sz="1600" dirty="0">
                <a:solidFill>
                  <a:prstClr val="black"/>
                </a:solidFill>
              </a:rPr>
              <a:t>): </a:t>
            </a:r>
            <a:r>
              <a:rPr lang="en-US" sz="1600" dirty="0">
                <a:solidFill>
                  <a:schemeClr val="tx2">
                    <a:lumMod val="60000"/>
                    <a:lumOff val="40000"/>
                  </a:schemeClr>
                </a:solidFill>
              </a:rPr>
              <a:t> CIMISCT 2222 </a:t>
            </a:r>
            <a:r>
              <a:rPr lang="en-US" sz="1600" dirty="0">
                <a:solidFill>
                  <a:prstClr val="black"/>
                </a:solidFill>
              </a:rPr>
              <a:t>(1.5H post 0.5 g/kg glucose IV)</a:t>
            </a:r>
          </a:p>
          <a:p>
            <a:pPr lvl="1"/>
            <a:r>
              <a:rPr lang="en-US" sz="1600" dirty="0">
                <a:solidFill>
                  <a:prstClr val="black"/>
                </a:solidFill>
                <a:ea typeface="Calibri"/>
                <a:cs typeface="Times New Roman"/>
              </a:rPr>
              <a:t>    </a:t>
            </a:r>
            <a:r>
              <a:rPr lang="en-US" sz="1600" dirty="0" err="1">
                <a:solidFill>
                  <a:prstClr val="black"/>
                </a:solidFill>
              </a:rPr>
              <a:t>data.value.units</a:t>
            </a:r>
            <a:r>
              <a:rPr lang="en-US" sz="1600" dirty="0">
                <a:solidFill>
                  <a:prstClr val="black"/>
                </a:solidFill>
              </a:rPr>
              <a:t>: </a:t>
            </a:r>
            <a:r>
              <a:rPr lang="en-US" sz="1600" dirty="0">
                <a:solidFill>
                  <a:schemeClr val="tx2">
                    <a:lumMod val="60000"/>
                    <a:lumOff val="40000"/>
                  </a:schemeClr>
                </a:solidFill>
              </a:rPr>
              <a:t>SCT 258797006 </a:t>
            </a:r>
            <a:r>
              <a:rPr lang="en-US" sz="1600" dirty="0">
                <a:solidFill>
                  <a:prstClr val="black"/>
                </a:solidFill>
              </a:rPr>
              <a:t>(mg/</a:t>
            </a:r>
            <a:r>
              <a:rPr lang="en-US" sz="1600" dirty="0" err="1">
                <a:solidFill>
                  <a:prstClr val="black"/>
                </a:solidFill>
              </a:rPr>
              <a:t>dL</a:t>
            </a:r>
            <a:r>
              <a:rPr lang="en-US" sz="1600" dirty="0">
                <a:solidFill>
                  <a:prstClr val="black"/>
                </a:solidFill>
              </a:rPr>
              <a:t>)</a:t>
            </a:r>
          </a:p>
          <a:p>
            <a:pPr lvl="1"/>
            <a:endParaRPr lang="en-US" sz="1600" dirty="0">
              <a:solidFill>
                <a:prstClr val="black"/>
              </a:solidFill>
            </a:endParaRPr>
          </a:p>
          <a:p>
            <a:r>
              <a:rPr lang="en-US" sz="1600" dirty="0"/>
              <a:t>Lead level pre coordinated QN lab model and challenge – </a:t>
            </a:r>
            <a:r>
              <a:rPr lang="en-US" sz="1600" u="sng" dirty="0"/>
              <a:t>CIMI iso-semantic model</a:t>
            </a:r>
          </a:p>
          <a:p>
            <a:pPr lvl="1"/>
            <a:r>
              <a:rPr lang="en-US" sz="1600" dirty="0" err="1"/>
              <a:t>PreCoordinatedGlucoseChallengeModel</a:t>
            </a:r>
            <a:endParaRPr lang="en-US" sz="1600" dirty="0"/>
          </a:p>
          <a:p>
            <a:pPr lvl="1"/>
            <a:r>
              <a:rPr lang="en-US" sz="1600" dirty="0"/>
              <a:t>    name (focus): </a:t>
            </a:r>
            <a:r>
              <a:rPr lang="en-US" sz="1600" dirty="0">
                <a:solidFill>
                  <a:schemeClr val="tx2">
                    <a:lumMod val="60000"/>
                    <a:lumOff val="40000"/>
                  </a:schemeClr>
                </a:solidFill>
              </a:rPr>
              <a:t>LN 1492-8</a:t>
            </a:r>
            <a:r>
              <a:rPr lang="en-US" sz="1600" dirty="0"/>
              <a:t> </a:t>
            </a:r>
            <a:r>
              <a:rPr lang="en-US" sz="1600" dirty="0">
                <a:solidFill>
                  <a:schemeClr val="tx2">
                    <a:lumMod val="60000"/>
                    <a:lumOff val="40000"/>
                  </a:schemeClr>
                </a:solidFill>
              </a:rPr>
              <a:t> </a:t>
            </a:r>
            <a:r>
              <a:rPr lang="en-US" sz="1600" dirty="0">
                <a:cs typeface="Times New Roman"/>
              </a:rPr>
              <a:t>(</a:t>
            </a:r>
            <a:r>
              <a:rPr lang="en-US" sz="1600" dirty="0"/>
              <a:t>Glucose [Mass/volume] in Serum or Plasma --1.5 hours post 0.5 g/kg glucose IV)</a:t>
            </a:r>
            <a:endParaRPr lang="en-US" sz="1600" dirty="0">
              <a:ea typeface="Calibri"/>
              <a:cs typeface="Times New Roman"/>
            </a:endParaRPr>
          </a:p>
          <a:p>
            <a:pPr lvl="1"/>
            <a:r>
              <a:rPr lang="en-US" sz="1600" dirty="0"/>
              <a:t>    </a:t>
            </a:r>
            <a:r>
              <a:rPr lang="en-US" sz="1600" dirty="0" err="1">
                <a:solidFill>
                  <a:prstClr val="black"/>
                </a:solidFill>
              </a:rPr>
              <a:t>data.value.units</a:t>
            </a:r>
            <a:r>
              <a:rPr lang="en-US" sz="1600" dirty="0">
                <a:solidFill>
                  <a:prstClr val="black"/>
                </a:solidFill>
              </a:rPr>
              <a:t>: </a:t>
            </a:r>
            <a:r>
              <a:rPr lang="en-US" sz="1600" dirty="0">
                <a:solidFill>
                  <a:schemeClr val="tx2">
                    <a:lumMod val="60000"/>
                    <a:lumOff val="40000"/>
                  </a:schemeClr>
                </a:solidFill>
              </a:rPr>
              <a:t>SCT 258797006 </a:t>
            </a:r>
            <a:r>
              <a:rPr lang="en-US" sz="1600" dirty="0">
                <a:solidFill>
                  <a:prstClr val="black"/>
                </a:solidFill>
              </a:rPr>
              <a:t>(mg/</a:t>
            </a:r>
            <a:r>
              <a:rPr lang="en-US" sz="1600" dirty="0" err="1">
                <a:solidFill>
                  <a:prstClr val="black"/>
                </a:solidFill>
              </a:rPr>
              <a:t>dL</a:t>
            </a:r>
            <a:r>
              <a:rPr lang="en-US" sz="1600" dirty="0">
                <a:solidFill>
                  <a:prstClr val="black"/>
                </a:solidFill>
              </a:rPr>
              <a:t>)</a:t>
            </a:r>
          </a:p>
        </p:txBody>
      </p:sp>
    </p:spTree>
    <p:extLst>
      <p:ext uri="{BB962C8B-B14F-4D97-AF65-F5344CB8AC3E}">
        <p14:creationId xmlns:p14="http://schemas.microsoft.com/office/powerpoint/2010/main" val="15943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QN Lab “Universal” - 4</a:t>
            </a:r>
            <a:endParaRPr lang="en-US" dirty="0"/>
          </a:p>
        </p:txBody>
      </p:sp>
      <p:sp>
        <p:nvSpPr>
          <p:cNvPr id="3" name="TextBox 2"/>
          <p:cNvSpPr txBox="1"/>
          <p:nvPr/>
        </p:nvSpPr>
        <p:spPr>
          <a:xfrm>
            <a:off x="385439" y="1219200"/>
            <a:ext cx="8458200" cy="5201424"/>
          </a:xfrm>
          <a:prstGeom prst="rect">
            <a:avLst/>
          </a:prstGeom>
          <a:noFill/>
        </p:spPr>
        <p:txBody>
          <a:bodyPr wrap="square" rtlCol="0">
            <a:spAutoFit/>
          </a:bodyPr>
          <a:lstStyle/>
          <a:p>
            <a:r>
              <a:rPr lang="en-US" sz="1400" b="1" u="sng" dirty="0" smtClean="0">
                <a:solidFill>
                  <a:prstClr val="black"/>
                </a:solidFill>
              </a:rPr>
              <a:t>Example </a:t>
            </a:r>
            <a:r>
              <a:rPr lang="en-US" sz="1400" b="1" u="sng" dirty="0">
                <a:solidFill>
                  <a:prstClr val="black"/>
                </a:solidFill>
              </a:rPr>
              <a:t>1</a:t>
            </a:r>
            <a:r>
              <a:rPr lang="en-US" sz="1400" b="1" u="sng" dirty="0" smtClean="0">
                <a:solidFill>
                  <a:prstClr val="black"/>
                </a:solidFill>
              </a:rPr>
              <a:t> – Quantitative lab tests with </a:t>
            </a:r>
            <a:r>
              <a:rPr lang="en-US" sz="1400" b="1" u="sng" dirty="0" err="1" smtClean="0">
                <a:solidFill>
                  <a:prstClr val="black"/>
                </a:solidFill>
              </a:rPr>
              <a:t>mehtod</a:t>
            </a:r>
            <a:r>
              <a:rPr lang="en-US" sz="1400" b="1" u="sng" dirty="0" smtClean="0">
                <a:solidFill>
                  <a:prstClr val="black"/>
                </a:solidFill>
              </a:rPr>
              <a:t> and challenge</a:t>
            </a:r>
          </a:p>
          <a:p>
            <a:r>
              <a:rPr lang="en-US" sz="1400" dirty="0" smtClean="0">
                <a:solidFill>
                  <a:prstClr val="black"/>
                </a:solidFill>
              </a:rPr>
              <a:t>Abstract Model</a:t>
            </a:r>
          </a:p>
          <a:p>
            <a:pPr lvl="1"/>
            <a:r>
              <a:rPr lang="en-US" sz="1400" dirty="0" err="1" smtClean="0">
                <a:solidFill>
                  <a:prstClr val="black"/>
                </a:solidFill>
              </a:rPr>
              <a:t>PostCoordinatedQuantLabUnivModel</a:t>
            </a:r>
            <a:r>
              <a:rPr lang="en-US" sz="1400" dirty="0" smtClean="0">
                <a:solidFill>
                  <a:prstClr val="black"/>
                </a:solidFill>
              </a:rPr>
              <a:t> </a:t>
            </a:r>
            <a:endParaRPr lang="en-US" sz="1400" dirty="0">
              <a:solidFill>
                <a:prstClr val="black"/>
              </a:solidFill>
            </a:endParaRPr>
          </a:p>
          <a:p>
            <a:pPr lvl="1"/>
            <a:r>
              <a:rPr lang="en-US" sz="1400" dirty="0">
                <a:solidFill>
                  <a:prstClr val="black"/>
                </a:solidFill>
              </a:rPr>
              <a:t>    name (focus): </a:t>
            </a:r>
            <a:r>
              <a:rPr lang="en-US" sz="1400" dirty="0" smtClean="0">
                <a:solidFill>
                  <a:srgbClr val="FF0000"/>
                </a:solidFill>
              </a:rPr>
              <a:t>[value set of QN Lab LOINC items where method and challenge is not specified]</a:t>
            </a:r>
            <a:r>
              <a:rPr lang="en-US" sz="1400" dirty="0" smtClean="0">
                <a:solidFill>
                  <a:prstClr val="black"/>
                </a:solidFill>
              </a:rPr>
              <a:t> </a:t>
            </a:r>
            <a:endParaRPr lang="en-US" sz="1400" dirty="0">
              <a:solidFill>
                <a:prstClr val="black"/>
              </a:solidFill>
            </a:endParaRPr>
          </a:p>
          <a:p>
            <a:pPr lvl="1"/>
            <a:r>
              <a:rPr lang="en-US" sz="1400" dirty="0">
                <a:solidFill>
                  <a:prstClr val="black"/>
                </a:solidFill>
              </a:rPr>
              <a:t>    </a:t>
            </a:r>
            <a:r>
              <a:rPr lang="en-US" sz="1400" dirty="0" smtClean="0">
                <a:solidFill>
                  <a:prstClr val="black"/>
                </a:solidFill>
              </a:rPr>
              <a:t>method </a:t>
            </a:r>
            <a:r>
              <a:rPr lang="en-US" sz="1400" dirty="0">
                <a:solidFill>
                  <a:prstClr val="black"/>
                </a:solidFill>
              </a:rPr>
              <a:t>(</a:t>
            </a:r>
            <a:r>
              <a:rPr lang="en-US" sz="1400" dirty="0" err="1">
                <a:solidFill>
                  <a:prstClr val="black"/>
                </a:solidFill>
              </a:rPr>
              <a:t>qual</a:t>
            </a:r>
            <a:r>
              <a:rPr lang="en-US" sz="1400" dirty="0">
                <a:solidFill>
                  <a:prstClr val="black"/>
                </a:solidFill>
              </a:rPr>
              <a:t>): </a:t>
            </a:r>
            <a:r>
              <a:rPr lang="en-US" sz="1400" dirty="0">
                <a:solidFill>
                  <a:srgbClr val="FF0000"/>
                </a:solidFill>
              </a:rPr>
              <a:t>[value set of all valid quantitative lab methods</a:t>
            </a:r>
            <a:r>
              <a:rPr lang="en-US" sz="1400" dirty="0" smtClean="0">
                <a:solidFill>
                  <a:srgbClr val="FF0000"/>
                </a:solidFill>
              </a:rPr>
              <a:t>]</a:t>
            </a:r>
          </a:p>
          <a:p>
            <a:pPr lvl="1"/>
            <a:r>
              <a:rPr lang="en-US" sz="1400" dirty="0">
                <a:solidFill>
                  <a:srgbClr val="FF0000"/>
                </a:solidFill>
              </a:rPr>
              <a:t> </a:t>
            </a:r>
            <a:r>
              <a:rPr lang="en-US" sz="1400" dirty="0" smtClean="0">
                <a:solidFill>
                  <a:srgbClr val="FF0000"/>
                </a:solidFill>
              </a:rPr>
              <a:t>   </a:t>
            </a:r>
            <a:r>
              <a:rPr lang="en-US" sz="1400" dirty="0" smtClean="0">
                <a:solidFill>
                  <a:prstClr val="black"/>
                </a:solidFill>
              </a:rPr>
              <a:t>challenge </a:t>
            </a:r>
            <a:r>
              <a:rPr lang="en-US" sz="1400" dirty="0">
                <a:solidFill>
                  <a:prstClr val="black"/>
                </a:solidFill>
              </a:rPr>
              <a:t>(</a:t>
            </a:r>
            <a:r>
              <a:rPr lang="en-US" sz="1400" dirty="0" err="1">
                <a:solidFill>
                  <a:prstClr val="black"/>
                </a:solidFill>
              </a:rPr>
              <a:t>qual</a:t>
            </a:r>
            <a:r>
              <a:rPr lang="en-US" sz="1400" dirty="0">
                <a:solidFill>
                  <a:prstClr val="black"/>
                </a:solidFill>
              </a:rPr>
              <a:t>): </a:t>
            </a:r>
            <a:r>
              <a:rPr lang="en-US" sz="1400" dirty="0">
                <a:solidFill>
                  <a:srgbClr val="FF0000"/>
                </a:solidFill>
              </a:rPr>
              <a:t>[value set of all valid </a:t>
            </a:r>
            <a:r>
              <a:rPr lang="en-US" sz="1400" dirty="0" smtClean="0">
                <a:solidFill>
                  <a:srgbClr val="FF0000"/>
                </a:solidFill>
              </a:rPr>
              <a:t>challenge concepts]</a:t>
            </a:r>
            <a:endParaRPr lang="en-US" sz="1400" dirty="0">
              <a:solidFill>
                <a:srgbClr val="FF0000"/>
              </a:solidFill>
            </a:endParaRPr>
          </a:p>
          <a:p>
            <a:pPr lvl="1"/>
            <a:r>
              <a:rPr lang="en-US" sz="1400" dirty="0">
                <a:solidFill>
                  <a:prstClr val="black"/>
                </a:solidFill>
                <a:ea typeface="Calibri"/>
                <a:cs typeface="Times New Roman"/>
              </a:rPr>
              <a:t>    </a:t>
            </a:r>
            <a:r>
              <a:rPr lang="en-US" sz="1400" dirty="0" err="1" smtClean="0">
                <a:solidFill>
                  <a:prstClr val="black"/>
                </a:solidFill>
              </a:rPr>
              <a:t>data.value.units</a:t>
            </a:r>
            <a:r>
              <a:rPr lang="en-US" sz="1400" dirty="0" smtClean="0">
                <a:solidFill>
                  <a:prstClr val="black"/>
                </a:solidFill>
              </a:rPr>
              <a:t>: </a:t>
            </a:r>
            <a:r>
              <a:rPr lang="en-US" sz="1400" dirty="0">
                <a:solidFill>
                  <a:srgbClr val="FF0000"/>
                </a:solidFill>
              </a:rPr>
              <a:t>[value set of all quantitative lab units of measure]</a:t>
            </a:r>
          </a:p>
          <a:p>
            <a:endParaRPr lang="en-US" sz="1400" dirty="0" smtClean="0">
              <a:solidFill>
                <a:prstClr val="black"/>
              </a:solidFill>
            </a:endParaRPr>
          </a:p>
          <a:p>
            <a:r>
              <a:rPr lang="en-US" sz="1400" b="1" dirty="0" smtClean="0">
                <a:solidFill>
                  <a:prstClr val="black"/>
                </a:solidFill>
              </a:rPr>
              <a:t>Item to be stored: </a:t>
            </a:r>
            <a:r>
              <a:rPr lang="en-US" sz="1400" b="1" dirty="0"/>
              <a:t>Glucose [Presence] in Urine by Test strip --1.5 hours post 75 g glucose </a:t>
            </a:r>
            <a:r>
              <a:rPr lang="en-US" sz="1400" b="1" dirty="0" smtClean="0"/>
              <a:t>PO</a:t>
            </a:r>
          </a:p>
          <a:p>
            <a:endParaRPr lang="en-US" sz="1400" dirty="0" smtClean="0">
              <a:solidFill>
                <a:prstClr val="black"/>
              </a:solidFill>
            </a:endParaRPr>
          </a:p>
          <a:p>
            <a:r>
              <a:rPr lang="en-US" sz="1600" dirty="0">
                <a:solidFill>
                  <a:prstClr val="black"/>
                </a:solidFill>
              </a:rPr>
              <a:t>Leaf level post coordinated QN lab model </a:t>
            </a:r>
            <a:r>
              <a:rPr lang="en-US" sz="1600" dirty="0" smtClean="0">
                <a:solidFill>
                  <a:prstClr val="black"/>
                </a:solidFill>
              </a:rPr>
              <a:t>method and </a:t>
            </a:r>
            <a:r>
              <a:rPr lang="en-US" sz="1600" dirty="0">
                <a:solidFill>
                  <a:prstClr val="black"/>
                </a:solidFill>
              </a:rPr>
              <a:t>challenge – </a:t>
            </a:r>
            <a:r>
              <a:rPr lang="en-US" sz="1600" u="sng" dirty="0">
                <a:solidFill>
                  <a:prstClr val="black"/>
                </a:solidFill>
              </a:rPr>
              <a:t>CIMI preferred model</a:t>
            </a:r>
          </a:p>
          <a:p>
            <a:pPr lvl="1"/>
            <a:r>
              <a:rPr lang="en-US" sz="1600" dirty="0" err="1" smtClean="0">
                <a:solidFill>
                  <a:prstClr val="black"/>
                </a:solidFill>
              </a:rPr>
              <a:t>PostCoordinatedGlucoseChallengeAndMethodModel</a:t>
            </a:r>
            <a:r>
              <a:rPr lang="en-US" sz="1600" dirty="0" smtClean="0">
                <a:solidFill>
                  <a:prstClr val="black"/>
                </a:solidFill>
              </a:rPr>
              <a:t> </a:t>
            </a:r>
            <a:endParaRPr lang="en-US" sz="1600" dirty="0">
              <a:solidFill>
                <a:prstClr val="black"/>
              </a:solidFill>
            </a:endParaRPr>
          </a:p>
          <a:p>
            <a:pPr lvl="1"/>
            <a:r>
              <a:rPr lang="en-US" sz="1600" dirty="0">
                <a:solidFill>
                  <a:prstClr val="black"/>
                </a:solidFill>
              </a:rPr>
              <a:t>    name (focus): </a:t>
            </a:r>
            <a:r>
              <a:rPr lang="en-US" sz="1600" dirty="0">
                <a:solidFill>
                  <a:schemeClr val="tx2">
                    <a:lumMod val="60000"/>
                    <a:lumOff val="40000"/>
                  </a:schemeClr>
                </a:solidFill>
              </a:rPr>
              <a:t>LN 2349-9   </a:t>
            </a:r>
            <a:r>
              <a:rPr lang="en-US" sz="1600" dirty="0">
                <a:solidFill>
                  <a:prstClr val="black"/>
                </a:solidFill>
              </a:rPr>
              <a:t>(Glucose [Presence] in Urine)</a:t>
            </a:r>
          </a:p>
          <a:p>
            <a:pPr lvl="1"/>
            <a:r>
              <a:rPr lang="en-US" sz="1600" dirty="0">
                <a:solidFill>
                  <a:prstClr val="black"/>
                </a:solidFill>
              </a:rPr>
              <a:t>    </a:t>
            </a:r>
            <a:r>
              <a:rPr lang="en-US" sz="1600" dirty="0" smtClean="0">
                <a:solidFill>
                  <a:prstClr val="black"/>
                </a:solidFill>
              </a:rPr>
              <a:t>method </a:t>
            </a:r>
            <a:r>
              <a:rPr lang="en-US" sz="1600" dirty="0">
                <a:solidFill>
                  <a:prstClr val="black"/>
                </a:solidFill>
              </a:rPr>
              <a:t>(</a:t>
            </a:r>
            <a:r>
              <a:rPr lang="en-US" sz="1600" dirty="0" err="1">
                <a:solidFill>
                  <a:prstClr val="black"/>
                </a:solidFill>
              </a:rPr>
              <a:t>qual</a:t>
            </a:r>
            <a:r>
              <a:rPr lang="en-US" sz="1600" dirty="0">
                <a:solidFill>
                  <a:prstClr val="black"/>
                </a:solidFill>
              </a:rPr>
              <a:t>): </a:t>
            </a:r>
            <a:r>
              <a:rPr lang="en-US" sz="1600" dirty="0">
                <a:solidFill>
                  <a:schemeClr val="tx2">
                    <a:lumMod val="60000"/>
                    <a:lumOff val="40000"/>
                  </a:schemeClr>
                </a:solidFill>
              </a:rPr>
              <a:t> CIMISCT 1111 </a:t>
            </a:r>
            <a:r>
              <a:rPr lang="en-US" sz="1600" dirty="0">
                <a:solidFill>
                  <a:prstClr val="black"/>
                </a:solidFill>
              </a:rPr>
              <a:t>Test strip manual </a:t>
            </a:r>
            <a:r>
              <a:rPr lang="en-US" sz="1600" b="1" dirty="0"/>
              <a:t>(</a:t>
            </a:r>
            <a:r>
              <a:rPr lang="en-US" sz="1600" dirty="0">
                <a:solidFill>
                  <a:prstClr val="black"/>
                </a:solidFill>
              </a:rPr>
              <a:t>117021008  Test strip method</a:t>
            </a:r>
            <a:r>
              <a:rPr lang="en-US" sz="1600" dirty="0" smtClean="0">
                <a:solidFill>
                  <a:prstClr val="black"/>
                </a:solidFill>
              </a:rPr>
              <a:t>)</a:t>
            </a:r>
          </a:p>
          <a:p>
            <a:pPr lvl="1"/>
            <a:r>
              <a:rPr lang="en-US" sz="1600" dirty="0">
                <a:solidFill>
                  <a:prstClr val="black"/>
                </a:solidFill>
              </a:rPr>
              <a:t> </a:t>
            </a:r>
            <a:r>
              <a:rPr lang="en-US" sz="1600" dirty="0" smtClean="0">
                <a:solidFill>
                  <a:prstClr val="black"/>
                </a:solidFill>
              </a:rPr>
              <a:t>   challenge </a:t>
            </a:r>
            <a:r>
              <a:rPr lang="en-US" sz="1600" dirty="0">
                <a:solidFill>
                  <a:prstClr val="black"/>
                </a:solidFill>
              </a:rPr>
              <a:t>(</a:t>
            </a:r>
            <a:r>
              <a:rPr lang="en-US" sz="1600" dirty="0" err="1">
                <a:solidFill>
                  <a:prstClr val="black"/>
                </a:solidFill>
              </a:rPr>
              <a:t>qual</a:t>
            </a:r>
            <a:r>
              <a:rPr lang="en-US" sz="1600" dirty="0">
                <a:solidFill>
                  <a:prstClr val="black"/>
                </a:solidFill>
              </a:rPr>
              <a:t>): </a:t>
            </a:r>
            <a:r>
              <a:rPr lang="en-US" sz="1600" dirty="0">
                <a:solidFill>
                  <a:schemeClr val="tx2">
                    <a:lumMod val="60000"/>
                    <a:lumOff val="40000"/>
                  </a:schemeClr>
                </a:solidFill>
              </a:rPr>
              <a:t> CIMISCT </a:t>
            </a:r>
            <a:r>
              <a:rPr lang="en-US" sz="1600" dirty="0" smtClean="0">
                <a:solidFill>
                  <a:schemeClr val="tx2">
                    <a:lumMod val="60000"/>
                    <a:lumOff val="40000"/>
                  </a:schemeClr>
                </a:solidFill>
              </a:rPr>
              <a:t>3333 </a:t>
            </a:r>
            <a:r>
              <a:rPr lang="en-US" sz="1600" dirty="0">
                <a:solidFill>
                  <a:prstClr val="black"/>
                </a:solidFill>
              </a:rPr>
              <a:t>(1.5H post </a:t>
            </a:r>
            <a:r>
              <a:rPr lang="en-US" sz="1600" dirty="0" smtClean="0">
                <a:solidFill>
                  <a:prstClr val="black"/>
                </a:solidFill>
              </a:rPr>
              <a:t>75 g </a:t>
            </a:r>
            <a:r>
              <a:rPr lang="en-US" sz="1600" dirty="0">
                <a:solidFill>
                  <a:prstClr val="black"/>
                </a:solidFill>
              </a:rPr>
              <a:t>glucose </a:t>
            </a:r>
            <a:r>
              <a:rPr lang="en-US" sz="1600" dirty="0" smtClean="0">
                <a:solidFill>
                  <a:prstClr val="black"/>
                </a:solidFill>
              </a:rPr>
              <a:t>PO)</a:t>
            </a:r>
            <a:endParaRPr lang="en-US" sz="1600" dirty="0">
              <a:solidFill>
                <a:prstClr val="black"/>
              </a:solidFill>
            </a:endParaRPr>
          </a:p>
          <a:p>
            <a:pPr lvl="1"/>
            <a:r>
              <a:rPr lang="en-US" sz="1600" dirty="0">
                <a:solidFill>
                  <a:prstClr val="black"/>
                </a:solidFill>
                <a:ea typeface="Calibri"/>
                <a:cs typeface="Times New Roman"/>
              </a:rPr>
              <a:t>   </a:t>
            </a:r>
            <a:r>
              <a:rPr lang="en-US" sz="1600" dirty="0" smtClean="0">
                <a:solidFill>
                  <a:prstClr val="black"/>
                </a:solidFill>
                <a:ea typeface="Calibri"/>
                <a:cs typeface="Times New Roman"/>
              </a:rPr>
              <a:t> </a:t>
            </a:r>
            <a:r>
              <a:rPr lang="en-US" sz="1600" dirty="0" err="1" smtClean="0">
                <a:solidFill>
                  <a:prstClr val="black"/>
                </a:solidFill>
              </a:rPr>
              <a:t>data.value.code</a:t>
            </a:r>
            <a:r>
              <a:rPr lang="en-US" sz="1600" dirty="0" smtClean="0">
                <a:solidFill>
                  <a:prstClr val="black"/>
                </a:solidFill>
              </a:rPr>
              <a:t>: </a:t>
            </a:r>
            <a:r>
              <a:rPr lang="en-US" sz="1600" dirty="0" smtClean="0">
                <a:solidFill>
                  <a:schemeClr val="tx2">
                    <a:lumMod val="60000"/>
                    <a:lumOff val="40000"/>
                  </a:schemeClr>
                </a:solidFill>
              </a:rPr>
              <a:t>[value set binding for Present/Absent]</a:t>
            </a:r>
            <a:endParaRPr lang="en-US" sz="1600" dirty="0" smtClean="0">
              <a:solidFill>
                <a:prstClr val="black"/>
              </a:solidFill>
            </a:endParaRPr>
          </a:p>
          <a:p>
            <a:pPr lvl="1"/>
            <a:endParaRPr lang="en-US" sz="1600" dirty="0" smtClean="0">
              <a:solidFill>
                <a:prstClr val="black"/>
              </a:solidFill>
            </a:endParaRPr>
          </a:p>
          <a:p>
            <a:r>
              <a:rPr lang="en-US" sz="1600" dirty="0" smtClean="0"/>
              <a:t>Lead </a:t>
            </a:r>
            <a:r>
              <a:rPr lang="en-US" sz="1600" dirty="0"/>
              <a:t>level pre coordinated QN lab model </a:t>
            </a:r>
            <a:r>
              <a:rPr lang="en-US" sz="1600" dirty="0" smtClean="0"/>
              <a:t>method and </a:t>
            </a:r>
            <a:r>
              <a:rPr lang="en-US" sz="1600" dirty="0"/>
              <a:t>challenge – </a:t>
            </a:r>
            <a:r>
              <a:rPr lang="en-US" sz="1600" u="sng" dirty="0"/>
              <a:t>CIMI iso-semantic model</a:t>
            </a:r>
          </a:p>
          <a:p>
            <a:pPr lvl="1"/>
            <a:r>
              <a:rPr lang="en-US" sz="1600" dirty="0" err="1" smtClean="0"/>
              <a:t>PreCoordinatedGlucoseChallengeAndMethodModel</a:t>
            </a:r>
            <a:endParaRPr lang="en-US" sz="1600" dirty="0"/>
          </a:p>
          <a:p>
            <a:pPr lvl="1"/>
            <a:r>
              <a:rPr lang="en-US" sz="1600" dirty="0"/>
              <a:t>    name (focus): </a:t>
            </a:r>
            <a:r>
              <a:rPr lang="en-US" sz="1600" dirty="0">
                <a:solidFill>
                  <a:schemeClr val="tx2">
                    <a:lumMod val="60000"/>
                    <a:lumOff val="40000"/>
                  </a:schemeClr>
                </a:solidFill>
              </a:rPr>
              <a:t>LN 6763-7   </a:t>
            </a:r>
            <a:r>
              <a:rPr lang="en-US" sz="1600" dirty="0" smtClean="0">
                <a:cs typeface="Times New Roman"/>
              </a:rPr>
              <a:t>(</a:t>
            </a:r>
            <a:r>
              <a:rPr lang="en-US" sz="1600" dirty="0"/>
              <a:t>Glucose [Presence] in Urine by Test strip --1.5 hours post 75 g glucose </a:t>
            </a:r>
            <a:r>
              <a:rPr lang="en-US" sz="1600" dirty="0" smtClean="0"/>
              <a:t>PO by Test Strip)</a:t>
            </a:r>
            <a:endParaRPr lang="en-US" sz="1600" dirty="0">
              <a:ea typeface="Calibri"/>
              <a:cs typeface="Times New Roman"/>
            </a:endParaRPr>
          </a:p>
          <a:p>
            <a:pPr lvl="1"/>
            <a:r>
              <a:rPr lang="en-US" sz="1600" dirty="0"/>
              <a:t>    </a:t>
            </a:r>
            <a:r>
              <a:rPr lang="en-US" sz="1600" dirty="0" err="1">
                <a:solidFill>
                  <a:prstClr val="black"/>
                </a:solidFill>
              </a:rPr>
              <a:t>data.value.code</a:t>
            </a:r>
            <a:r>
              <a:rPr lang="en-US" sz="1600" dirty="0">
                <a:solidFill>
                  <a:prstClr val="black"/>
                </a:solidFill>
              </a:rPr>
              <a:t>: </a:t>
            </a:r>
            <a:r>
              <a:rPr lang="en-US" sz="1600" dirty="0">
                <a:solidFill>
                  <a:schemeClr val="tx2">
                    <a:lumMod val="60000"/>
                    <a:lumOff val="40000"/>
                  </a:schemeClr>
                </a:solidFill>
              </a:rPr>
              <a:t>[value set </a:t>
            </a:r>
            <a:r>
              <a:rPr lang="en-US" sz="1600" dirty="0" smtClean="0">
                <a:solidFill>
                  <a:schemeClr val="tx2">
                    <a:lumMod val="60000"/>
                    <a:lumOff val="40000"/>
                  </a:schemeClr>
                </a:solidFill>
              </a:rPr>
              <a:t>binding for Present/Absent]</a:t>
            </a:r>
            <a:endParaRPr lang="en-US" sz="1600" dirty="0">
              <a:solidFill>
                <a:prstClr val="black"/>
              </a:solidFill>
            </a:endParaRPr>
          </a:p>
        </p:txBody>
      </p:sp>
    </p:spTree>
    <p:extLst>
      <p:ext uri="{BB962C8B-B14F-4D97-AF65-F5344CB8AC3E}">
        <p14:creationId xmlns:p14="http://schemas.microsoft.com/office/powerpoint/2010/main" val="754673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from CIMI to LOINC</a:t>
            </a:r>
            <a:endParaRPr lang="en-US" dirty="0"/>
          </a:p>
        </p:txBody>
      </p:sp>
      <p:sp>
        <p:nvSpPr>
          <p:cNvPr id="3" name="Content Placeholder 2"/>
          <p:cNvSpPr>
            <a:spLocks noGrp="1"/>
          </p:cNvSpPr>
          <p:nvPr>
            <p:ph idx="1"/>
          </p:nvPr>
        </p:nvSpPr>
        <p:spPr/>
        <p:txBody>
          <a:bodyPr/>
          <a:lstStyle/>
          <a:p>
            <a:r>
              <a:rPr lang="en-US" dirty="0" smtClean="0"/>
              <a:t>Create “</a:t>
            </a:r>
            <a:r>
              <a:rPr lang="en-US" dirty="0" err="1" smtClean="0"/>
              <a:t>methodless</a:t>
            </a:r>
            <a:r>
              <a:rPr lang="en-US" dirty="0" smtClean="0"/>
              <a:t>” LOINC codes where they don’t exist for the top 2000 lab LOINC codes</a:t>
            </a:r>
          </a:p>
          <a:p>
            <a:r>
              <a:rPr lang="en-US" dirty="0" smtClean="0"/>
              <a:t>This would be about 500 new LOINC codes</a:t>
            </a:r>
          </a:p>
          <a:p>
            <a:pPr marL="0" indent="0">
              <a:buNone/>
            </a:pPr>
            <a:endParaRPr lang="en-US" dirty="0"/>
          </a:p>
        </p:txBody>
      </p:sp>
    </p:spTree>
    <p:extLst>
      <p:ext uri="{BB962C8B-B14F-4D97-AF65-F5344CB8AC3E}">
        <p14:creationId xmlns:p14="http://schemas.microsoft.com/office/powerpoint/2010/main" val="821895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Request</a:t>
            </a:r>
            <a:endParaRPr lang="en-US" dirty="0"/>
          </a:p>
        </p:txBody>
      </p:sp>
      <p:sp>
        <p:nvSpPr>
          <p:cNvPr id="3" name="Content Placeholder 2"/>
          <p:cNvSpPr>
            <a:spLocks noGrp="1"/>
          </p:cNvSpPr>
          <p:nvPr>
            <p:ph idx="1"/>
          </p:nvPr>
        </p:nvSpPr>
        <p:spPr/>
        <p:txBody>
          <a:bodyPr/>
          <a:lstStyle/>
          <a:p>
            <a:r>
              <a:rPr lang="en-US" dirty="0" smtClean="0"/>
              <a:t>To support the CIMI preferred way of representing data we need “</a:t>
            </a:r>
            <a:r>
              <a:rPr lang="en-US" dirty="0" err="1" smtClean="0"/>
              <a:t>methodless</a:t>
            </a:r>
            <a:r>
              <a:rPr lang="en-US" dirty="0" smtClean="0"/>
              <a:t>” LOINC codes</a:t>
            </a:r>
          </a:p>
          <a:p>
            <a:r>
              <a:rPr lang="en-US" dirty="0" smtClean="0"/>
              <a:t>These codes would sometimes be useful for ordering </a:t>
            </a:r>
            <a:endParaRPr lang="en-US" dirty="0"/>
          </a:p>
        </p:txBody>
      </p:sp>
    </p:spTree>
    <p:extLst>
      <p:ext uri="{BB962C8B-B14F-4D97-AF65-F5344CB8AC3E}">
        <p14:creationId xmlns:p14="http://schemas.microsoft.com/office/powerpoint/2010/main" val="1281043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CIMI and HSPC</a:t>
            </a:r>
            <a:endParaRPr lang="en-US" dirty="0"/>
          </a:p>
        </p:txBody>
      </p:sp>
      <p:sp>
        <p:nvSpPr>
          <p:cNvPr id="3" name="Content Placeholder 2"/>
          <p:cNvSpPr>
            <a:spLocks noGrp="1"/>
          </p:cNvSpPr>
          <p:nvPr>
            <p:ph idx="1"/>
          </p:nvPr>
        </p:nvSpPr>
        <p:spPr>
          <a:xfrm>
            <a:off x="228600" y="1600200"/>
            <a:ext cx="8610600" cy="4525963"/>
          </a:xfrm>
        </p:spPr>
        <p:txBody>
          <a:bodyPr/>
          <a:lstStyle/>
          <a:p>
            <a:r>
              <a:rPr lang="en-US" dirty="0" smtClean="0"/>
              <a:t>Clinical Information Modeling Initiative (CIMI)</a:t>
            </a:r>
          </a:p>
          <a:p>
            <a:pPr lvl="1"/>
            <a:r>
              <a:rPr lang="en-US" dirty="0" smtClean="0"/>
              <a:t>International organization for making “logical” models for interoperability</a:t>
            </a:r>
          </a:p>
          <a:p>
            <a:r>
              <a:rPr lang="en-US" dirty="0" smtClean="0"/>
              <a:t>Healthcare Services Platform Consortium (HSPC)</a:t>
            </a:r>
          </a:p>
          <a:p>
            <a:pPr lvl="1"/>
            <a:r>
              <a:rPr lang="en-US" dirty="0" smtClean="0"/>
              <a:t>Defining service APIs to support truly interoperable software</a:t>
            </a:r>
          </a:p>
          <a:p>
            <a:pPr lvl="1"/>
            <a:r>
              <a:rPr lang="en-US" dirty="0" smtClean="0"/>
              <a:t>Use CIMI models to define “truly” interoperable services</a:t>
            </a:r>
            <a:endParaRPr lang="en-US" dirty="0"/>
          </a:p>
        </p:txBody>
      </p:sp>
    </p:spTree>
    <p:extLst>
      <p:ext uri="{BB962C8B-B14F-4D97-AF65-F5344CB8AC3E}">
        <p14:creationId xmlns:p14="http://schemas.microsoft.com/office/powerpoint/2010/main" val="3101539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Lab data is one of the simpler kinds of data</a:t>
            </a:r>
          </a:p>
          <a:p>
            <a:r>
              <a:rPr lang="en-US" dirty="0" smtClean="0"/>
              <a:t>Use of models that are “partially” interoperable would have value in many use cases</a:t>
            </a:r>
          </a:p>
          <a:p>
            <a:r>
              <a:rPr lang="en-US" dirty="0" smtClean="0"/>
              <a:t>Getting </a:t>
            </a:r>
            <a:r>
              <a:rPr lang="en-US" dirty="0"/>
              <a:t>to “true” interoperability is </a:t>
            </a:r>
            <a:r>
              <a:rPr lang="en-US" dirty="0" smtClean="0"/>
              <a:t>hard</a:t>
            </a:r>
          </a:p>
          <a:p>
            <a:r>
              <a:rPr lang="en-US" dirty="0" smtClean="0"/>
              <a:t>We want “true” interoperability in truly interoperable HSPC services</a:t>
            </a:r>
          </a:p>
          <a:p>
            <a:r>
              <a:rPr lang="en-US" dirty="0" smtClean="0"/>
              <a:t>Many use cases would not need “true” interoperability</a:t>
            </a:r>
            <a:endParaRPr lang="en-US" dirty="0"/>
          </a:p>
          <a:p>
            <a:endParaRPr lang="en-US" dirty="0" smtClean="0"/>
          </a:p>
          <a:p>
            <a:endParaRPr lang="en-US" dirty="0"/>
          </a:p>
        </p:txBody>
      </p:sp>
    </p:spTree>
    <p:extLst>
      <p:ext uri="{BB962C8B-B14F-4D97-AF65-F5344CB8AC3E}">
        <p14:creationId xmlns:p14="http://schemas.microsoft.com/office/powerpoint/2010/main" val="2875939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Continue making CIMI models with HSPC needs as a high priority</a:t>
            </a:r>
          </a:p>
          <a:p>
            <a:r>
              <a:rPr lang="en-US" dirty="0" smtClean="0"/>
              <a:t>Generate FHIR profiles based on information in the CIMI models</a:t>
            </a:r>
          </a:p>
          <a:p>
            <a:r>
              <a:rPr lang="en-US" dirty="0" smtClean="0"/>
              <a:t>Create tools to make it easy to browse and incorporate the FHIR profiles into applications and services</a:t>
            </a:r>
            <a:endParaRPr lang="en-US" dirty="0"/>
          </a:p>
        </p:txBody>
      </p:sp>
    </p:spTree>
    <p:extLst>
      <p:ext uri="{BB962C8B-B14F-4D97-AF65-F5344CB8AC3E}">
        <p14:creationId xmlns:p14="http://schemas.microsoft.com/office/powerpoint/2010/main" val="38874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normAutofit/>
          </a:bodyPr>
          <a:lstStyle/>
          <a:p>
            <a:r>
              <a:rPr lang="en-US" sz="4400" dirty="0" smtClean="0"/>
              <a:t>We are all using SMART and FHIR, but we </a:t>
            </a:r>
            <a:r>
              <a:rPr lang="en-US" sz="4400" smtClean="0"/>
              <a:t>may be using </a:t>
            </a:r>
            <a:r>
              <a:rPr lang="en-US" sz="4400" dirty="0" smtClean="0"/>
              <a:t>different profiles</a:t>
            </a:r>
            <a:endParaRPr lang="en-US" sz="4400" dirty="0"/>
          </a:p>
        </p:txBody>
      </p:sp>
    </p:spTree>
    <p:extLst>
      <p:ext uri="{BB962C8B-B14F-4D97-AF65-F5344CB8AC3E}">
        <p14:creationId xmlns:p14="http://schemas.microsoft.com/office/powerpoint/2010/main" val="249988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819" y="338808"/>
            <a:ext cx="7289030" cy="804333"/>
          </a:xfrm>
        </p:spPr>
        <p:txBody>
          <a:bodyPr/>
          <a:lstStyle/>
          <a:p>
            <a:r>
              <a:rPr lang="en-US" sz="3600" dirty="0" smtClean="0"/>
              <a:t>Profile for “Blood pressure”</a:t>
            </a:r>
            <a:endParaRPr lang="nl-NL" sz="3600" dirty="0"/>
          </a:p>
        </p:txBody>
      </p:sp>
      <p:sp>
        <p:nvSpPr>
          <p:cNvPr id="4" name="Slide Number Placeholder 3"/>
          <p:cNvSpPr>
            <a:spLocks noGrp="1"/>
          </p:cNvSpPr>
          <p:nvPr>
            <p:ph type="sldNum" sz="quarter" idx="4294967295"/>
          </p:nvPr>
        </p:nvSpPr>
        <p:spPr>
          <a:xfrm>
            <a:off x="179512" y="6304236"/>
            <a:ext cx="720080" cy="221109"/>
          </a:xfrm>
          <a:prstGeom prst="rect">
            <a:avLst/>
          </a:prstGeom>
        </p:spPr>
        <p:txBody>
          <a:bodyPr/>
          <a:lstStyle/>
          <a:p>
            <a:fld id="{5CC3E5C4-3E2B-40F1-9F2B-C46CEB0C88DF}" type="slidenum">
              <a:rPr lang="en-CA" smtClean="0">
                <a:solidFill>
                  <a:srgbClr val="000000">
                    <a:tint val="75000"/>
                  </a:srgbClr>
                </a:solidFill>
                <a:latin typeface="Arial"/>
              </a:rPr>
              <a:pPr/>
              <a:t>5</a:t>
            </a:fld>
            <a:endParaRPr lang="en-CA" dirty="0">
              <a:solidFill>
                <a:srgbClr val="000000">
                  <a:tint val="75000"/>
                </a:srgbClr>
              </a:solidFill>
              <a:latin typeface="Arial"/>
            </a:endParaRPr>
          </a:p>
        </p:txBody>
      </p:sp>
      <p:sp>
        <p:nvSpPr>
          <p:cNvPr id="7" name="Rectangle 6"/>
          <p:cNvSpPr/>
          <p:nvPr/>
        </p:nvSpPr>
        <p:spPr bwMode="auto">
          <a:xfrm>
            <a:off x="1812324" y="1288491"/>
            <a:ext cx="4716162" cy="2779197"/>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600" b="1" dirty="0" smtClean="0">
                <a:solidFill>
                  <a:srgbClr val="000000"/>
                </a:solidFill>
                <a:latin typeface="Arial" charset="0"/>
              </a:rPr>
              <a:t>Observation = </a:t>
            </a:r>
            <a:r>
              <a:rPr lang="en-US" sz="1600" b="1" i="1" dirty="0" smtClean="0">
                <a:solidFill>
                  <a:srgbClr val="000000"/>
                </a:solidFill>
                <a:latin typeface="Arial" charset="0"/>
              </a:rPr>
              <a:t>Blood Pressure</a:t>
            </a:r>
          </a:p>
          <a:p>
            <a:pPr defTabSz="914400" eaLnBrk="0" fontAlgn="base" hangingPunct="0">
              <a:spcBef>
                <a:spcPct val="0"/>
              </a:spcBef>
              <a:spcAft>
                <a:spcPct val="0"/>
              </a:spcAft>
            </a:pPr>
            <a:r>
              <a:rPr lang="en-US" sz="1600" dirty="0" err="1" smtClean="0">
                <a:solidFill>
                  <a:srgbClr val="000000"/>
                </a:solidFill>
                <a:latin typeface="Arial" charset="0"/>
              </a:rPr>
              <a:t>Subject.reference</a:t>
            </a:r>
            <a:r>
              <a:rPr lang="en-US" sz="1600" dirty="0" smtClean="0">
                <a:solidFill>
                  <a:srgbClr val="000000"/>
                </a:solidFill>
                <a:latin typeface="Arial" charset="0"/>
              </a:rPr>
              <a:t>: Patient URL</a:t>
            </a:r>
          </a:p>
          <a:p>
            <a:pPr defTabSz="914400" eaLnBrk="0" fontAlgn="base" hangingPunct="0">
              <a:spcBef>
                <a:spcPct val="0"/>
              </a:spcBef>
              <a:spcAft>
                <a:spcPct val="0"/>
              </a:spcAft>
            </a:pPr>
            <a:r>
              <a:rPr lang="en-US" sz="1600" dirty="0" smtClean="0">
                <a:solidFill>
                  <a:srgbClr val="000000"/>
                </a:solidFill>
                <a:latin typeface="Arial" charset="0"/>
              </a:rPr>
              <a:t>Coding: LOINC 55284-4</a:t>
            </a:r>
          </a:p>
        </p:txBody>
      </p:sp>
      <p:sp>
        <p:nvSpPr>
          <p:cNvPr id="11" name="Rectangle 10"/>
          <p:cNvSpPr/>
          <p:nvPr/>
        </p:nvSpPr>
        <p:spPr bwMode="auto">
          <a:xfrm>
            <a:off x="1017862" y="4262019"/>
            <a:ext cx="3011827" cy="1512168"/>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600" b="1" dirty="0" smtClean="0">
                <a:solidFill>
                  <a:srgbClr val="000000"/>
                </a:solidFill>
                <a:latin typeface="Arial" charset="0"/>
              </a:rPr>
              <a:t>Observation</a:t>
            </a:r>
            <a:r>
              <a:rPr lang="en-US" sz="1600" b="1" dirty="0">
                <a:solidFill>
                  <a:srgbClr val="000000"/>
                </a:solidFill>
                <a:latin typeface="Arial" charset="0"/>
              </a:rPr>
              <a:t> </a:t>
            </a:r>
            <a:r>
              <a:rPr lang="en-US" sz="1600" b="1" dirty="0" smtClean="0">
                <a:solidFill>
                  <a:srgbClr val="000000"/>
                </a:solidFill>
                <a:latin typeface="Arial" charset="0"/>
              </a:rPr>
              <a:t>= </a:t>
            </a:r>
            <a:r>
              <a:rPr lang="en-US" sz="1600" b="1" i="1" dirty="0" smtClean="0">
                <a:solidFill>
                  <a:srgbClr val="000000"/>
                </a:solidFill>
                <a:latin typeface="Arial" charset="0"/>
              </a:rPr>
              <a:t>Systolic BP</a:t>
            </a:r>
          </a:p>
          <a:p>
            <a:pPr defTabSz="914400" eaLnBrk="0" fontAlgn="base" hangingPunct="0">
              <a:spcBef>
                <a:spcPct val="0"/>
              </a:spcBef>
              <a:spcAft>
                <a:spcPct val="0"/>
              </a:spcAft>
            </a:pPr>
            <a:r>
              <a:rPr lang="en-US" sz="1600" dirty="0" smtClean="0">
                <a:solidFill>
                  <a:srgbClr val="000000"/>
                </a:solidFill>
                <a:latin typeface="Arial" charset="0"/>
              </a:rPr>
              <a:t>name: “Systolic”</a:t>
            </a:r>
          </a:p>
          <a:p>
            <a:pPr defTabSz="914400" eaLnBrk="0" fontAlgn="base" hangingPunct="0">
              <a:spcBef>
                <a:spcPct val="0"/>
              </a:spcBef>
              <a:spcAft>
                <a:spcPct val="0"/>
              </a:spcAft>
            </a:pPr>
            <a:r>
              <a:rPr lang="en-US" sz="1600" dirty="0" smtClean="0">
                <a:solidFill>
                  <a:srgbClr val="000000"/>
                </a:solidFill>
                <a:latin typeface="Arial" charset="0"/>
              </a:rPr>
              <a:t>coding: LOINC 8480-6</a:t>
            </a:r>
          </a:p>
          <a:p>
            <a:pPr defTabSz="914400" eaLnBrk="0" fontAlgn="base" hangingPunct="0">
              <a:spcBef>
                <a:spcPct val="0"/>
              </a:spcBef>
              <a:spcAft>
                <a:spcPct val="0"/>
              </a:spcAft>
            </a:pPr>
            <a:r>
              <a:rPr lang="en-US" sz="1600" dirty="0" err="1" smtClean="0">
                <a:solidFill>
                  <a:srgbClr val="000000"/>
                </a:solidFill>
                <a:latin typeface="Arial" charset="0"/>
              </a:rPr>
              <a:t>value.units</a:t>
            </a:r>
            <a:r>
              <a:rPr lang="en-US" sz="1600" dirty="0" smtClean="0">
                <a:solidFill>
                  <a:srgbClr val="000000"/>
                </a:solidFill>
                <a:latin typeface="Arial" charset="0"/>
              </a:rPr>
              <a:t>: “mmHg”</a:t>
            </a:r>
          </a:p>
          <a:p>
            <a:pPr defTabSz="914400" eaLnBrk="0" fontAlgn="base" hangingPunct="0">
              <a:spcBef>
                <a:spcPct val="0"/>
              </a:spcBef>
              <a:spcAft>
                <a:spcPct val="0"/>
              </a:spcAft>
            </a:pPr>
            <a:endParaRPr lang="en-US" sz="1600" b="1" dirty="0" smtClean="0">
              <a:solidFill>
                <a:srgbClr val="000000"/>
              </a:solidFill>
              <a:latin typeface="Arial" charset="0"/>
            </a:endParaRPr>
          </a:p>
        </p:txBody>
      </p:sp>
      <p:sp>
        <p:nvSpPr>
          <p:cNvPr id="12" name="Rectangle 11"/>
          <p:cNvSpPr/>
          <p:nvPr/>
        </p:nvSpPr>
        <p:spPr bwMode="auto">
          <a:xfrm>
            <a:off x="4359483" y="4271172"/>
            <a:ext cx="2880320" cy="1512168"/>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600" b="1" dirty="0" smtClean="0">
                <a:solidFill>
                  <a:srgbClr val="000000"/>
                </a:solidFill>
                <a:latin typeface="Arial" charset="0"/>
              </a:rPr>
              <a:t>Observation</a:t>
            </a:r>
            <a:r>
              <a:rPr lang="en-US" sz="1600" b="1" dirty="0">
                <a:solidFill>
                  <a:srgbClr val="000000"/>
                </a:solidFill>
                <a:latin typeface="Arial" charset="0"/>
              </a:rPr>
              <a:t> </a:t>
            </a:r>
            <a:r>
              <a:rPr lang="en-US" sz="1600" b="1" dirty="0" smtClean="0">
                <a:solidFill>
                  <a:srgbClr val="000000"/>
                </a:solidFill>
                <a:latin typeface="Arial" charset="0"/>
              </a:rPr>
              <a:t>= </a:t>
            </a:r>
            <a:r>
              <a:rPr lang="en-US" sz="1600" b="1" i="1" dirty="0" smtClean="0">
                <a:solidFill>
                  <a:srgbClr val="000000"/>
                </a:solidFill>
                <a:latin typeface="Arial" charset="0"/>
              </a:rPr>
              <a:t>Diastolic BP</a:t>
            </a:r>
          </a:p>
          <a:p>
            <a:pPr defTabSz="914400" eaLnBrk="0" fontAlgn="base" hangingPunct="0">
              <a:spcBef>
                <a:spcPct val="0"/>
              </a:spcBef>
              <a:spcAft>
                <a:spcPct val="0"/>
              </a:spcAft>
            </a:pPr>
            <a:r>
              <a:rPr lang="en-US" sz="1600" dirty="0" smtClean="0">
                <a:solidFill>
                  <a:srgbClr val="000000"/>
                </a:solidFill>
                <a:latin typeface="Arial" charset="0"/>
              </a:rPr>
              <a:t>name: “Diastolic”</a:t>
            </a:r>
          </a:p>
          <a:p>
            <a:pPr defTabSz="914400" eaLnBrk="0" fontAlgn="base" hangingPunct="0">
              <a:spcBef>
                <a:spcPct val="0"/>
              </a:spcBef>
              <a:spcAft>
                <a:spcPct val="0"/>
              </a:spcAft>
            </a:pPr>
            <a:r>
              <a:rPr lang="en-US" sz="1600" dirty="0">
                <a:solidFill>
                  <a:srgbClr val="000000"/>
                </a:solidFill>
                <a:latin typeface="Arial" charset="0"/>
              </a:rPr>
              <a:t>coding: LOINC </a:t>
            </a:r>
            <a:r>
              <a:rPr lang="en-US" sz="1600" dirty="0" smtClean="0">
                <a:solidFill>
                  <a:srgbClr val="000000"/>
                </a:solidFill>
                <a:latin typeface="Arial" charset="0"/>
              </a:rPr>
              <a:t>8462-4</a:t>
            </a:r>
            <a:endParaRPr lang="en-US" sz="1600" dirty="0">
              <a:solidFill>
                <a:srgbClr val="000000"/>
              </a:solidFill>
              <a:latin typeface="Arial" charset="0"/>
            </a:endParaRPr>
          </a:p>
          <a:p>
            <a:pPr defTabSz="914400" eaLnBrk="0" fontAlgn="base" hangingPunct="0">
              <a:spcBef>
                <a:spcPct val="0"/>
              </a:spcBef>
              <a:spcAft>
                <a:spcPct val="0"/>
              </a:spcAft>
            </a:pPr>
            <a:r>
              <a:rPr lang="en-US" sz="1600" dirty="0" err="1">
                <a:solidFill>
                  <a:srgbClr val="000000"/>
                </a:solidFill>
                <a:latin typeface="Arial" charset="0"/>
              </a:rPr>
              <a:t>value.units</a:t>
            </a:r>
            <a:r>
              <a:rPr lang="en-US" sz="1600" dirty="0">
                <a:solidFill>
                  <a:srgbClr val="000000"/>
                </a:solidFill>
                <a:latin typeface="Arial" charset="0"/>
              </a:rPr>
              <a:t>: “mmHg”</a:t>
            </a:r>
          </a:p>
          <a:p>
            <a:pPr defTabSz="914400" eaLnBrk="0" fontAlgn="base" hangingPunct="0">
              <a:spcBef>
                <a:spcPct val="0"/>
              </a:spcBef>
              <a:spcAft>
                <a:spcPct val="0"/>
              </a:spcAft>
            </a:pPr>
            <a:endParaRPr lang="en-US" sz="1600" b="1" dirty="0" smtClean="0">
              <a:solidFill>
                <a:srgbClr val="000000"/>
              </a:solidFill>
              <a:latin typeface="Arial" charset="0"/>
            </a:endParaRPr>
          </a:p>
        </p:txBody>
      </p:sp>
      <p:sp>
        <p:nvSpPr>
          <p:cNvPr id="18" name="Rectangle 17"/>
          <p:cNvSpPr/>
          <p:nvPr/>
        </p:nvSpPr>
        <p:spPr bwMode="auto">
          <a:xfrm>
            <a:off x="1902254" y="2392660"/>
            <a:ext cx="4530124" cy="157582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400" dirty="0" smtClean="0">
                <a:solidFill>
                  <a:srgbClr val="000000"/>
                </a:solidFill>
                <a:latin typeface="Arial" charset="0"/>
              </a:rPr>
              <a:t>Related:</a:t>
            </a:r>
          </a:p>
          <a:p>
            <a:pPr defTabSz="914400" eaLnBrk="0" fontAlgn="base" hangingPunct="0">
              <a:spcBef>
                <a:spcPct val="0"/>
              </a:spcBef>
              <a:spcAft>
                <a:spcPct val="0"/>
              </a:spcAft>
            </a:pPr>
            <a:endParaRPr lang="en-US" sz="1400" b="1" dirty="0" smtClean="0">
              <a:solidFill>
                <a:srgbClr val="000000"/>
              </a:solidFill>
              <a:latin typeface="Arial" charset="0"/>
            </a:endParaRPr>
          </a:p>
        </p:txBody>
      </p:sp>
      <p:cxnSp>
        <p:nvCxnSpPr>
          <p:cNvPr id="14" name="Straight Arrow Connector 13"/>
          <p:cNvCxnSpPr>
            <a:stCxn id="8" idx="2"/>
            <a:endCxn id="11" idx="0"/>
          </p:cNvCxnSpPr>
          <p:nvPr/>
        </p:nvCxnSpPr>
        <p:spPr bwMode="auto">
          <a:xfrm flipH="1">
            <a:off x="2523769" y="3802273"/>
            <a:ext cx="589448" cy="459775"/>
          </a:xfrm>
          <a:prstGeom prst="straightConnector1">
            <a:avLst/>
          </a:prstGeom>
          <a:ln>
            <a:headEnd type="none" w="med" len="med"/>
            <a:tailEnd type="arrow"/>
          </a:ln>
          <a:extLst/>
        </p:spPr>
        <p:style>
          <a:lnRef idx="2">
            <a:schemeClr val="accent4"/>
          </a:lnRef>
          <a:fillRef idx="0">
            <a:schemeClr val="accent4"/>
          </a:fillRef>
          <a:effectRef idx="1">
            <a:schemeClr val="accent4"/>
          </a:effectRef>
          <a:fontRef idx="minor">
            <a:schemeClr val="tx1"/>
          </a:fontRef>
        </p:style>
      </p:cxnSp>
      <p:cxnSp>
        <p:nvCxnSpPr>
          <p:cNvPr id="15" name="Straight Arrow Connector 14"/>
          <p:cNvCxnSpPr>
            <a:stCxn id="20" idx="2"/>
            <a:endCxn id="12" idx="0"/>
          </p:cNvCxnSpPr>
          <p:nvPr/>
        </p:nvCxnSpPr>
        <p:spPr bwMode="auto">
          <a:xfrm>
            <a:off x="5251627" y="3802244"/>
            <a:ext cx="548019" cy="468928"/>
          </a:xfrm>
          <a:prstGeom prst="straightConnector1">
            <a:avLst/>
          </a:prstGeom>
          <a:ln>
            <a:headEnd type="none" w="med" len="med"/>
            <a:tailEnd type="arrow"/>
          </a:ln>
          <a:extLst/>
        </p:spPr>
        <p:style>
          <a:lnRef idx="2">
            <a:schemeClr val="accent4"/>
          </a:lnRef>
          <a:fillRef idx="0">
            <a:schemeClr val="accent4"/>
          </a:fillRef>
          <a:effectRef idx="1">
            <a:schemeClr val="accent4"/>
          </a:effectRef>
          <a:fontRef idx="minor">
            <a:schemeClr val="tx1"/>
          </a:fontRef>
        </p:style>
      </p:cxnSp>
      <p:sp>
        <p:nvSpPr>
          <p:cNvPr id="8" name="Rectangle 7"/>
          <p:cNvSpPr/>
          <p:nvPr/>
        </p:nvSpPr>
        <p:spPr bwMode="auto">
          <a:xfrm>
            <a:off x="2086945" y="2772104"/>
            <a:ext cx="2052595" cy="1030169"/>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400" dirty="0" smtClean="0">
                <a:solidFill>
                  <a:srgbClr val="000000"/>
                </a:solidFill>
                <a:latin typeface="Arial" charset="0"/>
              </a:rPr>
              <a:t>type: has-component</a:t>
            </a:r>
          </a:p>
          <a:p>
            <a:pPr defTabSz="914400" eaLnBrk="0" fontAlgn="base" hangingPunct="0">
              <a:spcBef>
                <a:spcPct val="0"/>
              </a:spcBef>
              <a:spcAft>
                <a:spcPct val="0"/>
              </a:spcAft>
            </a:pPr>
            <a:r>
              <a:rPr lang="en-US" sz="1400" dirty="0" err="1" smtClean="0">
                <a:solidFill>
                  <a:srgbClr val="000000"/>
                </a:solidFill>
                <a:latin typeface="Arial" charset="0"/>
              </a:rPr>
              <a:t>target.reference</a:t>
            </a:r>
            <a:r>
              <a:rPr lang="en-US" sz="1400" dirty="0" smtClean="0">
                <a:solidFill>
                  <a:srgbClr val="000000"/>
                </a:solidFill>
                <a:latin typeface="Arial" charset="0"/>
              </a:rPr>
              <a:t>:</a:t>
            </a:r>
          </a:p>
          <a:p>
            <a:pPr defTabSz="914400" eaLnBrk="0" fontAlgn="base" hangingPunct="0">
              <a:spcBef>
                <a:spcPct val="0"/>
              </a:spcBef>
              <a:spcAft>
                <a:spcPct val="0"/>
              </a:spcAft>
            </a:pPr>
            <a:r>
              <a:rPr lang="en-US" sz="1400" dirty="0" smtClean="0">
                <a:solidFill>
                  <a:srgbClr val="000000"/>
                </a:solidFill>
                <a:latin typeface="Arial" charset="0"/>
              </a:rPr>
              <a:t>  Observation URL</a:t>
            </a:r>
          </a:p>
          <a:p>
            <a:pPr defTabSz="914400" eaLnBrk="0" fontAlgn="base" hangingPunct="0">
              <a:spcBef>
                <a:spcPct val="0"/>
              </a:spcBef>
              <a:spcAft>
                <a:spcPct val="0"/>
              </a:spcAft>
            </a:pPr>
            <a:endParaRPr lang="en-US" sz="1400" b="1" dirty="0" smtClean="0">
              <a:solidFill>
                <a:srgbClr val="000000"/>
              </a:solidFill>
              <a:latin typeface="Arial" charset="0"/>
            </a:endParaRPr>
          </a:p>
        </p:txBody>
      </p:sp>
      <p:sp>
        <p:nvSpPr>
          <p:cNvPr id="20" name="Rectangle 19"/>
          <p:cNvSpPr/>
          <p:nvPr/>
        </p:nvSpPr>
        <p:spPr bwMode="auto">
          <a:xfrm>
            <a:off x="4225350" y="2772104"/>
            <a:ext cx="2052595" cy="1030169"/>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r>
              <a:rPr lang="en-US" sz="1400" dirty="0" smtClean="0">
                <a:solidFill>
                  <a:srgbClr val="000000"/>
                </a:solidFill>
                <a:latin typeface="Arial" charset="0"/>
              </a:rPr>
              <a:t>type: has-component</a:t>
            </a:r>
          </a:p>
          <a:p>
            <a:pPr defTabSz="914400" eaLnBrk="0" fontAlgn="base" hangingPunct="0">
              <a:spcBef>
                <a:spcPct val="0"/>
              </a:spcBef>
              <a:spcAft>
                <a:spcPct val="0"/>
              </a:spcAft>
            </a:pPr>
            <a:r>
              <a:rPr lang="en-US" sz="1400" dirty="0" err="1" smtClean="0">
                <a:solidFill>
                  <a:srgbClr val="000000"/>
                </a:solidFill>
                <a:latin typeface="Arial" charset="0"/>
              </a:rPr>
              <a:t>target.reference</a:t>
            </a:r>
            <a:r>
              <a:rPr lang="en-US" sz="1400" dirty="0" smtClean="0">
                <a:solidFill>
                  <a:srgbClr val="000000"/>
                </a:solidFill>
                <a:latin typeface="Arial" charset="0"/>
              </a:rPr>
              <a:t>:</a:t>
            </a:r>
          </a:p>
          <a:p>
            <a:pPr defTabSz="914400" eaLnBrk="0" fontAlgn="base" hangingPunct="0">
              <a:spcBef>
                <a:spcPct val="0"/>
              </a:spcBef>
              <a:spcAft>
                <a:spcPct val="0"/>
              </a:spcAft>
            </a:pPr>
            <a:r>
              <a:rPr lang="en-US" sz="1400" dirty="0" smtClean="0">
                <a:solidFill>
                  <a:srgbClr val="000000"/>
                </a:solidFill>
                <a:latin typeface="Arial" charset="0"/>
              </a:rPr>
              <a:t>  Observation URL</a:t>
            </a:r>
          </a:p>
          <a:p>
            <a:pPr defTabSz="914400" eaLnBrk="0" fontAlgn="base" hangingPunct="0">
              <a:spcBef>
                <a:spcPct val="0"/>
              </a:spcBef>
              <a:spcAft>
                <a:spcPct val="0"/>
              </a:spcAft>
            </a:pPr>
            <a:endParaRPr lang="en-US" sz="1400" b="1" dirty="0" smtClean="0">
              <a:solidFill>
                <a:srgbClr val="000000"/>
              </a:solidFill>
              <a:latin typeface="Arial" charset="0"/>
            </a:endParaRPr>
          </a:p>
        </p:txBody>
      </p:sp>
    </p:spTree>
    <p:extLst>
      <p:ext uri="{BB962C8B-B14F-4D97-AF65-F5344CB8AC3E}">
        <p14:creationId xmlns:p14="http://schemas.microsoft.com/office/powerpoint/2010/main" val="1127094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Object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59"/>
            <a:ext cx="9144000" cy="6266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71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0"/>
            <a:ext cx="8229600" cy="857250"/>
          </a:xfrm>
          <a:extLst/>
        </p:spPr>
        <p:txBody>
          <a:bodyPr vert="horz" lIns="91440" tIns="45720" rIns="91440" bIns="45720" rtlCol="0" anchor="ctr">
            <a:normAutofit/>
          </a:bodyPr>
          <a:lstStyle/>
          <a:p>
            <a:pPr defTabSz="457200" eaLnBrk="1" hangingPunct="1"/>
            <a:r>
              <a:rPr lang="en-US" sz="3600" kern="1200" dirty="0" smtClean="0">
                <a:latin typeface="Times New Roman"/>
                <a:cs typeface="Times New Roman"/>
              </a:rPr>
              <a:t>Possible Process</a:t>
            </a:r>
            <a:endParaRPr lang="en-US" sz="3600" kern="1200" dirty="0">
              <a:latin typeface="Times New Roman"/>
              <a:cs typeface="Times New Roman"/>
            </a:endParaRPr>
          </a:p>
        </p:txBody>
      </p:sp>
      <p:sp>
        <p:nvSpPr>
          <p:cNvPr id="2253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r>
              <a:rPr lang="en-US" sz="1200" smtClean="0">
                <a:solidFill>
                  <a:srgbClr val="FFFF00"/>
                </a:solidFill>
                <a:latin typeface="Arial" charset="0"/>
              </a:rPr>
              <a:t>  # </a:t>
            </a:r>
            <a:fld id="{A0CBC77E-7FDE-471E-B145-BB819388FE74}" type="slidenum">
              <a:rPr lang="en-US" sz="1200" smtClean="0">
                <a:solidFill>
                  <a:srgbClr val="FFFF00"/>
                </a:solidFill>
                <a:latin typeface="Arial" charset="0"/>
              </a:rPr>
              <a:pPr/>
              <a:t>7</a:t>
            </a:fld>
            <a:endParaRPr lang="en-US" sz="1200" smtClean="0">
              <a:solidFill>
                <a:srgbClr val="FFFF00"/>
              </a:solidFill>
              <a:latin typeface="Arial" charset="0"/>
            </a:endParaRPr>
          </a:p>
        </p:txBody>
      </p:sp>
      <p:sp>
        <p:nvSpPr>
          <p:cNvPr id="47" name="TextBox 46"/>
          <p:cNvSpPr txBox="1"/>
          <p:nvPr/>
        </p:nvSpPr>
        <p:spPr bwMode="auto">
          <a:xfrm>
            <a:off x="1636037" y="3645126"/>
            <a:ext cx="952505" cy="707886"/>
          </a:xfrm>
          <a:prstGeom prst="rect">
            <a:avLst/>
          </a:prstGeom>
          <a:solidFill>
            <a:srgbClr val="FF0000"/>
          </a:solidFill>
          <a:ln>
            <a:solidFill>
              <a:schemeClr val="tx2"/>
            </a:solidFill>
          </a:ln>
        </p:spPr>
        <p:style>
          <a:lnRef idx="2">
            <a:schemeClr val="accent1"/>
          </a:lnRef>
          <a:fillRef idx="1">
            <a:schemeClr val="lt1"/>
          </a:fillRef>
          <a:effectRef idx="0">
            <a:schemeClr val="accent1"/>
          </a:effectRef>
          <a:fontRef idx="minor">
            <a:schemeClr val="dk1"/>
          </a:fontRef>
        </p:style>
        <p:txBody>
          <a:bodyPr wrap="none">
            <a:spAutoFit/>
          </a:bodyPr>
          <a:lstStyle/>
          <a:p>
            <a:pPr algn="ctr" defTabSz="914400" fontAlgn="base">
              <a:spcBef>
                <a:spcPct val="0"/>
              </a:spcBef>
              <a:spcAft>
                <a:spcPct val="0"/>
              </a:spcAft>
              <a:defRPr/>
            </a:pPr>
            <a:r>
              <a:rPr lang="en-US" sz="2000" dirty="0" smtClean="0">
                <a:solidFill>
                  <a:srgbClr val="FFFFFF"/>
                </a:solidFill>
              </a:rPr>
              <a:t>CIMI</a:t>
            </a:r>
          </a:p>
          <a:p>
            <a:pPr algn="ctr" defTabSz="914400" fontAlgn="base">
              <a:spcBef>
                <a:spcPct val="0"/>
              </a:spcBef>
              <a:spcAft>
                <a:spcPct val="0"/>
              </a:spcAft>
              <a:defRPr/>
            </a:pPr>
            <a:r>
              <a:rPr lang="en-US" sz="2000" dirty="0" smtClean="0">
                <a:solidFill>
                  <a:srgbClr val="FFFFFF"/>
                </a:solidFill>
              </a:rPr>
              <a:t>Models</a:t>
            </a:r>
          </a:p>
        </p:txBody>
      </p:sp>
      <p:sp>
        <p:nvSpPr>
          <p:cNvPr id="63" name="TextBox 62"/>
          <p:cNvSpPr txBox="1"/>
          <p:nvPr/>
        </p:nvSpPr>
        <p:spPr bwMode="auto">
          <a:xfrm>
            <a:off x="304800" y="1535113"/>
            <a:ext cx="1658937" cy="708025"/>
          </a:xfrm>
          <a:prstGeom prst="rect">
            <a:avLst/>
          </a:prstGeom>
          <a:solidFill>
            <a:srgbClr val="00B050"/>
          </a:solidFill>
          <a:ln>
            <a:solidFill>
              <a:schemeClr val="tx2"/>
            </a:solidFill>
          </a:ln>
        </p:spPr>
        <p:style>
          <a:lnRef idx="2">
            <a:schemeClr val="accent1"/>
          </a:lnRef>
          <a:fillRef idx="1">
            <a:schemeClr val="lt1"/>
          </a:fillRef>
          <a:effectRef idx="0">
            <a:schemeClr val="accent1"/>
          </a:effectRef>
          <a:fontRef idx="minor">
            <a:schemeClr val="dk1"/>
          </a:fontRef>
        </p:style>
        <p:txBody>
          <a:bodyPr wrap="none">
            <a:spAutoFit/>
          </a:bodyPr>
          <a:lstStyle/>
          <a:p>
            <a:pPr algn="ctr" defTabSz="914400" fontAlgn="base">
              <a:spcBef>
                <a:spcPct val="0"/>
              </a:spcBef>
              <a:spcAft>
                <a:spcPct val="0"/>
              </a:spcAft>
              <a:defRPr/>
            </a:pPr>
            <a:r>
              <a:rPr lang="en-US" sz="2000" dirty="0">
                <a:solidFill>
                  <a:srgbClr val="FFFFFF"/>
                </a:solidFill>
              </a:rPr>
              <a:t>Standard</a:t>
            </a:r>
          </a:p>
          <a:p>
            <a:pPr algn="ctr" defTabSz="914400" fontAlgn="base">
              <a:spcBef>
                <a:spcPct val="0"/>
              </a:spcBef>
              <a:spcAft>
                <a:spcPct val="0"/>
              </a:spcAft>
              <a:defRPr/>
            </a:pPr>
            <a:r>
              <a:rPr lang="en-US" sz="2000" dirty="0">
                <a:solidFill>
                  <a:srgbClr val="FFFFFF"/>
                </a:solidFill>
              </a:rPr>
              <a:t>Terminologies</a:t>
            </a:r>
          </a:p>
        </p:txBody>
      </p:sp>
      <p:sp>
        <p:nvSpPr>
          <p:cNvPr id="64" name="Line 5"/>
          <p:cNvSpPr>
            <a:spLocks noChangeShapeType="1"/>
          </p:cNvSpPr>
          <p:nvPr/>
        </p:nvSpPr>
        <p:spPr bwMode="auto">
          <a:xfrm>
            <a:off x="1274090" y="2257199"/>
            <a:ext cx="935710" cy="1387927"/>
          </a:xfrm>
          <a:prstGeom prst="line">
            <a:avLst/>
          </a:prstGeom>
          <a:noFill/>
          <a:ln w="101600">
            <a:solidFill>
              <a:srgbClr val="00B050"/>
            </a:solidFill>
            <a:round/>
            <a:headEnd/>
            <a:tailEnd type="triangle" w="med" len="med"/>
          </a:ln>
          <a:effectLst>
            <a:prstShdw prst="shdw17" dist="17961" dir="2700000">
              <a:schemeClr val="tx1">
                <a:gamma/>
                <a:shade val="60000"/>
                <a:invGamma/>
              </a:schemeClr>
            </a:prstShdw>
          </a:effectLst>
        </p:spPr>
        <p:txBody>
          <a:bodyPr wrap="none" anchor="ctr"/>
          <a:lstStyle/>
          <a:p>
            <a:pPr defTabSz="914400" fontAlgn="base">
              <a:spcBef>
                <a:spcPct val="0"/>
              </a:spcBef>
              <a:spcAft>
                <a:spcPct val="0"/>
              </a:spcAft>
              <a:defRPr/>
            </a:pPr>
            <a:endParaRPr lang="en-US" sz="2200">
              <a:solidFill>
                <a:srgbClr val="FFFF00"/>
              </a:solidFill>
              <a:cs typeface="Arial" pitchFamily="34" charset="0"/>
            </a:endParaRPr>
          </a:p>
        </p:txBody>
      </p:sp>
      <p:sp>
        <p:nvSpPr>
          <p:cNvPr id="79" name="Text Box 23"/>
          <p:cNvSpPr txBox="1">
            <a:spLocks noChangeArrowheads="1"/>
          </p:cNvSpPr>
          <p:nvPr/>
        </p:nvSpPr>
        <p:spPr bwMode="auto">
          <a:xfrm>
            <a:off x="6349741" y="3352800"/>
            <a:ext cx="2300565" cy="1292662"/>
          </a:xfrm>
          <a:prstGeom prst="rect">
            <a:avLst/>
          </a:prstGeom>
          <a:noFill/>
          <a:ln w="9525" algn="ctr">
            <a:noFill/>
            <a:miter lim="800000"/>
            <a:headEnd/>
            <a:tailEnd/>
          </a:ln>
          <a:effectLst>
            <a:prstShdw prst="shdw17" dist="17961" dir="2700000">
              <a:schemeClr val="tx2">
                <a:gamma/>
                <a:shade val="60000"/>
                <a:invGamma/>
              </a:schemeClr>
            </a:prstShdw>
          </a:effectLst>
        </p:spPr>
        <p:txBody>
          <a:bodyPr wrap="none">
            <a:spAutoFit/>
          </a:bodyPr>
          <a:lstStyle/>
          <a:p>
            <a:pPr algn="ctr" defTabSz="820738" fontAlgn="base">
              <a:spcBef>
                <a:spcPct val="0"/>
              </a:spcBef>
              <a:spcAft>
                <a:spcPct val="0"/>
              </a:spcAft>
              <a:defRPr/>
            </a:pPr>
            <a:r>
              <a:rPr lang="en-US" sz="2600" b="1" dirty="0" smtClean="0">
                <a:cs typeface="Arial" pitchFamily="34" charset="0"/>
              </a:rPr>
              <a:t>HSPC approved</a:t>
            </a:r>
          </a:p>
          <a:p>
            <a:pPr algn="ctr" defTabSz="820738" fontAlgn="base">
              <a:spcBef>
                <a:spcPct val="0"/>
              </a:spcBef>
              <a:spcAft>
                <a:spcPct val="0"/>
              </a:spcAft>
              <a:defRPr/>
            </a:pPr>
            <a:r>
              <a:rPr lang="en-US" sz="2600" b="1" dirty="0" smtClean="0">
                <a:cs typeface="Arial" pitchFamily="34" charset="0"/>
              </a:rPr>
              <a:t>HL7 FHIR</a:t>
            </a:r>
          </a:p>
          <a:p>
            <a:pPr algn="ctr" defTabSz="820738" fontAlgn="base">
              <a:spcBef>
                <a:spcPct val="0"/>
              </a:spcBef>
              <a:spcAft>
                <a:spcPct val="0"/>
              </a:spcAft>
              <a:defRPr/>
            </a:pPr>
            <a:r>
              <a:rPr lang="en-US" sz="2600" b="1" dirty="0" smtClean="0">
                <a:cs typeface="Arial" pitchFamily="34" charset="0"/>
              </a:rPr>
              <a:t>Profiles</a:t>
            </a:r>
            <a:endParaRPr lang="en-US" sz="2600" b="1" dirty="0">
              <a:cs typeface="Arial" pitchFamily="34" charset="0"/>
            </a:endParaRPr>
          </a:p>
        </p:txBody>
      </p:sp>
      <p:sp>
        <p:nvSpPr>
          <p:cNvPr id="90" name="Oval 4"/>
          <p:cNvSpPr>
            <a:spLocks noChangeArrowheads="1"/>
          </p:cNvSpPr>
          <p:nvPr/>
        </p:nvSpPr>
        <p:spPr bwMode="auto">
          <a:xfrm>
            <a:off x="4006169" y="3436937"/>
            <a:ext cx="1541463" cy="1135063"/>
          </a:xfrm>
          <a:prstGeom prst="ellipse">
            <a:avLst/>
          </a:prstGeom>
          <a:solidFill>
            <a:srgbClr val="00FFFF"/>
          </a:solidFill>
          <a:ln w="38100" algn="ctr">
            <a:solidFill>
              <a:schemeClr val="tx2"/>
            </a:solidFill>
            <a:round/>
            <a:headEnd/>
            <a:tailEnd/>
          </a:ln>
          <a:effectLst>
            <a:prstShdw prst="shdw17" dist="17961" dir="2700000">
              <a:schemeClr val="tx2">
                <a:gamma/>
                <a:shade val="60000"/>
                <a:invGamma/>
              </a:schemeClr>
            </a:prstShdw>
          </a:effectLst>
        </p:spPr>
        <p:txBody>
          <a:bodyPr wrap="none" anchor="ctr"/>
          <a:lstStyle/>
          <a:p>
            <a:pPr algn="ctr" defTabSz="820738" fontAlgn="base">
              <a:spcBef>
                <a:spcPct val="0"/>
              </a:spcBef>
              <a:spcAft>
                <a:spcPct val="0"/>
              </a:spcAft>
              <a:defRPr/>
            </a:pPr>
            <a:r>
              <a:rPr lang="en-US" sz="2000" b="1" dirty="0" smtClean="0">
                <a:solidFill>
                  <a:srgbClr val="00000A"/>
                </a:solidFill>
                <a:cs typeface="Arial" pitchFamily="34" charset="0"/>
              </a:rPr>
              <a:t>Translator</a:t>
            </a:r>
          </a:p>
          <a:p>
            <a:pPr algn="ctr" defTabSz="820738" fontAlgn="base">
              <a:spcBef>
                <a:spcPct val="0"/>
              </a:spcBef>
              <a:spcAft>
                <a:spcPct val="0"/>
              </a:spcAft>
              <a:defRPr/>
            </a:pPr>
            <a:r>
              <a:rPr lang="en-US" sz="2000" b="1" dirty="0" smtClean="0">
                <a:solidFill>
                  <a:srgbClr val="00000A"/>
                </a:solidFill>
                <a:cs typeface="Arial" pitchFamily="34" charset="0"/>
              </a:rPr>
              <a:t>(or manual)</a:t>
            </a:r>
            <a:endParaRPr lang="en-US" sz="2000" b="1" dirty="0">
              <a:solidFill>
                <a:srgbClr val="00000A"/>
              </a:solidFill>
              <a:cs typeface="Arial" pitchFamily="34" charset="0"/>
            </a:endParaRPr>
          </a:p>
        </p:txBody>
      </p:sp>
      <p:sp>
        <p:nvSpPr>
          <p:cNvPr id="92" name="Line 5"/>
          <p:cNvSpPr>
            <a:spLocks noChangeShapeType="1"/>
          </p:cNvSpPr>
          <p:nvPr/>
        </p:nvSpPr>
        <p:spPr bwMode="auto">
          <a:xfrm>
            <a:off x="2588542" y="4041775"/>
            <a:ext cx="1417628" cy="11113"/>
          </a:xfrm>
          <a:prstGeom prst="line">
            <a:avLst/>
          </a:prstGeom>
          <a:noFill/>
          <a:ln w="114300">
            <a:solidFill>
              <a:schemeClr val="tx1"/>
            </a:solidFill>
            <a:round/>
            <a:headEnd/>
            <a:tailEnd type="triangle" w="med" len="med"/>
          </a:ln>
          <a:effectLst>
            <a:prstShdw prst="shdw17" dist="17961" dir="2700000">
              <a:schemeClr val="tx1">
                <a:gamma/>
                <a:shade val="60000"/>
                <a:invGamma/>
              </a:schemeClr>
            </a:prstShdw>
          </a:effectLst>
        </p:spPr>
        <p:txBody>
          <a:bodyPr wrap="none" anchor="ctr"/>
          <a:lstStyle/>
          <a:p>
            <a:pPr defTabSz="914400" fontAlgn="base">
              <a:spcBef>
                <a:spcPct val="0"/>
              </a:spcBef>
              <a:spcAft>
                <a:spcPct val="0"/>
              </a:spcAft>
              <a:defRPr/>
            </a:pPr>
            <a:endParaRPr lang="en-US" sz="2200">
              <a:solidFill>
                <a:srgbClr val="FFFF00"/>
              </a:solidFill>
              <a:cs typeface="Arial" pitchFamily="34" charset="0"/>
            </a:endParaRPr>
          </a:p>
        </p:txBody>
      </p:sp>
      <p:sp>
        <p:nvSpPr>
          <p:cNvPr id="82" name="Line 5"/>
          <p:cNvSpPr>
            <a:spLocks noChangeShapeType="1"/>
          </p:cNvSpPr>
          <p:nvPr/>
        </p:nvSpPr>
        <p:spPr bwMode="auto">
          <a:xfrm>
            <a:off x="5547632" y="3999069"/>
            <a:ext cx="853168" cy="5399"/>
          </a:xfrm>
          <a:prstGeom prst="line">
            <a:avLst/>
          </a:prstGeom>
          <a:noFill/>
          <a:ln w="114300">
            <a:solidFill>
              <a:schemeClr val="tx1"/>
            </a:solidFill>
            <a:round/>
            <a:headEnd/>
            <a:tailEnd type="triangle" w="med" len="med"/>
          </a:ln>
          <a:effectLst>
            <a:prstShdw prst="shdw17" dist="17961" dir="2700000">
              <a:schemeClr val="tx1">
                <a:gamma/>
                <a:shade val="60000"/>
                <a:invGamma/>
              </a:schemeClr>
            </a:prstShdw>
          </a:effectLst>
        </p:spPr>
        <p:txBody>
          <a:bodyPr wrap="none" anchor="ctr"/>
          <a:lstStyle/>
          <a:p>
            <a:pPr defTabSz="914400" fontAlgn="base">
              <a:spcBef>
                <a:spcPct val="0"/>
              </a:spcBef>
              <a:spcAft>
                <a:spcPct val="0"/>
              </a:spcAft>
              <a:defRPr/>
            </a:pPr>
            <a:endParaRPr lang="en-US" sz="2200">
              <a:solidFill>
                <a:srgbClr val="FFFF00"/>
              </a:solidFill>
              <a:cs typeface="Arial" pitchFamily="34" charset="0"/>
            </a:endParaRPr>
          </a:p>
        </p:txBody>
      </p:sp>
      <p:sp>
        <p:nvSpPr>
          <p:cNvPr id="83" name="TextBox 82"/>
          <p:cNvSpPr txBox="1"/>
          <p:nvPr/>
        </p:nvSpPr>
        <p:spPr bwMode="auto">
          <a:xfrm>
            <a:off x="2843888" y="1524000"/>
            <a:ext cx="1305165" cy="707886"/>
          </a:xfrm>
          <a:prstGeom prst="rect">
            <a:avLst/>
          </a:prstGeom>
          <a:solidFill>
            <a:srgbClr val="0070C0"/>
          </a:solidFill>
          <a:ln>
            <a:solidFill>
              <a:schemeClr val="tx2"/>
            </a:solidFill>
          </a:ln>
        </p:spPr>
        <p:style>
          <a:lnRef idx="2">
            <a:schemeClr val="accent1"/>
          </a:lnRef>
          <a:fillRef idx="1">
            <a:schemeClr val="lt1"/>
          </a:fillRef>
          <a:effectRef idx="0">
            <a:schemeClr val="accent1"/>
          </a:effectRef>
          <a:fontRef idx="minor">
            <a:schemeClr val="dk1"/>
          </a:fontRef>
        </p:style>
        <p:txBody>
          <a:bodyPr wrap="none">
            <a:spAutoFit/>
          </a:bodyPr>
          <a:lstStyle/>
          <a:p>
            <a:pPr algn="ctr" defTabSz="914400" fontAlgn="base">
              <a:spcBef>
                <a:spcPct val="0"/>
              </a:spcBef>
              <a:spcAft>
                <a:spcPct val="0"/>
              </a:spcAft>
              <a:defRPr/>
            </a:pPr>
            <a:r>
              <a:rPr lang="en-US" sz="2000" dirty="0" smtClean="0">
                <a:solidFill>
                  <a:srgbClr val="FFFFFF"/>
                </a:solidFill>
              </a:rPr>
              <a:t>HL7 FHIR</a:t>
            </a:r>
          </a:p>
          <a:p>
            <a:pPr algn="ctr" defTabSz="914400" fontAlgn="base">
              <a:spcBef>
                <a:spcPct val="0"/>
              </a:spcBef>
              <a:spcAft>
                <a:spcPct val="0"/>
              </a:spcAft>
              <a:defRPr/>
            </a:pPr>
            <a:r>
              <a:rPr lang="en-US" sz="2000" dirty="0" smtClean="0">
                <a:solidFill>
                  <a:srgbClr val="FFFFFF"/>
                </a:solidFill>
              </a:rPr>
              <a:t>Resources</a:t>
            </a:r>
            <a:endParaRPr lang="en-US" sz="2000" dirty="0">
              <a:solidFill>
                <a:srgbClr val="FFFFFF"/>
              </a:solidFill>
            </a:endParaRPr>
          </a:p>
        </p:txBody>
      </p:sp>
      <p:sp>
        <p:nvSpPr>
          <p:cNvPr id="91" name="Line 5"/>
          <p:cNvSpPr>
            <a:spLocks noChangeShapeType="1"/>
          </p:cNvSpPr>
          <p:nvPr/>
        </p:nvSpPr>
        <p:spPr bwMode="auto">
          <a:xfrm>
            <a:off x="3560090" y="2286000"/>
            <a:ext cx="935710" cy="1205051"/>
          </a:xfrm>
          <a:prstGeom prst="line">
            <a:avLst/>
          </a:prstGeom>
          <a:noFill/>
          <a:ln w="101600">
            <a:solidFill>
              <a:srgbClr val="0070C0"/>
            </a:solidFill>
            <a:round/>
            <a:headEnd/>
            <a:tailEnd type="triangle" w="med" len="med"/>
          </a:ln>
          <a:effectLst>
            <a:prstShdw prst="shdw17" dist="17961" dir="2700000">
              <a:schemeClr val="tx1">
                <a:gamma/>
                <a:shade val="60000"/>
                <a:invGamma/>
              </a:schemeClr>
            </a:prstShdw>
          </a:effectLst>
        </p:spPr>
        <p:txBody>
          <a:bodyPr wrap="none" anchor="ctr"/>
          <a:lstStyle/>
          <a:p>
            <a:pPr defTabSz="914400" fontAlgn="base">
              <a:spcBef>
                <a:spcPct val="0"/>
              </a:spcBef>
              <a:spcAft>
                <a:spcPct val="0"/>
              </a:spcAft>
              <a:defRPr/>
            </a:pPr>
            <a:endParaRPr lang="en-US" sz="2200">
              <a:solidFill>
                <a:srgbClr val="FFFF00"/>
              </a:solidFill>
              <a:cs typeface="Arial" pitchFamily="34" charset="0"/>
            </a:endParaRPr>
          </a:p>
        </p:txBody>
      </p:sp>
      <p:sp>
        <p:nvSpPr>
          <p:cNvPr id="13" name="TextBox 12"/>
          <p:cNvSpPr txBox="1"/>
          <p:nvPr/>
        </p:nvSpPr>
        <p:spPr bwMode="auto">
          <a:xfrm>
            <a:off x="634756" y="5578457"/>
            <a:ext cx="1633781" cy="707886"/>
          </a:xfrm>
          <a:prstGeom prst="rect">
            <a:avLst/>
          </a:prstGeom>
          <a:solidFill>
            <a:srgbClr val="FFC000"/>
          </a:solidFill>
          <a:ln>
            <a:solidFill>
              <a:schemeClr val="tx2"/>
            </a:solidFill>
          </a:ln>
        </p:spPr>
        <p:style>
          <a:lnRef idx="2">
            <a:schemeClr val="accent1"/>
          </a:lnRef>
          <a:fillRef idx="1">
            <a:schemeClr val="lt1"/>
          </a:fillRef>
          <a:effectRef idx="0">
            <a:schemeClr val="accent1"/>
          </a:effectRef>
          <a:fontRef idx="minor">
            <a:schemeClr val="dk1"/>
          </a:fontRef>
        </p:style>
        <p:txBody>
          <a:bodyPr wrap="none">
            <a:spAutoFit/>
          </a:bodyPr>
          <a:lstStyle/>
          <a:p>
            <a:pPr algn="ctr" defTabSz="914400" fontAlgn="base">
              <a:spcBef>
                <a:spcPct val="0"/>
              </a:spcBef>
              <a:spcAft>
                <a:spcPct val="0"/>
              </a:spcAft>
              <a:defRPr/>
            </a:pPr>
            <a:r>
              <a:rPr lang="en-US" sz="2000" dirty="0" smtClean="0">
                <a:solidFill>
                  <a:srgbClr val="00000A"/>
                </a:solidFill>
              </a:rPr>
              <a:t>Intermountain</a:t>
            </a:r>
          </a:p>
          <a:p>
            <a:pPr algn="ctr" defTabSz="914400" fontAlgn="base">
              <a:spcBef>
                <a:spcPct val="0"/>
              </a:spcBef>
              <a:spcAft>
                <a:spcPct val="0"/>
              </a:spcAft>
              <a:defRPr/>
            </a:pPr>
            <a:r>
              <a:rPr lang="en-US" sz="2000" dirty="0" smtClean="0">
                <a:solidFill>
                  <a:srgbClr val="00000A"/>
                </a:solidFill>
              </a:rPr>
              <a:t>CEMs</a:t>
            </a:r>
            <a:endParaRPr lang="en-US" sz="2000" dirty="0">
              <a:solidFill>
                <a:srgbClr val="00000A"/>
              </a:solidFill>
            </a:endParaRPr>
          </a:p>
        </p:txBody>
      </p:sp>
      <p:sp>
        <p:nvSpPr>
          <p:cNvPr id="14" name="TextBox 13"/>
          <p:cNvSpPr txBox="1"/>
          <p:nvPr/>
        </p:nvSpPr>
        <p:spPr bwMode="auto">
          <a:xfrm>
            <a:off x="2743200" y="5583428"/>
            <a:ext cx="1351653" cy="707886"/>
          </a:xfrm>
          <a:prstGeom prst="rect">
            <a:avLst/>
          </a:prstGeom>
          <a:solidFill>
            <a:srgbClr val="D32DC7"/>
          </a:solidFill>
          <a:ln>
            <a:solidFill>
              <a:schemeClr val="tx2"/>
            </a:solidFill>
          </a:ln>
        </p:spPr>
        <p:style>
          <a:lnRef idx="2">
            <a:schemeClr val="accent1"/>
          </a:lnRef>
          <a:fillRef idx="1">
            <a:schemeClr val="lt1"/>
          </a:fillRef>
          <a:effectRef idx="0">
            <a:schemeClr val="accent1"/>
          </a:effectRef>
          <a:fontRef idx="minor">
            <a:schemeClr val="dk1"/>
          </a:fontRef>
        </p:style>
        <p:txBody>
          <a:bodyPr wrap="none">
            <a:spAutoFit/>
          </a:bodyPr>
          <a:lstStyle/>
          <a:p>
            <a:pPr algn="ctr" defTabSz="914400" fontAlgn="base">
              <a:spcBef>
                <a:spcPct val="0"/>
              </a:spcBef>
              <a:spcAft>
                <a:spcPct val="0"/>
              </a:spcAft>
              <a:defRPr/>
            </a:pPr>
            <a:r>
              <a:rPr lang="en-US" sz="2000" dirty="0" smtClean="0">
                <a:solidFill>
                  <a:srgbClr val="FFFFFF"/>
                </a:solidFill>
              </a:rPr>
              <a:t>openEHR</a:t>
            </a:r>
          </a:p>
          <a:p>
            <a:pPr algn="ctr" defTabSz="914400" fontAlgn="base">
              <a:spcBef>
                <a:spcPct val="0"/>
              </a:spcBef>
              <a:spcAft>
                <a:spcPct val="0"/>
              </a:spcAft>
              <a:defRPr/>
            </a:pPr>
            <a:r>
              <a:rPr lang="en-US" sz="2000" dirty="0" smtClean="0">
                <a:solidFill>
                  <a:srgbClr val="FFFFFF"/>
                </a:solidFill>
              </a:rPr>
              <a:t>Archetypes</a:t>
            </a:r>
            <a:endParaRPr lang="en-US" sz="2000" dirty="0">
              <a:solidFill>
                <a:srgbClr val="FFFFFF"/>
              </a:solidFill>
            </a:endParaRPr>
          </a:p>
        </p:txBody>
      </p:sp>
      <p:sp>
        <p:nvSpPr>
          <p:cNvPr id="15" name="Line 5"/>
          <p:cNvSpPr>
            <a:spLocks noChangeShapeType="1"/>
          </p:cNvSpPr>
          <p:nvPr/>
        </p:nvSpPr>
        <p:spPr bwMode="auto">
          <a:xfrm flipV="1">
            <a:off x="1451646" y="4353011"/>
            <a:ext cx="660643" cy="1133387"/>
          </a:xfrm>
          <a:prstGeom prst="line">
            <a:avLst/>
          </a:prstGeom>
          <a:noFill/>
          <a:ln w="101600">
            <a:solidFill>
              <a:srgbClr val="FFC000"/>
            </a:solidFill>
            <a:round/>
            <a:headEnd/>
            <a:tailEnd type="triangle" w="med" len="med"/>
          </a:ln>
          <a:effectLst>
            <a:prstShdw prst="shdw17" dist="17961" dir="2700000">
              <a:schemeClr val="tx1">
                <a:gamma/>
                <a:shade val="60000"/>
                <a:invGamma/>
              </a:schemeClr>
            </a:prstShdw>
          </a:effectLst>
        </p:spPr>
        <p:txBody>
          <a:bodyPr wrap="none" anchor="ctr"/>
          <a:lstStyle/>
          <a:p>
            <a:pPr defTabSz="914400" fontAlgn="base">
              <a:spcBef>
                <a:spcPct val="0"/>
              </a:spcBef>
              <a:spcAft>
                <a:spcPct val="0"/>
              </a:spcAft>
              <a:defRPr/>
            </a:pPr>
            <a:endParaRPr lang="en-US" sz="2200">
              <a:solidFill>
                <a:srgbClr val="FFFF00"/>
              </a:solidFill>
              <a:cs typeface="Arial" pitchFamily="34" charset="0"/>
            </a:endParaRPr>
          </a:p>
        </p:txBody>
      </p:sp>
      <p:sp>
        <p:nvSpPr>
          <p:cNvPr id="16" name="Line 5"/>
          <p:cNvSpPr>
            <a:spLocks noChangeShapeType="1"/>
          </p:cNvSpPr>
          <p:nvPr/>
        </p:nvSpPr>
        <p:spPr bwMode="auto">
          <a:xfrm flipH="1" flipV="1">
            <a:off x="2268536" y="4353011"/>
            <a:ext cx="1028820" cy="1175350"/>
          </a:xfrm>
          <a:prstGeom prst="line">
            <a:avLst/>
          </a:prstGeom>
          <a:noFill/>
          <a:ln w="101600">
            <a:solidFill>
              <a:srgbClr val="D32DC7"/>
            </a:solidFill>
            <a:round/>
            <a:headEnd/>
            <a:tailEnd type="triangle" w="med" len="med"/>
          </a:ln>
          <a:effectLst>
            <a:prstShdw prst="shdw17" dist="17961" dir="2700000">
              <a:schemeClr val="tx1">
                <a:gamma/>
                <a:shade val="60000"/>
                <a:invGamma/>
              </a:schemeClr>
            </a:prstShdw>
          </a:effectLst>
        </p:spPr>
        <p:txBody>
          <a:bodyPr wrap="none" anchor="ctr"/>
          <a:lstStyle/>
          <a:p>
            <a:pPr defTabSz="914400" fontAlgn="base">
              <a:spcBef>
                <a:spcPct val="0"/>
              </a:spcBef>
              <a:spcAft>
                <a:spcPct val="0"/>
              </a:spcAft>
              <a:defRPr/>
            </a:pPr>
            <a:endParaRPr lang="en-US" sz="2200">
              <a:solidFill>
                <a:srgbClr val="FFFF00"/>
              </a:solidFill>
              <a:cs typeface="Arial" pitchFamily="34" charset="0"/>
            </a:endParaRPr>
          </a:p>
        </p:txBody>
      </p:sp>
      <p:sp>
        <p:nvSpPr>
          <p:cNvPr id="17" name="TextBox 16"/>
          <p:cNvSpPr txBox="1"/>
          <p:nvPr/>
        </p:nvSpPr>
        <p:spPr bwMode="auto">
          <a:xfrm>
            <a:off x="4495800" y="5183318"/>
            <a:ext cx="1189934" cy="400110"/>
          </a:xfrm>
          <a:prstGeom prst="rect">
            <a:avLst/>
          </a:prstGeom>
          <a:solidFill>
            <a:srgbClr val="00B050"/>
          </a:solidFill>
          <a:ln>
            <a:solidFill>
              <a:schemeClr val="tx2"/>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base">
              <a:spcBef>
                <a:spcPct val="0"/>
              </a:spcBef>
              <a:spcAft>
                <a:spcPct val="0"/>
              </a:spcAft>
              <a:defRPr/>
            </a:pPr>
            <a:r>
              <a:rPr lang="en-US" sz="2000" dirty="0" smtClean="0">
                <a:solidFill>
                  <a:srgbClr val="FFFFFF"/>
                </a:solidFill>
              </a:rPr>
              <a:t>SOLOR</a:t>
            </a:r>
            <a:endParaRPr lang="en-US" sz="2000" dirty="0">
              <a:solidFill>
                <a:srgbClr val="FFFFFF"/>
              </a:solidFill>
            </a:endParaRPr>
          </a:p>
        </p:txBody>
      </p:sp>
      <p:sp>
        <p:nvSpPr>
          <p:cNvPr id="18" name="TextBox 17"/>
          <p:cNvSpPr txBox="1"/>
          <p:nvPr/>
        </p:nvSpPr>
        <p:spPr bwMode="auto">
          <a:xfrm>
            <a:off x="4495800" y="5583428"/>
            <a:ext cx="1183337" cy="707886"/>
          </a:xfrm>
          <a:prstGeom prst="rect">
            <a:avLst/>
          </a:prstGeom>
          <a:solidFill>
            <a:schemeClr val="accent1"/>
          </a:solidFill>
          <a:ln>
            <a:solidFill>
              <a:schemeClr val="tx2"/>
            </a:solidFill>
          </a:ln>
        </p:spPr>
        <p:style>
          <a:lnRef idx="2">
            <a:schemeClr val="accent1"/>
          </a:lnRef>
          <a:fillRef idx="1">
            <a:schemeClr val="lt1"/>
          </a:fillRef>
          <a:effectRef idx="0">
            <a:schemeClr val="accent1"/>
          </a:effectRef>
          <a:fontRef idx="minor">
            <a:schemeClr val="dk1"/>
          </a:fontRef>
        </p:style>
        <p:txBody>
          <a:bodyPr wrap="none">
            <a:spAutoFit/>
          </a:bodyPr>
          <a:lstStyle/>
          <a:p>
            <a:pPr algn="ctr" fontAlgn="base">
              <a:spcBef>
                <a:spcPct val="0"/>
              </a:spcBef>
              <a:spcAft>
                <a:spcPct val="0"/>
              </a:spcAft>
              <a:defRPr/>
            </a:pPr>
            <a:r>
              <a:rPr lang="en-US" sz="2000" dirty="0" smtClean="0">
                <a:solidFill>
                  <a:srgbClr val="FFFFFF"/>
                </a:solidFill>
              </a:rPr>
              <a:t>Isaac </a:t>
            </a:r>
          </a:p>
          <a:p>
            <a:pPr algn="ctr" fontAlgn="base">
              <a:spcBef>
                <a:spcPct val="0"/>
              </a:spcBef>
              <a:spcAft>
                <a:spcPct val="0"/>
              </a:spcAft>
              <a:defRPr/>
            </a:pPr>
            <a:r>
              <a:rPr lang="en-US" sz="2000" dirty="0" smtClean="0">
                <a:solidFill>
                  <a:srgbClr val="FFFFFF"/>
                </a:solidFill>
              </a:rPr>
              <a:t>(LEGOS)</a:t>
            </a:r>
            <a:endParaRPr lang="en-US" sz="2000" dirty="0">
              <a:solidFill>
                <a:srgbClr val="FFFFFF"/>
              </a:solidFill>
            </a:endParaRPr>
          </a:p>
        </p:txBody>
      </p:sp>
      <p:sp>
        <p:nvSpPr>
          <p:cNvPr id="19" name="Line 5"/>
          <p:cNvSpPr>
            <a:spLocks noChangeShapeType="1"/>
          </p:cNvSpPr>
          <p:nvPr/>
        </p:nvSpPr>
        <p:spPr bwMode="auto">
          <a:xfrm flipH="1" flipV="1">
            <a:off x="2667000" y="4353010"/>
            <a:ext cx="1752599" cy="904787"/>
          </a:xfrm>
          <a:prstGeom prst="line">
            <a:avLst/>
          </a:prstGeom>
          <a:noFill/>
          <a:ln w="101600">
            <a:solidFill>
              <a:schemeClr val="accent1"/>
            </a:solidFill>
            <a:round/>
            <a:headEnd/>
            <a:tailEnd type="triangle" w="med" len="med"/>
          </a:ln>
          <a:effectLst>
            <a:prstShdw prst="shdw17" dist="17961" dir="2700000">
              <a:schemeClr val="tx1">
                <a:gamma/>
                <a:shade val="60000"/>
                <a:invGamma/>
              </a:schemeClr>
            </a:prstShdw>
          </a:effectLst>
        </p:spPr>
        <p:txBody>
          <a:bodyPr wrap="none" anchor="ctr"/>
          <a:lstStyle/>
          <a:p>
            <a:pPr fontAlgn="base">
              <a:spcBef>
                <a:spcPct val="0"/>
              </a:spcBef>
              <a:spcAft>
                <a:spcPct val="0"/>
              </a:spcAft>
              <a:defRPr/>
            </a:pPr>
            <a:endParaRPr lang="en-US" sz="2200">
              <a:solidFill>
                <a:srgbClr val="FFFF00"/>
              </a:solidFill>
              <a:cs typeface="Arial" pitchFamily="34" charset="0"/>
            </a:endParaRPr>
          </a:p>
        </p:txBody>
      </p:sp>
    </p:spTree>
    <p:extLst>
      <p:ext uri="{BB962C8B-B14F-4D97-AF65-F5344CB8AC3E}">
        <p14:creationId xmlns:p14="http://schemas.microsoft.com/office/powerpoint/2010/main" val="421505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200">
                <a:solidFill>
                  <a:schemeClr val="tx1"/>
                </a:solidFill>
                <a:latin typeface="Times New Roman" pitchFamily="18" charset="0"/>
              </a:defRPr>
            </a:lvl1pPr>
            <a:lvl2pPr marL="742950" indent="-285750" algn="ctr" eaLnBrk="0" hangingPunct="0">
              <a:defRPr sz="2200">
                <a:solidFill>
                  <a:schemeClr val="tx1"/>
                </a:solidFill>
                <a:latin typeface="Times New Roman" pitchFamily="18" charset="0"/>
              </a:defRPr>
            </a:lvl2pPr>
            <a:lvl3pPr marL="1143000" indent="-228600" algn="ctr" eaLnBrk="0" hangingPunct="0">
              <a:defRPr sz="2200">
                <a:solidFill>
                  <a:schemeClr val="tx1"/>
                </a:solidFill>
                <a:latin typeface="Times New Roman" pitchFamily="18" charset="0"/>
              </a:defRPr>
            </a:lvl3pPr>
            <a:lvl4pPr marL="1600200" indent="-228600" algn="ctr" eaLnBrk="0" hangingPunct="0">
              <a:defRPr sz="2200">
                <a:solidFill>
                  <a:schemeClr val="tx1"/>
                </a:solidFill>
                <a:latin typeface="Times New Roman" pitchFamily="18" charset="0"/>
              </a:defRPr>
            </a:lvl4pPr>
            <a:lvl5pPr marL="2057400" indent="-228600" algn="ctr" eaLnBrk="0" hangingPunct="0">
              <a:defRPr sz="2200">
                <a:solidFill>
                  <a:schemeClr val="tx1"/>
                </a:solidFill>
                <a:latin typeface="Times New Roman" pitchFamily="18" charset="0"/>
              </a:defRPr>
            </a:lvl5pPr>
            <a:lvl6pPr marL="2514600" indent="-228600" algn="ctr" eaLnBrk="0" fontAlgn="base" hangingPunct="0">
              <a:spcBef>
                <a:spcPct val="0"/>
              </a:spcBef>
              <a:spcAft>
                <a:spcPct val="0"/>
              </a:spcAft>
              <a:defRPr sz="2200">
                <a:solidFill>
                  <a:schemeClr val="tx1"/>
                </a:solidFill>
                <a:latin typeface="Times New Roman" pitchFamily="18" charset="0"/>
              </a:defRPr>
            </a:lvl6pPr>
            <a:lvl7pPr marL="2971800" indent="-228600" algn="ctr" eaLnBrk="0" fontAlgn="base" hangingPunct="0">
              <a:spcBef>
                <a:spcPct val="0"/>
              </a:spcBef>
              <a:spcAft>
                <a:spcPct val="0"/>
              </a:spcAft>
              <a:defRPr sz="2200">
                <a:solidFill>
                  <a:schemeClr val="tx1"/>
                </a:solidFill>
                <a:latin typeface="Times New Roman" pitchFamily="18" charset="0"/>
              </a:defRPr>
            </a:lvl7pPr>
            <a:lvl8pPr marL="3429000" indent="-228600" algn="ctr" eaLnBrk="0" fontAlgn="base" hangingPunct="0">
              <a:spcBef>
                <a:spcPct val="0"/>
              </a:spcBef>
              <a:spcAft>
                <a:spcPct val="0"/>
              </a:spcAft>
              <a:defRPr sz="2200">
                <a:solidFill>
                  <a:schemeClr val="tx1"/>
                </a:solidFill>
                <a:latin typeface="Times New Roman" pitchFamily="18" charset="0"/>
              </a:defRPr>
            </a:lvl8pPr>
            <a:lvl9pPr marL="3886200" indent="-228600" algn="ctr" eaLnBrk="0" fontAlgn="base" hangingPunct="0">
              <a:spcBef>
                <a:spcPct val="0"/>
              </a:spcBef>
              <a:spcAft>
                <a:spcPct val="0"/>
              </a:spcAft>
              <a:defRPr sz="2200">
                <a:solidFill>
                  <a:schemeClr val="tx1"/>
                </a:solidFill>
                <a:latin typeface="Times New Roman" pitchFamily="18" charset="0"/>
              </a:defRPr>
            </a:lvl9pPr>
          </a:lstStyle>
          <a:p>
            <a:pPr algn="r"/>
            <a:r>
              <a:rPr lang="en-US" sz="1200" dirty="0" smtClean="0">
                <a:solidFill>
                  <a:srgbClr val="FFFF00"/>
                </a:solidFill>
                <a:latin typeface="Aharoni" panose="02010803020104030203" pitchFamily="2" charset="-79"/>
              </a:rPr>
              <a:t>  # </a:t>
            </a:r>
            <a:fld id="{F588E680-07C0-42B9-812B-E95E2AFD1F41}" type="slidenum">
              <a:rPr lang="en-US" sz="1200" smtClean="0">
                <a:solidFill>
                  <a:srgbClr val="FFFF00"/>
                </a:solidFill>
                <a:latin typeface="Aharoni" panose="02010803020104030203" pitchFamily="2" charset="-79"/>
              </a:rPr>
              <a:pPr algn="r"/>
              <a:t>8</a:t>
            </a:fld>
            <a:endParaRPr lang="en-US" sz="1200" dirty="0" smtClean="0">
              <a:solidFill>
                <a:srgbClr val="FFFF00"/>
              </a:solidFill>
              <a:latin typeface="Aharoni" panose="02010803020104030203" pitchFamily="2" charset="-79"/>
            </a:endParaRPr>
          </a:p>
        </p:txBody>
      </p:sp>
      <p:sp>
        <p:nvSpPr>
          <p:cNvPr id="63491" name="Rectangle 2"/>
          <p:cNvSpPr>
            <a:spLocks noChangeArrowheads="1"/>
          </p:cNvSpPr>
          <p:nvPr/>
        </p:nvSpPr>
        <p:spPr bwMode="auto">
          <a:xfrm>
            <a:off x="0" y="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algn="ctr" defTabSz="820738" eaLnBrk="0" hangingPunct="0"/>
            <a:r>
              <a:rPr lang="en-US" sz="3900" dirty="0" smtClean="0">
                <a:cs typeface="Aharoni" panose="02010803020104030203" pitchFamily="2" charset="-79"/>
              </a:rPr>
              <a:t>HL7 FHIR Resources and Profiles</a:t>
            </a:r>
            <a:endParaRPr lang="en-US" sz="3900" dirty="0">
              <a:cs typeface="Aharoni" panose="02010803020104030203" pitchFamily="2" charset="-79"/>
            </a:endParaRPr>
          </a:p>
        </p:txBody>
      </p:sp>
      <p:sp>
        <p:nvSpPr>
          <p:cNvPr id="63529" name="Oval 4"/>
          <p:cNvSpPr>
            <a:spLocks noChangeArrowheads="1"/>
          </p:cNvSpPr>
          <p:nvPr/>
        </p:nvSpPr>
        <p:spPr bwMode="auto">
          <a:xfrm>
            <a:off x="3614057" y="1284287"/>
            <a:ext cx="1799500" cy="622299"/>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30" name="Rectangle 5"/>
          <p:cNvSpPr>
            <a:spLocks noChangeArrowheads="1"/>
          </p:cNvSpPr>
          <p:nvPr/>
        </p:nvSpPr>
        <p:spPr bwMode="auto">
          <a:xfrm>
            <a:off x="3732029" y="1373187"/>
            <a:ext cx="1681528"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Observation</a:t>
            </a:r>
            <a:endParaRPr lang="en-US" sz="2000" b="1" dirty="0">
              <a:solidFill>
                <a:srgbClr val="FFFF00"/>
              </a:solidFill>
              <a:latin typeface="Helvetica" pitchFamily="34" charset="0"/>
              <a:cs typeface="Aharoni" panose="02010803020104030203" pitchFamily="2" charset="-79"/>
            </a:endParaRPr>
          </a:p>
        </p:txBody>
      </p:sp>
      <p:sp>
        <p:nvSpPr>
          <p:cNvPr id="63527" name="Oval 7"/>
          <p:cNvSpPr>
            <a:spLocks noChangeArrowheads="1"/>
          </p:cNvSpPr>
          <p:nvPr/>
        </p:nvSpPr>
        <p:spPr bwMode="auto">
          <a:xfrm>
            <a:off x="762000" y="2557463"/>
            <a:ext cx="1758949" cy="622300"/>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28" name="Rectangle 8"/>
          <p:cNvSpPr>
            <a:spLocks noChangeArrowheads="1"/>
          </p:cNvSpPr>
          <p:nvPr/>
        </p:nvSpPr>
        <p:spPr bwMode="auto">
          <a:xfrm>
            <a:off x="1102225" y="2628901"/>
            <a:ext cx="1211849"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Lab </a:t>
            </a:r>
            <a:r>
              <a:rPr lang="en-US" sz="2000" b="1" dirty="0" err="1" smtClean="0">
                <a:solidFill>
                  <a:srgbClr val="FFFF00"/>
                </a:solidFill>
                <a:latin typeface="Helvetica" pitchFamily="34" charset="0"/>
                <a:cs typeface="Aharoni" panose="02010803020104030203" pitchFamily="2" charset="-79"/>
              </a:rPr>
              <a:t>Obs</a:t>
            </a:r>
            <a:endParaRPr lang="en-US" sz="2000" b="1" dirty="0">
              <a:solidFill>
                <a:srgbClr val="FFFF00"/>
              </a:solidFill>
              <a:latin typeface="Helvetica" pitchFamily="34" charset="0"/>
              <a:cs typeface="Aharoni" panose="02010803020104030203" pitchFamily="2" charset="-79"/>
            </a:endParaRPr>
          </a:p>
        </p:txBody>
      </p:sp>
      <p:sp>
        <p:nvSpPr>
          <p:cNvPr id="63525" name="Oval 10"/>
          <p:cNvSpPr>
            <a:spLocks noChangeArrowheads="1"/>
          </p:cNvSpPr>
          <p:nvPr/>
        </p:nvSpPr>
        <p:spPr bwMode="auto">
          <a:xfrm>
            <a:off x="3614057" y="2536825"/>
            <a:ext cx="1799499" cy="622300"/>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26" name="Rectangle 11"/>
          <p:cNvSpPr>
            <a:spLocks noChangeArrowheads="1"/>
          </p:cNvSpPr>
          <p:nvPr/>
        </p:nvSpPr>
        <p:spPr bwMode="auto">
          <a:xfrm>
            <a:off x="3726825" y="2627313"/>
            <a:ext cx="1609393"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Patient </a:t>
            </a:r>
            <a:r>
              <a:rPr lang="en-US" sz="2000" b="1" dirty="0" err="1" smtClean="0">
                <a:solidFill>
                  <a:srgbClr val="FFFF00"/>
                </a:solidFill>
                <a:latin typeface="Helvetica" pitchFamily="34" charset="0"/>
                <a:cs typeface="Aharoni" panose="02010803020104030203" pitchFamily="2" charset="-79"/>
              </a:rPr>
              <a:t>Obs</a:t>
            </a:r>
            <a:endParaRPr lang="en-US" sz="2000" b="1" dirty="0">
              <a:solidFill>
                <a:srgbClr val="FFFF00"/>
              </a:solidFill>
              <a:latin typeface="Helvetica" pitchFamily="34" charset="0"/>
              <a:cs typeface="Aharoni" panose="02010803020104030203" pitchFamily="2" charset="-79"/>
            </a:endParaRPr>
          </a:p>
        </p:txBody>
      </p:sp>
      <p:sp>
        <p:nvSpPr>
          <p:cNvPr id="63523" name="Oval 13"/>
          <p:cNvSpPr>
            <a:spLocks noChangeArrowheads="1"/>
          </p:cNvSpPr>
          <p:nvPr/>
        </p:nvSpPr>
        <p:spPr bwMode="auto">
          <a:xfrm>
            <a:off x="6319838" y="2533652"/>
            <a:ext cx="2132015" cy="622301"/>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24" name="Rectangle 14"/>
          <p:cNvSpPr>
            <a:spLocks noChangeArrowheads="1"/>
          </p:cNvSpPr>
          <p:nvPr/>
        </p:nvSpPr>
        <p:spPr bwMode="auto">
          <a:xfrm>
            <a:off x="6450050" y="2616202"/>
            <a:ext cx="1965260"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Family </a:t>
            </a:r>
            <a:r>
              <a:rPr lang="en-US" sz="2000" b="1" dirty="0" err="1" smtClean="0">
                <a:solidFill>
                  <a:srgbClr val="FFFF00"/>
                </a:solidFill>
                <a:latin typeface="Helvetica" pitchFamily="34" charset="0"/>
                <a:cs typeface="Aharoni" panose="02010803020104030203" pitchFamily="2" charset="-79"/>
              </a:rPr>
              <a:t>Hx</a:t>
            </a:r>
            <a:r>
              <a:rPr lang="en-US" sz="2000" b="1" dirty="0" smtClean="0">
                <a:solidFill>
                  <a:srgbClr val="FFFF00"/>
                </a:solidFill>
                <a:latin typeface="Helvetica" pitchFamily="34" charset="0"/>
                <a:cs typeface="Aharoni" panose="02010803020104030203" pitchFamily="2" charset="-79"/>
              </a:rPr>
              <a:t> </a:t>
            </a:r>
            <a:r>
              <a:rPr lang="en-US" sz="2000" b="1" dirty="0" err="1" smtClean="0">
                <a:solidFill>
                  <a:srgbClr val="FFFF00"/>
                </a:solidFill>
                <a:latin typeface="Helvetica" pitchFamily="34" charset="0"/>
                <a:cs typeface="Aharoni" panose="02010803020104030203" pitchFamily="2" charset="-79"/>
              </a:rPr>
              <a:t>Obs</a:t>
            </a:r>
            <a:endParaRPr lang="en-US" sz="2000" b="1" dirty="0">
              <a:solidFill>
                <a:srgbClr val="FFFF00"/>
              </a:solidFill>
              <a:latin typeface="Helvetica" pitchFamily="34" charset="0"/>
              <a:cs typeface="Aharoni" panose="02010803020104030203" pitchFamily="2" charset="-79"/>
            </a:endParaRPr>
          </a:p>
        </p:txBody>
      </p:sp>
      <p:sp>
        <p:nvSpPr>
          <p:cNvPr id="63521" name="Oval 16"/>
          <p:cNvSpPr>
            <a:spLocks noChangeArrowheads="1"/>
          </p:cNvSpPr>
          <p:nvPr/>
        </p:nvSpPr>
        <p:spPr bwMode="auto">
          <a:xfrm>
            <a:off x="762000" y="3837438"/>
            <a:ext cx="1758950" cy="622299"/>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22" name="Rectangle 17"/>
          <p:cNvSpPr>
            <a:spLocks noChangeArrowheads="1"/>
          </p:cNvSpPr>
          <p:nvPr/>
        </p:nvSpPr>
        <p:spPr bwMode="auto">
          <a:xfrm>
            <a:off x="809652" y="3930647"/>
            <a:ext cx="1638247"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err="1" smtClean="0">
                <a:solidFill>
                  <a:srgbClr val="FFFF00"/>
                </a:solidFill>
                <a:latin typeface="Helvetica" pitchFamily="34" charset="0"/>
                <a:cs typeface="Aharoni" panose="02010803020104030203" pitchFamily="2" charset="-79"/>
              </a:rPr>
              <a:t>Qn</a:t>
            </a:r>
            <a:r>
              <a:rPr lang="en-US" sz="2000" b="1" dirty="0" smtClean="0">
                <a:solidFill>
                  <a:srgbClr val="FFFF00"/>
                </a:solidFill>
                <a:latin typeface="Helvetica" pitchFamily="34" charset="0"/>
                <a:cs typeface="Aharoni" panose="02010803020104030203" pitchFamily="2" charset="-79"/>
              </a:rPr>
              <a:t> Lab </a:t>
            </a:r>
            <a:r>
              <a:rPr lang="en-US" sz="2000" b="1" dirty="0" err="1" smtClean="0">
                <a:solidFill>
                  <a:srgbClr val="FFFF00"/>
                </a:solidFill>
                <a:latin typeface="Helvetica" pitchFamily="34" charset="0"/>
                <a:cs typeface="Aharoni" panose="02010803020104030203" pitchFamily="2" charset="-79"/>
              </a:rPr>
              <a:t>Obs</a:t>
            </a:r>
            <a:endParaRPr lang="en-US" sz="2000" b="1" dirty="0" smtClean="0">
              <a:solidFill>
                <a:srgbClr val="FFFF00"/>
              </a:solidFill>
              <a:latin typeface="Helvetica" pitchFamily="34" charset="0"/>
              <a:cs typeface="Aharoni" panose="02010803020104030203" pitchFamily="2" charset="-79"/>
            </a:endParaRPr>
          </a:p>
        </p:txBody>
      </p:sp>
      <p:sp>
        <p:nvSpPr>
          <p:cNvPr id="63519" name="Oval 19"/>
          <p:cNvSpPr>
            <a:spLocks noChangeArrowheads="1"/>
          </p:cNvSpPr>
          <p:nvPr/>
        </p:nvSpPr>
        <p:spPr bwMode="auto">
          <a:xfrm>
            <a:off x="6368599" y="3840845"/>
            <a:ext cx="2309812" cy="622301"/>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20" name="Rectangle 20"/>
          <p:cNvSpPr>
            <a:spLocks noChangeArrowheads="1"/>
          </p:cNvSpPr>
          <p:nvPr/>
        </p:nvSpPr>
        <p:spPr bwMode="auto">
          <a:xfrm>
            <a:off x="6661734" y="3927478"/>
            <a:ext cx="1832404"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Titer Lab </a:t>
            </a:r>
            <a:r>
              <a:rPr lang="en-US" sz="2000" b="1" dirty="0" err="1" smtClean="0">
                <a:solidFill>
                  <a:srgbClr val="FFFF00"/>
                </a:solidFill>
                <a:latin typeface="Helvetica" pitchFamily="34" charset="0"/>
                <a:cs typeface="Aharoni" panose="02010803020104030203" pitchFamily="2" charset="-79"/>
              </a:rPr>
              <a:t>Obs</a:t>
            </a:r>
            <a:endParaRPr lang="en-US" sz="2000" b="1" dirty="0">
              <a:solidFill>
                <a:srgbClr val="FFFF00"/>
              </a:solidFill>
              <a:latin typeface="Helvetica" pitchFamily="34" charset="0"/>
              <a:cs typeface="Aharoni" panose="02010803020104030203" pitchFamily="2" charset="-79"/>
            </a:endParaRPr>
          </a:p>
        </p:txBody>
      </p:sp>
      <p:sp>
        <p:nvSpPr>
          <p:cNvPr id="63517" name="Oval 22"/>
          <p:cNvSpPr>
            <a:spLocks noChangeArrowheads="1"/>
          </p:cNvSpPr>
          <p:nvPr/>
        </p:nvSpPr>
        <p:spPr bwMode="auto">
          <a:xfrm>
            <a:off x="3225800" y="3902078"/>
            <a:ext cx="2771775" cy="622301"/>
          </a:xfrm>
          <a:prstGeom prst="ellipse">
            <a:avLst/>
          </a:prstGeom>
          <a:solidFill>
            <a:srgbClr val="D93192"/>
          </a:solidFill>
          <a:ln w="12700">
            <a:solidFill>
              <a:schemeClr val="tx1"/>
            </a:solidFill>
            <a:round/>
            <a:headEnd/>
            <a:tailEnd/>
          </a:ln>
        </p:spPr>
        <p:txBody>
          <a:bodyPr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18" name="Rectangle 23"/>
          <p:cNvSpPr>
            <a:spLocks noChangeArrowheads="1"/>
          </p:cNvSpPr>
          <p:nvPr/>
        </p:nvSpPr>
        <p:spPr bwMode="auto">
          <a:xfrm>
            <a:off x="3494036" y="3983041"/>
            <a:ext cx="2235302"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4" tIns="46033" rIns="92064" bIns="46033">
            <a:spAutoFit/>
          </a:bodyPr>
          <a:lstStyle/>
          <a:p>
            <a:pPr algn="ctr" eaLnBrk="0" hangingPunct="0"/>
            <a:r>
              <a:rPr lang="en-US" sz="2000" b="1" dirty="0" err="1" smtClean="0">
                <a:solidFill>
                  <a:srgbClr val="FFFF00"/>
                </a:solidFill>
                <a:latin typeface="Helvetica" pitchFamily="34" charset="0"/>
                <a:cs typeface="Aharoni" panose="02010803020104030203" pitchFamily="2" charset="-79"/>
              </a:rPr>
              <a:t>Qual</a:t>
            </a:r>
            <a:r>
              <a:rPr lang="en-US" sz="2000" b="1" dirty="0" smtClean="0">
                <a:solidFill>
                  <a:srgbClr val="FFFF00"/>
                </a:solidFill>
                <a:latin typeface="Helvetica" pitchFamily="34" charset="0"/>
                <a:cs typeface="Aharoni" panose="02010803020104030203" pitchFamily="2" charset="-79"/>
              </a:rPr>
              <a:t> Lab </a:t>
            </a:r>
            <a:r>
              <a:rPr lang="en-US" sz="2000" b="1" dirty="0" err="1" smtClean="0">
                <a:solidFill>
                  <a:srgbClr val="FFFF00"/>
                </a:solidFill>
                <a:latin typeface="Helvetica" pitchFamily="34" charset="0"/>
                <a:cs typeface="Aharoni" panose="02010803020104030203" pitchFamily="2" charset="-79"/>
              </a:rPr>
              <a:t>Obs</a:t>
            </a:r>
            <a:endParaRPr lang="en-US" sz="2000" b="1" dirty="0">
              <a:solidFill>
                <a:srgbClr val="FFFF00"/>
              </a:solidFill>
              <a:latin typeface="Helvetica" pitchFamily="34" charset="0"/>
              <a:cs typeface="Aharoni" panose="02010803020104030203" pitchFamily="2" charset="-79"/>
            </a:endParaRPr>
          </a:p>
        </p:txBody>
      </p:sp>
      <p:sp>
        <p:nvSpPr>
          <p:cNvPr id="63515" name="Oval 25"/>
          <p:cNvSpPr>
            <a:spLocks noChangeArrowheads="1"/>
          </p:cNvSpPr>
          <p:nvPr/>
        </p:nvSpPr>
        <p:spPr bwMode="auto">
          <a:xfrm>
            <a:off x="664029" y="5350332"/>
            <a:ext cx="1856921" cy="622301"/>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16" name="Rectangle 26"/>
          <p:cNvSpPr>
            <a:spLocks noChangeArrowheads="1"/>
          </p:cNvSpPr>
          <p:nvPr/>
        </p:nvSpPr>
        <p:spPr bwMode="auto">
          <a:xfrm>
            <a:off x="821316" y="5453067"/>
            <a:ext cx="1524434"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Hematocrit</a:t>
            </a:r>
            <a:endParaRPr lang="en-US" sz="2000" b="1" dirty="0">
              <a:solidFill>
                <a:srgbClr val="FFFF00"/>
              </a:solidFill>
              <a:latin typeface="Helvetica" pitchFamily="34" charset="0"/>
              <a:cs typeface="Aharoni" panose="02010803020104030203" pitchFamily="2" charset="-79"/>
            </a:endParaRPr>
          </a:p>
        </p:txBody>
      </p:sp>
      <p:sp>
        <p:nvSpPr>
          <p:cNvPr id="63513" name="Oval 28"/>
          <p:cNvSpPr>
            <a:spLocks noChangeArrowheads="1"/>
          </p:cNvSpPr>
          <p:nvPr/>
        </p:nvSpPr>
        <p:spPr bwMode="auto">
          <a:xfrm>
            <a:off x="3265375" y="5350785"/>
            <a:ext cx="2376876" cy="622301"/>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14" name="Rectangle 29"/>
          <p:cNvSpPr>
            <a:spLocks noChangeArrowheads="1"/>
          </p:cNvSpPr>
          <p:nvPr/>
        </p:nvSpPr>
        <p:spPr bwMode="auto">
          <a:xfrm>
            <a:off x="3459504" y="5453067"/>
            <a:ext cx="2066249"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Serum Glucose</a:t>
            </a:r>
            <a:endParaRPr lang="en-US" sz="2000" b="1" dirty="0">
              <a:solidFill>
                <a:srgbClr val="FFFF00"/>
              </a:solidFill>
              <a:latin typeface="Helvetica" pitchFamily="34" charset="0"/>
              <a:cs typeface="Aharoni" panose="02010803020104030203" pitchFamily="2" charset="-79"/>
            </a:endParaRPr>
          </a:p>
        </p:txBody>
      </p:sp>
      <p:sp>
        <p:nvSpPr>
          <p:cNvPr id="63511" name="Oval 31"/>
          <p:cNvSpPr>
            <a:spLocks noChangeArrowheads="1"/>
          </p:cNvSpPr>
          <p:nvPr/>
        </p:nvSpPr>
        <p:spPr bwMode="auto">
          <a:xfrm>
            <a:off x="6498769" y="5416554"/>
            <a:ext cx="2092554" cy="622301"/>
          </a:xfrm>
          <a:prstGeom prst="ellipse">
            <a:avLst/>
          </a:prstGeom>
          <a:solidFill>
            <a:srgbClr val="D93192"/>
          </a:solidFill>
          <a:ln w="12700">
            <a:solidFill>
              <a:schemeClr val="tx1"/>
            </a:solidFill>
            <a:round/>
            <a:headEnd/>
            <a:tailEnd/>
          </a:ln>
        </p:spPr>
        <p:txBody>
          <a:bodyPr wrap="square" lIns="102590" tIns="51296" rIns="102590" bIns="51296">
            <a:spAutoFit/>
          </a:bodyPr>
          <a:lstStyle/>
          <a:p>
            <a:pPr algn="ctr" eaLnBrk="0" hangingPunct="0"/>
            <a:endParaRPr lang="en-US" dirty="0">
              <a:solidFill>
                <a:srgbClr val="FFFF00"/>
              </a:solidFill>
              <a:cs typeface="Aharoni" panose="02010803020104030203" pitchFamily="2" charset="-79"/>
            </a:endParaRPr>
          </a:p>
        </p:txBody>
      </p:sp>
      <p:sp>
        <p:nvSpPr>
          <p:cNvPr id="63512" name="Rectangle 32"/>
          <p:cNvSpPr>
            <a:spLocks noChangeArrowheads="1"/>
          </p:cNvSpPr>
          <p:nvPr/>
        </p:nvSpPr>
        <p:spPr bwMode="auto">
          <a:xfrm>
            <a:off x="6610133" y="5506362"/>
            <a:ext cx="1853049" cy="4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4" tIns="46033" rIns="92064" bIns="46033">
            <a:spAutoFit/>
          </a:bodyPr>
          <a:lstStyle/>
          <a:p>
            <a:pPr algn="ctr" eaLnBrk="0" hangingPunct="0"/>
            <a:r>
              <a:rPr lang="en-US" sz="2000" b="1" dirty="0" smtClean="0">
                <a:solidFill>
                  <a:srgbClr val="FFFF00"/>
                </a:solidFill>
                <a:latin typeface="Helvetica" pitchFamily="34" charset="0"/>
                <a:cs typeface="Aharoni" panose="02010803020104030203" pitchFamily="2" charset="-79"/>
              </a:rPr>
              <a:t>Urine Sodium</a:t>
            </a:r>
            <a:endParaRPr lang="en-US" sz="2000" b="1" dirty="0">
              <a:solidFill>
                <a:srgbClr val="FFFF00"/>
              </a:solidFill>
              <a:latin typeface="Helvetica" pitchFamily="34" charset="0"/>
              <a:cs typeface="Aharoni" panose="02010803020104030203" pitchFamily="2" charset="-79"/>
            </a:endParaRPr>
          </a:p>
        </p:txBody>
      </p:sp>
      <p:sp>
        <p:nvSpPr>
          <p:cNvPr id="63502" name="Line 33"/>
          <p:cNvSpPr>
            <a:spLocks noChangeShapeType="1"/>
          </p:cNvSpPr>
          <p:nvPr/>
        </p:nvSpPr>
        <p:spPr bwMode="auto">
          <a:xfrm flipH="1">
            <a:off x="1624012" y="1906585"/>
            <a:ext cx="2273074" cy="638177"/>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3" name="Line 34"/>
          <p:cNvSpPr>
            <a:spLocks noChangeShapeType="1"/>
          </p:cNvSpPr>
          <p:nvPr/>
        </p:nvSpPr>
        <p:spPr bwMode="auto">
          <a:xfrm flipH="1">
            <a:off x="4571998" y="1906587"/>
            <a:ext cx="1" cy="627064"/>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4" name="Line 35"/>
          <p:cNvSpPr>
            <a:spLocks noChangeShapeType="1"/>
          </p:cNvSpPr>
          <p:nvPr/>
        </p:nvSpPr>
        <p:spPr bwMode="auto">
          <a:xfrm>
            <a:off x="5243513" y="1782763"/>
            <a:ext cx="2152650" cy="739775"/>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5" name="Line 36"/>
          <p:cNvSpPr>
            <a:spLocks noChangeShapeType="1"/>
          </p:cNvSpPr>
          <p:nvPr/>
        </p:nvSpPr>
        <p:spPr bwMode="auto">
          <a:xfrm>
            <a:off x="1628774" y="3179763"/>
            <a:ext cx="30164" cy="676275"/>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6" name="Line 37"/>
          <p:cNvSpPr>
            <a:spLocks noChangeShapeType="1"/>
          </p:cNvSpPr>
          <p:nvPr/>
        </p:nvSpPr>
        <p:spPr bwMode="auto">
          <a:xfrm>
            <a:off x="2383295" y="3025775"/>
            <a:ext cx="1938337" cy="852488"/>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7" name="Line 38"/>
          <p:cNvSpPr>
            <a:spLocks noChangeShapeType="1"/>
          </p:cNvSpPr>
          <p:nvPr/>
        </p:nvSpPr>
        <p:spPr bwMode="auto">
          <a:xfrm>
            <a:off x="2612571" y="2868614"/>
            <a:ext cx="4278768" cy="1020762"/>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8" name="Line 39"/>
          <p:cNvSpPr>
            <a:spLocks noChangeShapeType="1"/>
          </p:cNvSpPr>
          <p:nvPr/>
        </p:nvSpPr>
        <p:spPr bwMode="auto">
          <a:xfrm>
            <a:off x="1628775" y="4524379"/>
            <a:ext cx="19050" cy="820734"/>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09" name="Line 40"/>
          <p:cNvSpPr>
            <a:spLocks noChangeShapeType="1"/>
          </p:cNvSpPr>
          <p:nvPr/>
        </p:nvSpPr>
        <p:spPr bwMode="auto">
          <a:xfrm>
            <a:off x="2314074" y="4459736"/>
            <a:ext cx="1876926" cy="920301"/>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sp>
        <p:nvSpPr>
          <p:cNvPr id="63510" name="Line 41"/>
          <p:cNvSpPr>
            <a:spLocks noChangeShapeType="1"/>
          </p:cNvSpPr>
          <p:nvPr/>
        </p:nvSpPr>
        <p:spPr bwMode="auto">
          <a:xfrm>
            <a:off x="2520950" y="4325938"/>
            <a:ext cx="4281488" cy="1109662"/>
          </a:xfrm>
          <a:prstGeom prst="line">
            <a:avLst/>
          </a:prstGeom>
          <a:noFill/>
          <a:ln w="50800">
            <a:solidFill>
              <a:srgbClr val="FAFD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dirty="0">
              <a:solidFill>
                <a:srgbClr val="FFFF00"/>
              </a:solidFill>
              <a:cs typeface="Aharoni" panose="02010803020104030203" pitchFamily="2" charset="-79"/>
            </a:endParaRPr>
          </a:p>
        </p:txBody>
      </p:sp>
      <p:cxnSp>
        <p:nvCxnSpPr>
          <p:cNvPr id="3" name="Straight Connector 2"/>
          <p:cNvCxnSpPr/>
          <p:nvPr/>
        </p:nvCxnSpPr>
        <p:spPr bwMode="auto">
          <a:xfrm>
            <a:off x="206829" y="2152650"/>
            <a:ext cx="873034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 name="TextBox 3"/>
          <p:cNvSpPr txBox="1"/>
          <p:nvPr/>
        </p:nvSpPr>
        <p:spPr>
          <a:xfrm>
            <a:off x="664029" y="1311948"/>
            <a:ext cx="2427268" cy="523220"/>
          </a:xfrm>
          <a:prstGeom prst="rect">
            <a:avLst/>
          </a:prstGeom>
          <a:noFill/>
        </p:spPr>
        <p:txBody>
          <a:bodyPr wrap="none" rtlCol="0">
            <a:spAutoFit/>
          </a:bodyPr>
          <a:lstStyle/>
          <a:p>
            <a:r>
              <a:rPr lang="en-US" sz="2800" dirty="0" smtClean="0">
                <a:solidFill>
                  <a:srgbClr val="000000"/>
                </a:solidFill>
              </a:rPr>
              <a:t>FHIR Resource</a:t>
            </a:r>
            <a:endParaRPr lang="en-US" sz="2800" dirty="0">
              <a:solidFill>
                <a:srgbClr val="000000"/>
              </a:solidFill>
            </a:endParaRPr>
          </a:p>
        </p:txBody>
      </p:sp>
      <p:cxnSp>
        <p:nvCxnSpPr>
          <p:cNvPr id="46" name="Straight Connector 45"/>
          <p:cNvCxnSpPr/>
          <p:nvPr/>
        </p:nvCxnSpPr>
        <p:spPr bwMode="auto">
          <a:xfrm>
            <a:off x="239486" y="5048250"/>
            <a:ext cx="873034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7" name="TextBox 46"/>
          <p:cNvSpPr txBox="1"/>
          <p:nvPr/>
        </p:nvSpPr>
        <p:spPr>
          <a:xfrm>
            <a:off x="3243697" y="3256290"/>
            <a:ext cx="2210862" cy="523220"/>
          </a:xfrm>
          <a:prstGeom prst="rect">
            <a:avLst/>
          </a:prstGeom>
          <a:noFill/>
        </p:spPr>
        <p:txBody>
          <a:bodyPr wrap="none" rtlCol="0">
            <a:spAutoFit/>
          </a:bodyPr>
          <a:lstStyle/>
          <a:p>
            <a:r>
              <a:rPr lang="en-US" sz="2800" dirty="0" smtClean="0">
                <a:solidFill>
                  <a:srgbClr val="000000"/>
                </a:solidFill>
              </a:rPr>
              <a:t>FHIR Profiles</a:t>
            </a:r>
            <a:endParaRPr lang="en-US" sz="2800" dirty="0">
              <a:solidFill>
                <a:srgbClr val="000000"/>
              </a:solidFill>
            </a:endParaRPr>
          </a:p>
        </p:txBody>
      </p:sp>
      <p:sp>
        <p:nvSpPr>
          <p:cNvPr id="48" name="TextBox 47"/>
          <p:cNvSpPr txBox="1"/>
          <p:nvPr/>
        </p:nvSpPr>
        <p:spPr>
          <a:xfrm>
            <a:off x="598305" y="6113335"/>
            <a:ext cx="7949612" cy="523220"/>
          </a:xfrm>
          <a:prstGeom prst="rect">
            <a:avLst/>
          </a:prstGeom>
          <a:noFill/>
        </p:spPr>
        <p:txBody>
          <a:bodyPr wrap="none" rtlCol="0">
            <a:spAutoFit/>
          </a:bodyPr>
          <a:lstStyle/>
          <a:p>
            <a:r>
              <a:rPr lang="en-US" sz="2800" dirty="0" smtClean="0">
                <a:solidFill>
                  <a:srgbClr val="000000"/>
                </a:solidFill>
              </a:rPr>
              <a:t>Invariant Profile Structure – CIMI Leaf Node Content</a:t>
            </a:r>
            <a:endParaRPr lang="en-US" sz="2800" dirty="0">
              <a:solidFill>
                <a:srgbClr val="000000"/>
              </a:solidFill>
            </a:endParaRPr>
          </a:p>
        </p:txBody>
      </p:sp>
    </p:spTree>
    <p:extLst>
      <p:ext uri="{BB962C8B-B14F-4D97-AF65-F5344CB8AC3E}">
        <p14:creationId xmlns:p14="http://schemas.microsoft.com/office/powerpoint/2010/main" val="425822383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AU" sz="3600" dirty="0" err="1" smtClean="0"/>
              <a:t>IsoSemantic</a:t>
            </a:r>
            <a:r>
              <a:rPr lang="en-AU" sz="3600" dirty="0" smtClean="0"/>
              <a:t> Models – Example of Problem</a:t>
            </a:r>
            <a:endParaRPr lang="en-AU" sz="3600" dirty="0"/>
          </a:p>
        </p:txBody>
      </p:sp>
      <p:pic>
        <p:nvPicPr>
          <p:cNvPr id="5" name="Picture 2"/>
          <p:cNvPicPr>
            <a:picLocks noChangeAspect="1" noChangeArrowheads="1"/>
          </p:cNvPicPr>
          <p:nvPr/>
        </p:nvPicPr>
        <p:blipFill>
          <a:blip r:embed="rId2" cstate="print"/>
          <a:srcRect/>
          <a:stretch>
            <a:fillRect/>
          </a:stretch>
        </p:blipFill>
        <p:spPr bwMode="auto">
          <a:xfrm>
            <a:off x="270457" y="2455887"/>
            <a:ext cx="2537138" cy="378142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2993064" y="2455886"/>
            <a:ext cx="2712277" cy="3781425"/>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5876054" y="2455887"/>
            <a:ext cx="2997490" cy="3781425"/>
          </a:xfrm>
          <a:prstGeom prst="rect">
            <a:avLst/>
          </a:prstGeom>
          <a:noFill/>
          <a:ln w="9525">
            <a:noFill/>
            <a:miter lim="800000"/>
            <a:headEnd/>
            <a:tailEnd/>
          </a:ln>
        </p:spPr>
      </p:pic>
      <p:sp>
        <p:nvSpPr>
          <p:cNvPr id="8" name="Rectangle 7"/>
          <p:cNvSpPr/>
          <p:nvPr/>
        </p:nvSpPr>
        <p:spPr>
          <a:xfrm>
            <a:off x="0" y="1599183"/>
            <a:ext cx="9144000" cy="461665"/>
          </a:xfrm>
          <a:prstGeom prst="rect">
            <a:avLst/>
          </a:prstGeom>
          <a:solidFill>
            <a:srgbClr val="CCFF99"/>
          </a:solidFill>
        </p:spPr>
        <p:txBody>
          <a:bodyPr wrap="square">
            <a:spAutoFit/>
          </a:bodyPr>
          <a:lstStyle/>
          <a:p>
            <a:pPr algn="ctr" fontAlgn="auto">
              <a:spcBef>
                <a:spcPts val="0"/>
              </a:spcBef>
              <a:spcAft>
                <a:spcPts val="0"/>
              </a:spcAft>
            </a:pPr>
            <a:r>
              <a:rPr lang="en-US" sz="2400" dirty="0" smtClean="0">
                <a:solidFill>
                  <a:srgbClr val="000066"/>
                </a:solidFill>
                <a:latin typeface="Aharoni" panose="02010803020104030203" pitchFamily="2" charset="-79"/>
                <a:cs typeface="Aharoni" panose="02010803020104030203" pitchFamily="2" charset="-79"/>
              </a:rPr>
              <a:t>e.g. “Suspected Lung Cancer”</a:t>
            </a:r>
            <a:endParaRPr lang="en-US" sz="2400" dirty="0">
              <a:solidFill>
                <a:srgbClr val="000066"/>
              </a:solidFill>
              <a:latin typeface="Aharoni" panose="02010803020104030203" pitchFamily="2" charset="-79"/>
              <a:cs typeface="Aharoni" panose="02010803020104030203" pitchFamily="2" charset="-79"/>
            </a:endParaRPr>
          </a:p>
        </p:txBody>
      </p:sp>
      <p:sp>
        <p:nvSpPr>
          <p:cNvPr id="4" name="Rectangle 3"/>
          <p:cNvSpPr/>
          <p:nvPr/>
        </p:nvSpPr>
        <p:spPr>
          <a:xfrm>
            <a:off x="6993865" y="917274"/>
            <a:ext cx="2150135" cy="369332"/>
          </a:xfrm>
          <a:prstGeom prst="rect">
            <a:avLst/>
          </a:prstGeom>
        </p:spPr>
        <p:txBody>
          <a:bodyPr wrap="none">
            <a:spAutoFit/>
          </a:bodyPr>
          <a:lstStyle/>
          <a:p>
            <a:pPr algn="r" fontAlgn="auto">
              <a:spcBef>
                <a:spcPts val="0"/>
              </a:spcBef>
              <a:spcAft>
                <a:spcPts val="0"/>
              </a:spcAft>
            </a:pPr>
            <a:r>
              <a:rPr lang="en-AU" sz="1800" i="1" dirty="0">
                <a:solidFill>
                  <a:srgbClr val="000000"/>
                </a:solidFill>
                <a:latin typeface="Calibri"/>
                <a:cs typeface="Aharoni" panose="02010803020104030203" pitchFamily="2" charset="-79"/>
              </a:rPr>
              <a:t>(from </a:t>
            </a:r>
            <a:r>
              <a:rPr lang="en-AU" sz="1800" i="1" dirty="0" err="1">
                <a:solidFill>
                  <a:srgbClr val="000000"/>
                </a:solidFill>
                <a:latin typeface="Calibri"/>
                <a:cs typeface="Aharoni" panose="02010803020104030203" pitchFamily="2" charset="-79"/>
              </a:rPr>
              <a:t>Dr.</a:t>
            </a:r>
            <a:r>
              <a:rPr lang="en-AU" sz="1800" i="1" dirty="0">
                <a:solidFill>
                  <a:srgbClr val="000000"/>
                </a:solidFill>
                <a:latin typeface="Calibri"/>
                <a:cs typeface="Aharoni" panose="02010803020104030203" pitchFamily="2" charset="-79"/>
              </a:rPr>
              <a:t> Linda Bird)</a:t>
            </a:r>
            <a:endParaRPr lang="en-US" sz="1800" i="1" dirty="0">
              <a:solidFill>
                <a:srgbClr val="000000"/>
              </a:solidFill>
              <a:latin typeface="Calibri"/>
              <a:cs typeface="Aharoni" panose="02010803020104030203" pitchFamily="2" charset="-79"/>
            </a:endParaRPr>
          </a:p>
        </p:txBody>
      </p:sp>
    </p:spTree>
    <p:extLst>
      <p:ext uri="{BB962C8B-B14F-4D97-AF65-F5344CB8AC3E}">
        <p14:creationId xmlns:p14="http://schemas.microsoft.com/office/powerpoint/2010/main" val="3065929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2161</Words>
  <Application>Microsoft Office PowerPoint</Application>
  <PresentationFormat>On-screen Show (4:3)</PresentationFormat>
  <Paragraphs>351</Paragraphs>
  <Slides>31</Slides>
  <Notes>11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Modeling Options</vt:lpstr>
      <vt:lpstr>General News</vt:lpstr>
      <vt:lpstr>CIMI and HSPC</vt:lpstr>
      <vt:lpstr>Challenge</vt:lpstr>
      <vt:lpstr>Profile for “Blood pressure”</vt:lpstr>
      <vt:lpstr>PowerPoint Presentation</vt:lpstr>
      <vt:lpstr>Possible Process</vt:lpstr>
      <vt:lpstr>PowerPoint Presentation</vt:lpstr>
      <vt:lpstr>IsoSemantic Models – Example of Problem</vt:lpstr>
      <vt:lpstr>Data Comes in Different  Shapes and Colors</vt:lpstr>
      <vt:lpstr>Data Standardized in the Service</vt:lpstr>
      <vt:lpstr>Partial Interoperability</vt:lpstr>
      <vt:lpstr>Preferred Strategy – Full Interoperability</vt:lpstr>
      <vt:lpstr>Reasons to do it on the server side</vt:lpstr>
      <vt:lpstr>One Reason for Modeling</vt:lpstr>
      <vt:lpstr>Raw LOINC Codes</vt:lpstr>
      <vt:lpstr>Options Considered</vt:lpstr>
      <vt:lpstr>Options for Data Representation (Glucose in blood by manual test strip)</vt:lpstr>
      <vt:lpstr>Options (continued)</vt:lpstr>
      <vt:lpstr>Options (continued)</vt:lpstr>
      <vt:lpstr>Options (continued)</vt:lpstr>
      <vt:lpstr>Options (continued)</vt:lpstr>
      <vt:lpstr>Implementation of the Preferred Option</vt:lpstr>
      <vt:lpstr>QN Lab “Universal” - 1</vt:lpstr>
      <vt:lpstr>QN Lab “Universal” - 2</vt:lpstr>
      <vt:lpstr>QN Lab “Universal” - 3</vt:lpstr>
      <vt:lpstr>QN Lab “Universal” - 4</vt:lpstr>
      <vt:lpstr>Request from CIMI to LOINC</vt:lpstr>
      <vt:lpstr>Rationale for Request</vt:lpstr>
      <vt:lpstr>Summary</vt:lpstr>
      <vt:lpstr>Next Steps</vt:lpstr>
    </vt:vector>
  </TitlesOfParts>
  <Company>Intermountain Healthcare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Data Modeling Options</dc:title>
  <dc:creator>Stanley M. Huff</dc:creator>
  <cp:lastModifiedBy>Stanley M. Huff</cp:lastModifiedBy>
  <cp:revision>70</cp:revision>
  <dcterms:created xsi:type="dcterms:W3CDTF">2015-01-29T05:30:54Z</dcterms:created>
  <dcterms:modified xsi:type="dcterms:W3CDTF">2015-06-17T17:06:13Z</dcterms:modified>
</cp:coreProperties>
</file>