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7"/>
  </p:notesMasterIdLst>
  <p:sldIdLst>
    <p:sldId id="357" r:id="rId2"/>
    <p:sldId id="400" r:id="rId3"/>
    <p:sldId id="398" r:id="rId4"/>
    <p:sldId id="396" r:id="rId5"/>
    <p:sldId id="399" r:id="rId6"/>
  </p:sldIdLst>
  <p:sldSz cx="9144000" cy="6858000" type="screen4x3"/>
  <p:notesSz cx="6626225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74B6"/>
    <a:srgbClr val="333333"/>
    <a:srgbClr val="E39829"/>
    <a:srgbClr val="DCAF30"/>
    <a:srgbClr val="D7B835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55" autoAdjust="0"/>
    <p:restoredTop sz="87543" autoAdjust="0"/>
  </p:normalViewPr>
  <p:slideViewPr>
    <p:cSldViewPr snapToGrid="0">
      <p:cViewPr>
        <p:scale>
          <a:sx n="80" d="100"/>
          <a:sy n="80" d="100"/>
        </p:scale>
        <p:origin x="-688" y="1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1364" cy="434340"/>
          </a:xfrm>
          <a:prstGeom prst="rect">
            <a:avLst/>
          </a:prstGeom>
        </p:spPr>
        <p:txBody>
          <a:bodyPr vert="horz" lIns="87499" tIns="43749" rIns="87499" bIns="4374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53328" y="0"/>
            <a:ext cx="2871364" cy="434340"/>
          </a:xfrm>
          <a:prstGeom prst="rect">
            <a:avLst/>
          </a:prstGeom>
        </p:spPr>
        <p:txBody>
          <a:bodyPr vert="horz" lIns="87499" tIns="43749" rIns="87499" bIns="4374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</a:defRPr>
            </a:lvl1pPr>
          </a:lstStyle>
          <a:p>
            <a:pPr>
              <a:defRPr/>
            </a:pPr>
            <a:fld id="{2804405B-80FF-4D6E-B2E0-DBA0C72EDD43}" type="datetimeFigureOut">
              <a:rPr lang="en-US"/>
              <a:pPr>
                <a:defRPr/>
              </a:pPr>
              <a:t>6/17/15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499" tIns="43749" rIns="87499" bIns="4374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2623" y="4126230"/>
            <a:ext cx="5300980" cy="3909060"/>
          </a:xfrm>
          <a:prstGeom prst="rect">
            <a:avLst/>
          </a:prstGeom>
        </p:spPr>
        <p:txBody>
          <a:bodyPr vert="horz" lIns="87499" tIns="43749" rIns="87499" bIns="4374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871364" cy="434340"/>
          </a:xfrm>
          <a:prstGeom prst="rect">
            <a:avLst/>
          </a:prstGeom>
        </p:spPr>
        <p:txBody>
          <a:bodyPr vert="horz" lIns="87499" tIns="43749" rIns="87499" bIns="4374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53328" y="8250952"/>
            <a:ext cx="2871364" cy="434340"/>
          </a:xfrm>
          <a:prstGeom prst="rect">
            <a:avLst/>
          </a:prstGeom>
        </p:spPr>
        <p:txBody>
          <a:bodyPr vert="horz" lIns="87499" tIns="43749" rIns="87499" bIns="4374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</a:defRPr>
            </a:lvl1pPr>
          </a:lstStyle>
          <a:p>
            <a:pPr>
              <a:defRPr/>
            </a:pPr>
            <a:fld id="{B2BEB766-C980-4C7D-B490-D8FD3C318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67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BEB766-C980-4C7D-B490-D8FD3C318D1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85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B61A09-5A7A-499B-AEB1-D994E825C72F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287938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62376-3ACA-4806-AC9A-02D0E4529EAE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2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23EBE9-3816-4BB5-8A4C-A8CE5AD055FB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09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D87831-3AC2-4C84-B880-87BCBC2E184D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5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48A541-E5CF-4F21-AC32-880CF405B985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8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C7AE08-47E4-4434-A7EA-02AEFCEF5182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1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25B9BA-CC48-4CBD-A4F3-C1AB1EA914CF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0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685010-841F-42D0-BB6F-EB1D3C8B91B7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837F65-6048-4236-8BE6-F0BC81909018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9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E84F03-B871-47CA-86D1-8697AB709789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9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26394D-9138-4BC8-96FF-40C5DE7E9333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8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B61A09-5A7A-499B-AEB1-D994E825C72F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3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78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Consortium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The Healthcare Services Platform Consortium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B61A09-5A7A-499B-AEB1-D994E825C72F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3375" y="2444750"/>
            <a:ext cx="85248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Welcome to the 8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meeting </a:t>
            </a:r>
          </a:p>
          <a:p>
            <a:pPr algn="ctr"/>
            <a:r>
              <a:rPr lang="en-US" sz="4000" dirty="0" smtClean="0"/>
              <a:t>of the </a:t>
            </a:r>
          </a:p>
        </p:txBody>
      </p:sp>
    </p:spTree>
    <p:extLst>
      <p:ext uri="{BB962C8B-B14F-4D97-AF65-F5344CB8AC3E}">
        <p14:creationId xmlns:p14="http://schemas.microsoft.com/office/powerpoint/2010/main" val="381309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48A541-E5CF-4F21-AC32-880CF405B985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71625" y="2746375"/>
            <a:ext cx="62119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Network:  </a:t>
            </a:r>
            <a:r>
              <a:rPr lang="en-US" sz="4800" dirty="0" err="1" smtClean="0"/>
              <a:t>ACS_Public</a:t>
            </a:r>
            <a:endParaRPr lang="en-US" sz="4800" dirty="0" smtClean="0"/>
          </a:p>
          <a:p>
            <a:r>
              <a:rPr lang="en-US" sz="4800" dirty="0" smtClean="0"/>
              <a:t>PIN: Quality2012DC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36909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330325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Provider </a:t>
            </a:r>
            <a:r>
              <a:rPr lang="en-US" sz="1600" dirty="0" smtClean="0"/>
              <a:t>led 501 (c) (3)</a:t>
            </a:r>
            <a:r>
              <a:rPr lang="en-US" sz="1600" dirty="0"/>
              <a:t> </a:t>
            </a: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1600" dirty="0" smtClean="0"/>
              <a:t>Focusing </a:t>
            </a:r>
            <a:r>
              <a:rPr lang="en-US" sz="1600" dirty="0"/>
              <a:t>on a </a:t>
            </a:r>
            <a:r>
              <a:rPr lang="en-US" sz="1600" dirty="0" smtClean="0"/>
              <a:t>Healthcare </a:t>
            </a:r>
            <a:r>
              <a:rPr lang="en-US" sz="1600" dirty="0" smtClean="0"/>
              <a:t>Services Model similar to IOS or Android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 smtClean="0"/>
              <a:t>270</a:t>
            </a:r>
            <a:r>
              <a:rPr lang="en-US" sz="1600" dirty="0" smtClean="0"/>
              <a:t>+ Interested parties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Led by Intermountain, LSU, VA and others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International participation with </a:t>
            </a:r>
            <a:r>
              <a:rPr lang="en-US" sz="1600" dirty="0" err="1" smtClean="0"/>
              <a:t>eHealth</a:t>
            </a:r>
            <a:r>
              <a:rPr lang="en-US" sz="1600" dirty="0" smtClean="0"/>
              <a:t>, </a:t>
            </a:r>
            <a:r>
              <a:rPr lang="en-US" sz="1600" dirty="0" smtClean="0"/>
              <a:t>Canada Health </a:t>
            </a:r>
            <a:r>
              <a:rPr lang="en-US" sz="1600" dirty="0" err="1" smtClean="0"/>
              <a:t>Infoway</a:t>
            </a:r>
            <a:r>
              <a:rPr lang="en-US" sz="1600" dirty="0" smtClean="0"/>
              <a:t> and NHS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Collaborating with other consortia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Open Source on internal assets and libraries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Collaboration with ACOG, ACS, C4MI, AHA, HL7, CIMI, Argonauts and others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HIMSS 2015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17 vendors participated throughout the </a:t>
            </a:r>
            <a:r>
              <a:rPr lang="en-US" sz="1600" dirty="0" smtClean="0"/>
              <a:t>floor on HSPC demo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Included Epic, Cerner, Athena and others</a:t>
            </a:r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16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46200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Major initiatives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FHIR profiles-data virtualization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Homogenizing vocabulary models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Healthcare </a:t>
            </a:r>
            <a:r>
              <a:rPr lang="en-US" sz="1800" dirty="0" smtClean="0"/>
              <a:t>SOA architecture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Identifying priority for use cases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VA Care Coordination and Clinical Pathways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Perioperative Use Case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Perinatal Use </a:t>
            </a:r>
            <a:r>
              <a:rPr lang="en-US" sz="1600" dirty="0" smtClean="0"/>
              <a:t>Case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…</a:t>
            </a:r>
            <a:endParaRPr lang="en-US" sz="1600" dirty="0" smtClean="0"/>
          </a:p>
          <a:p>
            <a:pPr marL="914400" lvl="2" indent="0">
              <a:lnSpc>
                <a:spcPct val="90000"/>
              </a:lnSpc>
              <a:buNone/>
            </a:pPr>
            <a:endParaRPr lang="en-US" sz="1600" dirty="0" smtClean="0"/>
          </a:p>
          <a:p>
            <a:pPr lvl="1">
              <a:lnSpc>
                <a:spcPct val="90000"/>
              </a:lnSpc>
            </a:pPr>
            <a:endParaRPr lang="en-US" sz="1600" dirty="0" smtClean="0"/>
          </a:p>
          <a:p>
            <a:pPr lvl="1">
              <a:lnSpc>
                <a:spcPct val="90000"/>
              </a:lnSpc>
            </a:pPr>
            <a:endParaRPr lang="en-US" sz="1800" dirty="0" smtClean="0"/>
          </a:p>
          <a:p>
            <a:pPr lvl="2">
              <a:lnSpc>
                <a:spcPct val="90000"/>
              </a:lnSpc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48A541-E5CF-4F21-AC32-880CF405B985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08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837F65-6048-4236-8BE6-F0BC81909018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1749" y="1333500"/>
            <a:ext cx="2704582" cy="19034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530225"/>
            <a:ext cx="2832100" cy="43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51" y="1461481"/>
            <a:ext cx="2540000" cy="16902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001" y="3905250"/>
            <a:ext cx="2726999" cy="18162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26502" y="3825875"/>
            <a:ext cx="2763372" cy="1836830"/>
          </a:xfrm>
          <a:prstGeom prst="rect">
            <a:avLst/>
          </a:prstGeom>
        </p:spPr>
      </p:pic>
      <p:sp>
        <p:nvSpPr>
          <p:cNvPr id="14" name="Pentagon 13"/>
          <p:cNvSpPr/>
          <p:nvPr/>
        </p:nvSpPr>
        <p:spPr>
          <a:xfrm>
            <a:off x="3497263" y="2063750"/>
            <a:ext cx="1629283" cy="484632"/>
          </a:xfrm>
          <a:prstGeom prst="homePlate">
            <a:avLst/>
          </a:prstGeom>
          <a:gradFill flip="none" rotWithShape="1">
            <a:gsLst>
              <a:gs pos="0">
                <a:srgbClr val="C0504D">
                  <a:alpha val="73000"/>
                </a:srgbClr>
              </a:gs>
              <a:gs pos="100000">
                <a:srgbClr val="FFFFFF">
                  <a:alpha val="73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$67/minute</a:t>
            </a:r>
            <a:endParaRPr lang="en-US" dirty="0"/>
          </a:p>
        </p:txBody>
      </p:sp>
      <p:sp>
        <p:nvSpPr>
          <p:cNvPr id="15" name="Pentagon 14"/>
          <p:cNvSpPr/>
          <p:nvPr/>
        </p:nvSpPr>
        <p:spPr>
          <a:xfrm>
            <a:off x="3497263" y="4518025"/>
            <a:ext cx="1629283" cy="484632"/>
          </a:xfrm>
          <a:prstGeom prst="homePlate">
            <a:avLst/>
          </a:prstGeom>
          <a:gradFill flip="none" rotWithShape="1">
            <a:gsLst>
              <a:gs pos="0">
                <a:srgbClr val="C0504D">
                  <a:alpha val="73000"/>
                </a:srgbClr>
              </a:gs>
              <a:gs pos="100000">
                <a:srgbClr val="FFFFFF">
                  <a:alpha val="73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401/minute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65750" y="1428750"/>
            <a:ext cx="2276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10.3 hours in the 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80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Development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837F65-6048-4236-8BE6-F0BC81909018}" type="datetime5">
              <a:rPr lang="en-US" smtClean="0"/>
              <a:pPr>
                <a:defRPr/>
              </a:pPr>
              <a:t>17-Jun-15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73125" y="1956217"/>
            <a:ext cx="76517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Identify what you want to do 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Rank </a:t>
            </a:r>
            <a:r>
              <a:rPr lang="en-US" sz="2000" dirty="0"/>
              <a:t>them by priority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Formalize the value proposition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Write a use case legal agreement with expectations, limitations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Implementation guide that packages context of the solution and delineates standards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Align incentives to use case to incentivize adoption and overcome hurdles of data </a:t>
            </a:r>
            <a:r>
              <a:rPr lang="en-US" sz="2000" dirty="0" smtClean="0"/>
              <a:t>sharing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Collaborate…collaborate…collaborate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7970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97011</TotalTime>
  <Words>219</Words>
  <Application>Microsoft Macintosh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Consortium</vt:lpstr>
      <vt:lpstr>Internet</vt:lpstr>
      <vt:lpstr>Current Status</vt:lpstr>
      <vt:lpstr>PowerPoint Presentation</vt:lpstr>
      <vt:lpstr>Use Case Development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jtrafica</dc:creator>
  <cp:lastModifiedBy>Oscar Diaz</cp:lastModifiedBy>
  <cp:revision>336</cp:revision>
  <cp:lastPrinted>2013-04-17T23:23:56Z</cp:lastPrinted>
  <dcterms:created xsi:type="dcterms:W3CDTF">2010-03-19T12:48:09Z</dcterms:created>
  <dcterms:modified xsi:type="dcterms:W3CDTF">2015-06-18T02:25:57Z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0x010100715DEA07779B7F4690F291A8BCD1C6C7</vt:lpwstr>
  </property>
</Properties>
</file>