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sldIdLst>
    <p:sldId id="268" r:id="rId2"/>
    <p:sldId id="283" r:id="rId3"/>
    <p:sldId id="279" r:id="rId4"/>
    <p:sldId id="282" r:id="rId5"/>
    <p:sldId id="277" r:id="rId6"/>
    <p:sldId id="262" r:id="rId7"/>
    <p:sldId id="278" r:id="rId8"/>
    <p:sldId id="263" r:id="rId9"/>
    <p:sldId id="288" r:id="rId10"/>
    <p:sldId id="290" r:id="rId11"/>
    <p:sldId id="291" r:id="rId12"/>
    <p:sldId id="284" r:id="rId13"/>
    <p:sldId id="266" r:id="rId14"/>
    <p:sldId id="265" r:id="rId15"/>
    <p:sldId id="256" r:id="rId16"/>
    <p:sldId id="280" r:id="rId17"/>
    <p:sldId id="260" r:id="rId18"/>
    <p:sldId id="259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to HSPC" id="{99FB66D1-85F3-1D42-A47C-0C8FE10E7542}">
          <p14:sldIdLst>
            <p14:sldId id="268"/>
          </p14:sldIdLst>
        </p14:section>
        <p14:section name="HSPC at HiMSS" id="{09B8D7CA-AF0F-CA44-81D5-15D10FC4E2BA}">
          <p14:sldIdLst>
            <p14:sldId id="283"/>
            <p14:sldId id="279"/>
            <p14:sldId id="282"/>
          </p14:sldIdLst>
        </p14:section>
        <p14:section name="Sandboxes" id="{98B3CA47-4871-C14D-90B3-5C07839C09D0}">
          <p14:sldIdLst>
            <p14:sldId id="277"/>
            <p14:sldId id="262"/>
            <p14:sldId id="278"/>
            <p14:sldId id="263"/>
            <p14:sldId id="288"/>
            <p14:sldId id="290"/>
            <p14:sldId id="291"/>
            <p14:sldId id="284"/>
          </p14:sldIdLst>
        </p14:section>
        <p14:section name="Close" id="{FF3F48F2-AF52-8245-B1D0-3CAF37FA4FB9}">
          <p14:sldIdLst>
            <p14:sldId id="266"/>
          </p14:sldIdLst>
        </p14:section>
        <p14:section name="App Store" id="{438516F6-9FF8-694D-B59A-2BBD03A7BCF9}">
          <p14:sldIdLst>
            <p14:sldId id="265"/>
          </p14:sldIdLst>
        </p14:section>
        <p14:section name="Tech Spec" id="{1AA831E2-9FA4-BB4C-A297-FA87E7DCBB14}">
          <p14:sldIdLst>
            <p14:sldId id="256"/>
            <p14:sldId id="280"/>
            <p14:sldId id="260"/>
            <p14:sldId id="259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5F50914-FEFD-3A40-BB88-C5BA0F26E548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A87D11A-E4C4-2C4D-9054-85AF821770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2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spc.isalusconsulting.com/demo" TargetMode="External"/><Relationship Id="rId4" Type="http://schemas.openxmlformats.org/officeDocument/2006/relationships/hyperlink" Target="https://healthservices.atlassian.net/secure/RapidBoard.jspa?rapidView=4" TargetMode="External"/><Relationship Id="rId5" Type="http://schemas.openxmlformats.org/officeDocument/2006/relationships/hyperlink" Target="https://hspc.isalusconsulting.com/dstu2/dem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althservices.atlassian.net/wiki/display/HSPC/For+Develop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spc.iSalusConsulting.com/dstu2/hsp-api/data" TargetMode="External"/><Relationship Id="rId4" Type="http://schemas.openxmlformats.org/officeDocument/2006/relationships/hyperlink" Target="https://hspc.iSalusConsulting.com/dstu2/hsp-auth" TargetMode="External"/><Relationship Id="rId5" Type="http://schemas.openxmlformats.org/officeDocument/2006/relationships/hyperlink" Target="https://hspc.isalusconsulting.com/dstu2/open-hsp-api/data/Patient?_format=js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spc.iSalusConsulting.com/dstu2/open-hsp-api/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06" y="4797653"/>
            <a:ext cx="8042276" cy="390404"/>
          </a:xfrm>
        </p:spPr>
        <p:txBody>
          <a:bodyPr>
            <a:no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sz="2000" dirty="0">
                <a:solidFill>
                  <a:srgbClr val="595959"/>
                </a:solidFill>
              </a:rPr>
              <a:t>b</a:t>
            </a:r>
            <a:r>
              <a:rPr lang="en-US" sz="2000" dirty="0" smtClean="0">
                <a:solidFill>
                  <a:srgbClr val="595959"/>
                </a:solidFill>
              </a:rPr>
              <a:t>y Rick Freeman</a:t>
            </a:r>
          </a:p>
        </p:txBody>
      </p:sp>
      <p:pic>
        <p:nvPicPr>
          <p:cNvPr id="4" name="Picture 3" descr="hspc-logo-main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10" y="610904"/>
            <a:ext cx="7478041" cy="2163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210" y="2128095"/>
            <a:ext cx="8271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HEALTHCARE INNOVATION ECOSYSTEM</a:t>
            </a:r>
            <a:endParaRPr lang="en-US" sz="20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210" y="3228946"/>
            <a:ext cx="7478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HiMSS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2015 &amp; Development Sandboxes Update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3466" y="5092202"/>
            <a:ext cx="8042276" cy="263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Font typeface="Wingdings 2" pitchFamily="18" charset="2"/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President &amp; Founder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3466" y="5367779"/>
            <a:ext cx="8042276" cy="270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Font typeface="Wingdings 2" pitchFamily="18" charset="2"/>
              <a:buNone/>
            </a:pPr>
            <a:r>
              <a:rPr lang="en-US" sz="1600" dirty="0" smtClean="0">
                <a:solidFill>
                  <a:srgbClr val="595959"/>
                </a:solidFill>
              </a:rPr>
              <a:t>iSalus Consulting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89948" y="6060799"/>
            <a:ext cx="177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19,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2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Being Developed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 </a:t>
            </a:r>
            <a:r>
              <a:rPr lang="en-US" dirty="0" smtClean="0"/>
              <a:t>Client Library</a:t>
            </a:r>
            <a:endParaRPr lang="en-US" dirty="0" smtClean="0"/>
          </a:p>
          <a:p>
            <a:pPr lvl="1"/>
            <a:r>
              <a:rPr lang="en-US" dirty="0" smtClean="0"/>
              <a:t>Code Flow Client Authorization (User Facing)</a:t>
            </a:r>
          </a:p>
          <a:p>
            <a:pPr lvl="1"/>
            <a:r>
              <a:rPr lang="en-US" dirty="0" smtClean="0"/>
              <a:t>Credentials Flow Client Authorization (Server to Server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FHIR REST &amp; JSON Template Libraries</a:t>
            </a:r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Apps converted to DSTU2 Sandbox</a:t>
            </a:r>
            <a:endParaRPr lang="en-US" dirty="0" smtClean="0"/>
          </a:p>
          <a:p>
            <a:r>
              <a:rPr lang="en-US" dirty="0" smtClean="0"/>
              <a:t>Improved Documentation</a:t>
            </a:r>
            <a:endParaRPr lang="en-US" dirty="0" smtClean="0"/>
          </a:p>
          <a:p>
            <a:pPr lvl="1"/>
            <a:r>
              <a:rPr lang="en-US" dirty="0" smtClean="0"/>
              <a:t>Update/Enhance DSTU2 </a:t>
            </a:r>
            <a:r>
              <a:rPr lang="en-US" dirty="0" smtClean="0"/>
              <a:t>Sandbox Documentation</a:t>
            </a:r>
            <a:endParaRPr lang="en-US" dirty="0" smtClean="0"/>
          </a:p>
          <a:p>
            <a:pPr lvl="1"/>
            <a:r>
              <a:rPr lang="en-US" dirty="0" smtClean="0"/>
              <a:t>Separate </a:t>
            </a:r>
            <a:r>
              <a:rPr lang="en-US" dirty="0" smtClean="0"/>
              <a:t>DSTU2 Sandbox from DSTU1 Sandbox </a:t>
            </a:r>
            <a:r>
              <a:rPr lang="en-US" dirty="0" smtClean="0"/>
              <a:t>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5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Platform Enforcement of Scope Based Security</a:t>
            </a:r>
          </a:p>
          <a:p>
            <a:r>
              <a:rPr lang="en-US" dirty="0" smtClean="0"/>
              <a:t>Implementation of HSPC FHIR Profiles</a:t>
            </a:r>
          </a:p>
          <a:p>
            <a:r>
              <a:rPr lang="en-US" dirty="0" smtClean="0"/>
              <a:t>Simplified Installation of Reference Implementation (Vagrant)</a:t>
            </a:r>
          </a:p>
          <a:p>
            <a:r>
              <a:rPr lang="en-US" dirty="0" smtClean="0"/>
              <a:t>Deployment of Platform Artifacts to Public Maven </a:t>
            </a:r>
            <a:r>
              <a:rPr lang="en-US" dirty="0" smtClean="0"/>
              <a:t>Repository</a:t>
            </a:r>
          </a:p>
          <a:p>
            <a:r>
              <a:rPr lang="en-US" dirty="0" smtClean="0"/>
              <a:t>Server-to-Server Authorization (Support for apps that run outside the context of an EHR session).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3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67486"/>
            <a:ext cx="8042276" cy="1336956"/>
          </a:xfrm>
        </p:spPr>
        <p:txBody>
          <a:bodyPr/>
          <a:lstStyle/>
          <a:p>
            <a:r>
              <a:rPr lang="en-US" sz="3200" dirty="0" smtClean="0"/>
              <a:t>Demo HSPC Sandbox running </a:t>
            </a:r>
            <a:r>
              <a:rPr lang="en-US" sz="3200" dirty="0" err="1" smtClean="0"/>
              <a:t>Intermountain’s</a:t>
            </a:r>
            <a:r>
              <a:rPr lang="en-US" sz="3200" dirty="0" smtClean="0"/>
              <a:t> Bilirubin Risk Chart</a:t>
            </a:r>
            <a:endParaRPr lang="en-US" sz="3200" dirty="0"/>
          </a:p>
        </p:txBody>
      </p:sp>
      <p:pic>
        <p:nvPicPr>
          <p:cNvPr id="4" name="Picture 3" descr="IntermountainHealthcareBilirubin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53" y="1682000"/>
            <a:ext cx="8296367" cy="420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19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 HSPC App Store?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It’s central to the mission and vision of HSPC. Where is it?</a:t>
            </a:r>
          </a:p>
          <a:p>
            <a:pPr lvl="1"/>
            <a:r>
              <a:rPr lang="en-US" dirty="0" smtClean="0"/>
              <a:t>Work has yet to begin… But, it’s next on the roadmap for 2015.</a:t>
            </a:r>
          </a:p>
          <a:p>
            <a:r>
              <a:rPr lang="en-US" dirty="0" smtClean="0"/>
              <a:t>GOAL: HSPC App Store fully functional and open for business by SXSW Interactive 2016 and </a:t>
            </a:r>
            <a:r>
              <a:rPr lang="en-US" dirty="0" err="1" smtClean="0"/>
              <a:t>HiMSS</a:t>
            </a:r>
            <a:r>
              <a:rPr lang="en-US" dirty="0" smtClean="0"/>
              <a:t> 2016.</a:t>
            </a:r>
          </a:p>
          <a:p>
            <a:r>
              <a:rPr lang="en-US" dirty="0" smtClean="0"/>
              <a:t>There is a lot to figure out.</a:t>
            </a:r>
          </a:p>
          <a:p>
            <a:pPr lvl="1"/>
            <a:r>
              <a:rPr lang="en-US" dirty="0" smtClean="0"/>
              <a:t>Certification Testing (Will vendors require an extra certification?)</a:t>
            </a:r>
          </a:p>
          <a:p>
            <a:pPr lvl="1"/>
            <a:r>
              <a:rPr lang="en-US" dirty="0" smtClean="0"/>
              <a:t>Hosting</a:t>
            </a:r>
          </a:p>
          <a:p>
            <a:pPr lvl="1"/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Payment model &amp; commission.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Customer support model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Need a committee and resources dedicated to building the app store and working through all the process and legal mumbo jumbo.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0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49399"/>
            <a:ext cx="6498158" cy="1724867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HSPC Technical Specification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324412"/>
            <a:ext cx="6498159" cy="916641"/>
          </a:xfrm>
        </p:spPr>
        <p:txBody>
          <a:bodyPr>
            <a:normAutofit/>
          </a:bodyPr>
          <a:lstStyle/>
          <a:p>
            <a:r>
              <a:rPr lang="en-US" dirty="0" smtClean="0"/>
              <a:t>Taking a phased approach to enable the creation of meaningful applications.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50731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Based Spec </a:t>
            </a:r>
            <a:br>
              <a:rPr lang="en-US" dirty="0" smtClean="0"/>
            </a:br>
            <a:r>
              <a:rPr lang="en-US" sz="2800" dirty="0" smtClean="0"/>
              <a:t>Phase 1 (This is just the beginning)</a:t>
            </a:r>
            <a:endParaRPr lang="en-US" sz="2800" dirty="0"/>
          </a:p>
        </p:txBody>
      </p:sp>
      <p:pic>
        <p:nvPicPr>
          <p:cNvPr id="6" name="Picture 5" descr="fhir-logo-ww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3" y="1751281"/>
            <a:ext cx="1778000" cy="762000"/>
          </a:xfrm>
          <a:prstGeom prst="rect">
            <a:avLst/>
          </a:prstGeom>
        </p:spPr>
      </p:pic>
      <p:pic>
        <p:nvPicPr>
          <p:cNvPr id="7" name="Picture 6" descr="loinc-logo-v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95" y="4715073"/>
            <a:ext cx="2438400" cy="944880"/>
          </a:xfrm>
          <a:prstGeom prst="rect">
            <a:avLst/>
          </a:prstGeom>
        </p:spPr>
      </p:pic>
      <p:pic>
        <p:nvPicPr>
          <p:cNvPr id="8" name="Picture 7" descr="oauth-2-sm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926" y="3047988"/>
            <a:ext cx="1358623" cy="1347666"/>
          </a:xfrm>
          <a:prstGeom prst="rect">
            <a:avLst/>
          </a:prstGeom>
        </p:spPr>
      </p:pic>
      <p:pic>
        <p:nvPicPr>
          <p:cNvPr id="9" name="Picture 8" descr="smart-logo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5" y="2928168"/>
            <a:ext cx="2371344" cy="1280160"/>
          </a:xfrm>
          <a:prstGeom prst="rect">
            <a:avLst/>
          </a:prstGeom>
        </p:spPr>
      </p:pic>
      <p:pic>
        <p:nvPicPr>
          <p:cNvPr id="10" name="Picture 9" descr="json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944" y="1578483"/>
            <a:ext cx="1299308" cy="1299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2291" y="1799365"/>
            <a:ext cx="1799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</a:rPr>
              <a:t>REST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13" name="Picture 12" descr="SCT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07" y="4821237"/>
            <a:ext cx="2438400" cy="7176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50921" y="4612060"/>
            <a:ext cx="2588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accent2"/>
                </a:solidFill>
              </a:rPr>
              <a:t>RxNorm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pic>
        <p:nvPicPr>
          <p:cNvPr id="16" name="Picture 15" descr="hspc-logo-mai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47" y="3288355"/>
            <a:ext cx="2562092" cy="735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50176" y="3748544"/>
            <a:ext cx="282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FHIR PROFILES</a:t>
            </a:r>
            <a:endParaRPr lang="en-US" spc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60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Phase 1 of the HSPC Spec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Semantically Interoperable Data Exchange using FHIR</a:t>
            </a:r>
          </a:p>
          <a:p>
            <a:pPr lvl="1"/>
            <a:r>
              <a:rPr lang="en-US" dirty="0" smtClean="0"/>
              <a:t>Governed by HSPC FHIR Profiles (collaboration with Argonaut is a goal)</a:t>
            </a:r>
          </a:p>
          <a:p>
            <a:r>
              <a:rPr lang="en-US" dirty="0" smtClean="0"/>
              <a:t>SMART on FHIR OAUTH2 Profiles for User Authorization</a:t>
            </a:r>
          </a:p>
          <a:p>
            <a:r>
              <a:rPr lang="en-US" dirty="0" smtClean="0"/>
              <a:t>SMART on FHIR Application Launch Context</a:t>
            </a:r>
          </a:p>
          <a:p>
            <a:r>
              <a:rPr lang="en-US" dirty="0" smtClean="0"/>
              <a:t>Support for applications that run outside of a specific user context</a:t>
            </a:r>
          </a:p>
          <a:p>
            <a:pPr lvl="1"/>
            <a:r>
              <a:rPr lang="en-US" dirty="0" smtClean="0"/>
              <a:t>E.g. Apps triggered by events</a:t>
            </a:r>
          </a:p>
          <a:p>
            <a:r>
              <a:rPr lang="en-US" dirty="0" smtClean="0"/>
              <a:t>Simple </a:t>
            </a:r>
            <a:r>
              <a:rPr lang="en-US" dirty="0" err="1" smtClean="0"/>
              <a:t>Eventing</a:t>
            </a:r>
            <a:r>
              <a:rPr lang="en-US" dirty="0" smtClean="0"/>
              <a:t> &amp; Alerting</a:t>
            </a:r>
          </a:p>
          <a:p>
            <a:r>
              <a:rPr lang="en-US" dirty="0" smtClean="0"/>
              <a:t>Integration into existing EHR workflows</a:t>
            </a:r>
          </a:p>
          <a:p>
            <a:pPr lvl="1"/>
            <a:r>
              <a:rPr lang="en-US" dirty="0" smtClean="0"/>
              <a:t>Apps will launch inside an existing EHR workflow</a:t>
            </a:r>
          </a:p>
          <a:p>
            <a:r>
              <a:rPr lang="en-US" dirty="0"/>
              <a:t>User Notification &amp; Messaging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5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of the HSPC 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GOAL</a:t>
            </a:r>
            <a:r>
              <a:rPr lang="en-US" dirty="0" smtClean="0"/>
              <a:t>: Enable innovation for use cases that involve multiple healthcare organizations or that move beyond the capabilities of existing EMRs and EHRs. Some Use Cases Phase 2 addresses include: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se cases that span multiple EMR and EHRs</a:t>
            </a:r>
          </a:p>
          <a:p>
            <a:pPr lvl="2"/>
            <a:r>
              <a:rPr lang="en-US" dirty="0" smtClean="0"/>
              <a:t>Care Coordination between independent platforms</a:t>
            </a:r>
          </a:p>
          <a:p>
            <a:pPr lvl="3"/>
            <a:r>
              <a:rPr lang="en-US" dirty="0" smtClean="0"/>
              <a:t>Referrals &amp; Scheduling</a:t>
            </a:r>
          </a:p>
          <a:p>
            <a:pPr lvl="3"/>
            <a:r>
              <a:rPr lang="en-US" dirty="0" smtClean="0"/>
              <a:t>Workflows between separate healthcare organizations</a:t>
            </a:r>
          </a:p>
          <a:p>
            <a:pPr lvl="2"/>
            <a:r>
              <a:rPr lang="en-US" dirty="0" smtClean="0"/>
              <a:t>Population Health Management and Analytics</a:t>
            </a:r>
          </a:p>
          <a:p>
            <a:pPr lvl="1"/>
            <a:r>
              <a:rPr lang="en-US" dirty="0" smtClean="0"/>
              <a:t>Clinical Workflow modeling and orchestration of clinical services</a:t>
            </a:r>
          </a:p>
        </p:txBody>
      </p:sp>
    </p:spTree>
    <p:extLst>
      <p:ext uri="{BB962C8B-B14F-4D97-AF65-F5344CB8AC3E}">
        <p14:creationId xmlns:p14="http://schemas.microsoft.com/office/powerpoint/2010/main" val="781093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vs. Phase 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98525" y="1831033"/>
            <a:ext cx="3292475" cy="4265162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txBody>
          <a:bodyPr tIns="365760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Semantically Interoperable Data Exchange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Data Access Authorization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Launch Context Sharing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EHR or EMR embedded application launching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Event based applications and applications that run outside of the EHR or EMR.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Simple 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Eventing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 &amp; Alerting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User Notification &amp; Messaging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endParaRPr lang="en-US" sz="1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/>
            </a:r>
            <a:b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</a:br>
            <a:endParaRPr lang="en-US" sz="1400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89525" y="1831033"/>
            <a:ext cx="3292475" cy="4265162"/>
          </a:xfrm>
          <a:prstGeom prst="roundRect">
            <a:avLst/>
          </a:prstGeom>
          <a:noFill/>
          <a:ln w="9525">
            <a:solidFill>
              <a:schemeClr val="accent1"/>
            </a:solidFill>
          </a:ln>
        </p:spPr>
        <p:txBody>
          <a:bodyPr tIns="365760"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Care Coordination between independent EHRs or EMRs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Clinical Workflow Modeling and Orchestration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Arial" charset="0"/>
              </a:rPr>
              <a:t>Population Health Management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  <a:p>
            <a:pPr algn="ctr">
              <a:spcAft>
                <a:spcPts val="600"/>
              </a:spcAft>
              <a:defRPr/>
            </a:pPr>
            <a:endParaRPr lang="en-US" sz="2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5725" y="1672889"/>
            <a:ext cx="2378075" cy="338554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indent="-625475"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Phase 1 Goals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3734" y="1660907"/>
            <a:ext cx="20471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-625475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Phase 2 Goals</a:t>
            </a:r>
            <a:endParaRPr lang="en-US" sz="1400" i="1" dirty="0">
              <a:solidFill>
                <a:schemeClr val="accent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2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mss15slide1-430x25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95" y="2396739"/>
            <a:ext cx="5235412" cy="3153423"/>
          </a:xfrm>
          <a:prstGeom prst="rect">
            <a:avLst/>
          </a:prstGeom>
        </p:spPr>
      </p:pic>
      <p:pic>
        <p:nvPicPr>
          <p:cNvPr id="5" name="Picture 4" descr="hspc-logo-ma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35" y="889372"/>
            <a:ext cx="5480653" cy="1574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3123" y="1992822"/>
            <a:ext cx="806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@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5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5790" y="617885"/>
            <a:ext cx="8414728" cy="2530940"/>
          </a:xfrm>
          <a:prstGeom prst="roundRect">
            <a:avLst>
              <a:gd name="adj" fmla="val 9093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790" y="39084"/>
            <a:ext cx="8414728" cy="527653"/>
          </a:xfrm>
        </p:spPr>
        <p:txBody>
          <a:bodyPr/>
          <a:lstStyle/>
          <a:p>
            <a:r>
              <a:rPr lang="en-US" sz="3200" dirty="0" smtClean="0">
                <a:solidFill>
                  <a:srgbClr val="244A58"/>
                </a:solidFill>
              </a:rPr>
              <a:t>Application Developers</a:t>
            </a:r>
            <a:endParaRPr lang="en-US" sz="3200" dirty="0">
              <a:solidFill>
                <a:srgbClr val="244A58"/>
              </a:solidFill>
            </a:endParaRPr>
          </a:p>
        </p:txBody>
      </p:sp>
      <p:pic>
        <p:nvPicPr>
          <p:cNvPr id="5" name="Content Placeholder 4" descr="Advisory-Board-logo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18238" r="39871" b="13740"/>
          <a:stretch/>
        </p:blipFill>
        <p:spPr>
          <a:xfrm>
            <a:off x="972039" y="2066303"/>
            <a:ext cx="1944077" cy="1034752"/>
          </a:xfrm>
        </p:spPr>
      </p:pic>
      <p:pic>
        <p:nvPicPr>
          <p:cNvPr id="6" name="Picture 5" descr="Boston_Children's_Hospital_logo.sv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5"/>
          <a:stretch/>
        </p:blipFill>
        <p:spPr>
          <a:xfrm>
            <a:off x="1027233" y="1072396"/>
            <a:ext cx="1846385" cy="762680"/>
          </a:xfrm>
          <a:prstGeom prst="rect">
            <a:avLst/>
          </a:prstGeom>
        </p:spPr>
      </p:pic>
      <p:pic>
        <p:nvPicPr>
          <p:cNvPr id="7" name="Picture 6" descr="Cerner_Logo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93" y="4614238"/>
            <a:ext cx="2286000" cy="578358"/>
          </a:xfrm>
          <a:prstGeom prst="rect">
            <a:avLst/>
          </a:prstGeom>
        </p:spPr>
      </p:pic>
      <p:pic>
        <p:nvPicPr>
          <p:cNvPr id="8" name="Picture 7" descr="Epic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87" y="5431049"/>
            <a:ext cx="1911348" cy="735920"/>
          </a:xfrm>
          <a:prstGeom prst="rect">
            <a:avLst/>
          </a:prstGeom>
        </p:spPr>
      </p:pic>
      <p:pic>
        <p:nvPicPr>
          <p:cNvPr id="9" name="Picture 8" descr="healthwise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4" y="2287871"/>
            <a:ext cx="1944077" cy="774391"/>
          </a:xfrm>
          <a:prstGeom prst="rect">
            <a:avLst/>
          </a:prstGeom>
        </p:spPr>
      </p:pic>
      <p:pic>
        <p:nvPicPr>
          <p:cNvPr id="10" name="Picture 9" descr="Intermountain_Healthcare_2005_logo.svg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7"/>
          <a:stretch/>
        </p:blipFill>
        <p:spPr>
          <a:xfrm>
            <a:off x="3599961" y="617885"/>
            <a:ext cx="1846385" cy="773295"/>
          </a:xfrm>
          <a:prstGeom prst="rect">
            <a:avLst/>
          </a:prstGeom>
        </p:spPr>
      </p:pic>
      <p:pic>
        <p:nvPicPr>
          <p:cNvPr id="11" name="Picture 10" descr="logo-athen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8" y="5436289"/>
            <a:ext cx="2286000" cy="318052"/>
          </a:xfrm>
          <a:prstGeom prst="rect">
            <a:avLst/>
          </a:prstGeom>
        </p:spPr>
      </p:pic>
      <p:pic>
        <p:nvPicPr>
          <p:cNvPr id="12" name="Picture 11" descr="osia-logo-RGB-hori-med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70" y="1670889"/>
            <a:ext cx="1944076" cy="616982"/>
          </a:xfrm>
          <a:prstGeom prst="rect">
            <a:avLst/>
          </a:prstGeom>
        </p:spPr>
      </p:pic>
      <p:pic>
        <p:nvPicPr>
          <p:cNvPr id="13" name="Picture 12" descr="polyglot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61" y="2512742"/>
            <a:ext cx="1846385" cy="461597"/>
          </a:xfrm>
          <a:prstGeom prst="rect">
            <a:avLst/>
          </a:prstGeom>
        </p:spPr>
      </p:pic>
      <p:pic>
        <p:nvPicPr>
          <p:cNvPr id="14" name="Picture 13" descr="smart-logo4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8" y="3952712"/>
            <a:ext cx="1916755" cy="1034752"/>
          </a:xfrm>
          <a:prstGeom prst="rect">
            <a:avLst/>
          </a:prstGeom>
        </p:spPr>
      </p:pic>
      <p:pic>
        <p:nvPicPr>
          <p:cNvPr id="15" name="Picture 14" descr="systems-made-simple-logo-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35" y="5328961"/>
            <a:ext cx="2286000" cy="635527"/>
          </a:xfrm>
          <a:prstGeom prst="rect">
            <a:avLst/>
          </a:prstGeom>
        </p:spPr>
      </p:pic>
      <p:pic>
        <p:nvPicPr>
          <p:cNvPr id="16" name="Picture 15" descr="systems-made-simple-logo-2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4" y="1652344"/>
            <a:ext cx="2286000" cy="635527"/>
          </a:xfrm>
          <a:prstGeom prst="rect">
            <a:avLst/>
          </a:prstGeom>
        </p:spPr>
      </p:pic>
      <p:pic>
        <p:nvPicPr>
          <p:cNvPr id="17" name="Picture 16" descr="hspc-logo-mai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12" y="3854354"/>
            <a:ext cx="2562092" cy="73592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15790" y="3661894"/>
            <a:ext cx="8414728" cy="2530940"/>
          </a:xfrm>
          <a:prstGeom prst="roundRect">
            <a:avLst>
              <a:gd name="adj" fmla="val 95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SU-CHS-HighQ-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884" y="1046747"/>
            <a:ext cx="2085731" cy="344433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315790" y="3158592"/>
            <a:ext cx="8414728" cy="52765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244A58"/>
                </a:solidFill>
              </a:rPr>
              <a:t>Platforms Providers/Developers</a:t>
            </a:r>
            <a:endParaRPr lang="en-US" sz="3200" dirty="0">
              <a:solidFill>
                <a:srgbClr val="244A58"/>
              </a:solidFill>
            </a:endParaRPr>
          </a:p>
        </p:txBody>
      </p:sp>
      <p:pic>
        <p:nvPicPr>
          <p:cNvPr id="23" name="Picture 22" descr="VA logo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70" y="3817660"/>
            <a:ext cx="1322859" cy="13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14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HiMSS</a:t>
            </a:r>
            <a:r>
              <a:rPr lang="en-US" dirty="0" smtClean="0"/>
              <a:t> 2015 Presence</a:t>
            </a:r>
            <a:br>
              <a:rPr lang="en-US" dirty="0" smtClean="0"/>
            </a:br>
            <a:r>
              <a:rPr lang="en-US" sz="2400" spc="300" dirty="0" smtClean="0">
                <a:solidFill>
                  <a:srgbClr val="7F7F7F"/>
                </a:solidFill>
              </a:rPr>
              <a:t>MOMENTUM IS BUILDING</a:t>
            </a:r>
            <a:endParaRPr lang="en-US" sz="3200" spc="300" dirty="0">
              <a:solidFill>
                <a:srgbClr val="7F7F7F"/>
              </a:solidFill>
            </a:endParaRPr>
          </a:p>
        </p:txBody>
      </p:sp>
      <p:pic>
        <p:nvPicPr>
          <p:cNvPr id="8" name="Picture 7" descr="Screen Shot 2015-04-12 at 10.4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5" y="1439283"/>
            <a:ext cx="8877301" cy="529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015999"/>
            <a:ext cx="6498158" cy="1724867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HSPC Development Resources &amp; Sandbox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2791012"/>
            <a:ext cx="6498159" cy="916641"/>
          </a:xfrm>
        </p:spPr>
        <p:txBody>
          <a:bodyPr>
            <a:normAutofit/>
          </a:bodyPr>
          <a:lstStyle/>
          <a:p>
            <a:r>
              <a:rPr lang="en-US" b="0" dirty="0" smtClean="0"/>
              <a:t>Access to features and data representative of a large scale hospital system.</a:t>
            </a:r>
          </a:p>
        </p:txBody>
      </p:sp>
    </p:spTree>
    <p:extLst>
      <p:ext uri="{BB962C8B-B14F-4D97-AF65-F5344CB8AC3E}">
        <p14:creationId xmlns:p14="http://schemas.microsoft.com/office/powerpoint/2010/main" val="258186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these HSPC Sandboxes?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There are two different types of sandboxes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Application Development Sandbox</a:t>
            </a:r>
          </a:p>
          <a:p>
            <a:pPr marL="914400" lvl="2" indent="0">
              <a:buNone/>
            </a:pPr>
            <a:r>
              <a:rPr lang="en-US" dirty="0" smtClean="0"/>
              <a:t>The purpose of these sandboxes is to provide a fully functional, EMR neutral implementation of the specification to enable rapid development of clinical apps.</a:t>
            </a:r>
          </a:p>
          <a:p>
            <a:pPr lvl="2"/>
            <a:r>
              <a:rPr lang="en-US" dirty="0" smtClean="0"/>
              <a:t>Changes to the features of the platform will be infrequent, well communicated, and of only stable releases.</a:t>
            </a:r>
          </a:p>
          <a:p>
            <a:pPr lvl="2"/>
            <a:r>
              <a:rPr lang="en-US" dirty="0" smtClean="0"/>
              <a:t>Will contain clinical data representative of real world medium to large-scale EMR implementations.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 smtClean="0"/>
              <a:t>Platform </a:t>
            </a:r>
            <a:r>
              <a:rPr lang="en-US" b="1" dirty="0"/>
              <a:t>A</a:t>
            </a:r>
            <a:r>
              <a:rPr lang="en-US" b="1" dirty="0" smtClean="0"/>
              <a:t>dvancement Sandbox</a:t>
            </a:r>
          </a:p>
          <a:p>
            <a:pPr marL="914400" lvl="2" indent="0">
              <a:buNone/>
            </a:pPr>
            <a:r>
              <a:rPr lang="en-US" dirty="0" smtClean="0"/>
              <a:t>The purpose of these sandboxes it to provide an environment where proposed or exploratory features can be developed and tested.</a:t>
            </a:r>
          </a:p>
          <a:p>
            <a:pPr lvl="2"/>
            <a:r>
              <a:rPr lang="en-US" dirty="0" smtClean="0"/>
              <a:t>Provides a location for multiple organizations to collaborate on experimental platform features.</a:t>
            </a:r>
          </a:p>
          <a:p>
            <a:pPr lvl="2"/>
            <a:r>
              <a:rPr lang="en-US" dirty="0" smtClean="0"/>
              <a:t>Platform features can be vetted before being officially proposed for specification inclusion.</a:t>
            </a:r>
          </a:p>
          <a:p>
            <a:pPr lvl="2"/>
            <a:r>
              <a:rPr lang="en-US" dirty="0" smtClean="0"/>
              <a:t>Insulates Application developers from frequent platform changes.</a:t>
            </a:r>
          </a:p>
        </p:txBody>
      </p:sp>
    </p:spTree>
    <p:extLst>
      <p:ext uri="{BB962C8B-B14F-4D97-AF65-F5344CB8AC3E}">
        <p14:creationId xmlns:p14="http://schemas.microsoft.com/office/powerpoint/2010/main" val="395196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4-12 at 10.4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0" y="1305999"/>
            <a:ext cx="6629664" cy="5049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98423"/>
          </a:xfrm>
        </p:spPr>
        <p:txBody>
          <a:bodyPr/>
          <a:lstStyle/>
          <a:p>
            <a:r>
              <a:rPr lang="en-US" sz="4000" dirty="0" smtClean="0"/>
              <a:t>Status of </a:t>
            </a:r>
            <a:r>
              <a:rPr lang="en-US" sz="4000" dirty="0"/>
              <a:t>the </a:t>
            </a:r>
            <a:r>
              <a:rPr lang="en-US" sz="4000" dirty="0" smtClean="0"/>
              <a:t>Developer Resources &amp; Sandbox</a:t>
            </a:r>
            <a:endParaRPr lang="en-US" sz="4000" dirty="0"/>
          </a:p>
        </p:txBody>
      </p:sp>
      <p:pic>
        <p:nvPicPr>
          <p:cNvPr id="5" name="Content Placeholder 4" descr="SandboxAppGallary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4" r="-6414"/>
          <a:stretch>
            <a:fillRect/>
          </a:stretch>
        </p:blipFill>
        <p:spPr>
          <a:xfrm>
            <a:off x="2665463" y="1714156"/>
            <a:ext cx="6796159" cy="5071952"/>
          </a:xfrm>
        </p:spPr>
      </p:pic>
    </p:spTree>
    <p:extLst>
      <p:ext uri="{BB962C8B-B14F-4D97-AF65-F5344CB8AC3E}">
        <p14:creationId xmlns:p14="http://schemas.microsoft.com/office/powerpoint/2010/main" val="183393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Developer </a:t>
            </a:r>
            <a:r>
              <a:rPr lang="en-US" sz="4800" dirty="0"/>
              <a:t>Resources &amp; </a:t>
            </a:r>
            <a:r>
              <a:rPr lang="en-US" sz="4800" dirty="0" smtClean="0"/>
              <a:t>Sandboxes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Developer Resources</a:t>
            </a:r>
            <a:endParaRPr lang="en-US" b="1" dirty="0"/>
          </a:p>
          <a:p>
            <a:pPr lvl="1"/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://healthservices.atlassian.net/wiki/display/HSPC/For+</a:t>
            </a:r>
            <a:r>
              <a:rPr lang="en-US" b="1" dirty="0" smtClean="0">
                <a:hlinkClick r:id="rId2"/>
              </a:rPr>
              <a:t>Developers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DSTU1 Development Sandbox</a:t>
            </a:r>
          </a:p>
          <a:p>
            <a:pPr lvl="1"/>
            <a:r>
              <a:rPr lang="en-US" b="1" dirty="0">
                <a:hlinkClick r:id="rId3"/>
              </a:rPr>
              <a:t>https://hspc.isalusconsulting.com/</a:t>
            </a:r>
            <a:r>
              <a:rPr lang="en-US" b="1" dirty="0" smtClean="0">
                <a:hlinkClick r:id="rId3"/>
              </a:rPr>
              <a:t>demo</a:t>
            </a:r>
            <a:r>
              <a:rPr lang="en-US" b="1" dirty="0" smtClean="0"/>
              <a:t> </a:t>
            </a:r>
            <a:endParaRPr lang="en-US" b="1" dirty="0" smtClean="0"/>
          </a:p>
          <a:p>
            <a:pPr lvl="1"/>
            <a:r>
              <a:rPr lang="en-US" b="1" dirty="0" smtClean="0"/>
              <a:t>No new development planned for this sandbox.</a:t>
            </a:r>
            <a:endParaRPr lang="en-US" b="1" dirty="0" smtClean="0"/>
          </a:p>
          <a:p>
            <a:pPr lvl="1"/>
            <a:r>
              <a:rPr lang="en-US" dirty="0" smtClean="0"/>
              <a:t>The test data is </a:t>
            </a:r>
            <a:r>
              <a:rPr lang="en-US" dirty="0" smtClean="0"/>
              <a:t>very.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all FHIR resources are </a:t>
            </a:r>
            <a:r>
              <a:rPr lang="en-US" dirty="0" smtClean="0"/>
              <a:t>supported.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HSPC FHIR Profiles are still being developed. See the Modeling and Terminology roadmap in </a:t>
            </a:r>
            <a:r>
              <a:rPr lang="en-US" dirty="0" smtClean="0">
                <a:hlinkClick r:id="rId4"/>
              </a:rPr>
              <a:t>JIRA</a:t>
            </a:r>
            <a:r>
              <a:rPr lang="en-US" dirty="0" smtClean="0"/>
              <a:t>.</a:t>
            </a:r>
            <a:endParaRPr lang="en-US" dirty="0"/>
          </a:p>
          <a:p>
            <a:pPr marL="66675" indent="0">
              <a:buNone/>
            </a:pPr>
            <a:r>
              <a:rPr lang="en-US" b="1" dirty="0" smtClean="0"/>
              <a:t>DSTU2 Development Sandbox</a:t>
            </a:r>
          </a:p>
          <a:p>
            <a:pPr marL="746125" lvl="1" indent="-342900"/>
            <a:r>
              <a:rPr lang="en-US" b="1" dirty="0">
                <a:hlinkClick r:id="rId5"/>
              </a:rPr>
              <a:t>https://hspc.isalusconsulting.com/dstu2/</a:t>
            </a:r>
            <a:r>
              <a:rPr lang="en-US" b="1" dirty="0" smtClean="0">
                <a:hlinkClick r:id="rId5"/>
              </a:rPr>
              <a:t>demo</a:t>
            </a:r>
            <a:r>
              <a:rPr lang="en-US" b="1" dirty="0" smtClean="0"/>
              <a:t> </a:t>
            </a:r>
            <a:endParaRPr lang="en-US" b="1" dirty="0"/>
          </a:p>
          <a:p>
            <a:pPr marL="746125" lvl="1" indent="-342900"/>
            <a:r>
              <a:rPr lang="en-US" dirty="0" smtClean="0"/>
              <a:t>FHIR </a:t>
            </a:r>
            <a:r>
              <a:rPr lang="en-US" dirty="0"/>
              <a:t>Services Based on HAPI FHIR </a:t>
            </a:r>
            <a:endParaRPr lang="en-US" dirty="0" smtClean="0"/>
          </a:p>
          <a:p>
            <a:pPr marL="746125" lvl="1" indent="-342900"/>
            <a:r>
              <a:rPr lang="en-US" dirty="0" smtClean="0"/>
              <a:t>Using </a:t>
            </a:r>
            <a:r>
              <a:rPr lang="en-US" dirty="0"/>
              <a:t>Smart on FHIR Security </a:t>
            </a:r>
            <a:r>
              <a:rPr lang="en-US" dirty="0" smtClean="0"/>
              <a:t>Specification</a:t>
            </a:r>
          </a:p>
          <a:p>
            <a:pPr marL="746125" lvl="1" indent="-342900"/>
            <a:r>
              <a:rPr lang="en-US" dirty="0" smtClean="0"/>
              <a:t>Limited </a:t>
            </a:r>
            <a:r>
              <a:rPr lang="en-US" dirty="0"/>
              <a:t>Sample </a:t>
            </a:r>
            <a:r>
              <a:rPr lang="en-US" dirty="0" smtClean="0"/>
              <a:t>Data</a:t>
            </a:r>
          </a:p>
          <a:p>
            <a:pPr marL="746125" lvl="1" indent="-342900"/>
            <a:r>
              <a:rPr lang="en-US" dirty="0" smtClean="0"/>
              <a:t>Only Bilirubin </a:t>
            </a:r>
            <a:r>
              <a:rPr lang="en-US" dirty="0"/>
              <a:t>App </a:t>
            </a:r>
            <a:r>
              <a:rPr lang="en-US" dirty="0" smtClean="0"/>
              <a:t>Supported at the moment</a:t>
            </a:r>
          </a:p>
          <a:p>
            <a:pPr marL="746125" lvl="1" indent="-342900"/>
            <a:r>
              <a:rPr lang="en-US" dirty="0"/>
              <a:t>The HSPC FHIR Profiles are still being developed. See the Modeling and Terminology roadmap in </a:t>
            </a:r>
            <a:r>
              <a:rPr lang="en-US" dirty="0">
                <a:hlinkClick r:id="rId4"/>
              </a:rPr>
              <a:t>JIRA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3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DSTU2 Sandbox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/>
            <a:r>
              <a:rPr lang="en-US" dirty="0" smtClean="0"/>
              <a:t>Limited Patient Data – 67 Patients</a:t>
            </a:r>
          </a:p>
          <a:p>
            <a:pPr marL="457200" indent="-457200"/>
            <a:r>
              <a:rPr lang="en-US" dirty="0" smtClean="0"/>
              <a:t>Un-Secured: </a:t>
            </a:r>
            <a:r>
              <a:rPr lang="en-US" sz="2400" dirty="0" smtClean="0">
                <a:hlinkClick r:id="rId2"/>
              </a:rPr>
              <a:t>https://hspc.iSalusConsulting.com/dstu2/open-hsp-api/data</a:t>
            </a:r>
            <a:endParaRPr lang="en-US" sz="2400" dirty="0" smtClean="0"/>
          </a:p>
          <a:p>
            <a:pPr marL="457200" indent="-457200"/>
            <a:r>
              <a:rPr lang="en-US" dirty="0" smtClean="0"/>
              <a:t>Secured: </a:t>
            </a:r>
            <a:r>
              <a:rPr lang="en-US" sz="2400" dirty="0" smtClean="0">
                <a:hlinkClick r:id="rId3"/>
              </a:rPr>
              <a:t>https://hspc.iSalusConsulting.com/dstu2/hsp-api/data</a:t>
            </a:r>
            <a:endParaRPr lang="en-US" sz="2400" dirty="0" smtClean="0"/>
          </a:p>
          <a:p>
            <a:pPr marL="457200" indent="-457200"/>
            <a:r>
              <a:rPr lang="en-US" dirty="0" smtClean="0"/>
              <a:t>Authorization Server: </a:t>
            </a:r>
            <a:r>
              <a:rPr lang="en-US" sz="2400" dirty="0" smtClean="0">
                <a:hlinkClick r:id="rId4"/>
              </a:rPr>
              <a:t>https://hspc.iSalusConsulting.com/dstu2/hsp-auth</a:t>
            </a:r>
            <a:endParaRPr lang="en-US" sz="2400" dirty="0" smtClean="0"/>
          </a:p>
          <a:p>
            <a:pPr marL="457200" indent="-457200"/>
            <a:r>
              <a:rPr lang="en-US" dirty="0"/>
              <a:t>Example Query: </a:t>
            </a:r>
            <a:r>
              <a:rPr lang="en-US" dirty="0">
                <a:hlinkClick r:id="rId5"/>
              </a:rPr>
              <a:t>https://hspc.isalusconsulting.com/dstu2/open-hsp-api/data/Patient?_format=</a:t>
            </a:r>
            <a:r>
              <a:rPr lang="en-US" dirty="0" smtClean="0">
                <a:hlinkClick r:id="rId5"/>
              </a:rPr>
              <a:t>json</a:t>
            </a:r>
            <a:r>
              <a:rPr lang="en-US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5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75284</TotalTime>
  <Words>857</Words>
  <Application>Microsoft Macintosh PowerPoint</Application>
  <PresentationFormat>On-screen Show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Breeze</vt:lpstr>
      <vt:lpstr>PowerPoint Presentation</vt:lpstr>
      <vt:lpstr>PowerPoint Presentation</vt:lpstr>
      <vt:lpstr>Application Developers</vt:lpstr>
      <vt:lpstr>HiMSS 2015 Presence MOMENTUM IS BUILDING</vt:lpstr>
      <vt:lpstr>The HSPC Development Resources &amp; Sandbox</vt:lpstr>
      <vt:lpstr>What about these HSPC Sandboxes? </vt:lpstr>
      <vt:lpstr>Status of the Developer Resources &amp; Sandbox</vt:lpstr>
      <vt:lpstr>Developer Resources &amp; Sandboxes</vt:lpstr>
      <vt:lpstr>DSTU2 Sandbox URLs</vt:lpstr>
      <vt:lpstr>Currently Being Developed</vt:lpstr>
      <vt:lpstr>Up Next</vt:lpstr>
      <vt:lpstr>Demo HSPC Sandbox running Intermountain’s Bilirubin Risk Chart</vt:lpstr>
      <vt:lpstr>Q &amp; A</vt:lpstr>
      <vt:lpstr>What about the HSPC App Store?</vt:lpstr>
      <vt:lpstr>The HSPC Technical Specification</vt:lpstr>
      <vt:lpstr>Standards Based Spec  Phase 1 (This is just the beginning)</vt:lpstr>
      <vt:lpstr>Phase 1 of the HSPC Spec</vt:lpstr>
      <vt:lpstr>Phase 2 of the HSPC Spec</vt:lpstr>
      <vt:lpstr>Phase 1 vs. Phase 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HSPC Tier 1 vs. Tier 2 Technical Specification</dc:title>
  <dc:creator>Rick Freeman</dc:creator>
  <cp:lastModifiedBy>Rick Freeman</cp:lastModifiedBy>
  <cp:revision>122</cp:revision>
  <dcterms:created xsi:type="dcterms:W3CDTF">2015-02-03T21:55:03Z</dcterms:created>
  <dcterms:modified xsi:type="dcterms:W3CDTF">2015-06-18T21:15:16Z</dcterms:modified>
</cp:coreProperties>
</file>