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93" r:id="rId3"/>
    <p:sldId id="364" r:id="rId4"/>
    <p:sldId id="258" r:id="rId5"/>
    <p:sldId id="363" r:id="rId6"/>
    <p:sldId id="266" r:id="rId7"/>
    <p:sldId id="365" r:id="rId8"/>
    <p:sldId id="294" r:id="rId9"/>
    <p:sldId id="366" r:id="rId10"/>
    <p:sldId id="292" r:id="rId11"/>
    <p:sldId id="367" r:id="rId12"/>
    <p:sldId id="307" r:id="rId13"/>
    <p:sldId id="368" r:id="rId14"/>
    <p:sldId id="295" r:id="rId15"/>
    <p:sldId id="369" r:id="rId16"/>
    <p:sldId id="351" r:id="rId17"/>
    <p:sldId id="370" r:id="rId18"/>
    <p:sldId id="356" r:id="rId19"/>
    <p:sldId id="371" r:id="rId20"/>
    <p:sldId id="372" r:id="rId21"/>
    <p:sldId id="375" r:id="rId22"/>
    <p:sldId id="373" r:id="rId23"/>
    <p:sldId id="376" r:id="rId24"/>
    <p:sldId id="374" r:id="rId25"/>
    <p:sldId id="37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C22"/>
    <a:srgbClr val="188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25" autoAdjust="0"/>
    <p:restoredTop sz="94761"/>
  </p:normalViewPr>
  <p:slideViewPr>
    <p:cSldViewPr snapToGrid="0" snapToObjects="1">
      <p:cViewPr varScale="1">
        <p:scale>
          <a:sx n="107" d="100"/>
          <a:sy n="107" d="100"/>
        </p:scale>
        <p:origin x="176" y="10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2360"/>
    </p:cViewPr>
  </p:sorterViewPr>
  <p:notesViewPr>
    <p:cSldViewPr snapToGrid="0" snapToObjects="1">
      <p:cViewPr varScale="1">
        <p:scale>
          <a:sx n="66" d="100"/>
          <a:sy n="66" d="100"/>
        </p:scale>
        <p:origin x="3134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4D648-263D-4A6F-91D4-560900413627}" type="datetimeFigureOut">
              <a:rPr lang="en-US" smtClean="0"/>
              <a:t>7/19/18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D9BE9-A9D3-4C4C-9CAD-F6E8B80E1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7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815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99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585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07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86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25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61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30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81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31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54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424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DD3D-8489-084D-AEE0-10D984821978}" type="datetimeFigureOut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2B0D-455E-214A-BCC9-59B6F878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8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DD3D-8489-084D-AEE0-10D984821978}" type="datetimeFigureOut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2B0D-455E-214A-BCC9-59B6F878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54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DD3D-8489-084D-AEE0-10D984821978}" type="datetimeFigureOut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2B0D-455E-214A-BCC9-59B6F878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20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67B75-9ECE-4C8E-A2CB-56CD0CD39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C1440-4A04-43B2-9900-1F5977B4A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15EEE-D817-4523-A722-6D0F664D4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E26D5-55AF-4956-98DD-60AFB1E40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04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DD3D-8489-084D-AEE0-10D984821978}" type="datetimeFigureOut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2B0D-455E-214A-BCC9-59B6F878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7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DD3D-8489-084D-AEE0-10D984821978}" type="datetimeFigureOut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2B0D-455E-214A-BCC9-59B6F878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DD3D-8489-084D-AEE0-10D984821978}" type="datetimeFigureOut">
              <a:rPr lang="en-US" smtClean="0"/>
              <a:t>7/19/18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2B0D-455E-214A-BCC9-59B6F878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2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DD3D-8489-084D-AEE0-10D984821978}" type="datetimeFigureOut">
              <a:rPr lang="en-US" smtClean="0"/>
              <a:t>7/19/18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2B0D-455E-214A-BCC9-59B6F878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62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DD3D-8489-084D-AEE0-10D984821978}" type="datetimeFigureOut">
              <a:rPr lang="en-US" smtClean="0"/>
              <a:t>7/19/18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2B0D-455E-214A-BCC9-59B6F878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6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DD3D-8489-084D-AEE0-10D984821978}" type="datetimeFigureOut">
              <a:rPr lang="en-US" smtClean="0"/>
              <a:t>7/19/18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2B0D-455E-214A-BCC9-59B6F878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DD3D-8489-084D-AEE0-10D984821978}" type="datetimeFigureOut">
              <a:rPr lang="en-US" smtClean="0"/>
              <a:t>7/19/18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2B0D-455E-214A-BCC9-59B6F878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24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DD3D-8489-084D-AEE0-10D984821978}" type="datetimeFigureOut">
              <a:rPr lang="en-US" smtClean="0"/>
              <a:t>7/19/18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2B0D-455E-214A-BCC9-59B6F878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7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1DD3D-8489-084D-AEE0-10D984821978}" type="datetimeFigureOut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B2B0D-455E-214A-BCC9-59B6F878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464907" y="1747514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Lightening Round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038265-9DBA-4927-B0F9-E8BE5723CD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5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sz="4900" dirty="0"/>
              <a:t>Initiative: Support a Vendor and Provider Neutral Marketplace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B97D3D-EDBE-46EC-9294-DBE12D18E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562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60508" y="1387842"/>
            <a:ext cx="3028849" cy="1943945"/>
            <a:chOff x="998621" y="986589"/>
            <a:chExt cx="2213811" cy="1977312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998621" y="986589"/>
              <a:ext cx="2213811" cy="19773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charset="0"/>
                <a:buChar char="•"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599" y="1124704"/>
              <a:ext cx="1977813" cy="3215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None at this time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524227" y="3839638"/>
            <a:ext cx="3028849" cy="134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971539" y="1415816"/>
            <a:ext cx="3852194" cy="1972507"/>
            <a:chOff x="998621" y="986589"/>
            <a:chExt cx="2213811" cy="1257510"/>
          </a:xfrm>
          <a:solidFill>
            <a:schemeClr val="bg1"/>
          </a:solidFill>
        </p:grpSpPr>
        <p:sp>
          <p:nvSpPr>
            <p:cNvPr id="12" name="Rectangle 11"/>
            <p:cNvSpPr/>
            <p:nvPr/>
          </p:nvSpPr>
          <p:spPr>
            <a:xfrm>
              <a:off x="998621" y="986589"/>
              <a:ext cx="2213811" cy="125751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7599" y="1109425"/>
              <a:ext cx="1977813" cy="1788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160822" y="3034310"/>
            <a:ext cx="3373567" cy="900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  <a:endParaRPr lang="en-US" sz="1400" dirty="0">
              <a:solidFill>
                <a:schemeClr val="accent2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83465" y="5654130"/>
            <a:ext cx="4152052" cy="1061019"/>
            <a:chOff x="998621" y="986589"/>
            <a:chExt cx="2213811" cy="2658979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7599" y="1181089"/>
              <a:ext cx="1977813" cy="5995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5747707" y="5713111"/>
            <a:ext cx="4152052" cy="1037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11937" y="1013459"/>
            <a:ext cx="2125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Milestones Achieved</a:t>
            </a:r>
          </a:p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04888" y="3430989"/>
            <a:ext cx="222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Upcoming Milestones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3180" y="1065452"/>
            <a:ext cx="223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2" y="4260757"/>
            <a:ext cx="3284994" cy="961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436925" y="1052405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477" y="93308"/>
            <a:ext cx="3735622" cy="646331"/>
          </a:xfrm>
          <a:prstGeom prst="rect">
            <a:avLst/>
          </a:prstGeom>
          <a:solidFill>
            <a:srgbClr val="18809F">
              <a:alpha val="58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Support a Vendor and Provider Neutral Marketplace Initiative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DA0654C-E410-49CE-BD52-B6460B8999C9}"/>
              </a:ext>
            </a:extLst>
          </p:cNvPr>
          <p:cNvSpPr txBox="1"/>
          <p:nvPr/>
        </p:nvSpPr>
        <p:spPr>
          <a:xfrm>
            <a:off x="577610" y="1407130"/>
            <a:ext cx="279436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D10927B-D26A-49C9-8BCD-9007F994C035}"/>
              </a:ext>
            </a:extLst>
          </p:cNvPr>
          <p:cNvSpPr txBox="1"/>
          <p:nvPr/>
        </p:nvSpPr>
        <p:spPr>
          <a:xfrm>
            <a:off x="8494623" y="1381513"/>
            <a:ext cx="270596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40092DD-8B8E-4863-9268-4288792D01ED}"/>
              </a:ext>
            </a:extLst>
          </p:cNvPr>
          <p:cNvSpPr txBox="1"/>
          <p:nvPr/>
        </p:nvSpPr>
        <p:spPr>
          <a:xfrm>
            <a:off x="4206593" y="1473809"/>
            <a:ext cx="270596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A821721-73DF-4E46-962E-010E5DD2D787}"/>
              </a:ext>
            </a:extLst>
          </p:cNvPr>
          <p:cNvSpPr txBox="1"/>
          <p:nvPr/>
        </p:nvSpPr>
        <p:spPr>
          <a:xfrm>
            <a:off x="2304111" y="5314077"/>
            <a:ext cx="141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Added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E2A6D43-63A0-4853-87C8-A964F299A742}"/>
              </a:ext>
            </a:extLst>
          </p:cNvPr>
          <p:cNvSpPr txBox="1"/>
          <p:nvPr/>
        </p:nvSpPr>
        <p:spPr>
          <a:xfrm>
            <a:off x="6996485" y="5372129"/>
            <a:ext cx="167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Removed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B5DEF57-5303-49C4-AFE9-9BC82E00AA7E}"/>
              </a:ext>
            </a:extLst>
          </p:cNvPr>
          <p:cNvSpPr txBox="1"/>
          <p:nvPr/>
        </p:nvSpPr>
        <p:spPr>
          <a:xfrm>
            <a:off x="8989969" y="3933506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EED6DDB-F54F-4ACB-8F03-B5660169B922}"/>
              </a:ext>
            </a:extLst>
          </p:cNvPr>
          <p:cNvSpPr/>
          <p:nvPr/>
        </p:nvSpPr>
        <p:spPr>
          <a:xfrm>
            <a:off x="3896099" y="3885240"/>
            <a:ext cx="3852194" cy="134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930892-1CED-4A5D-B98A-9A4299851B57}"/>
              </a:ext>
            </a:extLst>
          </p:cNvPr>
          <p:cNvSpPr txBox="1"/>
          <p:nvPr/>
        </p:nvSpPr>
        <p:spPr>
          <a:xfrm>
            <a:off x="4576853" y="3545289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 and Noteworthy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1CA04C-74CA-4726-9BD2-2167F67E6675}"/>
              </a:ext>
            </a:extLst>
          </p:cNvPr>
          <p:cNvSpPr txBox="1"/>
          <p:nvPr/>
        </p:nvSpPr>
        <p:spPr>
          <a:xfrm>
            <a:off x="3971539" y="103819"/>
            <a:ext cx="822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 Summary:  </a:t>
            </a: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2D9C0D4-AC21-4FFE-90B3-C0BD7C164990}"/>
              </a:ext>
            </a:extLst>
          </p:cNvPr>
          <p:cNvSpPr/>
          <p:nvPr/>
        </p:nvSpPr>
        <p:spPr>
          <a:xfrm>
            <a:off x="8160823" y="1394804"/>
            <a:ext cx="3373566" cy="1294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charset="0"/>
              <a:buChar char="•"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E392214-4E09-4BA4-BBC6-0027DAE55AA6}"/>
              </a:ext>
            </a:extLst>
          </p:cNvPr>
          <p:cNvSpPr txBox="1"/>
          <p:nvPr/>
        </p:nvSpPr>
        <p:spPr>
          <a:xfrm>
            <a:off x="8255666" y="4337401"/>
            <a:ext cx="31901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27F1736-8903-46BC-B321-D953E61EFE5C}"/>
              </a:ext>
            </a:extLst>
          </p:cNvPr>
          <p:cNvSpPr txBox="1"/>
          <p:nvPr/>
        </p:nvSpPr>
        <p:spPr>
          <a:xfrm>
            <a:off x="9182249" y="2728478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Concerns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577E3AFC-04A0-49D1-9A60-5922400CC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178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n-US" dirty="0"/>
              <a:t>Initiative: Tooling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D0E189-96D5-4247-AE60-AB0D849D0A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352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60508" y="1387842"/>
            <a:ext cx="3028849" cy="1943945"/>
            <a:chOff x="998621" y="986589"/>
            <a:chExt cx="2213811" cy="1977312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998621" y="986589"/>
              <a:ext cx="2213811" cy="19773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charset="0"/>
                <a:buChar char="•"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599" y="1124704"/>
              <a:ext cx="1977813" cy="3215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None at this time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524227" y="3839638"/>
            <a:ext cx="3028849" cy="134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971539" y="1415816"/>
            <a:ext cx="3852194" cy="1972507"/>
            <a:chOff x="998621" y="986589"/>
            <a:chExt cx="2213811" cy="1257510"/>
          </a:xfrm>
          <a:solidFill>
            <a:schemeClr val="bg1"/>
          </a:solidFill>
        </p:grpSpPr>
        <p:sp>
          <p:nvSpPr>
            <p:cNvPr id="12" name="Rectangle 11"/>
            <p:cNvSpPr/>
            <p:nvPr/>
          </p:nvSpPr>
          <p:spPr>
            <a:xfrm>
              <a:off x="998621" y="986589"/>
              <a:ext cx="2213811" cy="125751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7599" y="1109425"/>
              <a:ext cx="1977813" cy="1788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160822" y="3034310"/>
            <a:ext cx="3373567" cy="900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  <a:endParaRPr lang="en-US" sz="1400" dirty="0">
              <a:solidFill>
                <a:schemeClr val="accent2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83465" y="5654130"/>
            <a:ext cx="4152052" cy="1061019"/>
            <a:chOff x="998621" y="986589"/>
            <a:chExt cx="2213811" cy="2658979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7599" y="1181089"/>
              <a:ext cx="1977813" cy="5995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5747707" y="5713111"/>
            <a:ext cx="4152052" cy="1037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11937" y="1013459"/>
            <a:ext cx="2125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Milestones Achieved</a:t>
            </a:r>
          </a:p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04888" y="3430989"/>
            <a:ext cx="222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Upcoming Milestones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3180" y="1065452"/>
            <a:ext cx="223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2" y="4260757"/>
            <a:ext cx="3284994" cy="961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436925" y="1052405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477" y="93308"/>
            <a:ext cx="3735622" cy="369332"/>
          </a:xfrm>
          <a:prstGeom prst="rect">
            <a:avLst/>
          </a:prstGeom>
          <a:solidFill>
            <a:srgbClr val="18809F">
              <a:alpha val="58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Tooling Initiative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DA0654C-E410-49CE-BD52-B6460B8999C9}"/>
              </a:ext>
            </a:extLst>
          </p:cNvPr>
          <p:cNvSpPr txBox="1"/>
          <p:nvPr/>
        </p:nvSpPr>
        <p:spPr>
          <a:xfrm>
            <a:off x="577610" y="1407130"/>
            <a:ext cx="279436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D10927B-D26A-49C9-8BCD-9007F994C035}"/>
              </a:ext>
            </a:extLst>
          </p:cNvPr>
          <p:cNvSpPr txBox="1"/>
          <p:nvPr/>
        </p:nvSpPr>
        <p:spPr>
          <a:xfrm>
            <a:off x="8494623" y="1381513"/>
            <a:ext cx="270596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40092DD-8B8E-4863-9268-4288792D01ED}"/>
              </a:ext>
            </a:extLst>
          </p:cNvPr>
          <p:cNvSpPr txBox="1"/>
          <p:nvPr/>
        </p:nvSpPr>
        <p:spPr>
          <a:xfrm>
            <a:off x="4206593" y="1473809"/>
            <a:ext cx="270596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A821721-73DF-4E46-962E-010E5DD2D787}"/>
              </a:ext>
            </a:extLst>
          </p:cNvPr>
          <p:cNvSpPr txBox="1"/>
          <p:nvPr/>
        </p:nvSpPr>
        <p:spPr>
          <a:xfrm>
            <a:off x="2304111" y="5314077"/>
            <a:ext cx="141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Added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E2A6D43-63A0-4853-87C8-A964F299A742}"/>
              </a:ext>
            </a:extLst>
          </p:cNvPr>
          <p:cNvSpPr txBox="1"/>
          <p:nvPr/>
        </p:nvSpPr>
        <p:spPr>
          <a:xfrm>
            <a:off x="6996485" y="5372129"/>
            <a:ext cx="167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Removed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B5DEF57-5303-49C4-AFE9-9BC82E00AA7E}"/>
              </a:ext>
            </a:extLst>
          </p:cNvPr>
          <p:cNvSpPr txBox="1"/>
          <p:nvPr/>
        </p:nvSpPr>
        <p:spPr>
          <a:xfrm>
            <a:off x="8989969" y="3933506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EED6DDB-F54F-4ACB-8F03-B5660169B922}"/>
              </a:ext>
            </a:extLst>
          </p:cNvPr>
          <p:cNvSpPr/>
          <p:nvPr/>
        </p:nvSpPr>
        <p:spPr>
          <a:xfrm>
            <a:off x="3896099" y="3885240"/>
            <a:ext cx="3852194" cy="134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930892-1CED-4A5D-B98A-9A4299851B57}"/>
              </a:ext>
            </a:extLst>
          </p:cNvPr>
          <p:cNvSpPr txBox="1"/>
          <p:nvPr/>
        </p:nvSpPr>
        <p:spPr>
          <a:xfrm>
            <a:off x="4576853" y="3545289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 and Noteworthy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1CA04C-74CA-4726-9BD2-2167F67E6675}"/>
              </a:ext>
            </a:extLst>
          </p:cNvPr>
          <p:cNvSpPr txBox="1"/>
          <p:nvPr/>
        </p:nvSpPr>
        <p:spPr>
          <a:xfrm>
            <a:off x="3971539" y="103819"/>
            <a:ext cx="822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 Summary:  </a:t>
            </a: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2D9C0D4-AC21-4FFE-90B3-C0BD7C164990}"/>
              </a:ext>
            </a:extLst>
          </p:cNvPr>
          <p:cNvSpPr/>
          <p:nvPr/>
        </p:nvSpPr>
        <p:spPr>
          <a:xfrm>
            <a:off x="8160823" y="1394804"/>
            <a:ext cx="3373566" cy="1294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charset="0"/>
              <a:buChar char="•"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E392214-4E09-4BA4-BBC6-0027DAE55AA6}"/>
              </a:ext>
            </a:extLst>
          </p:cNvPr>
          <p:cNvSpPr txBox="1"/>
          <p:nvPr/>
        </p:nvSpPr>
        <p:spPr>
          <a:xfrm>
            <a:off x="8255666" y="4337401"/>
            <a:ext cx="31901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27F1736-8903-46BC-B321-D953E61EFE5C}"/>
              </a:ext>
            </a:extLst>
          </p:cNvPr>
          <p:cNvSpPr txBox="1"/>
          <p:nvPr/>
        </p:nvSpPr>
        <p:spPr>
          <a:xfrm>
            <a:off x="9182249" y="2728478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Concerns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577E3AFC-04A0-49D1-9A60-5922400CC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49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sz="4900" dirty="0"/>
              <a:t>Initiative: Sharing Knowledge Content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35F088-001F-4E14-821E-CF6408779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334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60508" y="1387842"/>
            <a:ext cx="3028849" cy="1943945"/>
            <a:chOff x="998621" y="986589"/>
            <a:chExt cx="2213811" cy="1977312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998621" y="986589"/>
              <a:ext cx="2213811" cy="19773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charset="0"/>
                <a:buChar char="•"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599" y="1124704"/>
              <a:ext cx="1977813" cy="3215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None at this time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524227" y="3839638"/>
            <a:ext cx="3028849" cy="134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971539" y="1415816"/>
            <a:ext cx="3852194" cy="1972507"/>
            <a:chOff x="998621" y="986589"/>
            <a:chExt cx="2213811" cy="1257510"/>
          </a:xfrm>
          <a:solidFill>
            <a:schemeClr val="bg1"/>
          </a:solidFill>
        </p:grpSpPr>
        <p:sp>
          <p:nvSpPr>
            <p:cNvPr id="12" name="Rectangle 11"/>
            <p:cNvSpPr/>
            <p:nvPr/>
          </p:nvSpPr>
          <p:spPr>
            <a:xfrm>
              <a:off x="998621" y="986589"/>
              <a:ext cx="2213811" cy="125751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7599" y="1109425"/>
              <a:ext cx="1977813" cy="1788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160822" y="3034310"/>
            <a:ext cx="3373567" cy="900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  <a:endParaRPr lang="en-US" sz="1400" dirty="0">
              <a:solidFill>
                <a:schemeClr val="accent2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83465" y="5654130"/>
            <a:ext cx="4152052" cy="1061019"/>
            <a:chOff x="998621" y="986589"/>
            <a:chExt cx="2213811" cy="2658979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7599" y="1181089"/>
              <a:ext cx="1977813" cy="5995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5747707" y="5713111"/>
            <a:ext cx="4152052" cy="1037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11937" y="1013459"/>
            <a:ext cx="2125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Milestones Achieved</a:t>
            </a:r>
          </a:p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04888" y="3430989"/>
            <a:ext cx="222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Upcoming Milestones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3180" y="1065452"/>
            <a:ext cx="223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2" y="4260757"/>
            <a:ext cx="3284994" cy="961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436925" y="1052405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477" y="93308"/>
            <a:ext cx="3735622" cy="369332"/>
          </a:xfrm>
          <a:prstGeom prst="rect">
            <a:avLst/>
          </a:prstGeom>
          <a:solidFill>
            <a:srgbClr val="18809F">
              <a:alpha val="58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Sharing Knowledge Content Initiative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DA0654C-E410-49CE-BD52-B6460B8999C9}"/>
              </a:ext>
            </a:extLst>
          </p:cNvPr>
          <p:cNvSpPr txBox="1"/>
          <p:nvPr/>
        </p:nvSpPr>
        <p:spPr>
          <a:xfrm>
            <a:off x="577610" y="1407130"/>
            <a:ext cx="279436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D10927B-D26A-49C9-8BCD-9007F994C035}"/>
              </a:ext>
            </a:extLst>
          </p:cNvPr>
          <p:cNvSpPr txBox="1"/>
          <p:nvPr/>
        </p:nvSpPr>
        <p:spPr>
          <a:xfrm>
            <a:off x="8494623" y="1381513"/>
            <a:ext cx="270596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40092DD-8B8E-4863-9268-4288792D01ED}"/>
              </a:ext>
            </a:extLst>
          </p:cNvPr>
          <p:cNvSpPr txBox="1"/>
          <p:nvPr/>
        </p:nvSpPr>
        <p:spPr>
          <a:xfrm>
            <a:off x="4206593" y="1473809"/>
            <a:ext cx="270596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A821721-73DF-4E46-962E-010E5DD2D787}"/>
              </a:ext>
            </a:extLst>
          </p:cNvPr>
          <p:cNvSpPr txBox="1"/>
          <p:nvPr/>
        </p:nvSpPr>
        <p:spPr>
          <a:xfrm>
            <a:off x="2304111" y="5314077"/>
            <a:ext cx="141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Added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E2A6D43-63A0-4853-87C8-A964F299A742}"/>
              </a:ext>
            </a:extLst>
          </p:cNvPr>
          <p:cNvSpPr txBox="1"/>
          <p:nvPr/>
        </p:nvSpPr>
        <p:spPr>
          <a:xfrm>
            <a:off x="6996485" y="5372129"/>
            <a:ext cx="167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Removed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B5DEF57-5303-49C4-AFE9-9BC82E00AA7E}"/>
              </a:ext>
            </a:extLst>
          </p:cNvPr>
          <p:cNvSpPr txBox="1"/>
          <p:nvPr/>
        </p:nvSpPr>
        <p:spPr>
          <a:xfrm>
            <a:off x="8989969" y="3933506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EED6DDB-F54F-4ACB-8F03-B5660169B922}"/>
              </a:ext>
            </a:extLst>
          </p:cNvPr>
          <p:cNvSpPr/>
          <p:nvPr/>
        </p:nvSpPr>
        <p:spPr>
          <a:xfrm>
            <a:off x="3896099" y="3885240"/>
            <a:ext cx="3852194" cy="134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930892-1CED-4A5D-B98A-9A4299851B57}"/>
              </a:ext>
            </a:extLst>
          </p:cNvPr>
          <p:cNvSpPr txBox="1"/>
          <p:nvPr/>
        </p:nvSpPr>
        <p:spPr>
          <a:xfrm>
            <a:off x="4576853" y="3545289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 and Noteworthy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1CA04C-74CA-4726-9BD2-2167F67E6675}"/>
              </a:ext>
            </a:extLst>
          </p:cNvPr>
          <p:cNvSpPr txBox="1"/>
          <p:nvPr/>
        </p:nvSpPr>
        <p:spPr>
          <a:xfrm>
            <a:off x="3971539" y="103819"/>
            <a:ext cx="822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 Summary:  </a:t>
            </a: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2D9C0D4-AC21-4FFE-90B3-C0BD7C164990}"/>
              </a:ext>
            </a:extLst>
          </p:cNvPr>
          <p:cNvSpPr/>
          <p:nvPr/>
        </p:nvSpPr>
        <p:spPr>
          <a:xfrm>
            <a:off x="8160823" y="1394804"/>
            <a:ext cx="3373566" cy="1294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charset="0"/>
              <a:buChar char="•"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E392214-4E09-4BA4-BBC6-0027DAE55AA6}"/>
              </a:ext>
            </a:extLst>
          </p:cNvPr>
          <p:cNvSpPr txBox="1"/>
          <p:nvPr/>
        </p:nvSpPr>
        <p:spPr>
          <a:xfrm>
            <a:off x="8255666" y="4337401"/>
            <a:ext cx="31901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27F1736-8903-46BC-B321-D953E61EFE5C}"/>
              </a:ext>
            </a:extLst>
          </p:cNvPr>
          <p:cNvSpPr txBox="1"/>
          <p:nvPr/>
        </p:nvSpPr>
        <p:spPr>
          <a:xfrm>
            <a:off x="9182249" y="2728478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Concerns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577E3AFC-04A0-49D1-9A60-5922400CC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423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Activity and Plan Management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35F088-001F-4E14-821E-CF6408779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507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60508" y="1387842"/>
            <a:ext cx="3028849" cy="1943945"/>
            <a:chOff x="998621" y="986589"/>
            <a:chExt cx="2213811" cy="1977312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998621" y="986589"/>
              <a:ext cx="2213811" cy="19773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charset="0"/>
                <a:buChar char="•"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599" y="1124704"/>
              <a:ext cx="1977813" cy="3215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None at this time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524227" y="3839638"/>
            <a:ext cx="3028849" cy="134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971539" y="1415816"/>
            <a:ext cx="3852194" cy="1972507"/>
            <a:chOff x="998621" y="986589"/>
            <a:chExt cx="2213811" cy="1257510"/>
          </a:xfrm>
          <a:solidFill>
            <a:schemeClr val="bg1"/>
          </a:solidFill>
        </p:grpSpPr>
        <p:sp>
          <p:nvSpPr>
            <p:cNvPr id="12" name="Rectangle 11"/>
            <p:cNvSpPr/>
            <p:nvPr/>
          </p:nvSpPr>
          <p:spPr>
            <a:xfrm>
              <a:off x="998621" y="986589"/>
              <a:ext cx="2213811" cy="125751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7599" y="1109425"/>
              <a:ext cx="1977813" cy="1788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160822" y="3034310"/>
            <a:ext cx="3373567" cy="900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  <a:endParaRPr lang="en-US" sz="1400" dirty="0">
              <a:solidFill>
                <a:schemeClr val="accent2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83465" y="5654130"/>
            <a:ext cx="4152052" cy="1061019"/>
            <a:chOff x="998621" y="986589"/>
            <a:chExt cx="2213811" cy="2658979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7599" y="1181089"/>
              <a:ext cx="1977813" cy="5995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5747707" y="5713111"/>
            <a:ext cx="4152052" cy="1037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11937" y="1013459"/>
            <a:ext cx="2125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Milestones Achieved</a:t>
            </a:r>
          </a:p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04888" y="3430989"/>
            <a:ext cx="222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Upcoming Milestones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3180" y="1065452"/>
            <a:ext cx="223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2" y="4260757"/>
            <a:ext cx="3284994" cy="961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436925" y="1052405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477" y="93308"/>
            <a:ext cx="3735622" cy="369332"/>
          </a:xfrm>
          <a:prstGeom prst="rect">
            <a:avLst/>
          </a:prstGeom>
          <a:solidFill>
            <a:srgbClr val="18809F">
              <a:alpha val="58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Activity and Plan Management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DA0654C-E410-49CE-BD52-B6460B8999C9}"/>
              </a:ext>
            </a:extLst>
          </p:cNvPr>
          <p:cNvSpPr txBox="1"/>
          <p:nvPr/>
        </p:nvSpPr>
        <p:spPr>
          <a:xfrm>
            <a:off x="577610" y="1407130"/>
            <a:ext cx="279436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D10927B-D26A-49C9-8BCD-9007F994C035}"/>
              </a:ext>
            </a:extLst>
          </p:cNvPr>
          <p:cNvSpPr txBox="1"/>
          <p:nvPr/>
        </p:nvSpPr>
        <p:spPr>
          <a:xfrm>
            <a:off x="8494623" y="1381513"/>
            <a:ext cx="270596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40092DD-8B8E-4863-9268-4288792D01ED}"/>
              </a:ext>
            </a:extLst>
          </p:cNvPr>
          <p:cNvSpPr txBox="1"/>
          <p:nvPr/>
        </p:nvSpPr>
        <p:spPr>
          <a:xfrm>
            <a:off x="4206593" y="1473809"/>
            <a:ext cx="270596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A821721-73DF-4E46-962E-010E5DD2D787}"/>
              </a:ext>
            </a:extLst>
          </p:cNvPr>
          <p:cNvSpPr txBox="1"/>
          <p:nvPr/>
        </p:nvSpPr>
        <p:spPr>
          <a:xfrm>
            <a:off x="2304111" y="5314077"/>
            <a:ext cx="141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Added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E2A6D43-63A0-4853-87C8-A964F299A742}"/>
              </a:ext>
            </a:extLst>
          </p:cNvPr>
          <p:cNvSpPr txBox="1"/>
          <p:nvPr/>
        </p:nvSpPr>
        <p:spPr>
          <a:xfrm>
            <a:off x="6996485" y="5372129"/>
            <a:ext cx="167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Removed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B5DEF57-5303-49C4-AFE9-9BC82E00AA7E}"/>
              </a:ext>
            </a:extLst>
          </p:cNvPr>
          <p:cNvSpPr txBox="1"/>
          <p:nvPr/>
        </p:nvSpPr>
        <p:spPr>
          <a:xfrm>
            <a:off x="8989969" y="3933506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EED6DDB-F54F-4ACB-8F03-B5660169B922}"/>
              </a:ext>
            </a:extLst>
          </p:cNvPr>
          <p:cNvSpPr/>
          <p:nvPr/>
        </p:nvSpPr>
        <p:spPr>
          <a:xfrm>
            <a:off x="3896099" y="3885240"/>
            <a:ext cx="3852194" cy="134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930892-1CED-4A5D-B98A-9A4299851B57}"/>
              </a:ext>
            </a:extLst>
          </p:cNvPr>
          <p:cNvSpPr txBox="1"/>
          <p:nvPr/>
        </p:nvSpPr>
        <p:spPr>
          <a:xfrm>
            <a:off x="4576853" y="3545289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 and Noteworthy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1CA04C-74CA-4726-9BD2-2167F67E6675}"/>
              </a:ext>
            </a:extLst>
          </p:cNvPr>
          <p:cNvSpPr txBox="1"/>
          <p:nvPr/>
        </p:nvSpPr>
        <p:spPr>
          <a:xfrm>
            <a:off x="3971539" y="103819"/>
            <a:ext cx="822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 Summary:  </a:t>
            </a: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2D9C0D4-AC21-4FFE-90B3-C0BD7C164990}"/>
              </a:ext>
            </a:extLst>
          </p:cNvPr>
          <p:cNvSpPr/>
          <p:nvPr/>
        </p:nvSpPr>
        <p:spPr>
          <a:xfrm>
            <a:off x="8160823" y="1394804"/>
            <a:ext cx="3373566" cy="1294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charset="0"/>
              <a:buChar char="•"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E392214-4E09-4BA4-BBC6-0027DAE55AA6}"/>
              </a:ext>
            </a:extLst>
          </p:cNvPr>
          <p:cNvSpPr txBox="1"/>
          <p:nvPr/>
        </p:nvSpPr>
        <p:spPr>
          <a:xfrm>
            <a:off x="8255666" y="4337401"/>
            <a:ext cx="31901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27F1736-8903-46BC-B321-D953E61EFE5C}"/>
              </a:ext>
            </a:extLst>
          </p:cNvPr>
          <p:cNvSpPr txBox="1"/>
          <p:nvPr/>
        </p:nvSpPr>
        <p:spPr>
          <a:xfrm>
            <a:off x="9182249" y="2728478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Concerns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577E3AFC-04A0-49D1-9A60-5922400CC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021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n-US" dirty="0"/>
              <a:t>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35F088-001F-4E14-821E-CF6408779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8159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60508" y="1387842"/>
            <a:ext cx="3028849" cy="1943945"/>
            <a:chOff x="998621" y="986589"/>
            <a:chExt cx="2213811" cy="1977312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998621" y="986589"/>
              <a:ext cx="2213811" cy="19773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charset="0"/>
                <a:buChar char="•"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599" y="1124704"/>
              <a:ext cx="1977813" cy="3215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None at this time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524227" y="3839638"/>
            <a:ext cx="3028849" cy="134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971539" y="1415816"/>
            <a:ext cx="3852194" cy="1972507"/>
            <a:chOff x="998621" y="986589"/>
            <a:chExt cx="2213811" cy="1257510"/>
          </a:xfrm>
          <a:solidFill>
            <a:schemeClr val="bg1"/>
          </a:solidFill>
        </p:grpSpPr>
        <p:sp>
          <p:nvSpPr>
            <p:cNvPr id="12" name="Rectangle 11"/>
            <p:cNvSpPr/>
            <p:nvPr/>
          </p:nvSpPr>
          <p:spPr>
            <a:xfrm>
              <a:off x="998621" y="986589"/>
              <a:ext cx="2213811" cy="125751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7599" y="1109425"/>
              <a:ext cx="1977813" cy="1788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160822" y="3034310"/>
            <a:ext cx="3373567" cy="900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  <a:endParaRPr lang="en-US" sz="1400" dirty="0">
              <a:solidFill>
                <a:schemeClr val="accent2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83465" y="5654130"/>
            <a:ext cx="4152052" cy="1061019"/>
            <a:chOff x="998621" y="986589"/>
            <a:chExt cx="2213811" cy="2658979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7599" y="1181089"/>
              <a:ext cx="1977813" cy="5995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5747707" y="5713111"/>
            <a:ext cx="4152052" cy="1037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11937" y="1013459"/>
            <a:ext cx="2125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Milestones Achieved</a:t>
            </a:r>
          </a:p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04888" y="3430989"/>
            <a:ext cx="222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Upcoming Milestones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3180" y="1065452"/>
            <a:ext cx="223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2" y="4260757"/>
            <a:ext cx="3284994" cy="961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436925" y="1052405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477" y="93308"/>
            <a:ext cx="3735622" cy="369332"/>
          </a:xfrm>
          <a:prstGeom prst="rect">
            <a:avLst/>
          </a:prstGeom>
          <a:solidFill>
            <a:srgbClr val="18809F">
              <a:alpha val="58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Roadmap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DA0654C-E410-49CE-BD52-B6460B8999C9}"/>
              </a:ext>
            </a:extLst>
          </p:cNvPr>
          <p:cNvSpPr txBox="1"/>
          <p:nvPr/>
        </p:nvSpPr>
        <p:spPr>
          <a:xfrm>
            <a:off x="577610" y="1407130"/>
            <a:ext cx="279436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D10927B-D26A-49C9-8BCD-9007F994C035}"/>
              </a:ext>
            </a:extLst>
          </p:cNvPr>
          <p:cNvSpPr txBox="1"/>
          <p:nvPr/>
        </p:nvSpPr>
        <p:spPr>
          <a:xfrm>
            <a:off x="8494623" y="1381513"/>
            <a:ext cx="270596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40092DD-8B8E-4863-9268-4288792D01ED}"/>
              </a:ext>
            </a:extLst>
          </p:cNvPr>
          <p:cNvSpPr txBox="1"/>
          <p:nvPr/>
        </p:nvSpPr>
        <p:spPr>
          <a:xfrm>
            <a:off x="4206593" y="1473809"/>
            <a:ext cx="270596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A821721-73DF-4E46-962E-010E5DD2D787}"/>
              </a:ext>
            </a:extLst>
          </p:cNvPr>
          <p:cNvSpPr txBox="1"/>
          <p:nvPr/>
        </p:nvSpPr>
        <p:spPr>
          <a:xfrm>
            <a:off x="2304111" y="5314077"/>
            <a:ext cx="141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Added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E2A6D43-63A0-4853-87C8-A964F299A742}"/>
              </a:ext>
            </a:extLst>
          </p:cNvPr>
          <p:cNvSpPr txBox="1"/>
          <p:nvPr/>
        </p:nvSpPr>
        <p:spPr>
          <a:xfrm>
            <a:off x="6996485" y="5372129"/>
            <a:ext cx="167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Removed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B5DEF57-5303-49C4-AFE9-9BC82E00AA7E}"/>
              </a:ext>
            </a:extLst>
          </p:cNvPr>
          <p:cNvSpPr txBox="1"/>
          <p:nvPr/>
        </p:nvSpPr>
        <p:spPr>
          <a:xfrm>
            <a:off x="8989969" y="3933506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EED6DDB-F54F-4ACB-8F03-B5660169B922}"/>
              </a:ext>
            </a:extLst>
          </p:cNvPr>
          <p:cNvSpPr/>
          <p:nvPr/>
        </p:nvSpPr>
        <p:spPr>
          <a:xfrm>
            <a:off x="3896099" y="3885240"/>
            <a:ext cx="3852194" cy="134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930892-1CED-4A5D-B98A-9A4299851B57}"/>
              </a:ext>
            </a:extLst>
          </p:cNvPr>
          <p:cNvSpPr txBox="1"/>
          <p:nvPr/>
        </p:nvSpPr>
        <p:spPr>
          <a:xfrm>
            <a:off x="4576853" y="3545289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 and Noteworthy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1CA04C-74CA-4726-9BD2-2167F67E6675}"/>
              </a:ext>
            </a:extLst>
          </p:cNvPr>
          <p:cNvSpPr txBox="1"/>
          <p:nvPr/>
        </p:nvSpPr>
        <p:spPr>
          <a:xfrm>
            <a:off x="3971539" y="103819"/>
            <a:ext cx="822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 Summary:  </a:t>
            </a: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2D9C0D4-AC21-4FFE-90B3-C0BD7C164990}"/>
              </a:ext>
            </a:extLst>
          </p:cNvPr>
          <p:cNvSpPr/>
          <p:nvPr/>
        </p:nvSpPr>
        <p:spPr>
          <a:xfrm>
            <a:off x="8160823" y="1394804"/>
            <a:ext cx="3373566" cy="1294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charset="0"/>
              <a:buChar char="•"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E392214-4E09-4BA4-BBC6-0027DAE55AA6}"/>
              </a:ext>
            </a:extLst>
          </p:cNvPr>
          <p:cNvSpPr txBox="1"/>
          <p:nvPr/>
        </p:nvSpPr>
        <p:spPr>
          <a:xfrm>
            <a:off x="8255666" y="4337401"/>
            <a:ext cx="31901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27F1736-8903-46BC-B321-D953E61EFE5C}"/>
              </a:ext>
            </a:extLst>
          </p:cNvPr>
          <p:cNvSpPr txBox="1"/>
          <p:nvPr/>
        </p:nvSpPr>
        <p:spPr>
          <a:xfrm>
            <a:off x="9182249" y="2728478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Concerns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577E3AFC-04A0-49D1-9A60-5922400CC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696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/>
              <a:t>Initiative: SOA Reference Implementation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0CB29E-60FA-4D6F-AEEA-63FA6991E9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794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n-US" dirty="0"/>
              <a:t>CIIC: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35F088-001F-4E14-821E-CF6408779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1588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60508" y="1387842"/>
            <a:ext cx="3028849" cy="1943945"/>
            <a:chOff x="998621" y="986589"/>
            <a:chExt cx="2213811" cy="1977312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998621" y="986589"/>
              <a:ext cx="2213811" cy="19773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charset="0"/>
                <a:buChar char="•"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599" y="1124704"/>
              <a:ext cx="1977813" cy="3215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None at this time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524227" y="3839638"/>
            <a:ext cx="3028849" cy="134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971539" y="1415816"/>
            <a:ext cx="3852194" cy="1972507"/>
            <a:chOff x="998621" y="986589"/>
            <a:chExt cx="2213811" cy="1257510"/>
          </a:xfrm>
          <a:solidFill>
            <a:schemeClr val="bg1"/>
          </a:solidFill>
        </p:grpSpPr>
        <p:sp>
          <p:nvSpPr>
            <p:cNvPr id="12" name="Rectangle 11"/>
            <p:cNvSpPr/>
            <p:nvPr/>
          </p:nvSpPr>
          <p:spPr>
            <a:xfrm>
              <a:off x="998621" y="986589"/>
              <a:ext cx="2213811" cy="125751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7599" y="1109425"/>
              <a:ext cx="1977813" cy="1788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160822" y="3034310"/>
            <a:ext cx="3373567" cy="900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  <a:endParaRPr lang="en-US" sz="1400" dirty="0">
              <a:solidFill>
                <a:schemeClr val="accent2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83465" y="5654130"/>
            <a:ext cx="4152052" cy="1061019"/>
            <a:chOff x="998621" y="986589"/>
            <a:chExt cx="2213811" cy="2658979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7599" y="1181089"/>
              <a:ext cx="1977813" cy="5995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5747707" y="5713111"/>
            <a:ext cx="4152052" cy="1037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11937" y="1013459"/>
            <a:ext cx="2125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Milestones Achieved</a:t>
            </a:r>
          </a:p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04888" y="3430989"/>
            <a:ext cx="222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Upcoming Milestones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3180" y="1065452"/>
            <a:ext cx="223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2" y="4260757"/>
            <a:ext cx="3284994" cy="961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436925" y="1052405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477" y="93308"/>
            <a:ext cx="3735622" cy="369332"/>
          </a:xfrm>
          <a:prstGeom prst="rect">
            <a:avLst/>
          </a:prstGeom>
          <a:solidFill>
            <a:srgbClr val="18809F">
              <a:alpha val="58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CIIC: Projects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DA0654C-E410-49CE-BD52-B6460B8999C9}"/>
              </a:ext>
            </a:extLst>
          </p:cNvPr>
          <p:cNvSpPr txBox="1"/>
          <p:nvPr/>
        </p:nvSpPr>
        <p:spPr>
          <a:xfrm>
            <a:off x="577610" y="1407130"/>
            <a:ext cx="279436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D10927B-D26A-49C9-8BCD-9007F994C035}"/>
              </a:ext>
            </a:extLst>
          </p:cNvPr>
          <p:cNvSpPr txBox="1"/>
          <p:nvPr/>
        </p:nvSpPr>
        <p:spPr>
          <a:xfrm>
            <a:off x="8494623" y="1381513"/>
            <a:ext cx="270596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40092DD-8B8E-4863-9268-4288792D01ED}"/>
              </a:ext>
            </a:extLst>
          </p:cNvPr>
          <p:cNvSpPr txBox="1"/>
          <p:nvPr/>
        </p:nvSpPr>
        <p:spPr>
          <a:xfrm>
            <a:off x="4206593" y="1473809"/>
            <a:ext cx="270596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A821721-73DF-4E46-962E-010E5DD2D787}"/>
              </a:ext>
            </a:extLst>
          </p:cNvPr>
          <p:cNvSpPr txBox="1"/>
          <p:nvPr/>
        </p:nvSpPr>
        <p:spPr>
          <a:xfrm>
            <a:off x="2304111" y="5314077"/>
            <a:ext cx="141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Added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E2A6D43-63A0-4853-87C8-A964F299A742}"/>
              </a:ext>
            </a:extLst>
          </p:cNvPr>
          <p:cNvSpPr txBox="1"/>
          <p:nvPr/>
        </p:nvSpPr>
        <p:spPr>
          <a:xfrm>
            <a:off x="6996485" y="5372129"/>
            <a:ext cx="167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Removed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B5DEF57-5303-49C4-AFE9-9BC82E00AA7E}"/>
              </a:ext>
            </a:extLst>
          </p:cNvPr>
          <p:cNvSpPr txBox="1"/>
          <p:nvPr/>
        </p:nvSpPr>
        <p:spPr>
          <a:xfrm>
            <a:off x="8989969" y="3933506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EED6DDB-F54F-4ACB-8F03-B5660169B922}"/>
              </a:ext>
            </a:extLst>
          </p:cNvPr>
          <p:cNvSpPr/>
          <p:nvPr/>
        </p:nvSpPr>
        <p:spPr>
          <a:xfrm>
            <a:off x="3896099" y="3885240"/>
            <a:ext cx="3852194" cy="134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930892-1CED-4A5D-B98A-9A4299851B57}"/>
              </a:ext>
            </a:extLst>
          </p:cNvPr>
          <p:cNvSpPr txBox="1"/>
          <p:nvPr/>
        </p:nvSpPr>
        <p:spPr>
          <a:xfrm>
            <a:off x="4576853" y="3545289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 and Noteworthy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1CA04C-74CA-4726-9BD2-2167F67E6675}"/>
              </a:ext>
            </a:extLst>
          </p:cNvPr>
          <p:cNvSpPr txBox="1"/>
          <p:nvPr/>
        </p:nvSpPr>
        <p:spPr>
          <a:xfrm>
            <a:off x="3971539" y="103819"/>
            <a:ext cx="822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 Summary:  </a:t>
            </a: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2D9C0D4-AC21-4FFE-90B3-C0BD7C164990}"/>
              </a:ext>
            </a:extLst>
          </p:cNvPr>
          <p:cNvSpPr/>
          <p:nvPr/>
        </p:nvSpPr>
        <p:spPr>
          <a:xfrm>
            <a:off x="8160823" y="1394804"/>
            <a:ext cx="3373566" cy="1294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charset="0"/>
              <a:buChar char="•"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E392214-4E09-4BA4-BBC6-0027DAE55AA6}"/>
              </a:ext>
            </a:extLst>
          </p:cNvPr>
          <p:cNvSpPr txBox="1"/>
          <p:nvPr/>
        </p:nvSpPr>
        <p:spPr>
          <a:xfrm>
            <a:off x="8255666" y="4337401"/>
            <a:ext cx="31901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27F1736-8903-46BC-B321-D953E61EFE5C}"/>
              </a:ext>
            </a:extLst>
          </p:cNvPr>
          <p:cNvSpPr txBox="1"/>
          <p:nvPr/>
        </p:nvSpPr>
        <p:spPr>
          <a:xfrm>
            <a:off x="9182249" y="2728478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Concerns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577E3AFC-04A0-49D1-9A60-5922400CC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347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n-US" dirty="0"/>
              <a:t>CIIC: 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35F088-001F-4E14-821E-CF6408779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7244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60508" y="1387842"/>
            <a:ext cx="3028849" cy="1943945"/>
            <a:chOff x="998621" y="986589"/>
            <a:chExt cx="2213811" cy="1977312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998621" y="986589"/>
              <a:ext cx="2213811" cy="19773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charset="0"/>
                <a:buChar char="•"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599" y="1124704"/>
              <a:ext cx="1977813" cy="3215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None at this time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524227" y="3839638"/>
            <a:ext cx="3028849" cy="134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971539" y="1415816"/>
            <a:ext cx="3852194" cy="1972507"/>
            <a:chOff x="998621" y="986589"/>
            <a:chExt cx="2213811" cy="1257510"/>
          </a:xfrm>
          <a:solidFill>
            <a:schemeClr val="bg1"/>
          </a:solidFill>
        </p:grpSpPr>
        <p:sp>
          <p:nvSpPr>
            <p:cNvPr id="12" name="Rectangle 11"/>
            <p:cNvSpPr/>
            <p:nvPr/>
          </p:nvSpPr>
          <p:spPr>
            <a:xfrm>
              <a:off x="998621" y="986589"/>
              <a:ext cx="2213811" cy="125751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7599" y="1109425"/>
              <a:ext cx="1977813" cy="1788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160822" y="3034310"/>
            <a:ext cx="3373567" cy="900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  <a:endParaRPr lang="en-US" sz="1400" dirty="0">
              <a:solidFill>
                <a:schemeClr val="accent2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83465" y="5654130"/>
            <a:ext cx="4152052" cy="1061019"/>
            <a:chOff x="998621" y="986589"/>
            <a:chExt cx="2213811" cy="2658979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7599" y="1181089"/>
              <a:ext cx="1977813" cy="5995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5747707" y="5713111"/>
            <a:ext cx="4152052" cy="1037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11937" y="1013459"/>
            <a:ext cx="2125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Milestones Achieved</a:t>
            </a:r>
          </a:p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04888" y="3430989"/>
            <a:ext cx="222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Upcoming Milestones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3180" y="1065452"/>
            <a:ext cx="223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2" y="4260757"/>
            <a:ext cx="3284994" cy="961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436925" y="1052405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477" y="93308"/>
            <a:ext cx="3735622" cy="369332"/>
          </a:xfrm>
          <a:prstGeom prst="rect">
            <a:avLst/>
          </a:prstGeom>
          <a:solidFill>
            <a:srgbClr val="18809F">
              <a:alpha val="58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CIIC: Marketing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DA0654C-E410-49CE-BD52-B6460B8999C9}"/>
              </a:ext>
            </a:extLst>
          </p:cNvPr>
          <p:cNvSpPr txBox="1"/>
          <p:nvPr/>
        </p:nvSpPr>
        <p:spPr>
          <a:xfrm>
            <a:off x="577610" y="1407130"/>
            <a:ext cx="279436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D10927B-D26A-49C9-8BCD-9007F994C035}"/>
              </a:ext>
            </a:extLst>
          </p:cNvPr>
          <p:cNvSpPr txBox="1"/>
          <p:nvPr/>
        </p:nvSpPr>
        <p:spPr>
          <a:xfrm>
            <a:off x="8494623" y="1381513"/>
            <a:ext cx="270596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40092DD-8B8E-4863-9268-4288792D01ED}"/>
              </a:ext>
            </a:extLst>
          </p:cNvPr>
          <p:cNvSpPr txBox="1"/>
          <p:nvPr/>
        </p:nvSpPr>
        <p:spPr>
          <a:xfrm>
            <a:off x="4206593" y="1473809"/>
            <a:ext cx="270596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A821721-73DF-4E46-962E-010E5DD2D787}"/>
              </a:ext>
            </a:extLst>
          </p:cNvPr>
          <p:cNvSpPr txBox="1"/>
          <p:nvPr/>
        </p:nvSpPr>
        <p:spPr>
          <a:xfrm>
            <a:off x="2304111" y="5314077"/>
            <a:ext cx="141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Added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E2A6D43-63A0-4853-87C8-A964F299A742}"/>
              </a:ext>
            </a:extLst>
          </p:cNvPr>
          <p:cNvSpPr txBox="1"/>
          <p:nvPr/>
        </p:nvSpPr>
        <p:spPr>
          <a:xfrm>
            <a:off x="6996485" y="5372129"/>
            <a:ext cx="167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Removed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B5DEF57-5303-49C4-AFE9-9BC82E00AA7E}"/>
              </a:ext>
            </a:extLst>
          </p:cNvPr>
          <p:cNvSpPr txBox="1"/>
          <p:nvPr/>
        </p:nvSpPr>
        <p:spPr>
          <a:xfrm>
            <a:off x="8989969" y="3933506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EED6DDB-F54F-4ACB-8F03-B5660169B922}"/>
              </a:ext>
            </a:extLst>
          </p:cNvPr>
          <p:cNvSpPr/>
          <p:nvPr/>
        </p:nvSpPr>
        <p:spPr>
          <a:xfrm>
            <a:off x="3896099" y="3885240"/>
            <a:ext cx="3852194" cy="134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930892-1CED-4A5D-B98A-9A4299851B57}"/>
              </a:ext>
            </a:extLst>
          </p:cNvPr>
          <p:cNvSpPr txBox="1"/>
          <p:nvPr/>
        </p:nvSpPr>
        <p:spPr>
          <a:xfrm>
            <a:off x="4576853" y="3545289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 and Noteworthy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1CA04C-74CA-4726-9BD2-2167F67E6675}"/>
              </a:ext>
            </a:extLst>
          </p:cNvPr>
          <p:cNvSpPr txBox="1"/>
          <p:nvPr/>
        </p:nvSpPr>
        <p:spPr>
          <a:xfrm>
            <a:off x="3971539" y="103819"/>
            <a:ext cx="822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 Summary:  </a:t>
            </a: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2D9C0D4-AC21-4FFE-90B3-C0BD7C164990}"/>
              </a:ext>
            </a:extLst>
          </p:cNvPr>
          <p:cNvSpPr/>
          <p:nvPr/>
        </p:nvSpPr>
        <p:spPr>
          <a:xfrm>
            <a:off x="8160823" y="1394804"/>
            <a:ext cx="3373566" cy="1294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charset="0"/>
              <a:buChar char="•"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E392214-4E09-4BA4-BBC6-0027DAE55AA6}"/>
              </a:ext>
            </a:extLst>
          </p:cNvPr>
          <p:cNvSpPr txBox="1"/>
          <p:nvPr/>
        </p:nvSpPr>
        <p:spPr>
          <a:xfrm>
            <a:off x="8255666" y="4337401"/>
            <a:ext cx="31901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27F1736-8903-46BC-B321-D953E61EFE5C}"/>
              </a:ext>
            </a:extLst>
          </p:cNvPr>
          <p:cNvSpPr txBox="1"/>
          <p:nvPr/>
        </p:nvSpPr>
        <p:spPr>
          <a:xfrm>
            <a:off x="9182249" y="2728478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Concerns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577E3AFC-04A0-49D1-9A60-5922400CC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7783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n-US" dirty="0"/>
              <a:t>CIIC: Technical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35F088-001F-4E14-821E-CF6408779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2514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60508" y="1387842"/>
            <a:ext cx="3028849" cy="1943945"/>
            <a:chOff x="998621" y="986589"/>
            <a:chExt cx="2213811" cy="1977312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998621" y="986589"/>
              <a:ext cx="2213811" cy="19773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charset="0"/>
                <a:buChar char="•"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599" y="1124704"/>
              <a:ext cx="1977813" cy="3215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None at this time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524227" y="3839638"/>
            <a:ext cx="3028849" cy="134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971539" y="1415816"/>
            <a:ext cx="3852194" cy="1972507"/>
            <a:chOff x="998621" y="986589"/>
            <a:chExt cx="2213811" cy="1257510"/>
          </a:xfrm>
          <a:solidFill>
            <a:schemeClr val="bg1"/>
          </a:solidFill>
        </p:grpSpPr>
        <p:sp>
          <p:nvSpPr>
            <p:cNvPr id="12" name="Rectangle 11"/>
            <p:cNvSpPr/>
            <p:nvPr/>
          </p:nvSpPr>
          <p:spPr>
            <a:xfrm>
              <a:off x="998621" y="986589"/>
              <a:ext cx="2213811" cy="125751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7599" y="1109425"/>
              <a:ext cx="1977813" cy="1788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160822" y="3034310"/>
            <a:ext cx="3373567" cy="900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  <a:endParaRPr lang="en-US" sz="1400" dirty="0">
              <a:solidFill>
                <a:schemeClr val="accent2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83465" y="5654130"/>
            <a:ext cx="4152052" cy="1061019"/>
            <a:chOff x="998621" y="986589"/>
            <a:chExt cx="2213811" cy="2658979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7599" y="1181089"/>
              <a:ext cx="1977813" cy="5995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5747707" y="5713111"/>
            <a:ext cx="4152052" cy="1037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11937" y="1013459"/>
            <a:ext cx="2125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Milestones Achieved</a:t>
            </a:r>
          </a:p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04888" y="3430989"/>
            <a:ext cx="222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Upcoming Milestones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3180" y="1065452"/>
            <a:ext cx="223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2" y="4260757"/>
            <a:ext cx="3284994" cy="961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436925" y="1052405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477" y="93308"/>
            <a:ext cx="3735622" cy="369332"/>
          </a:xfrm>
          <a:prstGeom prst="rect">
            <a:avLst/>
          </a:prstGeom>
          <a:solidFill>
            <a:srgbClr val="18809F">
              <a:alpha val="58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CIIC: Technical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DA0654C-E410-49CE-BD52-B6460B8999C9}"/>
              </a:ext>
            </a:extLst>
          </p:cNvPr>
          <p:cNvSpPr txBox="1"/>
          <p:nvPr/>
        </p:nvSpPr>
        <p:spPr>
          <a:xfrm>
            <a:off x="577610" y="1407130"/>
            <a:ext cx="279436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D10927B-D26A-49C9-8BCD-9007F994C035}"/>
              </a:ext>
            </a:extLst>
          </p:cNvPr>
          <p:cNvSpPr txBox="1"/>
          <p:nvPr/>
        </p:nvSpPr>
        <p:spPr>
          <a:xfrm>
            <a:off x="8494623" y="1381513"/>
            <a:ext cx="270596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40092DD-8B8E-4863-9268-4288792D01ED}"/>
              </a:ext>
            </a:extLst>
          </p:cNvPr>
          <p:cNvSpPr txBox="1"/>
          <p:nvPr/>
        </p:nvSpPr>
        <p:spPr>
          <a:xfrm>
            <a:off x="4206593" y="1473809"/>
            <a:ext cx="270596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A821721-73DF-4E46-962E-010E5DD2D787}"/>
              </a:ext>
            </a:extLst>
          </p:cNvPr>
          <p:cNvSpPr txBox="1"/>
          <p:nvPr/>
        </p:nvSpPr>
        <p:spPr>
          <a:xfrm>
            <a:off x="2304111" y="5314077"/>
            <a:ext cx="141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Added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E2A6D43-63A0-4853-87C8-A964F299A742}"/>
              </a:ext>
            </a:extLst>
          </p:cNvPr>
          <p:cNvSpPr txBox="1"/>
          <p:nvPr/>
        </p:nvSpPr>
        <p:spPr>
          <a:xfrm>
            <a:off x="6996485" y="5372129"/>
            <a:ext cx="167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Removed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B5DEF57-5303-49C4-AFE9-9BC82E00AA7E}"/>
              </a:ext>
            </a:extLst>
          </p:cNvPr>
          <p:cNvSpPr txBox="1"/>
          <p:nvPr/>
        </p:nvSpPr>
        <p:spPr>
          <a:xfrm>
            <a:off x="8989969" y="3933506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EED6DDB-F54F-4ACB-8F03-B5660169B922}"/>
              </a:ext>
            </a:extLst>
          </p:cNvPr>
          <p:cNvSpPr/>
          <p:nvPr/>
        </p:nvSpPr>
        <p:spPr>
          <a:xfrm>
            <a:off x="3896099" y="3885240"/>
            <a:ext cx="3852194" cy="134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930892-1CED-4A5D-B98A-9A4299851B57}"/>
              </a:ext>
            </a:extLst>
          </p:cNvPr>
          <p:cNvSpPr txBox="1"/>
          <p:nvPr/>
        </p:nvSpPr>
        <p:spPr>
          <a:xfrm>
            <a:off x="4576853" y="3545289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 and Noteworthy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1CA04C-74CA-4726-9BD2-2167F67E6675}"/>
              </a:ext>
            </a:extLst>
          </p:cNvPr>
          <p:cNvSpPr txBox="1"/>
          <p:nvPr/>
        </p:nvSpPr>
        <p:spPr>
          <a:xfrm>
            <a:off x="3971539" y="103819"/>
            <a:ext cx="822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 Summary:  </a:t>
            </a: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2D9C0D4-AC21-4FFE-90B3-C0BD7C164990}"/>
              </a:ext>
            </a:extLst>
          </p:cNvPr>
          <p:cNvSpPr/>
          <p:nvPr/>
        </p:nvSpPr>
        <p:spPr>
          <a:xfrm>
            <a:off x="8160823" y="1394804"/>
            <a:ext cx="3373566" cy="1294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charset="0"/>
              <a:buChar char="•"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E392214-4E09-4BA4-BBC6-0027DAE55AA6}"/>
              </a:ext>
            </a:extLst>
          </p:cNvPr>
          <p:cNvSpPr txBox="1"/>
          <p:nvPr/>
        </p:nvSpPr>
        <p:spPr>
          <a:xfrm>
            <a:off x="8255666" y="4337401"/>
            <a:ext cx="31901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27F1736-8903-46BC-B321-D953E61EFE5C}"/>
              </a:ext>
            </a:extLst>
          </p:cNvPr>
          <p:cNvSpPr txBox="1"/>
          <p:nvPr/>
        </p:nvSpPr>
        <p:spPr>
          <a:xfrm>
            <a:off x="9182249" y="2728478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Concerns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577E3AFC-04A0-49D1-9A60-5922400CC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855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60508" y="1387842"/>
            <a:ext cx="3028849" cy="1943945"/>
            <a:chOff x="998621" y="986589"/>
            <a:chExt cx="2213811" cy="1977312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998621" y="986589"/>
              <a:ext cx="2213811" cy="19773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charset="0"/>
                <a:buChar char="•"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599" y="1124704"/>
              <a:ext cx="1977813" cy="3215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None at this time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524227" y="3839638"/>
            <a:ext cx="3028849" cy="134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971539" y="1415816"/>
            <a:ext cx="3852194" cy="1972507"/>
            <a:chOff x="998621" y="986589"/>
            <a:chExt cx="2213811" cy="1257510"/>
          </a:xfrm>
          <a:solidFill>
            <a:schemeClr val="bg1"/>
          </a:solidFill>
        </p:grpSpPr>
        <p:sp>
          <p:nvSpPr>
            <p:cNvPr id="12" name="Rectangle 11"/>
            <p:cNvSpPr/>
            <p:nvPr/>
          </p:nvSpPr>
          <p:spPr>
            <a:xfrm>
              <a:off x="998621" y="986589"/>
              <a:ext cx="2213811" cy="125751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7599" y="1109425"/>
              <a:ext cx="1977813" cy="1788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160822" y="3034310"/>
            <a:ext cx="3373567" cy="900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  <a:endParaRPr lang="en-US" sz="1400" dirty="0">
              <a:solidFill>
                <a:schemeClr val="accent2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83465" y="5654130"/>
            <a:ext cx="4152052" cy="1061019"/>
            <a:chOff x="998621" y="986589"/>
            <a:chExt cx="2213811" cy="2658979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7599" y="1181089"/>
              <a:ext cx="1977813" cy="5995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5747707" y="5713111"/>
            <a:ext cx="4152052" cy="1037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11937" y="1013459"/>
            <a:ext cx="2125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Milestones Achieved</a:t>
            </a:r>
          </a:p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04888" y="3430989"/>
            <a:ext cx="222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Upcoming Milestones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3180" y="1065452"/>
            <a:ext cx="223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2" y="4260757"/>
            <a:ext cx="3284994" cy="961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436925" y="1052405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477" y="93308"/>
            <a:ext cx="3735622" cy="646331"/>
          </a:xfrm>
          <a:prstGeom prst="rect">
            <a:avLst/>
          </a:prstGeom>
          <a:solidFill>
            <a:srgbClr val="18809F">
              <a:alpha val="58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SOA Reference Implementation Initiative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DA0654C-E410-49CE-BD52-B6460B8999C9}"/>
              </a:ext>
            </a:extLst>
          </p:cNvPr>
          <p:cNvSpPr txBox="1"/>
          <p:nvPr/>
        </p:nvSpPr>
        <p:spPr>
          <a:xfrm>
            <a:off x="577610" y="1407130"/>
            <a:ext cx="279436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D10927B-D26A-49C9-8BCD-9007F994C035}"/>
              </a:ext>
            </a:extLst>
          </p:cNvPr>
          <p:cNvSpPr txBox="1"/>
          <p:nvPr/>
        </p:nvSpPr>
        <p:spPr>
          <a:xfrm>
            <a:off x="8494623" y="1381513"/>
            <a:ext cx="270596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40092DD-8B8E-4863-9268-4288792D01ED}"/>
              </a:ext>
            </a:extLst>
          </p:cNvPr>
          <p:cNvSpPr txBox="1"/>
          <p:nvPr/>
        </p:nvSpPr>
        <p:spPr>
          <a:xfrm>
            <a:off x="4206593" y="1473809"/>
            <a:ext cx="270596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A821721-73DF-4E46-962E-010E5DD2D787}"/>
              </a:ext>
            </a:extLst>
          </p:cNvPr>
          <p:cNvSpPr txBox="1"/>
          <p:nvPr/>
        </p:nvSpPr>
        <p:spPr>
          <a:xfrm>
            <a:off x="2304111" y="5314077"/>
            <a:ext cx="141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Added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E2A6D43-63A0-4853-87C8-A964F299A742}"/>
              </a:ext>
            </a:extLst>
          </p:cNvPr>
          <p:cNvSpPr txBox="1"/>
          <p:nvPr/>
        </p:nvSpPr>
        <p:spPr>
          <a:xfrm>
            <a:off x="6996485" y="5372129"/>
            <a:ext cx="167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Removed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B5DEF57-5303-49C4-AFE9-9BC82E00AA7E}"/>
              </a:ext>
            </a:extLst>
          </p:cNvPr>
          <p:cNvSpPr txBox="1"/>
          <p:nvPr/>
        </p:nvSpPr>
        <p:spPr>
          <a:xfrm>
            <a:off x="8989969" y="3933506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EED6DDB-F54F-4ACB-8F03-B5660169B922}"/>
              </a:ext>
            </a:extLst>
          </p:cNvPr>
          <p:cNvSpPr/>
          <p:nvPr/>
        </p:nvSpPr>
        <p:spPr>
          <a:xfrm>
            <a:off x="3896099" y="3885240"/>
            <a:ext cx="3852194" cy="134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930892-1CED-4A5D-B98A-9A4299851B57}"/>
              </a:ext>
            </a:extLst>
          </p:cNvPr>
          <p:cNvSpPr txBox="1"/>
          <p:nvPr/>
        </p:nvSpPr>
        <p:spPr>
          <a:xfrm>
            <a:off x="4576853" y="3545289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 and Noteworthy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1CA04C-74CA-4726-9BD2-2167F67E6675}"/>
              </a:ext>
            </a:extLst>
          </p:cNvPr>
          <p:cNvSpPr txBox="1"/>
          <p:nvPr/>
        </p:nvSpPr>
        <p:spPr>
          <a:xfrm>
            <a:off x="3971539" y="103819"/>
            <a:ext cx="822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 Summary:  </a:t>
            </a: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2D9C0D4-AC21-4FFE-90B3-C0BD7C164990}"/>
              </a:ext>
            </a:extLst>
          </p:cNvPr>
          <p:cNvSpPr/>
          <p:nvPr/>
        </p:nvSpPr>
        <p:spPr>
          <a:xfrm>
            <a:off x="8160823" y="1394804"/>
            <a:ext cx="3373566" cy="1294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charset="0"/>
              <a:buChar char="•"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E392214-4E09-4BA4-BBC6-0027DAE55AA6}"/>
              </a:ext>
            </a:extLst>
          </p:cNvPr>
          <p:cNvSpPr txBox="1"/>
          <p:nvPr/>
        </p:nvSpPr>
        <p:spPr>
          <a:xfrm>
            <a:off x="8255666" y="4337401"/>
            <a:ext cx="31901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27F1736-8903-46BC-B321-D953E61EFE5C}"/>
              </a:ext>
            </a:extLst>
          </p:cNvPr>
          <p:cNvSpPr txBox="1"/>
          <p:nvPr/>
        </p:nvSpPr>
        <p:spPr>
          <a:xfrm>
            <a:off x="9182249" y="2728478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Concerns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577E3AFC-04A0-49D1-9A60-5922400CC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718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/>
              <a:t>Initiative: Terminology and Modeling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F7D5BF-87F6-4F92-97F9-C8A8996A86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979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60508" y="1387842"/>
            <a:ext cx="3028849" cy="1943945"/>
            <a:chOff x="998621" y="986589"/>
            <a:chExt cx="2213811" cy="1977312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998621" y="986589"/>
              <a:ext cx="2213811" cy="19773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charset="0"/>
                <a:buChar char="•"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599" y="1124704"/>
              <a:ext cx="1977813" cy="3215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None at this time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524227" y="3839638"/>
            <a:ext cx="3028849" cy="134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971539" y="1415816"/>
            <a:ext cx="3852194" cy="1972507"/>
            <a:chOff x="998621" y="986589"/>
            <a:chExt cx="2213811" cy="1257510"/>
          </a:xfrm>
          <a:solidFill>
            <a:schemeClr val="bg1"/>
          </a:solidFill>
        </p:grpSpPr>
        <p:sp>
          <p:nvSpPr>
            <p:cNvPr id="12" name="Rectangle 11"/>
            <p:cNvSpPr/>
            <p:nvPr/>
          </p:nvSpPr>
          <p:spPr>
            <a:xfrm>
              <a:off x="998621" y="986589"/>
              <a:ext cx="2213811" cy="125751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7599" y="1109425"/>
              <a:ext cx="1977813" cy="1788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160822" y="3034310"/>
            <a:ext cx="3373567" cy="900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  <a:endParaRPr lang="en-US" sz="1400" dirty="0">
              <a:solidFill>
                <a:schemeClr val="accent2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83465" y="5654130"/>
            <a:ext cx="4152052" cy="1061019"/>
            <a:chOff x="998621" y="986589"/>
            <a:chExt cx="2213811" cy="2658979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7599" y="1181089"/>
              <a:ext cx="1977813" cy="5995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5747707" y="5713111"/>
            <a:ext cx="4152052" cy="1037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11937" y="1013459"/>
            <a:ext cx="2125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Milestones Achieved</a:t>
            </a:r>
          </a:p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04888" y="3430989"/>
            <a:ext cx="222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Upcoming Milestones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3180" y="1065452"/>
            <a:ext cx="223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2" y="4260757"/>
            <a:ext cx="3284994" cy="961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436925" y="1052405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477" y="93308"/>
            <a:ext cx="3735622" cy="369332"/>
          </a:xfrm>
          <a:prstGeom prst="rect">
            <a:avLst/>
          </a:prstGeom>
          <a:solidFill>
            <a:srgbClr val="18809F">
              <a:alpha val="58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Terminology and Modeling Initiative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DA0654C-E410-49CE-BD52-B6460B8999C9}"/>
              </a:ext>
            </a:extLst>
          </p:cNvPr>
          <p:cNvSpPr txBox="1"/>
          <p:nvPr/>
        </p:nvSpPr>
        <p:spPr>
          <a:xfrm>
            <a:off x="577610" y="1407130"/>
            <a:ext cx="279436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D10927B-D26A-49C9-8BCD-9007F994C035}"/>
              </a:ext>
            </a:extLst>
          </p:cNvPr>
          <p:cNvSpPr txBox="1"/>
          <p:nvPr/>
        </p:nvSpPr>
        <p:spPr>
          <a:xfrm>
            <a:off x="8494623" y="1381513"/>
            <a:ext cx="270596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40092DD-8B8E-4863-9268-4288792D01ED}"/>
              </a:ext>
            </a:extLst>
          </p:cNvPr>
          <p:cNvSpPr txBox="1"/>
          <p:nvPr/>
        </p:nvSpPr>
        <p:spPr>
          <a:xfrm>
            <a:off x="4206593" y="1473809"/>
            <a:ext cx="270596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A821721-73DF-4E46-962E-010E5DD2D787}"/>
              </a:ext>
            </a:extLst>
          </p:cNvPr>
          <p:cNvSpPr txBox="1"/>
          <p:nvPr/>
        </p:nvSpPr>
        <p:spPr>
          <a:xfrm>
            <a:off x="2304111" y="5314077"/>
            <a:ext cx="141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Added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E2A6D43-63A0-4853-87C8-A964F299A742}"/>
              </a:ext>
            </a:extLst>
          </p:cNvPr>
          <p:cNvSpPr txBox="1"/>
          <p:nvPr/>
        </p:nvSpPr>
        <p:spPr>
          <a:xfrm>
            <a:off x="6996485" y="5372129"/>
            <a:ext cx="167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Removed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B5DEF57-5303-49C4-AFE9-9BC82E00AA7E}"/>
              </a:ext>
            </a:extLst>
          </p:cNvPr>
          <p:cNvSpPr txBox="1"/>
          <p:nvPr/>
        </p:nvSpPr>
        <p:spPr>
          <a:xfrm>
            <a:off x="8989969" y="3933506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EED6DDB-F54F-4ACB-8F03-B5660169B922}"/>
              </a:ext>
            </a:extLst>
          </p:cNvPr>
          <p:cNvSpPr/>
          <p:nvPr/>
        </p:nvSpPr>
        <p:spPr>
          <a:xfrm>
            <a:off x="3896099" y="3885240"/>
            <a:ext cx="3852194" cy="134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930892-1CED-4A5D-B98A-9A4299851B57}"/>
              </a:ext>
            </a:extLst>
          </p:cNvPr>
          <p:cNvSpPr txBox="1"/>
          <p:nvPr/>
        </p:nvSpPr>
        <p:spPr>
          <a:xfrm>
            <a:off x="4576853" y="3545289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 and Noteworthy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1CA04C-74CA-4726-9BD2-2167F67E6675}"/>
              </a:ext>
            </a:extLst>
          </p:cNvPr>
          <p:cNvSpPr txBox="1"/>
          <p:nvPr/>
        </p:nvSpPr>
        <p:spPr>
          <a:xfrm>
            <a:off x="3971539" y="103819"/>
            <a:ext cx="822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 Summary:  </a:t>
            </a: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2D9C0D4-AC21-4FFE-90B3-C0BD7C164990}"/>
              </a:ext>
            </a:extLst>
          </p:cNvPr>
          <p:cNvSpPr/>
          <p:nvPr/>
        </p:nvSpPr>
        <p:spPr>
          <a:xfrm>
            <a:off x="8160823" y="1394804"/>
            <a:ext cx="3373566" cy="1294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charset="0"/>
              <a:buChar char="•"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E392214-4E09-4BA4-BBC6-0027DAE55AA6}"/>
              </a:ext>
            </a:extLst>
          </p:cNvPr>
          <p:cNvSpPr txBox="1"/>
          <p:nvPr/>
        </p:nvSpPr>
        <p:spPr>
          <a:xfrm>
            <a:off x="8255666" y="4337401"/>
            <a:ext cx="31901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27F1736-8903-46BC-B321-D953E61EFE5C}"/>
              </a:ext>
            </a:extLst>
          </p:cNvPr>
          <p:cNvSpPr txBox="1"/>
          <p:nvPr/>
        </p:nvSpPr>
        <p:spPr>
          <a:xfrm>
            <a:off x="9182249" y="2728478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Concerns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577E3AFC-04A0-49D1-9A60-5922400CC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56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/>
              <a:t>Initiative: Create Development Resources Environment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212DE8-04FC-4AED-BF02-AD4E752D4E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13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60508" y="1387842"/>
            <a:ext cx="3028849" cy="1943945"/>
            <a:chOff x="998621" y="986589"/>
            <a:chExt cx="2213811" cy="1977312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998621" y="986589"/>
              <a:ext cx="2213811" cy="19773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charset="0"/>
                <a:buChar char="•"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599" y="1124704"/>
              <a:ext cx="1977813" cy="3215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None at this time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524227" y="3839638"/>
            <a:ext cx="3028849" cy="134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971539" y="1415816"/>
            <a:ext cx="3852194" cy="1972507"/>
            <a:chOff x="998621" y="986589"/>
            <a:chExt cx="2213811" cy="1257510"/>
          </a:xfrm>
          <a:solidFill>
            <a:schemeClr val="bg1"/>
          </a:solidFill>
        </p:grpSpPr>
        <p:sp>
          <p:nvSpPr>
            <p:cNvPr id="12" name="Rectangle 11"/>
            <p:cNvSpPr/>
            <p:nvPr/>
          </p:nvSpPr>
          <p:spPr>
            <a:xfrm>
              <a:off x="998621" y="986589"/>
              <a:ext cx="2213811" cy="125751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7599" y="1109425"/>
              <a:ext cx="1977813" cy="1788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160822" y="3034310"/>
            <a:ext cx="3373567" cy="900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  <a:endParaRPr lang="en-US" sz="1400" dirty="0">
              <a:solidFill>
                <a:schemeClr val="accent2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83465" y="5654130"/>
            <a:ext cx="4152052" cy="1061019"/>
            <a:chOff x="998621" y="986589"/>
            <a:chExt cx="2213811" cy="2658979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7599" y="1181089"/>
              <a:ext cx="1977813" cy="5995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5747707" y="5713111"/>
            <a:ext cx="4152052" cy="1037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11937" y="1013459"/>
            <a:ext cx="2125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Milestones Achieved</a:t>
            </a:r>
          </a:p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04888" y="3430989"/>
            <a:ext cx="222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Upcoming Milestones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3180" y="1065452"/>
            <a:ext cx="223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2" y="4260757"/>
            <a:ext cx="3284994" cy="961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436925" y="1052405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477" y="93308"/>
            <a:ext cx="3735622" cy="646331"/>
          </a:xfrm>
          <a:prstGeom prst="rect">
            <a:avLst/>
          </a:prstGeom>
          <a:solidFill>
            <a:srgbClr val="18809F">
              <a:alpha val="58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Create Development Resources Environment Initiative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DA0654C-E410-49CE-BD52-B6460B8999C9}"/>
              </a:ext>
            </a:extLst>
          </p:cNvPr>
          <p:cNvSpPr txBox="1"/>
          <p:nvPr/>
        </p:nvSpPr>
        <p:spPr>
          <a:xfrm>
            <a:off x="577610" y="1407130"/>
            <a:ext cx="279436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D10927B-D26A-49C9-8BCD-9007F994C035}"/>
              </a:ext>
            </a:extLst>
          </p:cNvPr>
          <p:cNvSpPr txBox="1"/>
          <p:nvPr/>
        </p:nvSpPr>
        <p:spPr>
          <a:xfrm>
            <a:off x="8494623" y="1381513"/>
            <a:ext cx="270596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40092DD-8B8E-4863-9268-4288792D01ED}"/>
              </a:ext>
            </a:extLst>
          </p:cNvPr>
          <p:cNvSpPr txBox="1"/>
          <p:nvPr/>
        </p:nvSpPr>
        <p:spPr>
          <a:xfrm>
            <a:off x="4206593" y="1473809"/>
            <a:ext cx="270596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A821721-73DF-4E46-962E-010E5DD2D787}"/>
              </a:ext>
            </a:extLst>
          </p:cNvPr>
          <p:cNvSpPr txBox="1"/>
          <p:nvPr/>
        </p:nvSpPr>
        <p:spPr>
          <a:xfrm>
            <a:off x="2304111" y="5314077"/>
            <a:ext cx="141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Added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E2A6D43-63A0-4853-87C8-A964F299A742}"/>
              </a:ext>
            </a:extLst>
          </p:cNvPr>
          <p:cNvSpPr txBox="1"/>
          <p:nvPr/>
        </p:nvSpPr>
        <p:spPr>
          <a:xfrm>
            <a:off x="6996485" y="5372129"/>
            <a:ext cx="167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Removed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B5DEF57-5303-49C4-AFE9-9BC82E00AA7E}"/>
              </a:ext>
            </a:extLst>
          </p:cNvPr>
          <p:cNvSpPr txBox="1"/>
          <p:nvPr/>
        </p:nvSpPr>
        <p:spPr>
          <a:xfrm>
            <a:off x="8989969" y="3933506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EED6DDB-F54F-4ACB-8F03-B5660169B922}"/>
              </a:ext>
            </a:extLst>
          </p:cNvPr>
          <p:cNvSpPr/>
          <p:nvPr/>
        </p:nvSpPr>
        <p:spPr>
          <a:xfrm>
            <a:off x="3896099" y="3885240"/>
            <a:ext cx="3852194" cy="134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930892-1CED-4A5D-B98A-9A4299851B57}"/>
              </a:ext>
            </a:extLst>
          </p:cNvPr>
          <p:cNvSpPr txBox="1"/>
          <p:nvPr/>
        </p:nvSpPr>
        <p:spPr>
          <a:xfrm>
            <a:off x="4576853" y="3545289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 and Noteworthy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1CA04C-74CA-4726-9BD2-2167F67E6675}"/>
              </a:ext>
            </a:extLst>
          </p:cNvPr>
          <p:cNvSpPr txBox="1"/>
          <p:nvPr/>
        </p:nvSpPr>
        <p:spPr>
          <a:xfrm>
            <a:off x="3971539" y="103819"/>
            <a:ext cx="822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 Summary:  </a:t>
            </a: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2D9C0D4-AC21-4FFE-90B3-C0BD7C164990}"/>
              </a:ext>
            </a:extLst>
          </p:cNvPr>
          <p:cNvSpPr/>
          <p:nvPr/>
        </p:nvSpPr>
        <p:spPr>
          <a:xfrm>
            <a:off x="8160823" y="1394804"/>
            <a:ext cx="3373566" cy="1294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charset="0"/>
              <a:buChar char="•"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E392214-4E09-4BA4-BBC6-0027DAE55AA6}"/>
              </a:ext>
            </a:extLst>
          </p:cNvPr>
          <p:cNvSpPr txBox="1"/>
          <p:nvPr/>
        </p:nvSpPr>
        <p:spPr>
          <a:xfrm>
            <a:off x="8255666" y="4337401"/>
            <a:ext cx="31901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27F1736-8903-46BC-B321-D953E61EFE5C}"/>
              </a:ext>
            </a:extLst>
          </p:cNvPr>
          <p:cNvSpPr txBox="1"/>
          <p:nvPr/>
        </p:nvSpPr>
        <p:spPr>
          <a:xfrm>
            <a:off x="9182249" y="2728478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Concerns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577E3AFC-04A0-49D1-9A60-5922400CC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57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/>
              <a:t>Initiative: Support Conformance and Certification Testing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C547D6-1052-4074-9CF1-D8ED4965C4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266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60508" y="1387842"/>
            <a:ext cx="3028849" cy="1943945"/>
            <a:chOff x="998621" y="986589"/>
            <a:chExt cx="2213811" cy="1977312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998621" y="986589"/>
              <a:ext cx="2213811" cy="19773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charset="0"/>
                <a:buChar char="•"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599" y="1124704"/>
              <a:ext cx="1977813" cy="3215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None at this time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524227" y="3839638"/>
            <a:ext cx="3028849" cy="134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971539" y="1415816"/>
            <a:ext cx="3852194" cy="1972507"/>
            <a:chOff x="998621" y="986589"/>
            <a:chExt cx="2213811" cy="1257510"/>
          </a:xfrm>
          <a:solidFill>
            <a:schemeClr val="bg1"/>
          </a:solidFill>
        </p:grpSpPr>
        <p:sp>
          <p:nvSpPr>
            <p:cNvPr id="12" name="Rectangle 11"/>
            <p:cNvSpPr/>
            <p:nvPr/>
          </p:nvSpPr>
          <p:spPr>
            <a:xfrm>
              <a:off x="998621" y="986589"/>
              <a:ext cx="2213811" cy="125751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7599" y="1109425"/>
              <a:ext cx="1977813" cy="1788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160822" y="3034310"/>
            <a:ext cx="3373567" cy="900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  <a:endParaRPr lang="en-US" sz="1400" dirty="0">
              <a:solidFill>
                <a:schemeClr val="accent2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83465" y="5654130"/>
            <a:ext cx="4152052" cy="1061019"/>
            <a:chOff x="998621" y="986589"/>
            <a:chExt cx="2213811" cy="2658979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7599" y="1181089"/>
              <a:ext cx="1977813" cy="5995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5747707" y="5713111"/>
            <a:ext cx="4152052" cy="1037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11937" y="1013459"/>
            <a:ext cx="2125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Milestones Achieved</a:t>
            </a:r>
          </a:p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04888" y="3430989"/>
            <a:ext cx="222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Upcoming Milestones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63180" y="1065452"/>
            <a:ext cx="2233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2" y="4260757"/>
            <a:ext cx="3284994" cy="961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436925" y="1052405"/>
            <a:ext cx="64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0477" y="93308"/>
            <a:ext cx="3735622" cy="646331"/>
          </a:xfrm>
          <a:prstGeom prst="rect">
            <a:avLst/>
          </a:prstGeom>
          <a:solidFill>
            <a:srgbClr val="18809F">
              <a:alpha val="58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Support Conformance and Certification Testing Initiative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DA0654C-E410-49CE-BD52-B6460B8999C9}"/>
              </a:ext>
            </a:extLst>
          </p:cNvPr>
          <p:cNvSpPr txBox="1"/>
          <p:nvPr/>
        </p:nvSpPr>
        <p:spPr>
          <a:xfrm>
            <a:off x="577610" y="1407130"/>
            <a:ext cx="279436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D10927B-D26A-49C9-8BCD-9007F994C035}"/>
              </a:ext>
            </a:extLst>
          </p:cNvPr>
          <p:cNvSpPr txBox="1"/>
          <p:nvPr/>
        </p:nvSpPr>
        <p:spPr>
          <a:xfrm>
            <a:off x="8494623" y="1381513"/>
            <a:ext cx="270596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40092DD-8B8E-4863-9268-4288792D01ED}"/>
              </a:ext>
            </a:extLst>
          </p:cNvPr>
          <p:cNvSpPr txBox="1"/>
          <p:nvPr/>
        </p:nvSpPr>
        <p:spPr>
          <a:xfrm>
            <a:off x="4206593" y="1473809"/>
            <a:ext cx="270596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A821721-73DF-4E46-962E-010E5DD2D787}"/>
              </a:ext>
            </a:extLst>
          </p:cNvPr>
          <p:cNvSpPr txBox="1"/>
          <p:nvPr/>
        </p:nvSpPr>
        <p:spPr>
          <a:xfrm>
            <a:off x="2304111" y="5314077"/>
            <a:ext cx="141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Added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E2A6D43-63A0-4853-87C8-A964F299A742}"/>
              </a:ext>
            </a:extLst>
          </p:cNvPr>
          <p:cNvSpPr txBox="1"/>
          <p:nvPr/>
        </p:nvSpPr>
        <p:spPr>
          <a:xfrm>
            <a:off x="6996485" y="5372129"/>
            <a:ext cx="167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Scope Removed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B5DEF57-5303-49C4-AFE9-9BC82E00AA7E}"/>
              </a:ext>
            </a:extLst>
          </p:cNvPr>
          <p:cNvSpPr txBox="1"/>
          <p:nvPr/>
        </p:nvSpPr>
        <p:spPr>
          <a:xfrm>
            <a:off x="8989969" y="3933506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Dependencies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EED6DDB-F54F-4ACB-8F03-B5660169B922}"/>
              </a:ext>
            </a:extLst>
          </p:cNvPr>
          <p:cNvSpPr/>
          <p:nvPr/>
        </p:nvSpPr>
        <p:spPr>
          <a:xfrm>
            <a:off x="3896099" y="3885240"/>
            <a:ext cx="3852194" cy="134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930892-1CED-4A5D-B98A-9A4299851B57}"/>
              </a:ext>
            </a:extLst>
          </p:cNvPr>
          <p:cNvSpPr txBox="1"/>
          <p:nvPr/>
        </p:nvSpPr>
        <p:spPr>
          <a:xfrm>
            <a:off x="4576853" y="3545289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 and Noteworthy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1CA04C-74CA-4726-9BD2-2167F67E6675}"/>
              </a:ext>
            </a:extLst>
          </p:cNvPr>
          <p:cNvSpPr txBox="1"/>
          <p:nvPr/>
        </p:nvSpPr>
        <p:spPr>
          <a:xfrm>
            <a:off x="3971539" y="103819"/>
            <a:ext cx="822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 Summary:  </a:t>
            </a: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2D9C0D4-AC21-4FFE-90B3-C0BD7C164990}"/>
              </a:ext>
            </a:extLst>
          </p:cNvPr>
          <p:cNvSpPr/>
          <p:nvPr/>
        </p:nvSpPr>
        <p:spPr>
          <a:xfrm>
            <a:off x="8160823" y="1394804"/>
            <a:ext cx="3373566" cy="1294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charset="0"/>
              <a:buChar char="•"/>
              <a:defRPr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E392214-4E09-4BA4-BBC6-0027DAE55AA6}"/>
              </a:ext>
            </a:extLst>
          </p:cNvPr>
          <p:cNvSpPr txBox="1"/>
          <p:nvPr/>
        </p:nvSpPr>
        <p:spPr>
          <a:xfrm>
            <a:off x="8255666" y="4337401"/>
            <a:ext cx="31901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xxx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27F1736-8903-46BC-B321-D953E61EFE5C}"/>
              </a:ext>
            </a:extLst>
          </p:cNvPr>
          <p:cNvSpPr txBox="1"/>
          <p:nvPr/>
        </p:nvSpPr>
        <p:spPr>
          <a:xfrm>
            <a:off x="9182249" y="2728478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Concerns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577E3AFC-04A0-49D1-9A60-5922400CC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709" y="6123046"/>
            <a:ext cx="2033719" cy="6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756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469</Words>
  <Application>Microsoft Macintosh PowerPoint</Application>
  <PresentationFormat>Widescreen</PresentationFormat>
  <Paragraphs>253</Paragraphs>
  <Slides>25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Lightening Round</vt:lpstr>
      <vt:lpstr>Initiative: SOA Reference Implementation</vt:lpstr>
      <vt:lpstr>PowerPoint Presentation</vt:lpstr>
      <vt:lpstr>Initiative: Terminology and Modeling</vt:lpstr>
      <vt:lpstr>PowerPoint Presentation</vt:lpstr>
      <vt:lpstr>Initiative: Create Development Resources Environment</vt:lpstr>
      <vt:lpstr>PowerPoint Presentation</vt:lpstr>
      <vt:lpstr>Initiative: Support Conformance and Certification Testing</vt:lpstr>
      <vt:lpstr>PowerPoint Presentation</vt:lpstr>
      <vt:lpstr> Initiative: Support a Vendor and Provider Neutral Marketplace </vt:lpstr>
      <vt:lpstr>PowerPoint Presentation</vt:lpstr>
      <vt:lpstr>Initiative: Tooling</vt:lpstr>
      <vt:lpstr>PowerPoint Presentation</vt:lpstr>
      <vt:lpstr>  Initiative: Sharing Knowledge Content  </vt:lpstr>
      <vt:lpstr>PowerPoint Presentation</vt:lpstr>
      <vt:lpstr> Activity and Plan Management  </vt:lpstr>
      <vt:lpstr>PowerPoint Presentation</vt:lpstr>
      <vt:lpstr>Roadmap</vt:lpstr>
      <vt:lpstr>PowerPoint Presentation</vt:lpstr>
      <vt:lpstr>CIIC: Projects</vt:lpstr>
      <vt:lpstr>PowerPoint Presentation</vt:lpstr>
      <vt:lpstr>CIIC: Marketing</vt:lpstr>
      <vt:lpstr>PowerPoint Presentation</vt:lpstr>
      <vt:lpstr>CIIC: Technical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Lightening Round</dc:title>
  <dc:creator>Laura Heermann Langford</dc:creator>
  <cp:lastModifiedBy>Laura Heermann Langford</cp:lastModifiedBy>
  <cp:revision>40</cp:revision>
  <dcterms:created xsi:type="dcterms:W3CDTF">2017-10-19T18:58:01Z</dcterms:created>
  <dcterms:modified xsi:type="dcterms:W3CDTF">2018-07-20T05:36:36Z</dcterms:modified>
</cp:coreProperties>
</file>