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  <p:sldMasterId id="2147483795" r:id="rId2"/>
    <p:sldMasterId id="2147483803" r:id="rId3"/>
  </p:sldMasterIdLst>
  <p:notesMasterIdLst>
    <p:notesMasterId r:id="rId45"/>
  </p:notesMasterIdLst>
  <p:handoutMasterIdLst>
    <p:handoutMasterId r:id="rId46"/>
  </p:handoutMasterIdLst>
  <p:sldIdLst>
    <p:sldId id="269" r:id="rId4"/>
    <p:sldId id="496" r:id="rId5"/>
    <p:sldId id="458" r:id="rId6"/>
    <p:sldId id="465" r:id="rId7"/>
    <p:sldId id="455" r:id="rId8"/>
    <p:sldId id="486" r:id="rId9"/>
    <p:sldId id="487" r:id="rId10"/>
    <p:sldId id="488" r:id="rId11"/>
    <p:sldId id="490" r:id="rId12"/>
    <p:sldId id="491" r:id="rId13"/>
    <p:sldId id="492" r:id="rId14"/>
    <p:sldId id="481" r:id="rId15"/>
    <p:sldId id="482" r:id="rId16"/>
    <p:sldId id="483" r:id="rId17"/>
    <p:sldId id="484" r:id="rId18"/>
    <p:sldId id="485" r:id="rId19"/>
    <p:sldId id="466" r:id="rId20"/>
    <p:sldId id="467" r:id="rId21"/>
    <p:sldId id="462" r:id="rId22"/>
    <p:sldId id="463" r:id="rId23"/>
    <p:sldId id="464" r:id="rId24"/>
    <p:sldId id="469" r:id="rId25"/>
    <p:sldId id="470" r:id="rId26"/>
    <p:sldId id="471" r:id="rId27"/>
    <p:sldId id="472" r:id="rId28"/>
    <p:sldId id="473" r:id="rId29"/>
    <p:sldId id="474" r:id="rId30"/>
    <p:sldId id="480" r:id="rId31"/>
    <p:sldId id="423" r:id="rId32"/>
    <p:sldId id="432" r:id="rId33"/>
    <p:sldId id="437" r:id="rId34"/>
    <p:sldId id="475" r:id="rId35"/>
    <p:sldId id="476" r:id="rId36"/>
    <p:sldId id="477" r:id="rId37"/>
    <p:sldId id="478" r:id="rId38"/>
    <p:sldId id="479" r:id="rId39"/>
    <p:sldId id="495" r:id="rId40"/>
    <p:sldId id="494" r:id="rId41"/>
    <p:sldId id="493" r:id="rId42"/>
    <p:sldId id="497" r:id="rId43"/>
    <p:sldId id="392" r:id="rId4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13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434" autoAdjust="0"/>
  </p:normalViewPr>
  <p:slideViewPr>
    <p:cSldViewPr snapToGrid="0" snapToObjects="1">
      <p:cViewPr varScale="1">
        <p:scale>
          <a:sx n="84" d="100"/>
          <a:sy n="84" d="100"/>
        </p:scale>
        <p:origin x="1020" y="8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10944"/>
    </p:cViewPr>
  </p:sorterViewPr>
  <p:notesViewPr>
    <p:cSldViewPr snapToGrid="0" snapToObjects="1">
      <p:cViewPr varScale="1">
        <p:scale>
          <a:sx n="54" d="100"/>
          <a:sy n="54" d="100"/>
        </p:scale>
        <p:origin x="28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DF8D7-08AA-433F-82C3-1D0617E1D256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DF2F8-64CB-4DA4-A8A0-21C0DCD3D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75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E0FE9-243C-E546-8426-10D7A473A3D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B705F-109E-F247-B567-3A0F399E2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06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meeting held Aug 5, 2013 </a:t>
            </a:r>
          </a:p>
          <a:p>
            <a:r>
              <a:rPr lang="en-US" baseline="0" dirty="0" smtClean="0"/>
              <a:t>Incorporated as a not-for-profit corporation on Aug 22, 2014</a:t>
            </a:r>
          </a:p>
          <a:p>
            <a:pPr>
              <a:lnSpc>
                <a:spcPct val="60000"/>
              </a:lnSpc>
            </a:pPr>
            <a:r>
              <a:rPr lang="en-US" sz="1800" dirty="0"/>
              <a:t>3 Benefactor members</a:t>
            </a:r>
          </a:p>
          <a:p>
            <a:pPr lvl="1">
              <a:lnSpc>
                <a:spcPct val="60000"/>
              </a:lnSpc>
            </a:pPr>
            <a:r>
              <a:rPr lang="en-US" sz="1400" dirty="0"/>
              <a:t>Veterans Administration</a:t>
            </a:r>
          </a:p>
          <a:p>
            <a:pPr lvl="1">
              <a:lnSpc>
                <a:spcPct val="60000"/>
              </a:lnSpc>
            </a:pPr>
            <a:r>
              <a:rPr lang="en-US" sz="1400" dirty="0"/>
              <a:t>Louisiana State University Health</a:t>
            </a:r>
          </a:p>
          <a:p>
            <a:pPr lvl="1">
              <a:lnSpc>
                <a:spcPct val="60000"/>
              </a:lnSpc>
            </a:pPr>
            <a:r>
              <a:rPr lang="en-US" sz="1400" dirty="0"/>
              <a:t>Intermountain Healthcare</a:t>
            </a:r>
          </a:p>
          <a:p>
            <a:pPr>
              <a:lnSpc>
                <a:spcPct val="60000"/>
              </a:lnSpc>
            </a:pPr>
            <a:r>
              <a:rPr lang="en-US" sz="1800" dirty="0"/>
              <a:t>Key alliances</a:t>
            </a:r>
          </a:p>
          <a:p>
            <a:pPr lvl="1">
              <a:lnSpc>
                <a:spcPct val="60000"/>
              </a:lnSpc>
            </a:pPr>
            <a:r>
              <a:rPr lang="en-US" sz="1400" dirty="0"/>
              <a:t>Center for Medical Interoperability (C4MI)</a:t>
            </a:r>
          </a:p>
          <a:p>
            <a:pPr lvl="1">
              <a:lnSpc>
                <a:spcPct val="60000"/>
              </a:lnSpc>
            </a:pPr>
            <a:r>
              <a:rPr lang="en-US" sz="1400" dirty="0"/>
              <a:t>OSEHRA</a:t>
            </a:r>
          </a:p>
          <a:p>
            <a:pPr>
              <a:lnSpc>
                <a:spcPct val="60000"/>
              </a:lnSpc>
            </a:pPr>
            <a:r>
              <a:rPr lang="en-US" sz="1800" dirty="0"/>
              <a:t>3 Associate (organizational) members</a:t>
            </a:r>
          </a:p>
          <a:p>
            <a:pPr lvl="1">
              <a:lnSpc>
                <a:spcPct val="60000"/>
              </a:lnSpc>
            </a:pPr>
            <a:r>
              <a:rPr lang="en-US" sz="1400" dirty="0"/>
              <a:t>Regenstrief</a:t>
            </a:r>
          </a:p>
          <a:p>
            <a:pPr lvl="1">
              <a:lnSpc>
                <a:spcPct val="60000"/>
              </a:lnSpc>
            </a:pPr>
            <a:r>
              <a:rPr lang="en-US" sz="1400" dirty="0"/>
              <a:t>Motive</a:t>
            </a:r>
          </a:p>
          <a:p>
            <a:pPr lvl="1">
              <a:lnSpc>
                <a:spcPct val="60000"/>
              </a:lnSpc>
            </a:pPr>
            <a:r>
              <a:rPr lang="en-US" sz="1400" dirty="0"/>
              <a:t>Allscripts</a:t>
            </a:r>
          </a:p>
          <a:p>
            <a:pPr>
              <a:lnSpc>
                <a:spcPct val="60000"/>
              </a:lnSpc>
            </a:pPr>
            <a:r>
              <a:rPr lang="en-US" sz="1800" dirty="0"/>
              <a:t>11 Individual members</a:t>
            </a:r>
          </a:p>
          <a:p>
            <a:pPr>
              <a:lnSpc>
                <a:spcPct val="60000"/>
              </a:lnSpc>
            </a:pPr>
            <a:r>
              <a:rPr lang="en-US" sz="1800" dirty="0"/>
              <a:t>Society Members: AMA, MHII and ACOG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44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[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402A5-A821-064E-BA7C-2E6564FEE20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72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3E5F-3683-0140-832F-D6B972C1BC5D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93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90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8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00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Shows</a:t>
            </a:r>
            <a:r>
              <a:rPr lang="en-US" baseline="0" dirty="0"/>
              <a:t> how parts of the model relate to each other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Shows the connections to standard coded terminologies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Issues of the boundary between models and terminology need to be considered at the same time to arrive at unambiguous meaning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084F-9E95-F644-8655-19620CEB46C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65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focuses on EHR centric activity, but the scope of HSPC is all of healthcare!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36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Doesn’t care about how the service is implemented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84B3-E367-DC4E-90BD-5C296F2A57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56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84B3-E367-DC4E-90BD-5C296F2A57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88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1163638"/>
            <a:ext cx="50260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A5876-B816-4DB7-B694-4994FBDE9DA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7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079501"/>
            <a:ext cx="6487668" cy="2627406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270000"/>
            <a:ext cx="6498158" cy="1437389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3" y="2749177"/>
            <a:ext cx="6498159" cy="7638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738FE10-1B1D-48F1-B03B-C7171B05DCB9}" type="datetime1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9893"/>
            <a:ext cx="4079545" cy="96837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89880"/>
            <a:ext cx="4079545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ECD1-C6CB-4095-9A99-E4CB3AFFE894}" type="datetime1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99493"/>
            <a:ext cx="3657600" cy="4431731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062F-E8AE-4A4F-9B92-A15979A69EDD}" type="datetime1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06919"/>
            <a:ext cx="1524000" cy="46460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06919"/>
            <a:ext cx="6689726" cy="464608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C28-5FDE-4C98-8BBE-8F1847B7E9E7}" type="datetime1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86549" cy="5740323"/>
          </a:xfrm>
          <a:prstGeom prst="rect">
            <a:avLst/>
          </a:prstGeom>
        </p:spPr>
      </p:pic>
      <p:sp>
        <p:nvSpPr>
          <p:cNvPr id="37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358815" y="1267143"/>
            <a:ext cx="8468919" cy="3109736"/>
          </a:xfrm>
        </p:spPr>
        <p:txBody>
          <a:bodyPr/>
          <a:lstStyle>
            <a:lvl1pPr marL="380985" indent="-380985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1pPr>
            <a:lvl2pPr marL="761970" indent="-380985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2pPr>
            <a:lvl3pPr marL="1047708" indent="-285739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3pPr>
            <a:lvl4pPr marL="1428693" indent="-285739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4pPr>
            <a:lvl5pPr marL="1809678" indent="-285739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690" y="464207"/>
            <a:ext cx="6095043" cy="472966"/>
          </a:xfrm>
        </p:spPr>
        <p:txBody>
          <a:bodyPr>
            <a:noAutofit/>
          </a:bodyPr>
          <a:lstStyle>
            <a:lvl1pPr algn="l">
              <a:defRPr sz="2167" b="1" i="0" strike="noStrike" cap="none" normalizeH="0" baseline="0">
                <a:solidFill>
                  <a:schemeClr val="bg1"/>
                </a:solidFill>
                <a:latin typeface="Gotham  " charset="0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5182" y="517877"/>
            <a:ext cx="22500" cy="365625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47664" y="5441532"/>
            <a:ext cx="8047037" cy="19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667" i="1" kern="1200" baseline="0" dirty="0" smtClean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® </a:t>
            </a:r>
            <a:r>
              <a:rPr lang="en-US" sz="667" b="0" i="1" kern="1200" baseline="0" dirty="0" smtClean="0">
                <a:solidFill>
                  <a:schemeClr val="bg1"/>
                </a:solidFill>
                <a:latin typeface="+mj-lt"/>
                <a:ea typeface="ＭＳ Ｐゴシック" charset="0"/>
                <a:cs typeface="Calibri"/>
              </a:rPr>
              <a:t>Health Level Seven and HL7 are registered trademarks of Health Level Seven International, registered with the United States Patent and Trademark Office.</a:t>
            </a:r>
            <a:endParaRPr lang="en-US" sz="667" b="0" i="1" baseline="0" dirty="0" smtClean="0">
              <a:solidFill>
                <a:schemeClr val="bg1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595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5334000"/>
            <a:ext cx="9144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5278599"/>
            <a:ext cx="9144000" cy="55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713018"/>
            <a:ext cx="7543800" cy="952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167" baseline="0">
                <a:solidFill>
                  <a:schemeClr val="tx2"/>
                </a:solidFill>
                <a:latin typeface="+mj-lt"/>
              </a:defRPr>
            </a:lvl1pPr>
            <a:lvl2pPr marL="380976" indent="0" algn="ctr">
              <a:buNone/>
              <a:defRPr sz="2000"/>
            </a:lvl2pPr>
            <a:lvl3pPr marL="761950" indent="0" algn="ctr">
              <a:buNone/>
              <a:defRPr sz="2000"/>
            </a:lvl3pPr>
            <a:lvl4pPr marL="1142926" indent="0" algn="ctr">
              <a:buNone/>
              <a:defRPr sz="1667"/>
            </a:lvl4pPr>
            <a:lvl5pPr marL="1523901" indent="0" algn="ctr">
              <a:buNone/>
              <a:defRPr sz="1667"/>
            </a:lvl5pPr>
            <a:lvl6pPr marL="1904876" indent="0" algn="ctr">
              <a:buNone/>
              <a:defRPr sz="1667"/>
            </a:lvl6pPr>
            <a:lvl7pPr marL="2285851" indent="0" algn="ctr">
              <a:buNone/>
              <a:defRPr sz="1667"/>
            </a:lvl7pPr>
            <a:lvl8pPr marL="2666827" indent="0" algn="ctr">
              <a:buNone/>
              <a:defRPr sz="1667"/>
            </a:lvl8pPr>
            <a:lvl9pPr marL="3047802" indent="0" algn="ctr">
              <a:buNone/>
              <a:defRPr sz="16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6195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500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rimar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2"/>
            <a:ext cx="8241866" cy="71717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311150" y="1066822"/>
            <a:ext cx="7886700" cy="3774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689" indent="-266689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714431" indent="-190492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12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457325" y="5374553"/>
            <a:ext cx="341760" cy="338554"/>
          </a:xfrm>
          <a:prstGeom prst="rect">
            <a:avLst/>
          </a:prstGeom>
        </p:spPr>
        <p:txBody>
          <a:bodyPr wrap="none" lIns="91440" tIns="91440" rIns="91440" bIns="91440" anchor="ctr" anchorCtr="1">
            <a:spAutoFit/>
          </a:bodyPr>
          <a:lstStyle>
            <a:lvl1pPr algn="ctr">
              <a:defRPr sz="1000">
                <a:solidFill>
                  <a:srgbClr val="007DB1"/>
                </a:solidFill>
                <a:latin typeface="Arial"/>
                <a:cs typeface="Arial"/>
              </a:defRPr>
            </a:lvl1pPr>
          </a:lstStyle>
          <a:p>
            <a:fld id="{64AEFA49-268C-4FCB-8F2E-3F15A42FBA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4671" y="5257263"/>
            <a:ext cx="1943100" cy="381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7524"/>
            <a:ext cx="8229600" cy="480733"/>
          </a:xfrm>
        </p:spPr>
        <p:txBody>
          <a:bodyPr>
            <a:noAutofit/>
          </a:bodyPr>
          <a:lstStyle>
            <a:lvl1pPr algn="ctr">
              <a:defRPr sz="3333" b="0" cap="none" spc="83">
                <a:solidFill>
                  <a:srgbClr val="464749"/>
                </a:solidFill>
                <a:latin typeface="Haettenschweiler"/>
                <a:cs typeface="Haettenschweil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9105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89CAB0BF-8334-46B1-BD6A-C4574FF45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98" y="1599675"/>
            <a:ext cx="7886700" cy="110463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334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9186549" cy="5740323"/>
          </a:xfrm>
          <a:prstGeom prst="rect">
            <a:avLst/>
          </a:prstGeom>
        </p:spPr>
      </p:pic>
      <p:sp>
        <p:nvSpPr>
          <p:cNvPr id="37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358814" y="1267144"/>
            <a:ext cx="8468919" cy="3109736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1pPr>
            <a:lvl2pPr marL="685800" indent="-342900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2pPr>
            <a:lvl3pPr marL="942975" indent="-257175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3pPr>
            <a:lvl4pPr marL="1285875" indent="-257175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4pPr>
            <a:lvl5pPr marL="1628775" indent="-257175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690" y="464208"/>
            <a:ext cx="6095043" cy="4729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950" b="1" i="0" strike="noStrike" cap="none" normalizeH="0" baseline="0">
                <a:solidFill>
                  <a:schemeClr val="bg1"/>
                </a:solidFill>
                <a:latin typeface="Gotham  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5182" y="517877"/>
            <a:ext cx="22500" cy="365625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47664" y="5441533"/>
            <a:ext cx="80470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defTabSz="685800" eaLnBrk="1" hangingPunct="1">
              <a:defRPr/>
            </a:pPr>
            <a:r>
              <a:rPr lang="en-US" sz="600" i="1" dirty="0">
                <a:solidFill>
                  <a:prstClr val="white"/>
                </a:solidFill>
                <a:latin typeface="Calibri Light" panose="020F0302020204030204"/>
              </a:rPr>
              <a:t>® </a:t>
            </a:r>
            <a:r>
              <a:rPr lang="en-US" sz="600" i="1" dirty="0">
                <a:solidFill>
                  <a:prstClr val="white"/>
                </a:solidFill>
                <a:latin typeface="Calibri Light" panose="020F0302020204030204"/>
                <a:cs typeface="Calibri"/>
              </a:rPr>
              <a:t>Health Level Seven and HL7 are registered trademarks of Health Level Seven International, registered with the United States Patent and Trademark Office.</a:t>
            </a:r>
          </a:p>
        </p:txBody>
      </p:sp>
    </p:spTree>
    <p:extLst>
      <p:ext uri="{BB962C8B-B14F-4D97-AF65-F5344CB8AC3E}">
        <p14:creationId xmlns:p14="http://schemas.microsoft.com/office/powerpoint/2010/main" val="1193944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813293"/>
            <a:ext cx="6858000" cy="1062987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43689" y="1840606"/>
            <a:ext cx="7643094" cy="1826244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3689" y="3585570"/>
            <a:ext cx="7643094" cy="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743689" y="1921886"/>
            <a:ext cx="7643094" cy="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MA_Sig_Rev_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486" y="441271"/>
            <a:ext cx="1333500" cy="6491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5109351"/>
            <a:ext cx="2743200" cy="32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23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79E9-BC8A-4489-952A-0BB98CC901FE}" type="datetime1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212079"/>
            <a:ext cx="9144000" cy="507377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3479"/>
            <a:ext cx="7886700" cy="9974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7225"/>
            <a:ext cx="7886700" cy="3848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99164" y="5392193"/>
            <a:ext cx="925830" cy="305152"/>
          </a:xfrm>
        </p:spPr>
        <p:txBody>
          <a:bodyPr/>
          <a:lstStyle>
            <a:lvl1pPr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05D499-8038-C642-91E0-FF7B8677CF19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41829" y="5453741"/>
            <a:ext cx="25254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© 2017 American Medical Association. All rights reserved.</a:t>
            </a:r>
          </a:p>
        </p:txBody>
      </p:sp>
      <p:pic>
        <p:nvPicPr>
          <p:cNvPr id="18" name="Picture 17" descr="Logo(only)26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789" y="5308062"/>
            <a:ext cx="797662" cy="354517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7928808" y="5302769"/>
            <a:ext cx="0" cy="3386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682" y="5360706"/>
            <a:ext cx="219456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43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3479"/>
            <a:ext cx="7886700" cy="9974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63823"/>
            <a:ext cx="3867150" cy="37248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3823"/>
            <a:ext cx="3867150" cy="372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5212079"/>
            <a:ext cx="9144000" cy="507377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99164" y="5392193"/>
            <a:ext cx="925830" cy="305152"/>
          </a:xfrm>
        </p:spPr>
        <p:txBody>
          <a:bodyPr/>
          <a:lstStyle>
            <a:lvl1pPr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05D499-8038-C642-91E0-FF7B8677CF19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541829" y="5453741"/>
            <a:ext cx="25254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© 2017 American Medical Association. All rights reserved.</a:t>
            </a:r>
          </a:p>
        </p:txBody>
      </p:sp>
      <p:pic>
        <p:nvPicPr>
          <p:cNvPr id="20" name="Picture 19" descr="Logo(only)26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789" y="5308062"/>
            <a:ext cx="797662" cy="354517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7928808" y="5302769"/>
            <a:ext cx="0" cy="3386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682" y="5360706"/>
            <a:ext cx="219456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36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3479"/>
            <a:ext cx="7886700" cy="9974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212079"/>
            <a:ext cx="9144000" cy="507377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99164" y="5392193"/>
            <a:ext cx="925830" cy="305152"/>
          </a:xfrm>
        </p:spPr>
        <p:txBody>
          <a:bodyPr/>
          <a:lstStyle>
            <a:lvl1pPr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05D499-8038-C642-91E0-FF7B8677CF19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41829" y="5453741"/>
            <a:ext cx="25254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© 2017 American Medical Association. All rights reserved.</a:t>
            </a:r>
          </a:p>
        </p:txBody>
      </p:sp>
      <p:pic>
        <p:nvPicPr>
          <p:cNvPr id="18" name="Picture 17" descr="Logo(only)26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789" y="5308062"/>
            <a:ext cx="797662" cy="354517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7928808" y="5302769"/>
            <a:ext cx="0" cy="3386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682" y="5360706"/>
            <a:ext cx="219456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34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1" y="1864431"/>
            <a:ext cx="8335819" cy="2229556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17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1" y="1864431"/>
            <a:ext cx="8335819" cy="2229556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13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1" y="1864431"/>
            <a:ext cx="8335819" cy="2229556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78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1" y="1864431"/>
            <a:ext cx="8335819" cy="2229556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07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1" y="1864431"/>
            <a:ext cx="8335819" cy="2229556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42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1" y="1864431"/>
            <a:ext cx="8335819" cy="2229556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08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1" y="1864431"/>
            <a:ext cx="8335819" cy="2229556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63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40" y="2794002"/>
            <a:ext cx="8416925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40" y="3975858"/>
            <a:ext cx="8416925" cy="810559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04D8-45F7-47B6-B4E0-70C0537621DE}" type="datetime1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02948"/>
            <a:ext cx="8402040" cy="236405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1" y="1864431"/>
            <a:ext cx="8335819" cy="2229556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25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1" y="1864431"/>
            <a:ext cx="8335819" cy="2229556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12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1" y="1864431"/>
            <a:ext cx="8335819" cy="2229556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74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1" y="1864431"/>
            <a:ext cx="8335819" cy="2229556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28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1" y="1864431"/>
            <a:ext cx="8335819" cy="2229556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30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1" y="1864431"/>
            <a:ext cx="8335819" cy="2229556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07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091" y="1864431"/>
            <a:ext cx="8335819" cy="2229556"/>
          </a:xfrm>
          <a:ln w="0">
            <a:noFill/>
          </a:ln>
        </p:spPr>
        <p:txBody>
          <a:bodyPr anchor="ctr">
            <a:normAutofit/>
          </a:bodyPr>
          <a:lstStyle>
            <a:lvl1pPr algn="ctr">
              <a:defRPr sz="3000" spc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948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A_1C_269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248" y="4294857"/>
            <a:ext cx="1558680" cy="749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123244"/>
            <a:ext cx="7315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78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86" y="302114"/>
            <a:ext cx="7834089" cy="952500"/>
          </a:xfrm>
        </p:spPr>
        <p:txBody>
          <a:bodyPr>
            <a:normAutofit/>
          </a:bodyPr>
          <a:lstStyle>
            <a:lvl1pPr>
              <a:defRPr sz="2400"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477" y="1314767"/>
            <a:ext cx="7828596" cy="37652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6AB82-9A5A-374F-8160-9694430342A9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6" name="Picture 5" descr="Logo(only)26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21" y="4970793"/>
            <a:ext cx="944880" cy="41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27757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86" y="303132"/>
            <a:ext cx="7834089" cy="9525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99512" y="5438727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46166B"/>
                </a:solidFill>
              </a:defRPr>
            </a:lvl1pPr>
          </a:lstStyle>
          <a:p>
            <a:fld id="{8C16AB82-9A5A-374F-8160-9694430342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59985" y="1309569"/>
            <a:ext cx="3835815" cy="3497617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561"/>
            <a:ext cx="3845874" cy="3497624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Logo(only)26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21" y="4970793"/>
            <a:ext cx="944880" cy="41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571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7" y="2002621"/>
            <a:ext cx="8056563" cy="1135062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7" y="3113338"/>
            <a:ext cx="8056563" cy="1250156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42402AF-1C42-4155-81E8-32939EFC1B1D}" type="datetime1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86" y="303112"/>
            <a:ext cx="7834089" cy="9525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99512" y="5438727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46166B"/>
                </a:solidFill>
              </a:defRPr>
            </a:lvl1pPr>
          </a:lstStyle>
          <a:p>
            <a:fld id="{8C16AB82-9A5A-374F-8160-9694430342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Logo(only)26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21" y="4970793"/>
            <a:ext cx="944880" cy="41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054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C650-2C9D-4DC3-A85E-09F8E0C57D5D}" type="datetime1">
              <a:rPr lang="en-US" smtClean="0"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9647"/>
            <a:ext cx="8042276" cy="111413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211022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956181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211022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956181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58CC-1AA5-4152-8D24-741E652A9FF0}" type="datetime1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700D-0AD5-4B5A-B740-0619A057BD85}" type="datetime1">
              <a:rPr lang="en-US" smtClean="0"/>
              <a:t>1/12/2018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AB29-9A06-4036-AA7B-0A35BBD8B9D4}" type="datetime1">
              <a:rPr lang="en-US" smtClean="0"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09893"/>
            <a:ext cx="3840480" cy="96837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06917"/>
            <a:ext cx="3840480" cy="464608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489880"/>
            <a:ext cx="3840480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99F8-B8C4-4CEC-B88D-BB84E141C287}" type="datetime1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33501"/>
            <a:ext cx="8042276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522972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2989B44-55FF-4D68-A6E1-66FC6A7FFDF2}" type="datetime1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60" y="5229723"/>
            <a:ext cx="484094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9" r:id="rId14"/>
    <p:sldLayoutId id="2147483801" r:id="rId15"/>
    <p:sldLayoutId id="214748380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28E4992-FB07-49E6-8B4E-2A564FE5E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F60548C-5A82-4FE3-BE1B-30041FBDA7E4}"/>
              </a:ext>
            </a:extLst>
          </p:cNvPr>
          <p:cNvSpPr>
            <a:spLocks noChangeAspect="1"/>
          </p:cNvSpPr>
          <p:nvPr userDrawn="1"/>
        </p:nvSpPr>
        <p:spPr>
          <a:xfrm>
            <a:off x="-17567" y="52823"/>
            <a:ext cx="9179133" cy="57442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83186">
                <a:schemeClr val="bg2">
                  <a:lumMod val="90000"/>
                  <a:alpha val="85000"/>
                </a:schemeClr>
              </a:gs>
              <a:gs pos="55000">
                <a:schemeClr val="bg2">
                  <a:lumMod val="90000"/>
                  <a:alpha val="7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32" tIns="68567" rIns="137132" bIns="68567" anchor="ctr"/>
          <a:lstStyle/>
          <a:p>
            <a:pPr algn="ctr" defTabSz="914446">
              <a:defRPr/>
            </a:pPr>
            <a:endParaRPr lang="id-ID" sz="1350" dirty="0">
              <a:solidFill>
                <a:prstClr val="white"/>
              </a:solidFill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5735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750" b="1" kern="1200" dirty="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3479"/>
            <a:ext cx="7886700" cy="9974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63823"/>
            <a:ext cx="7886700" cy="3868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5190993"/>
            <a:ext cx="92583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A05D499-8038-C642-91E0-FF7B8677CF19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1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rgbClr val="46166B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12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10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8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72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imi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it.gov/policy-researchers-implementers/health-it-legislation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sequoiaproject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onwellalliance.org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medicalinteroperability.org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158" y="3626838"/>
            <a:ext cx="6701897" cy="1462394"/>
          </a:xfrm>
        </p:spPr>
        <p:txBody>
          <a:bodyPr>
            <a:noAutofit/>
          </a:bodyPr>
          <a:lstStyle/>
          <a:p>
            <a:pPr marL="0" indent="0" algn="ctr">
              <a:lnSpc>
                <a:spcPct val="5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January 12, 2018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Stanley M. Huff, MD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534" y="2358910"/>
            <a:ext cx="7537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Standards Activities and CIIC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45" y="644716"/>
            <a:ext cx="3731923" cy="819413"/>
          </a:xfrm>
          <a:prstGeom prst="rect">
            <a:avLst/>
          </a:prstGeom>
        </p:spPr>
      </p:pic>
      <p:pic>
        <p:nvPicPr>
          <p:cNvPr id="5" name="Picture 36" descr="Ne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" y="250605"/>
            <a:ext cx="3276543" cy="149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23544"/>
            <a:ext cx="9144000" cy="4873869"/>
          </a:xfrm>
          <a:prstGeom prst="rect">
            <a:avLst/>
          </a:prstGeom>
        </p:spPr>
      </p:pic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733897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4000" dirty="0"/>
              <a:t>LOINC Codes for </a:t>
            </a:r>
            <a:r>
              <a:rPr lang="en-US" sz="4000" dirty="0" smtClean="0"/>
              <a:t>Blood Pressure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99291" y="4945389"/>
            <a:ext cx="2368063" cy="432179"/>
          </a:xfrm>
          <a:prstGeom prst="ellipse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9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50" dirty="0"/>
              <a:t>Terminology Entropy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No true interoperability because</a:t>
            </a:r>
          </a:p>
          <a:p>
            <a:pPr lvl="1"/>
            <a:r>
              <a:rPr lang="en-US" sz="2361" dirty="0" smtClean="0"/>
              <a:t>Provider </a:t>
            </a:r>
            <a:r>
              <a:rPr lang="en-US" sz="2361" dirty="0"/>
              <a:t>organizations use different models/profiles</a:t>
            </a:r>
          </a:p>
          <a:p>
            <a:pPr lvl="1"/>
            <a:r>
              <a:rPr lang="en-US" sz="2361" dirty="0"/>
              <a:t>Professional organizations use different </a:t>
            </a:r>
            <a:r>
              <a:rPr lang="en-US" sz="2361" dirty="0" smtClean="0"/>
              <a:t>models/profiles</a:t>
            </a:r>
          </a:p>
          <a:p>
            <a:pPr lvl="1"/>
            <a:r>
              <a:rPr lang="en-US" sz="2361" dirty="0"/>
              <a:t>Vendors use different models/profiles</a:t>
            </a:r>
          </a:p>
          <a:p>
            <a:pPr lvl="1"/>
            <a:r>
              <a:rPr lang="en-US" sz="2361" dirty="0"/>
              <a:t>Government agencies use different </a:t>
            </a:r>
            <a:r>
              <a:rPr lang="en-US" sz="2361" dirty="0" smtClean="0"/>
              <a:t>models/profiles</a:t>
            </a:r>
          </a:p>
          <a:p>
            <a:pPr lvl="1"/>
            <a:r>
              <a:rPr lang="en-US" sz="2361" dirty="0" smtClean="0"/>
              <a:t>Physicians vs Nurses vs Therapists vs …</a:t>
            </a:r>
          </a:p>
          <a:p>
            <a:pPr lvl="1"/>
            <a:r>
              <a:rPr lang="en-US" sz="2361" dirty="0" smtClean="0"/>
              <a:t>Clinical care </a:t>
            </a:r>
            <a:r>
              <a:rPr lang="en-US" sz="2361" smtClean="0"/>
              <a:t>vs Research</a:t>
            </a:r>
            <a:endParaRPr lang="en-US" sz="2361" dirty="0"/>
          </a:p>
          <a:p>
            <a:pPr marL="349250" lvl="1" indent="0">
              <a:buNone/>
            </a:pPr>
            <a:endParaRPr lang="en-US" sz="2361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0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Clinical Information Modeling Initiative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12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740" y="1091389"/>
            <a:ext cx="1715508" cy="186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2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97921"/>
            <a:ext cx="8042276" cy="111413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CIMI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34210"/>
            <a:ext cx="8042276" cy="3619500"/>
          </a:xfrm>
        </p:spPr>
        <p:txBody>
          <a:bodyPr>
            <a:noAutofit/>
          </a:bodyPr>
          <a:lstStyle/>
          <a:p>
            <a:r>
              <a:rPr lang="en-US" sz="2667" dirty="0"/>
              <a:t>The Clinical Information Modeling Initiative (CIMI) is an HL7 Work Group that is producing detailed clinical information models to enable interoperability of health care information systems</a:t>
            </a:r>
          </a:p>
          <a:p>
            <a:r>
              <a:rPr lang="en-US" sz="2667" dirty="0"/>
              <a:t>CIMI was initiated during a “Fresh Look” session at an HL7 meeting in 2011</a:t>
            </a:r>
          </a:p>
          <a:p>
            <a:r>
              <a:rPr lang="en-US" sz="2667" dirty="0"/>
              <a:t>CIMI models are free for use for all purposes</a:t>
            </a:r>
          </a:p>
          <a:p>
            <a:r>
              <a:rPr lang="en-US" sz="2667" dirty="0"/>
              <a:t>See </a:t>
            </a:r>
            <a:r>
              <a:rPr lang="en-US" sz="2667" dirty="0">
                <a:hlinkClick r:id="rId3"/>
              </a:rPr>
              <a:t>http://www.opencimi.org/</a:t>
            </a:r>
            <a:r>
              <a:rPr lang="en-US" sz="2667" dirty="0"/>
              <a:t> for more details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93723" y="5068781"/>
            <a:ext cx="549326" cy="538609"/>
          </a:xfrm>
          <a:prstGeom prst="rect">
            <a:avLst/>
          </a:prstGeom>
        </p:spPr>
        <p:txBody>
          <a:bodyPr vert="horz" lIns="76200" tIns="38100" rIns="76200" bIns="38100" rtlCol="0" anchor="ctr"/>
          <a:lstStyle/>
          <a:p>
            <a:pPr algn="r"/>
            <a:r>
              <a:rPr lang="en-US" sz="3000" dirty="0" smtClean="0">
                <a:solidFill>
                  <a:prstClr val="white"/>
                </a:solidFill>
              </a:rPr>
              <a:t>11</a:t>
            </a:r>
            <a:endParaRPr lang="en-US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549275" y="432362"/>
            <a:ext cx="8347589" cy="624417"/>
          </a:xfrm>
          <a:extLst/>
        </p:spPr>
        <p:txBody>
          <a:bodyPr vert="horz" lIns="182843" tIns="91422" rIns="182843" bIns="91422" rtlCol="0" anchor="ctr" anchorCtr="0">
            <a:noAutofit/>
          </a:bodyPr>
          <a:lstStyle/>
          <a:p>
            <a:r>
              <a:rPr lang="en-US" sz="4000" dirty="0" smtClean="0"/>
              <a:t>CIMI Mission</a:t>
            </a:r>
            <a:endParaRPr lang="en-US" sz="40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buFontTx/>
              <a:buNone/>
            </a:pPr>
            <a:r>
              <a:rPr lang="en-US" sz="3667" dirty="0" smtClean="0">
                <a:solidFill>
                  <a:schemeClr val="tx2"/>
                </a:solidFill>
              </a:rPr>
              <a:t>Improve </a:t>
            </a:r>
            <a:r>
              <a:rPr lang="en-US" sz="3667" dirty="0">
                <a:solidFill>
                  <a:schemeClr val="tx2"/>
                </a:solidFill>
              </a:rPr>
              <a:t>the interoperability of healthcare systems through shared implementable clinical information models</a:t>
            </a:r>
            <a:r>
              <a:rPr lang="en-US" sz="3667" dirty="0" smtClean="0">
                <a:solidFill>
                  <a:schemeClr val="tx2"/>
                </a:solidFill>
              </a:rPr>
              <a:t>.</a:t>
            </a:r>
            <a:endParaRPr lang="en-US" sz="3667" dirty="0">
              <a:solidFill>
                <a:schemeClr val="tx2"/>
              </a:solidFill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33">
                <a:solidFill>
                  <a:schemeClr val="tx1"/>
                </a:solidFill>
                <a:latin typeface="Times New Roman" pitchFamily="18" charset="0"/>
              </a:defRPr>
            </a:lvl1pPr>
            <a:lvl2pPr marL="619100" indent="-238115" eaLnBrk="0" hangingPunct="0">
              <a:defRPr sz="1833">
                <a:solidFill>
                  <a:schemeClr val="tx1"/>
                </a:solidFill>
                <a:latin typeface="Times New Roman" pitchFamily="18" charset="0"/>
              </a:defRPr>
            </a:lvl2pPr>
            <a:lvl3pPr marL="952462" indent="-190492" eaLnBrk="0" hangingPunct="0">
              <a:defRPr sz="1833">
                <a:solidFill>
                  <a:schemeClr val="tx1"/>
                </a:solidFill>
                <a:latin typeface="Times New Roman" pitchFamily="18" charset="0"/>
              </a:defRPr>
            </a:lvl3pPr>
            <a:lvl4pPr marL="1333447" indent="-190492" eaLnBrk="0" hangingPunct="0">
              <a:defRPr sz="1833">
                <a:solidFill>
                  <a:schemeClr val="tx1"/>
                </a:solidFill>
                <a:latin typeface="Times New Roman" pitchFamily="18" charset="0"/>
              </a:defRPr>
            </a:lvl4pPr>
            <a:lvl5pPr marL="1714431" indent="-190492" eaLnBrk="0" hangingPunct="0">
              <a:defRPr sz="1833">
                <a:solidFill>
                  <a:schemeClr val="tx1"/>
                </a:solidFill>
                <a:latin typeface="Times New Roman" pitchFamily="18" charset="0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1833">
                <a:solidFill>
                  <a:schemeClr val="tx1"/>
                </a:solidFill>
                <a:latin typeface="Times New Roman" pitchFamily="18" charset="0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1833">
                <a:solidFill>
                  <a:schemeClr val="tx1"/>
                </a:solidFill>
                <a:latin typeface="Times New Roman" pitchFamily="18" charset="0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1833">
                <a:solidFill>
                  <a:schemeClr val="tx1"/>
                </a:solidFill>
                <a:latin typeface="Times New Roman" pitchFamily="18" charset="0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1833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>
                <a:latin typeface="Arial" charset="0"/>
              </a:rPr>
              <a:t> Huff # </a:t>
            </a:r>
            <a:fld id="{AE476455-E88F-4C57-8709-B97726C69803}" type="slidenum">
              <a:rPr lang="en-US" sz="1000">
                <a:latin typeface="Arial" charset="0"/>
              </a:rPr>
              <a:pPr/>
              <a:t>14</a:t>
            </a:fld>
            <a:endParaRPr lang="en-US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2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956" y="509736"/>
            <a:ext cx="6031707" cy="1002717"/>
          </a:xfrm>
        </p:spPr>
        <p:txBody>
          <a:bodyPr vert="horz" lIns="137132" tIns="68567" rIns="137132" bIns="68567" rtlCol="0" anchor="ctr" anchorCtr="0">
            <a:noAutofit/>
          </a:bodyPr>
          <a:lstStyle/>
          <a:p>
            <a:r>
              <a:rPr lang="en-US" sz="2400" dirty="0"/>
              <a:t>Make a shared repository of Detailed Clinical Models (</a:t>
            </a:r>
            <a:r>
              <a:rPr lang="en-US" sz="2400" dirty="0" smtClean="0"/>
              <a:t>aka </a:t>
            </a:r>
            <a:r>
              <a:rPr lang="en-US" sz="2400" dirty="0"/>
              <a:t>logical models)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79877" y="1742970"/>
            <a:ext cx="5625968" cy="2503886"/>
            <a:chOff x="2579860" y="2151749"/>
            <a:chExt cx="7501290" cy="3338514"/>
          </a:xfrm>
        </p:grpSpPr>
        <p:sp>
          <p:nvSpPr>
            <p:cNvPr id="60" name="AutoShape 29"/>
            <p:cNvSpPr>
              <a:spLocks noChangeArrowheads="1"/>
            </p:cNvSpPr>
            <p:nvPr/>
          </p:nvSpPr>
          <p:spPr bwMode="auto">
            <a:xfrm>
              <a:off x="2937048" y="2613712"/>
              <a:ext cx="2363787" cy="398462"/>
            </a:xfrm>
            <a:prstGeom prst="flowChartTerminator">
              <a:avLst/>
            </a:prstGeom>
            <a:solidFill>
              <a:srgbClr val="FFFFFF"/>
            </a:solidFill>
            <a:ln w="15875">
              <a:solidFill>
                <a:srgbClr val="00000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50" kern="0">
                <a:solidFill>
                  <a:srgbClr val="FFFF00"/>
                </a:solidFill>
              </a:endParaRPr>
            </a:p>
          </p:txBody>
        </p:sp>
        <p:sp>
          <p:nvSpPr>
            <p:cNvPr id="61" name="AutoShape 30"/>
            <p:cNvSpPr>
              <a:spLocks noChangeArrowheads="1"/>
            </p:cNvSpPr>
            <p:nvPr/>
          </p:nvSpPr>
          <p:spPr bwMode="auto">
            <a:xfrm>
              <a:off x="3211685" y="2654988"/>
              <a:ext cx="639763" cy="30003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50" kern="0">
                <a:solidFill>
                  <a:srgbClr val="FFFF00"/>
                </a:solidFill>
                <a:latin typeface="Times New Roman"/>
              </a:endParaRPr>
            </a:p>
          </p:txBody>
        </p:sp>
        <p:sp>
          <p:nvSpPr>
            <p:cNvPr id="62" name="Text Box 31"/>
            <p:cNvSpPr txBox="1">
              <a:spLocks noChangeArrowheads="1"/>
            </p:cNvSpPr>
            <p:nvPr/>
          </p:nvSpPr>
          <p:spPr bwMode="auto">
            <a:xfrm>
              <a:off x="3160885" y="2635937"/>
              <a:ext cx="5753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A"/>
                  </a:solidFill>
                  <a:latin typeface="Arial Narrow" pitchFamily="34" charset="0"/>
                </a:rPr>
                <a:t>data</a:t>
              </a:r>
            </a:p>
          </p:txBody>
        </p:sp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3827635" y="2626412"/>
              <a:ext cx="11287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A"/>
                  </a:solidFill>
                  <a:latin typeface="Arial Narrow" pitchFamily="34" charset="0"/>
                </a:rPr>
                <a:t>138 mmHg</a:t>
              </a:r>
            </a:p>
          </p:txBody>
        </p:sp>
        <p:sp>
          <p:nvSpPr>
            <p:cNvPr id="64" name="Text Box 37"/>
            <p:cNvSpPr txBox="1">
              <a:spLocks noChangeArrowheads="1"/>
            </p:cNvSpPr>
            <p:nvPr/>
          </p:nvSpPr>
          <p:spPr bwMode="auto">
            <a:xfrm>
              <a:off x="5223048" y="2181912"/>
              <a:ext cx="22494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A"/>
                  </a:solidFill>
                  <a:latin typeface="Arial Narrow" pitchFamily="34" charset="0"/>
                </a:rPr>
                <a:t>SystolicBP</a:t>
              </a:r>
            </a:p>
          </p:txBody>
        </p:sp>
        <p:sp>
          <p:nvSpPr>
            <p:cNvPr id="65" name="AutoShape 38"/>
            <p:cNvSpPr>
              <a:spLocks noChangeArrowheads="1"/>
            </p:cNvSpPr>
            <p:nvPr/>
          </p:nvSpPr>
          <p:spPr bwMode="auto">
            <a:xfrm>
              <a:off x="2579860" y="2178737"/>
              <a:ext cx="2606675" cy="292100"/>
            </a:xfrm>
            <a:prstGeom prst="flowChartTerminator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0" scaled="1"/>
            </a:gradFill>
            <a:ln w="15875">
              <a:solidFill>
                <a:srgbClr val="00000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50" kern="0">
                <a:solidFill>
                  <a:srgbClr val="FFFF00"/>
                </a:solidFill>
                <a:latin typeface="Times New Roman"/>
              </a:endParaRPr>
            </a:p>
          </p:txBody>
        </p:sp>
        <p:sp>
          <p:nvSpPr>
            <p:cNvPr id="66" name="Text Box 39"/>
            <p:cNvSpPr txBox="1">
              <a:spLocks noChangeArrowheads="1"/>
            </p:cNvSpPr>
            <p:nvPr/>
          </p:nvSpPr>
          <p:spPr bwMode="auto">
            <a:xfrm>
              <a:off x="2687811" y="2151749"/>
              <a:ext cx="28479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err="1">
                  <a:solidFill>
                    <a:srgbClr val="00000A"/>
                  </a:solidFill>
                  <a:latin typeface="Arial Narrow" pitchFamily="34" charset="0"/>
                </a:rPr>
                <a:t>SystolicBPObs</a:t>
              </a:r>
              <a:endParaRPr lang="en-US" altLang="en-US" sz="1200" dirty="0">
                <a:solidFill>
                  <a:srgbClr val="00000A"/>
                </a:solidFill>
                <a:latin typeface="Arial Narrow" pitchFamily="34" charset="0"/>
              </a:endParaRPr>
            </a:p>
          </p:txBody>
        </p:sp>
        <p:grpSp>
          <p:nvGrpSpPr>
            <p:cNvPr id="67" name="Group 37"/>
            <p:cNvGrpSpPr>
              <a:grpSpLocks/>
            </p:cNvGrpSpPr>
            <p:nvPr/>
          </p:nvGrpSpPr>
          <p:grpSpPr bwMode="auto">
            <a:xfrm>
              <a:off x="3208510" y="3112188"/>
              <a:ext cx="4040066" cy="2378075"/>
              <a:chOff x="2162067" y="3262457"/>
              <a:chExt cx="4040066" cy="2378075"/>
            </a:xfrm>
          </p:grpSpPr>
          <p:sp>
            <p:nvSpPr>
              <p:cNvPr id="68" name="AutoShape 33"/>
              <p:cNvSpPr>
                <a:spLocks noChangeArrowheads="1"/>
              </p:cNvSpPr>
              <p:nvPr/>
            </p:nvSpPr>
            <p:spPr bwMode="auto">
              <a:xfrm>
                <a:off x="2163655" y="3300557"/>
                <a:ext cx="639762" cy="30003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50" kern="0">
                  <a:solidFill>
                    <a:srgbClr val="FFFF00"/>
                  </a:solidFill>
                  <a:latin typeface="Times New Roman"/>
                </a:endParaRPr>
              </a:p>
            </p:txBody>
          </p:sp>
          <p:sp>
            <p:nvSpPr>
              <p:cNvPr id="69" name="Text Box 34"/>
              <p:cNvSpPr txBox="1">
                <a:spLocks noChangeArrowheads="1"/>
              </p:cNvSpPr>
              <p:nvPr/>
            </p:nvSpPr>
            <p:spPr bwMode="auto">
              <a:xfrm>
                <a:off x="2162067" y="3262457"/>
                <a:ext cx="6480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>
                    <a:solidFill>
                      <a:srgbClr val="00000A"/>
                    </a:solidFill>
                    <a:latin typeface="Arial Narrow" pitchFamily="34" charset="0"/>
                  </a:rPr>
                  <a:t>quals</a:t>
                </a:r>
              </a:p>
            </p:txBody>
          </p:sp>
          <p:sp>
            <p:nvSpPr>
              <p:cNvPr id="70" name="AutoShape 40"/>
              <p:cNvSpPr>
                <a:spLocks noChangeArrowheads="1"/>
              </p:cNvSpPr>
              <p:nvPr/>
            </p:nvSpPr>
            <p:spPr bwMode="auto">
              <a:xfrm>
                <a:off x="2665305" y="4170507"/>
                <a:ext cx="2363787" cy="398462"/>
              </a:xfrm>
              <a:prstGeom prst="flowChartTerminator">
                <a:avLst/>
              </a:prstGeom>
              <a:solidFill>
                <a:srgbClr val="FFFFFF"/>
              </a:solidFill>
              <a:ln w="15875">
                <a:solidFill>
                  <a:srgbClr val="00000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650" ker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1" name="AutoShape 41"/>
              <p:cNvSpPr>
                <a:spLocks noChangeArrowheads="1"/>
              </p:cNvSpPr>
              <p:nvPr/>
            </p:nvSpPr>
            <p:spPr bwMode="auto">
              <a:xfrm>
                <a:off x="2939942" y="4211782"/>
                <a:ext cx="639763" cy="30003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50" kern="0">
                  <a:solidFill>
                    <a:srgbClr val="FFFF00"/>
                  </a:solidFill>
                  <a:latin typeface="Times New Roman"/>
                </a:endParaRPr>
              </a:p>
            </p:txBody>
          </p:sp>
          <p:sp>
            <p:nvSpPr>
              <p:cNvPr id="72" name="Text Box 42"/>
              <p:cNvSpPr txBox="1">
                <a:spLocks noChangeArrowheads="1"/>
              </p:cNvSpPr>
              <p:nvPr/>
            </p:nvSpPr>
            <p:spPr bwMode="auto">
              <a:xfrm>
                <a:off x="2889142" y="4192733"/>
                <a:ext cx="57537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>
                    <a:solidFill>
                      <a:srgbClr val="00000A"/>
                    </a:solidFill>
                    <a:latin typeface="Arial Narrow" pitchFamily="34" charset="0"/>
                  </a:rPr>
                  <a:t>data</a:t>
                </a:r>
              </a:p>
            </p:txBody>
          </p:sp>
          <p:sp>
            <p:nvSpPr>
              <p:cNvPr id="73" name="Text Box 43"/>
              <p:cNvSpPr txBox="1">
                <a:spLocks noChangeArrowheads="1"/>
              </p:cNvSpPr>
              <p:nvPr/>
            </p:nvSpPr>
            <p:spPr bwMode="auto">
              <a:xfrm>
                <a:off x="3555892" y="4183207"/>
                <a:ext cx="110013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>
                    <a:solidFill>
                      <a:srgbClr val="00000A"/>
                    </a:solidFill>
                    <a:latin typeface="Arial Narrow" pitchFamily="34" charset="0"/>
                  </a:rPr>
                  <a:t>Right Arm</a:t>
                </a:r>
              </a:p>
            </p:txBody>
          </p:sp>
          <p:sp>
            <p:nvSpPr>
              <p:cNvPr id="74" name="Text Box 44"/>
              <p:cNvSpPr txBox="1">
                <a:spLocks noChangeArrowheads="1"/>
              </p:cNvSpPr>
              <p:nvPr/>
            </p:nvSpPr>
            <p:spPr bwMode="auto">
              <a:xfrm>
                <a:off x="4656029" y="3683143"/>
                <a:ext cx="12763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>
                    <a:solidFill>
                      <a:srgbClr val="00000A"/>
                    </a:solidFill>
                    <a:latin typeface="Arial Narrow" pitchFamily="34" charset="0"/>
                  </a:rPr>
                  <a:t>BodyLocation</a:t>
                </a:r>
              </a:p>
            </p:txBody>
          </p:sp>
          <p:sp>
            <p:nvSpPr>
              <p:cNvPr id="75" name="AutoShape 45"/>
              <p:cNvSpPr>
                <a:spLocks noChangeArrowheads="1"/>
              </p:cNvSpPr>
              <p:nvPr/>
            </p:nvSpPr>
            <p:spPr bwMode="auto">
              <a:xfrm>
                <a:off x="2308117" y="3735532"/>
                <a:ext cx="2324100" cy="292100"/>
              </a:xfrm>
              <a:prstGeom prst="flowChartTerminator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0" scaled="1"/>
              </a:gradFill>
              <a:ln w="15875">
                <a:solidFill>
                  <a:srgbClr val="00000A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50" kern="0">
                  <a:solidFill>
                    <a:srgbClr val="FFFF00"/>
                  </a:solidFill>
                  <a:latin typeface="Times New Roman"/>
                </a:endParaRPr>
              </a:p>
            </p:txBody>
          </p:sp>
          <p:sp>
            <p:nvSpPr>
              <p:cNvPr id="76" name="Text Box 46"/>
              <p:cNvSpPr txBox="1">
                <a:spLocks noChangeArrowheads="1"/>
              </p:cNvSpPr>
              <p:nvPr/>
            </p:nvSpPr>
            <p:spPr bwMode="auto">
              <a:xfrm>
                <a:off x="2416067" y="3708543"/>
                <a:ext cx="12678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>
                    <a:solidFill>
                      <a:srgbClr val="00000A"/>
                    </a:solidFill>
                    <a:latin typeface="Arial Narrow" pitchFamily="34" charset="0"/>
                  </a:rPr>
                  <a:t>BodyLocation</a:t>
                </a:r>
              </a:p>
            </p:txBody>
          </p:sp>
          <p:sp>
            <p:nvSpPr>
              <p:cNvPr id="77" name="AutoShape 47"/>
              <p:cNvSpPr>
                <a:spLocks noChangeArrowheads="1"/>
              </p:cNvSpPr>
              <p:nvPr/>
            </p:nvSpPr>
            <p:spPr bwMode="auto">
              <a:xfrm>
                <a:off x="2666892" y="5242069"/>
                <a:ext cx="2363788" cy="398463"/>
              </a:xfrm>
              <a:prstGeom prst="flowChartTerminator">
                <a:avLst/>
              </a:prstGeom>
              <a:solidFill>
                <a:srgbClr val="FFFFFF"/>
              </a:solidFill>
              <a:ln w="15875">
                <a:solidFill>
                  <a:srgbClr val="00000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650" ker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8" name="AutoShape 48"/>
              <p:cNvSpPr>
                <a:spLocks noChangeArrowheads="1"/>
              </p:cNvSpPr>
              <p:nvPr/>
            </p:nvSpPr>
            <p:spPr bwMode="auto">
              <a:xfrm>
                <a:off x="2941530" y="5283344"/>
                <a:ext cx="639762" cy="30003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50" kern="0">
                  <a:solidFill>
                    <a:srgbClr val="FFFF00"/>
                  </a:solidFill>
                  <a:latin typeface="Times New Roman"/>
                </a:endParaRPr>
              </a:p>
            </p:txBody>
          </p:sp>
          <p:sp>
            <p:nvSpPr>
              <p:cNvPr id="79" name="Text Box 49"/>
              <p:cNvSpPr txBox="1">
                <a:spLocks noChangeArrowheads="1"/>
              </p:cNvSpPr>
              <p:nvPr/>
            </p:nvSpPr>
            <p:spPr bwMode="auto">
              <a:xfrm>
                <a:off x="2890730" y="5264293"/>
                <a:ext cx="57537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>
                    <a:solidFill>
                      <a:srgbClr val="00000A"/>
                    </a:solidFill>
                    <a:latin typeface="Arial Narrow" pitchFamily="34" charset="0"/>
                  </a:rPr>
                  <a:t>data</a:t>
                </a:r>
              </a:p>
            </p:txBody>
          </p:sp>
          <p:sp>
            <p:nvSpPr>
              <p:cNvPr id="80" name="Text Box 50"/>
              <p:cNvSpPr txBox="1">
                <a:spLocks noChangeArrowheads="1"/>
              </p:cNvSpPr>
              <p:nvPr/>
            </p:nvSpPr>
            <p:spPr bwMode="auto">
              <a:xfrm>
                <a:off x="3557479" y="5254769"/>
                <a:ext cx="81210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 dirty="0">
                    <a:solidFill>
                      <a:srgbClr val="00000A"/>
                    </a:solidFill>
                    <a:latin typeface="Arial Narrow" pitchFamily="34" charset="0"/>
                  </a:rPr>
                  <a:t>Sitting</a:t>
                </a:r>
              </a:p>
            </p:txBody>
          </p:sp>
          <p:sp>
            <p:nvSpPr>
              <p:cNvPr id="81" name="Text Box 51"/>
              <p:cNvSpPr txBox="1">
                <a:spLocks noChangeArrowheads="1"/>
              </p:cNvSpPr>
              <p:nvPr/>
            </p:nvSpPr>
            <p:spPr bwMode="auto">
              <a:xfrm>
                <a:off x="4657617" y="4754707"/>
                <a:ext cx="154451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 dirty="0" err="1">
                    <a:solidFill>
                      <a:srgbClr val="00000A"/>
                    </a:solidFill>
                    <a:latin typeface="Arial Narrow" pitchFamily="34" charset="0"/>
                  </a:rPr>
                  <a:t>PatientPosition</a:t>
                </a:r>
                <a:endParaRPr lang="en-US" altLang="en-US" sz="1200" kern="0" dirty="0">
                  <a:solidFill>
                    <a:srgbClr val="00000A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2" name="AutoShape 52"/>
              <p:cNvSpPr>
                <a:spLocks noChangeArrowheads="1"/>
              </p:cNvSpPr>
              <p:nvPr/>
            </p:nvSpPr>
            <p:spPr bwMode="auto">
              <a:xfrm>
                <a:off x="2309705" y="4807094"/>
                <a:ext cx="2324100" cy="292100"/>
              </a:xfrm>
              <a:prstGeom prst="flowChartTerminator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0" scaled="1"/>
              </a:gradFill>
              <a:ln w="15875">
                <a:solidFill>
                  <a:srgbClr val="00000A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50" kern="0">
                  <a:solidFill>
                    <a:srgbClr val="FFFF00"/>
                  </a:solidFill>
                  <a:latin typeface="Times New Roman"/>
                </a:endParaRPr>
              </a:p>
            </p:txBody>
          </p:sp>
          <p:sp>
            <p:nvSpPr>
              <p:cNvPr id="83" name="Text Box 53"/>
              <p:cNvSpPr txBox="1">
                <a:spLocks noChangeArrowheads="1"/>
              </p:cNvSpPr>
              <p:nvPr/>
            </p:nvSpPr>
            <p:spPr bwMode="auto">
              <a:xfrm>
                <a:off x="2417655" y="4780107"/>
                <a:ext cx="13704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>
                    <a:solidFill>
                      <a:srgbClr val="00000A"/>
                    </a:solidFill>
                    <a:latin typeface="Arial Narrow" pitchFamily="34" charset="0"/>
                  </a:rPr>
                  <a:t>PatientPosition</a:t>
                </a:r>
              </a:p>
            </p:txBody>
          </p:sp>
        </p:grpSp>
        <p:cxnSp>
          <p:nvCxnSpPr>
            <p:cNvPr id="84" name="Straight Arrow Connector 83"/>
            <p:cNvCxnSpPr/>
            <p:nvPr/>
          </p:nvCxnSpPr>
          <p:spPr bwMode="auto">
            <a:xfrm flipH="1" flipV="1">
              <a:off x="6873926" y="3869424"/>
              <a:ext cx="1428882" cy="78092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/>
            <p:nvPr/>
          </p:nvCxnSpPr>
          <p:spPr bwMode="auto">
            <a:xfrm flipH="1">
              <a:off x="5300835" y="4785161"/>
              <a:ext cx="3001971" cy="53002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6" name="TextBox 85"/>
            <p:cNvSpPr txBox="1"/>
            <p:nvPr/>
          </p:nvSpPr>
          <p:spPr>
            <a:xfrm>
              <a:off x="8376703" y="4514608"/>
              <a:ext cx="1704447" cy="4001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00000A"/>
                  </a:solidFill>
                </a:defRPr>
              </a:lvl1pPr>
            </a:lstStyle>
            <a:p>
              <a:pPr defTabSz="342900"/>
              <a:r>
                <a:rPr lang="en-US" sz="1350" dirty="0"/>
                <a:t>SNOMED CT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 bwMode="auto">
            <a:xfrm flipH="1" flipV="1">
              <a:off x="6123816" y="2499740"/>
              <a:ext cx="1435179" cy="447713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7599274" y="2896744"/>
              <a:ext cx="1079783" cy="40010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defTabSz="342900"/>
              <a:r>
                <a:rPr lang="en-US" sz="1350" dirty="0">
                  <a:solidFill>
                    <a:srgbClr val="00000A"/>
                  </a:solidFill>
                </a:rPr>
                <a:t>LOINC  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 bwMode="auto">
            <a:xfrm flipH="1" flipV="1">
              <a:off x="5553126" y="4219468"/>
              <a:ext cx="2644776" cy="47980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 flipV="1">
              <a:off x="6978824" y="4736231"/>
              <a:ext cx="1160343" cy="36483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>
            <a:off x="4976036" y="2557172"/>
            <a:ext cx="538192" cy="26962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955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86476"/>
            <a:ext cx="7620000" cy="952500"/>
          </a:xfrm>
        </p:spPr>
        <p:txBody>
          <a:bodyPr vert="horz" lIns="182843" tIns="91422" rIns="182843" bIns="91422" rtlCol="0" anchor="ctr" anchorCtr="0">
            <a:noAutofit/>
          </a:bodyPr>
          <a:lstStyle/>
          <a:p>
            <a:r>
              <a:rPr lang="en-US" sz="2800" dirty="0"/>
              <a:t>CIMI creates “computable logical models.”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55828"/>
            <a:ext cx="6858000" cy="4796622"/>
          </a:xfrm>
        </p:spPr>
        <p:txBody>
          <a:bodyPr>
            <a:normAutofit fontScale="92500" lnSpcReduction="20000"/>
          </a:bodyPr>
          <a:lstStyle/>
          <a:p>
            <a:r>
              <a:rPr lang="en-US" sz="2333" dirty="0"/>
              <a:t>The models are algorithmically </a:t>
            </a:r>
            <a:r>
              <a:rPr lang="en-US" sz="2333" dirty="0" err="1"/>
              <a:t>processable</a:t>
            </a:r>
            <a:endParaRPr lang="en-US" sz="2333" dirty="0"/>
          </a:p>
          <a:p>
            <a:r>
              <a:rPr lang="en-US" sz="2333" dirty="0"/>
              <a:t>Models show the structural relationship of the model elements (containment) </a:t>
            </a:r>
          </a:p>
          <a:p>
            <a:r>
              <a:rPr lang="en-US" sz="2333" dirty="0"/>
              <a:t>Models are expressed in a formal computable format</a:t>
            </a:r>
          </a:p>
          <a:p>
            <a:r>
              <a:rPr lang="en-US" sz="2333" dirty="0"/>
              <a:t>Coded elements have explicit binding to allowed coded values (attributes and values)</a:t>
            </a:r>
          </a:p>
          <a:p>
            <a:r>
              <a:rPr lang="en-US" sz="2333" dirty="0"/>
              <a:t>Models are independent of any specific programming language, implementation technology, or type of database</a:t>
            </a:r>
          </a:p>
          <a:p>
            <a:r>
              <a:rPr lang="en-US" sz="2333" dirty="0"/>
              <a:t>The models must support explicit, unambiguous query statements against data instances</a:t>
            </a:r>
          </a:p>
        </p:txBody>
      </p:sp>
    </p:spTree>
    <p:extLst>
      <p:ext uri="{BB962C8B-B14F-4D97-AF65-F5344CB8AC3E}">
        <p14:creationId xmlns:p14="http://schemas.microsoft.com/office/powerpoint/2010/main" val="29261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47" y="529664"/>
            <a:ext cx="6857953" cy="508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SMART Platform –Open Specification for Apps</a:t>
            </a:r>
            <a:endParaRPr lang="en-US" sz="3200" b="1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91744" y="1206500"/>
            <a:ext cx="7041886" cy="3949390"/>
          </a:xfrm>
        </p:spPr>
        <p:txBody>
          <a:bodyPr>
            <a:normAutofit/>
          </a:bodyPr>
          <a:lstStyle/>
          <a:p>
            <a:r>
              <a:rPr lang="en-US" sz="2333" dirty="0">
                <a:solidFill>
                  <a:srgbClr val="0D0D0D"/>
                </a:solidFill>
              </a:rPr>
              <a:t>“Substitutable Medical Apps”</a:t>
            </a:r>
          </a:p>
          <a:p>
            <a:pPr lvl="1"/>
            <a:r>
              <a:rPr lang="en-US" sz="2000" dirty="0" err="1">
                <a:solidFill>
                  <a:srgbClr val="0D0D0D"/>
                </a:solidFill>
              </a:rPr>
              <a:t>Kohane</a:t>
            </a:r>
            <a:r>
              <a:rPr lang="en-US" sz="2000" dirty="0">
                <a:solidFill>
                  <a:srgbClr val="0D0D0D"/>
                </a:solidFill>
              </a:rPr>
              <a:t>/Mandl – NEJM (2009</a:t>
            </a:r>
            <a:r>
              <a:rPr lang="en-US" sz="2000" dirty="0" smtClean="0">
                <a:solidFill>
                  <a:srgbClr val="0D0D0D"/>
                </a:solidFill>
              </a:rPr>
              <a:t>)</a:t>
            </a:r>
            <a:endParaRPr lang="en-US" sz="2333" dirty="0">
              <a:solidFill>
                <a:srgbClr val="0D0D0D"/>
              </a:solidFill>
            </a:endParaRPr>
          </a:p>
          <a:p>
            <a:r>
              <a:rPr lang="en-US" sz="2333" dirty="0">
                <a:solidFill>
                  <a:srgbClr val="0D0D0D"/>
                </a:solidFill>
              </a:rPr>
              <a:t>A SMART App is a Web App </a:t>
            </a:r>
          </a:p>
          <a:p>
            <a:pPr lvl="1">
              <a:spcBef>
                <a:spcPts val="667"/>
              </a:spcBef>
            </a:pPr>
            <a:r>
              <a:rPr lang="en-US" sz="2000" dirty="0">
                <a:solidFill>
                  <a:srgbClr val="0D0D0D"/>
                </a:solidFill>
              </a:rPr>
              <a:t>HTML5 + JavaScript</a:t>
            </a:r>
          </a:p>
          <a:p>
            <a:pPr lvl="1">
              <a:spcBef>
                <a:spcPts val="667"/>
              </a:spcBef>
            </a:pPr>
            <a:r>
              <a:rPr lang="en-US" sz="2000" dirty="0">
                <a:solidFill>
                  <a:srgbClr val="0D0D0D"/>
                </a:solidFill>
              </a:rPr>
              <a:t>Remote or embedded in EHR</a:t>
            </a:r>
          </a:p>
          <a:p>
            <a:pPr lvl="1">
              <a:spcBef>
                <a:spcPts val="667"/>
              </a:spcBef>
            </a:pPr>
            <a:r>
              <a:rPr lang="en-US" sz="2000" dirty="0">
                <a:solidFill>
                  <a:srgbClr val="0D0D0D"/>
                </a:solidFill>
              </a:rPr>
              <a:t>URL passes context &amp; FHIR </a:t>
            </a:r>
            <a:r>
              <a:rPr lang="en-US" sz="2000" dirty="0" smtClean="0">
                <a:solidFill>
                  <a:srgbClr val="0D0D0D"/>
                </a:solidFill>
              </a:rPr>
              <a:t>link</a:t>
            </a:r>
            <a:endParaRPr lang="en-US" sz="2000" dirty="0">
              <a:solidFill>
                <a:srgbClr val="0D0D0D"/>
              </a:solidFill>
            </a:endParaRPr>
          </a:p>
          <a:p>
            <a:r>
              <a:rPr lang="en-US" sz="2333" dirty="0">
                <a:solidFill>
                  <a:srgbClr val="0D0D0D"/>
                </a:solidFill>
              </a:rPr>
              <a:t>EHR Data Access via </a:t>
            </a:r>
            <a:r>
              <a:rPr lang="en-US" sz="2333" dirty="0" smtClean="0">
                <a:solidFill>
                  <a:srgbClr val="0D0D0D"/>
                </a:solidFill>
              </a:rPr>
              <a:t>FHIR</a:t>
            </a:r>
            <a:endParaRPr lang="en-US" sz="2000" dirty="0">
              <a:solidFill>
                <a:srgbClr val="0D0D0D"/>
              </a:solidFill>
            </a:endParaRPr>
          </a:p>
          <a:p>
            <a:r>
              <a:rPr lang="en-US" sz="2333" dirty="0">
                <a:solidFill>
                  <a:srgbClr val="0D0D0D"/>
                </a:solidFill>
              </a:rPr>
              <a:t>OAuth2 / OIDC for security</a:t>
            </a:r>
          </a:p>
        </p:txBody>
      </p:sp>
      <p:pic>
        <p:nvPicPr>
          <p:cNvPr id="23" name="Picture 22" descr="Smart_logo_TM-HIM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97" y="2055392"/>
            <a:ext cx="2920303" cy="15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6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432138"/>
            <a:ext cx="7619999" cy="47624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2245181" y="4195538"/>
            <a:ext cx="1675329" cy="2419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72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Heterogeneous Systems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29412" y="4464046"/>
            <a:ext cx="881064" cy="488954"/>
          </a:xfrm>
          <a:prstGeom prst="roundRect">
            <a:avLst/>
          </a:prstGeom>
          <a:solidFill>
            <a:srgbClr val="E6E6E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33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Others</a:t>
            </a:r>
            <a:r>
              <a:rPr lang="en-US" sz="11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7649309" y="4757686"/>
            <a:ext cx="559821" cy="461665"/>
          </a:xfrm>
          <a:prstGeom prst="rect">
            <a:avLst/>
          </a:prstGeom>
        </p:spPr>
        <p:txBody>
          <a:bodyPr vert="horz" lIns="63500" tIns="31750" rIns="63500" bIns="31750" rtlCol="0" anchor="ctr"/>
          <a:lstStyle/>
          <a:p>
            <a:pPr algn="r"/>
            <a:fld id="{0593AC2D-32F6-46B5-8EA2-FD495DE2676C}" type="slidenum">
              <a:rPr lang="en-US" sz="2500">
                <a:solidFill>
                  <a:schemeClr val="bg1"/>
                </a:solidFill>
              </a:rPr>
              <a:pPr algn="r"/>
              <a:t>18</a:t>
            </a:fld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592" y="4492621"/>
            <a:ext cx="861182" cy="4173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2" name="TextBox 11"/>
          <p:cNvSpPr txBox="1"/>
          <p:nvPr/>
        </p:nvSpPr>
        <p:spPr>
          <a:xfrm>
            <a:off x="1367841" y="3581688"/>
            <a:ext cx="2426269" cy="434221"/>
          </a:xfrm>
          <a:prstGeom prst="rect">
            <a:avLst/>
          </a:prstGeom>
          <a:gradFill flip="none" rotWithShape="1">
            <a:gsLst>
              <a:gs pos="0">
                <a:srgbClr val="E6E6E6"/>
              </a:gs>
              <a:gs pos="100000">
                <a:srgbClr val="7D8496">
                  <a:lumMod val="38000"/>
                  <a:lumOff val="62000"/>
                </a:srgbClr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pPr algn="ctr" defTabSz="317475"/>
            <a:r>
              <a:rPr lang="en-US" sz="1111" b="1" dirty="0">
                <a:solidFill>
                  <a:prstClr val="black"/>
                </a:solidFill>
              </a:rPr>
              <a:t>FHIR Profiles from</a:t>
            </a:r>
          </a:p>
          <a:p>
            <a:pPr algn="ctr" defTabSz="317475"/>
            <a:r>
              <a:rPr lang="en-US" sz="1111" b="1" dirty="0">
                <a:solidFill>
                  <a:prstClr val="black"/>
                </a:solidFill>
              </a:rPr>
              <a:t> CIMI models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269" y="4530721"/>
            <a:ext cx="1712112" cy="3683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A3FB1-0BEE-4EC8-8D0E-BCAE6B429D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CDS Hooks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Started in 2015 by Josh Mandel, creator of SMART (kickoff Oct 2015)</a:t>
            </a:r>
          </a:p>
          <a:p>
            <a:endParaRPr lang="en-US" dirty="0" smtClean="0"/>
          </a:p>
          <a:p>
            <a:r>
              <a:rPr lang="en-US" dirty="0"/>
              <a:t>Open source (Apache Version 2.0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Prototyped in PowerChart at Jan 2016 HL7 Connectathon</a:t>
            </a:r>
          </a:p>
          <a:p>
            <a:endParaRPr lang="en-US" dirty="0" smtClean="0"/>
          </a:p>
          <a:p>
            <a:r>
              <a:rPr lang="en-US" dirty="0" smtClean="0"/>
              <a:t>Evolving standard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Interoperability </a:t>
            </a:r>
            <a:r>
              <a:rPr lang="en-US" dirty="0" smtClean="0"/>
              <a:t>Activities</a:t>
            </a:r>
            <a:endParaRPr lang="en-US" dirty="0"/>
          </a:p>
          <a:p>
            <a:pPr lvl="1"/>
            <a:r>
              <a:rPr lang="en-US" dirty="0"/>
              <a:t>NCVHS</a:t>
            </a:r>
          </a:p>
          <a:p>
            <a:pPr lvl="1"/>
            <a:r>
              <a:rPr lang="en-US" dirty="0"/>
              <a:t>ONC</a:t>
            </a:r>
          </a:p>
          <a:p>
            <a:pPr lvl="1"/>
            <a:r>
              <a:rPr lang="en-US" dirty="0"/>
              <a:t>HL7 Groups</a:t>
            </a:r>
          </a:p>
          <a:p>
            <a:pPr lvl="2"/>
            <a:r>
              <a:rPr lang="en-US" dirty="0" smtClean="0"/>
              <a:t>FHIR, CIMI, SMART </a:t>
            </a:r>
            <a:r>
              <a:rPr lang="en-US" dirty="0"/>
              <a:t>(not HL7 yet</a:t>
            </a:r>
            <a:r>
              <a:rPr lang="en-US" dirty="0" smtClean="0"/>
              <a:t>!), CDS Hooks, Argonauts, Partners </a:t>
            </a:r>
            <a:r>
              <a:rPr lang="en-US" dirty="0"/>
              <a:t>in Interoperability</a:t>
            </a:r>
          </a:p>
          <a:p>
            <a:pPr lvl="1"/>
            <a:r>
              <a:rPr lang="en-US" dirty="0"/>
              <a:t>Sequoia</a:t>
            </a:r>
          </a:p>
          <a:p>
            <a:pPr lvl="1"/>
            <a:r>
              <a:rPr lang="en-US" dirty="0"/>
              <a:t>IHE</a:t>
            </a:r>
          </a:p>
          <a:p>
            <a:pPr lvl="1"/>
            <a:r>
              <a:rPr lang="en-US" dirty="0"/>
              <a:t>Commonwell</a:t>
            </a:r>
          </a:p>
          <a:p>
            <a:pPr lvl="1"/>
            <a:r>
              <a:rPr lang="en-US" dirty="0"/>
              <a:t>Center for Medical Interoperability</a:t>
            </a:r>
          </a:p>
          <a:p>
            <a:pPr lvl="1"/>
            <a:r>
              <a:rPr lang="en-US" dirty="0" smtClean="0"/>
              <a:t>AMA IHMI</a:t>
            </a:r>
          </a:p>
          <a:p>
            <a:pPr lvl="1"/>
            <a:r>
              <a:rPr lang="en-US" dirty="0"/>
              <a:t>SOLOR</a:t>
            </a:r>
          </a:p>
          <a:p>
            <a:pPr lvl="1"/>
            <a:r>
              <a:rPr lang="en-US" dirty="0" smtClean="0"/>
              <a:t>NLM Value Set Authority Center (VSAC)</a:t>
            </a:r>
            <a:endParaRPr lang="en-US" dirty="0"/>
          </a:p>
          <a:p>
            <a:pPr lvl="1"/>
            <a:r>
              <a:rPr lang="en-US" dirty="0" smtClean="0"/>
              <a:t>Common Data Elements</a:t>
            </a:r>
          </a:p>
          <a:p>
            <a:pPr lvl="1"/>
            <a:r>
              <a:rPr lang="en-US" dirty="0" smtClean="0"/>
              <a:t>Structured Data Capture</a:t>
            </a:r>
          </a:p>
          <a:p>
            <a:pPr lvl="1"/>
            <a:r>
              <a:rPr lang="en-US" dirty="0" smtClean="0"/>
              <a:t>RSNA </a:t>
            </a:r>
            <a:r>
              <a:rPr lang="en-US" dirty="0"/>
              <a:t>– RadLex</a:t>
            </a:r>
          </a:p>
          <a:p>
            <a:pPr lvl="1"/>
            <a:r>
              <a:rPr lang="en-US" dirty="0" smtClean="0"/>
              <a:t>OSEHRA</a:t>
            </a:r>
          </a:p>
          <a:p>
            <a:pPr lvl="1"/>
            <a:r>
              <a:rPr lang="en-US" dirty="0" smtClean="0"/>
              <a:t>CARIN</a:t>
            </a:r>
          </a:p>
          <a:p>
            <a:pPr lvl="1"/>
            <a:r>
              <a:rPr lang="en-US" dirty="0" smtClean="0"/>
              <a:t>PCORINET</a:t>
            </a:r>
          </a:p>
          <a:p>
            <a:pPr lvl="1"/>
            <a:r>
              <a:rPr lang="en-US" dirty="0" smtClean="0"/>
              <a:t>Direct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CDS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291" y="1066822"/>
            <a:ext cx="7041014" cy="37741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service that is:</a:t>
            </a:r>
          </a:p>
          <a:p>
            <a:pPr marL="0" indent="0">
              <a:buNone/>
            </a:pPr>
            <a:r>
              <a:rPr lang="en-US" dirty="0" smtClean="0"/>
              <a:t>  invoked by the EHR via a </a:t>
            </a:r>
            <a:r>
              <a:rPr lang="en-US" b="1" dirty="0" smtClean="0"/>
              <a:t>hook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 evaluates </a:t>
            </a:r>
            <a:r>
              <a:rPr lang="en-US" b="1" dirty="0" smtClean="0"/>
              <a:t>its own rules </a:t>
            </a:r>
            <a:r>
              <a:rPr lang="en-US" dirty="0" smtClean="0"/>
              <a:t>using FHIR data,</a:t>
            </a:r>
          </a:p>
          <a:p>
            <a:pPr marL="0" indent="0">
              <a:buNone/>
            </a:pPr>
            <a:r>
              <a:rPr lang="en-US" dirty="0" smtClean="0"/>
              <a:t>  returns decision support via </a:t>
            </a:r>
            <a:r>
              <a:rPr lang="en-US" b="1" dirty="0" smtClean="0"/>
              <a:t>cards</a:t>
            </a:r>
            <a:r>
              <a:rPr lang="en-US" dirty="0" smtClean="0"/>
              <a:t> or </a:t>
            </a:r>
            <a:r>
              <a:rPr lang="en-US" b="1" dirty="0" smtClean="0"/>
              <a:t>decisions</a:t>
            </a:r>
          </a:p>
        </p:txBody>
      </p:sp>
      <p:pic>
        <p:nvPicPr>
          <p:cNvPr id="4" name="Picture 3" descr="ouik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12" y="3468684"/>
            <a:ext cx="1644929" cy="1143427"/>
          </a:xfrm>
          <a:prstGeom prst="rect">
            <a:avLst/>
          </a:prstGeom>
        </p:spPr>
      </p:pic>
      <p:pic>
        <p:nvPicPr>
          <p:cNvPr id="5" name="Picture 4" descr="neural-networ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57" y="3468684"/>
            <a:ext cx="1339953" cy="1143427"/>
          </a:xfrm>
          <a:prstGeom prst="rect">
            <a:avLst/>
          </a:prstGeom>
        </p:spPr>
      </p:pic>
      <p:pic>
        <p:nvPicPr>
          <p:cNvPr id="6" name="Picture 5" descr="mechanical-tur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50" y="3468684"/>
            <a:ext cx="1235207" cy="1143427"/>
          </a:xfrm>
          <a:prstGeom prst="rect">
            <a:avLst/>
          </a:prstGeom>
        </p:spPr>
      </p:pic>
      <p:pic>
        <p:nvPicPr>
          <p:cNvPr id="7" name="Picture 6" descr="bpm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93" y="3468684"/>
            <a:ext cx="1136633" cy="11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patient-view</a:t>
            </a:r>
          </a:p>
          <a:p>
            <a:pPr marL="0" indent="0">
              <a:buNone/>
            </a:pPr>
            <a:r>
              <a:rPr lang="en-US" dirty="0" smtClean="0"/>
              <a:t>When a patient’s chart is opened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medication-prescribe</a:t>
            </a:r>
          </a:p>
          <a:p>
            <a:pPr marL="0" indent="0">
              <a:buNone/>
            </a:pPr>
            <a:r>
              <a:rPr lang="en-US" dirty="0" smtClean="0"/>
              <a:t>When a medication is selected for prescription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order-review</a:t>
            </a:r>
          </a:p>
          <a:p>
            <a:pPr marL="0" indent="0">
              <a:buNone/>
            </a:pPr>
            <a:r>
              <a:rPr lang="en-US" dirty="0" smtClean="0"/>
              <a:t>Viewing pending orders for signing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Argonaut Project?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405" y="1491474"/>
            <a:ext cx="7765143" cy="765698"/>
          </a:xfrm>
          <a:noFill/>
          <a:ln>
            <a:noFill/>
          </a:ln>
          <a:effectLst/>
        </p:spPr>
        <p:txBody>
          <a:bodyPr>
            <a:normAutofit lnSpcReduction="10000"/>
          </a:bodyPr>
          <a:lstStyle/>
          <a:p>
            <a:r>
              <a:rPr lang="en-US" sz="1500" dirty="0"/>
              <a:t>The Argonaut Project is an </a:t>
            </a:r>
            <a:r>
              <a:rPr lang="en-US" sz="1500" dirty="0">
                <a:solidFill>
                  <a:srgbClr val="00B050"/>
                </a:solidFill>
              </a:rPr>
              <a:t>implementation community </a:t>
            </a:r>
            <a:r>
              <a:rPr lang="en-US" sz="1500" dirty="0"/>
              <a:t>comprising leading technology vendors and provider organizations to </a:t>
            </a:r>
            <a:r>
              <a:rPr lang="en-US" sz="1500" dirty="0">
                <a:solidFill>
                  <a:srgbClr val="00B050"/>
                </a:solidFill>
              </a:rPr>
              <a:t>accelerate the use of FHIR </a:t>
            </a:r>
            <a:r>
              <a:rPr lang="en-US" sz="1500" dirty="0"/>
              <a:t>and OAuth in health care information exchange.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6405" y="2305320"/>
            <a:ext cx="7765143" cy="2582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5"/>
              </a:spcAft>
            </a:pPr>
            <a:r>
              <a:rPr lang="en-US" sz="1350" b="1" dirty="0"/>
              <a:t>We are:</a:t>
            </a:r>
          </a:p>
          <a:p>
            <a:pPr marL="557213" lvl="1" indent="-21431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350" dirty="0"/>
              <a:t>Private sector initiated and funded</a:t>
            </a:r>
          </a:p>
          <a:p>
            <a:pPr marL="557213" lvl="1" indent="-21431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350" dirty="0"/>
              <a:t>Working collaboratively with other FHIR initiatives such as SMART-on-FHIR, the Health Systems Platform Consortium, and the FHIR Foundation</a:t>
            </a:r>
          </a:p>
          <a:p>
            <a:pPr marL="557213" lvl="1" indent="-21431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350" dirty="0"/>
              <a:t>Creating open industry Implementation Guides in high priority use cases of importance to patients, providers and the industry as a whole</a:t>
            </a:r>
          </a:p>
          <a:p>
            <a:pPr marL="557213" lvl="1" indent="-214313">
              <a:spcAft>
                <a:spcPts val="225"/>
              </a:spcAft>
              <a:buFont typeface="Arial" panose="020B0604020202020204" pitchFamily="34" charset="0"/>
              <a:buChar char="•"/>
            </a:pPr>
            <a:endParaRPr lang="en-US" sz="1350" dirty="0"/>
          </a:p>
          <a:p>
            <a:pPr>
              <a:spcAft>
                <a:spcPts val="225"/>
              </a:spcAft>
            </a:pPr>
            <a:r>
              <a:rPr lang="en-US" sz="1350" b="1" dirty="0"/>
              <a:t>We are NOT</a:t>
            </a:r>
            <a:r>
              <a:rPr lang="en-US" sz="1350" dirty="0"/>
              <a:t>:</a:t>
            </a:r>
          </a:p>
          <a:p>
            <a:pPr marL="557213" lvl="1" indent="-21431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350" dirty="0"/>
              <a:t>A company</a:t>
            </a:r>
          </a:p>
          <a:p>
            <a:pPr marL="557213" lvl="1" indent="-21431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350" dirty="0"/>
              <a:t>A standards development organization</a:t>
            </a:r>
          </a:p>
          <a:p>
            <a:pPr marL="557213" lvl="1" indent="-21431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350" dirty="0"/>
              <a:t>A proprietary activity</a:t>
            </a:r>
          </a:p>
        </p:txBody>
      </p:sp>
    </p:spTree>
    <p:extLst>
      <p:ext uri="{BB962C8B-B14F-4D97-AF65-F5344CB8AC3E}">
        <p14:creationId xmlns:p14="http://schemas.microsoft.com/office/powerpoint/2010/main" val="297941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51103"/>
            <a:ext cx="8042276" cy="524257"/>
          </a:xfrm>
        </p:spPr>
        <p:txBody>
          <a:bodyPr/>
          <a:lstStyle/>
          <a:p>
            <a:r>
              <a:rPr lang="en-US" sz="3600" dirty="0"/>
              <a:t>Who’s Behind the Argonaut Project?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04817" y="1491473"/>
          <a:ext cx="6134368" cy="21717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67184">
                  <a:extLst>
                    <a:ext uri="{9D8B030D-6E8A-4147-A177-3AD203B41FA5}">
                      <a16:colId xmlns:a16="http://schemas.microsoft.com/office/drawing/2014/main" xmlns="" val="1724408468"/>
                    </a:ext>
                  </a:extLst>
                </a:gridCol>
                <a:gridCol w="3067184">
                  <a:extLst>
                    <a:ext uri="{9D8B030D-6E8A-4147-A177-3AD203B41FA5}">
                      <a16:colId xmlns:a16="http://schemas.microsoft.com/office/drawing/2014/main" xmlns="" val="264665866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Technology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Vendors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Provider Organizations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400403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i="0" dirty="0"/>
                        <a:t>Accenture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0" dirty="0"/>
                        <a:t>Beth Israel</a:t>
                      </a:r>
                      <a:r>
                        <a:rPr lang="en-US" sz="1100" i="0" baseline="0" dirty="0"/>
                        <a:t> Deaconess Medical Center</a:t>
                      </a:r>
                      <a:endParaRPr lang="en-US" sz="110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426083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i="0" dirty="0"/>
                        <a:t>Athenahealth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0" dirty="0"/>
                        <a:t>Intermountain</a:t>
                      </a:r>
                      <a:r>
                        <a:rPr lang="en-US" sz="1100" i="0" baseline="0" dirty="0"/>
                        <a:t> Health</a:t>
                      </a:r>
                      <a:endParaRPr lang="en-US" sz="110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80080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i="0" dirty="0"/>
                        <a:t>Cerner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0" dirty="0"/>
                        <a:t>Mayo</a:t>
                      </a:r>
                      <a:r>
                        <a:rPr lang="en-US" sz="1100" i="0" baseline="0" dirty="0"/>
                        <a:t> Clinic</a:t>
                      </a:r>
                      <a:endParaRPr lang="en-US" sz="110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178667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i="0" dirty="0"/>
                        <a:t>Epic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0" dirty="0"/>
                        <a:t>Partners</a:t>
                      </a:r>
                      <a:r>
                        <a:rPr lang="en-US" sz="1100" i="0" baseline="0" dirty="0"/>
                        <a:t> Healthcare</a:t>
                      </a:r>
                      <a:endParaRPr lang="en-US" sz="110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15788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i="0" dirty="0"/>
                        <a:t>McKesson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0" dirty="0"/>
                        <a:t>SMART at Boston Children’s Hospital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775296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i="0" dirty="0"/>
                        <a:t>MEDITECH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00113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i="0" dirty="0" err="1"/>
                        <a:t>Surescripts</a:t>
                      </a:r>
                      <a:endParaRPr lang="en-US" sz="110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90878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i="0" dirty="0"/>
                        <a:t>The Advisory Board Company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722343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664765" y="3870805"/>
            <a:ext cx="5816211" cy="1002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u="sng" dirty="0"/>
              <a:t>Staff (current and past)</a:t>
            </a:r>
          </a:p>
          <a:p>
            <a:pPr lvl="1">
              <a:spcBef>
                <a:spcPts val="225"/>
              </a:spcBef>
            </a:pPr>
            <a:r>
              <a:rPr lang="en-US" sz="1050" dirty="0"/>
              <a:t>Prime contractor: HL7</a:t>
            </a:r>
          </a:p>
          <a:p>
            <a:pPr lvl="1">
              <a:spcBef>
                <a:spcPts val="225"/>
              </a:spcBef>
            </a:pPr>
            <a:r>
              <a:rPr lang="en-US" sz="1050" dirty="0"/>
              <a:t>FHIR initiatives: Grahame Grieve, Josh Mandel, Brett Marquard, Eric Haas</a:t>
            </a:r>
          </a:p>
          <a:p>
            <a:pPr lvl="1">
              <a:spcBef>
                <a:spcPts val="225"/>
              </a:spcBef>
            </a:pPr>
            <a:r>
              <a:rPr lang="en-US" sz="1050" dirty="0"/>
              <a:t>OAuth initiatives: Dixie Baker, Josh Mandel</a:t>
            </a:r>
          </a:p>
          <a:p>
            <a:pPr lvl="1">
              <a:spcBef>
                <a:spcPts val="225"/>
              </a:spcBef>
            </a:pPr>
            <a:r>
              <a:rPr lang="en-US" sz="1050" dirty="0"/>
              <a:t>Project Management: Micky Tripathi, Jennifer Monahan</a:t>
            </a:r>
          </a:p>
        </p:txBody>
      </p:sp>
    </p:spTree>
    <p:extLst>
      <p:ext uri="{BB962C8B-B14F-4D97-AF65-F5344CB8AC3E}">
        <p14:creationId xmlns:p14="http://schemas.microsoft.com/office/powerpoint/2010/main" val="13870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6" y="544006"/>
            <a:ext cx="8563429" cy="332399"/>
          </a:xfrm>
        </p:spPr>
        <p:txBody>
          <a:bodyPr/>
          <a:lstStyle/>
          <a:p>
            <a:r>
              <a:rPr lang="en-US" sz="2800" dirty="0"/>
              <a:t>81 Organizations Registered in Argonaut Implementation Community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461" y="1041746"/>
            <a:ext cx="6533079" cy="411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6" y="375058"/>
            <a:ext cx="8563429" cy="332399"/>
          </a:xfrm>
        </p:spPr>
        <p:txBody>
          <a:bodyPr/>
          <a:lstStyle/>
          <a:p>
            <a:r>
              <a:rPr lang="en-US" sz="2800" dirty="0"/>
              <a:t>Argonaut Implementation Guides In a Nutshell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60109" y="803013"/>
          <a:ext cx="8223784" cy="44729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68008">
                  <a:extLst>
                    <a:ext uri="{9D8B030D-6E8A-4147-A177-3AD203B41FA5}">
                      <a16:colId xmlns:a16="http://schemas.microsoft.com/office/drawing/2014/main" xmlns="" val="3853426693"/>
                    </a:ext>
                  </a:extLst>
                </a:gridCol>
                <a:gridCol w="2461388">
                  <a:extLst>
                    <a:ext uri="{9D8B030D-6E8A-4147-A177-3AD203B41FA5}">
                      <a16:colId xmlns:a16="http://schemas.microsoft.com/office/drawing/2014/main" xmlns="" val="421624029"/>
                    </a:ext>
                  </a:extLst>
                </a:gridCol>
                <a:gridCol w="2461388">
                  <a:extLst>
                    <a:ext uri="{9D8B030D-6E8A-4147-A177-3AD203B41FA5}">
                      <a16:colId xmlns:a16="http://schemas.microsoft.com/office/drawing/2014/main" xmlns="" val="1244815367"/>
                    </a:ext>
                  </a:extLst>
                </a:gridCol>
                <a:gridCol w="2333000">
                  <a:extLst>
                    <a:ext uri="{9D8B030D-6E8A-4147-A177-3AD203B41FA5}">
                      <a16:colId xmlns:a16="http://schemas.microsoft.com/office/drawing/2014/main" xmlns="" val="300997099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Query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Supported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searches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Scope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of response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Content of response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181898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Patient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Identifier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(e.g., MRN) </a:t>
                      </a:r>
                    </a:p>
                    <a:p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OR (Full name + gender OR Full name + birthdate)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FHIR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patient resources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Patient identifier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Gender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Birthdate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Birth sex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Race, ethnicity, language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801386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Allergies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Patient </a:t>
                      </a:r>
                    </a:p>
                    <a:p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OR Patient + Date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allergies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Type of allergy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Allergy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status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662588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Assessment and Plan of Treatment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Patient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Patient + Category</a:t>
                      </a:r>
                    </a:p>
                    <a:p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OR Patient + Status</a:t>
                      </a:r>
                    </a:p>
                    <a:p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OR Patient + Specified date range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All Assessment and Plan of Treatment information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Care plan category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(Argonaut extensions)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Care plan status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Narrative summary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391168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Care Team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Patient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Patient + Category</a:t>
                      </a:r>
                    </a:p>
                    <a:p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OR Patient + Status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All current Care Team members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Care plan category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(Argonaut extensions)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Care plan status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Care team members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Care team provider roles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449073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Goals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Patient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OR Patient + Specified date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range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All patient goals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Narrative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description of goals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Goals status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009818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Immunizations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Patient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All immunizations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Immunization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status (Argonaut </a:t>
                      </a:r>
                      <a:r>
                        <a:rPr lang="en-US" sz="800" baseline="0" dirty="0" err="1">
                          <a:solidFill>
                            <a:schemeClr val="tx1"/>
                          </a:solidFill>
                        </a:rPr>
                        <a:t>valueset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Date of administration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Type of vaccine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Indicator of vaccine given or reported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5790082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Medications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(statements)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Patient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All medications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Medication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Medication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tatus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Date or date range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395584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Medications (order)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Patient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All medication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orders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Medication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Order date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Order status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Prescriber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643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0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50268" y="778386"/>
          <a:ext cx="8223782" cy="4404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01975">
                  <a:extLst>
                    <a:ext uri="{9D8B030D-6E8A-4147-A177-3AD203B41FA5}">
                      <a16:colId xmlns:a16="http://schemas.microsoft.com/office/drawing/2014/main" xmlns="" val="3853426693"/>
                    </a:ext>
                  </a:extLst>
                </a:gridCol>
                <a:gridCol w="2259188">
                  <a:extLst>
                    <a:ext uri="{9D8B030D-6E8A-4147-A177-3AD203B41FA5}">
                      <a16:colId xmlns:a16="http://schemas.microsoft.com/office/drawing/2014/main" xmlns="" val="214036569"/>
                    </a:ext>
                  </a:extLst>
                </a:gridCol>
                <a:gridCol w="2259188">
                  <a:extLst>
                    <a:ext uri="{9D8B030D-6E8A-4147-A177-3AD203B41FA5}">
                      <a16:colId xmlns:a16="http://schemas.microsoft.com/office/drawing/2014/main" xmlns="" val="421624029"/>
                    </a:ext>
                  </a:extLst>
                </a:gridCol>
                <a:gridCol w="2703431">
                  <a:extLst>
                    <a:ext uri="{9D8B030D-6E8A-4147-A177-3AD203B41FA5}">
                      <a16:colId xmlns:a16="http://schemas.microsoft.com/office/drawing/2014/main" xmlns="" val="300997099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Query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Supported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search operations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Scope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of response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Content of response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181898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Laboratory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results (diagnostic reports)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Patient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OR Patient + Diagnostic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Report Code(s)</a:t>
                      </a:r>
                    </a:p>
                    <a:p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OR Patient + Specified date range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All diagnostic reports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Laboratory code (LOINC)</a:t>
                      </a:r>
                      <a:endParaRPr lang="en-US" sz="8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Time of measurement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Time of report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Source of report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6269954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Laboratory results (observations)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Patient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OR Patient + Laboratory Code(s)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Patient + Specified date range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All observations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Laboratory code (LOINC)</a:t>
                      </a:r>
                      <a:endParaRPr lang="en-US" sz="8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Result value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Time of measurement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Reference range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6625884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Problems and Health Concerns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Patient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All problems and health concerns, current and historical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Problem or health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concern code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Problem or health concern category code (Argonaut extension)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Problem or health concern status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Verification status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0098186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Procedures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Patient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OR Patient +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Specified date range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All procedures, current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and historical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Type of procedure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Date performed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Procedure status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579008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Smoking status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Patient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Smoking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status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Smoking observation status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Result value code (LOINC)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Date recorded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Smoking status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22068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Vital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signs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Patient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OR Patient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+ Specified date range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All vitals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Type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of measurement (Argonaut value set)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Time of measurement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Result value (Argonaut value set)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Observation status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89756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Implantable devices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Patient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All UDIs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for a patient’s implantable devices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Human readable form of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barcode string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Type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of device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9109970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0286" y="253138"/>
            <a:ext cx="8563429" cy="332399"/>
          </a:xfrm>
        </p:spPr>
        <p:txBody>
          <a:bodyPr/>
          <a:lstStyle/>
          <a:p>
            <a:r>
              <a:rPr lang="en-US" sz="2400" dirty="0"/>
              <a:t>Argonaut Implementation Guides In a Nutshell (continued)</a:t>
            </a:r>
          </a:p>
        </p:txBody>
      </p:sp>
    </p:spTree>
    <p:extLst>
      <p:ext uri="{BB962C8B-B14F-4D97-AF65-F5344CB8AC3E}">
        <p14:creationId xmlns:p14="http://schemas.microsoft.com/office/powerpoint/2010/main" val="39434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HL7 Partners in Interoperability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regular meeting (twice a year) organized by HL7 to share information about interoperability</a:t>
            </a:r>
          </a:p>
          <a:p>
            <a:r>
              <a:rPr lang="en-US" dirty="0" smtClean="0"/>
              <a:t>Three tracks</a:t>
            </a:r>
          </a:p>
          <a:p>
            <a:pPr lvl="1"/>
            <a:r>
              <a:rPr lang="en-US" dirty="0" smtClean="0"/>
              <a:t>Clinical</a:t>
            </a:r>
          </a:p>
          <a:p>
            <a:pPr lvl="1"/>
            <a:r>
              <a:rPr lang="en-US" dirty="0" smtClean="0"/>
              <a:t>Biopharma</a:t>
            </a:r>
          </a:p>
          <a:p>
            <a:pPr lvl="1"/>
            <a:r>
              <a:rPr lang="en-US" dirty="0" smtClean="0"/>
              <a:t>Payers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Office of the National Coordinator </a:t>
            </a:r>
            <a:r>
              <a:rPr lang="en-US" sz="3200" dirty="0" smtClean="0"/>
              <a:t>for Health Information </a:t>
            </a:r>
            <a:r>
              <a:rPr lang="en-US" sz="3200" dirty="0" err="1" smtClean="0"/>
              <a:t>Technologyf</a:t>
            </a:r>
            <a:r>
              <a:rPr lang="en-US" sz="3200" dirty="0" smtClean="0"/>
              <a:t> (ONC)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The position of National Coordinator was created in 2004, through an Executive </a:t>
            </a:r>
            <a:r>
              <a:rPr lang="en-US" sz="3200" dirty="0" smtClean="0"/>
              <a:t>Order by the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President Bush, </a:t>
            </a:r>
            <a:r>
              <a:rPr lang="en-US" sz="3200" dirty="0"/>
              <a:t>and legislatively mandated in the Health Information Technology for Economic and Clinical Health Act (</a:t>
            </a:r>
            <a:r>
              <a:rPr lang="en-US" sz="3200" dirty="0">
                <a:hlinkClick r:id="rId2"/>
              </a:rPr>
              <a:t>HITECH Act</a:t>
            </a:r>
            <a:r>
              <a:rPr lang="en-US" sz="3200" dirty="0"/>
              <a:t>) of 2009</a:t>
            </a:r>
            <a:r>
              <a:rPr lang="en-US" sz="32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ONC </a:t>
            </a:r>
            <a:r>
              <a:rPr lang="en-US" sz="3200" dirty="0"/>
              <a:t>is the principal federal entity charged with coordination of nationwide efforts to implement and use the most advanced health information technology and the electronic exchange of health information.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50" y="2321984"/>
            <a:ext cx="7620000" cy="288925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32131" y="2864622"/>
            <a:ext cx="7379321" cy="744848"/>
          </a:xfrm>
        </p:spPr>
        <p:txBody>
          <a:bodyPr>
            <a:normAutofit/>
          </a:bodyPr>
          <a:lstStyle/>
          <a:p>
            <a:r>
              <a:rPr lang="en-US" sz="1667" dirty="0"/>
              <a:t>Healthcare Services Platform Consortium: Progress toward True Semantic Interoperability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22" y="515686"/>
            <a:ext cx="4378015" cy="9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HL7 Activities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91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/>
              <a:t>Healthcare Services Platform Consortium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C000"/>
                </a:solidFill>
              </a:rPr>
              <a:t>Mission</a:t>
            </a:r>
          </a:p>
          <a:p>
            <a:pPr marL="0" indent="0" algn="ctr">
              <a:buNone/>
            </a:pPr>
            <a:r>
              <a:rPr lang="en-US" i="1" dirty="0"/>
              <a:t>Improve health by creating a vibrant, open </a:t>
            </a:r>
            <a:r>
              <a:rPr lang="en-US" i="1" dirty="0">
                <a:solidFill>
                  <a:srgbClr val="00B050"/>
                </a:solidFill>
              </a:rPr>
              <a:t>ecosystem of interoperable applications, content, and </a:t>
            </a:r>
            <a:r>
              <a:rPr lang="en-US" i="1" dirty="0" smtClean="0">
                <a:solidFill>
                  <a:srgbClr val="00B050"/>
                </a:solidFill>
              </a:rPr>
              <a:t>services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C000"/>
                </a:solidFill>
              </a:rPr>
              <a:t>Vision</a:t>
            </a:r>
          </a:p>
          <a:p>
            <a:pPr marL="0" indent="0" algn="ctr">
              <a:buNone/>
            </a:pPr>
            <a:r>
              <a:rPr lang="en-US" i="1" dirty="0"/>
              <a:t>Be a provider-led organization accelerating the delivery of a platform that supports innovative healthcare applications for the improvement of health and healthcare.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CD4BF-CF52-49EA-947A-AAC5C65B5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HSPC Technical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/>
              <a:t>Data virtualization</a:t>
            </a:r>
          </a:p>
          <a:p>
            <a:pPr lvl="1"/>
            <a:r>
              <a:rPr lang="en-US" sz="2400" b="1" dirty="0" smtClean="0"/>
              <a:t>HL7 FHIR (initial strategy)</a:t>
            </a:r>
          </a:p>
          <a:p>
            <a:pPr lvl="1"/>
            <a:r>
              <a:rPr lang="en-US" sz="2400" b="1" dirty="0"/>
              <a:t>HL7 </a:t>
            </a:r>
            <a:r>
              <a:rPr lang="en-US" sz="2400" b="1" dirty="0" smtClean="0"/>
              <a:t>CIMI </a:t>
            </a:r>
            <a:r>
              <a:rPr lang="en-US" sz="2400" b="1" dirty="0"/>
              <a:t>information models</a:t>
            </a:r>
          </a:p>
          <a:p>
            <a:pPr lvl="2"/>
            <a:r>
              <a:rPr lang="en-US" sz="2100" b="1" dirty="0"/>
              <a:t>Automated or semi-automated creation of FHIR profiles</a:t>
            </a:r>
            <a:endParaRPr lang="en-US" b="1" dirty="0"/>
          </a:p>
          <a:p>
            <a:r>
              <a:rPr lang="en-US" sz="2333" dirty="0"/>
              <a:t>EHR/EMR integration</a:t>
            </a:r>
          </a:p>
          <a:p>
            <a:pPr lvl="1"/>
            <a:r>
              <a:rPr lang="en-US" dirty="0" smtClean="0"/>
              <a:t>SMART (initial strategy)</a:t>
            </a:r>
          </a:p>
          <a:p>
            <a:pPr lvl="1"/>
            <a:r>
              <a:rPr lang="en-US" dirty="0" smtClean="0"/>
              <a:t>Federated Real-Time Restful Services</a:t>
            </a:r>
          </a:p>
          <a:p>
            <a:r>
              <a:rPr lang="en-US" sz="2333" dirty="0"/>
              <a:t>SOA</a:t>
            </a:r>
          </a:p>
          <a:p>
            <a:pPr lvl="1"/>
            <a:r>
              <a:rPr lang="en-US" dirty="0"/>
              <a:t>Orchestration, work flow, knowledge sharing</a:t>
            </a:r>
          </a:p>
          <a:p>
            <a:pPr lvl="1"/>
            <a:r>
              <a:rPr lang="en-US" dirty="0"/>
              <a:t>SOA, BPM, Drools,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CD4BF-CF52-49EA-947A-AAC5C65B5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Sequoia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In 2012, The Sequoia Project was chartered as a non-profit 501(c)(3) to advance the implementation of secure, interoperable nationwide health information exchange.  </a:t>
            </a:r>
            <a:r>
              <a:rPr lang="en-US" sz="1800" dirty="0" smtClean="0"/>
              <a:t>Grew out of ONC’s NHIN project.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The vision </a:t>
            </a:r>
            <a:r>
              <a:rPr lang="en-US" sz="1600" dirty="0"/>
              <a:t>is to make the right health information accessible at the right place and time to improve the health and welfare of all Americans</a:t>
            </a:r>
            <a:r>
              <a:rPr lang="en-US" sz="1600" dirty="0" smtClean="0"/>
              <a:t>.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Currently exchanging primarily CDA documents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Very interested in exchange of discreet data using FHIR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eHealth Exchange – </a:t>
            </a:r>
            <a:r>
              <a:rPr lang="en-US" sz="1800" dirty="0"/>
              <a:t> </a:t>
            </a:r>
            <a:r>
              <a:rPr lang="en-US" sz="1800" dirty="0" smtClean="0"/>
              <a:t>a network </a:t>
            </a:r>
            <a:r>
              <a:rPr lang="en-US" sz="1800" dirty="0"/>
              <a:t>of exchange partners who securely share clinical information over the Internet across the US, using a standardized approach.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Carequality- a network of networks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RSNA Image Share – network for image sharing</a:t>
            </a:r>
          </a:p>
          <a:p>
            <a:pPr>
              <a:spcBef>
                <a:spcPts val="0"/>
              </a:spcBef>
            </a:pPr>
            <a:r>
              <a:rPr lang="en-US" sz="1800" dirty="0">
                <a:hlinkClick r:id="rId2"/>
              </a:rPr>
              <a:t>http://sequoiaproject.org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42899"/>
            <a:ext cx="8042276" cy="713879"/>
          </a:xfrm>
        </p:spPr>
        <p:txBody>
          <a:bodyPr/>
          <a:lstStyle/>
          <a:p>
            <a:r>
              <a:rPr lang="en-US" sz="3200" dirty="0" smtClean="0"/>
              <a:t>Integrating the Healthcare Enterprise (IHE)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group sponsored by HIMSS</a:t>
            </a:r>
          </a:p>
          <a:p>
            <a:r>
              <a:rPr lang="en-US" dirty="0" smtClean="0"/>
              <a:t>Creates profiles and implementation guides on existing standards</a:t>
            </a:r>
          </a:p>
          <a:p>
            <a:r>
              <a:rPr lang="en-US" dirty="0" smtClean="0"/>
              <a:t>Some of the profiles have also become standards themselves</a:t>
            </a:r>
          </a:p>
          <a:p>
            <a:r>
              <a:rPr lang="en-US" dirty="0" smtClean="0"/>
              <a:t>HIMSS/IHE folks attended the first CIIC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Commonwell Health Alliance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</a:t>
            </a:r>
            <a:r>
              <a:rPr lang="en-US" dirty="0"/>
              <a:t>and executing a vendor-neutral platform that breaks down the technological and process barriers that currently inhibit </a:t>
            </a:r>
            <a:r>
              <a:rPr lang="en-US" dirty="0" smtClean="0"/>
              <a:t>effective health </a:t>
            </a:r>
            <a:r>
              <a:rPr lang="en-US" dirty="0"/>
              <a:t>data </a:t>
            </a:r>
            <a:r>
              <a:rPr lang="en-US" dirty="0" smtClean="0"/>
              <a:t>exchange</a:t>
            </a:r>
          </a:p>
          <a:p>
            <a:r>
              <a:rPr lang="en-US" dirty="0" smtClean="0"/>
              <a:t>The scope is semantic interoperability, but…</a:t>
            </a:r>
          </a:p>
          <a:p>
            <a:r>
              <a:rPr lang="en-US" dirty="0" err="1" smtClean="0"/>
              <a:t>Inititial</a:t>
            </a:r>
            <a:r>
              <a:rPr lang="en-US" dirty="0" smtClean="0"/>
              <a:t> focus has been primarily on patient identity and administrative transactions</a:t>
            </a:r>
          </a:p>
          <a:p>
            <a:r>
              <a:rPr lang="en-US" dirty="0">
                <a:hlinkClick r:id="rId2"/>
              </a:rPr>
              <a:t>http://www.commonwellalliance.org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Center for Medical Interoperability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centralized, vendor-neutral approach to performing technical work that enables person-centered care, testing and certifying devices and systems, and promoting the adoption of scalable </a:t>
            </a:r>
            <a:r>
              <a:rPr lang="en-US" dirty="0" smtClean="0"/>
              <a:t>solutions</a:t>
            </a:r>
            <a:endParaRPr lang="en-US" dirty="0"/>
          </a:p>
          <a:p>
            <a:r>
              <a:rPr lang="en-US" dirty="0" smtClean="0"/>
              <a:t>Scope of activity is healthcare interoperability, but initial focus has been on medical grade Wi-Fi and device interoperability</a:t>
            </a:r>
          </a:p>
          <a:p>
            <a:r>
              <a:rPr lang="en-US" dirty="0" smtClean="0"/>
              <a:t>They have declined membership in HSPC</a:t>
            </a:r>
          </a:p>
          <a:p>
            <a:r>
              <a:rPr lang="en-US" dirty="0" smtClean="0"/>
              <a:t>Representatives attended the first CIIC meeting 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://medicalinteroperability.org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4734814" y="2730500"/>
            <a:ext cx="2532008" cy="1587500"/>
          </a:xfrm>
          <a:prstGeom prst="roundRect">
            <a:avLst/>
          </a:prstGeom>
          <a:solidFill>
            <a:srgbClr val="CCC1DA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924138" y="3721484"/>
            <a:ext cx="2222500" cy="444618"/>
          </a:xfrm>
          <a:prstGeom prst="roundRect">
            <a:avLst/>
          </a:prstGeom>
          <a:solidFill>
            <a:srgbClr val="7D4199"/>
          </a:solidFill>
          <a:ln w="19050" cmpd="sng">
            <a:solidFill>
              <a:srgbClr val="0092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651000" y="1881873"/>
            <a:ext cx="6296097" cy="11661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34417" y="890009"/>
            <a:ext cx="1324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Specific Application(s)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810451" y="699507"/>
            <a:ext cx="1905000" cy="617365"/>
          </a:xfrm>
          <a:prstGeom prst="roundRect">
            <a:avLst/>
          </a:prstGeom>
          <a:solidFill>
            <a:srgbClr val="66B360"/>
          </a:solidFill>
          <a:ln w="28575" cmpd="sng">
            <a:solidFill>
              <a:srgbClr val="66B3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FFFF"/>
                </a:solidFill>
              </a:rPr>
              <a:t>Electronic Health</a:t>
            </a:r>
          </a:p>
          <a:p>
            <a:pPr algn="ctr"/>
            <a:r>
              <a:rPr lang="en-US" sz="1500" dirty="0">
                <a:solidFill>
                  <a:srgbClr val="FFFFFF"/>
                </a:solidFill>
              </a:rPr>
              <a:t>Records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842451" y="696684"/>
            <a:ext cx="1905000" cy="620188"/>
          </a:xfrm>
          <a:prstGeom prst="roundRect">
            <a:avLst/>
          </a:prstGeom>
          <a:solidFill>
            <a:srgbClr val="66B360"/>
          </a:solidFill>
          <a:ln w="28575" cmpd="sng">
            <a:solidFill>
              <a:srgbClr val="66B3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FFFF"/>
                </a:solidFill>
              </a:rPr>
              <a:t>Clinical</a:t>
            </a:r>
          </a:p>
          <a:p>
            <a:pPr algn="ctr"/>
            <a:r>
              <a:rPr lang="en-US" sz="1500" dirty="0">
                <a:solidFill>
                  <a:srgbClr val="FFFFFF"/>
                </a:solidFill>
              </a:rPr>
              <a:t>Applications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870917" y="676341"/>
            <a:ext cx="1905000" cy="635001"/>
          </a:xfrm>
          <a:prstGeom prst="roundRect">
            <a:avLst/>
          </a:prstGeom>
          <a:solidFill>
            <a:srgbClr val="66B360"/>
          </a:solidFill>
          <a:ln w="28575" cmpd="sng">
            <a:solidFill>
              <a:srgbClr val="66B3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FFFF"/>
                </a:solidFill>
              </a:rPr>
              <a:t>Research, Innovation</a:t>
            </a:r>
          </a:p>
          <a:p>
            <a:pPr algn="ctr"/>
            <a:r>
              <a:rPr lang="en-US" sz="1500" dirty="0">
                <a:solidFill>
                  <a:srgbClr val="FFFFFF"/>
                </a:solidFill>
              </a:rPr>
              <a:t> &amp; Analytics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651000" y="4675873"/>
            <a:ext cx="6286501" cy="571500"/>
          </a:xfrm>
          <a:prstGeom prst="roundRect">
            <a:avLst/>
          </a:prstGeom>
          <a:solidFill>
            <a:srgbClr val="007DB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Medical Devices</a:t>
            </a:r>
            <a:endParaRPr lang="en-US" sz="1500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699000" y="1438340"/>
            <a:ext cx="0" cy="466661"/>
          </a:xfrm>
          <a:prstGeom prst="straightConnector1">
            <a:avLst/>
          </a:prstGeom>
          <a:ln w="38100" cmpd="sng">
            <a:solidFill>
              <a:srgbClr val="007DB1"/>
            </a:solidFill>
            <a:prstDash val="solid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651000" y="3532873"/>
            <a:ext cx="2821523" cy="381000"/>
          </a:xfrm>
          <a:prstGeom prst="roundRect">
            <a:avLst/>
          </a:prstGeom>
          <a:solidFill>
            <a:srgbClr val="007DB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FFFF"/>
                </a:solidFill>
              </a:rPr>
              <a:t>Gateways and IT Systems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826000" y="3619500"/>
            <a:ext cx="2222500" cy="444618"/>
          </a:xfrm>
          <a:prstGeom prst="roundRect">
            <a:avLst/>
          </a:prstGeom>
          <a:solidFill>
            <a:srgbClr val="7D4199"/>
          </a:solidFill>
          <a:ln w="19050" cmpd="sng">
            <a:solidFill>
              <a:srgbClr val="0092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Bedside/</a:t>
            </a:r>
            <a:r>
              <a:rPr lang="en-US" sz="1500" dirty="0" err="1">
                <a:solidFill>
                  <a:schemeClr val="bg1"/>
                </a:solidFill>
              </a:rPr>
              <a:t>PoC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smtClean="0">
                <a:solidFill>
                  <a:schemeClr val="bg1"/>
                </a:solidFill>
              </a:rPr>
              <a:t>Broker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651000" y="611872"/>
            <a:ext cx="6296096" cy="826467"/>
          </a:xfrm>
          <a:prstGeom prst="roundRect">
            <a:avLst/>
          </a:prstGeom>
          <a:noFill/>
          <a:ln w="28575" cmpd="sng">
            <a:solidFill>
              <a:srgbClr val="66B3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7D4199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105271" y="2946730"/>
            <a:ext cx="0" cy="586143"/>
          </a:xfrm>
          <a:prstGeom prst="straightConnector1">
            <a:avLst/>
          </a:prstGeom>
          <a:ln w="38100" cmpd="sng">
            <a:solidFill>
              <a:srgbClr val="007DB1"/>
            </a:solidFill>
            <a:prstDash val="solid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032500" y="2946730"/>
            <a:ext cx="0" cy="672770"/>
          </a:xfrm>
          <a:prstGeom prst="straightConnector1">
            <a:avLst/>
          </a:prstGeom>
          <a:ln w="38100" cmpd="sng">
            <a:solidFill>
              <a:srgbClr val="007DB1"/>
            </a:solidFill>
            <a:prstDash val="solid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572000" y="2946730"/>
            <a:ext cx="0" cy="1729143"/>
          </a:xfrm>
          <a:prstGeom prst="straightConnector1">
            <a:avLst/>
          </a:prstGeom>
          <a:ln w="38100" cmpd="sng">
            <a:solidFill>
              <a:srgbClr val="007DB1"/>
            </a:solidFill>
            <a:prstDash val="solid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032500" y="4167873"/>
            <a:ext cx="0" cy="508000"/>
          </a:xfrm>
          <a:prstGeom prst="straightConnector1">
            <a:avLst/>
          </a:prstGeom>
          <a:ln w="38100" cmpd="sng">
            <a:solidFill>
              <a:srgbClr val="007DB1"/>
            </a:solidFill>
            <a:prstDash val="solid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105271" y="3913873"/>
            <a:ext cx="0" cy="762001"/>
          </a:xfrm>
          <a:prstGeom prst="straightConnector1">
            <a:avLst/>
          </a:prstGeom>
          <a:ln w="38100" cmpd="sng">
            <a:solidFill>
              <a:srgbClr val="007DB1"/>
            </a:solidFill>
            <a:prstDash val="solid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827483" y="3853137"/>
            <a:ext cx="7080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rgbClr val="4F81BD"/>
                </a:solidFill>
              </a:rPr>
              <a:t>Device</a:t>
            </a:r>
            <a:br>
              <a:rPr lang="en-US" sz="1500" dirty="0">
                <a:solidFill>
                  <a:srgbClr val="4F81BD"/>
                </a:solidFill>
              </a:rPr>
            </a:br>
            <a:r>
              <a:rPr lang="en-US" sz="1500" dirty="0">
                <a:solidFill>
                  <a:srgbClr val="4F81BD"/>
                </a:solidFill>
              </a:rPr>
              <a:t>Layer</a:t>
            </a:r>
          </a:p>
        </p:txBody>
      </p:sp>
      <p:sp>
        <p:nvSpPr>
          <p:cNvPr id="52" name="TextBox 51"/>
          <p:cNvSpPr txBox="1"/>
          <p:nvPr/>
        </p:nvSpPr>
        <p:spPr>
          <a:xfrm rot="16200000">
            <a:off x="518217" y="2253556"/>
            <a:ext cx="13266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660066"/>
                </a:solidFill>
              </a:rPr>
              <a:t>PnP IOP</a:t>
            </a:r>
          </a:p>
          <a:p>
            <a:pPr algn="ctr"/>
            <a:r>
              <a:rPr lang="en-US" sz="1500" dirty="0" smtClean="0">
                <a:solidFill>
                  <a:srgbClr val="660066"/>
                </a:solidFill>
              </a:rPr>
              <a:t>Platform </a:t>
            </a:r>
            <a:r>
              <a:rPr lang="en-US" sz="1500" dirty="0">
                <a:solidFill>
                  <a:srgbClr val="660066"/>
                </a:solidFill>
              </a:rPr>
              <a:t>Layer</a:t>
            </a:r>
          </a:p>
        </p:txBody>
      </p:sp>
      <p:sp>
        <p:nvSpPr>
          <p:cNvPr id="53" name="TextBox 52"/>
          <p:cNvSpPr txBox="1"/>
          <p:nvPr/>
        </p:nvSpPr>
        <p:spPr>
          <a:xfrm rot="16200000">
            <a:off x="418048" y="793055"/>
            <a:ext cx="15269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rgbClr val="66B360"/>
                </a:solidFill>
              </a:rPr>
              <a:t>Enterprise </a:t>
            </a:r>
            <a:br>
              <a:rPr lang="en-US" sz="1500" dirty="0">
                <a:solidFill>
                  <a:srgbClr val="66B360"/>
                </a:solidFill>
              </a:rPr>
            </a:br>
            <a:r>
              <a:rPr lang="en-US" sz="1500" dirty="0">
                <a:solidFill>
                  <a:srgbClr val="66B360"/>
                </a:solidFill>
              </a:rPr>
              <a:t>Application Layer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51000" y="4421873"/>
            <a:ext cx="6096000" cy="0"/>
          </a:xfrm>
          <a:prstGeom prst="line">
            <a:avLst/>
          </a:prstGeom>
          <a:ln>
            <a:solidFill>
              <a:srgbClr val="00929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570203" y="4167991"/>
            <a:ext cx="872226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solidFill>
                  <a:srgbClr val="4F81BD"/>
                </a:solidFill>
              </a:rPr>
              <a:t>Device</a:t>
            </a:r>
            <a:br>
              <a:rPr lang="en-US" sz="1333" dirty="0">
                <a:solidFill>
                  <a:srgbClr val="4F81BD"/>
                </a:solidFill>
              </a:rPr>
            </a:br>
            <a:r>
              <a:rPr lang="en-US" sz="1333" dirty="0">
                <a:solidFill>
                  <a:srgbClr val="4F81BD"/>
                </a:solidFill>
              </a:rPr>
              <a:t>Interfaces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651000" y="3278738"/>
            <a:ext cx="5080000" cy="0"/>
          </a:xfrm>
          <a:prstGeom prst="line">
            <a:avLst/>
          </a:prstGeom>
          <a:ln>
            <a:solidFill>
              <a:srgbClr val="7D4199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570203" y="3006198"/>
            <a:ext cx="1376467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solidFill>
                  <a:srgbClr val="660066"/>
                </a:solidFill>
              </a:rPr>
              <a:t>Device - Platform</a:t>
            </a:r>
            <a:br>
              <a:rPr lang="en-US" sz="1333" dirty="0">
                <a:solidFill>
                  <a:srgbClr val="660066"/>
                </a:solidFill>
              </a:rPr>
            </a:br>
            <a:r>
              <a:rPr lang="en-US" sz="1333" dirty="0">
                <a:solidFill>
                  <a:srgbClr val="660066"/>
                </a:solidFill>
              </a:rPr>
              <a:t>Interfaces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651000" y="1684968"/>
            <a:ext cx="6124917" cy="0"/>
          </a:xfrm>
          <a:prstGeom prst="line">
            <a:avLst/>
          </a:prstGeom>
          <a:ln>
            <a:solidFill>
              <a:srgbClr val="66B36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570202" y="1419456"/>
            <a:ext cx="1696490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solidFill>
                  <a:srgbClr val="66B360"/>
                </a:solidFill>
              </a:rPr>
              <a:t>Platform - Application</a:t>
            </a:r>
            <a:br>
              <a:rPr lang="en-US" sz="1333" dirty="0">
                <a:solidFill>
                  <a:srgbClr val="66B360"/>
                </a:solidFill>
              </a:rPr>
            </a:br>
            <a:r>
              <a:rPr lang="en-US" sz="1333" dirty="0">
                <a:solidFill>
                  <a:srgbClr val="66B360"/>
                </a:solidFill>
              </a:rPr>
              <a:t>Interfaces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302000" y="3913873"/>
            <a:ext cx="0" cy="762000"/>
          </a:xfrm>
          <a:prstGeom prst="straightConnector1">
            <a:avLst/>
          </a:prstGeom>
          <a:ln w="38100" cmpd="sng">
            <a:solidFill>
              <a:srgbClr val="BF311A"/>
            </a:solidFill>
            <a:prstDash val="solid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286500" y="4167873"/>
            <a:ext cx="0" cy="508000"/>
          </a:xfrm>
          <a:prstGeom prst="straightConnector1">
            <a:avLst/>
          </a:prstGeom>
          <a:ln w="38100" cmpd="sng">
            <a:solidFill>
              <a:srgbClr val="BF311A"/>
            </a:solidFill>
            <a:prstDash val="solid"/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24000" y="5397500"/>
            <a:ext cx="1016000" cy="233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17" dirty="0">
                <a:solidFill>
                  <a:srgbClr val="BF311A"/>
                </a:solidFill>
              </a:rPr>
              <a:t>Proprietary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4000" y="5272587"/>
            <a:ext cx="1016000" cy="233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17" dirty="0">
                <a:solidFill>
                  <a:srgbClr val="007DB1"/>
                </a:solidFill>
              </a:rPr>
              <a:t>Standards-based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540000" y="5363595"/>
            <a:ext cx="508000" cy="0"/>
          </a:xfrm>
          <a:prstGeom prst="straightConnector1">
            <a:avLst/>
          </a:prstGeom>
          <a:ln w="38100" cmpd="sng">
            <a:solidFill>
              <a:srgbClr val="007DB1"/>
            </a:solidFill>
            <a:prstDash val="solid"/>
            <a:headEnd type="non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540000" y="5518103"/>
            <a:ext cx="508000" cy="0"/>
          </a:xfrm>
          <a:prstGeom prst="straightConnector1">
            <a:avLst/>
          </a:prstGeom>
          <a:ln w="38100" cmpd="sng">
            <a:solidFill>
              <a:srgbClr val="BF311A"/>
            </a:solidFill>
            <a:prstDash val="solid"/>
            <a:headEnd type="non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63500"/>
            <a:ext cx="6858000" cy="480733"/>
          </a:xfrm>
        </p:spPr>
        <p:txBody>
          <a:bodyPr/>
          <a:lstStyle/>
          <a:p>
            <a:r>
              <a:rPr lang="en-US" sz="2800" dirty="0" smtClean="0"/>
              <a:t>Target Architecture</a:t>
            </a:r>
            <a:endParaRPr lang="en-US" sz="2800" dirty="0"/>
          </a:p>
        </p:txBody>
      </p:sp>
      <p:sp>
        <p:nvSpPr>
          <p:cNvPr id="45" name="Rounded Rectangle 44"/>
          <p:cNvSpPr/>
          <p:nvPr/>
        </p:nvSpPr>
        <p:spPr>
          <a:xfrm>
            <a:off x="2349500" y="2575405"/>
            <a:ext cx="5143500" cy="345595"/>
          </a:xfrm>
          <a:prstGeom prst="roundRect">
            <a:avLst/>
          </a:prstGeom>
          <a:solidFill>
            <a:srgbClr val="7D4199"/>
          </a:solidFill>
          <a:ln w="19050" cmpd="sng">
            <a:solidFill>
              <a:srgbClr val="0092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905000" y="2159000"/>
            <a:ext cx="5851597" cy="260543"/>
          </a:xfrm>
          <a:prstGeom prst="roundRect">
            <a:avLst/>
          </a:prstGeom>
          <a:solidFill>
            <a:srgbClr val="7D4199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500" dirty="0">
                <a:solidFill>
                  <a:srgbClr val="FFFFFF"/>
                </a:solidFill>
              </a:rPr>
              <a:t>Multi-Enterprise  </a:t>
            </a:r>
            <a:r>
              <a:rPr lang="en-US" sz="1500" dirty="0" smtClean="0">
                <a:solidFill>
                  <a:srgbClr val="FFFFFF"/>
                </a:solidFill>
              </a:rPr>
              <a:t>Router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250598" y="2476500"/>
            <a:ext cx="5143500" cy="317500"/>
          </a:xfrm>
          <a:prstGeom prst="roundRect">
            <a:avLst/>
          </a:prstGeom>
          <a:solidFill>
            <a:srgbClr val="7D4199"/>
          </a:solidFill>
          <a:ln w="19050" cmpd="sng">
            <a:solidFill>
              <a:srgbClr val="0092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500" dirty="0" smtClean="0">
                <a:solidFill>
                  <a:srgbClr val="FFFFFF"/>
                </a:solidFill>
              </a:rPr>
              <a:t>Enterprise</a:t>
            </a:r>
            <a:r>
              <a:rPr lang="en-US" sz="1333" dirty="0" smtClean="0">
                <a:solidFill>
                  <a:srgbClr val="FFFFFF"/>
                </a:solidFill>
              </a:rPr>
              <a:t>/</a:t>
            </a:r>
            <a:r>
              <a:rPr lang="en-US" sz="1500" dirty="0" smtClean="0">
                <a:solidFill>
                  <a:srgbClr val="FFFFFF"/>
                </a:solidFill>
              </a:rPr>
              <a:t>Departmental Data Broker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0098" y="1816647"/>
            <a:ext cx="4001288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b="1" dirty="0">
                <a:solidFill>
                  <a:srgbClr val="7D4199"/>
                </a:solidFill>
              </a:rPr>
              <a:t>Plug-and-Play Interoperability Platform</a:t>
            </a:r>
          </a:p>
        </p:txBody>
      </p:sp>
      <p:sp>
        <p:nvSpPr>
          <p:cNvPr id="4" name="Oval 3"/>
          <p:cNvSpPr/>
          <p:nvPr/>
        </p:nvSpPr>
        <p:spPr>
          <a:xfrm>
            <a:off x="8180632" y="2345229"/>
            <a:ext cx="685800" cy="622630"/>
          </a:xfrm>
          <a:prstGeom prst="ellipse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9" name="Oval 48"/>
          <p:cNvSpPr/>
          <p:nvPr/>
        </p:nvSpPr>
        <p:spPr>
          <a:xfrm>
            <a:off x="8180632" y="4435011"/>
            <a:ext cx="685800" cy="622630"/>
          </a:xfrm>
          <a:prstGeom prst="ellipse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8180632" y="824915"/>
            <a:ext cx="685800" cy="622630"/>
          </a:xfrm>
          <a:prstGeom prst="ellipse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AMA Integrated Health Model Initiative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37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29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Common Data Model </a:t>
            </a:r>
            <a:r>
              <a:rPr lang="en-US" sz="2800" dirty="0" smtClean="0"/>
              <a:t>Solution </a:t>
            </a:r>
            <a:r>
              <a:rPr lang="en-US" sz="1800" dirty="0" smtClean="0"/>
              <a:t>(from Kristina Finney)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16AB82-9A5A-374F-8160-9694430342A9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38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0" name="AutoShape 14" descr="Image result for acmg"/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AutoShape 16" descr="Image result for acmg"/>
          <p:cNvSpPr>
            <a:spLocks noChangeAspect="1" noChangeArrowheads="1"/>
          </p:cNvSpPr>
          <p:nvPr/>
        </p:nvSpPr>
        <p:spPr bwMode="auto">
          <a:xfrm>
            <a:off x="307975" y="2936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AutoShape 28" descr="https://healthy.kaiserpermanente.org/etc/designs/kporg/kp-foundation/clientlib-structural/assets/images/logo.svg"/>
          <p:cNvSpPr>
            <a:spLocks noChangeAspect="1" noChangeArrowheads="1"/>
          </p:cNvSpPr>
          <p:nvPr/>
        </p:nvSpPr>
        <p:spPr bwMode="auto">
          <a:xfrm>
            <a:off x="460375" y="4460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AutoShape 30" descr="Image result for kaiser permanente logo"/>
          <p:cNvSpPr>
            <a:spLocks noChangeAspect="1" noChangeArrowheads="1"/>
          </p:cNvSpPr>
          <p:nvPr/>
        </p:nvSpPr>
        <p:spPr bwMode="auto">
          <a:xfrm>
            <a:off x="612775" y="5984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AutoShape 8" descr="Image result for healthbox logo"/>
          <p:cNvSpPr>
            <a:spLocks noChangeAspect="1" noChangeArrowheads="1"/>
          </p:cNvSpPr>
          <p:nvPr/>
        </p:nvSpPr>
        <p:spPr bwMode="auto">
          <a:xfrm>
            <a:off x="765175" y="7508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65176" y="2509591"/>
            <a:ext cx="5557219" cy="2636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/>
              <a:buChar char="•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/>
              <a:buChar char="•"/>
              <a:defRPr sz="1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/>
              <a:buChar char="•"/>
              <a:defRPr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500" dirty="0">
                <a:solidFill>
                  <a:srgbClr val="00000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Integrates</a:t>
            </a:r>
            <a:r>
              <a:rPr lang="en-US" sz="15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solidFill>
                  <a:srgbClr val="00000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code sets;</a:t>
            </a:r>
          </a:p>
          <a:p>
            <a:pPr lvl="1"/>
            <a:r>
              <a:rPr lang="en-US" sz="1500" dirty="0">
                <a:solidFill>
                  <a:srgbClr val="00000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Adds function, state, patient goals, descriptors and other critical data elements;</a:t>
            </a:r>
          </a:p>
          <a:p>
            <a:pPr lvl="1"/>
            <a:r>
              <a:rPr lang="en-US" sz="1500" dirty="0">
                <a:solidFill>
                  <a:srgbClr val="00000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Organizes data in a shared context;</a:t>
            </a:r>
          </a:p>
          <a:p>
            <a:pPr lvl="1"/>
            <a:r>
              <a:rPr lang="en-US" sz="1500" dirty="0">
                <a:solidFill>
                  <a:srgbClr val="00000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expression of wellness and population health;</a:t>
            </a:r>
          </a:p>
          <a:p>
            <a:pPr lvl="1"/>
            <a:r>
              <a:rPr lang="en-US" sz="1500" dirty="0">
                <a:solidFill>
                  <a:srgbClr val="00000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semantically interoperable technical solutions and care models; and</a:t>
            </a:r>
          </a:p>
          <a:p>
            <a:pPr lvl="1"/>
            <a:r>
              <a:rPr lang="en-US" sz="1500" dirty="0">
                <a:solidFill>
                  <a:srgbClr val="00000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Evolves based on real world use and feedback.</a:t>
            </a:r>
            <a:endParaRPr lang="en-US" sz="1700" dirty="0">
              <a:solidFill>
                <a:srgbClr val="00000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500" dirty="0">
              <a:solidFill>
                <a:srgbClr val="00000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0"/>
          <a:stretch/>
        </p:blipFill>
        <p:spPr>
          <a:xfrm>
            <a:off x="6322395" y="1850250"/>
            <a:ext cx="1984611" cy="18747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955"/>
            <a:ext cx="6282513" cy="3463707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for and available to all stakeholders at no cost, sustained by paid resources, and incorporates expert input</a:t>
            </a:r>
          </a:p>
          <a:p>
            <a:r>
              <a:rPr lang="en-US" sz="17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medical information</a:t>
            </a:r>
            <a:r>
              <a:rPr lang="en-US" sz="17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n-US" sz="17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master coding system that:</a:t>
            </a:r>
          </a:p>
        </p:txBody>
      </p:sp>
    </p:spTree>
    <p:extLst>
      <p:ext uri="{BB962C8B-B14F-4D97-AF65-F5344CB8AC3E}">
        <p14:creationId xmlns:p14="http://schemas.microsoft.com/office/powerpoint/2010/main" val="73239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AMA Integrated Health Model Initiative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Intermountain has been visiting with the AMA since December 2016</a:t>
            </a:r>
          </a:p>
          <a:p>
            <a:r>
              <a:rPr lang="en-US" dirty="0" smtClean="0"/>
              <a:t>Still learning about what IHMI is</a:t>
            </a:r>
          </a:p>
          <a:p>
            <a:r>
              <a:rPr lang="en-US" dirty="0" smtClean="0"/>
              <a:t>3 Layers – terminology, models (context), knowledge</a:t>
            </a:r>
          </a:p>
          <a:p>
            <a:r>
              <a:rPr lang="en-US" dirty="0" smtClean="0"/>
              <a:t>Model review process is managed by AMA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FHIR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79500" y="1333500"/>
            <a:ext cx="6392858" cy="952500"/>
            <a:chOff x="381000" y="1600200"/>
            <a:chExt cx="7671429" cy="1143000"/>
          </a:xfrm>
        </p:grpSpPr>
        <p:sp>
          <p:nvSpPr>
            <p:cNvPr id="7" name="TextBox 6"/>
            <p:cNvSpPr txBox="1"/>
            <p:nvPr/>
          </p:nvSpPr>
          <p:spPr>
            <a:xfrm>
              <a:off x="1696530" y="1708120"/>
              <a:ext cx="6355899" cy="84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API specification for RESTful </a:t>
              </a:r>
              <a:r>
                <a:rPr lang="en-US" sz="2000" dirty="0" smtClean="0"/>
                <a:t>access to clinical </a:t>
              </a:r>
              <a:r>
                <a:rPr lang="en-US" sz="2000" b="1" i="1" u="sng" dirty="0"/>
                <a:t>resources</a:t>
              </a:r>
            </a:p>
          </p:txBody>
        </p:sp>
        <p:pic>
          <p:nvPicPr>
            <p:cNvPr id="4" name="Picture 3" descr="api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600200"/>
              <a:ext cx="1143000" cy="11430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079500" y="2730500"/>
            <a:ext cx="6396216" cy="944941"/>
            <a:chOff x="381000" y="3276600"/>
            <a:chExt cx="7675459" cy="1133929"/>
          </a:xfrm>
        </p:grpSpPr>
        <p:sp>
          <p:nvSpPr>
            <p:cNvPr id="8" name="TextBox 7"/>
            <p:cNvSpPr txBox="1"/>
            <p:nvPr/>
          </p:nvSpPr>
          <p:spPr>
            <a:xfrm>
              <a:off x="1696530" y="3429000"/>
              <a:ext cx="6359929" cy="84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Applications portable against any vendor implementing FHIR services</a:t>
              </a:r>
            </a:p>
          </p:txBody>
        </p:sp>
        <p:pic>
          <p:nvPicPr>
            <p:cNvPr id="6" name="Picture 5" descr="usb-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276600"/>
              <a:ext cx="1143000" cy="113392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052415" y="4064000"/>
            <a:ext cx="6472874" cy="947233"/>
            <a:chOff x="348497" y="4876800"/>
            <a:chExt cx="7767449" cy="1136680"/>
          </a:xfrm>
        </p:grpSpPr>
        <p:sp>
          <p:nvSpPr>
            <p:cNvPr id="9" name="TextBox 8"/>
            <p:cNvSpPr txBox="1"/>
            <p:nvPr/>
          </p:nvSpPr>
          <p:spPr>
            <a:xfrm>
              <a:off x="1696530" y="5029200"/>
              <a:ext cx="6419416" cy="84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Any application capable of making HTTPS calls can consume FHIR services</a:t>
              </a:r>
            </a:p>
          </p:txBody>
        </p:sp>
        <p:pic>
          <p:nvPicPr>
            <p:cNvPr id="12" name="Picture 11" descr="https_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97" y="4876800"/>
              <a:ext cx="1212850" cy="113668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782" y="12909"/>
            <a:ext cx="1095013" cy="6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4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SOLOR</a:t>
            </a:r>
          </a:p>
          <a:p>
            <a:pPr lvl="1"/>
            <a:r>
              <a:rPr lang="en-US" dirty="0"/>
              <a:t>NLM Value Set Authority Center (VSAC)</a:t>
            </a:r>
          </a:p>
          <a:p>
            <a:pPr lvl="1"/>
            <a:r>
              <a:rPr lang="en-US" dirty="0"/>
              <a:t>Common Data Elements</a:t>
            </a:r>
          </a:p>
          <a:p>
            <a:pPr lvl="1"/>
            <a:r>
              <a:rPr lang="en-US" dirty="0"/>
              <a:t>Structured Data Capture</a:t>
            </a:r>
          </a:p>
          <a:p>
            <a:pPr lvl="1"/>
            <a:r>
              <a:rPr lang="en-US" dirty="0"/>
              <a:t>RSNA – </a:t>
            </a:r>
            <a:r>
              <a:rPr lang="en-US" dirty="0" smtClean="0"/>
              <a:t>RadLex (now joined with LOINC)</a:t>
            </a:r>
            <a:endParaRPr lang="en-US" dirty="0"/>
          </a:p>
          <a:p>
            <a:pPr lvl="1"/>
            <a:r>
              <a:rPr lang="en-US" dirty="0"/>
              <a:t>OSEHRA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41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50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2" y="301314"/>
            <a:ext cx="6701897" cy="763338"/>
          </a:xfrm>
        </p:spPr>
        <p:txBody>
          <a:bodyPr vert="horz" lIns="76200" tIns="38100" rIns="76200" bIns="38100" rtlCol="0" anchor="b" anchorCtr="0">
            <a:noAutofit/>
          </a:bodyPr>
          <a:lstStyle/>
          <a:p>
            <a:pPr defTabSz="761970"/>
            <a:r>
              <a:rPr lang="en-US" sz="3833" dirty="0"/>
              <a:t>FHIR: Core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7253" y="1258495"/>
            <a:ext cx="7180434" cy="4064000"/>
          </a:xfrm>
          <a:prstGeom prst="rect">
            <a:avLst/>
          </a:prstGeom>
          <a:noFill/>
        </p:spPr>
        <p:txBody>
          <a:bodyPr wrap="square" numCol="3" spcCol="0" rtlCol="0">
            <a:noAutofit/>
          </a:bodyPr>
          <a:lstStyle/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AdverseReaction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Alert</a:t>
            </a: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AllergyIntolerance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CarePlan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Composition</a:t>
            </a: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ConceptMap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Condition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Conformance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Device</a:t>
            </a:r>
          </a:p>
          <a:p>
            <a:r>
              <a:rPr lang="en-US" sz="1500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DeviceObservationReport</a:t>
            </a:r>
            <a:endParaRPr lang="en-US" sz="1500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DiagnosticOrder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DiagnosticReport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DocumentReference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DocumentManifest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Encounter</a:t>
            </a: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FamilyHistory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Group</a:t>
            </a: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ImagingStudy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Immunization</a:t>
            </a:r>
          </a:p>
          <a:p>
            <a:r>
              <a:rPr lang="en-US" sz="1250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ImmunizationRecommendation</a:t>
            </a:r>
            <a:endParaRPr lang="en-US" sz="1250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List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Location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Media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Medication</a:t>
            </a: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MedicationAdministration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MedicationDispense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MedicationPrescription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MedicationStatement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MessageHeader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Observation</a:t>
            </a: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OperationOutcome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Order</a:t>
            </a: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OrderResponse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Organization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Other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Patient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Practitioner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Procedure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Profile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Provenance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Query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Questionnaire</a:t>
            </a: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RelatedPerson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SecurityEvent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Specimen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Substance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Supply</a:t>
            </a: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ValueSet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782" y="12909"/>
            <a:ext cx="1095013" cy="6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6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1705" y="831168"/>
            <a:ext cx="8488510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b="1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 (</a:t>
            </a:r>
            <a:r>
              <a:rPr lang="en-US" sz="2000" b="1" dirty="0" err="1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DomainResource</a:t>
            </a:r>
            <a:r>
              <a:rPr lang="en-US" sz="2000" b="1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identifier : Identifier [0..*]status : code [1..1]« </a:t>
            </a:r>
            <a:r>
              <a:rPr lang="en-US" sz="2000" dirty="0" err="1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ObservationStatus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»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 : </a:t>
            </a:r>
            <a:r>
              <a:rPr lang="en-US" sz="2000" dirty="0" err="1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CodeableConcept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[1..1] « LOINC ?? »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 : Reference [0..1]« </a:t>
            </a:r>
            <a:r>
              <a:rPr lang="en-US" sz="2000" dirty="0" err="1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Patient|Group|Device|Location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encounter : Reference [0..1] « Encounter »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effective[x] : Type [0..1]« </a:t>
            </a:r>
            <a:r>
              <a:rPr lang="en-US" sz="2000" dirty="0" err="1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dateTime|Period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value[x] : Type [0..1]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0985"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en-US" sz="2000" dirty="0" err="1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Quantity|CodeableConcept|string|Range|Ratio|SampledData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0985"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Attachment|time|dateTime|Period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interpretation : </a:t>
            </a:r>
            <a:r>
              <a:rPr lang="en-US" sz="2000" dirty="0" err="1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CodeableConcept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[0..1] « Observation Interpretation+ »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 : </a:t>
            </a:r>
            <a:r>
              <a:rPr lang="en-US" sz="2000" dirty="0" err="1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CodeableConcept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[0..1] « Observation Methods?? »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specimen : Reference [0..1] « Specimen »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 : Reference [0..1] « </a:t>
            </a:r>
            <a:r>
              <a:rPr lang="en-US" sz="2000" dirty="0" err="1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Device|DeviceMetric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26382" y="89647"/>
            <a:ext cx="6701897" cy="661537"/>
          </a:xfrm>
          <a:prstGeom prst="rect">
            <a:avLst/>
          </a:prstGeom>
          <a:ex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Observation Resource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3291" y="1219200"/>
            <a:ext cx="6986955" cy="2308324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Observation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subject &lt;patient identifier&gt;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code (test code) from LOINC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value &lt;the result of the test&gt;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875691" y="1371600"/>
            <a:ext cx="6986955" cy="2308324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Observation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subject: Doe, John; #12345</a:t>
            </a:r>
            <a:r>
              <a:rPr lang="en-US" sz="3600" dirty="0"/>
              <a:t>	</a:t>
            </a:r>
            <a:r>
              <a:rPr lang="en-US" sz="3600" dirty="0" smtClean="0"/>
              <a:t>code: 8480-6, Systolic BP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value: 120 mmHg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1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233730" y="106214"/>
            <a:ext cx="6610038" cy="508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Example: Fetch a systolic blood pressure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29751" y="649457"/>
            <a:ext cx="5386731" cy="323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Monaco"/>
                <a:cs typeface="Monaco"/>
              </a:rPr>
              <a:t>GET https://open-</a:t>
            </a:r>
            <a:r>
              <a:rPr lang="en-US" sz="1500" dirty="0" err="1">
                <a:latin typeface="Monaco"/>
                <a:cs typeface="Monaco"/>
              </a:rPr>
              <a:t>api.fhir.me</a:t>
            </a:r>
            <a:r>
              <a:rPr lang="en-US" sz="1500" dirty="0">
                <a:latin typeface="Monaco"/>
                <a:cs typeface="Monaco"/>
              </a:rPr>
              <a:t>/Observation/8567?_format=</a:t>
            </a:r>
            <a:r>
              <a:rPr lang="en-US" sz="1500" dirty="0" err="1">
                <a:latin typeface="Monaco"/>
                <a:cs typeface="Monaco"/>
              </a:rPr>
              <a:t>json</a:t>
            </a:r>
            <a:endParaRPr lang="en-US" sz="1500" dirty="0">
              <a:latin typeface="Monaco"/>
              <a:cs typeface="Monac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5301" y="894577"/>
            <a:ext cx="6220773" cy="442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3" b="1" dirty="0">
                <a:latin typeface="Monaco"/>
                <a:cs typeface="Monaco"/>
              </a:rPr>
              <a:t>{</a:t>
            </a:r>
          </a:p>
          <a:p>
            <a:r>
              <a:rPr lang="en-US" sz="1083" b="1" dirty="0">
                <a:latin typeface="Monaco"/>
                <a:cs typeface="Monaco"/>
              </a:rPr>
              <a:t>  "</a:t>
            </a:r>
            <a:r>
              <a:rPr lang="en-US" sz="1083" b="1" dirty="0" err="1">
                <a:latin typeface="Monaco"/>
                <a:cs typeface="Monaco"/>
              </a:rPr>
              <a:t>resourceType</a:t>
            </a:r>
            <a:r>
              <a:rPr lang="en-US" sz="1083" b="1" dirty="0">
                <a:latin typeface="Monaco"/>
                <a:cs typeface="Monaco"/>
              </a:rPr>
              <a:t>": "Observation",</a:t>
            </a:r>
          </a:p>
          <a:p>
            <a:r>
              <a:rPr lang="en-US" sz="1083" b="1" dirty="0">
                <a:latin typeface="Monaco"/>
                <a:cs typeface="Monaco"/>
              </a:rPr>
              <a:t>  "text": {</a:t>
            </a:r>
          </a:p>
          <a:p>
            <a:r>
              <a:rPr lang="en-US" sz="1083" b="1" dirty="0">
                <a:latin typeface="Monaco"/>
                <a:cs typeface="Monaco"/>
              </a:rPr>
              <a:t>    "status": "generated",</a:t>
            </a:r>
          </a:p>
          <a:p>
            <a:r>
              <a:rPr lang="en-US" sz="1083" b="1" dirty="0">
                <a:latin typeface="Monaco"/>
                <a:cs typeface="Monaco"/>
              </a:rPr>
              <a:t>    "div": "&lt;div&gt;1999-07-02: Systolic blood pressure = 109 mm[Hg]&lt;/div&gt;"</a:t>
            </a:r>
          </a:p>
          <a:p>
            <a:r>
              <a:rPr lang="en-US" sz="1083" b="1" dirty="0">
                <a:latin typeface="Monaco"/>
                <a:cs typeface="Monaco"/>
              </a:rPr>
              <a:t>  },</a:t>
            </a:r>
          </a:p>
          <a:p>
            <a:r>
              <a:rPr lang="en-US" sz="1083" b="1" dirty="0">
                <a:latin typeface="Monaco"/>
                <a:cs typeface="Monaco"/>
              </a:rPr>
              <a:t>  "name": {</a:t>
            </a:r>
          </a:p>
          <a:p>
            <a:r>
              <a:rPr lang="en-US" sz="1083" b="1" dirty="0">
                <a:latin typeface="Monaco"/>
                <a:cs typeface="Monaco"/>
              </a:rPr>
              <a:t>    "coding": [</a:t>
            </a:r>
          </a:p>
          <a:p>
            <a:r>
              <a:rPr lang="en-US" sz="1083" b="1" dirty="0">
                <a:latin typeface="Monaco"/>
                <a:cs typeface="Monaco"/>
              </a:rPr>
              <a:t>      {</a:t>
            </a:r>
          </a:p>
          <a:p>
            <a:r>
              <a:rPr lang="en-US" sz="1083" b="1" dirty="0">
                <a:latin typeface="Monaco"/>
                <a:cs typeface="Monaco"/>
              </a:rPr>
              <a:t>        "system": "http://</a:t>
            </a:r>
            <a:r>
              <a:rPr lang="en-US" sz="1083" b="1" dirty="0" err="1">
                <a:latin typeface="Monaco"/>
                <a:cs typeface="Monaco"/>
              </a:rPr>
              <a:t>loinc.org</a:t>
            </a:r>
            <a:r>
              <a:rPr lang="en-US" sz="1083" b="1" dirty="0">
                <a:latin typeface="Monaco"/>
                <a:cs typeface="Monaco"/>
              </a:rPr>
              <a:t>",</a:t>
            </a:r>
          </a:p>
          <a:p>
            <a:r>
              <a:rPr lang="en-US" sz="1083" b="1" dirty="0">
                <a:latin typeface="Monaco"/>
                <a:cs typeface="Monaco"/>
              </a:rPr>
              <a:t>        "code": "8480-6",</a:t>
            </a:r>
          </a:p>
          <a:p>
            <a:r>
              <a:rPr lang="en-US" sz="1083" b="1" dirty="0">
                <a:latin typeface="Monaco"/>
                <a:cs typeface="Monaco"/>
              </a:rPr>
              <a:t>        "display": "Systolic blood pressure"</a:t>
            </a:r>
          </a:p>
          <a:p>
            <a:r>
              <a:rPr lang="en-US" sz="1083" b="1" dirty="0">
                <a:latin typeface="Monaco"/>
                <a:cs typeface="Monaco"/>
              </a:rPr>
              <a:t>      }</a:t>
            </a:r>
          </a:p>
          <a:p>
            <a:r>
              <a:rPr lang="en-US" sz="1083" b="1" dirty="0">
                <a:latin typeface="Monaco"/>
                <a:cs typeface="Monaco"/>
              </a:rPr>
              <a:t>    ]</a:t>
            </a:r>
          </a:p>
          <a:p>
            <a:r>
              <a:rPr lang="en-US" sz="1083" b="1" dirty="0">
                <a:latin typeface="Monaco"/>
                <a:cs typeface="Monaco"/>
              </a:rPr>
              <a:t>  },</a:t>
            </a:r>
          </a:p>
          <a:p>
            <a:r>
              <a:rPr lang="en-US" sz="1083" b="1" dirty="0">
                <a:latin typeface="Monaco"/>
                <a:cs typeface="Monaco"/>
              </a:rPr>
              <a:t>  "</a:t>
            </a:r>
            <a:r>
              <a:rPr lang="en-US" sz="1083" b="1" dirty="0" err="1">
                <a:latin typeface="Monaco"/>
                <a:cs typeface="Monaco"/>
              </a:rPr>
              <a:t>valueQuantity</a:t>
            </a:r>
            <a:r>
              <a:rPr lang="en-US" sz="1083" b="1" dirty="0">
                <a:latin typeface="Monaco"/>
                <a:cs typeface="Monaco"/>
              </a:rPr>
              <a:t>": {</a:t>
            </a:r>
          </a:p>
          <a:p>
            <a:r>
              <a:rPr lang="en-US" sz="1083" b="1" dirty="0">
                <a:latin typeface="Monaco"/>
                <a:cs typeface="Monaco"/>
              </a:rPr>
              <a:t>    "value": 109.0,</a:t>
            </a:r>
          </a:p>
          <a:p>
            <a:r>
              <a:rPr lang="en-US" sz="1083" b="1" dirty="0">
                <a:latin typeface="Monaco"/>
                <a:cs typeface="Monaco"/>
              </a:rPr>
              <a:t>    "units": "mm[Hg]",</a:t>
            </a:r>
          </a:p>
          <a:p>
            <a:r>
              <a:rPr lang="en-US" sz="1083" b="1" dirty="0">
                <a:latin typeface="Monaco"/>
                <a:cs typeface="Monaco"/>
              </a:rPr>
              <a:t>    "code": "mm[Hg]"</a:t>
            </a:r>
          </a:p>
          <a:p>
            <a:r>
              <a:rPr lang="en-US" sz="1083" b="1" dirty="0">
                <a:latin typeface="Monaco"/>
                <a:cs typeface="Monaco"/>
              </a:rPr>
              <a:t>  },</a:t>
            </a:r>
          </a:p>
          <a:p>
            <a:r>
              <a:rPr lang="en-US" sz="1083" b="1" dirty="0">
                <a:latin typeface="Monaco"/>
                <a:cs typeface="Monaco"/>
              </a:rPr>
              <a:t>  "</a:t>
            </a:r>
            <a:r>
              <a:rPr lang="en-US" sz="1083" b="1" dirty="0" err="1">
                <a:latin typeface="Monaco"/>
                <a:cs typeface="Monaco"/>
              </a:rPr>
              <a:t>appliesDateTime</a:t>
            </a:r>
            <a:r>
              <a:rPr lang="en-US" sz="1083" b="1" dirty="0">
                <a:latin typeface="Monaco"/>
                <a:cs typeface="Monaco"/>
              </a:rPr>
              <a:t>": "1999-07-02",</a:t>
            </a:r>
          </a:p>
          <a:p>
            <a:r>
              <a:rPr lang="en-US" sz="1083" b="1" dirty="0">
                <a:latin typeface="Monaco"/>
                <a:cs typeface="Monaco"/>
              </a:rPr>
              <a:t>  "status": "final",</a:t>
            </a:r>
          </a:p>
          <a:p>
            <a:r>
              <a:rPr lang="en-US" sz="1083" b="1" dirty="0">
                <a:latin typeface="Monaco"/>
                <a:cs typeface="Monaco"/>
              </a:rPr>
              <a:t>  "subject": {</a:t>
            </a:r>
          </a:p>
          <a:p>
            <a:r>
              <a:rPr lang="en-US" sz="1083" b="1" dirty="0">
                <a:latin typeface="Monaco"/>
                <a:cs typeface="Monaco"/>
              </a:rPr>
              <a:t>    "reference": "Patient/1186747"</a:t>
            </a:r>
          </a:p>
          <a:p>
            <a:r>
              <a:rPr lang="en-US" sz="1083" b="1" dirty="0">
                <a:latin typeface="Monaco"/>
                <a:cs typeface="Monaco"/>
              </a:rPr>
              <a:t>  }</a:t>
            </a:r>
          </a:p>
          <a:p>
            <a:r>
              <a:rPr lang="en-US" sz="1083" b="1" dirty="0">
                <a:latin typeface="Monaco"/>
                <a:cs typeface="Monaco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77507" y="972622"/>
            <a:ext cx="3455873" cy="1021764"/>
            <a:chOff x="4669657" y="510986"/>
            <a:chExt cx="4147050" cy="919588"/>
          </a:xfrm>
        </p:grpSpPr>
        <p:sp>
          <p:nvSpPr>
            <p:cNvPr id="6" name="TextBox 5"/>
            <p:cNvSpPr txBox="1"/>
            <p:nvPr/>
          </p:nvSpPr>
          <p:spPr>
            <a:xfrm>
              <a:off x="6396427" y="1139725"/>
              <a:ext cx="2420280" cy="2908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Resource (unique) ID</a:t>
              </a: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 bwMode="auto">
            <a:xfrm flipH="1" flipV="1">
              <a:off x="4669657" y="510986"/>
              <a:ext cx="2936910" cy="62873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4398362" y="957235"/>
            <a:ext cx="2266050" cy="1573576"/>
            <a:chOff x="4937540" y="1126790"/>
            <a:chExt cx="2483363" cy="1371822"/>
          </a:xfrm>
        </p:grpSpPr>
        <p:sp>
          <p:nvSpPr>
            <p:cNvPr id="9" name="TextBox 8"/>
            <p:cNvSpPr txBox="1"/>
            <p:nvPr/>
          </p:nvSpPr>
          <p:spPr>
            <a:xfrm>
              <a:off x="5695718" y="2216881"/>
              <a:ext cx="1725185" cy="2817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Resource Type</a:t>
              </a:r>
            </a:p>
          </p:txBody>
        </p:sp>
        <p:cxnSp>
          <p:nvCxnSpPr>
            <p:cNvPr id="10" name="Straight Arrow Connector 9"/>
            <p:cNvCxnSpPr>
              <a:stCxn id="9" idx="0"/>
            </p:cNvCxnSpPr>
            <p:nvPr/>
          </p:nvCxnSpPr>
          <p:spPr bwMode="auto">
            <a:xfrm flipH="1" flipV="1">
              <a:off x="4937540" y="1126790"/>
              <a:ext cx="1620771" cy="109009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2526115" y="2688479"/>
            <a:ext cx="2362325" cy="650838"/>
            <a:chOff x="4162783" y="2491814"/>
            <a:chExt cx="2834790" cy="585755"/>
          </a:xfrm>
        </p:grpSpPr>
        <p:sp>
          <p:nvSpPr>
            <p:cNvPr id="12" name="TextBox 11"/>
            <p:cNvSpPr txBox="1"/>
            <p:nvPr/>
          </p:nvSpPr>
          <p:spPr>
            <a:xfrm>
              <a:off x="5281205" y="2786720"/>
              <a:ext cx="1716368" cy="2908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Semantics</a:t>
              </a:r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 bwMode="auto">
            <a:xfrm flipH="1" flipV="1">
              <a:off x="4162783" y="2491814"/>
              <a:ext cx="1118422" cy="44032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2588442" y="3666263"/>
            <a:ext cx="3996861" cy="553997"/>
            <a:chOff x="2624670" y="3363552"/>
            <a:chExt cx="4796233" cy="498599"/>
          </a:xfrm>
        </p:grpSpPr>
        <p:sp>
          <p:nvSpPr>
            <p:cNvPr id="15" name="TextBox 14"/>
            <p:cNvSpPr txBox="1"/>
            <p:nvPr/>
          </p:nvSpPr>
          <p:spPr>
            <a:xfrm>
              <a:off x="5731549" y="3363552"/>
              <a:ext cx="1689354" cy="498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Clinical Values</a:t>
              </a: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 bwMode="auto">
            <a:xfrm flipH="1" flipV="1">
              <a:off x="2624670" y="3502049"/>
              <a:ext cx="3106879" cy="11079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3352800" y="4375914"/>
            <a:ext cx="3993098" cy="553998"/>
            <a:chOff x="2629186" y="3248099"/>
            <a:chExt cx="4791717" cy="498598"/>
          </a:xfrm>
        </p:grpSpPr>
        <p:sp>
          <p:nvSpPr>
            <p:cNvPr id="18" name="TextBox 17"/>
            <p:cNvSpPr txBox="1"/>
            <p:nvPr/>
          </p:nvSpPr>
          <p:spPr>
            <a:xfrm>
              <a:off x="5731549" y="3248099"/>
              <a:ext cx="1689354" cy="4985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URL to Patient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 bwMode="auto">
            <a:xfrm flipH="1">
              <a:off x="2629186" y="3497398"/>
              <a:ext cx="3102363" cy="10921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93" y="134487"/>
            <a:ext cx="7889630" cy="670278"/>
          </a:xfrm>
        </p:spPr>
        <p:txBody>
          <a:bodyPr>
            <a:noAutofit/>
          </a:bodyPr>
          <a:lstStyle/>
          <a:p>
            <a:r>
              <a:rPr lang="en-US" sz="4000" dirty="0"/>
              <a:t>Profile for “Blood pressure”</a:t>
            </a:r>
            <a:endParaRPr lang="nl-NL" sz="40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272270" y="1073743"/>
            <a:ext cx="3930135" cy="2315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b="1" dirty="0">
                <a:solidFill>
                  <a:srgbClr val="000000"/>
                </a:solidFill>
                <a:latin typeface="Arial" charset="0"/>
              </a:rPr>
              <a:t>Observation = </a:t>
            </a:r>
            <a:r>
              <a:rPr lang="en-US" sz="1333" b="1" i="1" dirty="0">
                <a:solidFill>
                  <a:srgbClr val="000000"/>
                </a:solidFill>
                <a:latin typeface="Arial" charset="0"/>
              </a:rPr>
              <a:t>Blood Pressure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 err="1">
                <a:solidFill>
                  <a:srgbClr val="000000"/>
                </a:solidFill>
                <a:latin typeface="Arial" charset="0"/>
              </a:rPr>
              <a:t>Subject.reference</a:t>
            </a:r>
            <a:r>
              <a:rPr lang="en-US" sz="1333" dirty="0">
                <a:solidFill>
                  <a:srgbClr val="000000"/>
                </a:solidFill>
                <a:latin typeface="Arial" charset="0"/>
              </a:rPr>
              <a:t>: Patient URL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srgbClr val="000000"/>
                </a:solidFill>
                <a:latin typeface="Arial" charset="0"/>
              </a:rPr>
              <a:t>Coding: LOINC 55284-4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610219" y="3551683"/>
            <a:ext cx="2509856" cy="1260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b="1" dirty="0">
                <a:solidFill>
                  <a:srgbClr val="000000"/>
                </a:solidFill>
                <a:latin typeface="Arial" charset="0"/>
              </a:rPr>
              <a:t>Observation = </a:t>
            </a:r>
            <a:r>
              <a:rPr lang="en-US" sz="1333" b="1" i="1" dirty="0">
                <a:solidFill>
                  <a:srgbClr val="000000"/>
                </a:solidFill>
                <a:latin typeface="Arial" charset="0"/>
              </a:rPr>
              <a:t>Systolic BP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srgbClr val="000000"/>
                </a:solidFill>
                <a:latin typeface="Arial" charset="0"/>
              </a:rPr>
              <a:t>name: “Systolic”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srgbClr val="000000"/>
                </a:solidFill>
                <a:latin typeface="Arial" charset="0"/>
              </a:rPr>
              <a:t>coding: LOINC 8480-6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 err="1">
                <a:solidFill>
                  <a:srgbClr val="000000"/>
                </a:solidFill>
                <a:latin typeface="Arial" charset="0"/>
              </a:rPr>
              <a:t>value.units</a:t>
            </a:r>
            <a:r>
              <a:rPr lang="en-US" sz="1333" dirty="0">
                <a:solidFill>
                  <a:srgbClr val="000000"/>
                </a:solidFill>
                <a:latin typeface="Arial" charset="0"/>
              </a:rPr>
              <a:t>: “mmHg”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394902" y="3559310"/>
            <a:ext cx="2400267" cy="1260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b="1" dirty="0">
                <a:solidFill>
                  <a:srgbClr val="000000"/>
                </a:solidFill>
                <a:latin typeface="Arial" charset="0"/>
              </a:rPr>
              <a:t>Observation = </a:t>
            </a:r>
            <a:r>
              <a:rPr lang="en-US" sz="1333" b="1" i="1" dirty="0">
                <a:solidFill>
                  <a:srgbClr val="000000"/>
                </a:solidFill>
                <a:latin typeface="Arial" charset="0"/>
              </a:rPr>
              <a:t>Diastolic BP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srgbClr val="000000"/>
                </a:solidFill>
                <a:latin typeface="Arial" charset="0"/>
              </a:rPr>
              <a:t>name: “Diastolic”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srgbClr val="000000"/>
                </a:solidFill>
                <a:latin typeface="Arial" charset="0"/>
              </a:rPr>
              <a:t>coding: LOINC 8462-4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 err="1">
                <a:solidFill>
                  <a:srgbClr val="000000"/>
                </a:solidFill>
                <a:latin typeface="Arial" charset="0"/>
              </a:rPr>
              <a:t>value.units</a:t>
            </a:r>
            <a:r>
              <a:rPr lang="en-US" sz="1333" dirty="0">
                <a:solidFill>
                  <a:srgbClr val="000000"/>
                </a:solidFill>
                <a:latin typeface="Arial" charset="0"/>
              </a:rPr>
              <a:t>: “mmHg”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347212" y="1993884"/>
            <a:ext cx="3775103" cy="13131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7" dirty="0">
                <a:solidFill>
                  <a:srgbClr val="000000"/>
                </a:solidFill>
                <a:latin typeface="Arial" charset="0"/>
              </a:rPr>
              <a:t>Related: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67" b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" name="Straight Arrow Connector 13"/>
          <p:cNvCxnSpPr>
            <a:stCxn id="8" idx="2"/>
            <a:endCxn id="11" idx="0"/>
          </p:cNvCxnSpPr>
          <p:nvPr/>
        </p:nvCxnSpPr>
        <p:spPr bwMode="auto">
          <a:xfrm flipH="1">
            <a:off x="2865141" y="3168561"/>
            <a:ext cx="491207" cy="38314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0" idx="2"/>
            <a:endCxn id="12" idx="0"/>
          </p:cNvCxnSpPr>
          <p:nvPr/>
        </p:nvCxnSpPr>
        <p:spPr bwMode="auto">
          <a:xfrm>
            <a:off x="5138356" y="3168537"/>
            <a:ext cx="456683" cy="39077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2501121" y="2310087"/>
            <a:ext cx="1710496" cy="8584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7" dirty="0">
                <a:solidFill>
                  <a:srgbClr val="000000"/>
                </a:solidFill>
                <a:latin typeface="Arial" charset="0"/>
              </a:rPr>
              <a:t>type: has-component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7" dirty="0" err="1">
                <a:solidFill>
                  <a:srgbClr val="000000"/>
                </a:solidFill>
                <a:latin typeface="Arial" charset="0"/>
              </a:rPr>
              <a:t>target.reference</a:t>
            </a:r>
            <a:r>
              <a:rPr lang="en-US" sz="1167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7" dirty="0">
                <a:solidFill>
                  <a:srgbClr val="000000"/>
                </a:solidFill>
                <a:latin typeface="Arial" charset="0"/>
              </a:rPr>
              <a:t>  Observation URL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67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283125" y="2310087"/>
            <a:ext cx="1710496" cy="8584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7" dirty="0">
                <a:solidFill>
                  <a:srgbClr val="000000"/>
                </a:solidFill>
                <a:latin typeface="Arial" charset="0"/>
              </a:rPr>
              <a:t>type: has-component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7" dirty="0" err="1">
                <a:solidFill>
                  <a:srgbClr val="000000"/>
                </a:solidFill>
                <a:latin typeface="Arial" charset="0"/>
              </a:rPr>
              <a:t>target.reference</a:t>
            </a:r>
            <a:r>
              <a:rPr lang="en-US" sz="1167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7" dirty="0">
                <a:solidFill>
                  <a:srgbClr val="000000"/>
                </a:solidFill>
                <a:latin typeface="Arial" charset="0"/>
              </a:rPr>
              <a:t>  Observation URL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67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4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People Use LOINC Codes Differently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482091"/>
            <a:ext cx="8042276" cy="36195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500" dirty="0"/>
              <a:t>Variations on use of </a:t>
            </a:r>
            <a:r>
              <a:rPr lang="en-US" sz="2500" dirty="0" err="1"/>
              <a:t>methodless</a:t>
            </a:r>
            <a:r>
              <a:rPr lang="en-US" sz="2500" dirty="0"/>
              <a:t> and method specific codes</a:t>
            </a:r>
          </a:p>
          <a:p>
            <a:pPr>
              <a:spcBef>
                <a:spcPts val="600"/>
              </a:spcBef>
            </a:pPr>
            <a:r>
              <a:rPr lang="en-US" sz="2500" dirty="0"/>
              <a:t>Confusion on blood versus serum or plasma</a:t>
            </a:r>
          </a:p>
          <a:p>
            <a:pPr>
              <a:spcBef>
                <a:spcPts val="600"/>
              </a:spcBef>
            </a:pPr>
            <a:r>
              <a:rPr lang="en-US" sz="2500" dirty="0"/>
              <a:t>Confusion on properties</a:t>
            </a:r>
          </a:p>
          <a:p>
            <a:pPr>
              <a:spcBef>
                <a:spcPts val="600"/>
              </a:spcBef>
            </a:pPr>
            <a:r>
              <a:rPr lang="en-US" sz="2500" dirty="0"/>
              <a:t>Confusion on NAR vs NOM</a:t>
            </a:r>
          </a:p>
          <a:p>
            <a:pPr>
              <a:spcBef>
                <a:spcPts val="600"/>
              </a:spcBef>
            </a:pPr>
            <a:r>
              <a:rPr lang="en-US" sz="2500" dirty="0"/>
              <a:t>Etc.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7_Custom Design">
  <a:themeElements>
    <a:clrScheme name="AMA custom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B"/>
      </a:accent1>
      <a:accent2>
        <a:srgbClr val="FAA63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82762</TotalTime>
  <Words>2158</Words>
  <Application>Microsoft Office PowerPoint</Application>
  <PresentationFormat>On-screen Show (16:10)</PresentationFormat>
  <Paragraphs>551</Paragraphs>
  <Slides>41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60" baseType="lpstr">
      <vt:lpstr>ＭＳ Ｐゴシック</vt:lpstr>
      <vt:lpstr>Arial</vt:lpstr>
      <vt:lpstr>Arial Narrow</vt:lpstr>
      <vt:lpstr>Calibri</vt:lpstr>
      <vt:lpstr>Calibri Light</vt:lpstr>
      <vt:lpstr>Courier New</vt:lpstr>
      <vt:lpstr>Gotham  </vt:lpstr>
      <vt:lpstr>Haettenschweiler</vt:lpstr>
      <vt:lpstr>Helvetica Neue Light</vt:lpstr>
      <vt:lpstr>Monaco</vt:lpstr>
      <vt:lpstr>News Gothic MT</vt:lpstr>
      <vt:lpstr>Roboto Light</vt:lpstr>
      <vt:lpstr>Tahoma</vt:lpstr>
      <vt:lpstr>Times New Roman</vt:lpstr>
      <vt:lpstr>Trebuchet MS</vt:lpstr>
      <vt:lpstr>Wingdings 2</vt:lpstr>
      <vt:lpstr>Breeze</vt:lpstr>
      <vt:lpstr>Custom Design</vt:lpstr>
      <vt:lpstr>17_Custom Design</vt:lpstr>
      <vt:lpstr>PowerPoint Presentation</vt:lpstr>
      <vt:lpstr>Agenda</vt:lpstr>
      <vt:lpstr>HL7 Activities</vt:lpstr>
      <vt:lpstr>FHIR</vt:lpstr>
      <vt:lpstr>FHIR: Core Resources</vt:lpstr>
      <vt:lpstr>PowerPoint Presentation</vt:lpstr>
      <vt:lpstr>PowerPoint Presentation</vt:lpstr>
      <vt:lpstr>Profile for “Blood pressure”</vt:lpstr>
      <vt:lpstr>People Use LOINC Codes Differently</vt:lpstr>
      <vt:lpstr>LOINC Codes for Blood Pressure</vt:lpstr>
      <vt:lpstr>Terminology Entropy</vt:lpstr>
      <vt:lpstr>PowerPoint Presentation</vt:lpstr>
      <vt:lpstr>CIMI</vt:lpstr>
      <vt:lpstr>CIMI Mission</vt:lpstr>
      <vt:lpstr>Make a shared repository of Detailed Clinical Models (aka logical models)</vt:lpstr>
      <vt:lpstr>CIMI creates “computable logical models.”</vt:lpstr>
      <vt:lpstr>SMART Platform –Open Specification for Apps</vt:lpstr>
      <vt:lpstr>PowerPoint Presentation</vt:lpstr>
      <vt:lpstr>CDS Hooks</vt:lpstr>
      <vt:lpstr>CDS Service</vt:lpstr>
      <vt:lpstr>Hook Examples</vt:lpstr>
      <vt:lpstr>What is the Argonaut Project?</vt:lpstr>
      <vt:lpstr>Who’s Behind the Argonaut Project?</vt:lpstr>
      <vt:lpstr>81 Organizations Registered in Argonaut Implementation Community</vt:lpstr>
      <vt:lpstr>Argonaut Implementation Guides In a Nutshell</vt:lpstr>
      <vt:lpstr>Argonaut Implementation Guides In a Nutshell (continued)</vt:lpstr>
      <vt:lpstr>HL7 Partners in Interoperability</vt:lpstr>
      <vt:lpstr>ONC</vt:lpstr>
      <vt:lpstr>PowerPoint Presentation</vt:lpstr>
      <vt:lpstr>Healthcare Services Platform Consortium</vt:lpstr>
      <vt:lpstr>HSPC Technical Strategies</vt:lpstr>
      <vt:lpstr>Sequoia</vt:lpstr>
      <vt:lpstr>Integrating the Healthcare Enterprise (IHE)</vt:lpstr>
      <vt:lpstr>Commonwell Health Alliance</vt:lpstr>
      <vt:lpstr>Center for Medical Interoperability</vt:lpstr>
      <vt:lpstr>Target Architecture</vt:lpstr>
      <vt:lpstr>AMA Integrated Health Model Initiative</vt:lpstr>
      <vt:lpstr>A Common Data Model Solution (from Kristina Finney)</vt:lpstr>
      <vt:lpstr>AMA Integrated Health Model Initiative</vt:lpstr>
      <vt:lpstr>Others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HSPC Tier 1 vs. Tier 2 Technical Specification</dc:title>
  <dc:creator>Rick Freeman</dc:creator>
  <cp:lastModifiedBy>Stan Huff</cp:lastModifiedBy>
  <cp:revision>398</cp:revision>
  <dcterms:created xsi:type="dcterms:W3CDTF">2015-02-03T21:55:03Z</dcterms:created>
  <dcterms:modified xsi:type="dcterms:W3CDTF">2018-01-12T18:14:27Z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bcb510f-b045-4068-810f-c7c3c3cc04c3_Enabled">
    <vt:lpwstr>True</vt:lpwstr>
  </property>
  <property fmtid="{D5CDD505-2E9C-101B-9397-08002B2CF9AE}" pid="3" name="MSIP_Label_dbcb510f-b045-4068-810f-c7c3c3cc04c3_SiteId">
    <vt:lpwstr>a79016de-bdd0-4e47-91f4-79416ab912ad</vt:lpwstr>
  </property>
  <property fmtid="{D5CDD505-2E9C-101B-9397-08002B2CF9AE}" pid="4" name="MSIP_Label_dbcb510f-b045-4068-810f-c7c3c3cc04c3_Ref">
    <vt:lpwstr>https://api.informationprotection.azure.com/api/a79016de-bdd0-4e47-91f4-79416ab912ad</vt:lpwstr>
  </property>
  <property fmtid="{D5CDD505-2E9C-101B-9397-08002B2CF9AE}" pid="5" name="MSIP_Label_dbcb510f-b045-4068-810f-c7c3c3cc04c3_SetBy">
    <vt:lpwstr>Stan.Huff@imail.org</vt:lpwstr>
  </property>
  <property fmtid="{D5CDD505-2E9C-101B-9397-08002B2CF9AE}" pid="6" name="MSIP_Label_dbcb510f-b045-4068-810f-c7c3c3cc04c3_SetDate">
    <vt:lpwstr>2017-08-23T07:19:48.8270332-06:00</vt:lpwstr>
  </property>
  <property fmtid="{D5CDD505-2E9C-101B-9397-08002B2CF9AE}" pid="7" name="MSIP_Label_dbcb510f-b045-4068-810f-c7c3c3cc04c3_Name">
    <vt:lpwstr>Public Information</vt:lpwstr>
  </property>
  <property fmtid="{D5CDD505-2E9C-101B-9397-08002B2CF9AE}" pid="8" name="MSIP_Label_dbcb510f-b045-4068-810f-c7c3c3cc04c3_Application">
    <vt:lpwstr>Microsoft Azure Information Protection</vt:lpwstr>
  </property>
  <property fmtid="{D5CDD505-2E9C-101B-9397-08002B2CF9AE}" pid="9" name="MSIP_Label_dbcb510f-b045-4068-810f-c7c3c3cc04c3_Extended_MSFT_Method">
    <vt:lpwstr>Manual</vt:lpwstr>
  </property>
  <property fmtid="{D5CDD505-2E9C-101B-9397-08002B2CF9AE}" pid="10" name="Sensitivity">
    <vt:lpwstr>Public Information</vt:lpwstr>
  </property>
</Properties>
</file>