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775" r:id="rId2"/>
    <p:sldId id="704" r:id="rId3"/>
    <p:sldId id="906" r:id="rId4"/>
    <p:sldId id="907" r:id="rId5"/>
    <p:sldId id="908" r:id="rId6"/>
    <p:sldId id="909" r:id="rId7"/>
    <p:sldId id="910" r:id="rId8"/>
    <p:sldId id="911" r:id="rId9"/>
    <p:sldId id="912" r:id="rId10"/>
    <p:sldId id="914" r:id="rId11"/>
    <p:sldId id="915" r:id="rId12"/>
    <p:sldId id="917" r:id="rId13"/>
    <p:sldId id="918" r:id="rId14"/>
    <p:sldId id="921" r:id="rId15"/>
    <p:sldId id="924" r:id="rId16"/>
    <p:sldId id="923" r:id="rId17"/>
    <p:sldId id="919" r:id="rId18"/>
    <p:sldId id="920" r:id="rId19"/>
    <p:sldId id="916" r:id="rId20"/>
    <p:sldId id="913" r:id="rId21"/>
    <p:sldId id="902" r:id="rId22"/>
    <p:sldId id="776" r:id="rId2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800" b="1" kern="1200">
        <a:solidFill>
          <a:schemeClr val="bg1"/>
        </a:solidFill>
        <a:latin typeface="Times New Roman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  <a:srgbClr val="666666"/>
    <a:srgbClr val="CCCCCC"/>
    <a:srgbClr val="800040"/>
    <a:srgbClr val="FF6666"/>
    <a:srgbClr val="FF0000"/>
    <a:srgbClr val="804000"/>
    <a:srgbClr val="000000"/>
    <a:srgbClr val="4C4C4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6291" autoAdjust="0"/>
  </p:normalViewPr>
  <p:slideViewPr>
    <p:cSldViewPr>
      <p:cViewPr>
        <p:scale>
          <a:sx n="120" d="100"/>
          <a:sy n="120" d="100"/>
        </p:scale>
        <p:origin x="116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5296E-13A1-EF4D-9F2B-1AF35D9DCF55}" type="doc">
      <dgm:prSet loTypeId="urn:microsoft.com/office/officeart/2005/8/layout/pyramid1" loCatId="" qsTypeId="urn:microsoft.com/office/officeart/2005/8/quickstyle/simple2" qsCatId="simple" csTypeId="urn:microsoft.com/office/officeart/2005/8/colors/accent3_2" csCatId="accent3" phldr="1"/>
      <dgm:spPr/>
    </dgm:pt>
    <dgm:pt modelId="{9AEA8A81-6970-6346-A23A-76F60D8D7A03}">
      <dgm:prSet phldrT="[Text]" custT="1"/>
      <dgm:spPr>
        <a:solidFill>
          <a:srgbClr val="800000"/>
        </a:solidFill>
        <a:ln>
          <a:solidFill>
            <a:schemeClr val="bg1"/>
          </a:solidFill>
        </a:ln>
      </dgm:spPr>
      <dgm:t>
        <a:bodyPr/>
        <a:lstStyle/>
        <a:p>
          <a:endParaRPr lang="en-US" sz="1400" b="1" dirty="0" smtClean="0">
            <a:solidFill>
              <a:schemeClr val="bg1"/>
            </a:solidFill>
            <a:latin typeface="Corbel"/>
            <a:cs typeface="Corbel"/>
          </a:endParaRPr>
        </a:p>
        <a:p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CDS</a:t>
          </a:r>
        </a:p>
      </dgm:t>
    </dgm:pt>
    <dgm:pt modelId="{1C325875-3740-D144-888A-AAEED3BEF360}" type="parTrans" cxnId="{4E7FF28E-C70C-1B42-953B-265BB8E5CC72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A3F6FB14-1392-9C40-BEA5-B8A5E482FA9D}" type="sibTrans" cxnId="{4E7FF28E-C70C-1B42-953B-265BB8E5CC72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362B3917-396F-374E-B500-AC878E8D7DCE}">
      <dgm:prSet phldrT="[Text]" custT="1"/>
      <dgm:spPr>
        <a:solidFill>
          <a:srgbClr val="80000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Data </a:t>
          </a:r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Templates</a:t>
          </a:r>
          <a:endParaRPr lang="en-US" sz="1400" b="1" dirty="0" smtClean="0">
            <a:solidFill>
              <a:schemeClr val="bg1"/>
            </a:solidFill>
            <a:latin typeface="Corbel"/>
            <a:cs typeface="Corbel"/>
          </a:endParaRPr>
        </a:p>
      </dgm:t>
    </dgm:pt>
    <dgm:pt modelId="{F3AD6711-66D2-BE43-9DDE-0B919DB98ED3}" type="parTrans" cxnId="{4E00E6DC-F880-9740-8581-72C91F9D35FB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8C2B5FA2-E6DA-854A-98AD-E82CEF94721C}" type="sibTrans" cxnId="{4E00E6DC-F880-9740-8581-72C91F9D35FB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EAE3A78A-9A56-7349-9125-DAC8EB3A80C4}">
      <dgm:prSet phldrT="[Text]" custT="1"/>
      <dgm:spPr>
        <a:solidFill>
          <a:srgbClr val="80000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Terminology &amp; Ontology Management</a:t>
          </a:r>
        </a:p>
      </dgm:t>
    </dgm:pt>
    <dgm:pt modelId="{CACBB25A-3F0C-5248-82F5-A4294264A31F}" type="parTrans" cxnId="{31DDD6D7-58CC-E741-B472-5BE2289EBD83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9FE0B393-318F-C446-9223-D7C3C67ADC8F}" type="sibTrans" cxnId="{31DDD6D7-58CC-E741-B472-5BE2289EBD83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5A6E713B-FE95-F445-85E7-C5CA4721DC8F}">
      <dgm:prSet phldrT="[Text]" custT="1"/>
      <dgm:spPr>
        <a:solidFill>
          <a:schemeClr val="bg1">
            <a:lumMod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Software Infrastructure</a:t>
          </a:r>
        </a:p>
      </dgm:t>
    </dgm:pt>
    <dgm:pt modelId="{4DF1EB1C-5480-BB47-B7A0-78F8DC065905}" type="parTrans" cxnId="{A925250F-0CA8-B340-8C00-AC0B54535002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D5E0ED5C-F309-3D4F-8BC8-A721B4A459CD}" type="sibTrans" cxnId="{A925250F-0CA8-B340-8C00-AC0B54535002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61A66F02-2BFC-EF43-A35B-2E69D66C28FB}">
      <dgm:prSet phldrT="[Text]" custT="1"/>
      <dgm:spPr>
        <a:solidFill>
          <a:srgbClr val="80000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Corbel"/>
              <a:cs typeface="Corbel"/>
            </a:rPr>
            <a:t>Data Definitions</a:t>
          </a:r>
        </a:p>
      </dgm:t>
    </dgm:pt>
    <dgm:pt modelId="{520DFEA6-E333-7D4A-AFA9-B0C3373BBB9A}" type="parTrans" cxnId="{AC890EC6-2D66-5D47-844D-740D19492B0F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76144238-A0D4-9647-A995-4DF6C334DB5C}" type="sibTrans" cxnId="{AC890EC6-2D66-5D47-844D-740D19492B0F}">
      <dgm:prSet/>
      <dgm:spPr/>
      <dgm:t>
        <a:bodyPr/>
        <a:lstStyle/>
        <a:p>
          <a:endParaRPr lang="en-US" sz="1400" b="1">
            <a:solidFill>
              <a:schemeClr val="bg1"/>
            </a:solidFill>
            <a:latin typeface="Corbel"/>
            <a:cs typeface="Corbel"/>
          </a:endParaRPr>
        </a:p>
      </dgm:t>
    </dgm:pt>
    <dgm:pt modelId="{7540F093-70DC-1141-A8C2-5A20AABD2608}" type="pres">
      <dgm:prSet presAssocID="{DE55296E-13A1-EF4D-9F2B-1AF35D9DCF55}" presName="Name0" presStyleCnt="0">
        <dgm:presLayoutVars>
          <dgm:dir/>
          <dgm:animLvl val="lvl"/>
          <dgm:resizeHandles val="exact"/>
        </dgm:presLayoutVars>
      </dgm:prSet>
      <dgm:spPr/>
    </dgm:pt>
    <dgm:pt modelId="{8969561E-4FB4-9342-A8AE-5DA9074227CE}" type="pres">
      <dgm:prSet presAssocID="{9AEA8A81-6970-6346-A23A-76F60D8D7A03}" presName="Name8" presStyleCnt="0"/>
      <dgm:spPr/>
    </dgm:pt>
    <dgm:pt modelId="{FE91303E-2603-2E45-8C2F-2B00D8A87427}" type="pres">
      <dgm:prSet presAssocID="{9AEA8A81-6970-6346-A23A-76F60D8D7A0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B1F50-6464-4647-830B-A8AC631B8864}" type="pres">
      <dgm:prSet presAssocID="{9AEA8A81-6970-6346-A23A-76F60D8D7A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CD33A-6A5E-A248-8469-F12EB9BA0752}" type="pres">
      <dgm:prSet presAssocID="{362B3917-396F-374E-B500-AC878E8D7DCE}" presName="Name8" presStyleCnt="0"/>
      <dgm:spPr/>
    </dgm:pt>
    <dgm:pt modelId="{DD69BC0E-4FCB-DF40-A0C4-AB62DA7ECC0B}" type="pres">
      <dgm:prSet presAssocID="{362B3917-396F-374E-B500-AC878E8D7DC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9A820-0819-0345-9931-0AFCE38F288B}" type="pres">
      <dgm:prSet presAssocID="{362B3917-396F-374E-B500-AC878E8D7D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ABA26-9325-0449-9CA0-D30CDBCC8735}" type="pres">
      <dgm:prSet presAssocID="{61A66F02-2BFC-EF43-A35B-2E69D66C28FB}" presName="Name8" presStyleCnt="0"/>
      <dgm:spPr/>
    </dgm:pt>
    <dgm:pt modelId="{CCD53302-6887-3D4F-8EFD-6A20EBFE6293}" type="pres">
      <dgm:prSet presAssocID="{61A66F02-2BFC-EF43-A35B-2E69D66C28F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7B6B7-FD7A-D646-83F9-10E82C4F7E65}" type="pres">
      <dgm:prSet presAssocID="{61A66F02-2BFC-EF43-A35B-2E69D66C28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E6811-CD0F-A241-9AEE-CF7195E625D4}" type="pres">
      <dgm:prSet presAssocID="{EAE3A78A-9A56-7349-9125-DAC8EB3A80C4}" presName="Name8" presStyleCnt="0"/>
      <dgm:spPr/>
    </dgm:pt>
    <dgm:pt modelId="{8C222E85-B931-BA41-9188-1CE818A43EE5}" type="pres">
      <dgm:prSet presAssocID="{EAE3A78A-9A56-7349-9125-DAC8EB3A80C4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12CEA-749D-1A4D-8412-1D029E73AB89}" type="pres">
      <dgm:prSet presAssocID="{EAE3A78A-9A56-7349-9125-DAC8EB3A80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2951F-FD35-7046-80EC-6EAC22D6BE10}" type="pres">
      <dgm:prSet presAssocID="{5A6E713B-FE95-F445-85E7-C5CA4721DC8F}" presName="Name8" presStyleCnt="0"/>
      <dgm:spPr/>
    </dgm:pt>
    <dgm:pt modelId="{53F353CC-85E5-594C-AB92-05ABFF0E6159}" type="pres">
      <dgm:prSet presAssocID="{5A6E713B-FE95-F445-85E7-C5CA4721DC8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91E46-616A-B046-94DF-D3B0148F493A}" type="pres">
      <dgm:prSet presAssocID="{5A6E713B-FE95-F445-85E7-C5CA4721DC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BDB368-E00A-4A40-8C3A-7D420429974E}" type="presOf" srcId="{DE55296E-13A1-EF4D-9F2B-1AF35D9DCF55}" destId="{7540F093-70DC-1141-A8C2-5A20AABD2608}" srcOrd="0" destOrd="0" presId="urn:microsoft.com/office/officeart/2005/8/layout/pyramid1"/>
    <dgm:cxn modelId="{31FFAA8F-7E80-4A4E-BA0C-5E0585835272}" type="presOf" srcId="{5A6E713B-FE95-F445-85E7-C5CA4721DC8F}" destId="{EB191E46-616A-B046-94DF-D3B0148F493A}" srcOrd="1" destOrd="0" presId="urn:microsoft.com/office/officeart/2005/8/layout/pyramid1"/>
    <dgm:cxn modelId="{97B47252-BB82-B74E-8FC9-70437EF5FA04}" type="presOf" srcId="{9AEA8A81-6970-6346-A23A-76F60D8D7A03}" destId="{FE91303E-2603-2E45-8C2F-2B00D8A87427}" srcOrd="0" destOrd="0" presId="urn:microsoft.com/office/officeart/2005/8/layout/pyramid1"/>
    <dgm:cxn modelId="{83210C06-E91C-0F44-88DD-65B11B513FFB}" type="presOf" srcId="{EAE3A78A-9A56-7349-9125-DAC8EB3A80C4}" destId="{8C222E85-B931-BA41-9188-1CE818A43EE5}" srcOrd="0" destOrd="0" presId="urn:microsoft.com/office/officeart/2005/8/layout/pyramid1"/>
    <dgm:cxn modelId="{4E7FF28E-C70C-1B42-953B-265BB8E5CC72}" srcId="{DE55296E-13A1-EF4D-9F2B-1AF35D9DCF55}" destId="{9AEA8A81-6970-6346-A23A-76F60D8D7A03}" srcOrd="0" destOrd="0" parTransId="{1C325875-3740-D144-888A-AAEED3BEF360}" sibTransId="{A3F6FB14-1392-9C40-BEA5-B8A5E482FA9D}"/>
    <dgm:cxn modelId="{C3CA48B5-AD8C-0046-946F-51467270DB9C}" type="presOf" srcId="{EAE3A78A-9A56-7349-9125-DAC8EB3A80C4}" destId="{21E12CEA-749D-1A4D-8412-1D029E73AB89}" srcOrd="1" destOrd="0" presId="urn:microsoft.com/office/officeart/2005/8/layout/pyramid1"/>
    <dgm:cxn modelId="{D650F5B5-359F-B341-85E1-81DB5EC9F3DE}" type="presOf" srcId="{362B3917-396F-374E-B500-AC878E8D7DCE}" destId="{CE79A820-0819-0345-9931-0AFCE38F288B}" srcOrd="1" destOrd="0" presId="urn:microsoft.com/office/officeart/2005/8/layout/pyramid1"/>
    <dgm:cxn modelId="{31DDD6D7-58CC-E741-B472-5BE2289EBD83}" srcId="{DE55296E-13A1-EF4D-9F2B-1AF35D9DCF55}" destId="{EAE3A78A-9A56-7349-9125-DAC8EB3A80C4}" srcOrd="3" destOrd="0" parTransId="{CACBB25A-3F0C-5248-82F5-A4294264A31F}" sibTransId="{9FE0B393-318F-C446-9223-D7C3C67ADC8F}"/>
    <dgm:cxn modelId="{A925250F-0CA8-B340-8C00-AC0B54535002}" srcId="{DE55296E-13A1-EF4D-9F2B-1AF35D9DCF55}" destId="{5A6E713B-FE95-F445-85E7-C5CA4721DC8F}" srcOrd="4" destOrd="0" parTransId="{4DF1EB1C-5480-BB47-B7A0-78F8DC065905}" sibTransId="{D5E0ED5C-F309-3D4F-8BC8-A721B4A459CD}"/>
    <dgm:cxn modelId="{AC890EC6-2D66-5D47-844D-740D19492B0F}" srcId="{DE55296E-13A1-EF4D-9F2B-1AF35D9DCF55}" destId="{61A66F02-2BFC-EF43-A35B-2E69D66C28FB}" srcOrd="2" destOrd="0" parTransId="{520DFEA6-E333-7D4A-AFA9-B0C3373BBB9A}" sibTransId="{76144238-A0D4-9647-A995-4DF6C334DB5C}"/>
    <dgm:cxn modelId="{7053DC2D-746D-6D40-B189-1855A55C6B14}" type="presOf" srcId="{9AEA8A81-6970-6346-A23A-76F60D8D7A03}" destId="{BECB1F50-6464-4647-830B-A8AC631B8864}" srcOrd="1" destOrd="0" presId="urn:microsoft.com/office/officeart/2005/8/layout/pyramid1"/>
    <dgm:cxn modelId="{C5E8FCEE-04F9-3543-9B0A-4D67ED4E4694}" type="presOf" srcId="{362B3917-396F-374E-B500-AC878E8D7DCE}" destId="{DD69BC0E-4FCB-DF40-A0C4-AB62DA7ECC0B}" srcOrd="0" destOrd="0" presId="urn:microsoft.com/office/officeart/2005/8/layout/pyramid1"/>
    <dgm:cxn modelId="{97F9844E-3E92-B947-9E6C-AEA5E16589E5}" type="presOf" srcId="{61A66F02-2BFC-EF43-A35B-2E69D66C28FB}" destId="{0BA7B6B7-FD7A-D646-83F9-10E82C4F7E65}" srcOrd="1" destOrd="0" presId="urn:microsoft.com/office/officeart/2005/8/layout/pyramid1"/>
    <dgm:cxn modelId="{22FF62DA-C9EA-2149-864B-D3C50F4C3ACC}" type="presOf" srcId="{5A6E713B-FE95-F445-85E7-C5CA4721DC8F}" destId="{53F353CC-85E5-594C-AB92-05ABFF0E6159}" srcOrd="0" destOrd="0" presId="urn:microsoft.com/office/officeart/2005/8/layout/pyramid1"/>
    <dgm:cxn modelId="{4E00E6DC-F880-9740-8581-72C91F9D35FB}" srcId="{DE55296E-13A1-EF4D-9F2B-1AF35D9DCF55}" destId="{362B3917-396F-374E-B500-AC878E8D7DCE}" srcOrd="1" destOrd="0" parTransId="{F3AD6711-66D2-BE43-9DDE-0B919DB98ED3}" sibTransId="{8C2B5FA2-E6DA-854A-98AD-E82CEF94721C}"/>
    <dgm:cxn modelId="{3E7E9C82-1202-E548-ACC7-70332D8B689E}" type="presOf" srcId="{61A66F02-2BFC-EF43-A35B-2E69D66C28FB}" destId="{CCD53302-6887-3D4F-8EFD-6A20EBFE6293}" srcOrd="0" destOrd="0" presId="urn:microsoft.com/office/officeart/2005/8/layout/pyramid1"/>
    <dgm:cxn modelId="{92AB5CD2-E80D-794D-8770-35384E5FF681}" type="presParOf" srcId="{7540F093-70DC-1141-A8C2-5A20AABD2608}" destId="{8969561E-4FB4-9342-A8AE-5DA9074227CE}" srcOrd="0" destOrd="0" presId="urn:microsoft.com/office/officeart/2005/8/layout/pyramid1"/>
    <dgm:cxn modelId="{8C6076E3-B266-FD4D-8F8F-29348B979840}" type="presParOf" srcId="{8969561E-4FB4-9342-A8AE-5DA9074227CE}" destId="{FE91303E-2603-2E45-8C2F-2B00D8A87427}" srcOrd="0" destOrd="0" presId="urn:microsoft.com/office/officeart/2005/8/layout/pyramid1"/>
    <dgm:cxn modelId="{0D892996-BCCB-284F-AD26-2479278B7EC6}" type="presParOf" srcId="{8969561E-4FB4-9342-A8AE-5DA9074227CE}" destId="{BECB1F50-6464-4647-830B-A8AC631B8864}" srcOrd="1" destOrd="0" presId="urn:microsoft.com/office/officeart/2005/8/layout/pyramid1"/>
    <dgm:cxn modelId="{8A120F0B-8009-3F48-B1D2-AD8513F024FE}" type="presParOf" srcId="{7540F093-70DC-1141-A8C2-5A20AABD2608}" destId="{ECACD33A-6A5E-A248-8469-F12EB9BA0752}" srcOrd="1" destOrd="0" presId="urn:microsoft.com/office/officeart/2005/8/layout/pyramid1"/>
    <dgm:cxn modelId="{4259D9E3-77A3-AC42-90C8-E992A2A1BE9F}" type="presParOf" srcId="{ECACD33A-6A5E-A248-8469-F12EB9BA0752}" destId="{DD69BC0E-4FCB-DF40-A0C4-AB62DA7ECC0B}" srcOrd="0" destOrd="0" presId="urn:microsoft.com/office/officeart/2005/8/layout/pyramid1"/>
    <dgm:cxn modelId="{88F7CDB2-E764-624C-A675-37896DFC99C0}" type="presParOf" srcId="{ECACD33A-6A5E-A248-8469-F12EB9BA0752}" destId="{CE79A820-0819-0345-9931-0AFCE38F288B}" srcOrd="1" destOrd="0" presId="urn:microsoft.com/office/officeart/2005/8/layout/pyramid1"/>
    <dgm:cxn modelId="{B43DDF86-8A72-B643-8140-98F2DC38B160}" type="presParOf" srcId="{7540F093-70DC-1141-A8C2-5A20AABD2608}" destId="{C2BABA26-9325-0449-9CA0-D30CDBCC8735}" srcOrd="2" destOrd="0" presId="urn:microsoft.com/office/officeart/2005/8/layout/pyramid1"/>
    <dgm:cxn modelId="{33EB9918-B538-5F42-BE70-49CB7399EC67}" type="presParOf" srcId="{C2BABA26-9325-0449-9CA0-D30CDBCC8735}" destId="{CCD53302-6887-3D4F-8EFD-6A20EBFE6293}" srcOrd="0" destOrd="0" presId="urn:microsoft.com/office/officeart/2005/8/layout/pyramid1"/>
    <dgm:cxn modelId="{27269D1F-8727-2944-95D5-BBA24C82BE4D}" type="presParOf" srcId="{C2BABA26-9325-0449-9CA0-D30CDBCC8735}" destId="{0BA7B6B7-FD7A-D646-83F9-10E82C4F7E65}" srcOrd="1" destOrd="0" presId="urn:microsoft.com/office/officeart/2005/8/layout/pyramid1"/>
    <dgm:cxn modelId="{ABFF8408-6BDF-B548-A64A-44F0B73055C1}" type="presParOf" srcId="{7540F093-70DC-1141-A8C2-5A20AABD2608}" destId="{A87E6811-CD0F-A241-9AEE-CF7195E625D4}" srcOrd="3" destOrd="0" presId="urn:microsoft.com/office/officeart/2005/8/layout/pyramid1"/>
    <dgm:cxn modelId="{B4A3BBA2-BF75-E94E-AED8-1F0B32AB3488}" type="presParOf" srcId="{A87E6811-CD0F-A241-9AEE-CF7195E625D4}" destId="{8C222E85-B931-BA41-9188-1CE818A43EE5}" srcOrd="0" destOrd="0" presId="urn:microsoft.com/office/officeart/2005/8/layout/pyramid1"/>
    <dgm:cxn modelId="{C3067B9B-57A7-D043-8734-B25730FF6C1A}" type="presParOf" srcId="{A87E6811-CD0F-A241-9AEE-CF7195E625D4}" destId="{21E12CEA-749D-1A4D-8412-1D029E73AB89}" srcOrd="1" destOrd="0" presId="urn:microsoft.com/office/officeart/2005/8/layout/pyramid1"/>
    <dgm:cxn modelId="{27B20B17-A159-B546-AD86-521B3117EBDB}" type="presParOf" srcId="{7540F093-70DC-1141-A8C2-5A20AABD2608}" destId="{DD82951F-FD35-7046-80EC-6EAC22D6BE10}" srcOrd="4" destOrd="0" presId="urn:microsoft.com/office/officeart/2005/8/layout/pyramid1"/>
    <dgm:cxn modelId="{673D7680-B50A-AC4B-AE64-6F245620E364}" type="presParOf" srcId="{DD82951F-FD35-7046-80EC-6EAC22D6BE10}" destId="{53F353CC-85E5-594C-AB92-05ABFF0E6159}" srcOrd="0" destOrd="0" presId="urn:microsoft.com/office/officeart/2005/8/layout/pyramid1"/>
    <dgm:cxn modelId="{9E48EF38-A4A3-9D4C-9A48-BAA865431722}" type="presParOf" srcId="{DD82951F-FD35-7046-80EC-6EAC22D6BE10}" destId="{EB191E46-616A-B046-94DF-D3B0148F493A}" srcOrd="1" destOrd="0" presId="urn:microsoft.com/office/officeart/2005/8/layout/pyramid1"/>
  </dgm:cxnLst>
  <dgm:bg>
    <a:noFill/>
    <a:effectLst>
      <a:outerShdw blurRad="50800" dist="38100" dir="10800000" algn="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F0EF4D-B37A-7344-9229-EDAD03C92D67}" type="doc">
      <dgm:prSet loTypeId="urn:microsoft.com/office/officeart/2005/8/layout/cycle3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AFD2764-6584-FC4B-9C74-36E93618FF9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Request</a:t>
          </a:r>
          <a:r>
            <a:rPr lang="en-US" sz="1800" dirty="0" smtClean="0">
              <a:solidFill>
                <a:srgbClr val="000000"/>
              </a:solidFill>
            </a:rPr>
            <a:t/>
          </a:r>
          <a:br>
            <a:rPr lang="en-US" sz="1800" dirty="0" smtClean="0">
              <a:solidFill>
                <a:srgbClr val="000000"/>
              </a:solidFill>
            </a:rPr>
          </a:br>
          <a:r>
            <a:rPr lang="en-US" sz="1600" dirty="0" smtClean="0">
              <a:solidFill>
                <a:srgbClr val="000000"/>
              </a:solidFill>
            </a:rPr>
            <a:t>(</a:t>
          </a:r>
          <a:r>
            <a:rPr lang="en-US" sz="1600" i="1" dirty="0" smtClean="0">
              <a:solidFill>
                <a:srgbClr val="000000"/>
              </a:solidFill>
            </a:rPr>
            <a:t>new or update</a:t>
          </a:r>
          <a:r>
            <a:rPr lang="en-US" sz="1600" dirty="0" smtClean="0">
              <a:solidFill>
                <a:srgbClr val="000000"/>
              </a:solidFill>
            </a:rPr>
            <a:t>)</a:t>
          </a:r>
          <a:endParaRPr lang="en-US" sz="1100" dirty="0">
            <a:solidFill>
              <a:srgbClr val="000000"/>
            </a:solidFill>
          </a:endParaRPr>
        </a:p>
      </dgm:t>
    </dgm:pt>
    <dgm:pt modelId="{9D13A9AC-CD39-B74E-8566-7ABEDE0B78BE}" type="parTrans" cxnId="{67315676-5731-0B48-ADB7-A78FF75828FE}">
      <dgm:prSet/>
      <dgm:spPr/>
      <dgm:t>
        <a:bodyPr/>
        <a:lstStyle/>
        <a:p>
          <a:endParaRPr lang="en-US"/>
        </a:p>
      </dgm:t>
    </dgm:pt>
    <dgm:pt modelId="{12D8EBE1-74A8-FA4D-879D-0B8D3DB20F75}" type="sibTrans" cxnId="{67315676-5731-0B48-ADB7-A78FF75828FE}">
      <dgm:prSet/>
      <dgm:spPr>
        <a:solidFill>
          <a:srgbClr val="800000"/>
        </a:solidFill>
        <a:ln>
          <a:solidFill>
            <a:schemeClr val="tx2"/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08C3C4F-08E6-5A43-BE0B-4223EBDCABE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Design</a:t>
          </a:r>
          <a:endParaRPr lang="en-US" sz="1800" b="1" dirty="0">
            <a:solidFill>
              <a:srgbClr val="000000"/>
            </a:solidFill>
          </a:endParaRPr>
        </a:p>
      </dgm:t>
    </dgm:pt>
    <dgm:pt modelId="{A46057B4-33A6-C547-A9E2-EAEA40569114}" type="parTrans" cxnId="{5EDE96FD-5D3C-B04A-8275-5CAE935AE758}">
      <dgm:prSet/>
      <dgm:spPr/>
      <dgm:t>
        <a:bodyPr/>
        <a:lstStyle/>
        <a:p>
          <a:endParaRPr lang="en-US"/>
        </a:p>
      </dgm:t>
    </dgm:pt>
    <dgm:pt modelId="{38841B6F-A2A3-A841-AF3F-913A3F6F9795}" type="sibTrans" cxnId="{5EDE96FD-5D3C-B04A-8275-5CAE935AE758}">
      <dgm:prSet/>
      <dgm:spPr/>
      <dgm:t>
        <a:bodyPr/>
        <a:lstStyle/>
        <a:p>
          <a:endParaRPr lang="en-US"/>
        </a:p>
      </dgm:t>
    </dgm:pt>
    <dgm:pt modelId="{13F23A43-1410-3146-B125-48112D3528F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Implement</a:t>
          </a:r>
          <a:endParaRPr lang="en-US" sz="1200" b="1" dirty="0">
            <a:solidFill>
              <a:srgbClr val="000000"/>
            </a:solidFill>
          </a:endParaRPr>
        </a:p>
      </dgm:t>
    </dgm:pt>
    <dgm:pt modelId="{508474FB-08D1-B747-A706-9BF17990510E}" type="parTrans" cxnId="{3903FADE-D24C-354D-B71E-F036482EE192}">
      <dgm:prSet/>
      <dgm:spPr/>
      <dgm:t>
        <a:bodyPr/>
        <a:lstStyle/>
        <a:p>
          <a:endParaRPr lang="en-US"/>
        </a:p>
      </dgm:t>
    </dgm:pt>
    <dgm:pt modelId="{0A451787-F0B7-694E-8519-772FB58F69C2}" type="sibTrans" cxnId="{3903FADE-D24C-354D-B71E-F036482EE192}">
      <dgm:prSet/>
      <dgm:spPr/>
      <dgm:t>
        <a:bodyPr/>
        <a:lstStyle/>
        <a:p>
          <a:endParaRPr lang="en-US"/>
        </a:p>
      </dgm:t>
    </dgm:pt>
    <dgm:pt modelId="{F8CFBA69-EBFD-AD47-BC11-84F34A6A41B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Test</a:t>
          </a:r>
          <a:r>
            <a:rPr lang="en-US" sz="1800" dirty="0" smtClean="0">
              <a:solidFill>
                <a:srgbClr val="000000"/>
              </a:solidFill>
            </a:rPr>
            <a:t> &amp; </a:t>
          </a:r>
          <a:r>
            <a:rPr lang="en-US" sz="1800" b="1" dirty="0" smtClean="0">
              <a:solidFill>
                <a:srgbClr val="000000"/>
              </a:solidFill>
            </a:rPr>
            <a:t>Deploy</a:t>
          </a:r>
          <a:endParaRPr lang="en-US" sz="1200" b="1" dirty="0">
            <a:solidFill>
              <a:srgbClr val="000000"/>
            </a:solidFill>
          </a:endParaRPr>
        </a:p>
      </dgm:t>
    </dgm:pt>
    <dgm:pt modelId="{8A453797-99C3-234C-9AC6-36FB958465B0}" type="parTrans" cxnId="{B5439341-391B-444E-8300-2BDDB00C7E86}">
      <dgm:prSet/>
      <dgm:spPr/>
      <dgm:t>
        <a:bodyPr/>
        <a:lstStyle/>
        <a:p>
          <a:endParaRPr lang="en-US"/>
        </a:p>
      </dgm:t>
    </dgm:pt>
    <dgm:pt modelId="{1DD0458E-5872-7D47-B7F6-5F4C5985D7D6}" type="sibTrans" cxnId="{B5439341-391B-444E-8300-2BDDB00C7E86}">
      <dgm:prSet/>
      <dgm:spPr/>
      <dgm:t>
        <a:bodyPr/>
        <a:lstStyle/>
        <a:p>
          <a:endParaRPr lang="en-US"/>
        </a:p>
      </dgm:t>
    </dgm:pt>
    <dgm:pt modelId="{38C912BE-D3AF-E548-AA33-11EFAEC55D3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Monitor</a:t>
          </a:r>
          <a:endParaRPr lang="en-US" sz="1200" b="1" dirty="0">
            <a:solidFill>
              <a:srgbClr val="000000"/>
            </a:solidFill>
          </a:endParaRPr>
        </a:p>
      </dgm:t>
    </dgm:pt>
    <dgm:pt modelId="{0ADD107B-09E6-D643-8D46-B49B0E43C22A}" type="parTrans" cxnId="{F69AD66A-1B75-9345-B42E-715950E1D11F}">
      <dgm:prSet/>
      <dgm:spPr/>
      <dgm:t>
        <a:bodyPr/>
        <a:lstStyle/>
        <a:p>
          <a:endParaRPr lang="en-US"/>
        </a:p>
      </dgm:t>
    </dgm:pt>
    <dgm:pt modelId="{5A1B3986-9137-E948-9DB1-7C7F5F926FC0}" type="sibTrans" cxnId="{F69AD66A-1B75-9345-B42E-715950E1D11F}">
      <dgm:prSet/>
      <dgm:spPr/>
      <dgm:t>
        <a:bodyPr/>
        <a:lstStyle/>
        <a:p>
          <a:endParaRPr lang="en-US"/>
        </a:p>
      </dgm:t>
    </dgm:pt>
    <dgm:pt modelId="{25C4CF44-3BEC-3843-A782-4A6B17278A4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Evaluate</a:t>
          </a:r>
          <a:endParaRPr lang="en-US" sz="1200" b="1" dirty="0">
            <a:solidFill>
              <a:srgbClr val="000000"/>
            </a:solidFill>
          </a:endParaRPr>
        </a:p>
      </dgm:t>
    </dgm:pt>
    <dgm:pt modelId="{98DB6E3A-78D5-7044-BC56-12CA8007E2DA}" type="parTrans" cxnId="{441AF251-8975-1742-B44F-12760941EBAD}">
      <dgm:prSet/>
      <dgm:spPr/>
      <dgm:t>
        <a:bodyPr/>
        <a:lstStyle/>
        <a:p>
          <a:endParaRPr lang="en-US"/>
        </a:p>
      </dgm:t>
    </dgm:pt>
    <dgm:pt modelId="{E27AC557-BCD1-FB41-95BD-094DE5AA4E11}" type="sibTrans" cxnId="{441AF251-8975-1742-B44F-12760941EBAD}">
      <dgm:prSet/>
      <dgm:spPr/>
      <dgm:t>
        <a:bodyPr/>
        <a:lstStyle/>
        <a:p>
          <a:endParaRPr lang="en-US"/>
        </a:p>
      </dgm:t>
    </dgm:pt>
    <dgm:pt modelId="{D607EDD7-EE9A-7749-9B63-6F0ED87C844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666666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Authorize</a:t>
          </a:r>
          <a:r>
            <a:rPr lang="en-US" sz="1800" dirty="0" smtClean="0">
              <a:solidFill>
                <a:srgbClr val="000000"/>
              </a:solidFill>
            </a:rPr>
            <a:t> &amp; </a:t>
          </a:r>
          <a:r>
            <a:rPr lang="en-US" sz="1800" b="1" dirty="0" smtClean="0">
              <a:solidFill>
                <a:srgbClr val="000000"/>
              </a:solidFill>
            </a:rPr>
            <a:t>Prioritize</a:t>
          </a:r>
          <a:endParaRPr lang="en-US" sz="1200" b="1" dirty="0">
            <a:solidFill>
              <a:srgbClr val="000000"/>
            </a:solidFill>
          </a:endParaRPr>
        </a:p>
      </dgm:t>
    </dgm:pt>
    <dgm:pt modelId="{4924FDDC-D074-A540-837F-96A96DF8B57E}" type="parTrans" cxnId="{364DDD5A-8FB7-614D-ABE0-7B1E73C8BB48}">
      <dgm:prSet/>
      <dgm:spPr/>
      <dgm:t>
        <a:bodyPr/>
        <a:lstStyle/>
        <a:p>
          <a:endParaRPr lang="en-US"/>
        </a:p>
      </dgm:t>
    </dgm:pt>
    <dgm:pt modelId="{171D0D51-12F5-2443-91BD-FFD35A8333B1}" type="sibTrans" cxnId="{364DDD5A-8FB7-614D-ABE0-7B1E73C8BB48}">
      <dgm:prSet/>
      <dgm:spPr/>
      <dgm:t>
        <a:bodyPr/>
        <a:lstStyle/>
        <a:p>
          <a:endParaRPr lang="en-US"/>
        </a:p>
      </dgm:t>
    </dgm:pt>
    <dgm:pt modelId="{43815576-DBD2-644E-A2C4-3E08DF1045FC}" type="pres">
      <dgm:prSet presAssocID="{2DF0EF4D-B37A-7344-9229-EDAD03C92D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E78C4B-35AA-4841-ABDF-4A1756DA0EAD}" type="pres">
      <dgm:prSet presAssocID="{2DF0EF4D-B37A-7344-9229-EDAD03C92D67}" presName="cycle" presStyleCnt="0"/>
      <dgm:spPr/>
    </dgm:pt>
    <dgm:pt modelId="{7699CE20-4A89-424D-B944-5B4F243DF390}" type="pres">
      <dgm:prSet presAssocID="{CAFD2764-6584-FC4B-9C74-36E93618FF9B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6E069-037A-2F4A-8FDD-77AE07C0FCA9}" type="pres">
      <dgm:prSet presAssocID="{12D8EBE1-74A8-FA4D-879D-0B8D3DB20F75}" presName="sibTransFirstNode" presStyleLbl="bgShp" presStyleIdx="0" presStyleCnt="1" custLinFactNeighborX="57" custLinFactNeighborY="1023"/>
      <dgm:spPr/>
      <dgm:t>
        <a:bodyPr/>
        <a:lstStyle/>
        <a:p>
          <a:endParaRPr lang="en-US"/>
        </a:p>
      </dgm:t>
    </dgm:pt>
    <dgm:pt modelId="{611E2816-5196-094A-AD8A-84E683F69CE4}" type="pres">
      <dgm:prSet presAssocID="{D607EDD7-EE9A-7749-9B63-6F0ED87C8440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97583-B904-F147-9AEB-B973A6CFE778}" type="pres">
      <dgm:prSet presAssocID="{008C3C4F-08E6-5A43-BE0B-4223EBDCABE7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BAE9A-0799-574F-9A3C-6BA085E71B98}" type="pres">
      <dgm:prSet presAssocID="{13F23A43-1410-3146-B125-48112D3528F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EEB84-3701-2E4A-8402-71475978EC8E}" type="pres">
      <dgm:prSet presAssocID="{F8CFBA69-EBFD-AD47-BC11-84F34A6A41B2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7FCCE-A769-F449-AD47-1D95A2006713}" type="pres">
      <dgm:prSet presAssocID="{38C912BE-D3AF-E548-AA33-11EFAEC55D3B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FB5D9-15A2-B442-AD23-255CEEDB4503}" type="pres">
      <dgm:prSet presAssocID="{25C4CF44-3BEC-3843-A782-4A6B17278A4A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E96FD-5D3C-B04A-8275-5CAE935AE758}" srcId="{2DF0EF4D-B37A-7344-9229-EDAD03C92D67}" destId="{008C3C4F-08E6-5A43-BE0B-4223EBDCABE7}" srcOrd="2" destOrd="0" parTransId="{A46057B4-33A6-C547-A9E2-EAEA40569114}" sibTransId="{38841B6F-A2A3-A841-AF3F-913A3F6F9795}"/>
    <dgm:cxn modelId="{F69AD66A-1B75-9345-B42E-715950E1D11F}" srcId="{2DF0EF4D-B37A-7344-9229-EDAD03C92D67}" destId="{38C912BE-D3AF-E548-AA33-11EFAEC55D3B}" srcOrd="5" destOrd="0" parTransId="{0ADD107B-09E6-D643-8D46-B49B0E43C22A}" sibTransId="{5A1B3986-9137-E948-9DB1-7C7F5F926FC0}"/>
    <dgm:cxn modelId="{1886C73B-C100-2A43-B75E-F92287E9DB51}" type="presOf" srcId="{008C3C4F-08E6-5A43-BE0B-4223EBDCABE7}" destId="{21B97583-B904-F147-9AEB-B973A6CFE778}" srcOrd="0" destOrd="0" presId="urn:microsoft.com/office/officeart/2005/8/layout/cycle3"/>
    <dgm:cxn modelId="{67315676-5731-0B48-ADB7-A78FF75828FE}" srcId="{2DF0EF4D-B37A-7344-9229-EDAD03C92D67}" destId="{CAFD2764-6584-FC4B-9C74-36E93618FF9B}" srcOrd="0" destOrd="0" parTransId="{9D13A9AC-CD39-B74E-8566-7ABEDE0B78BE}" sibTransId="{12D8EBE1-74A8-FA4D-879D-0B8D3DB20F75}"/>
    <dgm:cxn modelId="{E2B7C40E-3F2D-5E4C-ADE1-4DB158C7A744}" type="presOf" srcId="{38C912BE-D3AF-E548-AA33-11EFAEC55D3B}" destId="{A167FCCE-A769-F449-AD47-1D95A2006713}" srcOrd="0" destOrd="0" presId="urn:microsoft.com/office/officeart/2005/8/layout/cycle3"/>
    <dgm:cxn modelId="{3903FADE-D24C-354D-B71E-F036482EE192}" srcId="{2DF0EF4D-B37A-7344-9229-EDAD03C92D67}" destId="{13F23A43-1410-3146-B125-48112D3528F5}" srcOrd="3" destOrd="0" parTransId="{508474FB-08D1-B747-A706-9BF17990510E}" sibTransId="{0A451787-F0B7-694E-8519-772FB58F69C2}"/>
    <dgm:cxn modelId="{B5439341-391B-444E-8300-2BDDB00C7E86}" srcId="{2DF0EF4D-B37A-7344-9229-EDAD03C92D67}" destId="{F8CFBA69-EBFD-AD47-BC11-84F34A6A41B2}" srcOrd="4" destOrd="0" parTransId="{8A453797-99C3-234C-9AC6-36FB958465B0}" sibTransId="{1DD0458E-5872-7D47-B7F6-5F4C5985D7D6}"/>
    <dgm:cxn modelId="{75F27528-F3B3-B147-8515-136487804CB4}" type="presOf" srcId="{13F23A43-1410-3146-B125-48112D3528F5}" destId="{4DCBAE9A-0799-574F-9A3C-6BA085E71B98}" srcOrd="0" destOrd="0" presId="urn:microsoft.com/office/officeart/2005/8/layout/cycle3"/>
    <dgm:cxn modelId="{441AF251-8975-1742-B44F-12760941EBAD}" srcId="{2DF0EF4D-B37A-7344-9229-EDAD03C92D67}" destId="{25C4CF44-3BEC-3843-A782-4A6B17278A4A}" srcOrd="6" destOrd="0" parTransId="{98DB6E3A-78D5-7044-BC56-12CA8007E2DA}" sibTransId="{E27AC557-BCD1-FB41-95BD-094DE5AA4E11}"/>
    <dgm:cxn modelId="{C658FBD3-D741-7E4F-9628-51D51208A355}" type="presOf" srcId="{D607EDD7-EE9A-7749-9B63-6F0ED87C8440}" destId="{611E2816-5196-094A-AD8A-84E683F69CE4}" srcOrd="0" destOrd="0" presId="urn:microsoft.com/office/officeart/2005/8/layout/cycle3"/>
    <dgm:cxn modelId="{5FA4BB75-EB68-C044-A31E-35D796F93D06}" type="presOf" srcId="{F8CFBA69-EBFD-AD47-BC11-84F34A6A41B2}" destId="{02BEEB84-3701-2E4A-8402-71475978EC8E}" srcOrd="0" destOrd="0" presId="urn:microsoft.com/office/officeart/2005/8/layout/cycle3"/>
    <dgm:cxn modelId="{C034DB74-AAB5-4F4F-BE21-22C62AFD112C}" type="presOf" srcId="{2DF0EF4D-B37A-7344-9229-EDAD03C92D67}" destId="{43815576-DBD2-644E-A2C4-3E08DF1045FC}" srcOrd="0" destOrd="0" presId="urn:microsoft.com/office/officeart/2005/8/layout/cycle3"/>
    <dgm:cxn modelId="{5B0CAB93-D6E9-0641-A4A1-B9554ED5F6DE}" type="presOf" srcId="{25C4CF44-3BEC-3843-A782-4A6B17278A4A}" destId="{B3EFB5D9-15A2-B442-AD23-255CEEDB4503}" srcOrd="0" destOrd="0" presId="urn:microsoft.com/office/officeart/2005/8/layout/cycle3"/>
    <dgm:cxn modelId="{E02EF7A3-ECD8-814B-B726-4235F1ED5BA4}" type="presOf" srcId="{CAFD2764-6584-FC4B-9C74-36E93618FF9B}" destId="{7699CE20-4A89-424D-B944-5B4F243DF390}" srcOrd="0" destOrd="0" presId="urn:microsoft.com/office/officeart/2005/8/layout/cycle3"/>
    <dgm:cxn modelId="{364DDD5A-8FB7-614D-ABE0-7B1E73C8BB48}" srcId="{2DF0EF4D-B37A-7344-9229-EDAD03C92D67}" destId="{D607EDD7-EE9A-7749-9B63-6F0ED87C8440}" srcOrd="1" destOrd="0" parTransId="{4924FDDC-D074-A540-837F-96A96DF8B57E}" sibTransId="{171D0D51-12F5-2443-91BD-FFD35A8333B1}"/>
    <dgm:cxn modelId="{D284ADCF-1683-E543-986C-439B935E9EE2}" type="presOf" srcId="{12D8EBE1-74A8-FA4D-879D-0B8D3DB20F75}" destId="{8E96E069-037A-2F4A-8FDD-77AE07C0FCA9}" srcOrd="0" destOrd="0" presId="urn:microsoft.com/office/officeart/2005/8/layout/cycle3"/>
    <dgm:cxn modelId="{823FAC09-87E8-6746-B5A8-A28E6F784FCF}" type="presParOf" srcId="{43815576-DBD2-644E-A2C4-3E08DF1045FC}" destId="{E5E78C4B-35AA-4841-ABDF-4A1756DA0EAD}" srcOrd="0" destOrd="0" presId="urn:microsoft.com/office/officeart/2005/8/layout/cycle3"/>
    <dgm:cxn modelId="{7B3807C6-5C1D-CD47-A3FF-09ED875E42E5}" type="presParOf" srcId="{E5E78C4B-35AA-4841-ABDF-4A1756DA0EAD}" destId="{7699CE20-4A89-424D-B944-5B4F243DF390}" srcOrd="0" destOrd="0" presId="urn:microsoft.com/office/officeart/2005/8/layout/cycle3"/>
    <dgm:cxn modelId="{72A86F31-C0D9-C64C-8FA7-08A27749B6FE}" type="presParOf" srcId="{E5E78C4B-35AA-4841-ABDF-4A1756DA0EAD}" destId="{8E96E069-037A-2F4A-8FDD-77AE07C0FCA9}" srcOrd="1" destOrd="0" presId="urn:microsoft.com/office/officeart/2005/8/layout/cycle3"/>
    <dgm:cxn modelId="{90B65A0B-C4A1-1E41-A23D-9E86D6BBE1E1}" type="presParOf" srcId="{E5E78C4B-35AA-4841-ABDF-4A1756DA0EAD}" destId="{611E2816-5196-094A-AD8A-84E683F69CE4}" srcOrd="2" destOrd="0" presId="urn:microsoft.com/office/officeart/2005/8/layout/cycle3"/>
    <dgm:cxn modelId="{EBCD5693-5661-514A-83BB-BF57DC55E559}" type="presParOf" srcId="{E5E78C4B-35AA-4841-ABDF-4A1756DA0EAD}" destId="{21B97583-B904-F147-9AEB-B973A6CFE778}" srcOrd="3" destOrd="0" presId="urn:microsoft.com/office/officeart/2005/8/layout/cycle3"/>
    <dgm:cxn modelId="{F956811F-AE8D-6047-A74E-48276D2C12A2}" type="presParOf" srcId="{E5E78C4B-35AA-4841-ABDF-4A1756DA0EAD}" destId="{4DCBAE9A-0799-574F-9A3C-6BA085E71B98}" srcOrd="4" destOrd="0" presId="urn:microsoft.com/office/officeart/2005/8/layout/cycle3"/>
    <dgm:cxn modelId="{55CDB647-151A-DC43-9BEE-BF43F3B280B3}" type="presParOf" srcId="{E5E78C4B-35AA-4841-ABDF-4A1756DA0EAD}" destId="{02BEEB84-3701-2E4A-8402-71475978EC8E}" srcOrd="5" destOrd="0" presId="urn:microsoft.com/office/officeart/2005/8/layout/cycle3"/>
    <dgm:cxn modelId="{E608C1FB-0492-464F-94DE-4F429A594B41}" type="presParOf" srcId="{E5E78C4B-35AA-4841-ABDF-4A1756DA0EAD}" destId="{A167FCCE-A769-F449-AD47-1D95A2006713}" srcOrd="6" destOrd="0" presId="urn:microsoft.com/office/officeart/2005/8/layout/cycle3"/>
    <dgm:cxn modelId="{6D9FAB27-5847-144D-8096-AD33ED401568}" type="presParOf" srcId="{E5E78C4B-35AA-4841-ABDF-4A1756DA0EAD}" destId="{B3EFB5D9-15A2-B442-AD23-255CEEDB450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1303E-2603-2E45-8C2F-2B00D8A87427}">
      <dsp:nvSpPr>
        <dsp:cNvPr id="0" name=""/>
        <dsp:cNvSpPr/>
      </dsp:nvSpPr>
      <dsp:spPr>
        <a:xfrm>
          <a:off x="1690370" y="0"/>
          <a:ext cx="845184" cy="849629"/>
        </a:xfrm>
        <a:prstGeom prst="trapezoid">
          <a:avLst>
            <a:gd name="adj" fmla="val 50000"/>
          </a:avLst>
        </a:prstGeom>
        <a:solidFill>
          <a:srgbClr val="80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bg1"/>
            </a:solidFill>
            <a:latin typeface="Corbel"/>
            <a:cs typeface="Corbe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CDS</a:t>
          </a:r>
        </a:p>
      </dsp:txBody>
      <dsp:txXfrm>
        <a:off x="1690370" y="0"/>
        <a:ext cx="845184" cy="849629"/>
      </dsp:txXfrm>
    </dsp:sp>
    <dsp:sp modelId="{DD69BC0E-4FCB-DF40-A0C4-AB62DA7ECC0B}">
      <dsp:nvSpPr>
        <dsp:cNvPr id="0" name=""/>
        <dsp:cNvSpPr/>
      </dsp:nvSpPr>
      <dsp:spPr>
        <a:xfrm>
          <a:off x="1267777" y="849630"/>
          <a:ext cx="1690369" cy="849629"/>
        </a:xfrm>
        <a:prstGeom prst="trapezoid">
          <a:avLst>
            <a:gd name="adj" fmla="val 49738"/>
          </a:avLst>
        </a:prstGeom>
        <a:solidFill>
          <a:srgbClr val="80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Data </a:t>
          </a: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Templates</a:t>
          </a:r>
          <a:endParaRPr lang="en-US" sz="1400" b="1" kern="1200" dirty="0" smtClean="0">
            <a:solidFill>
              <a:schemeClr val="bg1"/>
            </a:solidFill>
            <a:latin typeface="Corbel"/>
            <a:cs typeface="Corbel"/>
          </a:endParaRPr>
        </a:p>
      </dsp:txBody>
      <dsp:txXfrm>
        <a:off x="1563592" y="849630"/>
        <a:ext cx="1098740" cy="849629"/>
      </dsp:txXfrm>
    </dsp:sp>
    <dsp:sp modelId="{CCD53302-6887-3D4F-8EFD-6A20EBFE6293}">
      <dsp:nvSpPr>
        <dsp:cNvPr id="0" name=""/>
        <dsp:cNvSpPr/>
      </dsp:nvSpPr>
      <dsp:spPr>
        <a:xfrm>
          <a:off x="845184" y="1699260"/>
          <a:ext cx="2535555" cy="849629"/>
        </a:xfrm>
        <a:prstGeom prst="trapezoid">
          <a:avLst>
            <a:gd name="adj" fmla="val 49738"/>
          </a:avLst>
        </a:prstGeom>
        <a:solidFill>
          <a:srgbClr val="80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Data Definitions</a:t>
          </a:r>
        </a:p>
      </dsp:txBody>
      <dsp:txXfrm>
        <a:off x="1288907" y="1699260"/>
        <a:ext cx="1648110" cy="849629"/>
      </dsp:txXfrm>
    </dsp:sp>
    <dsp:sp modelId="{8C222E85-B931-BA41-9188-1CE818A43EE5}">
      <dsp:nvSpPr>
        <dsp:cNvPr id="0" name=""/>
        <dsp:cNvSpPr/>
      </dsp:nvSpPr>
      <dsp:spPr>
        <a:xfrm>
          <a:off x="422592" y="2548890"/>
          <a:ext cx="3380739" cy="849629"/>
        </a:xfrm>
        <a:prstGeom prst="trapezoid">
          <a:avLst>
            <a:gd name="adj" fmla="val 49738"/>
          </a:avLst>
        </a:prstGeom>
        <a:solidFill>
          <a:srgbClr val="80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Terminology &amp; Ontology Management</a:t>
          </a:r>
        </a:p>
      </dsp:txBody>
      <dsp:txXfrm>
        <a:off x="1014221" y="2548890"/>
        <a:ext cx="2197481" cy="849629"/>
      </dsp:txXfrm>
    </dsp:sp>
    <dsp:sp modelId="{53F353CC-85E5-594C-AB92-05ABFF0E6159}">
      <dsp:nvSpPr>
        <dsp:cNvPr id="0" name=""/>
        <dsp:cNvSpPr/>
      </dsp:nvSpPr>
      <dsp:spPr>
        <a:xfrm>
          <a:off x="0" y="3398519"/>
          <a:ext cx="4225924" cy="849629"/>
        </a:xfrm>
        <a:prstGeom prst="trapezoid">
          <a:avLst>
            <a:gd name="adj" fmla="val 49738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Corbel"/>
              <a:cs typeface="Corbel"/>
            </a:rPr>
            <a:t>Software Infrastructure</a:t>
          </a:r>
        </a:p>
      </dsp:txBody>
      <dsp:txXfrm>
        <a:off x="739536" y="3398519"/>
        <a:ext cx="2746851" cy="849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6E069-037A-2F4A-8FDD-77AE07C0FCA9}">
      <dsp:nvSpPr>
        <dsp:cNvPr id="0" name=""/>
        <dsp:cNvSpPr/>
      </dsp:nvSpPr>
      <dsp:spPr>
        <a:xfrm>
          <a:off x="1702853" y="20872"/>
          <a:ext cx="5266519" cy="5266519"/>
        </a:xfrm>
        <a:prstGeom prst="circularArrow">
          <a:avLst>
            <a:gd name="adj1" fmla="val 5544"/>
            <a:gd name="adj2" fmla="val 330680"/>
            <a:gd name="adj3" fmla="val 14497479"/>
            <a:gd name="adj4" fmla="val 16960703"/>
            <a:gd name="adj5" fmla="val 5757"/>
          </a:avLst>
        </a:prstGeom>
        <a:solidFill>
          <a:srgbClr val="800000"/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99CE20-4A89-424D-B944-5B4F243DF390}">
      <dsp:nvSpPr>
        <dsp:cNvPr id="0" name=""/>
        <dsp:cNvSpPr/>
      </dsp:nvSpPr>
      <dsp:spPr>
        <a:xfrm>
          <a:off x="3502668" y="1966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Request</a:t>
          </a:r>
          <a:r>
            <a:rPr lang="en-US" sz="1800" kern="1200" dirty="0" smtClean="0">
              <a:solidFill>
                <a:srgbClr val="000000"/>
              </a:solidFill>
            </a:rPr>
            <a:t/>
          </a:r>
          <a:br>
            <a:rPr lang="en-US" sz="1800" kern="1200" dirty="0" smtClean="0">
              <a:solidFill>
                <a:srgbClr val="000000"/>
              </a:solidFill>
            </a:rPr>
          </a:br>
          <a:r>
            <a:rPr lang="en-US" sz="1600" kern="1200" dirty="0" smtClean="0">
              <a:solidFill>
                <a:srgbClr val="000000"/>
              </a:solidFill>
            </a:rPr>
            <a:t>(</a:t>
          </a:r>
          <a:r>
            <a:rPr lang="en-US" sz="1600" i="1" kern="1200" dirty="0" smtClean="0">
              <a:solidFill>
                <a:srgbClr val="000000"/>
              </a:solidFill>
            </a:rPr>
            <a:t>new or update</a:t>
          </a:r>
          <a:r>
            <a:rPr lang="en-US" sz="1600" kern="1200" dirty="0" smtClean="0">
              <a:solidFill>
                <a:srgbClr val="000000"/>
              </a:solidFill>
            </a:rPr>
            <a:t>)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3543207" y="42505"/>
        <a:ext cx="1579807" cy="749364"/>
      </dsp:txXfrm>
    </dsp:sp>
    <dsp:sp modelId="{611E2816-5196-094A-AD8A-84E683F69CE4}">
      <dsp:nvSpPr>
        <dsp:cNvPr id="0" name=""/>
        <dsp:cNvSpPr/>
      </dsp:nvSpPr>
      <dsp:spPr>
        <a:xfrm>
          <a:off x="5258545" y="847551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Authorize</a:t>
          </a:r>
          <a:r>
            <a:rPr lang="en-US" sz="1800" kern="1200" dirty="0" smtClean="0">
              <a:solidFill>
                <a:srgbClr val="000000"/>
              </a:solidFill>
            </a:rPr>
            <a:t> &amp; </a:t>
          </a:r>
          <a:r>
            <a:rPr lang="en-US" sz="1800" b="1" kern="1200" dirty="0" smtClean="0">
              <a:solidFill>
                <a:srgbClr val="000000"/>
              </a:solidFill>
            </a:rPr>
            <a:t>Prioritize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5299084" y="888090"/>
        <a:ext cx="1579807" cy="749364"/>
      </dsp:txXfrm>
    </dsp:sp>
    <dsp:sp modelId="{21B97583-B904-F147-9AEB-B973A6CFE778}">
      <dsp:nvSpPr>
        <dsp:cNvPr id="0" name=""/>
        <dsp:cNvSpPr/>
      </dsp:nvSpPr>
      <dsp:spPr>
        <a:xfrm>
          <a:off x="5692211" y="2747565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Design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5732750" y="2788104"/>
        <a:ext cx="1579807" cy="749364"/>
      </dsp:txXfrm>
    </dsp:sp>
    <dsp:sp modelId="{4DCBAE9A-0799-574F-9A3C-6BA085E71B98}">
      <dsp:nvSpPr>
        <dsp:cNvPr id="0" name=""/>
        <dsp:cNvSpPr/>
      </dsp:nvSpPr>
      <dsp:spPr>
        <a:xfrm>
          <a:off x="4477107" y="4271258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Implement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517646" y="4311797"/>
        <a:ext cx="1579807" cy="749364"/>
      </dsp:txXfrm>
    </dsp:sp>
    <dsp:sp modelId="{02BEEB84-3701-2E4A-8402-71475978EC8E}">
      <dsp:nvSpPr>
        <dsp:cNvPr id="0" name=""/>
        <dsp:cNvSpPr/>
      </dsp:nvSpPr>
      <dsp:spPr>
        <a:xfrm>
          <a:off x="2528230" y="4271258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Test</a:t>
          </a:r>
          <a:r>
            <a:rPr lang="en-US" sz="1800" kern="1200" dirty="0" smtClean="0">
              <a:solidFill>
                <a:srgbClr val="000000"/>
              </a:solidFill>
            </a:rPr>
            <a:t> &amp; </a:t>
          </a:r>
          <a:r>
            <a:rPr lang="en-US" sz="1800" b="1" kern="1200" dirty="0" smtClean="0">
              <a:solidFill>
                <a:srgbClr val="000000"/>
              </a:solidFill>
            </a:rPr>
            <a:t>Deploy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568769" y="4311797"/>
        <a:ext cx="1579807" cy="749364"/>
      </dsp:txXfrm>
    </dsp:sp>
    <dsp:sp modelId="{A167FCCE-A769-F449-AD47-1D95A2006713}">
      <dsp:nvSpPr>
        <dsp:cNvPr id="0" name=""/>
        <dsp:cNvSpPr/>
      </dsp:nvSpPr>
      <dsp:spPr>
        <a:xfrm>
          <a:off x="1313126" y="2747565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Monitor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353665" y="2788104"/>
        <a:ext cx="1579807" cy="749364"/>
      </dsp:txXfrm>
    </dsp:sp>
    <dsp:sp modelId="{B3EFB5D9-15A2-B442-AD23-255CEEDB4503}">
      <dsp:nvSpPr>
        <dsp:cNvPr id="0" name=""/>
        <dsp:cNvSpPr/>
      </dsp:nvSpPr>
      <dsp:spPr>
        <a:xfrm>
          <a:off x="1746792" y="847551"/>
          <a:ext cx="1660885" cy="8304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666666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Evaluate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787331" y="888090"/>
        <a:ext cx="1579807" cy="749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MDINF 6220 - Guideline Standards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0F06DC1-117A-E049-9AF8-20374A726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6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 b="0" dirty="0">
                <a:solidFill>
                  <a:schemeClr val="tx1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 dirty="0">
                <a:solidFill>
                  <a:schemeClr val="tx1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 b="0" dirty="0">
                <a:solidFill>
                  <a:schemeClr val="tx1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MDINF 6220 - Guideline Standards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>
                <a:solidFill>
                  <a:schemeClr val="tx1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AA57991-9077-A941-8FD5-D97D70564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08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685800" y="1219200"/>
            <a:ext cx="7772400" cy="1676400"/>
          </a:xfrm>
        </p:spPr>
        <p:txBody>
          <a:bodyPr/>
          <a:lstStyle>
            <a:lvl1pPr>
              <a:defRPr b="1">
                <a:solidFill>
                  <a:srgbClr val="000080"/>
                </a:solidFill>
                <a:latin typeface="Candara"/>
                <a:cs typeface="Candar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5568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124200"/>
            <a:ext cx="6400800" cy="2133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95400" y="5562600"/>
            <a:ext cx="1676400" cy="990600"/>
            <a:chOff x="2895600" y="5638800"/>
            <a:chExt cx="1676400" cy="9906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22998" y="5666836"/>
              <a:ext cx="749002" cy="96256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0" y="5638800"/>
              <a:ext cx="952730" cy="99060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321" y="5715000"/>
            <a:ext cx="1588028" cy="42543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61975" y="2514600"/>
            <a:ext cx="8001000" cy="3228975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96488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72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1"/>
            <a:ext cx="9144000" cy="304800"/>
            <a:chOff x="0" y="1"/>
            <a:chExt cx="9144000" cy="304800"/>
          </a:xfrm>
        </p:grpSpPr>
        <p:sp>
          <p:nvSpPr>
            <p:cNvPr id="6" name="Rectangle 5"/>
            <p:cNvSpPr/>
            <p:nvPr/>
          </p:nvSpPr>
          <p:spPr>
            <a:xfrm>
              <a:off x="0" y="1"/>
              <a:ext cx="9144000" cy="304800"/>
            </a:xfrm>
            <a:prstGeom prst="rect">
              <a:avLst/>
            </a:prstGeom>
            <a:gradFill flip="none" rotWithShape="1">
              <a:gsLst>
                <a:gs pos="99000">
                  <a:srgbClr val="595959">
                    <a:shade val="30000"/>
                    <a:satMod val="115000"/>
                    <a:alpha val="85000"/>
                  </a:srgbClr>
                </a:gs>
                <a:gs pos="50000">
                  <a:srgbClr val="595959">
                    <a:shade val="67500"/>
                    <a:satMod val="115000"/>
                  </a:srgb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dirty="0">
                <a:solidFill>
                  <a:prstClr val="white"/>
                </a:solidFill>
                <a:latin typeface="Georgia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0" y="304800"/>
              <a:ext cx="914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77" r:id="rId2"/>
    <p:sldLayoutId id="2147484178" r:id="rId3"/>
    <p:sldLayoutId id="2147484179" r:id="rId4"/>
    <p:sldLayoutId id="2147484181" r:id="rId5"/>
    <p:sldLayoutId id="2147484182" r:id="rId6"/>
    <p:sldLayoutId id="2147484226" r:id="rId7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Corbel"/>
          <a:ea typeface="ＭＳ Ｐゴシック" pitchFamily="-109" charset="-128"/>
          <a:cs typeface="Corbe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0"/>
          </a:solidFill>
          <a:latin typeface="Candara" charset="0"/>
          <a:ea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0"/>
          </a:solidFill>
          <a:latin typeface="Candara" charset="0"/>
          <a:ea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0"/>
          </a:solidFill>
          <a:latin typeface="Candara" charset="0"/>
          <a:ea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0"/>
          </a:solidFill>
          <a:latin typeface="Candara" charset="0"/>
          <a:ea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Corbel"/>
          <a:ea typeface="ＭＳ Ｐゴシック" pitchFamily="-109" charset="-128"/>
          <a:cs typeface="Corbe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Corbel"/>
          <a:ea typeface="ＭＳ Ｐゴシック" pitchFamily="-109" charset="-128"/>
          <a:cs typeface="Corbe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2"/>
          </a:solidFill>
          <a:latin typeface="Corbel"/>
          <a:ea typeface="ＭＳ Ｐゴシック" pitchFamily="-109" charset="-128"/>
          <a:cs typeface="Corbe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Corbel"/>
          <a:ea typeface="ＭＳ Ｐゴシック" pitchFamily="-109" charset="-128"/>
          <a:cs typeface="Corbe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Corbel"/>
          <a:ea typeface="ＭＳ Ｐゴシック" pitchFamily="-109" charset="-128"/>
          <a:cs typeface="Corbe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harvard.edu/rarocha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arocha@computer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Development and Implementation of Reference Models</a:t>
            </a:r>
          </a:p>
        </p:txBody>
      </p:sp>
      <p:sp>
        <p:nvSpPr>
          <p:cNvPr id="3" name="Subtitle 7"/>
          <p:cNvSpPr txBox="1">
            <a:spLocks/>
          </p:cNvSpPr>
          <p:nvPr/>
        </p:nvSpPr>
        <p:spPr>
          <a:xfrm>
            <a:off x="762000" y="3429000"/>
            <a:ext cx="7543800" cy="2133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  <a:latin typeface="Corbel"/>
                <a:ea typeface="ＭＳ Ｐゴシック" charset="-128"/>
                <a:cs typeface="Corbel"/>
              </a:rPr>
              <a:t>Roberto A. Rocha, MD, PhD, </a:t>
            </a:r>
            <a:r>
              <a:rPr lang="en-US" sz="2000" dirty="0" smtClean="0">
                <a:solidFill>
                  <a:schemeClr val="tx2"/>
                </a:solidFill>
                <a:latin typeface="Corbel"/>
                <a:ea typeface="ＭＳ Ｐゴシック" charset="-128"/>
                <a:cs typeface="Corbel"/>
              </a:rPr>
              <a:t>FACMI</a:t>
            </a:r>
            <a:endParaRPr lang="en-US" sz="2000" dirty="0" smtClean="0">
              <a:solidFill>
                <a:schemeClr val="tx2"/>
              </a:solidFill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r>
              <a:rPr lang="en-US" sz="1600" b="0" i="1" dirty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Managing Director</a:t>
            </a:r>
            <a:br>
              <a:rPr lang="en-US" sz="1600" b="0" i="1" dirty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</a:br>
            <a:r>
              <a:rPr lang="en-US" sz="1600" b="0" dirty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Semedy, Inc.</a:t>
            </a:r>
            <a:endParaRPr lang="en-US" sz="1600" b="0" dirty="0" smtClean="0">
              <a:solidFill>
                <a:schemeClr val="tx2">
                  <a:lumMod val="50000"/>
                  <a:lumOff val="50000"/>
                </a:schemeClr>
              </a:solidFill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r>
              <a:rPr lang="en-US" sz="1600" b="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Assistant Professor of Medicine</a:t>
            </a:r>
            <a: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/>
            </a:r>
            <a:b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</a:br>
            <a: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Division of General Internal Medicine and Primary Care</a:t>
            </a:r>
            <a:b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</a:br>
            <a: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Brigham and Women’s Hospital, Harvard Medical </a:t>
            </a:r>
            <a:r>
              <a:rPr lang="en-US" sz="1600" b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rbel"/>
                <a:ea typeface="ＭＳ Ｐゴシック" charset="-128"/>
                <a:cs typeface="Corbel"/>
              </a:rPr>
              <a:t>School</a:t>
            </a:r>
            <a:endParaRPr lang="en-US" sz="1600" b="0" dirty="0" smtClean="0">
              <a:solidFill>
                <a:schemeClr val="tx2">
                  <a:lumMod val="50000"/>
                  <a:lumOff val="50000"/>
                </a:schemeClr>
              </a:solidFill>
              <a:latin typeface="Corbel"/>
              <a:ea typeface="ＭＳ Ｐゴシック" charset="-128"/>
              <a:cs typeface="Corbel"/>
            </a:endParaRPr>
          </a:p>
        </p:txBody>
      </p:sp>
      <p:pic>
        <p:nvPicPr>
          <p:cNvPr id="10" name="Picture 9" descr="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52400"/>
            <a:ext cx="1228725" cy="4286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EHR implementation (1/4)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1" dirty="0" smtClean="0"/>
              <a:t>Publications</a:t>
            </a:r>
            <a:r>
              <a:rPr lang="en-US" sz="1800" dirty="0" smtClean="0"/>
              <a:t>: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Collins SA, Gesner E, Morgan S, Mar P, Maviglia S, Colburn D, Tierney D, Rocha R. A </a:t>
            </a:r>
            <a:r>
              <a:rPr lang="en-US" sz="1600" b="1" dirty="0"/>
              <a:t>Practical Approach to Governance and Optimization of Structured Data Elements</a:t>
            </a:r>
            <a:r>
              <a:rPr lang="en-US" sz="1600" dirty="0"/>
              <a:t>. </a:t>
            </a:r>
            <a:r>
              <a:rPr lang="en-US" sz="1600" i="1" dirty="0"/>
              <a:t>Stud Health Technol Inform</a:t>
            </a:r>
            <a:r>
              <a:rPr lang="en-US" sz="1600" dirty="0"/>
              <a:t>. </a:t>
            </a:r>
            <a:r>
              <a:rPr lang="en-US" sz="1600" dirty="0" smtClean="0"/>
              <a:t>2015;216:7-11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Gesner E, Collins SA, Rocha R. </a:t>
            </a:r>
            <a:r>
              <a:rPr lang="en-US" sz="1600" b="1" dirty="0"/>
              <a:t>Pain Documentation: Validation of a Reference Model</a:t>
            </a:r>
            <a:r>
              <a:rPr lang="en-US" sz="1600" dirty="0"/>
              <a:t>. </a:t>
            </a:r>
            <a:r>
              <a:rPr lang="en-US" sz="1600" i="1" dirty="0"/>
              <a:t>Stud Health Technol Inform</a:t>
            </a:r>
            <a:r>
              <a:rPr lang="en-US" sz="1600" dirty="0"/>
              <a:t>. </a:t>
            </a:r>
            <a:r>
              <a:rPr lang="en-US" sz="1600" dirty="0" smtClean="0"/>
              <a:t>2015;216:805-9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Collins SA, Gesner E, Mar PL, Colburn DM, Rocha RA. </a:t>
            </a:r>
            <a:r>
              <a:rPr lang="en-US" sz="1600" b="1" dirty="0"/>
              <a:t>Prioritization and Refinement of Clinical Data Elements within EHR Systems</a:t>
            </a:r>
            <a:r>
              <a:rPr lang="en-US" sz="1600" dirty="0"/>
              <a:t>. </a:t>
            </a:r>
            <a:r>
              <a:rPr lang="en-US" sz="1600" i="1" dirty="0"/>
              <a:t>AMIA Annu Symp Proc</a:t>
            </a:r>
            <a:r>
              <a:rPr lang="en-US" sz="1600" dirty="0"/>
              <a:t>. </a:t>
            </a:r>
            <a:r>
              <a:rPr lang="en-US" sz="1600" dirty="0" smtClean="0"/>
              <a:t>2016:421-430</a:t>
            </a:r>
          </a:p>
          <a:p>
            <a:pPr marL="400050">
              <a:buFont typeface="+mj-lt"/>
              <a:buAutoNum type="arabicPeriod"/>
            </a:pPr>
            <a:r>
              <a:rPr lang="en-US" sz="1600" dirty="0" smtClean="0"/>
              <a:t>Bavuso </a:t>
            </a:r>
            <a:r>
              <a:rPr lang="en-US" sz="1600" dirty="0"/>
              <a:t>KM, Mar PL, Rocha RA, Collins SA. </a:t>
            </a:r>
            <a:r>
              <a:rPr lang="en-US" sz="1600" b="1" dirty="0"/>
              <a:t>Gap Analysis and Refinement Recommendations of Skin Alteration and Pressure Ulcer Enterprise Reference Models against Nursing Flowsheet Data Elements</a:t>
            </a:r>
            <a:r>
              <a:rPr lang="en-US" sz="1600" dirty="0"/>
              <a:t>. </a:t>
            </a:r>
            <a:r>
              <a:rPr lang="en-US" sz="1600" i="1" dirty="0"/>
              <a:t>AMIA Annu Symp Proc</a:t>
            </a:r>
            <a:r>
              <a:rPr lang="en-US" sz="1600" dirty="0"/>
              <a:t>. </a:t>
            </a:r>
            <a:r>
              <a:rPr lang="en-US" sz="1600" dirty="0" smtClean="0"/>
              <a:t>2017:421-9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Collins SA, Bavuso K, Swenson M, Suchecki C, Mar P, Rocha RA. </a:t>
            </a:r>
            <a:r>
              <a:rPr lang="en-US" sz="1600" b="1" dirty="0"/>
              <a:t>Evolution of an Implementation-Ready Interprofessional Pain Assessment Reference Model</a:t>
            </a:r>
            <a:r>
              <a:rPr lang="en-US" sz="1600" dirty="0"/>
              <a:t>. </a:t>
            </a:r>
            <a:r>
              <a:rPr lang="en-US" sz="1600" i="1" dirty="0"/>
              <a:t>AMIA Annu Symp Proc</a:t>
            </a:r>
            <a:r>
              <a:rPr lang="en-US" sz="1600" dirty="0"/>
              <a:t>. </a:t>
            </a:r>
            <a:r>
              <a:rPr lang="en-US" sz="1600" dirty="0" smtClean="0"/>
              <a:t>2017:605-14</a:t>
            </a:r>
          </a:p>
          <a:p>
            <a:pPr marL="400050">
              <a:buFont typeface="+mj-lt"/>
              <a:buAutoNum type="arabicPeriod"/>
            </a:pPr>
            <a:endParaRPr lang="en-US" sz="1600" dirty="0" smtClean="0"/>
          </a:p>
          <a:p>
            <a:pPr marL="400050">
              <a:buFont typeface="+mj-lt"/>
              <a:buAutoNum type="arabicPeriod"/>
            </a:pPr>
            <a:r>
              <a:rPr lang="en-US" sz="1600" dirty="0" smtClean="0"/>
              <a:t>Zhou </a:t>
            </a:r>
            <a:r>
              <a:rPr lang="en-US" sz="1600" dirty="0"/>
              <a:t>L, Collins S, Morgan SJ, Zafar N, Gesner EJ, Fehrenbach M, Rocha RA. </a:t>
            </a:r>
            <a:r>
              <a:rPr lang="en-US" sz="1600" b="1" dirty="0"/>
              <a:t>A Decade of Experience in Creating and Maintaining Data Elements for Structured Clinical Documentation in EHRs</a:t>
            </a:r>
            <a:r>
              <a:rPr lang="en-US" sz="1600" dirty="0"/>
              <a:t>. </a:t>
            </a:r>
            <a:r>
              <a:rPr lang="en-US" sz="1600" i="1" dirty="0"/>
              <a:t>AMIA Annu Symp Proc</a:t>
            </a:r>
            <a:r>
              <a:rPr lang="en-US" sz="1600" dirty="0"/>
              <a:t>.2016:1293-1302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70656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EHR implementation (2/4)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Context:</a:t>
            </a:r>
            <a:endParaRPr lang="en-US" sz="2800" dirty="0" smtClean="0"/>
          </a:p>
          <a:p>
            <a:pPr lvl="1"/>
            <a:r>
              <a:rPr lang="en-US" sz="2400" b="1" dirty="0" smtClean="0"/>
              <a:t>System-wide </a:t>
            </a:r>
            <a:r>
              <a:rPr lang="en-US" sz="2400" dirty="0"/>
              <a:t>vendor EHR </a:t>
            </a:r>
            <a:r>
              <a:rPr lang="en-US" sz="2400" dirty="0" smtClean="0"/>
              <a:t>implementation (2012-2017) </a:t>
            </a:r>
            <a:r>
              <a:rPr lang="mr-IN" sz="2400" dirty="0" smtClean="0"/>
              <a:t>–</a:t>
            </a:r>
            <a:r>
              <a:rPr lang="en-US" sz="2400" dirty="0" smtClean="0"/>
              <a:t> replace existing </a:t>
            </a:r>
            <a:r>
              <a:rPr lang="en-US" sz="2400" dirty="0"/>
              <a:t>clinical </a:t>
            </a:r>
            <a:r>
              <a:rPr lang="en-US" sz="2400" dirty="0" smtClean="0"/>
              <a:t>systems</a:t>
            </a:r>
            <a:endParaRPr lang="en-US" sz="2400" dirty="0"/>
          </a:p>
          <a:p>
            <a:r>
              <a:rPr lang="en-US" sz="2800" b="1" i="1" dirty="0" smtClean="0"/>
              <a:t>Goals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Minimize (</a:t>
            </a:r>
            <a:r>
              <a:rPr lang="en-US" sz="2400" i="1" dirty="0" smtClean="0"/>
              <a:t>resolve</a:t>
            </a:r>
            <a:r>
              <a:rPr lang="en-US" sz="2400" dirty="0" smtClean="0"/>
              <a:t>) </a:t>
            </a:r>
            <a:r>
              <a:rPr lang="en-US" sz="2400" b="1" dirty="0" smtClean="0"/>
              <a:t>inconsistent data definitions </a:t>
            </a:r>
            <a:r>
              <a:rPr lang="en-US" sz="2400" dirty="0" smtClean="0"/>
              <a:t>across EHR applications and clinical settings, enabling and promoting </a:t>
            </a:r>
            <a:r>
              <a:rPr lang="en-US" sz="2400" b="1" dirty="0" smtClean="0"/>
              <a:t>data</a:t>
            </a:r>
            <a:r>
              <a:rPr lang="en-US" sz="2400" dirty="0" smtClean="0"/>
              <a:t> </a:t>
            </a:r>
            <a:r>
              <a:rPr lang="en-US" sz="2400" b="1" dirty="0" smtClean="0"/>
              <a:t>reuse</a:t>
            </a:r>
            <a:r>
              <a:rPr lang="en-US" sz="2400" dirty="0" smtClean="0"/>
              <a:t> and </a:t>
            </a:r>
            <a:r>
              <a:rPr lang="en-US" sz="2400" b="1" dirty="0" smtClean="0"/>
              <a:t>interoperability</a:t>
            </a:r>
          </a:p>
          <a:p>
            <a:pPr lvl="1"/>
            <a:r>
              <a:rPr lang="en-US" sz="2400" b="1" dirty="0" smtClean="0"/>
              <a:t>Practical</a:t>
            </a:r>
            <a:r>
              <a:rPr lang="en-US" sz="2400" dirty="0" smtClean="0"/>
              <a:t> (</a:t>
            </a:r>
            <a:r>
              <a:rPr lang="en-US" sz="2400" i="1" dirty="0" smtClean="0"/>
              <a:t>pragmatic</a:t>
            </a:r>
            <a:r>
              <a:rPr lang="en-US" sz="2400" dirty="0" smtClean="0"/>
              <a:t>) approach to </a:t>
            </a:r>
            <a:r>
              <a:rPr lang="en-US" sz="2400" b="1" dirty="0" smtClean="0"/>
              <a:t>governance</a:t>
            </a:r>
            <a:r>
              <a:rPr lang="en-US" sz="2400" dirty="0" smtClean="0"/>
              <a:t> and </a:t>
            </a:r>
            <a:r>
              <a:rPr lang="en-US" sz="2400" b="1" dirty="0" smtClean="0"/>
              <a:t>implementation </a:t>
            </a:r>
            <a:r>
              <a:rPr lang="en-US" sz="2400" dirty="0" smtClean="0"/>
              <a:t>of structured data elements and reference models</a:t>
            </a:r>
          </a:p>
          <a:p>
            <a:pPr lvl="2"/>
            <a:r>
              <a:rPr lang="en-US" sz="2000" dirty="0" smtClean="0"/>
              <a:t>Factors: resource allocation, implementation timeline, content refactoring, vendor best-practices, EHR limitations, etc.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79649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EHR implementation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b="1" i="1" dirty="0" smtClean="0"/>
              <a:t>Process</a:t>
            </a:r>
            <a:r>
              <a:rPr lang="en-US" sz="2000" b="1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Identify clinical topics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align with strategic goals of the organization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Create </a:t>
            </a:r>
            <a:r>
              <a:rPr lang="en-US" sz="1800" b="1" u="sng" dirty="0" smtClean="0"/>
              <a:t>draft</a:t>
            </a:r>
            <a:r>
              <a:rPr lang="en-US" sz="1800" b="1" dirty="0" smtClean="0"/>
              <a:t> reference model(s)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find/consolidate/reuse models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Quantify downstream data needs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reporting, regulatory requirements,  clinical decision support, accurate billing, etc.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Prioritize clinical topics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focus on high-value topics</a:t>
            </a:r>
          </a:p>
          <a:p>
            <a:pPr marL="914400" lvl="1" indent="-514350">
              <a:buFont typeface="+mj-lt"/>
              <a:buAutoNum type="arabicPeriod"/>
            </a:pPr>
            <a:endParaRPr lang="en-US" sz="18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Validate reference model(s) </a:t>
            </a:r>
            <a:r>
              <a:rPr lang="mr-IN" sz="1800" dirty="0" smtClean="0"/>
              <a:t>–</a:t>
            </a:r>
            <a:r>
              <a:rPr lang="en-US" sz="1800" dirty="0" smtClean="0"/>
              <a:t> clinically accurate and complete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Quantify gap with EHR content </a:t>
            </a:r>
            <a:r>
              <a:rPr lang="mr-IN" sz="1800" dirty="0" smtClean="0"/>
              <a:t>–</a:t>
            </a:r>
            <a:r>
              <a:rPr lang="en-US" sz="1800" dirty="0" smtClean="0"/>
              <a:t> prioritize revision/refactoring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Disseminate </a:t>
            </a:r>
            <a:r>
              <a:rPr lang="en-US" sz="1800" b="1" u="sng" dirty="0" smtClean="0"/>
              <a:t>validated</a:t>
            </a:r>
            <a:r>
              <a:rPr lang="en-US" sz="1800" b="1" dirty="0" smtClean="0"/>
              <a:t> model(s) </a:t>
            </a:r>
            <a:r>
              <a:rPr lang="mr-IN" sz="1800" dirty="0" smtClean="0"/>
              <a:t>–</a:t>
            </a:r>
            <a:r>
              <a:rPr lang="en-US" sz="1800" dirty="0" smtClean="0"/>
              <a:t> guide new content or revisions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Request revisions to EHR content </a:t>
            </a:r>
            <a:r>
              <a:rPr lang="mr-IN" sz="1800" dirty="0" smtClean="0"/>
              <a:t>–</a:t>
            </a:r>
            <a:r>
              <a:rPr lang="en-US" sz="1800" dirty="0" smtClean="0"/>
              <a:t> change management process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Assess reference model utilization</a:t>
            </a:r>
            <a:r>
              <a:rPr lang="en-US" sz="1800" dirty="0" smtClean="0"/>
              <a:t> </a:t>
            </a:r>
            <a:r>
              <a:rPr lang="mr-IN" sz="1800" dirty="0" smtClean="0"/>
              <a:t>–</a:t>
            </a:r>
            <a:r>
              <a:rPr lang="en-US" sz="1800" dirty="0" smtClean="0"/>
              <a:t> implementation and compliance</a:t>
            </a:r>
            <a:endParaRPr lang="en-US" sz="1800" b="1" dirty="0" smtClean="0"/>
          </a:p>
          <a:p>
            <a:pPr marL="914400" lvl="1" indent="-514350">
              <a:buFont typeface="+mj-lt"/>
              <a:buAutoNum type="arabicPeriod"/>
            </a:pPr>
            <a:endParaRPr lang="en-US" sz="18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1800" b="1" dirty="0" smtClean="0"/>
              <a:t>Monitor for new evidence</a:t>
            </a:r>
            <a:r>
              <a:rPr lang="en-US" sz="1800" dirty="0" smtClean="0"/>
              <a:t> - revisions to reference model (</a:t>
            </a:r>
            <a:r>
              <a:rPr lang="en-US" sz="1800" i="1" dirty="0" smtClean="0"/>
              <a:t>evergreen</a:t>
            </a:r>
            <a:r>
              <a:rPr lang="en-US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719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Large-scale EHR implementation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Results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Data elements: </a:t>
            </a:r>
            <a:r>
              <a:rPr lang="en-US" sz="2000" b="1" dirty="0" smtClean="0"/>
              <a:t>+15,000 </a:t>
            </a:r>
            <a:r>
              <a:rPr lang="en-US" sz="2000" dirty="0" smtClean="0"/>
              <a:t>(forms) and </a:t>
            </a:r>
            <a:r>
              <a:rPr lang="en-US" sz="2000" b="1" dirty="0" smtClean="0"/>
              <a:t>+45,000 </a:t>
            </a:r>
            <a:r>
              <a:rPr lang="en-US" sz="2000" dirty="0" smtClean="0"/>
              <a:t>(flowsheets)</a:t>
            </a:r>
          </a:p>
          <a:p>
            <a:pPr lvl="1"/>
            <a:r>
              <a:rPr lang="en-US" sz="2000" dirty="0" smtClean="0"/>
              <a:t>Dedicated workgroup: </a:t>
            </a:r>
            <a:r>
              <a:rPr lang="en-US" sz="2000" b="1" dirty="0" smtClean="0"/>
              <a:t>+5 </a:t>
            </a:r>
            <a:r>
              <a:rPr lang="en-US" sz="2000" dirty="0" smtClean="0"/>
              <a:t>reference models (</a:t>
            </a:r>
            <a:r>
              <a:rPr lang="en-US" sz="2000" i="1" dirty="0" smtClean="0"/>
              <a:t>discontinued</a:t>
            </a:r>
            <a:r>
              <a:rPr lang="en-US" sz="2000" dirty="0" smtClean="0"/>
              <a:t>)</a:t>
            </a:r>
          </a:p>
          <a:p>
            <a:pPr lvl="2"/>
            <a:r>
              <a:rPr lang="en-US" sz="1800" dirty="0" smtClean="0"/>
              <a:t>Pain Assessment: </a:t>
            </a:r>
            <a:r>
              <a:rPr lang="en-US" sz="1800" b="1" dirty="0" smtClean="0"/>
              <a:t>47 data elements </a:t>
            </a:r>
            <a:r>
              <a:rPr lang="en-US" sz="1800" dirty="0" smtClean="0"/>
              <a:t>organized into </a:t>
            </a:r>
            <a:r>
              <a:rPr lang="en-US" sz="1800" b="1" dirty="0" smtClean="0"/>
              <a:t>9 data groups</a:t>
            </a:r>
          </a:p>
          <a:p>
            <a:pPr lvl="1"/>
            <a:r>
              <a:rPr lang="en-US" sz="2000" dirty="0" smtClean="0"/>
              <a:t>EHR system successfully implemented at all sites</a:t>
            </a:r>
          </a:p>
          <a:p>
            <a:r>
              <a:rPr lang="en-US" sz="2400" b="1" i="1" dirty="0" smtClean="0"/>
              <a:t>Challenges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Implementation timeline </a:t>
            </a:r>
            <a:r>
              <a:rPr lang="en-US" sz="2000" b="1" dirty="0" smtClean="0"/>
              <a:t>incompatible</a:t>
            </a:r>
            <a:r>
              <a:rPr lang="en-US" sz="2000" dirty="0" smtClean="0"/>
              <a:t> with the development of detailed reference models</a:t>
            </a:r>
          </a:p>
          <a:p>
            <a:pPr lvl="1"/>
            <a:r>
              <a:rPr lang="en-US" sz="2000" dirty="0" smtClean="0"/>
              <a:t>EHR </a:t>
            </a:r>
            <a:r>
              <a:rPr lang="en-US" sz="2000" b="1" dirty="0" smtClean="0"/>
              <a:t>processes </a:t>
            </a:r>
            <a:r>
              <a:rPr lang="en-US" sz="2000" dirty="0" smtClean="0"/>
              <a:t>and </a:t>
            </a:r>
            <a:r>
              <a:rPr lang="en-US" sz="2000" b="1" dirty="0" smtClean="0"/>
              <a:t>tools </a:t>
            </a:r>
            <a:r>
              <a:rPr lang="en-US" sz="2000" dirty="0" smtClean="0"/>
              <a:t>not designed to promote detailed, consistent, and reusable data definitions </a:t>
            </a:r>
            <a:r>
              <a:rPr lang="en-US" sz="2000" u="sng" dirty="0" smtClean="0"/>
              <a:t>across</a:t>
            </a:r>
            <a:r>
              <a:rPr lang="en-US" sz="2000" dirty="0" smtClean="0"/>
              <a:t> applications and modules</a:t>
            </a:r>
          </a:p>
          <a:p>
            <a:pPr lvl="1"/>
            <a:r>
              <a:rPr lang="en-US" sz="2000" dirty="0"/>
              <a:t>EHR </a:t>
            </a:r>
            <a:r>
              <a:rPr lang="en-US" sz="2000" dirty="0" smtClean="0"/>
              <a:t>content &amp; data refactoring </a:t>
            </a:r>
            <a:r>
              <a:rPr lang="en-US" sz="2000" dirty="0"/>
              <a:t>is an </a:t>
            </a:r>
            <a:r>
              <a:rPr lang="en-US" sz="2000" b="1" dirty="0"/>
              <a:t>iterative</a:t>
            </a:r>
            <a:r>
              <a:rPr lang="en-US" sz="2000" dirty="0"/>
              <a:t> process that requires </a:t>
            </a:r>
            <a:r>
              <a:rPr lang="en-US" sz="2000" b="1" dirty="0" smtClean="0"/>
              <a:t>expertise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/>
              <a:t>motivated</a:t>
            </a:r>
            <a:r>
              <a:rPr lang="en-US" sz="2000" dirty="0"/>
              <a:t> </a:t>
            </a:r>
            <a:r>
              <a:rPr lang="en-US" sz="2000" dirty="0" smtClean="0"/>
              <a:t>individuals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80205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730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Clinical Knowledge Management (CKM)</a:t>
            </a:r>
            <a:endParaRPr lang="en-US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400" noProof="0" dirty="0" smtClean="0"/>
              <a:t>Systematic and sustainable acquisition, adaptation (localization), and management of knowledge assets</a:t>
            </a:r>
          </a:p>
          <a:p>
            <a:pPr lvl="1"/>
            <a:r>
              <a:rPr lang="en-US" sz="2000" noProof="0" dirty="0" smtClean="0"/>
              <a:t>Assets </a:t>
            </a:r>
            <a:r>
              <a:rPr lang="en-US" sz="2000" noProof="0" dirty="0" smtClean="0">
                <a:sym typeface="Wingdings"/>
              </a:rPr>
              <a:t> data capture, </a:t>
            </a:r>
            <a:r>
              <a:rPr lang="en-US" sz="2000" noProof="0" dirty="0" smtClean="0"/>
              <a:t>clinical decision support (CDS), population management, analytics, etc.</a:t>
            </a:r>
          </a:p>
          <a:p>
            <a:endParaRPr lang="en-US" sz="2400" noProof="0" dirty="0" smtClean="0"/>
          </a:p>
          <a:p>
            <a:r>
              <a:rPr lang="en-US" sz="2400" noProof="0" dirty="0" smtClean="0"/>
              <a:t>Includes the adaptation of reference knowledge sources to reflect local requirements, resources, and priorities</a:t>
            </a:r>
          </a:p>
          <a:p>
            <a:r>
              <a:rPr lang="en-US" sz="2400" noProof="0" dirty="0" smtClean="0"/>
              <a:t>Follows a well-defined lifecycle, including specific stages for documentation, testing, and monitoring – supported by skilled resources and integrated tools</a:t>
            </a:r>
            <a:endParaRPr lang="en-US" sz="2400" noProof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5727700"/>
            <a:ext cx="1905000" cy="138113"/>
          </a:xfrm>
          <a:prstGeom prst="rect">
            <a:avLst/>
          </a:prstGeom>
        </p:spPr>
        <p:txBody>
          <a:bodyPr/>
          <a:lstStyle/>
          <a:p>
            <a:fld id="{42C32FFB-F9AE-46F0-A233-A2E628258990}" type="slidenum">
              <a:rPr lang="en-US" smtClean="0"/>
              <a:pPr/>
              <a:t>15</a:t>
            </a:fld>
            <a:endParaRPr lang="en-US" sz="1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95400" y="5814536"/>
            <a:ext cx="7467600" cy="7386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Rocha RA, Maviglia SM, Sordo M, Rocha BH. </a:t>
            </a:r>
            <a:r>
              <a:rPr lang="en-US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Clinical knowledge management program</a:t>
            </a:r>
            <a:r>
              <a:rPr lang="en-US" sz="14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In: Greenes RA, editor. Clinical Decision Support - The Road to Broad Adoption (Second Edition). Burlington: Academic Press; 2014. p. 773-817</a:t>
            </a:r>
            <a:endParaRPr lang="en-US" sz="14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0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CKM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915400" y="7016750"/>
            <a:ext cx="228600" cy="14605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/>
          <a:lstStyle/>
          <a:p>
            <a:pPr>
              <a:defRPr/>
            </a:pPr>
            <a:fld id="{E76568B8-794F-48B7-82E7-E0D15D730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7381510"/>
              </p:ext>
            </p:extLst>
          </p:nvPr>
        </p:nvGraphicFramePr>
        <p:xfrm>
          <a:off x="304800" y="2027237"/>
          <a:ext cx="4225925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ine Callout 1 8"/>
          <p:cNvSpPr/>
          <p:nvPr/>
        </p:nvSpPr>
        <p:spPr bwMode="gray">
          <a:xfrm>
            <a:off x="5069530" y="1345294"/>
            <a:ext cx="3655019" cy="743358"/>
          </a:xfrm>
          <a:prstGeom prst="borderCallout1">
            <a:avLst>
              <a:gd name="adj1" fmla="val 18750"/>
              <a:gd name="adj2" fmla="val -8333"/>
              <a:gd name="adj3" fmla="val 144784"/>
              <a:gd name="adj4" fmla="val -58343"/>
            </a:avLst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463675"/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alerts, reminders, medication </a:t>
            </a:r>
            <a:r>
              <a:rPr lang="en-US" sz="1400" dirty="0" smtClean="0">
                <a:solidFill>
                  <a:schemeClr val="tx2"/>
                </a:solidFill>
                <a:latin typeface="Corbel"/>
                <a:cs typeface="Corbel"/>
              </a:rPr>
              <a:t>warnings</a:t>
            </a:r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, duplication warnings, therapeutic alternatives, infobuttons, etc.</a:t>
            </a:r>
            <a:endParaRPr lang="en-US" sz="1400" dirty="0" smtClean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12" name="Line Callout 1 11"/>
          <p:cNvSpPr/>
          <p:nvPr/>
        </p:nvSpPr>
        <p:spPr bwMode="gray">
          <a:xfrm>
            <a:off x="5069530" y="2395914"/>
            <a:ext cx="3644695" cy="549660"/>
          </a:xfrm>
          <a:prstGeom prst="borderCallout1">
            <a:avLst>
              <a:gd name="adj1" fmla="val 18750"/>
              <a:gd name="adj2" fmla="val -8333"/>
              <a:gd name="adj3" fmla="val 150565"/>
              <a:gd name="adj4" fmla="val -47068"/>
            </a:avLst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463675"/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forms, flowsheets, documentation templates, data fields, calculators, etc.</a:t>
            </a:r>
            <a:endParaRPr lang="en-US" sz="1400" dirty="0" smtClean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13" name="Line Callout 1 12"/>
          <p:cNvSpPr/>
          <p:nvPr/>
        </p:nvSpPr>
        <p:spPr bwMode="gray">
          <a:xfrm>
            <a:off x="5077380" y="3281318"/>
            <a:ext cx="3644695" cy="549660"/>
          </a:xfrm>
          <a:prstGeom prst="borderCallout1">
            <a:avLst>
              <a:gd name="adj1" fmla="val 18750"/>
              <a:gd name="adj2" fmla="val -8333"/>
              <a:gd name="adj3" fmla="val 137417"/>
              <a:gd name="adj4" fmla="val -36587"/>
            </a:avLst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463675"/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value sets and classification rules for problems, medications, procedures, etc.</a:t>
            </a:r>
            <a:endParaRPr lang="en-US" sz="1400" dirty="0" smtClean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15" name="Line Callout 1 14"/>
          <p:cNvSpPr/>
          <p:nvPr/>
        </p:nvSpPr>
        <p:spPr bwMode="gray">
          <a:xfrm>
            <a:off x="5085230" y="4166722"/>
            <a:ext cx="3639319" cy="761132"/>
          </a:xfrm>
          <a:prstGeom prst="borderCallout1">
            <a:avLst>
              <a:gd name="adj1" fmla="val 18750"/>
              <a:gd name="adj2" fmla="val -8333"/>
              <a:gd name="adj3" fmla="val 103611"/>
              <a:gd name="adj4" fmla="val -25239"/>
            </a:avLst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463675"/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master files, dictionaries, translation tables, and reference </a:t>
            </a:r>
            <a:r>
              <a:rPr lang="en-US" sz="1400" dirty="0" smtClean="0">
                <a:solidFill>
                  <a:schemeClr val="tx2"/>
                </a:solidFill>
                <a:latin typeface="Corbel"/>
                <a:cs typeface="Corbel"/>
              </a:rPr>
              <a:t>ontologies</a:t>
            </a:r>
            <a:br>
              <a:rPr lang="en-US" sz="1400" dirty="0" smtClean="0">
                <a:solidFill>
                  <a:schemeClr val="tx2"/>
                </a:solidFill>
                <a:latin typeface="Corbel"/>
                <a:cs typeface="Corbel"/>
              </a:rPr>
            </a:br>
            <a:r>
              <a:rPr lang="en-US" sz="1400" dirty="0" smtClean="0">
                <a:solidFill>
                  <a:schemeClr val="tx2"/>
                </a:solidFill>
                <a:latin typeface="Corbel"/>
                <a:cs typeface="Corbel"/>
              </a:rPr>
              <a:t>(</a:t>
            </a:r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e.g. SNOMED CT, ICD-10-CM, LOINC)</a:t>
            </a:r>
            <a:endParaRPr lang="en-US" sz="1400" dirty="0" smtClean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16" name="Line Callout 1 15"/>
          <p:cNvSpPr/>
          <p:nvPr/>
        </p:nvSpPr>
        <p:spPr bwMode="gray">
          <a:xfrm>
            <a:off x="5093080" y="5217310"/>
            <a:ext cx="3639319" cy="761132"/>
          </a:xfrm>
          <a:prstGeom prst="borderCallout1">
            <a:avLst>
              <a:gd name="adj1" fmla="val 18750"/>
              <a:gd name="adj2" fmla="val -8333"/>
              <a:gd name="adj3" fmla="val 73769"/>
              <a:gd name="adj4" fmla="val -13040"/>
            </a:avLst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463675"/>
            <a:r>
              <a:rPr lang="en-US" sz="1400" dirty="0">
                <a:solidFill>
                  <a:schemeClr val="tx2"/>
                </a:solidFill>
                <a:latin typeface="Corbel"/>
                <a:cs typeface="Corbel"/>
              </a:rPr>
              <a:t>editors, portals, repositories, virtual collaboration tools, knowledge retrieval services, </a:t>
            </a:r>
            <a:r>
              <a:rPr lang="en-US" sz="1400" dirty="0" smtClean="0">
                <a:solidFill>
                  <a:schemeClr val="tx2"/>
                </a:solidFill>
                <a:latin typeface="Corbel"/>
                <a:cs typeface="Corbel"/>
              </a:rPr>
              <a:t>rule execution engines</a:t>
            </a:r>
          </a:p>
        </p:txBody>
      </p:sp>
    </p:spTree>
    <p:extLst>
      <p:ext uri="{BB962C8B-B14F-4D97-AF65-F5344CB8AC3E}">
        <p14:creationId xmlns:p14="http://schemas.microsoft.com/office/powerpoint/2010/main" val="16117480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relevant clinical topics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7772400" cy="46004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6243935"/>
            <a:ext cx="86106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Collins SA, Gesner E, Mar PL, Colburn DM, Rocha RA. </a:t>
            </a:r>
            <a:r>
              <a:rPr lang="en-US" sz="12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Prioritization and Refinement of Clinical Data Elements within EHR Systems</a:t>
            </a:r>
            <a:r>
              <a:rPr lang="en-US" sz="12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1200" b="0" i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AMIA Annu Symp Proc</a:t>
            </a:r>
            <a:r>
              <a:rPr lang="en-US" sz="1200" b="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1200" b="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2016:421-430</a:t>
            </a:r>
            <a:endParaRPr lang="en-US" sz="1200" b="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598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 lifecycle </a:t>
            </a:r>
            <a:r>
              <a:rPr lang="en-US" dirty="0" smtClean="0">
                <a:sym typeface="Wingdings"/>
              </a:rPr>
              <a:t> Reference Models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71467" y="1371600"/>
          <a:ext cx="8666223" cy="510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3622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9CE20-4A89-424D-B944-5B4F243DF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96E069-037A-2F4A-8FDD-77AE07C0F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1E2816-5196-094A-AD8A-84E683F69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97583-B904-F147-9AEB-B973A6CFE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CBAE9A-0799-574F-9A3C-6BA085E71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BEEB84-3701-2E4A-8402-71475978E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67FCCE-A769-F449-AD47-1D95A2006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EFB5D9-15A2-B442-AD23-255CEEDB4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41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Reference models</a:t>
            </a:r>
            <a:endParaRPr lang="en-US" dirty="0" smtClean="0"/>
          </a:p>
          <a:p>
            <a:r>
              <a:rPr lang="en-US" dirty="0" smtClean="0"/>
              <a:t>Clinical documentation</a:t>
            </a:r>
            <a:endParaRPr lang="en-US" dirty="0" smtClean="0"/>
          </a:p>
          <a:p>
            <a:pPr lvl="1"/>
            <a:r>
              <a:rPr lang="en-US" dirty="0" smtClean="0"/>
              <a:t>Efforts, challenges</a:t>
            </a:r>
            <a:r>
              <a:rPr lang="en-US" dirty="0" smtClean="0"/>
              <a:t>, </a:t>
            </a:r>
            <a:r>
              <a:rPr lang="en-US" dirty="0" smtClean="0"/>
              <a:t>lessons learned</a:t>
            </a:r>
            <a:endParaRPr lang="en-US" dirty="0" smtClean="0"/>
          </a:p>
          <a:p>
            <a:r>
              <a:rPr lang="en-US" dirty="0" smtClean="0"/>
              <a:t>Knowledge management</a:t>
            </a:r>
            <a:endParaRPr lang="en-US" dirty="0" smtClean="0"/>
          </a:p>
          <a:p>
            <a:pPr lvl="1"/>
            <a:r>
              <a:rPr lang="en-US" dirty="0" smtClean="0"/>
              <a:t>Assets, </a:t>
            </a:r>
            <a:r>
              <a:rPr lang="en-US" dirty="0" smtClean="0"/>
              <a:t>lifecycle, </a:t>
            </a:r>
            <a:r>
              <a:rPr lang="en-US" dirty="0" smtClean="0"/>
              <a:t>tools</a:t>
            </a: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/>
              <a:t>engagement of </a:t>
            </a:r>
            <a:r>
              <a:rPr lang="en-US" dirty="0" smtClean="0"/>
              <a:t>clinical </a:t>
            </a:r>
            <a:r>
              <a:rPr lang="en-US" dirty="0"/>
              <a:t>leaders to set expectations of </a:t>
            </a:r>
            <a:r>
              <a:rPr lang="en-US" u="sng" dirty="0"/>
              <a:t>technical</a:t>
            </a:r>
            <a:r>
              <a:rPr lang="en-US" dirty="0"/>
              <a:t> </a:t>
            </a:r>
            <a:r>
              <a:rPr lang="en-US" b="1" dirty="0"/>
              <a:t>process</a:t>
            </a:r>
            <a:r>
              <a:rPr lang="en-US" dirty="0"/>
              <a:t>, </a:t>
            </a:r>
            <a:r>
              <a:rPr lang="en-US" b="1" dirty="0" smtClean="0"/>
              <a:t>dependencies</a:t>
            </a:r>
            <a:r>
              <a:rPr lang="en-US" dirty="0"/>
              <a:t>, and </a:t>
            </a:r>
            <a:r>
              <a:rPr lang="en-US" b="1" dirty="0" smtClean="0"/>
              <a:t>requirements</a:t>
            </a:r>
            <a:endParaRPr lang="en-US" dirty="0" smtClean="0"/>
          </a:p>
          <a:p>
            <a:r>
              <a:rPr lang="en-US" dirty="0" smtClean="0"/>
              <a:t>Provision </a:t>
            </a:r>
            <a:r>
              <a:rPr lang="en-US" dirty="0"/>
              <a:t>of formal training about </a:t>
            </a:r>
            <a:r>
              <a:rPr lang="en-US" b="1" dirty="0"/>
              <a:t>informatics standards</a:t>
            </a:r>
            <a:r>
              <a:rPr lang="en-US" dirty="0"/>
              <a:t> and </a:t>
            </a:r>
            <a:r>
              <a:rPr lang="en-US" b="1" dirty="0" smtClean="0"/>
              <a:t>governance processes</a:t>
            </a:r>
          </a:p>
          <a:p>
            <a:r>
              <a:rPr lang="en-US" dirty="0" smtClean="0"/>
              <a:t>Establish a </a:t>
            </a:r>
            <a:r>
              <a:rPr lang="en-US" b="1" dirty="0" smtClean="0"/>
              <a:t>KM (Informatics) team </a:t>
            </a:r>
            <a:r>
              <a:rPr lang="en-US" dirty="0" smtClean="0"/>
              <a:t>with proper </a:t>
            </a:r>
            <a:r>
              <a:rPr lang="en-US" b="1" dirty="0" smtClean="0"/>
              <a:t>authority</a:t>
            </a:r>
            <a:r>
              <a:rPr lang="en-US" dirty="0" smtClean="0"/>
              <a:t> and robust </a:t>
            </a:r>
            <a:r>
              <a:rPr lang="en-US" b="1" dirty="0" smtClean="0"/>
              <a:t>toolset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guide implementation and ensure compliance with processes and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92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models &amp; assets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Establish </a:t>
            </a:r>
            <a:r>
              <a:rPr lang="en-US" sz="2800" b="1" dirty="0" smtClean="0"/>
              <a:t>governance</a:t>
            </a:r>
            <a:r>
              <a:rPr lang="en-US" sz="2800" dirty="0" smtClean="0"/>
              <a:t> for essential </a:t>
            </a:r>
            <a:r>
              <a:rPr lang="en-US" sz="2800" dirty="0" smtClean="0"/>
              <a:t>asset </a:t>
            </a:r>
            <a:r>
              <a:rPr lang="en-US" sz="2800" dirty="0" smtClean="0"/>
              <a:t>types</a:t>
            </a:r>
          </a:p>
          <a:p>
            <a:r>
              <a:rPr lang="en-US" sz="2800" dirty="0" smtClean="0"/>
              <a:t>Define and optimize curation </a:t>
            </a:r>
            <a:r>
              <a:rPr lang="en-US" sz="2800" b="1" dirty="0" smtClean="0"/>
              <a:t>processes</a:t>
            </a:r>
            <a:r>
              <a:rPr lang="en-US" sz="2800" dirty="0" smtClean="0"/>
              <a:t> (</a:t>
            </a:r>
            <a:r>
              <a:rPr lang="en-US" sz="2800" i="1" dirty="0" smtClean="0"/>
              <a:t>lifecycle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Implement software </a:t>
            </a:r>
            <a:r>
              <a:rPr lang="en-US" sz="2800" b="1" dirty="0" smtClean="0"/>
              <a:t>platform</a:t>
            </a:r>
            <a:r>
              <a:rPr lang="en-US" sz="2800" dirty="0"/>
              <a:t> </a:t>
            </a:r>
            <a:r>
              <a:rPr lang="en-US" sz="2800" dirty="0" smtClean="0"/>
              <a:t>integrated with knowledge </a:t>
            </a:r>
            <a:r>
              <a:rPr lang="en-US" sz="2800" b="1" dirty="0" smtClean="0"/>
              <a:t>sources</a:t>
            </a:r>
            <a:r>
              <a:rPr lang="en-US" sz="2800" dirty="0" smtClean="0"/>
              <a:t> and </a:t>
            </a:r>
            <a:r>
              <a:rPr lang="en-US" sz="2800" b="1" dirty="0" smtClean="0"/>
              <a:t>consumers</a:t>
            </a:r>
          </a:p>
          <a:p>
            <a:r>
              <a:rPr lang="en-US" sz="2800" b="1" dirty="0" smtClean="0"/>
              <a:t>Monitor</a:t>
            </a:r>
            <a:r>
              <a:rPr lang="en-US" sz="2800" dirty="0" smtClean="0"/>
              <a:t> &amp; </a:t>
            </a:r>
            <a:r>
              <a:rPr lang="en-US" sz="2800" b="1" dirty="0" smtClean="0"/>
              <a:t>evaluate</a:t>
            </a:r>
            <a:r>
              <a:rPr lang="en-US" sz="2800" dirty="0" smtClean="0"/>
              <a:t> processes and interventions</a:t>
            </a:r>
          </a:p>
          <a:p>
            <a:r>
              <a:rPr lang="en-US" sz="2800" dirty="0" smtClean="0"/>
              <a:t>Seek alignment with </a:t>
            </a:r>
            <a:r>
              <a:rPr lang="en-US" sz="2800" b="1" dirty="0" smtClean="0"/>
              <a:t>standards</a:t>
            </a:r>
            <a:r>
              <a:rPr lang="en-US" sz="2800" dirty="0" smtClean="0"/>
              <a:t>, maximizing interoperability and external collaborations</a:t>
            </a:r>
          </a:p>
          <a:p>
            <a:r>
              <a:rPr lang="en-US" sz="2800" b="1" dirty="0" smtClean="0"/>
              <a:t>Collaborate</a:t>
            </a:r>
            <a:r>
              <a:rPr lang="en-US" sz="2800" dirty="0" smtClean="0"/>
              <a:t> with other institutions to help amortize operational </a:t>
            </a:r>
            <a:r>
              <a:rPr lang="en-US" sz="2800" b="1" dirty="0" smtClean="0"/>
              <a:t>costs</a:t>
            </a:r>
            <a:r>
              <a:rPr lang="en-US" sz="2800" dirty="0" smtClean="0"/>
              <a:t> and promote </a:t>
            </a:r>
            <a:r>
              <a:rPr lang="en-US" sz="2800" b="1" dirty="0" smtClean="0"/>
              <a:t>innovation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113450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1975" y="1447800"/>
            <a:ext cx="8001000" cy="1219200"/>
          </a:xfrm>
        </p:spPr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Thank you!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1371600" y="2971800"/>
            <a:ext cx="6400800" cy="24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None/>
            </a:pPr>
            <a:r>
              <a:rPr lang="en-US" dirty="0" smtClean="0">
                <a:latin typeface="Corbel"/>
                <a:ea typeface="ＭＳ Ｐゴシック" charset="-128"/>
                <a:cs typeface="Corbel"/>
              </a:rPr>
              <a:t>Roberto A. Rocha, MD, PhD</a:t>
            </a:r>
          </a:p>
          <a:p>
            <a:pPr marL="0" indent="0" defTabSz="457200">
              <a:lnSpc>
                <a:spcPct val="80000"/>
              </a:lnSpc>
              <a:buNone/>
            </a:pPr>
            <a:r>
              <a:rPr lang="en-US" sz="1800" dirty="0" smtClean="0">
                <a:latin typeface="Corbel"/>
                <a:ea typeface="ＭＳ Ｐゴシック" charset="-128"/>
                <a:cs typeface="Corbel"/>
                <a:hlinkClick r:id="rId2"/>
              </a:rPr>
              <a:t>r.rocha@computer.org</a:t>
            </a:r>
            <a:r>
              <a:rPr lang="en-US" sz="1800" smtClean="0">
                <a:latin typeface="Corbel"/>
                <a:ea typeface="ＭＳ Ｐゴシック" charset="-128"/>
                <a:cs typeface="Corbel"/>
              </a:rPr>
              <a:t> </a:t>
            </a:r>
            <a:endParaRPr lang="en-US" sz="1800" i="1" smtClean="0"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r>
              <a:rPr lang="en-US" sz="1800" dirty="0" smtClean="0">
                <a:latin typeface="Corbel"/>
                <a:ea typeface="ＭＳ Ｐゴシック" charset="-128"/>
                <a:cs typeface="Corbel"/>
                <a:hlinkClick r:id="rId3"/>
              </a:rPr>
              <a:t>http://scholar.harvard.edu/rarocha</a:t>
            </a:r>
            <a:endParaRPr lang="en-US" sz="1800" dirty="0" smtClean="0"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endParaRPr lang="en-US" sz="1800" dirty="0" smtClean="0">
              <a:solidFill>
                <a:srgbClr val="0000FF"/>
              </a:solidFill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endParaRPr lang="en-US" sz="1800" dirty="0" smtClean="0">
              <a:solidFill>
                <a:srgbClr val="0000FF"/>
              </a:solidFill>
              <a:latin typeface="Corbel"/>
              <a:ea typeface="ＭＳ Ｐゴシック" charset="-128"/>
              <a:cs typeface="Corbel"/>
            </a:endParaRPr>
          </a:p>
          <a:p>
            <a:pPr marL="0" indent="0" defTabSz="45720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  <a:latin typeface="Corbel"/>
                <a:ea typeface="ＭＳ Ｐゴシック" charset="-128"/>
                <a:cs typeface="Corbel"/>
              </a:rPr>
              <a:t> </a:t>
            </a:r>
          </a:p>
          <a:p>
            <a:pPr marL="0" indent="0" defTabSz="457200">
              <a:buNone/>
            </a:pPr>
            <a:r>
              <a:rPr lang="en-US" sz="1400" dirty="0" smtClean="0">
                <a:latin typeface="Corbel"/>
                <a:cs typeface="Corbel"/>
              </a:rPr>
              <a:t>This work by Roberto A. Rocha is licensed under a </a:t>
            </a:r>
            <a:r>
              <a:rPr lang="en-US" sz="1200" dirty="0" smtClean="0">
                <a:latin typeface="Corbel"/>
                <a:cs typeface="Corbel"/>
                <a:hlinkClick r:id="rId4"/>
              </a:rPr>
              <a:t>Creative Commons Attribution-NonCommercial-ShareAlike 4.0 International License</a:t>
            </a:r>
            <a:endParaRPr lang="en-US" sz="1200" dirty="0" smtClean="0">
              <a:latin typeface="Corbel"/>
              <a:ea typeface="ＭＳ Ｐゴシック" charset="-128"/>
              <a:cs typeface="Corbel"/>
            </a:endParaRPr>
          </a:p>
        </p:txBody>
      </p:sp>
      <p:pic>
        <p:nvPicPr>
          <p:cNvPr id="5" name="Picture 4" descr="by-nc-s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1896" y="4267200"/>
            <a:ext cx="12287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049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563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</a:t>
            </a:r>
            <a:r>
              <a:rPr lang="en-US" b="1" dirty="0"/>
              <a:t>clinical models </a:t>
            </a:r>
            <a:r>
              <a:rPr lang="en-US" dirty="0"/>
              <a:t>that guide the implementation of robust and consistent </a:t>
            </a:r>
            <a:r>
              <a:rPr lang="en-US" b="1" dirty="0"/>
              <a:t>clinical documentation </a:t>
            </a:r>
            <a:r>
              <a:rPr lang="en-US" b="1" dirty="0" smtClean="0"/>
              <a:t>templates </a:t>
            </a:r>
            <a:r>
              <a:rPr lang="en-US" dirty="0" smtClean="0"/>
              <a:t>within Electronic </a:t>
            </a:r>
            <a:r>
              <a:rPr lang="en-US" dirty="0"/>
              <a:t>Health Record (EHR)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Promote </a:t>
            </a:r>
            <a:r>
              <a:rPr lang="en-US" b="1" dirty="0"/>
              <a:t>standardization</a:t>
            </a:r>
            <a:r>
              <a:rPr lang="en-US" dirty="0"/>
              <a:t> of structured clinical </a:t>
            </a:r>
            <a:r>
              <a:rPr lang="en-US" dirty="0" smtClean="0"/>
              <a:t>data captured at the point-of-care </a:t>
            </a:r>
            <a:r>
              <a:rPr lang="mr-IN" dirty="0" smtClean="0"/>
              <a:t>–</a:t>
            </a:r>
            <a:r>
              <a:rPr lang="en-US" dirty="0" smtClean="0"/>
              <a:t> e.g. forms</a:t>
            </a:r>
            <a:r>
              <a:rPr lang="en-US" dirty="0"/>
              <a:t>, </a:t>
            </a:r>
            <a:r>
              <a:rPr lang="en-US" dirty="0" smtClean="0"/>
              <a:t>flowsheets</a:t>
            </a:r>
          </a:p>
          <a:p>
            <a:r>
              <a:rPr lang="en-US" dirty="0" smtClean="0"/>
              <a:t>Compatible with different </a:t>
            </a:r>
            <a:r>
              <a:rPr lang="en-US" b="1" dirty="0" smtClean="0"/>
              <a:t>EHR tools</a:t>
            </a:r>
            <a:r>
              <a:rPr lang="en-US" dirty="0" smtClean="0"/>
              <a:t>, </a:t>
            </a:r>
            <a:r>
              <a:rPr lang="en-US" b="1" dirty="0" smtClean="0"/>
              <a:t>clinical settings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dirty="0" smtClean="0"/>
              <a:t>clinical professionals 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640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63318" y="381000"/>
            <a:ext cx="8475882" cy="6400800"/>
            <a:chOff x="457200" y="381000"/>
            <a:chExt cx="8475882" cy="6400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381000"/>
              <a:ext cx="5555473" cy="64008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172200" y="4648200"/>
              <a:ext cx="2760882" cy="120032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0" dirty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Collins SA, Bavuso K, Swenson M, Suchecki C, Mar P, Rocha RA. </a:t>
              </a:r>
              <a:r>
                <a:rPr lang="en-US" sz="1200" dirty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Evolution of an Implementation-Ready Interprofessional Pain Assessment Reference Model</a:t>
              </a:r>
              <a:r>
                <a:rPr lang="en-US" sz="1200" b="0" dirty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. </a:t>
              </a:r>
              <a:r>
                <a:rPr lang="en-US" sz="1200" b="0" i="1" dirty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AMIA Annu Symp Proc</a:t>
              </a:r>
              <a:r>
                <a:rPr lang="en-US" sz="1200" b="0" dirty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. 2017:605-14.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829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898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Care Documentation (1/3)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Publication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Collins </a:t>
            </a:r>
            <a:r>
              <a:rPr lang="en-US" sz="2400" dirty="0"/>
              <a:t>SA, Bavuso K, Zuccotti G, Rocha RA. </a:t>
            </a:r>
            <a:r>
              <a:rPr lang="en-US" sz="2400" b="1" dirty="0"/>
              <a:t>Lessons learned for collaborative clinical content development</a:t>
            </a:r>
            <a:r>
              <a:rPr lang="en-US" sz="2400" dirty="0"/>
              <a:t>. </a:t>
            </a:r>
            <a:r>
              <a:rPr lang="en-US" sz="2400" i="1" dirty="0"/>
              <a:t>Appl Clin Inform</a:t>
            </a:r>
            <a:r>
              <a:rPr lang="en-US" sz="2400" dirty="0"/>
              <a:t>. 2013 Jun 26;4(2):</a:t>
            </a:r>
            <a:r>
              <a:rPr lang="en-US" sz="2400" dirty="0" smtClean="0"/>
              <a:t>304-16</a:t>
            </a:r>
          </a:p>
          <a:p>
            <a:endParaRPr lang="en-US" sz="2800" b="1" dirty="0" smtClean="0"/>
          </a:p>
          <a:p>
            <a:r>
              <a:rPr lang="en-US" sz="2800" b="1" i="1" dirty="0" smtClean="0"/>
              <a:t>Context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Large </a:t>
            </a:r>
            <a:r>
              <a:rPr lang="en-US" sz="2400" dirty="0"/>
              <a:t>strategic initiative back in 2007 to develop </a:t>
            </a:r>
            <a:r>
              <a:rPr lang="en-US" sz="2400" b="1" dirty="0"/>
              <a:t>standardized acute care documentation </a:t>
            </a:r>
            <a:r>
              <a:rPr lang="en-US" sz="2400" dirty="0"/>
              <a:t>across </a:t>
            </a:r>
            <a:r>
              <a:rPr lang="en-US" sz="2400" dirty="0" smtClean="0"/>
              <a:t>two </a:t>
            </a:r>
            <a:r>
              <a:rPr lang="en-US" sz="2400" dirty="0"/>
              <a:t>major academic medical centers: Brigham and Women’s Hospital </a:t>
            </a:r>
            <a:r>
              <a:rPr lang="en-US" sz="2400" dirty="0" smtClean="0"/>
              <a:t>and </a:t>
            </a:r>
            <a:r>
              <a:rPr lang="en-US" sz="2400" dirty="0"/>
              <a:t>Massachusetts General </a:t>
            </a:r>
            <a:r>
              <a:rPr lang="en-US" sz="2400" dirty="0" smtClean="0"/>
              <a:t>Hospital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3951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Care Documentation (2/3)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Goals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b="1" dirty="0" smtClean="0"/>
              <a:t>Highly structured documentation </a:t>
            </a:r>
            <a:r>
              <a:rPr lang="en-US" sz="2000" dirty="0" smtClean="0"/>
              <a:t>to fulfill clinical needs, regulatory reporting, and data reuse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b="1" dirty="0" smtClean="0"/>
              <a:t>clinical disciplines</a:t>
            </a:r>
            <a:r>
              <a:rPr lang="en-US" sz="2000" dirty="0" smtClean="0"/>
              <a:t> (e.g. nursing, medicine, social work, physical therapy, nutrition, occupational therapy)</a:t>
            </a:r>
          </a:p>
          <a:p>
            <a:pPr lvl="1"/>
            <a:r>
              <a:rPr lang="en-US" sz="2000" dirty="0" smtClean="0"/>
              <a:t>Proactive </a:t>
            </a:r>
            <a:r>
              <a:rPr lang="en-US" sz="2000" b="1" dirty="0" smtClean="0"/>
              <a:t>data standardization </a:t>
            </a:r>
            <a:r>
              <a:rPr lang="en-US" sz="2000" dirty="0" smtClean="0"/>
              <a:t>in an effort to avoid ambiguity and duplication </a:t>
            </a:r>
            <a:r>
              <a:rPr lang="mr-IN" sz="2000" dirty="0" smtClean="0"/>
              <a:t>–</a:t>
            </a:r>
            <a:r>
              <a:rPr lang="en-US" sz="2000" dirty="0" smtClean="0"/>
              <a:t> e.g. naming convention for data elements, reuse of value sets, etc.</a:t>
            </a:r>
          </a:p>
          <a:p>
            <a:r>
              <a:rPr lang="en-US" sz="2400" b="1" i="1" dirty="0" smtClean="0"/>
              <a:t>Results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Over </a:t>
            </a:r>
            <a:r>
              <a:rPr lang="en-US" sz="2000" b="1" dirty="0" smtClean="0"/>
              <a:t>11,000 data elements </a:t>
            </a:r>
            <a:r>
              <a:rPr lang="en-US" sz="2000" dirty="0" smtClean="0"/>
              <a:t>defined, used in over </a:t>
            </a:r>
            <a:r>
              <a:rPr lang="en-US" sz="2000" b="1" dirty="0" smtClean="0"/>
              <a:t>1,000 documentation templates </a:t>
            </a:r>
            <a:r>
              <a:rPr lang="mr-IN" sz="2000" dirty="0" smtClean="0"/>
              <a:t>–</a:t>
            </a:r>
            <a:r>
              <a:rPr lang="en-US" sz="2000" dirty="0" smtClean="0"/>
              <a:t> e.g. initial patient assessments, progress notes, procedure and perioperative notes, event notes, transfer notes, discharge notes, assessment scales, flowsheets, etc.</a:t>
            </a:r>
          </a:p>
          <a:p>
            <a:pPr lvl="1"/>
            <a:r>
              <a:rPr lang="en-US" sz="2000" dirty="0" smtClean="0"/>
              <a:t>Bedside documentation system was </a:t>
            </a:r>
            <a:r>
              <a:rPr lang="en-US" sz="2000" u="sng" dirty="0" smtClean="0"/>
              <a:t>not</a:t>
            </a:r>
            <a:r>
              <a:rPr lang="en-US" sz="2000" dirty="0" smtClean="0"/>
              <a:t> implemented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23768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Care Documentation </a:t>
            </a:r>
            <a:r>
              <a:rPr lang="en-US" dirty="0" smtClean="0"/>
              <a:t>(3/3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/>
              <a:t>Challenges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Clinical </a:t>
            </a:r>
            <a:r>
              <a:rPr lang="en-US" sz="1800" dirty="0"/>
              <a:t>requirements </a:t>
            </a:r>
            <a:r>
              <a:rPr lang="en-US" sz="1800" b="1" dirty="0"/>
              <a:t>well understood </a:t>
            </a:r>
            <a:r>
              <a:rPr lang="en-US" sz="1800" dirty="0"/>
              <a:t>by stakeholder groups - easily gained traction when cited as a rationale for </a:t>
            </a:r>
            <a:r>
              <a:rPr lang="en-US" sz="1800" dirty="0" smtClean="0"/>
              <a:t>content development requirements</a:t>
            </a:r>
          </a:p>
          <a:p>
            <a:pPr lvl="1"/>
            <a:r>
              <a:rPr lang="en-US" sz="1800" b="1" dirty="0" smtClean="0"/>
              <a:t>Knowledge </a:t>
            </a:r>
            <a:r>
              <a:rPr lang="en-US" sz="1800" b="1" dirty="0"/>
              <a:t>management </a:t>
            </a:r>
            <a:r>
              <a:rPr lang="en-US" sz="1800" dirty="0"/>
              <a:t>and </a:t>
            </a:r>
            <a:r>
              <a:rPr lang="en-US" sz="1800" b="1" dirty="0"/>
              <a:t>informatics </a:t>
            </a:r>
            <a:r>
              <a:rPr lang="en-US" sz="1800" dirty="0"/>
              <a:t>requirements </a:t>
            </a:r>
            <a:r>
              <a:rPr lang="en-US" sz="1800" b="1" dirty="0"/>
              <a:t>not well understood </a:t>
            </a:r>
            <a:r>
              <a:rPr lang="mr-IN" sz="1800" dirty="0" smtClean="0"/>
              <a:t>–</a:t>
            </a:r>
            <a:r>
              <a:rPr lang="en-US" sz="1800" dirty="0" smtClean="0"/>
              <a:t> formal </a:t>
            </a:r>
            <a:r>
              <a:rPr lang="en-US" sz="1800" dirty="0"/>
              <a:t>processes to garner </a:t>
            </a:r>
            <a:r>
              <a:rPr lang="en-US" sz="1800" dirty="0" smtClean="0"/>
              <a:t>support </a:t>
            </a:r>
            <a:r>
              <a:rPr lang="en-US" sz="1800" dirty="0"/>
              <a:t>and </a:t>
            </a:r>
            <a:r>
              <a:rPr lang="en-US" sz="1800" dirty="0" smtClean="0"/>
              <a:t>adherence</a:t>
            </a:r>
          </a:p>
          <a:p>
            <a:pPr lvl="1"/>
            <a:r>
              <a:rPr lang="en-US" sz="1800" dirty="0" smtClean="0"/>
              <a:t>Limited </a:t>
            </a:r>
            <a:r>
              <a:rPr lang="en-US" sz="1800" dirty="0"/>
              <a:t>resources, </a:t>
            </a:r>
            <a:r>
              <a:rPr lang="en-US" sz="1800" b="1" dirty="0"/>
              <a:t>expertise</a:t>
            </a:r>
            <a:r>
              <a:rPr lang="en-US" sz="1800" dirty="0"/>
              <a:t>, and competing </a:t>
            </a:r>
            <a:r>
              <a:rPr lang="en-US" sz="1800" dirty="0" smtClean="0"/>
              <a:t>priorities</a:t>
            </a:r>
          </a:p>
          <a:p>
            <a:r>
              <a:rPr lang="en-US" sz="2000" b="1" i="1" dirty="0" smtClean="0"/>
              <a:t>Lessons learned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Assess </a:t>
            </a:r>
            <a:r>
              <a:rPr lang="en-US" sz="1800" b="1" dirty="0" smtClean="0"/>
              <a:t>knowledge </a:t>
            </a:r>
            <a:r>
              <a:rPr lang="en-US" sz="1800" b="1" dirty="0"/>
              <a:t>needs </a:t>
            </a:r>
            <a:r>
              <a:rPr lang="en-US" sz="1800" dirty="0"/>
              <a:t>and set </a:t>
            </a:r>
            <a:r>
              <a:rPr lang="en-US" sz="1800" b="1" dirty="0"/>
              <a:t>expectations </a:t>
            </a:r>
            <a:r>
              <a:rPr lang="en-US" sz="1800" dirty="0"/>
              <a:t>at the start of the </a:t>
            </a:r>
            <a:r>
              <a:rPr lang="en-US" sz="1800" dirty="0" smtClean="0"/>
              <a:t>project</a:t>
            </a:r>
            <a:endParaRPr lang="en-US" sz="1800" dirty="0"/>
          </a:p>
          <a:p>
            <a:pPr lvl="1"/>
            <a:r>
              <a:rPr lang="en-US" sz="1800" dirty="0" smtClean="0"/>
              <a:t>Define </a:t>
            </a:r>
            <a:r>
              <a:rPr lang="en-US" sz="1800" dirty="0"/>
              <a:t>an accountable </a:t>
            </a:r>
            <a:r>
              <a:rPr lang="en-US" sz="1800" b="1" dirty="0"/>
              <a:t>decision-making </a:t>
            </a:r>
            <a:r>
              <a:rPr lang="en-US" sz="1800" b="1" dirty="0" smtClean="0"/>
              <a:t>process</a:t>
            </a:r>
          </a:p>
          <a:p>
            <a:pPr lvl="1"/>
            <a:r>
              <a:rPr lang="en-US" sz="1800" dirty="0"/>
              <a:t>I</a:t>
            </a:r>
            <a:r>
              <a:rPr lang="en-US" sz="2000" dirty="0" smtClean="0"/>
              <a:t>ncrease </a:t>
            </a:r>
            <a:r>
              <a:rPr lang="en-US" sz="2000" dirty="0"/>
              <a:t>team </a:t>
            </a:r>
            <a:r>
              <a:rPr lang="en-US" sz="2000" b="1" dirty="0"/>
              <a:t>meeting moderation </a:t>
            </a:r>
            <a:r>
              <a:rPr lang="en-US" sz="2000" dirty="0" smtClean="0"/>
              <a:t>skills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nsure </a:t>
            </a:r>
            <a:r>
              <a:rPr lang="en-US" sz="2000" dirty="0"/>
              <a:t>adequate </a:t>
            </a:r>
            <a:r>
              <a:rPr lang="en-US" sz="2000" b="1" dirty="0"/>
              <a:t>resources </a:t>
            </a:r>
            <a:r>
              <a:rPr lang="en-US" sz="2000" dirty="0"/>
              <a:t>and </a:t>
            </a:r>
            <a:r>
              <a:rPr lang="en-US" sz="2000" b="1" dirty="0"/>
              <a:t>competency training </a:t>
            </a:r>
            <a:r>
              <a:rPr lang="en-US" sz="2000" dirty="0"/>
              <a:t>with online collaborative </a:t>
            </a:r>
            <a:r>
              <a:rPr lang="en-US" sz="2000" dirty="0" smtClean="0"/>
              <a:t>tools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evelop </a:t>
            </a:r>
            <a:r>
              <a:rPr lang="en-US" sz="2000" b="1" dirty="0" smtClean="0"/>
              <a:t>goal-oriented </a:t>
            </a:r>
            <a:r>
              <a:rPr lang="en-US" sz="2000" dirty="0"/>
              <a:t>teams and </a:t>
            </a:r>
            <a:r>
              <a:rPr lang="en-US" sz="2000" dirty="0" smtClean="0"/>
              <a:t>consultative </a:t>
            </a:r>
            <a:r>
              <a:rPr lang="en-US" sz="2000" b="1" dirty="0" smtClean="0"/>
              <a:t>service-based </a:t>
            </a:r>
            <a:r>
              <a:rPr lang="en-US" sz="2000" dirty="0" smtClean="0"/>
              <a:t>teams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28206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med_Informatics_Template2">
  <a:themeElements>
    <a:clrScheme name="Biomed_Informatics_Template2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Biomed_Informatics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med_Informatics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med_Informatics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med_Informatics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med_Informatics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med_Informatics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med_Informatics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</TotalTime>
  <Words>1325</Words>
  <Application>Microsoft Macintosh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Calibri</vt:lpstr>
      <vt:lpstr>Candara</vt:lpstr>
      <vt:lpstr>Corbel</vt:lpstr>
      <vt:lpstr>Georgia</vt:lpstr>
      <vt:lpstr>ＭＳ Ｐゴシック</vt:lpstr>
      <vt:lpstr>Times New Roman</vt:lpstr>
      <vt:lpstr>Verdana</vt:lpstr>
      <vt:lpstr>Wingdings</vt:lpstr>
      <vt:lpstr>Arial</vt:lpstr>
      <vt:lpstr>Biomed_Informatics_Template2</vt:lpstr>
      <vt:lpstr>Development and Implementation of Reference Models</vt:lpstr>
      <vt:lpstr>Overview</vt:lpstr>
      <vt:lpstr>Background</vt:lpstr>
      <vt:lpstr>Reference models</vt:lpstr>
      <vt:lpstr>PowerPoint Presentation</vt:lpstr>
      <vt:lpstr>Clinical Documentation</vt:lpstr>
      <vt:lpstr>Acute Care Documentation (1/3)</vt:lpstr>
      <vt:lpstr>Acute Care Documentation (2/3)</vt:lpstr>
      <vt:lpstr>Acute Care Documentation (3/3)</vt:lpstr>
      <vt:lpstr>Large-scale EHR implementation (1/4)</vt:lpstr>
      <vt:lpstr>Large-scale EHR implementation (2/4)</vt:lpstr>
      <vt:lpstr>Large-scale EHR implementation (3/4)</vt:lpstr>
      <vt:lpstr>Large-scale EHR implementation (4/4)</vt:lpstr>
      <vt:lpstr>Knowledge Management</vt:lpstr>
      <vt:lpstr>Clinical Knowledge Management (CKM)</vt:lpstr>
      <vt:lpstr>Scope of CKM activities</vt:lpstr>
      <vt:lpstr>Focus on relevant clinical topics</vt:lpstr>
      <vt:lpstr>KM lifecycle  Reference Models</vt:lpstr>
      <vt:lpstr>Conclusions</vt:lpstr>
      <vt:lpstr>Conclusions: implementation</vt:lpstr>
      <vt:lpstr>Conclusions: models &amp; assets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and Implementation of Reference Models</dc:title>
  <dc:subject/>
  <dc:creator>Roberto A. Rocha, MD, PhD</dc:creator>
  <cp:keywords>Jan 2018</cp:keywords>
  <dc:description/>
  <cp:lastModifiedBy>Roberto Rocha</cp:lastModifiedBy>
  <cp:revision>1145</cp:revision>
  <cp:lastPrinted>2017-05-14T22:04:52Z</cp:lastPrinted>
  <dcterms:created xsi:type="dcterms:W3CDTF">2016-05-05T01:30:59Z</dcterms:created>
  <dcterms:modified xsi:type="dcterms:W3CDTF">2018-01-10T03:58:38Z</dcterms:modified>
  <cp:category/>
</cp:coreProperties>
</file>