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59" r:id="rId4"/>
    <p:sldId id="260" r:id="rId5"/>
    <p:sldId id="278" r:id="rId6"/>
    <p:sldId id="274" r:id="rId7"/>
    <p:sldId id="277" r:id="rId8"/>
    <p:sldId id="276" r:id="rId9"/>
    <p:sldId id="275" r:id="rId10"/>
    <p:sldId id="263" r:id="rId11"/>
    <p:sldId id="265" r:id="rId12"/>
    <p:sldId id="266" r:id="rId13"/>
    <p:sldId id="267" r:id="rId14"/>
    <p:sldId id="268" r:id="rId15"/>
    <p:sldId id="280" r:id="rId16"/>
    <p:sldId id="262" r:id="rId17"/>
    <p:sldId id="261" r:id="rId18"/>
    <p:sldId id="264" r:id="rId19"/>
    <p:sldId id="273" r:id="rId20"/>
    <p:sldId id="269" r:id="rId21"/>
    <p:sldId id="272" r:id="rId22"/>
    <p:sldId id="279" r:id="rId23"/>
    <p:sldId id="27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24"/>
    <p:restoredTop sz="94611"/>
  </p:normalViewPr>
  <p:slideViewPr>
    <p:cSldViewPr snapToGrid="0" snapToObjects="1">
      <p:cViewPr varScale="1">
        <p:scale>
          <a:sx n="78" d="100"/>
          <a:sy n="78" d="100"/>
        </p:scale>
        <p:origin x="490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5214-1FC6-344C-B39C-3BEAFCD5B5E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FACB463-61A5-3049-BE77-B30441DB2E5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5214-1FC6-344C-B39C-3BEAFCD5B5E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B463-61A5-3049-BE77-B30441DB2E55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5214-1FC6-344C-B39C-3BEAFCD5B5E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B463-61A5-3049-BE77-B30441DB2E5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5214-1FC6-344C-B39C-3BEAFCD5B5E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B463-61A5-3049-BE77-B30441DB2E5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5214-1FC6-344C-B39C-3BEAFCD5B5E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B463-61A5-3049-BE77-B30441DB2E5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5214-1FC6-344C-B39C-3BEAFCD5B5E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B463-61A5-3049-BE77-B30441DB2E55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5214-1FC6-344C-B39C-3BEAFCD5B5E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B463-61A5-3049-BE77-B30441DB2E55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5214-1FC6-344C-B39C-3BEAFCD5B5E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B463-61A5-3049-BE77-B30441DB2E55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5214-1FC6-344C-B39C-3BEAFCD5B5E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B463-61A5-3049-BE77-B30441DB2E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5214-1FC6-344C-B39C-3BEAFCD5B5E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B463-61A5-3049-BE77-B30441DB2E5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E3B5214-1FC6-344C-B39C-3BEAFCD5B5E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CB463-61A5-3049-BE77-B30441DB2E5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B5214-1FC6-344C-B39C-3BEAFCD5B5E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FACB463-61A5-3049-BE77-B30441DB2E5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25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F62FB7-C108-4A76-B876-3DA00E92E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4525347"/>
            <a:ext cx="6939722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Project and Process Identification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87749-39F0-4D6A-9A90-C60C1730F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50762" y="4172807"/>
            <a:ext cx="3607838" cy="173736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Facilitators: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Susan Matney</a:t>
            </a:r>
          </a:p>
          <a:p>
            <a:r>
              <a:rPr lang="en-US" sz="2000" b="1" kern="1200" dirty="0">
                <a:solidFill>
                  <a:schemeClr val="tx1"/>
                </a:solidFill>
              </a:rPr>
              <a:t>Julia Skapik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Jimmy Tcheng</a:t>
            </a:r>
            <a:endParaRPr lang="en-US" sz="20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937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223223"/>
              </p:ext>
            </p:extLst>
          </p:nvPr>
        </p:nvGraphicFramePr>
        <p:xfrm>
          <a:off x="523386" y="112679"/>
          <a:ext cx="10797988" cy="67453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0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0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36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8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Criteria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Registries on FHIR CDEs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err="1">
                          <a:effectLst/>
                        </a:rPr>
                        <a:t>MDEpinet</a:t>
                      </a:r>
                      <a:r>
                        <a:rPr lang="en-US" sz="1600" u="none" strike="noStrike" dirty="0">
                          <a:effectLst/>
                        </a:rPr>
                        <a:t>/RAPID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Pain Assessment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Cancer Core Data Set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71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Success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Significant number of registries are using the CDEs to pull data from EHRs and write to registries. Pilot has been completed by NCDR Cath PVI, SVS-VQI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Implementation in domain specific data elements in registries and clinical documentation.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Pain tracked across settings using standards in two or more institutions.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Used for decision support and quality measurement for cancer treatment.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3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Scope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HIT 15 CDEs with patient identification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100 CDEs??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Cancer staging - 200 data elements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6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Implementator</a:t>
                      </a:r>
                      <a:r>
                        <a:rPr lang="en-US" sz="1600" u="none" strike="noStrike" dirty="0">
                          <a:effectLst/>
                        </a:rPr>
                        <a:t>(s)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NCDR Cath PVI, SVS-VQI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Epic, </a:t>
                      </a:r>
                      <a:r>
                        <a:rPr lang="en-US" sz="1600" u="none" strike="noStrike" dirty="0" err="1">
                          <a:effectLst/>
                        </a:rPr>
                        <a:t>Medstreaming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UofMinn</a:t>
                      </a:r>
                      <a:r>
                        <a:rPr lang="en-US" sz="1600" u="none" strike="noStrike" dirty="0">
                          <a:effectLst/>
                        </a:rPr>
                        <a:t>, Brigham and Women’s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PenRad, ACS,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72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Resources (funding)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PCPI in kind, DCRI in-kind, Pew charitable trust, Intermountain in-kind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MDEpinet, Intermountain in-kind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Intermountain in-kind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PenRad in-kind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9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Nursing Big Data Group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Mitre</a:t>
                      </a:r>
                      <a:r>
                        <a:rPr lang="en-US" sz="1600" u="none" strike="noStrike" dirty="0">
                          <a:effectLst/>
                        </a:rPr>
                        <a:t> in-kind</a:t>
                      </a:r>
                    </a:p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ACS</a:t>
                      </a:r>
                    </a:p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</a:t>
                      </a: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9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Commitment to CIIC requirements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High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High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??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High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5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Date first phase completed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Fall 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Fall 2017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Fall 2018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??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61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Date of implementation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Fall 2019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Fall 2018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??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71" marR="4771" marT="47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641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7200" dirty="0"/>
              <a:t>5) SHIELD: Mike Waters, FDA, EHR developers, device/lab vendors, clinicians</a:t>
            </a:r>
          </a:p>
          <a:p>
            <a:r>
              <a:rPr lang="en-US" sz="7200" dirty="0"/>
              <a:t>Scope: Laboratory In Vitro Diagnostics, CLIA</a:t>
            </a:r>
          </a:p>
          <a:p>
            <a:r>
              <a:rPr lang="en-US" sz="7200" dirty="0"/>
              <a:t>Implementation use cases: real-time epidemiology for ID tracking and opioid treatment</a:t>
            </a:r>
          </a:p>
          <a:p>
            <a:r>
              <a:rPr lang="en-US" sz="7200" dirty="0"/>
              <a:t>Success: </a:t>
            </a:r>
          </a:p>
          <a:p>
            <a:r>
              <a:rPr lang="en-US" sz="7200" dirty="0"/>
              <a:t>Resources/support: Currently funded by industry and FDA resources</a:t>
            </a:r>
          </a:p>
          <a:p>
            <a:r>
              <a:rPr lang="en-US" sz="7200" dirty="0"/>
              <a:t>High value: Critical to clinical care, </a:t>
            </a:r>
            <a:r>
              <a:rPr lang="en-US" sz="7200" dirty="0" err="1"/>
              <a:t>multistakeholder</a:t>
            </a:r>
            <a:r>
              <a:rPr lang="en-US" sz="7200" dirty="0"/>
              <a:t>, high reuse potential</a:t>
            </a:r>
          </a:p>
          <a:p>
            <a:r>
              <a:rPr lang="en-US" sz="7200" dirty="0"/>
              <a:t>Opportunity: Moderate— currently not ready for on boarding, high potential value/alignment</a:t>
            </a:r>
          </a:p>
          <a:p>
            <a:r>
              <a:rPr lang="en-US" sz="7200" dirty="0"/>
              <a:t>Next step: outreach to SHIELD group re: technical approach and CIIC</a:t>
            </a:r>
            <a:br>
              <a:rPr lang="en-US" sz="7200" dirty="0"/>
            </a:br>
            <a:endParaRPr lang="en-US" sz="72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3311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7200" dirty="0"/>
              <a:t>6) Women’s Health CRN: Farrah </a:t>
            </a:r>
            <a:r>
              <a:rPr lang="en-US" sz="7200" dirty="0" err="1"/>
              <a:t>Darbouze</a:t>
            </a:r>
            <a:r>
              <a:rPr lang="en-US" sz="7200" dirty="0"/>
              <a:t>, Lisa Lang, Terrie Reed, </a:t>
            </a:r>
            <a:r>
              <a:rPr lang="en-US" sz="7200" dirty="0" err="1"/>
              <a:t>Behnaz</a:t>
            </a:r>
            <a:r>
              <a:rPr lang="en-US" sz="7200" dirty="0"/>
              <a:t> </a:t>
            </a:r>
            <a:r>
              <a:rPr lang="en-US" sz="7200" dirty="0" err="1"/>
              <a:t>Minaei</a:t>
            </a:r>
            <a:endParaRPr lang="en-US" sz="7200" dirty="0"/>
          </a:p>
          <a:p>
            <a:r>
              <a:rPr lang="en-US" sz="7200" dirty="0"/>
              <a:t>Scope: Common Data Elements for Women’s Health Coordinated Registry Network (reproductive health, preventive health, primary care)</a:t>
            </a:r>
          </a:p>
          <a:p>
            <a:r>
              <a:rPr lang="en-US" sz="7200" dirty="0"/>
              <a:t>Implementation use cases: Deployed women’s health registries</a:t>
            </a:r>
          </a:p>
          <a:p>
            <a:r>
              <a:rPr lang="en-US" sz="7200" dirty="0"/>
              <a:t>Success:</a:t>
            </a:r>
          </a:p>
          <a:p>
            <a:r>
              <a:rPr lang="en-US" sz="7200" dirty="0"/>
              <a:t>Resources/support: PCOR funding, in kind support from ONC, FDA, NLM</a:t>
            </a:r>
          </a:p>
          <a:p>
            <a:r>
              <a:rPr lang="en-US" sz="7200" dirty="0"/>
              <a:t>High value: Interoperability use case, health disparities, multidisciplinary effort </a:t>
            </a:r>
            <a:br>
              <a:rPr lang="en-US" sz="7200" dirty="0"/>
            </a:br>
            <a:endParaRPr lang="en-US" sz="72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8533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/>
              <a:t>7) IHMI/ Modeling information around SDOH: AMA/Christina Finney, SIREN</a:t>
            </a:r>
          </a:p>
          <a:p>
            <a:r>
              <a:rPr lang="en-US" sz="7200" dirty="0"/>
              <a:t>Scope: Social Determinants of Health</a:t>
            </a:r>
          </a:p>
          <a:p>
            <a:r>
              <a:rPr lang="en-US" sz="7200" dirty="0"/>
              <a:t>Next step: discussion of alignment/evaluation of principles</a:t>
            </a:r>
            <a:br>
              <a:rPr lang="en-US" sz="7200" dirty="0"/>
            </a:br>
            <a:endParaRPr lang="en-US" sz="7200" dirty="0"/>
          </a:p>
          <a:p>
            <a:r>
              <a:rPr lang="en-US" sz="7200" dirty="0"/>
              <a:t>8) IHMI/ Interoperable device data PGHD: AMA/Christina Finney, </a:t>
            </a:r>
            <a:r>
              <a:rPr lang="en-US" sz="7200" dirty="0" err="1"/>
              <a:t>MDEpinet</a:t>
            </a:r>
            <a:r>
              <a:rPr lang="en-US" sz="7200" dirty="0"/>
              <a:t>?</a:t>
            </a:r>
          </a:p>
          <a:p>
            <a:r>
              <a:rPr lang="en-US" sz="7200" dirty="0"/>
              <a:t>Scope: Device data </a:t>
            </a:r>
            <a:br>
              <a:rPr lang="en-US" sz="7200" dirty="0"/>
            </a:br>
            <a:endParaRPr lang="en-US" sz="7200" dirty="0"/>
          </a:p>
          <a:p>
            <a:r>
              <a:rPr lang="en-US" sz="7200" dirty="0"/>
              <a:t>9) AHRQ Outcomes Measure Framework:  AHRQ, outcome SME teams</a:t>
            </a:r>
          </a:p>
          <a:p>
            <a:r>
              <a:rPr lang="en-US" sz="7200" dirty="0"/>
              <a:t>Scope:  5 domain areas: depression, lumbar </a:t>
            </a:r>
            <a:r>
              <a:rPr lang="en-US" sz="7200" dirty="0" err="1"/>
              <a:t>spondyloithesis</a:t>
            </a:r>
            <a:r>
              <a:rPr lang="en-US" sz="7200" dirty="0"/>
              <a:t>,  </a:t>
            </a:r>
            <a:r>
              <a:rPr lang="en-US" sz="7200" dirty="0" err="1"/>
              <a:t>afib</a:t>
            </a:r>
            <a:r>
              <a:rPr lang="en-US" sz="7200" dirty="0"/>
              <a:t>, asthma, lung cancer</a:t>
            </a:r>
            <a:br>
              <a:rPr lang="en-US" sz="4800" dirty="0"/>
            </a:br>
            <a:endParaRPr lang="en-US" sz="48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8379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49194"/>
            <a:ext cx="9603275" cy="3612591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/>
              <a:t>10) Newborn Screening Translational Research Network: (Rebecca Goodwin)</a:t>
            </a:r>
          </a:p>
          <a:p>
            <a:r>
              <a:rPr lang="en-US" sz="7200" dirty="0"/>
              <a:t>Scope: Tracking newborn outcomes </a:t>
            </a:r>
            <a:br>
              <a:rPr lang="en-US" sz="7200" dirty="0"/>
            </a:br>
            <a:endParaRPr lang="en-US" sz="7200" dirty="0"/>
          </a:p>
          <a:p>
            <a:r>
              <a:rPr lang="en-US" sz="7200" dirty="0"/>
              <a:t>11) Radiology Standards Harmonization with Enhanced Laboratory Modeling: Sarah Mauldin/VA</a:t>
            </a:r>
          </a:p>
          <a:p>
            <a:r>
              <a:rPr lang="en-US" sz="7200" dirty="0"/>
              <a:t>Scope: tracking lifetime dosing of radiation</a:t>
            </a:r>
            <a:br>
              <a:rPr lang="en-US" sz="7200" dirty="0"/>
            </a:br>
            <a:endParaRPr lang="en-US" sz="7200" dirty="0"/>
          </a:p>
          <a:p>
            <a:r>
              <a:rPr lang="en-US" sz="7200" dirty="0"/>
              <a:t>12) Imaging Information Interoperability Initiative (I4): ACR, </a:t>
            </a:r>
            <a:r>
              <a:rPr lang="en-US" sz="7200" dirty="0" err="1"/>
              <a:t>PenRad</a:t>
            </a:r>
            <a:r>
              <a:rPr lang="en-US" sz="7200" dirty="0"/>
              <a:t>, Intermountain, RSNA</a:t>
            </a:r>
          </a:p>
          <a:p>
            <a:r>
              <a:rPr lang="en-US" sz="7200" dirty="0"/>
              <a:t>Scope: radiology imaging documentation and decision-making</a:t>
            </a:r>
            <a:endParaRPr lang="en-US" sz="4800" dirty="0"/>
          </a:p>
          <a:p>
            <a:r>
              <a:rPr lang="en-US" sz="7200" dirty="0"/>
              <a:t>IFOR, </a:t>
            </a:r>
            <a:r>
              <a:rPr lang="en-US" sz="7200" dirty="0" err="1"/>
              <a:t>RadLex</a:t>
            </a:r>
            <a:r>
              <a:rPr lang="en-US" sz="7200" dirty="0"/>
              <a:t>, etc.</a:t>
            </a:r>
          </a:p>
          <a:p>
            <a:endParaRPr lang="en-US" sz="72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81562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420981"/>
            <a:ext cx="9603275" cy="3612591"/>
          </a:xfrm>
        </p:spPr>
        <p:txBody>
          <a:bodyPr>
            <a:normAutofit fontScale="25000" lnSpcReduction="20000"/>
          </a:bodyPr>
          <a:lstStyle/>
          <a:p>
            <a:endParaRPr lang="en-US" sz="7200" dirty="0"/>
          </a:p>
          <a:p>
            <a:r>
              <a:rPr lang="en-US" sz="7200" dirty="0"/>
              <a:t>13) Am College of Obstetrics &amp; Gynecology (ACOG – Steve Hasley) </a:t>
            </a:r>
          </a:p>
          <a:p>
            <a:r>
              <a:rPr lang="en-US" sz="7200" dirty="0"/>
              <a:t>Office of Population Affairs</a:t>
            </a:r>
          </a:p>
          <a:p>
            <a:endParaRPr lang="en-US" sz="7200" dirty="0"/>
          </a:p>
          <a:p>
            <a:r>
              <a:rPr lang="en-US" sz="7200" dirty="0"/>
              <a:t>14) University of Utah (Claude Nanjo) – data elements to support</a:t>
            </a:r>
          </a:p>
          <a:p>
            <a:r>
              <a:rPr lang="en-US" sz="7200" dirty="0"/>
              <a:t>Opioid calculator, bilirubin calculator</a:t>
            </a:r>
          </a:p>
          <a:p>
            <a:r>
              <a:rPr lang="en-US" sz="7200" dirty="0"/>
              <a:t>Patient dashboards</a:t>
            </a:r>
          </a:p>
          <a:p>
            <a:endParaRPr lang="en-US" sz="7200" dirty="0"/>
          </a:p>
          <a:p>
            <a:r>
              <a:rPr lang="en-US" sz="7200" dirty="0"/>
              <a:t>15) Intermountain – (Grant Wood)</a:t>
            </a:r>
          </a:p>
          <a:p>
            <a:r>
              <a:rPr lang="en-US" sz="7200" dirty="0"/>
              <a:t>Clinical genetics, pharmacogenomics</a:t>
            </a:r>
          </a:p>
          <a:p>
            <a:r>
              <a:rPr lang="en-US" sz="7200" dirty="0"/>
              <a:t>Whole genome sequencing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endParaRPr lang="en-US" sz="72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93623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DD5A73-496C-4496-ABAF-62D73CCD5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713" y="1163902"/>
            <a:ext cx="9501187" cy="931025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Plan for Engagement</a:t>
            </a:r>
            <a:r>
              <a:rPr lang="en-US">
                <a:solidFill>
                  <a:schemeClr val="accent1"/>
                </a:solidFill>
              </a:rPr>
              <a:t>: (Turf to Marketing)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D44CF0-E404-4222-888D-0938505AB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2562" y="1894902"/>
            <a:ext cx="7387728" cy="3844985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2400" dirty="0"/>
              <a:t>Engagement</a:t>
            </a:r>
          </a:p>
          <a:p>
            <a:pPr lvl="1"/>
            <a:r>
              <a:rPr lang="en-US" sz="2000" dirty="0"/>
              <a:t>Project owners / sponsors</a:t>
            </a:r>
          </a:p>
          <a:p>
            <a:pPr lvl="1"/>
            <a:r>
              <a:rPr lang="en-US" sz="2000" dirty="0"/>
              <a:t>Informatics resources</a:t>
            </a:r>
          </a:p>
          <a:p>
            <a:r>
              <a:rPr lang="en-US" sz="2400" dirty="0"/>
              <a:t>Process</a:t>
            </a:r>
          </a:p>
          <a:p>
            <a:pPr lvl="1"/>
            <a:r>
              <a:rPr lang="en-US" sz="2000" dirty="0"/>
              <a:t>Providing consultation / education / guidance</a:t>
            </a:r>
          </a:p>
          <a:p>
            <a:pPr lvl="1"/>
            <a:r>
              <a:rPr lang="en-US" sz="2000" dirty="0"/>
              <a:t>Defining expected content</a:t>
            </a:r>
          </a:p>
          <a:p>
            <a:pPr lvl="1"/>
            <a:r>
              <a:rPr lang="en-US" sz="2000" dirty="0"/>
              <a:t>CIIC development process</a:t>
            </a:r>
          </a:p>
          <a:p>
            <a:r>
              <a:rPr lang="en-US" sz="2400" dirty="0"/>
              <a:t>Actions</a:t>
            </a:r>
          </a:p>
          <a:p>
            <a:pPr lvl="1"/>
            <a:r>
              <a:rPr lang="en-US" sz="2000" dirty="0"/>
              <a:t>Monitoring progress</a:t>
            </a:r>
          </a:p>
          <a:p>
            <a:pPr lvl="1"/>
            <a:r>
              <a:rPr lang="en-US" sz="2000" dirty="0"/>
              <a:t>Feedback loop</a:t>
            </a:r>
          </a:p>
        </p:txBody>
      </p:sp>
    </p:spTree>
    <p:extLst>
      <p:ext uri="{BB962C8B-B14F-4D97-AF65-F5344CB8AC3E}">
        <p14:creationId xmlns:p14="http://schemas.microsoft.com/office/powerpoint/2010/main" val="1041603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DD5A73-496C-4496-ABAF-62D73CCD5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14425"/>
            <a:ext cx="4919663" cy="785813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Project Description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D44CF0-E404-4222-888D-0938505AB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2060154"/>
            <a:ext cx="6377769" cy="4094028"/>
          </a:xfrm>
        </p:spPr>
        <p:txBody>
          <a:bodyPr anchor="ctr">
            <a:normAutofit/>
          </a:bodyPr>
          <a:lstStyle/>
          <a:p>
            <a:r>
              <a:rPr lang="en-US" sz="2400" dirty="0"/>
              <a:t>Project summary </a:t>
            </a:r>
          </a:p>
          <a:p>
            <a:r>
              <a:rPr lang="en-US" sz="2400" dirty="0"/>
              <a:t>Sponsors and collaborators</a:t>
            </a:r>
          </a:p>
          <a:p>
            <a:r>
              <a:rPr lang="en-US" sz="2400" dirty="0"/>
              <a:t>Informatics resources</a:t>
            </a:r>
          </a:p>
          <a:p>
            <a:r>
              <a:rPr lang="en-US" sz="2400" dirty="0"/>
              <a:t>Informatics work products / scope</a:t>
            </a:r>
          </a:p>
          <a:p>
            <a:r>
              <a:rPr lang="en-US" sz="2400" dirty="0"/>
              <a:t>Timeline / milestones</a:t>
            </a:r>
          </a:p>
          <a:p>
            <a:r>
              <a:rPr lang="en-US" sz="2400" dirty="0"/>
              <a:t>Work plan</a:t>
            </a:r>
          </a:p>
          <a:p>
            <a:r>
              <a:rPr lang="en-US" sz="2400" dirty="0"/>
              <a:t>Testing and implementation plan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056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632"/>
            <a:ext cx="11049000" cy="1325563"/>
          </a:xfrm>
        </p:spPr>
        <p:txBody>
          <a:bodyPr/>
          <a:lstStyle/>
          <a:p>
            <a:r>
              <a:rPr lang="en-US" dirty="0"/>
              <a:t>Content Analysis/Request Process: ONC Supported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394"/>
            <a:ext cx="10348912" cy="6172606"/>
          </a:xfrm>
        </p:spPr>
      </p:pic>
    </p:spTree>
    <p:extLst>
      <p:ext uri="{BB962C8B-B14F-4D97-AF65-F5344CB8AC3E}">
        <p14:creationId xmlns:p14="http://schemas.microsoft.com/office/powerpoint/2010/main" val="2056284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21369"/>
            <a:ext cx="9603275" cy="1039366"/>
          </a:xfrm>
        </p:spPr>
        <p:txBody>
          <a:bodyPr>
            <a:normAutofit/>
          </a:bodyPr>
          <a:lstStyle/>
          <a:p>
            <a:r>
              <a:rPr lang="en-US" dirty="0"/>
              <a:t>Additional process steps : </a:t>
            </a:r>
            <a:br>
              <a:rPr lang="en-US" dirty="0"/>
            </a:br>
            <a:r>
              <a:rPr lang="en-US" dirty="0"/>
              <a:t>integrate into Process above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Define project scope </a:t>
            </a:r>
          </a:p>
          <a:p>
            <a:r>
              <a:rPr lang="en-US" dirty="0"/>
              <a:t>Scan for existing model content in composed models </a:t>
            </a:r>
          </a:p>
          <a:p>
            <a:r>
              <a:rPr lang="en-US" dirty="0"/>
              <a:t>Scan existing registration for similar/related content </a:t>
            </a:r>
          </a:p>
          <a:p>
            <a:pPr lvl="1"/>
            <a:r>
              <a:rPr lang="en-US" dirty="0"/>
              <a:t>Build around CIMI model approach— categorize by datatype and utilize terminology model to segment the content</a:t>
            </a:r>
          </a:p>
          <a:p>
            <a:r>
              <a:rPr lang="en-US" dirty="0"/>
              <a:t>Add new content into registration tool/location</a:t>
            </a:r>
          </a:p>
          <a:p>
            <a:r>
              <a:rPr lang="en-US" dirty="0"/>
              <a:t>Gather existing sample data </a:t>
            </a:r>
          </a:p>
          <a:p>
            <a:r>
              <a:rPr lang="en-US" dirty="0"/>
              <a:t>Define use cases and personas for dataset</a:t>
            </a:r>
          </a:p>
        </p:txBody>
      </p:sp>
    </p:spTree>
    <p:extLst>
      <p:ext uri="{BB962C8B-B14F-4D97-AF65-F5344CB8AC3E}">
        <p14:creationId xmlns:p14="http://schemas.microsoft.com/office/powerpoint/2010/main" val="102560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0E264B-A5B6-4945-9F26-E44757F89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013" y="1119354"/>
            <a:ext cx="3494362" cy="822061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Target Outcome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E5644F-33EA-4DB1-B419-A2C539DE4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013" y="1530385"/>
            <a:ext cx="10444162" cy="4930246"/>
          </a:xfrm>
        </p:spPr>
        <p:txBody>
          <a:bodyPr anchor="ctr"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Develop principles and criteria for identifying and executing CIIC’s first projects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partner initiatives</a:t>
            </a:r>
          </a:p>
          <a:p>
            <a:r>
              <a:rPr lang="en-US" sz="2400" dirty="0"/>
              <a:t>Identify up to three new or existing [projects] that can partner with CIIC soon after this meeting</a:t>
            </a:r>
            <a:r>
              <a:rPr lang="en-US" sz="2400" dirty="0">
                <a:sym typeface="Wingdings"/>
              </a:rPr>
              <a:t> including success criteria and evaluate these projects based on criteria</a:t>
            </a:r>
            <a:endParaRPr lang="en-US" sz="2400" dirty="0"/>
          </a:p>
          <a:p>
            <a:r>
              <a:rPr lang="en-US" sz="2400" dirty="0"/>
              <a:t>Develop a plan for engagement, process, and action--&gt; extend existing process to depict an initial view of how to accomplish the work and a picture of what the larger support system needed for the initiatives and the overall governance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4133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28675"/>
            <a:ext cx="9603275" cy="1025079"/>
          </a:xfrm>
        </p:spPr>
        <p:txBody>
          <a:bodyPr>
            <a:normAutofit/>
          </a:bodyPr>
          <a:lstStyle/>
          <a:p>
            <a:r>
              <a:rPr lang="en-US" dirty="0"/>
              <a:t>Additional process steps: </a:t>
            </a:r>
            <a:br>
              <a:rPr lang="en-US" dirty="0"/>
            </a:br>
            <a:r>
              <a:rPr lang="en-US" dirty="0"/>
              <a:t>integrate into Process above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Engage existing content owners</a:t>
            </a:r>
          </a:p>
          <a:p>
            <a:r>
              <a:rPr lang="en-US" dirty="0"/>
              <a:t>Guidance for terminology use</a:t>
            </a:r>
          </a:p>
          <a:p>
            <a:r>
              <a:rPr lang="en-US" dirty="0"/>
              <a:t>Better acronym </a:t>
            </a:r>
            <a:r>
              <a:rPr lang="en-US" dirty="0">
                <a:sym typeface="Wingdings" panose="05000000000000000000" pitchFamily="2" charset="2"/>
              </a:rPr>
              <a:t> </a:t>
            </a:r>
            <a:endParaRPr lang="en-US" dirty="0"/>
          </a:p>
          <a:p>
            <a:r>
              <a:rPr lang="en-US" dirty="0"/>
              <a:t>Intellectual property</a:t>
            </a:r>
          </a:p>
          <a:p>
            <a:r>
              <a:rPr lang="en-US" dirty="0"/>
              <a:t>Partnership agreement</a:t>
            </a:r>
          </a:p>
          <a:p>
            <a:r>
              <a:rPr lang="en-US" dirty="0"/>
              <a:t>Identify resources</a:t>
            </a:r>
          </a:p>
        </p:txBody>
      </p:sp>
    </p:spTree>
    <p:extLst>
      <p:ext uri="{BB962C8B-B14F-4D97-AF65-F5344CB8AC3E}">
        <p14:creationId xmlns:p14="http://schemas.microsoft.com/office/powerpoint/2010/main" val="2119318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28675"/>
            <a:ext cx="9603275" cy="1025079"/>
          </a:xfrm>
        </p:spPr>
        <p:txBody>
          <a:bodyPr>
            <a:normAutofit/>
          </a:bodyPr>
          <a:lstStyle/>
          <a:p>
            <a:r>
              <a:rPr lang="en-US"/>
              <a:t>Additional process steps : </a:t>
            </a:r>
            <a:br>
              <a:rPr lang="en-US"/>
            </a:br>
            <a:r>
              <a:rPr lang="en-US"/>
              <a:t>integrate into Process above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986374"/>
            <a:ext cx="9603275" cy="3612591"/>
          </a:xfrm>
        </p:spPr>
        <p:txBody>
          <a:bodyPr>
            <a:normAutofit/>
          </a:bodyPr>
          <a:lstStyle/>
          <a:p>
            <a:r>
              <a:rPr lang="en-US" dirty="0"/>
              <a:t>Review list of tags and metadata for content</a:t>
            </a:r>
          </a:p>
          <a:p>
            <a:r>
              <a:rPr lang="en-US" dirty="0"/>
              <a:t>Identify relevant tags for the use cases</a:t>
            </a:r>
          </a:p>
          <a:p>
            <a:r>
              <a:rPr lang="en-US" dirty="0"/>
              <a:t>Ownership rules</a:t>
            </a:r>
          </a:p>
          <a:p>
            <a:r>
              <a:rPr lang="en-US" dirty="0"/>
              <a:t>Validation steps</a:t>
            </a:r>
          </a:p>
          <a:p>
            <a:r>
              <a:rPr lang="en-US" dirty="0"/>
              <a:t>Feedback process</a:t>
            </a:r>
          </a:p>
          <a:p>
            <a:r>
              <a:rPr lang="en-US" dirty="0"/>
              <a:t>Endorsement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2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28675"/>
            <a:ext cx="9603275" cy="1025079"/>
          </a:xfrm>
        </p:spPr>
        <p:txBody>
          <a:bodyPr>
            <a:normAutofit/>
          </a:bodyPr>
          <a:lstStyle/>
          <a:p>
            <a:r>
              <a:rPr lang="en-US"/>
              <a:t>Additional process steps : </a:t>
            </a:r>
            <a:br>
              <a:rPr lang="en-US"/>
            </a:br>
            <a:r>
              <a:rPr lang="en-US"/>
              <a:t>integrate into Process above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965434"/>
            <a:ext cx="9603275" cy="3612591"/>
          </a:xfrm>
        </p:spPr>
        <p:txBody>
          <a:bodyPr>
            <a:normAutofit/>
          </a:bodyPr>
          <a:lstStyle/>
          <a:p>
            <a:r>
              <a:rPr lang="en-US" dirty="0"/>
              <a:t>Maintenance requirements</a:t>
            </a:r>
          </a:p>
          <a:p>
            <a:r>
              <a:rPr lang="en-US" dirty="0"/>
              <a:t>Formal publication requirements</a:t>
            </a:r>
          </a:p>
          <a:p>
            <a:r>
              <a:rPr lang="en-US" dirty="0"/>
              <a:t>Use tagging</a:t>
            </a:r>
          </a:p>
          <a:p>
            <a:r>
              <a:rPr lang="en-US" dirty="0"/>
              <a:t>Integration testing</a:t>
            </a:r>
          </a:p>
          <a:p>
            <a:r>
              <a:rPr lang="en-US" dirty="0"/>
              <a:t>Mapping guidance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411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249251"/>
            <a:ext cx="9603275" cy="604503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initiative gathering and evaluation process</a:t>
            </a:r>
          </a:p>
          <a:p>
            <a:r>
              <a:rPr lang="en-US" dirty="0"/>
              <a:t>Complete success criteria </a:t>
            </a:r>
          </a:p>
          <a:p>
            <a:r>
              <a:rPr lang="en-US" dirty="0"/>
              <a:t>Enumerate the commitments of partners</a:t>
            </a:r>
          </a:p>
          <a:p>
            <a:r>
              <a:rPr lang="en-US" dirty="0"/>
              <a:t>Extend the existing process with additional steps and document extended process</a:t>
            </a:r>
          </a:p>
          <a:p>
            <a:r>
              <a:rPr lang="en-US" dirty="0"/>
              <a:t>Review all above content with stakeholders</a:t>
            </a:r>
          </a:p>
        </p:txBody>
      </p:sp>
    </p:spTree>
    <p:extLst>
      <p:ext uri="{BB962C8B-B14F-4D97-AF65-F5344CB8AC3E}">
        <p14:creationId xmlns:p14="http://schemas.microsoft.com/office/powerpoint/2010/main" val="1226747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A1E058-685E-48E3-BCB7-6B0F877FA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4762500" cy="707761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Proposed Principles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4DC5A0-EB81-4649-9373-8E6D9CDDA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753" y="2016087"/>
            <a:ext cx="10208047" cy="3878036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2000" dirty="0"/>
              <a:t> Two-pronged approach to model creation: Hybrid: Convenience and Strategic</a:t>
            </a:r>
          </a:p>
          <a:p>
            <a:pPr lvl="1"/>
            <a:r>
              <a:rPr lang="en-US" sz="2000" dirty="0"/>
              <a:t>Shared high priority concepts as collaborative projects – demographics, standard labs, meds, procedures, UDI, problems, common assessments, anatomic path, microbiology </a:t>
            </a:r>
            <a:r>
              <a:rPr lang="mr-IN" sz="2000" dirty="0"/>
              <a:t>–</a:t>
            </a:r>
            <a:r>
              <a:rPr lang="en-US" sz="2000" dirty="0"/>
              <a:t> “Core / general data elements”</a:t>
            </a:r>
          </a:p>
          <a:p>
            <a:pPr lvl="1"/>
            <a:r>
              <a:rPr lang="en-US" sz="2000" dirty="0"/>
              <a:t>Domain-specific concepts developed by stakeholder communities – “Domain-specific data elements”</a:t>
            </a:r>
          </a:p>
          <a:p>
            <a:pPr lvl="0"/>
            <a:r>
              <a:rPr lang="en-US" sz="2000" dirty="0"/>
              <a:t>Principles that should guide CIIC interactions with other groups: See consensus principles </a:t>
            </a:r>
          </a:p>
          <a:p>
            <a:pPr lvl="1"/>
            <a:r>
              <a:rPr lang="en-US" sz="2000" dirty="0"/>
              <a:t>Only advance projects where: team is committed, has resources to build, and plans to implement</a:t>
            </a:r>
          </a:p>
          <a:p>
            <a:pPr lvl="1"/>
            <a:r>
              <a:rPr lang="en-US" sz="2000" dirty="0"/>
              <a:t>Build on existing work, not despite it</a:t>
            </a:r>
          </a:p>
          <a:p>
            <a:pPr lvl="1"/>
            <a:r>
              <a:rPr lang="en-US" sz="2000" dirty="0"/>
              <a:t>Plan wisely - introduction of models, implementation into workflow, and interoperability testing</a:t>
            </a:r>
          </a:p>
        </p:txBody>
      </p:sp>
    </p:spTree>
    <p:extLst>
      <p:ext uri="{BB962C8B-B14F-4D97-AF65-F5344CB8AC3E}">
        <p14:creationId xmlns:p14="http://schemas.microsoft.com/office/powerpoint/2010/main" val="50415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A30C4-25FF-4E92-B6A6-462FD4FD8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63877"/>
            <a:ext cx="10748963" cy="73633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Proposed (initial) Criteria for Project Selection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8800"/>
            <a:ext cx="10577513" cy="4257675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2"/>
            <a:r>
              <a:rPr lang="en-US" dirty="0"/>
              <a:t>Project characteristics</a:t>
            </a:r>
          </a:p>
          <a:p>
            <a:pPr lvl="3"/>
            <a:r>
              <a:rPr lang="en-US" dirty="0"/>
              <a:t>Ongoing project, expected tangible results in 1 year or less </a:t>
            </a:r>
          </a:p>
          <a:p>
            <a:pPr lvl="3"/>
            <a:r>
              <a:rPr lang="en-US" dirty="0"/>
              <a:t>Representative / committed clinical, sponsor and stakeholder communities</a:t>
            </a:r>
          </a:p>
          <a:p>
            <a:pPr lvl="3"/>
            <a:r>
              <a:rPr lang="en-US" dirty="0"/>
              <a:t>Primary perspective is clinical care (clinicians and patients)</a:t>
            </a:r>
          </a:p>
          <a:p>
            <a:pPr lvl="3"/>
            <a:r>
              <a:rPr lang="en-US" dirty="0"/>
              <a:t>Need / commitment to implement data standards</a:t>
            </a:r>
          </a:p>
          <a:p>
            <a:pPr lvl="2"/>
            <a:r>
              <a:rPr lang="en-US" dirty="0"/>
              <a:t>Participation requirements</a:t>
            </a:r>
          </a:p>
          <a:p>
            <a:pPr lvl="3"/>
            <a:r>
              <a:rPr lang="en-US" dirty="0"/>
              <a:t>Agreement to represent perspectives of all interested stakeholders, including participation in governance</a:t>
            </a:r>
          </a:p>
          <a:p>
            <a:pPr lvl="3"/>
            <a:r>
              <a:rPr lang="en-US" dirty="0"/>
              <a:t>Agreement to use shared process / technical approach / tooling</a:t>
            </a:r>
          </a:p>
          <a:p>
            <a:pPr lvl="3"/>
            <a:r>
              <a:rPr lang="en-US" dirty="0"/>
              <a:t>Agreement to implement work product as standards / open source content (with allowable license with IP disclosure)</a:t>
            </a:r>
          </a:p>
          <a:p>
            <a:pPr lvl="2"/>
            <a:r>
              <a:rPr lang="en-US" dirty="0"/>
              <a:t>Informatics resourcing</a:t>
            </a:r>
          </a:p>
          <a:p>
            <a:pPr lvl="3"/>
            <a:r>
              <a:rPr lang="en-US" dirty="0"/>
              <a:t>Resources commensurate to clearly defined tasks</a:t>
            </a:r>
          </a:p>
          <a:p>
            <a:pPr lvl="3"/>
            <a:r>
              <a:rPr lang="en-US" dirty="0"/>
              <a:t>Broad representation of perspectives and expertise on the project team</a:t>
            </a:r>
          </a:p>
          <a:p>
            <a:pPr lvl="3"/>
            <a:r>
              <a:rPr lang="en-US" dirty="0"/>
              <a:t>Reuse existing models whenever possible; alternative modeling requires clear justification with different use case</a:t>
            </a:r>
          </a:p>
        </p:txBody>
      </p:sp>
    </p:spTree>
    <p:extLst>
      <p:ext uri="{BB962C8B-B14F-4D97-AF65-F5344CB8AC3E}">
        <p14:creationId xmlns:p14="http://schemas.microsoft.com/office/powerpoint/2010/main" val="1437457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157288"/>
            <a:ext cx="9603275" cy="696466"/>
          </a:xfrm>
        </p:spPr>
        <p:txBody>
          <a:bodyPr/>
          <a:lstStyle/>
          <a:p>
            <a:r>
              <a:rPr lang="en-US" dirty="0"/>
              <a:t>commitment to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Commitment to feedback/external participation/shared representation and perspectives</a:t>
            </a:r>
          </a:p>
          <a:p>
            <a:r>
              <a:rPr lang="en-US" dirty="0"/>
              <a:t>Commitment to open source (with allowable IP)</a:t>
            </a:r>
          </a:p>
          <a:p>
            <a:r>
              <a:rPr lang="en-US" dirty="0"/>
              <a:t>Commitment to reuse existing content if appropriate to use case</a:t>
            </a:r>
          </a:p>
          <a:p>
            <a:r>
              <a:rPr lang="en-US" dirty="0"/>
              <a:t>Agreement to utilize shared process/tooling</a:t>
            </a:r>
          </a:p>
          <a:p>
            <a:r>
              <a:rPr lang="en-US" dirty="0"/>
              <a:t>Agreement to shared technical (standards-based) approach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124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157288"/>
            <a:ext cx="9603275" cy="696466"/>
          </a:xfrm>
        </p:spPr>
        <p:txBody>
          <a:bodyPr/>
          <a:lstStyle/>
          <a:p>
            <a:r>
              <a:rPr lang="en-US" dirty="0"/>
              <a:t>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Criticality/ high value /linked to a strategic imperative</a:t>
            </a:r>
          </a:p>
          <a:p>
            <a:pPr lvl="1"/>
            <a:r>
              <a:rPr lang="en-US" dirty="0"/>
              <a:t>Economic</a:t>
            </a:r>
          </a:p>
          <a:p>
            <a:pPr lvl="1"/>
            <a:r>
              <a:rPr lang="en-US" dirty="0"/>
              <a:t>Regulatory</a:t>
            </a:r>
          </a:p>
          <a:p>
            <a:pPr lvl="1"/>
            <a:r>
              <a:rPr lang="en-US" dirty="0"/>
              <a:t>Execution of patient care</a:t>
            </a:r>
          </a:p>
          <a:p>
            <a:pPr lvl="1"/>
            <a:r>
              <a:rPr lang="en-US" dirty="0"/>
              <a:t>Improved outcomes</a:t>
            </a:r>
          </a:p>
          <a:p>
            <a:pPr lvl="1"/>
            <a:r>
              <a:rPr lang="en-US" dirty="0"/>
              <a:t>Safety</a:t>
            </a:r>
          </a:p>
          <a:p>
            <a:pPr lvl="1"/>
            <a:r>
              <a:rPr lang="en-US" dirty="0"/>
              <a:t>Interoperability</a:t>
            </a:r>
          </a:p>
          <a:p>
            <a:pPr lvl="1"/>
            <a:r>
              <a:rPr lang="en-US" dirty="0"/>
              <a:t>Multidisciplinary </a:t>
            </a:r>
          </a:p>
          <a:p>
            <a:pPr lvl="1"/>
            <a:r>
              <a:rPr lang="en-US" dirty="0"/>
              <a:t>Patient-centered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587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157288"/>
            <a:ext cx="9603275" cy="696466"/>
          </a:xfrm>
        </p:spPr>
        <p:txBody>
          <a:bodyPr/>
          <a:lstStyle/>
          <a:p>
            <a:r>
              <a:rPr lang="en-US" dirty="0"/>
              <a:t>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Amenable to improvement (higher improvement=more value)</a:t>
            </a:r>
          </a:p>
          <a:p>
            <a:r>
              <a:rPr lang="en-US" dirty="0"/>
              <a:t>Adequate resources (time, financial, data)</a:t>
            </a:r>
          </a:p>
          <a:p>
            <a:r>
              <a:rPr lang="en-US" dirty="0"/>
              <a:t>Adequate expertise</a:t>
            </a:r>
          </a:p>
          <a:p>
            <a:r>
              <a:rPr lang="en-US" dirty="0"/>
              <a:t>Clearly defined scope</a:t>
            </a:r>
          </a:p>
          <a:p>
            <a:r>
              <a:rPr lang="en-US" dirty="0"/>
              <a:t>Clearly defined lifecycle with participation of stakeholders throughout</a:t>
            </a:r>
            <a:endParaRPr lang="en-US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939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157288"/>
            <a:ext cx="9603275" cy="696466"/>
          </a:xfrm>
        </p:spPr>
        <p:txBody>
          <a:bodyPr/>
          <a:lstStyle/>
          <a:p>
            <a:r>
              <a:rPr lang="en-US" dirty="0"/>
              <a:t>Success criteria*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rmAutofit/>
          </a:bodyPr>
          <a:lstStyle/>
          <a:p>
            <a:r>
              <a:rPr lang="en-US" dirty="0"/>
              <a:t>Has multi-stakeholder involvement (OK if multilayered-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ie</a:t>
            </a:r>
            <a:r>
              <a:rPr lang="en-US" dirty="0"/>
              <a:t> differential participation)</a:t>
            </a:r>
          </a:p>
          <a:p>
            <a:pPr lvl="1"/>
            <a:r>
              <a:rPr lang="en-US" dirty="0"/>
              <a:t>Clinical </a:t>
            </a:r>
          </a:p>
          <a:p>
            <a:pPr lvl="1"/>
            <a:r>
              <a:rPr lang="en-US" dirty="0"/>
              <a:t>Technical/informatics/terminology</a:t>
            </a:r>
          </a:p>
          <a:p>
            <a:pPr lvl="1"/>
            <a:r>
              <a:rPr lang="en-US" dirty="0"/>
              <a:t>Process</a:t>
            </a:r>
          </a:p>
          <a:p>
            <a:pPr lvl="1"/>
            <a:r>
              <a:rPr lang="en-US" dirty="0"/>
              <a:t>Implementer</a:t>
            </a:r>
          </a:p>
          <a:p>
            <a:pPr lvl="1"/>
            <a:r>
              <a:rPr lang="en-US" dirty="0"/>
              <a:t>System (Developer, HIE, Registry and otherwise depending on use case but the broader the better)</a:t>
            </a:r>
          </a:p>
          <a:p>
            <a:pPr lvl="1"/>
            <a:r>
              <a:rPr lang="en-US" dirty="0"/>
              <a:t>Patient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 Opportunities for further engagement (patient advocacy groups, drug organizations)</a:t>
            </a:r>
          </a:p>
        </p:txBody>
      </p:sp>
    </p:spTree>
    <p:extLst>
      <p:ext uri="{BB962C8B-B14F-4D97-AF65-F5344CB8AC3E}">
        <p14:creationId xmlns:p14="http://schemas.microsoft.com/office/powerpoint/2010/main" val="1667881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157288"/>
            <a:ext cx="9603275" cy="696466"/>
          </a:xfrm>
        </p:spPr>
        <p:txBody>
          <a:bodyPr/>
          <a:lstStyle/>
          <a:p>
            <a:r>
              <a:rPr lang="en-US"/>
              <a:t>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17398"/>
          </a:xfrm>
        </p:spPr>
        <p:txBody>
          <a:bodyPr>
            <a:normAutofit/>
          </a:bodyPr>
          <a:lstStyle/>
          <a:p>
            <a:r>
              <a:rPr lang="en-US" dirty="0"/>
              <a:t>Potential for reuse</a:t>
            </a:r>
          </a:p>
          <a:p>
            <a:r>
              <a:rPr lang="en-US" dirty="0"/>
              <a:t>Reducing provider burden</a:t>
            </a:r>
          </a:p>
          <a:p>
            <a:r>
              <a:rPr lang="en-US" dirty="0"/>
              <a:t>Testing and validation plan</a:t>
            </a:r>
          </a:p>
          <a:p>
            <a:r>
              <a:rPr lang="en-US" dirty="0"/>
              <a:t>Implementation plan</a:t>
            </a:r>
          </a:p>
          <a:p>
            <a:r>
              <a:rPr lang="en-US" dirty="0"/>
              <a:t>Maintenance plan/stewardship</a:t>
            </a:r>
          </a:p>
          <a:p>
            <a:r>
              <a:rPr lang="en-US" dirty="0"/>
              <a:t>Primary perspective is clinical care</a:t>
            </a:r>
          </a:p>
          <a:p>
            <a:r>
              <a:rPr lang="en-US" dirty="0"/>
              <a:t>Initial phase to last 6-12 months for a tangible deliverable, OK to have multi-phased approach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3542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239</TotalTime>
  <Words>993</Words>
  <Application>Microsoft Office PowerPoint</Application>
  <PresentationFormat>Widescreen</PresentationFormat>
  <Paragraphs>220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Gill Sans MT</vt:lpstr>
      <vt:lpstr>Mangal</vt:lpstr>
      <vt:lpstr>Wingdings</vt:lpstr>
      <vt:lpstr>Gallery</vt:lpstr>
      <vt:lpstr>Project and Process Identification</vt:lpstr>
      <vt:lpstr>Target Outcome</vt:lpstr>
      <vt:lpstr>Proposed Principles</vt:lpstr>
      <vt:lpstr>Proposed (initial) Criteria for Project Selection</vt:lpstr>
      <vt:lpstr>commitment to Principles</vt:lpstr>
      <vt:lpstr>Success criteria</vt:lpstr>
      <vt:lpstr>Success criteria</vt:lpstr>
      <vt:lpstr>Success criteria* </vt:lpstr>
      <vt:lpstr>Success criteria</vt:lpstr>
      <vt:lpstr>PowerPoint Presentation</vt:lpstr>
      <vt:lpstr>Additional projects</vt:lpstr>
      <vt:lpstr>Additional projects</vt:lpstr>
      <vt:lpstr>Additional projects</vt:lpstr>
      <vt:lpstr>Additional projects</vt:lpstr>
      <vt:lpstr>Additional projects</vt:lpstr>
      <vt:lpstr>Plan for Engagement: (Turf to Marketing)</vt:lpstr>
      <vt:lpstr>Project Description</vt:lpstr>
      <vt:lpstr>Content Analysis/Request Process: ONC Supported</vt:lpstr>
      <vt:lpstr>Additional process steps :  integrate into Process above</vt:lpstr>
      <vt:lpstr>Additional process steps:  integrate into Process above</vt:lpstr>
      <vt:lpstr>Additional process steps :  integrate into Process above</vt:lpstr>
      <vt:lpstr>Additional process steps :  integrate into Process above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Skapik</dc:creator>
  <cp:lastModifiedBy>James Tcheng</cp:lastModifiedBy>
  <cp:revision>10</cp:revision>
  <dcterms:created xsi:type="dcterms:W3CDTF">2018-01-11T05:21:09Z</dcterms:created>
  <dcterms:modified xsi:type="dcterms:W3CDTF">2018-01-11T18:30:42Z</dcterms:modified>
</cp:coreProperties>
</file>