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9" r:id="rId2"/>
    <p:sldId id="274" r:id="rId3"/>
    <p:sldId id="278" r:id="rId4"/>
    <p:sldId id="305" r:id="rId5"/>
    <p:sldId id="306" r:id="rId6"/>
    <p:sldId id="293" r:id="rId7"/>
    <p:sldId id="299" r:id="rId8"/>
    <p:sldId id="297" r:id="rId9"/>
    <p:sldId id="289" r:id="rId10"/>
    <p:sldId id="298" r:id="rId11"/>
    <p:sldId id="290" r:id="rId12"/>
    <p:sldId id="300" r:id="rId13"/>
    <p:sldId id="296" r:id="rId14"/>
    <p:sldId id="301" r:id="rId15"/>
    <p:sldId id="302" r:id="rId16"/>
    <p:sldId id="303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85" autoAdjust="0"/>
    <p:restoredTop sz="94660"/>
  </p:normalViewPr>
  <p:slideViewPr>
    <p:cSldViewPr snapToGrid="0">
      <p:cViewPr>
        <p:scale>
          <a:sx n="140" d="100"/>
          <a:sy n="140" d="100"/>
        </p:scale>
        <p:origin x="-3040" y="-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27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6DF817B9-D952-40C7-A517-8F7A130AEF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3554709-889F-4B1A-8390-02E09F5DCA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1D47DDD-3E5E-44D4-9973-C7CDA616F8C1}" type="datetimeFigureOut">
              <a:rPr lang="en-US" smtClean="0"/>
              <a:t>1/11/18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7B48A89-12FF-4134-9B8A-BFD05EAAC81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51467E8-2E69-48E6-B15A-7623BAE6433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FA2A986-6C6D-418B-8855-05ED26F4D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927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F2803-D239-0540-9EB8-5E93C31DDD37}" type="datetimeFigureOut">
              <a:rPr lang="en-US" smtClean="0"/>
              <a:t>1/11/18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5A235-A432-2043-9348-FD2EE8829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E5E1D5-7F32-4978-9D4D-1BA74AE0F2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AA90BDB-B0D4-4F17-9F91-C37FFF1DE1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7B7AC4A-E24B-4EE1-9CC3-B174B0E25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0DD9-C677-4F15-B390-05AF9232F1C1}" type="datetimeFigureOut">
              <a:rPr lang="en-US" smtClean="0"/>
              <a:t>1/11/18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FA03B07-E59E-4117-A252-369073963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AE7622C-97C3-4EE0-B7EB-F35D05E78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4390-F4FB-400D-9DA7-B84C28C80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71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65B68A-5EA6-4405-A79A-07EB5F20E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7BAAAB1-2F76-4747-B3D6-B42B7843AC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AF6FC83-5B3E-4331-BB26-292E201B5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0DD9-C677-4F15-B390-05AF9232F1C1}" type="datetimeFigureOut">
              <a:rPr lang="en-US" smtClean="0"/>
              <a:t>1/11/18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D1159BE-3944-4428-B954-C68FCBE1E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2BE9C4-875B-4E84-99C2-EF69ACD7F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4390-F4FB-400D-9DA7-B84C28C80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82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5B38492-4029-4E33-8BF6-E33134E42B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C479DB6-F74E-43FD-B546-E8113B2B71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23E08BA-B75A-4A10-9F51-6BC027807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0DD9-C677-4F15-B390-05AF9232F1C1}" type="datetimeFigureOut">
              <a:rPr lang="en-US" smtClean="0"/>
              <a:t>1/11/18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D1FA555-B53E-4B46-AC5D-059CC003B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2CE530B-935F-4215-A070-80D067045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4390-F4FB-400D-9DA7-B84C28C80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22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36C715-6DF2-46F4-8085-E9B1A66DD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E5E0CC-824C-4645-B6B5-7069B081C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814E20-A548-4446-8C6D-A95048250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0DD9-C677-4F15-B390-05AF9232F1C1}" type="datetimeFigureOut">
              <a:rPr lang="en-US" smtClean="0"/>
              <a:t>1/11/18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9D49F8-EDA2-4666-9560-38BA47F73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C1C0567-E29E-45DF-8295-30D3AA942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4390-F4FB-400D-9DA7-B84C28C80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055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D27242-ECE4-4B9D-9C3D-EF337D94E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3458C62-F9CD-471C-8A70-784C4AE9F4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1824080-393C-4DA5-9939-156786569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0DD9-C677-4F15-B390-05AF9232F1C1}" type="datetimeFigureOut">
              <a:rPr lang="en-US" smtClean="0"/>
              <a:t>1/11/18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F6FA1F5-85CF-48C9-974B-9F131BAF9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142B235-5CE4-40BD-8DBE-6A526C03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4390-F4FB-400D-9DA7-B84C28C80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26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A44796-BB1E-43DC-AE93-4186130AB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7D4402-A868-4CFA-BC6B-C01A33AB4E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307A62B-77C9-4B92-8B55-C3692D69D2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83FAE90-BEBD-4A7B-BB4E-364BB0690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0DD9-C677-4F15-B390-05AF9232F1C1}" type="datetimeFigureOut">
              <a:rPr lang="en-US" smtClean="0"/>
              <a:t>1/11/18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D628E16-E2F5-470E-BA68-D6876606E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176E603-CA96-42B3-B3F7-5DDE17CD6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4390-F4FB-400D-9DA7-B84C28C80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5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D671B4-01E2-4A12-AA15-2D5ADE3AB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601985B-5E62-4942-B312-6D48BB7FF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D16DC65-BAB6-4228-9804-E2D24E07F6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B6B5AEC-837B-4C4E-A853-85DCCC0B30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5831015-4EC6-4CAC-BB56-77DD15A814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081BD36-19DF-47F2-B768-E637AAC1E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0DD9-C677-4F15-B390-05AF9232F1C1}" type="datetimeFigureOut">
              <a:rPr lang="en-US" smtClean="0"/>
              <a:t>1/11/18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4AF1F4B-849D-4061-A6D0-92C6CA4B9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8CEA4D6-5A84-499E-8B43-1FD1E326C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4390-F4FB-400D-9DA7-B84C28C80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85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129919-9B6A-468A-A2D7-2C2D8349A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DD148EB-CF2A-4092-AE7E-605AB7CC0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0DD9-C677-4F15-B390-05AF9232F1C1}" type="datetimeFigureOut">
              <a:rPr lang="en-US" smtClean="0"/>
              <a:t>1/11/18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D8ECC60-BA38-4594-A004-71C965757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999B7D1-F66D-4B19-B30E-D50F476E1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4390-F4FB-400D-9DA7-B84C28C80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83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FB94331-F7E9-47DD-9D17-D64E21E80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0DD9-C677-4F15-B390-05AF9232F1C1}" type="datetimeFigureOut">
              <a:rPr lang="en-US" smtClean="0"/>
              <a:t>1/11/18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6FDB556-7F49-40E1-B438-9CE83B250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9F70787-90FA-495D-9869-267FB2BCC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4390-F4FB-400D-9DA7-B84C28C80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077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AD9CE9-D8D2-4FDE-874F-1C5E6045D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A46A4C-1EE1-4F1E-ABC3-A7D1304B7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C207B61-6E77-467E-A812-85B49AFBFD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3AA2FC2-66CB-4C9D-9068-856864D6E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0DD9-C677-4F15-B390-05AF9232F1C1}" type="datetimeFigureOut">
              <a:rPr lang="en-US" smtClean="0"/>
              <a:t>1/11/18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467A8BE-FF57-4EE5-B937-9BFE7CEF2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C32609B-0490-4F3C-A9A1-D262652D9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4390-F4FB-400D-9DA7-B84C28C80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279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D0A2B3-DFEC-42A0-BADE-A067E3B10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609429B-74E7-4C53-9E55-9C3705A1FA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0A3C0AE-9819-4991-8C40-E297276415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591A790-AC03-49BC-BE7B-6AC0092C7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0DD9-C677-4F15-B390-05AF9232F1C1}" type="datetimeFigureOut">
              <a:rPr lang="en-US" smtClean="0"/>
              <a:t>1/11/18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3273AFF-A79B-4056-9697-74A5ACDAE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866DB5F-1970-4EB2-B69D-9A8CAEA35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4390-F4FB-400D-9DA7-B84C28C80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669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78B8C3A-1BCC-469B-98BE-43A0C2647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BDA7DDC-64B8-4E93-9260-A8F006268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9FC9D4-898F-4EC9-A59F-0EFA923E84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70DD9-C677-4F15-B390-05AF9232F1C1}" type="datetimeFigureOut">
              <a:rPr lang="en-US" smtClean="0"/>
              <a:t>1/11/18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858BA5-6E5A-497D-A934-583C91A18D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17E158B-B956-44FC-80BE-6F5678AF3F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74390-F4FB-400D-9DA7-B84C28C80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60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4">
            <a:extLst>
              <a:ext uri="{FF2B5EF4-FFF2-40B4-BE49-F238E27FC236}">
                <a16:creationId xmlns:a16="http://schemas.microsoft.com/office/drawing/2014/main" xmlns="" id="{C66F2F30-5DC0-44A0-BFA6-E12F46ED16D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0" name="Freeform: Shape 12">
            <a:extLst>
              <a:ext uri="{FF2B5EF4-FFF2-40B4-BE49-F238E27FC236}">
                <a16:creationId xmlns:a16="http://schemas.microsoft.com/office/drawing/2014/main" xmlns="" id="{04DC2037-48A0-4F22-B9D4-8EAEBC780AB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21" name="Freeform 22">
            <a:extLst>
              <a:ext uri="{FF2B5EF4-FFF2-40B4-BE49-F238E27FC236}">
                <a16:creationId xmlns:a16="http://schemas.microsoft.com/office/drawing/2014/main" xmlns="" id="{0006CBFD-ADA0-43D1-9332-9C34CA1C76E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 21">
            <a:extLst>
              <a:ext uri="{FF2B5EF4-FFF2-40B4-BE49-F238E27FC236}">
                <a16:creationId xmlns:a16="http://schemas.microsoft.com/office/drawing/2014/main" xmlns="" id="{85872F57-7F42-4F97-8391-DDC8D0054C0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25">
            <a:extLst>
              <a:ext uri="{FF2B5EF4-FFF2-40B4-BE49-F238E27FC236}">
                <a16:creationId xmlns:a16="http://schemas.microsoft.com/office/drawing/2014/main" xmlns="" id="{2B931666-F28F-45F3-A074-66D2272D580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E3C89F0E-B76D-4EEF-BA75-2F42BA2E49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45809"/>
            <a:ext cx="9144000" cy="1564716"/>
          </a:xfrm>
        </p:spPr>
        <p:txBody>
          <a:bodyPr>
            <a:normAutofit/>
          </a:bodyPr>
          <a:lstStyle/>
          <a:p>
            <a:pPr algn="l"/>
            <a:r>
              <a:rPr lang="en-US" sz="4800"/>
              <a:t>Breakout Group Approach</a:t>
            </a:r>
          </a:p>
        </p:txBody>
      </p:sp>
    </p:spTree>
    <p:extLst>
      <p:ext uri="{BB962C8B-B14F-4D97-AF65-F5344CB8AC3E}">
        <p14:creationId xmlns:p14="http://schemas.microsoft.com/office/powerpoint/2010/main" val="218565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CA1D2F3D-C1F0-4E7D-B923-2388DDDC0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Value Propositions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6BC016DF-6F2C-4362-A9D5-CD33F8480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 fontScale="62500" lnSpcReduction="20000"/>
          </a:bodyPr>
          <a:lstStyle/>
          <a:p>
            <a:r>
              <a:rPr lang="en-US" sz="2400" dirty="0" smtClean="0"/>
              <a:t>Varies with different audiences</a:t>
            </a:r>
          </a:p>
          <a:p>
            <a:r>
              <a:rPr lang="en-US" sz="2400" dirty="0" smtClean="0"/>
              <a:t>Improve outcomes</a:t>
            </a:r>
          </a:p>
          <a:p>
            <a:r>
              <a:rPr lang="en-US" sz="2400" dirty="0" smtClean="0"/>
              <a:t>Improved patient safety</a:t>
            </a:r>
          </a:p>
          <a:p>
            <a:r>
              <a:rPr lang="en-US" sz="2400" dirty="0" smtClean="0"/>
              <a:t>Aggregate information from different systems</a:t>
            </a:r>
          </a:p>
          <a:p>
            <a:r>
              <a:rPr lang="en-US" sz="2400" dirty="0" smtClean="0"/>
              <a:t>Real time information in useful form</a:t>
            </a:r>
          </a:p>
          <a:p>
            <a:r>
              <a:rPr lang="en-US" sz="2400" dirty="0" smtClean="0"/>
              <a:t>Health exists outside of healthcare facilities </a:t>
            </a:r>
          </a:p>
          <a:p>
            <a:r>
              <a:rPr lang="en-US" sz="2400" dirty="0" smtClean="0"/>
              <a:t>Patients and providers usually want one piece of data</a:t>
            </a:r>
          </a:p>
          <a:p>
            <a:r>
              <a:rPr lang="en-US" sz="2400" dirty="0" smtClean="0"/>
              <a:t>Meaningful transfer of information to the user in real time</a:t>
            </a:r>
          </a:p>
          <a:p>
            <a:r>
              <a:rPr lang="en-US" sz="2400" dirty="0" smtClean="0"/>
              <a:t>Artificial Intelligence needs real data</a:t>
            </a:r>
          </a:p>
          <a:p>
            <a:r>
              <a:rPr lang="en-US" sz="2400" dirty="0" smtClean="0"/>
              <a:t>Clinician burn out and rework/ reduce burden</a:t>
            </a:r>
          </a:p>
          <a:p>
            <a:r>
              <a:rPr lang="en-US" sz="2400" dirty="0" smtClean="0"/>
              <a:t>Reduce Costs (systems and healthcare)</a:t>
            </a:r>
          </a:p>
          <a:p>
            <a:r>
              <a:rPr lang="en-US" sz="2400" dirty="0" smtClean="0"/>
              <a:t>Increase commonality</a:t>
            </a:r>
          </a:p>
          <a:p>
            <a:r>
              <a:rPr lang="en-US" sz="2400" dirty="0" smtClean="0"/>
              <a:t>Increase Quality</a:t>
            </a:r>
          </a:p>
          <a:p>
            <a:r>
              <a:rPr lang="en-US" sz="2400" dirty="0" smtClean="0"/>
              <a:t>Increase time with the patient</a:t>
            </a:r>
          </a:p>
          <a:p>
            <a:r>
              <a:rPr lang="en-US" sz="2400" dirty="0" smtClean="0"/>
              <a:t>Commercial Opportunity</a:t>
            </a:r>
          </a:p>
          <a:p>
            <a:r>
              <a:rPr lang="en-US" sz="2400" dirty="0" smtClean="0"/>
              <a:t>Help NLP become a reality (Alexia)</a:t>
            </a:r>
          </a:p>
          <a:p>
            <a:r>
              <a:rPr lang="en-US" sz="2400" dirty="0" smtClean="0"/>
              <a:t>Analytics-Enable Learning Health System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143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921356-68FD-4C32-9AFD-8A48E73FF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Stories that Demonstrate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6A68F0-14D3-46ED-8DE1-5AEF20B4E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Problem addressed</a:t>
            </a:r>
          </a:p>
          <a:p>
            <a:r>
              <a:rPr lang="en-US" sz="2400" dirty="0"/>
              <a:t>Who</a:t>
            </a:r>
          </a:p>
          <a:p>
            <a:r>
              <a:rPr lang="en-US" sz="2400" dirty="0"/>
              <a:t>What</a:t>
            </a:r>
          </a:p>
          <a:p>
            <a:r>
              <a:rPr lang="en-US" sz="2400" dirty="0"/>
              <a:t>How</a:t>
            </a:r>
          </a:p>
          <a:p>
            <a:r>
              <a:rPr lang="en-US" sz="2400" dirty="0"/>
              <a:t>Results</a:t>
            </a:r>
          </a:p>
          <a:p>
            <a:pPr lvl="1"/>
            <a:r>
              <a:rPr lang="en-US" sz="2000" dirty="0"/>
              <a:t>Prior state</a:t>
            </a:r>
          </a:p>
          <a:p>
            <a:pPr lvl="1"/>
            <a:r>
              <a:rPr lang="en-US" sz="2000" dirty="0"/>
              <a:t>Outcomes</a:t>
            </a:r>
          </a:p>
        </p:txBody>
      </p:sp>
    </p:spTree>
    <p:extLst>
      <p:ext uri="{BB962C8B-B14F-4D97-AF65-F5344CB8AC3E}">
        <p14:creationId xmlns:p14="http://schemas.microsoft.com/office/powerpoint/2010/main" val="410151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428870F4-C2CB-459E-931A-8F2EF9E77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Marketing  Work Group Charter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88B525F9-78B0-440A-B6EB-0D373311A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Purpose:  Facilitate &amp; support viability and visibility of CIIC.  </a:t>
            </a:r>
          </a:p>
          <a:p>
            <a:r>
              <a:rPr lang="en-US" sz="2400" dirty="0" smtClean="0"/>
              <a:t>Facilitate the purpose of CIIC (exchange, use</a:t>
            </a:r>
            <a:r>
              <a:rPr lang="is-IS" sz="2400" dirty="0" smtClean="0"/>
              <a:t>….of data...patient)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1914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428870F4-C2CB-459E-931A-8F2EF9E77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Marketing  Work Group Charter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88B525F9-78B0-440A-B6EB-0D373311A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Goals</a:t>
            </a:r>
          </a:p>
          <a:p>
            <a:pPr lvl="1"/>
            <a:r>
              <a:rPr lang="en-US" sz="2000" dirty="0" smtClean="0"/>
              <a:t>Awareness</a:t>
            </a:r>
          </a:p>
          <a:p>
            <a:pPr lvl="1"/>
            <a:r>
              <a:rPr lang="en-US" sz="2000" dirty="0" smtClean="0"/>
              <a:t>Recruitment and engagement</a:t>
            </a:r>
          </a:p>
          <a:p>
            <a:pPr lvl="1"/>
            <a:r>
              <a:rPr lang="en-US" sz="2000" dirty="0" smtClean="0"/>
              <a:t>Funding</a:t>
            </a:r>
          </a:p>
          <a:p>
            <a:pPr lvl="1"/>
            <a:r>
              <a:rPr lang="en-US" sz="2000" dirty="0" smtClean="0"/>
              <a:t>Collaboration with other efforts</a:t>
            </a:r>
          </a:p>
          <a:p>
            <a:pPr lvl="1"/>
            <a:r>
              <a:rPr lang="en-US" sz="2000" dirty="0" smtClean="0"/>
              <a:t>Growth toward critical mass</a:t>
            </a:r>
          </a:p>
          <a:p>
            <a:pPr lvl="1"/>
            <a:r>
              <a:rPr lang="en-US" sz="2000" dirty="0" smtClean="0"/>
              <a:t>Change perception – campaign </a:t>
            </a:r>
          </a:p>
          <a:p>
            <a:pPr lvl="1"/>
            <a:r>
              <a:rPr lang="en-US" sz="2000" dirty="0" smtClean="0"/>
              <a:t>Research – what the customer needs</a:t>
            </a:r>
          </a:p>
          <a:p>
            <a:pPr lvl="1"/>
            <a:r>
              <a:rPr lang="en-US" sz="2000" dirty="0" smtClean="0"/>
              <a:t>Communicate Benefits of Interoperability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4304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428870F4-C2CB-459E-931A-8F2EF9E77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Marketing  Work Group Charter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88B525F9-78B0-440A-B6EB-0D373311A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Scope</a:t>
            </a:r>
          </a:p>
          <a:p>
            <a:pPr lvl="1"/>
            <a:r>
              <a:rPr lang="en-US" sz="2000" dirty="0" smtClean="0"/>
              <a:t>Prioritize target groups</a:t>
            </a:r>
          </a:p>
          <a:p>
            <a:pPr lvl="2"/>
            <a:r>
              <a:rPr lang="en-US" sz="1600" dirty="0" smtClean="0"/>
              <a:t>Value proposition</a:t>
            </a:r>
          </a:p>
          <a:p>
            <a:pPr lvl="2"/>
            <a:r>
              <a:rPr lang="en-US" sz="1600" dirty="0" smtClean="0"/>
              <a:t>Rank order individual sub-groups</a:t>
            </a:r>
          </a:p>
          <a:p>
            <a:pPr lvl="1"/>
            <a:r>
              <a:rPr lang="en-US" sz="2000" dirty="0" smtClean="0"/>
              <a:t> identify high value stories</a:t>
            </a:r>
          </a:p>
          <a:p>
            <a:pPr lvl="1"/>
            <a:r>
              <a:rPr lang="en-US" sz="2000" dirty="0" smtClean="0"/>
              <a:t>Articulate stories </a:t>
            </a:r>
          </a:p>
          <a:p>
            <a:pPr lvl="1"/>
            <a:r>
              <a:rPr lang="en-US" sz="2000" dirty="0" smtClean="0"/>
              <a:t>Develop business and communications plans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5101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428870F4-C2CB-459E-931A-8F2EF9E77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Marketing  Work Group Charter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88B525F9-78B0-440A-B6EB-0D373311A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 lnSpcReduction="10000"/>
          </a:bodyPr>
          <a:lstStyle/>
          <a:p>
            <a:endParaRPr lang="en-US" sz="2400" dirty="0" smtClean="0"/>
          </a:p>
          <a:p>
            <a:pPr lvl="1"/>
            <a:r>
              <a:rPr lang="en-US" sz="2000" dirty="0" smtClean="0"/>
              <a:t>Deliverables</a:t>
            </a:r>
          </a:p>
          <a:p>
            <a:pPr lvl="2"/>
            <a:r>
              <a:rPr lang="en-US" sz="1600" dirty="0" smtClean="0"/>
              <a:t>Business plan</a:t>
            </a:r>
          </a:p>
          <a:p>
            <a:pPr lvl="3"/>
            <a:r>
              <a:rPr lang="en-US" sz="1600" dirty="0" err="1" smtClean="0"/>
              <a:t>Workplan</a:t>
            </a:r>
            <a:r>
              <a:rPr lang="en-US" sz="1600" dirty="0" smtClean="0"/>
              <a:t>/roadmap</a:t>
            </a:r>
            <a:endParaRPr lang="en-US" sz="1600" dirty="0"/>
          </a:p>
          <a:p>
            <a:pPr lvl="3"/>
            <a:r>
              <a:rPr lang="en-US" sz="1400" dirty="0" smtClean="0"/>
              <a:t>Budget </a:t>
            </a:r>
          </a:p>
          <a:p>
            <a:pPr lvl="3"/>
            <a:r>
              <a:rPr lang="en-US" sz="1400" dirty="0" smtClean="0"/>
              <a:t>Marketing strategy plan </a:t>
            </a:r>
          </a:p>
          <a:p>
            <a:pPr lvl="3"/>
            <a:r>
              <a:rPr lang="en-US" sz="1400" dirty="0" smtClean="0"/>
              <a:t>WG structure</a:t>
            </a:r>
          </a:p>
          <a:p>
            <a:pPr lvl="2"/>
            <a:r>
              <a:rPr lang="en-US" sz="1600" dirty="0" smtClean="0"/>
              <a:t>Branding</a:t>
            </a:r>
          </a:p>
          <a:p>
            <a:pPr lvl="2"/>
            <a:r>
              <a:rPr lang="en-US" sz="1600" dirty="0" smtClean="0"/>
              <a:t>Identify marketing resource requirements</a:t>
            </a:r>
          </a:p>
          <a:p>
            <a:pPr lvl="2"/>
            <a:r>
              <a:rPr lang="en-US" sz="1600" dirty="0" smtClean="0"/>
              <a:t>Identify and articulate stories that demonstrate CIIC value</a:t>
            </a:r>
          </a:p>
          <a:p>
            <a:pPr lvl="2"/>
            <a:r>
              <a:rPr lang="en-US" sz="1600" dirty="0" smtClean="0"/>
              <a:t>Communications plan</a:t>
            </a:r>
          </a:p>
          <a:p>
            <a:pPr lvl="3"/>
            <a:r>
              <a:rPr lang="en-US" sz="1400" dirty="0" smtClean="0"/>
              <a:t>Communications tools</a:t>
            </a:r>
          </a:p>
          <a:p>
            <a:pPr lvl="3"/>
            <a:r>
              <a:rPr lang="en-US" sz="1400" dirty="0" smtClean="0"/>
              <a:t>Lead list</a:t>
            </a:r>
          </a:p>
          <a:p>
            <a:pPr lvl="3"/>
            <a:r>
              <a:rPr lang="en-US" sz="1400" dirty="0" smtClean="0"/>
              <a:t>Presentations and publications </a:t>
            </a:r>
          </a:p>
          <a:p>
            <a:pPr lvl="3"/>
            <a:r>
              <a:rPr lang="en-US" sz="1400" dirty="0" smtClean="0"/>
              <a:t>Media placement </a:t>
            </a:r>
          </a:p>
          <a:p>
            <a:pPr lvl="3"/>
            <a:r>
              <a:rPr lang="en-US" sz="1400" dirty="0" smtClean="0"/>
              <a:t>Library of presentation artifacts </a:t>
            </a:r>
          </a:p>
          <a:p>
            <a:pPr lvl="3"/>
            <a:r>
              <a:rPr lang="en-US" sz="1400" dirty="0" smtClean="0"/>
              <a:t>Articulation of CIIC Strategic Plan </a:t>
            </a:r>
          </a:p>
          <a:p>
            <a:pPr lvl="3"/>
            <a:r>
              <a:rPr lang="en-US" sz="1400" dirty="0" smtClean="0"/>
              <a:t>Communicate progress and current status</a:t>
            </a:r>
          </a:p>
          <a:p>
            <a:pPr lvl="2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3353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428870F4-C2CB-459E-931A-8F2EF9E77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Marketing  Work Group Charter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88B525F9-78B0-440A-B6EB-0D373311A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 fontScale="70000" lnSpcReduction="20000"/>
          </a:bodyPr>
          <a:lstStyle/>
          <a:p>
            <a:endParaRPr lang="en-US" sz="2400" dirty="0"/>
          </a:p>
          <a:p>
            <a:r>
              <a:rPr lang="en-US" sz="2400" dirty="0" smtClean="0"/>
              <a:t>Timeframe</a:t>
            </a:r>
          </a:p>
          <a:p>
            <a:pPr lvl="2"/>
            <a:r>
              <a:rPr lang="en-US" sz="1600" dirty="0"/>
              <a:t>Business </a:t>
            </a:r>
            <a:r>
              <a:rPr lang="en-US" sz="1600" dirty="0" smtClean="0"/>
              <a:t>plan	Q1 2018</a:t>
            </a:r>
            <a:endParaRPr lang="en-US" sz="1600" dirty="0"/>
          </a:p>
          <a:p>
            <a:pPr lvl="3"/>
            <a:r>
              <a:rPr lang="en-US" sz="1400" dirty="0"/>
              <a:t>Budget </a:t>
            </a:r>
          </a:p>
          <a:p>
            <a:pPr lvl="3"/>
            <a:r>
              <a:rPr lang="en-US" sz="1400" dirty="0"/>
              <a:t>Marketing strategy plan </a:t>
            </a:r>
          </a:p>
          <a:p>
            <a:pPr lvl="3"/>
            <a:r>
              <a:rPr lang="en-US" sz="1400" dirty="0"/>
              <a:t>WG </a:t>
            </a:r>
            <a:r>
              <a:rPr lang="en-US" sz="1400" dirty="0" smtClean="0"/>
              <a:t>structure</a:t>
            </a:r>
          </a:p>
          <a:p>
            <a:pPr lvl="4"/>
            <a:r>
              <a:rPr lang="en-US" sz="1400" dirty="0" smtClean="0"/>
              <a:t>Rebecca Goodwin</a:t>
            </a:r>
          </a:p>
          <a:p>
            <a:pPr lvl="4"/>
            <a:r>
              <a:rPr lang="en-US" sz="1400" dirty="0" smtClean="0"/>
              <a:t>Steven </a:t>
            </a:r>
            <a:r>
              <a:rPr lang="en-US" sz="1400" dirty="0" err="1" smtClean="0"/>
              <a:t>Waldren</a:t>
            </a:r>
            <a:endParaRPr lang="en-US" sz="1400" dirty="0" smtClean="0"/>
          </a:p>
          <a:p>
            <a:pPr lvl="4"/>
            <a:r>
              <a:rPr lang="en-US" sz="1400" dirty="0" smtClean="0"/>
              <a:t>Steve </a:t>
            </a:r>
            <a:r>
              <a:rPr lang="en-US" sz="1400" dirty="0" err="1" smtClean="0"/>
              <a:t>Bratt</a:t>
            </a:r>
            <a:endParaRPr lang="en-US" sz="1400" dirty="0" smtClean="0"/>
          </a:p>
          <a:p>
            <a:pPr lvl="4"/>
            <a:r>
              <a:rPr lang="en-US" sz="1400" dirty="0" smtClean="0"/>
              <a:t>Rebecca Baker</a:t>
            </a:r>
          </a:p>
          <a:p>
            <a:pPr lvl="4"/>
            <a:r>
              <a:rPr lang="en-US" sz="1400" dirty="0" smtClean="0"/>
              <a:t>AHRQ</a:t>
            </a:r>
          </a:p>
          <a:p>
            <a:pPr lvl="4"/>
            <a:r>
              <a:rPr lang="en-US" sz="1400" dirty="0" smtClean="0"/>
              <a:t>Frank </a:t>
            </a:r>
            <a:r>
              <a:rPr lang="en-US" sz="1400" dirty="0" err="1" smtClean="0"/>
              <a:t>Opelka</a:t>
            </a:r>
            <a:r>
              <a:rPr lang="en-US" sz="1400" dirty="0" smtClean="0"/>
              <a:t> (ACS)</a:t>
            </a:r>
          </a:p>
          <a:p>
            <a:pPr lvl="4"/>
            <a:r>
              <a:rPr lang="en-US" sz="1400" dirty="0" smtClean="0"/>
              <a:t>Brandon Long</a:t>
            </a:r>
          </a:p>
          <a:p>
            <a:pPr lvl="4"/>
            <a:r>
              <a:rPr lang="en-US" sz="1400" dirty="0" smtClean="0"/>
              <a:t>Russ and Anita and </a:t>
            </a:r>
            <a:r>
              <a:rPr lang="en-US" sz="1400" dirty="0" err="1" smtClean="0"/>
              <a:t>Lalura</a:t>
            </a:r>
            <a:endParaRPr lang="en-US" sz="1400" dirty="0" smtClean="0"/>
          </a:p>
          <a:p>
            <a:pPr lvl="4"/>
            <a:r>
              <a:rPr lang="en-US" sz="1400" dirty="0" smtClean="0"/>
              <a:t>Multiple Stakeholder representation </a:t>
            </a:r>
          </a:p>
          <a:p>
            <a:pPr lvl="4"/>
            <a:r>
              <a:rPr lang="en-US" sz="1400" dirty="0" smtClean="0"/>
              <a:t>Kathryn </a:t>
            </a:r>
            <a:r>
              <a:rPr lang="en-US" sz="1400" dirty="0" err="1" smtClean="0"/>
              <a:t>Kovalenko</a:t>
            </a:r>
            <a:endParaRPr lang="en-US" sz="1400" dirty="0" smtClean="0"/>
          </a:p>
          <a:p>
            <a:pPr lvl="4"/>
            <a:r>
              <a:rPr lang="en-US" sz="1400" dirty="0" err="1" smtClean="0"/>
              <a:t>Suchitra</a:t>
            </a:r>
            <a:r>
              <a:rPr lang="en-US" sz="1400" dirty="0" smtClean="0"/>
              <a:t> </a:t>
            </a:r>
            <a:r>
              <a:rPr lang="en-US" sz="1400" dirty="0" err="1" smtClean="0"/>
              <a:t>Iyer</a:t>
            </a:r>
            <a:r>
              <a:rPr lang="en-US" sz="1400" smtClean="0"/>
              <a:t> (AHRQ)</a:t>
            </a:r>
            <a:endParaRPr lang="en-US" sz="1400" dirty="0" smtClean="0"/>
          </a:p>
          <a:p>
            <a:pPr lvl="4"/>
            <a:endParaRPr lang="en-US" sz="1400" dirty="0"/>
          </a:p>
          <a:p>
            <a:pPr lvl="2"/>
            <a:r>
              <a:rPr lang="en-US" sz="1600" dirty="0" smtClean="0"/>
              <a:t>Branding	Q1  2018</a:t>
            </a:r>
            <a:endParaRPr lang="en-US" sz="1600" dirty="0"/>
          </a:p>
          <a:p>
            <a:pPr lvl="2"/>
            <a:r>
              <a:rPr lang="en-US" sz="1600" dirty="0"/>
              <a:t>Identify marketing resource requirements</a:t>
            </a:r>
          </a:p>
          <a:p>
            <a:pPr lvl="2"/>
            <a:r>
              <a:rPr lang="en-US" sz="1600" dirty="0"/>
              <a:t>Communications </a:t>
            </a:r>
            <a:r>
              <a:rPr lang="en-US" sz="1600" dirty="0" smtClean="0"/>
              <a:t>plan	</a:t>
            </a:r>
            <a:endParaRPr lang="en-US" sz="1600" dirty="0"/>
          </a:p>
          <a:p>
            <a:pPr lvl="3"/>
            <a:r>
              <a:rPr lang="en-US" sz="1400" dirty="0"/>
              <a:t>Communications </a:t>
            </a:r>
            <a:r>
              <a:rPr lang="en-US" sz="1400" dirty="0" smtClean="0"/>
              <a:t>tools		Q2 </a:t>
            </a:r>
            <a:endParaRPr lang="en-US" sz="1400" dirty="0"/>
          </a:p>
          <a:p>
            <a:pPr lvl="3"/>
            <a:r>
              <a:rPr lang="en-US" sz="1400" dirty="0"/>
              <a:t>Lead </a:t>
            </a:r>
            <a:r>
              <a:rPr lang="en-US" sz="1400" dirty="0" smtClean="0"/>
              <a:t>list			Q2</a:t>
            </a:r>
            <a:endParaRPr lang="en-US" sz="1400" dirty="0"/>
          </a:p>
          <a:p>
            <a:pPr lvl="3"/>
            <a:r>
              <a:rPr lang="en-US" sz="1400" dirty="0"/>
              <a:t>Presentations and publications </a:t>
            </a:r>
            <a:r>
              <a:rPr lang="en-US" sz="1400" dirty="0" smtClean="0"/>
              <a:t>plan	Q2</a:t>
            </a:r>
            <a:endParaRPr lang="en-US" sz="1400" dirty="0"/>
          </a:p>
          <a:p>
            <a:pPr lvl="3"/>
            <a:r>
              <a:rPr lang="en-US" sz="1400" dirty="0"/>
              <a:t>Media placement </a:t>
            </a:r>
            <a:r>
              <a:rPr lang="en-US" sz="1400" dirty="0" smtClean="0"/>
              <a:t>		Q1 </a:t>
            </a:r>
            <a:endParaRPr lang="en-US" sz="1400" dirty="0"/>
          </a:p>
          <a:p>
            <a:pPr lvl="3"/>
            <a:r>
              <a:rPr lang="en-US" sz="1400" dirty="0"/>
              <a:t>Library of presentation artifacts </a:t>
            </a:r>
            <a:r>
              <a:rPr lang="en-US" sz="1400" dirty="0" smtClean="0"/>
              <a:t>	Q2</a:t>
            </a:r>
            <a:endParaRPr lang="en-US" sz="1400" dirty="0"/>
          </a:p>
          <a:p>
            <a:pPr lvl="3"/>
            <a:r>
              <a:rPr lang="en-US" sz="1400" dirty="0"/>
              <a:t>Articulation of CIIC Strategic Plan </a:t>
            </a:r>
            <a:r>
              <a:rPr lang="en-US" sz="1400" dirty="0" smtClean="0"/>
              <a:t>	Q3</a:t>
            </a:r>
            <a:endParaRPr lang="en-US" sz="14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2344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ABA291-486E-4D06-9C44-66F4CDCB4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Breakout Group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923E5B-D16E-4612-8D35-FC2566D5F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Project Identification</a:t>
            </a:r>
          </a:p>
          <a:p>
            <a:r>
              <a:rPr lang="en-US" sz="2400"/>
              <a:t>Technical </a:t>
            </a:r>
          </a:p>
          <a:p>
            <a:r>
              <a:rPr lang="en-US" sz="2400"/>
              <a:t>Marketing</a:t>
            </a:r>
          </a:p>
        </p:txBody>
      </p:sp>
    </p:spTree>
    <p:extLst>
      <p:ext uri="{BB962C8B-B14F-4D97-AF65-F5344CB8AC3E}">
        <p14:creationId xmlns:p14="http://schemas.microsoft.com/office/powerpoint/2010/main" val="175322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559AE206-7EBA-4D33-8BC9-9D8158553F0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9E8E38ED-369A-44C2-B635-0BED0E48A6E8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B672F332-AF08-46C6-94F0-77684310D7B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34244EF8-D73A-40E1-BE73-D46E6B4B04E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AB84D7E8-4ECB-42D7-ADBF-01689B0F24A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6437D937-A7F1-4011-92B4-328E5BE1B16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2E40F7CA-96EE-4A5A-B99D-B24AEE184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57" y="4525347"/>
            <a:ext cx="6939722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Marketing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A001696-784A-489A-AAD1-3A31E5C01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50762" y="4525347"/>
            <a:ext cx="3211288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Russ Leftwich</a:t>
            </a:r>
          </a:p>
          <a:p>
            <a:r>
              <a:rPr lang="en-US" dirty="0">
                <a:solidFill>
                  <a:schemeClr val="tx1"/>
                </a:solidFill>
              </a:rPr>
              <a:t>Anita Walden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116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428870F4-C2CB-459E-931A-8F2EF9E77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chemeClr val="accent1"/>
                </a:solidFill>
              </a:rPr>
              <a:t>Name that initiative: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88B525F9-78B0-440A-B6EB-0D373311A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 smtClean="0"/>
              <a:t> New acronym</a:t>
            </a:r>
          </a:p>
          <a:p>
            <a:r>
              <a:rPr lang="en-US" sz="2400" dirty="0" smtClean="0"/>
              <a:t>Sticky message</a:t>
            </a:r>
          </a:p>
          <a:p>
            <a:r>
              <a:rPr lang="en-US" sz="2400" dirty="0" smtClean="0"/>
              <a:t>Something that is pronounced “health”,            not “sick” </a:t>
            </a:r>
          </a:p>
          <a:p>
            <a:endParaRPr lang="en-US" sz="2400" dirty="0"/>
          </a:p>
          <a:p>
            <a:r>
              <a:rPr lang="en-US" sz="2400" dirty="0" smtClean="0"/>
              <a:t>“Kick” down barriers</a:t>
            </a:r>
            <a:endParaRPr lang="en-US" sz="24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42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428870F4-C2CB-459E-931A-8F2EF9E77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chemeClr val="accent1"/>
                </a:solidFill>
              </a:rPr>
              <a:t>Elevator pitch: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88B525F9-78B0-440A-B6EB-0D373311A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 smtClean="0"/>
              <a:t> 4 story building: </a:t>
            </a:r>
          </a:p>
          <a:p>
            <a:r>
              <a:rPr lang="en-US" sz="2400" dirty="0" smtClean="0"/>
              <a:t>25 story building: </a:t>
            </a:r>
            <a:endParaRPr lang="en-US" sz="24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4830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CA1D2F3D-C1F0-4E7D-B923-2388DDDC0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Target Outcomes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6BC016DF-6F2C-4362-A9D5-CD33F8480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Define target groups</a:t>
            </a:r>
          </a:p>
          <a:p>
            <a:r>
              <a:rPr lang="en-US" sz="2400" dirty="0"/>
              <a:t>Identify highest priority marketing activities that CIIC should focus on in the next six months </a:t>
            </a:r>
          </a:p>
          <a:p>
            <a:r>
              <a:rPr lang="en-US" sz="2400" dirty="0"/>
              <a:t>Begin work on stories that demonstrate the value of the work that CIIC is undertaking</a:t>
            </a:r>
          </a:p>
          <a:p>
            <a:r>
              <a:rPr lang="en-US" sz="2400" dirty="0"/>
              <a:t>Develop a charter for a CIIC Marketing Work Group to support and oversee work that addresses CIIC’s marketing requirements</a:t>
            </a:r>
          </a:p>
        </p:txBody>
      </p:sp>
    </p:spTree>
    <p:extLst>
      <p:ext uri="{BB962C8B-B14F-4D97-AF65-F5344CB8AC3E}">
        <p14:creationId xmlns:p14="http://schemas.microsoft.com/office/powerpoint/2010/main" val="288817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CA1D2F3D-C1F0-4E7D-B923-2388DDDC0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chemeClr val="accent1"/>
                </a:solidFill>
              </a:rPr>
              <a:t>Prioritized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Target </a:t>
            </a:r>
            <a:r>
              <a:rPr lang="en-US" dirty="0">
                <a:solidFill>
                  <a:schemeClr val="accent1"/>
                </a:solidFill>
              </a:rPr>
              <a:t>Groups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6BC016DF-6F2C-4362-A9D5-CD33F8480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 smtClean="0"/>
              <a:t>Clinical Societies</a:t>
            </a:r>
          </a:p>
          <a:p>
            <a:pPr lvl="1"/>
            <a:r>
              <a:rPr lang="en-US" sz="2000" dirty="0" smtClean="0"/>
              <a:t>Management organization for day-to-day</a:t>
            </a:r>
          </a:p>
          <a:p>
            <a:pPr lvl="1"/>
            <a:r>
              <a:rPr lang="en-US" sz="2000" dirty="0" smtClean="0"/>
              <a:t>In house informatics: only larger societies</a:t>
            </a:r>
          </a:p>
          <a:p>
            <a:pPr lvl="1"/>
            <a:r>
              <a:rPr lang="en-US" sz="2000" dirty="0" smtClean="0"/>
              <a:t>Full time clinicians: only large societies</a:t>
            </a:r>
          </a:p>
          <a:p>
            <a:pPr lvl="1"/>
            <a:r>
              <a:rPr lang="en-US" sz="2000" dirty="0" smtClean="0"/>
              <a:t>Committees: </a:t>
            </a:r>
          </a:p>
          <a:p>
            <a:pPr lvl="2"/>
            <a:r>
              <a:rPr lang="en-US" sz="1600" dirty="0" smtClean="0"/>
              <a:t>informatics </a:t>
            </a:r>
          </a:p>
          <a:p>
            <a:pPr lvl="2"/>
            <a:r>
              <a:rPr lang="en-US" sz="1600" dirty="0" smtClean="0"/>
              <a:t>quality </a:t>
            </a:r>
          </a:p>
          <a:p>
            <a:pPr lvl="2"/>
            <a:r>
              <a:rPr lang="en-US" sz="1600" dirty="0" smtClean="0"/>
              <a:t>practice guidelines</a:t>
            </a:r>
          </a:p>
          <a:p>
            <a:pPr lvl="1"/>
            <a:r>
              <a:rPr lang="en-US" dirty="0" smtClean="0"/>
              <a:t>Specialty registries</a:t>
            </a:r>
          </a:p>
        </p:txBody>
      </p:sp>
    </p:spTree>
    <p:extLst>
      <p:ext uri="{BB962C8B-B14F-4D97-AF65-F5344CB8AC3E}">
        <p14:creationId xmlns:p14="http://schemas.microsoft.com/office/powerpoint/2010/main" val="12807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CA1D2F3D-C1F0-4E7D-B923-2388DDDC0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Target Groups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6BC016DF-6F2C-4362-A9D5-CD33F8480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239" y="320040"/>
            <a:ext cx="6004561" cy="557408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n-US" sz="2400" dirty="0" smtClean="0"/>
              <a:t>Clinical Societies</a:t>
            </a:r>
            <a:endParaRPr lang="en-US" sz="2000" dirty="0" smtClean="0"/>
          </a:p>
          <a:p>
            <a:r>
              <a:rPr lang="en-US" sz="2400" dirty="0"/>
              <a:t>Healthcare </a:t>
            </a:r>
            <a:r>
              <a:rPr lang="en-US" sz="2400" dirty="0" smtClean="0"/>
              <a:t>Organizations</a:t>
            </a:r>
          </a:p>
          <a:p>
            <a:r>
              <a:rPr lang="en-US" sz="2400" dirty="0" smtClean="0"/>
              <a:t>Government Agencies</a:t>
            </a:r>
          </a:p>
          <a:p>
            <a:pPr lvl="1"/>
            <a:r>
              <a:rPr lang="en-US" sz="2000" dirty="0" smtClean="0"/>
              <a:t>Public Health</a:t>
            </a:r>
          </a:p>
          <a:p>
            <a:r>
              <a:rPr lang="en-US" sz="2400" dirty="0" smtClean="0"/>
              <a:t>Developers/Vendors</a:t>
            </a:r>
          </a:p>
          <a:p>
            <a:r>
              <a:rPr lang="en-US" sz="2400" dirty="0" smtClean="0"/>
              <a:t>Payers</a:t>
            </a:r>
          </a:p>
          <a:p>
            <a:r>
              <a:rPr lang="en-US" sz="2400" dirty="0" smtClean="0"/>
              <a:t>Health Technology Professional Societies</a:t>
            </a:r>
          </a:p>
          <a:p>
            <a:r>
              <a:rPr lang="en-US" sz="2400" dirty="0" smtClean="0"/>
              <a:t>Patient Advocacy</a:t>
            </a:r>
          </a:p>
          <a:p>
            <a:r>
              <a:rPr lang="en-US" sz="2400" dirty="0" smtClean="0"/>
              <a:t>Policy Organizations</a:t>
            </a:r>
          </a:p>
          <a:p>
            <a:r>
              <a:rPr lang="en-US" sz="2400" dirty="0" smtClean="0"/>
              <a:t>Researchers</a:t>
            </a:r>
          </a:p>
          <a:p>
            <a:pPr lvl="1"/>
            <a:r>
              <a:rPr lang="en-US" sz="2000" dirty="0" err="1" smtClean="0"/>
              <a:t>Biotechs</a:t>
            </a:r>
            <a:r>
              <a:rPr lang="en-US" sz="2000" dirty="0" smtClean="0"/>
              <a:t>/Pharma/Academic</a:t>
            </a:r>
          </a:p>
          <a:p>
            <a:r>
              <a:rPr lang="en-US" sz="2400" dirty="0" smtClean="0"/>
              <a:t>SDO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2" name="Right Brace 1"/>
          <p:cNvSpPr/>
          <p:nvPr/>
        </p:nvSpPr>
        <p:spPr>
          <a:xfrm>
            <a:off x="8875605" y="707845"/>
            <a:ext cx="484632" cy="2181659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03520" y="80467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441206" y="1134070"/>
            <a:ext cx="1547218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/>
                <a:solidFill>
                  <a:schemeClr val="accent3"/>
                </a:solidFill>
              </a:rPr>
              <a:t>Priority </a:t>
            </a:r>
          </a:p>
          <a:p>
            <a:pPr algn="ctr"/>
            <a:r>
              <a:rPr lang="en-US" sz="3200" b="1" dirty="0" smtClean="0">
                <a:ln/>
                <a:solidFill>
                  <a:schemeClr val="accent3"/>
                </a:solidFill>
              </a:rPr>
              <a:t>Groups</a:t>
            </a:r>
            <a:endParaRPr lang="en-US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6923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68C1039C-A8F2-4DE7-BE4A-0186C5B51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Marketing Components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1939B0FF-7879-425F-9BB0-8C3D6E976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dirty="0"/>
              <a:t>Business case and value proposition</a:t>
            </a:r>
          </a:p>
          <a:p>
            <a:r>
              <a:rPr lang="en-US" dirty="0"/>
              <a:t>Tangible examples of the value that will be realized from the work of CIIC</a:t>
            </a:r>
          </a:p>
          <a:p>
            <a:r>
              <a:rPr lang="en-US" dirty="0"/>
              <a:t>Advertising and outreach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321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4450</TotalTime>
  <Words>434</Words>
  <Application>Microsoft Macintosh PowerPoint</Application>
  <PresentationFormat>Widescreen</PresentationFormat>
  <Paragraphs>148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Calibri Light</vt:lpstr>
      <vt:lpstr>Arial</vt:lpstr>
      <vt:lpstr>Office Theme</vt:lpstr>
      <vt:lpstr>Breakout Group Approach</vt:lpstr>
      <vt:lpstr>Breakout Group Topics</vt:lpstr>
      <vt:lpstr>Marketing</vt:lpstr>
      <vt:lpstr>Name that initiative:</vt:lpstr>
      <vt:lpstr>Elevator pitch:</vt:lpstr>
      <vt:lpstr>Target Outcomes</vt:lpstr>
      <vt:lpstr>Prioritized Target Groups</vt:lpstr>
      <vt:lpstr>Target Groups</vt:lpstr>
      <vt:lpstr>Marketing Components</vt:lpstr>
      <vt:lpstr>Value Propositions</vt:lpstr>
      <vt:lpstr>Stories that Demonstrate Value</vt:lpstr>
      <vt:lpstr>Marketing  Work Group Charter</vt:lpstr>
      <vt:lpstr>Marketing  Work Group Charter</vt:lpstr>
      <vt:lpstr>Marketing  Work Group Charter</vt:lpstr>
      <vt:lpstr>Marketing  Work Group Charter</vt:lpstr>
      <vt:lpstr>Marketing  Work Group Charter</vt:lpstr>
    </vt:vector>
  </TitlesOfParts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CIIC Breakout Group Approach</dc:title>
  <dc:creator>Virginia Riehl</dc:creator>
  <cp:lastModifiedBy>Microsoft Office User</cp:lastModifiedBy>
  <cp:revision>69</cp:revision>
  <cp:lastPrinted>2017-12-20T15:32:14Z</cp:lastPrinted>
  <dcterms:created xsi:type="dcterms:W3CDTF">2017-10-12T20:48:48Z</dcterms:created>
  <dcterms:modified xsi:type="dcterms:W3CDTF">2018-01-11T22:35:14Z</dcterms:modified>
</cp:coreProperties>
</file>