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79" r:id="rId2"/>
    <p:sldId id="274" r:id="rId3"/>
    <p:sldId id="299" r:id="rId4"/>
    <p:sldId id="300" r:id="rId5"/>
    <p:sldId id="301" r:id="rId6"/>
    <p:sldId id="302" r:id="rId7"/>
    <p:sldId id="303" r:id="rId8"/>
    <p:sldId id="304" r:id="rId9"/>
    <p:sldId id="277" r:id="rId10"/>
    <p:sldId id="284" r:id="rId11"/>
    <p:sldId id="288" r:id="rId12"/>
    <p:sldId id="287" r:id="rId13"/>
    <p:sldId id="285" r:id="rId14"/>
    <p:sldId id="295" r:id="rId15"/>
    <p:sldId id="278" r:id="rId16"/>
    <p:sldId id="293" r:id="rId17"/>
    <p:sldId id="297" r:id="rId18"/>
    <p:sldId id="289" r:id="rId19"/>
    <p:sldId id="298" r:id="rId20"/>
    <p:sldId id="290" r:id="rId21"/>
    <p:sldId id="296" r:id="rId2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6" autoAdjust="0"/>
    <p:restoredTop sz="94660"/>
  </p:normalViewPr>
  <p:slideViewPr>
    <p:cSldViewPr snapToGrid="0">
      <p:cViewPr varScale="1">
        <p:scale>
          <a:sx n="62" d="100"/>
          <a:sy n="62" d="100"/>
        </p:scale>
        <p:origin x="762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4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handoutMaster" Target="handoutMasters/handout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6DF817B9-D952-40C7-A517-8F7A130AEF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3554709-889F-4B1A-8390-02E09F5DCA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1D47DDD-3E5E-44D4-9973-C7CDA616F8C1}" type="datetimeFigureOut">
              <a:rPr lang="en-US" smtClean="0"/>
              <a:t>1/10/18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7B48A89-12FF-4134-9B8A-BFD05EAAC81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51467E8-2E69-48E6-B15A-7623BAE6433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FA2A986-6C6D-418B-8855-05ED26F4D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927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E5E1D5-7F32-4978-9D4D-1BA74AE0F2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AA90BDB-B0D4-4F17-9F91-C37FFF1DE1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7B7AC4A-E24B-4EE1-9CC3-B174B0E25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0DD9-C677-4F15-B390-05AF9232F1C1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FA03B07-E59E-4117-A252-369073963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AE7622C-97C3-4EE0-B7EB-F35D05E78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4390-F4FB-400D-9DA7-B84C28C80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71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65B68A-5EA6-4405-A79A-07EB5F20E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7BAAAB1-2F76-4747-B3D6-B42B7843AC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AF6FC83-5B3E-4331-BB26-292E201B5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0DD9-C677-4F15-B390-05AF9232F1C1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D1159BE-3944-4428-B954-C68FCBE1E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2BE9C4-875B-4E84-99C2-EF69ACD7F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4390-F4FB-400D-9DA7-B84C28C80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82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5B38492-4029-4E33-8BF6-E33134E42B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C479DB6-F74E-43FD-B546-E8113B2B71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23E08BA-B75A-4A10-9F51-6BC027807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0DD9-C677-4F15-B390-05AF9232F1C1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D1FA555-B53E-4B46-AC5D-059CC003B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2CE530B-935F-4215-A070-80D067045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4390-F4FB-400D-9DA7-B84C28C80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22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36C715-6DF2-46F4-8085-E9B1A66DD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E5E0CC-824C-4645-B6B5-7069B081C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814E20-A548-4446-8C6D-A95048250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0DD9-C677-4F15-B390-05AF9232F1C1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9D49F8-EDA2-4666-9560-38BA47F73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C1C0567-E29E-45DF-8295-30D3AA942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4390-F4FB-400D-9DA7-B84C28C80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055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D27242-ECE4-4B9D-9C3D-EF337D94E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3458C62-F9CD-471C-8A70-784C4AE9F4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1824080-393C-4DA5-9939-156786569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0DD9-C677-4F15-B390-05AF9232F1C1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F6FA1F5-85CF-48C9-974B-9F131BAF9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142B235-5CE4-40BD-8DBE-6A526C03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4390-F4FB-400D-9DA7-B84C28C80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26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A44796-BB1E-43DC-AE93-4186130AB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7D4402-A868-4CFA-BC6B-C01A33AB4E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307A62B-77C9-4B92-8B55-C3692D69D2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83FAE90-BEBD-4A7B-BB4E-364BB0690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0DD9-C677-4F15-B390-05AF9232F1C1}" type="datetimeFigureOut">
              <a:rPr lang="en-US" smtClean="0"/>
              <a:t>1/10/18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D628E16-E2F5-470E-BA68-D6876606E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176E603-CA96-42B3-B3F7-5DDE17CD6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4390-F4FB-400D-9DA7-B84C28C80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5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D671B4-01E2-4A12-AA15-2D5ADE3AB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601985B-5E62-4942-B312-6D48BB7FF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D16DC65-BAB6-4228-9804-E2D24E07F6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B6B5AEC-837B-4C4E-A853-85DCCC0B30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5831015-4EC6-4CAC-BB56-77DD15A814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081BD36-19DF-47F2-B768-E637AAC1E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0DD9-C677-4F15-B390-05AF9232F1C1}" type="datetimeFigureOut">
              <a:rPr lang="en-US" smtClean="0"/>
              <a:t>1/10/18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4AF1F4B-849D-4061-A6D0-92C6CA4B9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8CEA4D6-5A84-499E-8B43-1FD1E326C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4390-F4FB-400D-9DA7-B84C28C80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85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129919-9B6A-468A-A2D7-2C2D8349A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DD148EB-CF2A-4092-AE7E-605AB7CC0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0DD9-C677-4F15-B390-05AF9232F1C1}" type="datetimeFigureOut">
              <a:rPr lang="en-US" smtClean="0"/>
              <a:t>1/10/18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D8ECC60-BA38-4594-A004-71C965757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999B7D1-F66D-4B19-B30E-D50F476E1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4390-F4FB-400D-9DA7-B84C28C80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83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FB94331-F7E9-47DD-9D17-D64E21E80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0DD9-C677-4F15-B390-05AF9232F1C1}" type="datetimeFigureOut">
              <a:rPr lang="en-US" smtClean="0"/>
              <a:t>1/10/18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6FDB556-7F49-40E1-B438-9CE83B250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9F70787-90FA-495D-9869-267FB2BCC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4390-F4FB-400D-9DA7-B84C28C80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77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AD9CE9-D8D2-4FDE-874F-1C5E6045D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A46A4C-1EE1-4F1E-ABC3-A7D1304B7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C207B61-6E77-467E-A812-85B49AFBFD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3AA2FC2-66CB-4C9D-9068-856864D6E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0DD9-C677-4F15-B390-05AF9232F1C1}" type="datetimeFigureOut">
              <a:rPr lang="en-US" smtClean="0"/>
              <a:t>1/10/18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467A8BE-FF57-4EE5-B937-9BFE7CEF2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C32609B-0490-4F3C-A9A1-D262652D9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4390-F4FB-400D-9DA7-B84C28C80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279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D0A2B3-DFEC-42A0-BADE-A067E3B10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609429B-74E7-4C53-9E55-9C3705A1FA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0A3C0AE-9819-4991-8C40-E297276415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591A790-AC03-49BC-BE7B-6AC0092C7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0DD9-C677-4F15-B390-05AF9232F1C1}" type="datetimeFigureOut">
              <a:rPr lang="en-US" smtClean="0"/>
              <a:t>1/10/18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3273AFF-A79B-4056-9697-74A5ACDAE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866DB5F-1970-4EB2-B69D-9A8CAEA35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74390-F4FB-400D-9DA7-B84C28C80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669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78B8C3A-1BCC-469B-98BE-43A0C2647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BDA7DDC-64B8-4E93-9260-A8F006268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9FC9D4-898F-4EC9-A59F-0EFA923E84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70DD9-C677-4F15-B390-05AF9232F1C1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858BA5-6E5A-497D-A934-583C91A18D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17E158B-B956-44FC-80BE-6F5678AF3F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74390-F4FB-400D-9DA7-B84C28C80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60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4">
            <a:extLst>
              <a:ext uri="{FF2B5EF4-FFF2-40B4-BE49-F238E27FC236}">
                <a16:creationId xmlns:a16="http://schemas.microsoft.com/office/drawing/2014/main" xmlns="" id="{C66F2F30-5DC0-44A0-BFA6-E12F46ED16D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0" name="Freeform: Shape 12">
            <a:extLst>
              <a:ext uri="{FF2B5EF4-FFF2-40B4-BE49-F238E27FC236}">
                <a16:creationId xmlns:a16="http://schemas.microsoft.com/office/drawing/2014/main" xmlns="" id="{04DC2037-48A0-4F22-B9D4-8EAEBC780AB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21" name="Freeform 22">
            <a:extLst>
              <a:ext uri="{FF2B5EF4-FFF2-40B4-BE49-F238E27FC236}">
                <a16:creationId xmlns:a16="http://schemas.microsoft.com/office/drawing/2014/main" xmlns="" id="{0006CBFD-ADA0-43D1-9332-9C34CA1C76E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 21">
            <a:extLst>
              <a:ext uri="{FF2B5EF4-FFF2-40B4-BE49-F238E27FC236}">
                <a16:creationId xmlns:a16="http://schemas.microsoft.com/office/drawing/2014/main" xmlns="" id="{85872F57-7F42-4F97-8391-DDC8D0054C0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25">
            <a:extLst>
              <a:ext uri="{FF2B5EF4-FFF2-40B4-BE49-F238E27FC236}">
                <a16:creationId xmlns:a16="http://schemas.microsoft.com/office/drawing/2014/main" xmlns="" id="{2B931666-F28F-45F3-A074-66D2272D580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E3C89F0E-B76D-4EEF-BA75-2F42BA2E49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45809"/>
            <a:ext cx="9144000" cy="1564716"/>
          </a:xfrm>
        </p:spPr>
        <p:txBody>
          <a:bodyPr>
            <a:normAutofit/>
          </a:bodyPr>
          <a:lstStyle/>
          <a:p>
            <a:pPr algn="l"/>
            <a:r>
              <a:rPr lang="en-US" sz="4800"/>
              <a:t>Breakout Group Approach</a:t>
            </a:r>
          </a:p>
        </p:txBody>
      </p:sp>
    </p:spTree>
    <p:extLst>
      <p:ext uri="{BB962C8B-B14F-4D97-AF65-F5344CB8AC3E}">
        <p14:creationId xmlns:p14="http://schemas.microsoft.com/office/powerpoint/2010/main" val="2185657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CA1D2F3D-C1F0-4E7D-B923-2388DDDC0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Target Outcomes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6BC016DF-6F2C-4362-A9D5-CD33F8480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Identify highest-priority/minimum technical capabilities required to support CIIC’s work </a:t>
            </a:r>
          </a:p>
          <a:p>
            <a:pPr lvl="1"/>
            <a:r>
              <a:rPr lang="en-US" sz="2000" dirty="0"/>
              <a:t>Consider the scope of work within CIIC</a:t>
            </a:r>
          </a:p>
          <a:p>
            <a:pPr lvl="1"/>
            <a:r>
              <a:rPr lang="en-US" sz="2000" dirty="0"/>
              <a:t>Articulate handoffs coordination with other groups, e.g., CIMI or sponsoring groups</a:t>
            </a:r>
          </a:p>
          <a:p>
            <a:r>
              <a:rPr lang="en-US" sz="2400" dirty="0"/>
              <a:t>Develop principles and criteria for selecting the preferred technologies and approaches for technical capabilities</a:t>
            </a:r>
          </a:p>
          <a:p>
            <a:r>
              <a:rPr lang="en-US" sz="2400" dirty="0"/>
              <a:t>Identify existing resources that could be considered as candidates for each capability</a:t>
            </a:r>
          </a:p>
          <a:p>
            <a:r>
              <a:rPr lang="en-US" sz="2400" dirty="0"/>
              <a:t>Develop a charter for a CIIC Technical Work Group to support and oversee work that addresses CIIC’s technical requirements</a:t>
            </a:r>
          </a:p>
        </p:txBody>
      </p:sp>
    </p:spTree>
    <p:extLst>
      <p:ext uri="{BB962C8B-B14F-4D97-AF65-F5344CB8AC3E}">
        <p14:creationId xmlns:p14="http://schemas.microsoft.com/office/powerpoint/2010/main" val="2338335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68C1039C-A8F2-4DE7-BE4A-0186C5B51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Technical Decisions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1939B0FF-7879-425F-9BB0-8C3D6E976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Data model decision</a:t>
            </a:r>
          </a:p>
          <a:p>
            <a:r>
              <a:rPr lang="en-US" sz="2400"/>
              <a:t>Tooling (includes registration and library)</a:t>
            </a:r>
          </a:p>
          <a:p>
            <a:r>
              <a:rPr lang="en-US" sz="2400"/>
              <a:t>Testing</a:t>
            </a:r>
          </a:p>
          <a:p>
            <a:r>
              <a:rPr lang="en-US" sz="2400"/>
              <a:t>Integration 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336252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921356-68FD-4C32-9AFD-8A48E73FF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Principles for Making Technical Decisions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6A68F0-14D3-46ED-8DE1-5AEF20B4E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1641823"/>
            <a:ext cx="6377769" cy="4313303"/>
          </a:xfrm>
        </p:spPr>
        <p:txBody>
          <a:bodyPr anchor="t">
            <a:normAutofit/>
          </a:bodyPr>
          <a:lstStyle/>
          <a:p>
            <a:r>
              <a:rPr lang="en-US" sz="2400" dirty="0"/>
              <a:t>Leverage existing work </a:t>
            </a:r>
          </a:p>
          <a:p>
            <a:r>
              <a:rPr lang="en-US" sz="2400" dirty="0"/>
              <a:t>Adherence to open consensus royalty free standards</a:t>
            </a:r>
          </a:p>
          <a:p>
            <a:r>
              <a:rPr lang="en-US" sz="2400" dirty="0"/>
              <a:t>Simple (as possible), </a:t>
            </a:r>
          </a:p>
          <a:p>
            <a:r>
              <a:rPr lang="en-US" sz="2400" dirty="0"/>
              <a:t>Extensible, </a:t>
            </a:r>
          </a:p>
          <a:p>
            <a:r>
              <a:rPr lang="en-US" sz="2400" dirty="0"/>
              <a:t>FHIR friendly, </a:t>
            </a:r>
          </a:p>
          <a:p>
            <a:r>
              <a:rPr lang="en-US" sz="2400" dirty="0"/>
              <a:t>Community behind it, etc.</a:t>
            </a:r>
          </a:p>
        </p:txBody>
      </p:sp>
    </p:spTree>
    <p:extLst>
      <p:ext uri="{BB962C8B-B14F-4D97-AF65-F5344CB8AC3E}">
        <p14:creationId xmlns:p14="http://schemas.microsoft.com/office/powerpoint/2010/main" val="2711612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98ED85F-DCEE-4B50-802E-71A6E3E12B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FD3D8107-D92E-4D8D-9500-F48BD6F39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Key Technical Capabilities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74554504-8C3E-4367-8087-DED4D88E26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1166784"/>
              </p:ext>
            </p:extLst>
          </p:nvPr>
        </p:nvGraphicFramePr>
        <p:xfrm>
          <a:off x="838200" y="2057400"/>
          <a:ext cx="10515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xmlns="" val="108685869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xmlns="" val="295505393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xmlns="" val="301012626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xmlns="" val="328600509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xmlns="" val="21450114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Capability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Function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Priority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Existing Tooling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Organization Responsible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47148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94008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71757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94278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11072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148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428870F4-C2CB-459E-931A-8F2EF9E77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Technical Work Group Charter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88B525F9-78B0-440A-B6EB-0D373311A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Purpose </a:t>
            </a:r>
          </a:p>
          <a:p>
            <a:r>
              <a:rPr lang="en-US" sz="2400" dirty="0"/>
              <a:t>Scope </a:t>
            </a:r>
          </a:p>
          <a:p>
            <a:r>
              <a:rPr lang="en-US" sz="2400" dirty="0"/>
              <a:t>Deliverables</a:t>
            </a:r>
          </a:p>
          <a:p>
            <a:r>
              <a:rPr lang="en-US" sz="2400" dirty="0"/>
              <a:t>Timeframe</a:t>
            </a:r>
          </a:p>
        </p:txBody>
      </p:sp>
    </p:spTree>
    <p:extLst>
      <p:ext uri="{BB962C8B-B14F-4D97-AF65-F5344CB8AC3E}">
        <p14:creationId xmlns:p14="http://schemas.microsoft.com/office/powerpoint/2010/main" val="2347497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559AE206-7EBA-4D33-8BC9-9D8158553F0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9E8E38ED-369A-44C2-B635-0BED0E48A6E8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B672F332-AF08-46C6-94F0-77684310D7B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34244EF8-D73A-40E1-BE73-D46E6B4B04E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AB84D7E8-4ECB-42D7-ADBF-01689B0F24A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6437D937-A7F1-4011-92B4-328E5BE1B16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2E40F7CA-96EE-4A5A-B99D-B24AEE184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57" y="4525347"/>
            <a:ext cx="6939722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Marketing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A001696-784A-489A-AAD1-3A31E5C01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50762" y="4525347"/>
            <a:ext cx="3211288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Russ Leftwich</a:t>
            </a:r>
          </a:p>
          <a:p>
            <a:r>
              <a:rPr lang="en-US" dirty="0">
                <a:solidFill>
                  <a:schemeClr val="tx1"/>
                </a:solidFill>
              </a:rPr>
              <a:t>Anita Walden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1166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CA1D2F3D-C1F0-4E7D-B923-2388DDDC0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Target Outcomes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6BC016DF-6F2C-4362-A9D5-CD33F8480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Define target groups</a:t>
            </a:r>
          </a:p>
          <a:p>
            <a:r>
              <a:rPr lang="en-US" sz="2400" dirty="0"/>
              <a:t>Identify highest priority marketing activities that CIIC should focus on in the next six months </a:t>
            </a:r>
          </a:p>
          <a:p>
            <a:r>
              <a:rPr lang="en-US" sz="2400" dirty="0"/>
              <a:t>Begin work on stories that demonstrate the value of the work that CIIC is undertaking</a:t>
            </a:r>
          </a:p>
          <a:p>
            <a:r>
              <a:rPr lang="en-US" sz="2400" dirty="0"/>
              <a:t>Develop a charter for a CIIC Marketing Work Group to support and oversee work that addresses CIIC’s marketing requirements</a:t>
            </a:r>
          </a:p>
        </p:txBody>
      </p:sp>
    </p:spTree>
    <p:extLst>
      <p:ext uri="{BB962C8B-B14F-4D97-AF65-F5344CB8AC3E}">
        <p14:creationId xmlns:p14="http://schemas.microsoft.com/office/powerpoint/2010/main" val="2888174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CA1D2F3D-C1F0-4E7D-B923-2388DDDC0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Target Groups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6BC016DF-6F2C-4362-A9D5-CD33F8480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692337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68C1039C-A8F2-4DE7-BE4A-0186C5B51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Marketing Components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1939B0FF-7879-425F-9BB0-8C3D6E976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dirty="0"/>
              <a:t>Business case and value proposition</a:t>
            </a:r>
          </a:p>
          <a:p>
            <a:r>
              <a:rPr lang="en-US" dirty="0"/>
              <a:t>Tangible examples of the value that will be realized from the work of CIIC</a:t>
            </a:r>
          </a:p>
          <a:p>
            <a:r>
              <a:rPr lang="en-US" dirty="0"/>
              <a:t>Advertising and outreach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32173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CA1D2F3D-C1F0-4E7D-B923-2388DDDC0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Value Propositions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6BC016DF-6F2C-4362-A9D5-CD33F8480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1433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ABA291-486E-4D06-9C44-66F4CDCB4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Breakout Group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923E5B-D16E-4612-8D35-FC2566D5F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Project Identification</a:t>
            </a:r>
          </a:p>
          <a:p>
            <a:r>
              <a:rPr lang="en-US" sz="2400"/>
              <a:t>Technical </a:t>
            </a:r>
          </a:p>
          <a:p>
            <a:r>
              <a:rPr lang="en-US" sz="2400"/>
              <a:t>Marketing</a:t>
            </a:r>
          </a:p>
        </p:txBody>
      </p:sp>
    </p:spTree>
    <p:extLst>
      <p:ext uri="{BB962C8B-B14F-4D97-AF65-F5344CB8AC3E}">
        <p14:creationId xmlns:p14="http://schemas.microsoft.com/office/powerpoint/2010/main" val="17532228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921356-68FD-4C32-9AFD-8A48E73FF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Stories that Demonstrate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6A68F0-14D3-46ED-8DE1-5AEF20B4E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Problem addressed</a:t>
            </a:r>
          </a:p>
          <a:p>
            <a:r>
              <a:rPr lang="en-US" sz="2400" dirty="0"/>
              <a:t>Who</a:t>
            </a:r>
          </a:p>
          <a:p>
            <a:r>
              <a:rPr lang="en-US" sz="2400" dirty="0"/>
              <a:t>What</a:t>
            </a:r>
          </a:p>
          <a:p>
            <a:r>
              <a:rPr lang="en-US" sz="2400" dirty="0"/>
              <a:t>How</a:t>
            </a:r>
          </a:p>
          <a:p>
            <a:r>
              <a:rPr lang="en-US" sz="2400" dirty="0"/>
              <a:t>Results</a:t>
            </a:r>
          </a:p>
          <a:p>
            <a:pPr lvl="1"/>
            <a:r>
              <a:rPr lang="en-US" sz="2000" dirty="0"/>
              <a:t>Prior state</a:t>
            </a:r>
          </a:p>
          <a:p>
            <a:pPr lvl="1"/>
            <a:r>
              <a:rPr lang="en-US" sz="2000" dirty="0"/>
              <a:t>Outcomes</a:t>
            </a:r>
          </a:p>
        </p:txBody>
      </p:sp>
    </p:spTree>
    <p:extLst>
      <p:ext uri="{BB962C8B-B14F-4D97-AF65-F5344CB8AC3E}">
        <p14:creationId xmlns:p14="http://schemas.microsoft.com/office/powerpoint/2010/main" val="41015109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428870F4-C2CB-459E-931A-8F2EF9E77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Marketing  Work Group Charter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88B525F9-78B0-440A-B6EB-0D373311A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Purpose </a:t>
            </a:r>
          </a:p>
          <a:p>
            <a:r>
              <a:rPr lang="en-US" sz="2400" dirty="0"/>
              <a:t>Scope </a:t>
            </a:r>
          </a:p>
          <a:p>
            <a:r>
              <a:rPr lang="en-US" sz="2400" dirty="0"/>
              <a:t>Deliverables</a:t>
            </a:r>
          </a:p>
          <a:p>
            <a:r>
              <a:rPr lang="en-US" sz="2400" dirty="0"/>
              <a:t>Timeframe</a:t>
            </a:r>
          </a:p>
        </p:txBody>
      </p:sp>
    </p:spTree>
    <p:extLst>
      <p:ext uri="{BB962C8B-B14F-4D97-AF65-F5344CB8AC3E}">
        <p14:creationId xmlns:p14="http://schemas.microsoft.com/office/powerpoint/2010/main" val="2743049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559AE206-7EBA-4D33-8BC9-9D8158553F0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9E8E38ED-369A-44C2-B635-0BED0E48A6E8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B672F332-AF08-46C6-94F0-77684310D7B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34244EF8-D73A-40E1-BE73-D46E6B4B04E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AB84D7E8-4ECB-42D7-ADBF-01689B0F24A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6437D937-A7F1-4011-92B4-328E5BE1B16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7CF62FB7-C108-4A76-B876-3DA00E92E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57" y="4525347"/>
            <a:ext cx="6939722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Project Identification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B287749-39F0-4D6A-9A90-C60C1730F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50762" y="4525347"/>
            <a:ext cx="3211288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Susan Matney</a:t>
            </a:r>
          </a:p>
          <a:p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Julia Skapik</a:t>
            </a:r>
          </a:p>
          <a:p>
            <a:r>
              <a:rPr lang="en-US" dirty="0">
                <a:solidFill>
                  <a:schemeClr val="tx1"/>
                </a:solidFill>
              </a:rPr>
              <a:t>Jimmy </a:t>
            </a:r>
            <a:r>
              <a:rPr lang="en-US" dirty="0" err="1">
                <a:solidFill>
                  <a:schemeClr val="tx1"/>
                </a:solidFill>
              </a:rPr>
              <a:t>Tcheng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9240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EE0E264B-A5B6-4945-9F26-E44757F89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Target Outcome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5BE5644F-33EA-4DB1-B419-A2C539DE4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Develop principles and criteria for identifying and executing CIIC’s first projects</a:t>
            </a:r>
          </a:p>
          <a:p>
            <a:r>
              <a:rPr lang="en-US" sz="2400" dirty="0"/>
              <a:t>Identify up to three new or existing projects that can partner with CIIC soon after this meeting</a:t>
            </a:r>
          </a:p>
          <a:p>
            <a:r>
              <a:rPr lang="en-US" sz="2400" dirty="0"/>
              <a:t>Develop a plan for engagement, process, and action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45812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FCA1E058-685E-48E3-BCB7-6B0F877FA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Proposed Principles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D34DC5A0-EB81-4649-9373-8E6D9CDDA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000" dirty="0"/>
              <a:t> Two-pronged approach to model creation</a:t>
            </a:r>
          </a:p>
          <a:p>
            <a:pPr lvl="1"/>
            <a:r>
              <a:rPr lang="en-US" sz="2000" dirty="0"/>
              <a:t>Shared high priority concepts as collaborative projects – demographics, standard labs, meds, procedures, UDI, problems, common assessments, anatomic path, microbiology </a:t>
            </a:r>
            <a:r>
              <a:rPr lang="mr-IN" sz="2000" dirty="0"/>
              <a:t>–</a:t>
            </a:r>
            <a:r>
              <a:rPr lang="en-US" sz="2000" dirty="0"/>
              <a:t> “Core / general data elements”</a:t>
            </a:r>
          </a:p>
          <a:p>
            <a:pPr lvl="1"/>
            <a:r>
              <a:rPr lang="en-US" sz="2000" dirty="0"/>
              <a:t>Domain-specific concepts developed by stakeholder communities – “Domain-specific data elements”</a:t>
            </a:r>
          </a:p>
          <a:p>
            <a:pPr lvl="0"/>
            <a:r>
              <a:rPr lang="en-US" sz="2000" dirty="0"/>
              <a:t>Principles that should guide CIIC interactions with other groups</a:t>
            </a:r>
          </a:p>
          <a:p>
            <a:pPr lvl="1"/>
            <a:r>
              <a:rPr lang="en-US" sz="2000" dirty="0"/>
              <a:t>Only advance projects where: team is committed, has resources to build, and plans to implement</a:t>
            </a:r>
          </a:p>
          <a:p>
            <a:pPr lvl="1"/>
            <a:r>
              <a:rPr lang="en-US" sz="2000" dirty="0"/>
              <a:t>Build on existing work, not despite it</a:t>
            </a:r>
          </a:p>
          <a:p>
            <a:pPr lvl="1"/>
            <a:r>
              <a:rPr lang="en-US" sz="2000" dirty="0"/>
              <a:t>Plan wisely - introduction of models, implementation into workflow, and interoperability testing</a:t>
            </a:r>
          </a:p>
        </p:txBody>
      </p:sp>
    </p:spTree>
    <p:extLst>
      <p:ext uri="{BB962C8B-B14F-4D97-AF65-F5344CB8AC3E}">
        <p14:creationId xmlns:p14="http://schemas.microsoft.com/office/powerpoint/2010/main" val="3782127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EA30C4-25FF-4E92-B6A6-462FD4FD8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Proposed Criteria for Project Selection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052243" y="629174"/>
            <a:ext cx="7377058" cy="58500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2"/>
            <a:r>
              <a:rPr lang="en-US" dirty="0"/>
              <a:t>Project characteristics</a:t>
            </a:r>
          </a:p>
          <a:p>
            <a:pPr lvl="3"/>
            <a:r>
              <a:rPr lang="en-US" dirty="0"/>
              <a:t>Ongoing project, expected tangible results in 1 year or less</a:t>
            </a:r>
          </a:p>
          <a:p>
            <a:pPr lvl="3"/>
            <a:r>
              <a:rPr lang="en-US" dirty="0"/>
              <a:t>Representative / committed clinical, sponsor and stakeholder communities</a:t>
            </a:r>
          </a:p>
          <a:p>
            <a:pPr lvl="3"/>
            <a:r>
              <a:rPr lang="en-US" dirty="0"/>
              <a:t>Primary perspective is clinical care (clinicians and patients)</a:t>
            </a:r>
          </a:p>
          <a:p>
            <a:pPr lvl="3"/>
            <a:r>
              <a:rPr lang="en-US" dirty="0"/>
              <a:t>Need / commitment to implement data standards</a:t>
            </a:r>
          </a:p>
          <a:p>
            <a:pPr lvl="2"/>
            <a:r>
              <a:rPr lang="en-US" dirty="0"/>
              <a:t>Participation requirements</a:t>
            </a:r>
          </a:p>
          <a:p>
            <a:pPr lvl="3"/>
            <a:r>
              <a:rPr lang="en-US" dirty="0"/>
              <a:t>Agreement to represent perspectives of all interested stakeholders, including participation in governance</a:t>
            </a:r>
          </a:p>
          <a:p>
            <a:pPr lvl="3"/>
            <a:r>
              <a:rPr lang="en-US" dirty="0"/>
              <a:t>Agreement to use shared process / technical approach / tooling</a:t>
            </a:r>
          </a:p>
          <a:p>
            <a:pPr lvl="3"/>
            <a:r>
              <a:rPr lang="en-US" dirty="0"/>
              <a:t>Agreement to implement work product as standards / open source content (with allowable license with IP disclosure)</a:t>
            </a:r>
          </a:p>
          <a:p>
            <a:pPr lvl="2"/>
            <a:r>
              <a:rPr lang="en-US" dirty="0"/>
              <a:t>Informatics resourcing</a:t>
            </a:r>
          </a:p>
          <a:p>
            <a:pPr lvl="3"/>
            <a:r>
              <a:rPr lang="en-US" dirty="0"/>
              <a:t>Resources commensurate to clearly defined tasks</a:t>
            </a:r>
          </a:p>
          <a:p>
            <a:pPr lvl="3"/>
            <a:r>
              <a:rPr lang="en-US" dirty="0"/>
              <a:t>Broad representation of perspectives and expertise on the project team</a:t>
            </a:r>
          </a:p>
          <a:p>
            <a:pPr lvl="3"/>
            <a:r>
              <a:rPr lang="en-US" dirty="0"/>
              <a:t>Reuse existing models whenever possible; alternative modeling requires clear justification with different use case</a:t>
            </a:r>
          </a:p>
        </p:txBody>
      </p:sp>
    </p:spTree>
    <p:extLst>
      <p:ext uri="{BB962C8B-B14F-4D97-AF65-F5344CB8AC3E}">
        <p14:creationId xmlns:p14="http://schemas.microsoft.com/office/powerpoint/2010/main" val="3156642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F5DD5A73-496C-4496-ABAF-62D73CCD5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Project Description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1D44CF0-E404-4222-888D-0938505AB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1223936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Project summary </a:t>
            </a:r>
          </a:p>
          <a:p>
            <a:r>
              <a:rPr lang="en-US" sz="2400" dirty="0"/>
              <a:t>Sponsors and collaborators</a:t>
            </a:r>
          </a:p>
          <a:p>
            <a:r>
              <a:rPr lang="en-US" sz="2400" dirty="0"/>
              <a:t>Informatics resources</a:t>
            </a:r>
          </a:p>
          <a:p>
            <a:r>
              <a:rPr lang="en-US" sz="2400" dirty="0"/>
              <a:t>Informatics work products / scope</a:t>
            </a:r>
          </a:p>
          <a:p>
            <a:r>
              <a:rPr lang="en-US" sz="2400" dirty="0"/>
              <a:t>Timeline / milestones</a:t>
            </a:r>
          </a:p>
          <a:p>
            <a:r>
              <a:rPr lang="en-US" sz="2400" dirty="0"/>
              <a:t>Work plan</a:t>
            </a:r>
          </a:p>
          <a:p>
            <a:r>
              <a:rPr lang="en-US" sz="2400" dirty="0"/>
              <a:t>Testing and implementation plan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0940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F5DD5A73-496C-4496-ABAF-62D73CCD5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Plan for Engagement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1D44CF0-E404-4222-888D-0938505AB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Engagement</a:t>
            </a:r>
          </a:p>
          <a:p>
            <a:pPr lvl="1"/>
            <a:r>
              <a:rPr lang="en-US" sz="2000" dirty="0"/>
              <a:t>Project owners / sponsors</a:t>
            </a:r>
          </a:p>
          <a:p>
            <a:pPr lvl="1"/>
            <a:r>
              <a:rPr lang="en-US" sz="2000" dirty="0"/>
              <a:t>Informatics resources</a:t>
            </a:r>
          </a:p>
          <a:p>
            <a:r>
              <a:rPr lang="en-US" sz="2400" dirty="0"/>
              <a:t>Process</a:t>
            </a:r>
          </a:p>
          <a:p>
            <a:pPr lvl="1"/>
            <a:r>
              <a:rPr lang="en-US" sz="2000" dirty="0"/>
              <a:t>Providing consultation / education / guidance</a:t>
            </a:r>
          </a:p>
          <a:p>
            <a:pPr lvl="1"/>
            <a:r>
              <a:rPr lang="en-US" sz="2000" dirty="0"/>
              <a:t>Defining expected content</a:t>
            </a:r>
          </a:p>
          <a:p>
            <a:pPr lvl="1"/>
            <a:r>
              <a:rPr lang="en-US" sz="2000" dirty="0"/>
              <a:t>CIIC development process</a:t>
            </a:r>
          </a:p>
          <a:p>
            <a:r>
              <a:rPr lang="en-US" sz="2400" dirty="0"/>
              <a:t>Actions</a:t>
            </a:r>
          </a:p>
          <a:p>
            <a:pPr lvl="1"/>
            <a:r>
              <a:rPr lang="en-US" sz="2000" dirty="0"/>
              <a:t>Monitoring progress</a:t>
            </a:r>
          </a:p>
          <a:p>
            <a:pPr lvl="1"/>
            <a:r>
              <a:rPr lang="en-US" sz="2000" dirty="0"/>
              <a:t>Feedback loop</a:t>
            </a:r>
          </a:p>
        </p:txBody>
      </p:sp>
    </p:spTree>
    <p:extLst>
      <p:ext uri="{BB962C8B-B14F-4D97-AF65-F5344CB8AC3E}">
        <p14:creationId xmlns:p14="http://schemas.microsoft.com/office/powerpoint/2010/main" val="3657659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559AE206-7EBA-4D33-8BC9-9D8158553F0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9E8E38ED-369A-44C2-B635-0BED0E48A6E8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B672F332-AF08-46C6-94F0-77684310D7B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34244EF8-D73A-40E1-BE73-D46E6B4B04E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AB84D7E8-4ECB-42D7-ADBF-01689B0F24A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6437D937-A7F1-4011-92B4-328E5BE1B16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F25CD738-5356-4410-A706-77FD6F7AE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57" y="4525347"/>
            <a:ext cx="6939722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Technical Work Group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949C353-4BEE-4273-98D0-6F226EF01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50762" y="4525347"/>
            <a:ext cx="3211288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 Huff</a:t>
            </a:r>
          </a:p>
          <a:p>
            <a:r>
              <a:rPr lang="en-US" dirty="0">
                <a:solidFill>
                  <a:schemeClr val="tx1"/>
                </a:solidFill>
              </a:rPr>
              <a:t>Steve Bratt</a:t>
            </a:r>
          </a:p>
          <a:p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Seth Blumenthal</a:t>
            </a:r>
          </a:p>
        </p:txBody>
      </p:sp>
    </p:spTree>
    <p:extLst>
      <p:ext uri="{BB962C8B-B14F-4D97-AF65-F5344CB8AC3E}">
        <p14:creationId xmlns:p14="http://schemas.microsoft.com/office/powerpoint/2010/main" val="3998354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2953</TotalTime>
  <Words>488</Words>
  <Application>Microsoft Macintosh PowerPoint</Application>
  <PresentationFormat>Widescreen</PresentationFormat>
  <Paragraphs>116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Mangal</vt:lpstr>
      <vt:lpstr>Office Theme</vt:lpstr>
      <vt:lpstr>Breakout Group Approach</vt:lpstr>
      <vt:lpstr>Breakout Group Topics</vt:lpstr>
      <vt:lpstr>Project Identification</vt:lpstr>
      <vt:lpstr>Target Outcome</vt:lpstr>
      <vt:lpstr>Proposed Principles</vt:lpstr>
      <vt:lpstr>Proposed Criteria for Project Selection</vt:lpstr>
      <vt:lpstr>Project Description</vt:lpstr>
      <vt:lpstr>Plan for Engagement</vt:lpstr>
      <vt:lpstr>Technical Work Group</vt:lpstr>
      <vt:lpstr>Target Outcomes</vt:lpstr>
      <vt:lpstr>Technical Decisions</vt:lpstr>
      <vt:lpstr>Principles for Making Technical Decisions</vt:lpstr>
      <vt:lpstr>Key Technical Capabilities</vt:lpstr>
      <vt:lpstr>Technical Work Group Charter</vt:lpstr>
      <vt:lpstr>Marketing</vt:lpstr>
      <vt:lpstr>Target Outcomes</vt:lpstr>
      <vt:lpstr>Target Groups</vt:lpstr>
      <vt:lpstr>Marketing Components</vt:lpstr>
      <vt:lpstr>Value Propositions</vt:lpstr>
      <vt:lpstr>Stories that Demonstrate Value</vt:lpstr>
      <vt:lpstr>Marketing  Work Group Charter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CIIC Breakout Group Approach</dc:title>
  <dc:creator>Virginia Riehl</dc:creator>
  <cp:lastModifiedBy>Laura Heermann Langford</cp:lastModifiedBy>
  <cp:revision>42</cp:revision>
  <cp:lastPrinted>2017-12-20T15:32:14Z</cp:lastPrinted>
  <dcterms:created xsi:type="dcterms:W3CDTF">2017-10-12T20:48:48Z</dcterms:created>
  <dcterms:modified xsi:type="dcterms:W3CDTF">2018-01-10T17:38:29Z</dcterms:modified>
</cp:coreProperties>
</file>