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5" r:id="rId4"/>
  </p:sldMasterIdLst>
  <p:notesMasterIdLst>
    <p:notesMasterId r:id="rId28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72" r:id="rId15"/>
    <p:sldId id="273" r:id="rId16"/>
    <p:sldId id="277" r:id="rId17"/>
    <p:sldId id="278" r:id="rId18"/>
    <p:sldId id="274" r:id="rId19"/>
    <p:sldId id="281" r:id="rId20"/>
    <p:sldId id="275" r:id="rId21"/>
    <p:sldId id="282" r:id="rId22"/>
    <p:sldId id="276" r:id="rId23"/>
    <p:sldId id="269" r:id="rId24"/>
    <p:sldId id="266" r:id="rId25"/>
    <p:sldId id="267" r:id="rId26"/>
    <p:sldId id="26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0F67F-418D-4677-9168-5A2F9C6A385C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8B826-409D-4C1E-902A-D497FF2FB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44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algn="ctr" defTabSz="914485" eaLnBrk="0" hangingPunct="0">
              <a:defRPr sz="21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algn="ctr" defTabSz="91448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6432BE9-51D3-4BCA-A29E-76DE11156166}" type="slidenum">
              <a:rPr lang="en-US" sz="1200">
                <a:solidFill>
                  <a:prstClr val="black"/>
                </a:solidFill>
              </a:rPr>
              <a:pPr algn="r"/>
              <a:t>17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5650" cy="3424237"/>
          </a:xfrm>
          <a:ln w="12700" cap="flat">
            <a:solidFill>
              <a:schemeClr val="tx1"/>
            </a:solidFill>
          </a:ln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28" tIns="45765" rIns="91528" bIns="4576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224F0F-6A7A-4B87-8791-E702813A8F1C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788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5335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7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24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7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867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296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2628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62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09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8032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930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45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814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351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885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126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568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40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3570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85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5434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7044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44DC7B7-8594-4E97-9C9A-8F896EE98EF8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3661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90AF6DC-1B36-4302-BBCA-9E174110FB81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897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3BD5938F-6CB0-498B-AD79-42067DF40EC0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122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600A14FF-6E85-4F40-A83A-75B81715CE47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2123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7C068AD5-6092-4EE6-BC20-1BA4F9398A62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522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A62342CC-77CA-4F45-A6FC-C76BFE8B45FF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43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167FABA9-0318-463A-A744-95FA81E222F4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30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2CCC44FF-0F3B-4874-8A0D-7FEB1D2BA37E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6310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2634E800-680A-43DC-BABF-C3646AFA4D8A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302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D6754CD7-6817-438E-880C-AE298804F30D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1297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CFB25F4D-66E6-430B-8D6F-4457E38837DD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533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1243BE00-97D1-494E-9DB2-F7FF8A4BB07C}" type="slidenum">
              <a:rPr lang="en-US">
                <a:solidFill>
                  <a:srgbClr val="FFFF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5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59CCC0-3F9F-4528-BD52-BDBACD6B27F6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C2FE28-5334-4CDD-8F34-9A8309977BA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CB77-CDAB-419F-8030-9D1B8CB0FAC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FAE8-6757-40CC-8493-1FCBF9A3C39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15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A2CC0-BE82-4F8B-A4C8-EE4A25D1576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FB40-3B6C-474D-92DB-0EEC176B143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26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ChangeArrowheads="1"/>
          </p:cNvSpPr>
          <p:nvPr/>
        </p:nvSpPr>
        <p:spPr bwMode="auto">
          <a:xfrm flipV="1">
            <a:off x="0" y="0"/>
            <a:ext cx="9144000" cy="806450"/>
          </a:xfrm>
          <a:prstGeom prst="roundRect">
            <a:avLst>
              <a:gd name="adj" fmla="val 0"/>
            </a:avLst>
          </a:prstGeom>
          <a:gradFill rotWithShape="0">
            <a:gsLst>
              <a:gs pos="0">
                <a:srgbClr val="00004F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</a:endParaRP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7525" y="6429375"/>
            <a:ext cx="949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FFFF00"/>
                </a:solidFill>
              </a:rPr>
              <a:t>  # </a:t>
            </a:r>
            <a:fld id="{F4FCA05D-E666-435A-8A2A-EF75D10B6E0F}" type="slidenum">
              <a:rPr lang="en-US">
                <a:solidFill>
                  <a:srgbClr val="FFFF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7081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hf hdr="0" ftr="0" dt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5pPr>
      <a:lvl6pPr marL="4572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6pPr>
      <a:lvl7pPr marL="9144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7pPr>
      <a:lvl8pPr marL="13716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8pPr>
      <a:lvl9pPr marL="1828800" algn="ctr" defTabSz="820738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Times New Roman" pitchFamily="18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3034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7606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2178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675063" indent="-204788" algn="l" defTabSz="820738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imi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cem.org/#/" TargetMode="External"/><Relationship Id="rId2" Type="http://schemas.openxmlformats.org/officeDocument/2006/relationships/hyperlink" Target="http://www.clinicalelement.com/cimi-browser/#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4, 2015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Stanley M. Huff, MD</a:t>
            </a:r>
          </a:p>
          <a:p>
            <a:r>
              <a:rPr lang="en-US" dirty="0"/>
              <a:t>Chief Medical Informatics officer</a:t>
            </a:r>
          </a:p>
          <a:p>
            <a:r>
              <a:rPr lang="en-US" dirty="0"/>
              <a:t>Intermountain Healthcare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and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anchor="b">
            <a:normAutofit/>
          </a:bodyPr>
          <a:lstStyle/>
          <a:p>
            <a:r>
              <a:rPr lang="en-US" dirty="0"/>
              <a:t>Clinical Information Modeling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Clinical Information Modeling Initiative (CIMI) is a community of interest that is producing detailed clinical information models to enable interoperability of health care information systems</a:t>
            </a:r>
          </a:p>
          <a:p>
            <a:r>
              <a:rPr lang="en-US" sz="3200" dirty="0" smtClean="0"/>
              <a:t>CIMI models are free for use for all purposes</a:t>
            </a:r>
          </a:p>
          <a:p>
            <a:r>
              <a:rPr lang="en-US" sz="3200" dirty="0"/>
              <a:t>See </a:t>
            </a:r>
            <a:r>
              <a:rPr lang="en-US" sz="3200" dirty="0">
                <a:hlinkClick r:id="rId2"/>
              </a:rPr>
              <a:t>http://www.opencimi.org</a:t>
            </a:r>
            <a:r>
              <a:rPr lang="en-US" sz="3200" dirty="0" smtClean="0">
                <a:hlinkClick r:id="rId2"/>
              </a:rPr>
              <a:t>/</a:t>
            </a:r>
            <a:r>
              <a:rPr lang="en-US" sz="3200" dirty="0" smtClean="0"/>
              <a:t> for more details</a:t>
            </a:r>
          </a:p>
        </p:txBody>
      </p:sp>
    </p:spTree>
    <p:extLst>
      <p:ext uri="{BB962C8B-B14F-4D97-AF65-F5344CB8AC3E}">
        <p14:creationId xmlns:p14="http://schemas.microsoft.com/office/powerpoint/2010/main" val="252032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Clinical Information Modeling Initiative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Mission</a:t>
            </a:r>
          </a:p>
          <a:p>
            <a:pPr marL="0" indent="0" algn="ctr">
              <a:buNone/>
            </a:pPr>
            <a:r>
              <a:rPr lang="en-US" sz="4000" dirty="0" smtClean="0"/>
              <a:t>Improve the interoperability of healthcare systems through shared implementable clinical information models.</a:t>
            </a:r>
          </a:p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(A single curated collection.)</a:t>
            </a:r>
          </a:p>
        </p:txBody>
      </p:sp>
    </p:spTree>
    <p:extLst>
      <p:ext uri="{BB962C8B-B14F-4D97-AF65-F5344CB8AC3E}">
        <p14:creationId xmlns:p14="http://schemas.microsoft.com/office/powerpoint/2010/main" val="237642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Clinical Information Modeling Initiative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dirty="0" smtClean="0"/>
              <a:t>Goals</a:t>
            </a:r>
            <a:endParaRPr lang="en-US" dirty="0" smtClean="0"/>
          </a:p>
          <a:p>
            <a:r>
              <a:rPr lang="en-US" dirty="0" smtClean="0"/>
              <a:t>Create a shared repository of detailed clinical information models</a:t>
            </a:r>
          </a:p>
          <a:p>
            <a:r>
              <a:rPr lang="en-US" dirty="0" smtClean="0"/>
              <a:t>Using an approved formalism</a:t>
            </a:r>
          </a:p>
          <a:p>
            <a:pPr lvl="1"/>
            <a:r>
              <a:rPr lang="en-US" dirty="0" smtClean="0"/>
              <a:t>Archetype Definition Language (ADL)</a:t>
            </a:r>
          </a:p>
          <a:p>
            <a:pPr lvl="1"/>
            <a:r>
              <a:rPr lang="en-US" dirty="0" smtClean="0"/>
              <a:t>Archetype Modeling Language (AML)</a:t>
            </a:r>
          </a:p>
          <a:p>
            <a:r>
              <a:rPr lang="en-US" dirty="0" smtClean="0"/>
              <a:t>Based on a common set of base data types </a:t>
            </a:r>
          </a:p>
          <a:p>
            <a:r>
              <a:rPr lang="en-US" dirty="0" smtClean="0"/>
              <a:t>With formal bindings of the models to standard coded terminologies </a:t>
            </a:r>
          </a:p>
          <a:p>
            <a:r>
              <a:rPr lang="en-US" dirty="0" smtClean="0"/>
              <a:t>Repository is open to everyone and models are licensed free for use at no cost</a:t>
            </a:r>
          </a:p>
        </p:txBody>
      </p:sp>
    </p:spTree>
    <p:extLst>
      <p:ext uri="{BB962C8B-B14F-4D97-AF65-F5344CB8AC3E}">
        <p14:creationId xmlns:p14="http://schemas.microsoft.com/office/powerpoint/2010/main" val="27423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Intermountain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6,000+ models in Clinical Element Modeling (CEMs) Language (internal Intermountain representation)</a:t>
            </a:r>
          </a:p>
          <a:p>
            <a:r>
              <a:rPr lang="en-US" dirty="0" smtClean="0"/>
              <a:t>Clinical Information Modeling Initiative (CIMI)</a:t>
            </a:r>
          </a:p>
          <a:p>
            <a:pPr lvl="1"/>
            <a:r>
              <a:rPr lang="en-US" dirty="0" smtClean="0"/>
              <a:t>Models in Archetype Definition Language</a:t>
            </a:r>
          </a:p>
          <a:p>
            <a:pPr lvl="1"/>
            <a:r>
              <a:rPr lang="en-US" dirty="0" smtClean="0"/>
              <a:t>Proposed as an international standard</a:t>
            </a:r>
          </a:p>
          <a:p>
            <a:pPr lvl="1"/>
            <a:r>
              <a:rPr lang="en-US" dirty="0" smtClean="0"/>
              <a:t>7,000+ lab models</a:t>
            </a:r>
          </a:p>
          <a:p>
            <a:pPr lvl="1"/>
            <a:r>
              <a:rPr lang="en-US" dirty="0" smtClean="0"/>
              <a:t>Additional models translated from Intermountain CEMs</a:t>
            </a:r>
          </a:p>
          <a:p>
            <a:r>
              <a:rPr lang="en-US" dirty="0" smtClean="0"/>
              <a:t>Current plan – move all of Intermountain models into CIMI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7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extLst/>
        </p:spPr>
        <p:txBody>
          <a:bodyPr vert="horz" anchor="b">
            <a:normAutofit/>
          </a:bodyPr>
          <a:lstStyle/>
          <a:p>
            <a:r>
              <a:rPr lang="en-US" dirty="0"/>
              <a:t>Current Process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A0CBC77E-7FDE-471E-B145-BB819388FE74}" type="slidenum">
              <a:rPr lang="en-US" sz="1200" smtClean="0">
                <a:solidFill>
                  <a:srgbClr val="FFFF00"/>
                </a:solidFill>
                <a:latin typeface="Arial" charset="0"/>
              </a:rPr>
              <a:pPr/>
              <a:t>14</a:t>
            </a:fld>
            <a:endParaRPr 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1295400" y="3645126"/>
            <a:ext cx="1633781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A"/>
                </a:solidFill>
              </a:rPr>
              <a:t>Intermountain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A"/>
                </a:solidFill>
              </a:rPr>
              <a:t>CEMs</a:t>
            </a:r>
            <a:endParaRPr lang="en-US" sz="2000" dirty="0">
              <a:solidFill>
                <a:srgbClr val="00000A"/>
              </a:solidFill>
            </a:endParaRPr>
          </a:p>
        </p:txBody>
      </p:sp>
      <p:sp>
        <p:nvSpPr>
          <p:cNvPr id="63" name="TextBox 62"/>
          <p:cNvSpPr txBox="1"/>
          <p:nvPr/>
        </p:nvSpPr>
        <p:spPr bwMode="auto">
          <a:xfrm>
            <a:off x="304800" y="1535113"/>
            <a:ext cx="1658937" cy="708025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Standard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Terminologies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>
            <a:off x="1274090" y="2257199"/>
            <a:ext cx="935710" cy="1387927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056360" y="3352800"/>
            <a:ext cx="2887329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HSPC approved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HL7 FHIR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Profiles</a:t>
            </a:r>
            <a:endParaRPr lang="en-US" sz="2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4006169" y="3436937"/>
            <a:ext cx="1541463" cy="11350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Translator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(or manual)</a:t>
            </a:r>
            <a:endParaRPr lang="en-US" sz="2000" b="1" dirty="0">
              <a:solidFill>
                <a:srgbClr val="00000A"/>
              </a:solidFill>
              <a:cs typeface="Arial" pitchFamily="34" charset="0"/>
            </a:endParaRP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2929182" y="4030663"/>
            <a:ext cx="1076988" cy="22225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5547632" y="3999069"/>
            <a:ext cx="853168" cy="5399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877551" y="1524000"/>
            <a:ext cx="1237839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FHIR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Resources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>
            <a:off x="3560090" y="2286000"/>
            <a:ext cx="935710" cy="1205051"/>
          </a:xfrm>
          <a:prstGeom prst="line">
            <a:avLst/>
          </a:prstGeom>
          <a:noFill/>
          <a:ln w="101600">
            <a:solidFill>
              <a:srgbClr val="0070C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1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extLst/>
        </p:spPr>
        <p:txBody>
          <a:bodyPr vert="horz" anchor="b">
            <a:normAutofit/>
          </a:bodyPr>
          <a:lstStyle/>
          <a:p>
            <a:r>
              <a:rPr lang="en-US" dirty="0"/>
              <a:t>Future Process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A0CBC77E-7FDE-471E-B145-BB819388FE74}" type="slidenum">
              <a:rPr lang="en-US" sz="1200" smtClean="0">
                <a:solidFill>
                  <a:srgbClr val="FFFF00"/>
                </a:solidFill>
                <a:latin typeface="Arial" charset="0"/>
              </a:rPr>
              <a:pPr/>
              <a:t>15</a:t>
            </a:fld>
            <a:endParaRPr 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1636037" y="3645126"/>
            <a:ext cx="952505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CIMI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Models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304800" y="1535113"/>
            <a:ext cx="1658937" cy="708025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Standard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Terminologies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>
            <a:off x="1274090" y="2257199"/>
            <a:ext cx="935710" cy="1387927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056360" y="3352800"/>
            <a:ext cx="2887329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HSPC approved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HL7 FHIR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Profiles</a:t>
            </a:r>
            <a:endParaRPr lang="en-US" sz="2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4006169" y="3436937"/>
            <a:ext cx="1541463" cy="11350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Translator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(or manual)</a:t>
            </a:r>
            <a:endParaRPr lang="en-US" sz="2000" b="1" dirty="0">
              <a:solidFill>
                <a:srgbClr val="00000A"/>
              </a:solidFill>
              <a:cs typeface="Arial" pitchFamily="34" charset="0"/>
            </a:endParaRP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2588542" y="4041775"/>
            <a:ext cx="1417628" cy="1111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5547632" y="3999069"/>
            <a:ext cx="853168" cy="5399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843888" y="1524000"/>
            <a:ext cx="1305165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HL7 FHIR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Resources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>
            <a:off x="3560090" y="2286000"/>
            <a:ext cx="935710" cy="1205051"/>
          </a:xfrm>
          <a:prstGeom prst="line">
            <a:avLst/>
          </a:prstGeom>
          <a:noFill/>
          <a:ln w="101600">
            <a:solidFill>
              <a:srgbClr val="0070C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 bwMode="auto">
          <a:xfrm>
            <a:off x="634756" y="5578457"/>
            <a:ext cx="1633781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A"/>
                </a:solidFill>
              </a:rPr>
              <a:t>Intermountain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00000A"/>
                </a:solidFill>
              </a:rPr>
              <a:t>CEMs</a:t>
            </a:r>
            <a:endParaRPr lang="en-US" sz="2000" dirty="0">
              <a:solidFill>
                <a:srgbClr val="00000A"/>
              </a:solidFill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240873" y="5583428"/>
            <a:ext cx="1351653" cy="707886"/>
          </a:xfrm>
          <a:prstGeom prst="rect">
            <a:avLst/>
          </a:prstGeom>
          <a:solidFill>
            <a:srgbClr val="D32DC7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openEHR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Archetypes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1451646" y="4353011"/>
            <a:ext cx="660643" cy="1133387"/>
          </a:xfrm>
          <a:prstGeom prst="line">
            <a:avLst/>
          </a:prstGeom>
          <a:noFill/>
          <a:ln w="101600">
            <a:solidFill>
              <a:srgbClr val="FFC00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2268536" y="4353011"/>
            <a:ext cx="1291553" cy="1175350"/>
          </a:xfrm>
          <a:prstGeom prst="line">
            <a:avLst/>
          </a:prstGeom>
          <a:noFill/>
          <a:ln w="101600">
            <a:solidFill>
              <a:srgbClr val="D32DC7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857250"/>
          </a:xfrm>
          <a:extLst/>
        </p:spPr>
        <p:txBody>
          <a:bodyPr vert="horz" anchor="b">
            <a:normAutofit/>
          </a:bodyPr>
          <a:lstStyle/>
          <a:p>
            <a:r>
              <a:rPr lang="en-US" dirty="0"/>
              <a:t>Even more Future Process</a:t>
            </a:r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>
                <a:solidFill>
                  <a:srgbClr val="FFFF00"/>
                </a:solidFill>
                <a:latin typeface="Arial" charset="0"/>
              </a:rPr>
              <a:t>  # </a:t>
            </a:r>
            <a:fld id="{A0CBC77E-7FDE-471E-B145-BB819388FE74}" type="slidenum">
              <a:rPr lang="en-US" sz="1200" smtClean="0">
                <a:solidFill>
                  <a:srgbClr val="FFFF00"/>
                </a:solidFill>
                <a:latin typeface="Arial" charset="0"/>
              </a:rPr>
              <a:pPr/>
              <a:t>16</a:t>
            </a:fld>
            <a:endParaRPr lang="en-US" sz="1200" smtClean="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1636037" y="4181264"/>
            <a:ext cx="952505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CIMI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Models</a:t>
            </a:r>
          </a:p>
        </p:txBody>
      </p:sp>
      <p:sp>
        <p:nvSpPr>
          <p:cNvPr id="63" name="TextBox 62"/>
          <p:cNvSpPr txBox="1"/>
          <p:nvPr/>
        </p:nvSpPr>
        <p:spPr bwMode="auto">
          <a:xfrm>
            <a:off x="304800" y="2071251"/>
            <a:ext cx="1658937" cy="708025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Standard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>
                <a:solidFill>
                  <a:srgbClr val="FFFFFF"/>
                </a:solidFill>
              </a:rPr>
              <a:t>Terminologies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>
            <a:off x="1274090" y="2793337"/>
            <a:ext cx="935710" cy="1387927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79" name="Text Box 23"/>
          <p:cNvSpPr txBox="1">
            <a:spLocks noChangeArrowheads="1"/>
          </p:cNvSpPr>
          <p:nvPr/>
        </p:nvSpPr>
        <p:spPr bwMode="auto">
          <a:xfrm>
            <a:off x="6056360" y="3888938"/>
            <a:ext cx="2887329" cy="12926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HSPC approved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HL7 FHIR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600" b="1" dirty="0" smtClean="0">
                <a:solidFill>
                  <a:srgbClr val="0070C0"/>
                </a:solidFill>
                <a:cs typeface="Arial" pitchFamily="34" charset="0"/>
              </a:rPr>
              <a:t>Profiles</a:t>
            </a:r>
            <a:endParaRPr lang="en-US" sz="26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90" name="Oval 4"/>
          <p:cNvSpPr>
            <a:spLocks noChangeArrowheads="1"/>
          </p:cNvSpPr>
          <p:nvPr/>
        </p:nvSpPr>
        <p:spPr bwMode="auto">
          <a:xfrm>
            <a:off x="4006169" y="3973075"/>
            <a:ext cx="1541463" cy="11350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2"/>
            </a:solidFill>
            <a:round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Translator</a:t>
            </a:r>
          </a:p>
          <a:p>
            <a:pPr algn="ctr" defTabSz="820738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solidFill>
                  <a:srgbClr val="00000A"/>
                </a:solidFill>
                <a:cs typeface="Arial" pitchFamily="34" charset="0"/>
              </a:rPr>
              <a:t>(or manual)</a:t>
            </a:r>
            <a:endParaRPr lang="en-US" sz="2000" b="1" dirty="0">
              <a:solidFill>
                <a:srgbClr val="00000A"/>
              </a:solidFill>
              <a:cs typeface="Arial" pitchFamily="34" charset="0"/>
            </a:endParaRPr>
          </a:p>
        </p:txBody>
      </p:sp>
      <p:sp>
        <p:nvSpPr>
          <p:cNvPr id="92" name="Line 5"/>
          <p:cNvSpPr>
            <a:spLocks noChangeShapeType="1"/>
          </p:cNvSpPr>
          <p:nvPr/>
        </p:nvSpPr>
        <p:spPr bwMode="auto">
          <a:xfrm>
            <a:off x="2588542" y="4577913"/>
            <a:ext cx="1417628" cy="11113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2" name="Line 5"/>
          <p:cNvSpPr>
            <a:spLocks noChangeShapeType="1"/>
          </p:cNvSpPr>
          <p:nvPr/>
        </p:nvSpPr>
        <p:spPr bwMode="auto">
          <a:xfrm>
            <a:off x="5547632" y="4535207"/>
            <a:ext cx="853168" cy="5399"/>
          </a:xfrm>
          <a:prstGeom prst="line">
            <a:avLst/>
          </a:prstGeom>
          <a:noFill/>
          <a:ln w="114300">
            <a:solidFill>
              <a:schemeClr val="tx1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 bwMode="auto">
          <a:xfrm>
            <a:off x="2843888" y="2060138"/>
            <a:ext cx="1305165" cy="707886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HL7 FHIR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dirty="0" smtClean="0">
                <a:solidFill>
                  <a:srgbClr val="FFFFFF"/>
                </a:solidFill>
              </a:rPr>
              <a:t>Resources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91" name="Line 5"/>
          <p:cNvSpPr>
            <a:spLocks noChangeShapeType="1"/>
          </p:cNvSpPr>
          <p:nvPr/>
        </p:nvSpPr>
        <p:spPr bwMode="auto">
          <a:xfrm>
            <a:off x="3560090" y="2822138"/>
            <a:ext cx="935710" cy="1205051"/>
          </a:xfrm>
          <a:prstGeom prst="line">
            <a:avLst/>
          </a:prstGeom>
          <a:noFill/>
          <a:ln w="101600">
            <a:solidFill>
              <a:srgbClr val="0070C0"/>
            </a:solidFill>
            <a:round/>
            <a:headEnd/>
            <a:tailEnd type="triangl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200">
              <a:solidFill>
                <a:srgbClr val="FFFF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2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dirty="0" smtClean="0">
                <a:solidFill>
                  <a:srgbClr val="FFFF00"/>
                </a:solidFill>
                <a:latin typeface="Aharoni" panose="02010803020104030203" pitchFamily="2" charset="-79"/>
              </a:rPr>
              <a:t>  # </a:t>
            </a:r>
            <a:fld id="{F588E680-07C0-42B9-812B-E95E2AFD1F41}" type="slidenum">
              <a:rPr lang="en-US" sz="1200" smtClean="0">
                <a:solidFill>
                  <a:srgbClr val="FFFF00"/>
                </a:solidFill>
                <a:latin typeface="Aharoni" panose="02010803020104030203" pitchFamily="2" charset="-79"/>
              </a:rPr>
              <a:pPr algn="r"/>
              <a:t>17</a:t>
            </a:fld>
            <a:endParaRPr lang="en-US" sz="1200" dirty="0" smtClean="0">
              <a:solidFill>
                <a:srgbClr val="FFFF00"/>
              </a:solidFill>
              <a:latin typeface="Aharoni" panose="02010803020104030203" pitchFamily="2" charset="-79"/>
            </a:endParaRPr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820738" eaLnBrk="0" hangingPunct="0"/>
            <a:r>
              <a:rPr lang="en-US" sz="3900" dirty="0" smtClean="0">
                <a:solidFill>
                  <a:srgbClr val="FFFFFF"/>
                </a:solidFill>
                <a:cs typeface="Aharoni" panose="02010803020104030203" pitchFamily="2" charset="-79"/>
              </a:rPr>
              <a:t>HL7 FHIR Resources and Profiles</a:t>
            </a:r>
            <a:endParaRPr lang="en-US" sz="3900" dirty="0">
              <a:solidFill>
                <a:srgbClr val="FFFFFF"/>
              </a:solidFill>
              <a:cs typeface="Aharoni" panose="02010803020104030203" pitchFamily="2" charset="-79"/>
            </a:endParaRPr>
          </a:p>
        </p:txBody>
      </p:sp>
      <p:sp>
        <p:nvSpPr>
          <p:cNvPr id="63529" name="Oval 4"/>
          <p:cNvSpPr>
            <a:spLocks noChangeArrowheads="1"/>
          </p:cNvSpPr>
          <p:nvPr/>
        </p:nvSpPr>
        <p:spPr bwMode="auto">
          <a:xfrm>
            <a:off x="3614057" y="1284287"/>
            <a:ext cx="1799500" cy="622299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30" name="Rectangle 5"/>
          <p:cNvSpPr>
            <a:spLocks noChangeArrowheads="1"/>
          </p:cNvSpPr>
          <p:nvPr/>
        </p:nvSpPr>
        <p:spPr bwMode="auto">
          <a:xfrm>
            <a:off x="3732029" y="1373187"/>
            <a:ext cx="1681528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Observation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27" name="Oval 7"/>
          <p:cNvSpPr>
            <a:spLocks noChangeArrowheads="1"/>
          </p:cNvSpPr>
          <p:nvPr/>
        </p:nvSpPr>
        <p:spPr bwMode="auto">
          <a:xfrm>
            <a:off x="762000" y="2557463"/>
            <a:ext cx="1758949" cy="622300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8" name="Rectangle 8"/>
          <p:cNvSpPr>
            <a:spLocks noChangeArrowheads="1"/>
          </p:cNvSpPr>
          <p:nvPr/>
        </p:nvSpPr>
        <p:spPr bwMode="auto">
          <a:xfrm>
            <a:off x="1102225" y="2628901"/>
            <a:ext cx="1211849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Lab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25" name="Oval 10"/>
          <p:cNvSpPr>
            <a:spLocks noChangeArrowheads="1"/>
          </p:cNvSpPr>
          <p:nvPr/>
        </p:nvSpPr>
        <p:spPr bwMode="auto">
          <a:xfrm>
            <a:off x="3614057" y="2536825"/>
            <a:ext cx="1799499" cy="622300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6" name="Rectangle 11"/>
          <p:cNvSpPr>
            <a:spLocks noChangeArrowheads="1"/>
          </p:cNvSpPr>
          <p:nvPr/>
        </p:nvSpPr>
        <p:spPr bwMode="auto">
          <a:xfrm>
            <a:off x="3726825" y="2627313"/>
            <a:ext cx="1609393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Patient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23" name="Oval 13"/>
          <p:cNvSpPr>
            <a:spLocks noChangeArrowheads="1"/>
          </p:cNvSpPr>
          <p:nvPr/>
        </p:nvSpPr>
        <p:spPr bwMode="auto">
          <a:xfrm>
            <a:off x="6319838" y="2533652"/>
            <a:ext cx="2132015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4" name="Rectangle 14"/>
          <p:cNvSpPr>
            <a:spLocks noChangeArrowheads="1"/>
          </p:cNvSpPr>
          <p:nvPr/>
        </p:nvSpPr>
        <p:spPr bwMode="auto">
          <a:xfrm>
            <a:off x="6450050" y="2616202"/>
            <a:ext cx="1965260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Family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Hx</a:t>
            </a:r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21" name="Oval 16"/>
          <p:cNvSpPr>
            <a:spLocks noChangeArrowheads="1"/>
          </p:cNvSpPr>
          <p:nvPr/>
        </p:nvSpPr>
        <p:spPr bwMode="auto">
          <a:xfrm>
            <a:off x="762000" y="3837438"/>
            <a:ext cx="1758950" cy="622299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2" name="Rectangle 17"/>
          <p:cNvSpPr>
            <a:spLocks noChangeArrowheads="1"/>
          </p:cNvSpPr>
          <p:nvPr/>
        </p:nvSpPr>
        <p:spPr bwMode="auto">
          <a:xfrm>
            <a:off x="809652" y="3930647"/>
            <a:ext cx="1638247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Qn</a:t>
            </a:r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 Lab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 smtClean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9" name="Oval 19"/>
          <p:cNvSpPr>
            <a:spLocks noChangeArrowheads="1"/>
          </p:cNvSpPr>
          <p:nvPr/>
        </p:nvSpPr>
        <p:spPr bwMode="auto">
          <a:xfrm>
            <a:off x="6368599" y="3840845"/>
            <a:ext cx="2309812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20" name="Rectangle 20"/>
          <p:cNvSpPr>
            <a:spLocks noChangeArrowheads="1"/>
          </p:cNvSpPr>
          <p:nvPr/>
        </p:nvSpPr>
        <p:spPr bwMode="auto">
          <a:xfrm>
            <a:off x="6661734" y="3927478"/>
            <a:ext cx="1832404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Titer Lab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7" name="Oval 22"/>
          <p:cNvSpPr>
            <a:spLocks noChangeArrowheads="1"/>
          </p:cNvSpPr>
          <p:nvPr/>
        </p:nvSpPr>
        <p:spPr bwMode="auto">
          <a:xfrm>
            <a:off x="3225800" y="3902078"/>
            <a:ext cx="2771775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8" name="Rectangle 23"/>
          <p:cNvSpPr>
            <a:spLocks noChangeArrowheads="1"/>
          </p:cNvSpPr>
          <p:nvPr/>
        </p:nvSpPr>
        <p:spPr bwMode="auto">
          <a:xfrm>
            <a:off x="3494036" y="3983041"/>
            <a:ext cx="2235302" cy="39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Qual</a:t>
            </a:r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 Lab </a:t>
            </a:r>
            <a:r>
              <a:rPr lang="en-US" sz="2000" b="1" dirty="0" err="1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Obs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5" name="Oval 25"/>
          <p:cNvSpPr>
            <a:spLocks noChangeArrowheads="1"/>
          </p:cNvSpPr>
          <p:nvPr/>
        </p:nvSpPr>
        <p:spPr bwMode="auto">
          <a:xfrm>
            <a:off x="664029" y="5350332"/>
            <a:ext cx="1856921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6" name="Rectangle 26"/>
          <p:cNvSpPr>
            <a:spLocks noChangeArrowheads="1"/>
          </p:cNvSpPr>
          <p:nvPr/>
        </p:nvSpPr>
        <p:spPr bwMode="auto">
          <a:xfrm>
            <a:off x="821316" y="5453067"/>
            <a:ext cx="1524434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Hematocrit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3" name="Oval 28"/>
          <p:cNvSpPr>
            <a:spLocks noChangeArrowheads="1"/>
          </p:cNvSpPr>
          <p:nvPr/>
        </p:nvSpPr>
        <p:spPr bwMode="auto">
          <a:xfrm>
            <a:off x="3265375" y="5350785"/>
            <a:ext cx="2376876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4" name="Rectangle 29"/>
          <p:cNvSpPr>
            <a:spLocks noChangeArrowheads="1"/>
          </p:cNvSpPr>
          <p:nvPr/>
        </p:nvSpPr>
        <p:spPr bwMode="auto">
          <a:xfrm>
            <a:off x="3459504" y="5453067"/>
            <a:ext cx="2066249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Serum Glucose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11" name="Oval 31"/>
          <p:cNvSpPr>
            <a:spLocks noChangeArrowheads="1"/>
          </p:cNvSpPr>
          <p:nvPr/>
        </p:nvSpPr>
        <p:spPr bwMode="auto">
          <a:xfrm>
            <a:off x="6498769" y="5416554"/>
            <a:ext cx="2092554" cy="622301"/>
          </a:xfrm>
          <a:prstGeom prst="ellipse">
            <a:avLst/>
          </a:prstGeom>
          <a:solidFill>
            <a:srgbClr val="D93192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square" lIns="102590" tIns="51296" rIns="102590" bIns="51296">
            <a:spAutoFit/>
          </a:bodyPr>
          <a:lstStyle/>
          <a:p>
            <a:pPr algn="ctr" defTabSz="457200" eaLnBrk="0" hangingPunct="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2" name="Rectangle 32"/>
          <p:cNvSpPr>
            <a:spLocks noChangeArrowheads="1"/>
          </p:cNvSpPr>
          <p:nvPr/>
        </p:nvSpPr>
        <p:spPr bwMode="auto">
          <a:xfrm>
            <a:off x="6610133" y="5506362"/>
            <a:ext cx="1853049" cy="400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64" tIns="46033" rIns="92064" bIns="46033">
            <a:spAutoFit/>
          </a:bodyPr>
          <a:lstStyle/>
          <a:p>
            <a:pPr algn="ctr" defTabSz="457200" eaLnBrk="0" hangingPunct="0"/>
            <a:r>
              <a:rPr lang="en-US" sz="2000" b="1" dirty="0" smtClean="0">
                <a:solidFill>
                  <a:srgbClr val="FFFF00"/>
                </a:solidFill>
                <a:latin typeface="Helvetica" pitchFamily="34" charset="0"/>
                <a:cs typeface="Aharoni" panose="02010803020104030203" pitchFamily="2" charset="-79"/>
              </a:rPr>
              <a:t>Urine Sodium</a:t>
            </a:r>
            <a:endParaRPr lang="en-US" sz="2000" b="1" dirty="0">
              <a:solidFill>
                <a:srgbClr val="FFFF00"/>
              </a:solidFill>
              <a:latin typeface="Helvetica" pitchFamily="34" charset="0"/>
              <a:cs typeface="Aharoni" panose="02010803020104030203" pitchFamily="2" charset="-79"/>
            </a:endParaRPr>
          </a:p>
        </p:txBody>
      </p:sp>
      <p:sp>
        <p:nvSpPr>
          <p:cNvPr id="63502" name="Line 33"/>
          <p:cNvSpPr>
            <a:spLocks noChangeShapeType="1"/>
          </p:cNvSpPr>
          <p:nvPr/>
        </p:nvSpPr>
        <p:spPr bwMode="auto">
          <a:xfrm flipH="1">
            <a:off x="1624012" y="1906585"/>
            <a:ext cx="2273074" cy="638177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3" name="Line 34"/>
          <p:cNvSpPr>
            <a:spLocks noChangeShapeType="1"/>
          </p:cNvSpPr>
          <p:nvPr/>
        </p:nvSpPr>
        <p:spPr bwMode="auto">
          <a:xfrm flipH="1">
            <a:off x="4571998" y="1906587"/>
            <a:ext cx="1" cy="627064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4" name="Line 35"/>
          <p:cNvSpPr>
            <a:spLocks noChangeShapeType="1"/>
          </p:cNvSpPr>
          <p:nvPr/>
        </p:nvSpPr>
        <p:spPr bwMode="auto">
          <a:xfrm>
            <a:off x="5243513" y="1782763"/>
            <a:ext cx="2152650" cy="739775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5" name="Line 36"/>
          <p:cNvSpPr>
            <a:spLocks noChangeShapeType="1"/>
          </p:cNvSpPr>
          <p:nvPr/>
        </p:nvSpPr>
        <p:spPr bwMode="auto">
          <a:xfrm>
            <a:off x="1628774" y="3179763"/>
            <a:ext cx="30164" cy="676275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6" name="Line 37"/>
          <p:cNvSpPr>
            <a:spLocks noChangeShapeType="1"/>
          </p:cNvSpPr>
          <p:nvPr/>
        </p:nvSpPr>
        <p:spPr bwMode="auto">
          <a:xfrm>
            <a:off x="2383295" y="3025775"/>
            <a:ext cx="1938337" cy="852488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7" name="Line 38"/>
          <p:cNvSpPr>
            <a:spLocks noChangeShapeType="1"/>
          </p:cNvSpPr>
          <p:nvPr/>
        </p:nvSpPr>
        <p:spPr bwMode="auto">
          <a:xfrm>
            <a:off x="2612571" y="2868614"/>
            <a:ext cx="4278768" cy="1020762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8" name="Line 39"/>
          <p:cNvSpPr>
            <a:spLocks noChangeShapeType="1"/>
          </p:cNvSpPr>
          <p:nvPr/>
        </p:nvSpPr>
        <p:spPr bwMode="auto">
          <a:xfrm>
            <a:off x="1628775" y="4524379"/>
            <a:ext cx="19050" cy="820734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09" name="Line 40"/>
          <p:cNvSpPr>
            <a:spLocks noChangeShapeType="1"/>
          </p:cNvSpPr>
          <p:nvPr/>
        </p:nvSpPr>
        <p:spPr bwMode="auto">
          <a:xfrm>
            <a:off x="2314074" y="4459736"/>
            <a:ext cx="1876926" cy="920301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sp>
        <p:nvSpPr>
          <p:cNvPr id="63510" name="Line 41"/>
          <p:cNvSpPr>
            <a:spLocks noChangeShapeType="1"/>
          </p:cNvSpPr>
          <p:nvPr/>
        </p:nvSpPr>
        <p:spPr bwMode="auto">
          <a:xfrm>
            <a:off x="2520950" y="4325938"/>
            <a:ext cx="4281488" cy="1109662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457200"/>
            <a:endParaRPr lang="en-US" dirty="0">
              <a:solidFill>
                <a:srgbClr val="FFFF00"/>
              </a:solidFill>
              <a:cs typeface="Aharoni" panose="02010803020104030203" pitchFamily="2" charset="-79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06829" y="2152650"/>
            <a:ext cx="873034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664029" y="1311948"/>
            <a:ext cx="2427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srgbClr val="000000"/>
                </a:solidFill>
              </a:rPr>
              <a:t>FHIR Resource</a:t>
            </a:r>
            <a:endParaRPr lang="en-US" sz="2800" dirty="0">
              <a:solidFill>
                <a:srgbClr val="000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239486" y="5048250"/>
            <a:ext cx="873034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3243697" y="3256290"/>
            <a:ext cx="22108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srgbClr val="000000"/>
                </a:solidFill>
              </a:rPr>
              <a:t>FHIR Profiles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8305" y="6113335"/>
            <a:ext cx="7949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en-US" sz="2800" dirty="0" smtClean="0">
                <a:solidFill>
                  <a:srgbClr val="000000"/>
                </a:solidFill>
              </a:rPr>
              <a:t>Invariant Profile Structure – CIMI Leaf Node Content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776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ways to do specialization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FHIR profiles</a:t>
            </a:r>
          </a:p>
          <a:p>
            <a:r>
              <a:rPr lang="en-US" dirty="0" smtClean="0"/>
              <a:t>FHIR data elements</a:t>
            </a:r>
          </a:p>
          <a:p>
            <a:r>
              <a:rPr lang="en-US" dirty="0" smtClean="0"/>
              <a:t>(Look at FHIR website)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77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Access to the models</a:t>
            </a: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ctr" eaLnBrk="0" hangingPunct="0">
              <a:defRPr sz="2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smtClean="0">
                <a:solidFill>
                  <a:srgbClr val="FFFF00"/>
                </a:solidFill>
                <a:latin typeface="Arial" pitchFamily="34" charset="0"/>
              </a:rPr>
              <a:t>  # </a:t>
            </a:r>
            <a:fld id="{C3A31872-0604-4AED-9229-BEB41CFFF788}" type="slidenum">
              <a:rPr lang="en-US" sz="1200" smtClean="0">
                <a:solidFill>
                  <a:srgbClr val="FFFF00"/>
                </a:solidFill>
                <a:latin typeface="Arial" pitchFamily="34" charset="0"/>
              </a:rPr>
              <a:pPr algn="r"/>
              <a:t>19</a:t>
            </a:fld>
            <a:endParaRPr lang="en-US" sz="1200" smtClean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1"/>
          </p:nvPr>
        </p:nvSpPr>
        <p:spPr bwMode="auto">
          <a:ln>
            <a:solidFill>
              <a:schemeClr val="tx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4100" dirty="0" smtClean="0"/>
              <a:t>Browse and download models</a:t>
            </a:r>
          </a:p>
          <a:p>
            <a:pPr>
              <a:defRPr/>
            </a:pPr>
            <a:r>
              <a:rPr lang="en-US" sz="4100" dirty="0" smtClean="0"/>
              <a:t>CIMI models</a:t>
            </a:r>
            <a:endParaRPr lang="en-US" dirty="0" smtClean="0"/>
          </a:p>
          <a:p>
            <a:pPr lvl="1">
              <a:defRPr/>
            </a:pPr>
            <a:r>
              <a:rPr lang="en-US" dirty="0">
                <a:hlinkClick r:id="rId2"/>
              </a:rPr>
              <a:t>http://www.clinicalelement.com/cimi-browser</a:t>
            </a:r>
            <a:r>
              <a:rPr lang="en-US" dirty="0" smtClean="0">
                <a:hlinkClick r:id="rId2"/>
              </a:rPr>
              <a:t>/#/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Intermountain models</a:t>
            </a:r>
          </a:p>
          <a:p>
            <a:pPr lvl="1">
              <a:defRPr/>
            </a:pPr>
            <a:r>
              <a:rPr lang="en-US" dirty="0">
                <a:hlinkClick r:id="rId3"/>
              </a:rPr>
              <a:t>http://www.opencem.org</a:t>
            </a:r>
            <a:r>
              <a:rPr lang="en-US" dirty="0" smtClean="0">
                <a:hlinkClick r:id="rId3"/>
              </a:rPr>
              <a:t>/#/</a:t>
            </a:r>
            <a:r>
              <a:rPr lang="en-US" dirty="0" smtClean="0"/>
              <a:t> </a:t>
            </a:r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068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Side Normalization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61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odeling </a:t>
            </a:r>
            <a:r>
              <a:rPr lang="en-US" dirty="0"/>
              <a:t>A</a:t>
            </a:r>
            <a:r>
              <a:rPr lang="en-US" dirty="0" smtClean="0"/>
              <a:t>pproach </a:t>
            </a:r>
            <a:r>
              <a:rPr lang="en-US" dirty="0"/>
              <a:t>for </a:t>
            </a:r>
            <a:r>
              <a:rPr lang="en-US" dirty="0" smtClean="0"/>
              <a:t>Standard </a:t>
            </a:r>
            <a:r>
              <a:rPr lang="en-US" dirty="0"/>
              <a:t>L</a:t>
            </a:r>
            <a:r>
              <a:rPr lang="en-US" dirty="0" smtClean="0"/>
              <a:t>aboratory </a:t>
            </a:r>
            <a:r>
              <a:rPr lang="en-US" dirty="0"/>
              <a:t>D</a:t>
            </a:r>
            <a:r>
              <a:rPr lang="en-US" dirty="0" smtClean="0"/>
              <a:t>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04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Raw LOINC Codes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61546"/>
              </p:ext>
            </p:extLst>
          </p:nvPr>
        </p:nvGraphicFramePr>
        <p:xfrm>
          <a:off x="152400" y="1600200"/>
          <a:ext cx="8458199" cy="4416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765"/>
                <a:gridCol w="1289360"/>
                <a:gridCol w="698165"/>
                <a:gridCol w="385852"/>
                <a:gridCol w="893001"/>
                <a:gridCol w="859574"/>
                <a:gridCol w="1203402"/>
                <a:gridCol w="753558"/>
                <a:gridCol w="1498522"/>
              </a:tblGrid>
              <a:tr h="29181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Code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Component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Prop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System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Scale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Method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1180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2339-0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Glucose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MCnc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Pt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Bld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Qn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mg/dL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Glucose [Mass/volume] in Blood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1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2341-6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Glucose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MCnc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Bld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Test strip manual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mg/dL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Glucose [Mass/volume] in Blood by Test strip manual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179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2340-8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Glucose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MCnc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Pt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Bld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Qn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Test strip automated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mg/dL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Glucose [Mass/volume] in Blood by Automated test strip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89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551087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prstClr val="black"/>
                </a:solidFill>
              </a:rPr>
              <a:t>Option 1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PreCoordinatedGlucoseModel</a:t>
            </a: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 name (focus): 2341-6</a:t>
            </a:r>
            <a:r>
              <a:rPr lang="en-US" dirty="0" smtClean="0">
                <a:solidFill>
                  <a:prstClr val="black"/>
                </a:solidFill>
                <a:cs typeface="Times New Roman"/>
              </a:rPr>
              <a:t> (</a:t>
            </a:r>
            <a:r>
              <a:rPr lang="en-US" dirty="0" smtClean="0">
                <a:solidFill>
                  <a:prstClr val="black"/>
                </a:solidFill>
              </a:rPr>
              <a:t>Glucose </a:t>
            </a:r>
            <a:r>
              <a:rPr lang="en-US" dirty="0">
                <a:solidFill>
                  <a:prstClr val="black"/>
                </a:solidFill>
              </a:rPr>
              <a:t>[Mass/volume] in Blood by Test strip </a:t>
            </a:r>
            <a:r>
              <a:rPr lang="en-US" dirty="0" smtClean="0">
                <a:solidFill>
                  <a:prstClr val="black"/>
                </a:solidFill>
              </a:rPr>
              <a:t>manual)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    </a:t>
            </a:r>
            <a:r>
              <a:rPr lang="en-US" dirty="0" err="1" smtClean="0">
                <a:solidFill>
                  <a:prstClr val="black"/>
                </a:solidFill>
              </a:rPr>
              <a:t>data.value</a:t>
            </a:r>
            <a:r>
              <a:rPr lang="en-US" dirty="0" smtClean="0">
                <a:solidFill>
                  <a:prstClr val="black"/>
                </a:solidFill>
              </a:rPr>
              <a:t>: 120 mg/</a:t>
            </a:r>
            <a:r>
              <a:rPr lang="en-US" dirty="0" err="1" smtClean="0">
                <a:solidFill>
                  <a:prstClr val="black"/>
                </a:solidFill>
              </a:rPr>
              <a:t>dL</a:t>
            </a:r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u="sng" dirty="0" smtClean="0">
                <a:solidFill>
                  <a:prstClr val="black"/>
                </a:solidFill>
              </a:rPr>
              <a:t>Option 2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PostCoordinatedGlucoseModel</a:t>
            </a:r>
            <a:r>
              <a:rPr lang="en-US" dirty="0" smtClean="0">
                <a:solidFill>
                  <a:prstClr val="black"/>
                </a:solidFill>
              </a:rPr>
              <a:t> 1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name (focus): 2341-6  (Glucose [Mass/volume] in Blood by Test strip manual)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method (</a:t>
            </a:r>
            <a:r>
              <a:rPr lang="en-US" dirty="0" err="1" smtClean="0">
                <a:solidFill>
                  <a:prstClr val="black"/>
                </a:solidFill>
              </a:rPr>
              <a:t>qual</a:t>
            </a:r>
            <a:r>
              <a:rPr lang="en-US" dirty="0" smtClean="0">
                <a:solidFill>
                  <a:prstClr val="black"/>
                </a:solidFill>
              </a:rPr>
              <a:t>): 1234 Test strip manual</a:t>
            </a:r>
          </a:p>
          <a:p>
            <a:r>
              <a:rPr lang="en-US" dirty="0" smtClean="0">
                <a:solidFill>
                  <a:prstClr val="black"/>
                </a:solidFill>
                <a:ea typeface="Calibri"/>
                <a:cs typeface="Times New Roman"/>
              </a:rPr>
              <a:t>    </a:t>
            </a:r>
            <a:r>
              <a:rPr lang="en-US" dirty="0" err="1" smtClean="0">
                <a:solidFill>
                  <a:prstClr val="black"/>
                </a:solidFill>
              </a:rPr>
              <a:t>data.value</a:t>
            </a:r>
            <a:r>
              <a:rPr lang="en-US" dirty="0" smtClean="0">
                <a:solidFill>
                  <a:prstClr val="black"/>
                </a:solidFill>
              </a:rPr>
              <a:t>: 120 mg/</a:t>
            </a:r>
            <a:r>
              <a:rPr lang="en-US" dirty="0" err="1" smtClean="0">
                <a:solidFill>
                  <a:prstClr val="black"/>
                </a:solidFill>
              </a:rPr>
              <a:t>dL</a:t>
            </a:r>
            <a:endParaRPr lang="en-US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b="1" u="sng" dirty="0" smtClean="0">
                <a:solidFill>
                  <a:prstClr val="black"/>
                </a:solidFill>
              </a:rPr>
              <a:t>Option 3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PostCoordinatedGlucoseModel</a:t>
            </a:r>
            <a:r>
              <a:rPr lang="en-US" dirty="0" smtClean="0">
                <a:solidFill>
                  <a:prstClr val="black"/>
                </a:solidFill>
              </a:rPr>
              <a:t> 2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name (focus): 2339-0  (Glucose [Mass/volume] in Blood)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method (</a:t>
            </a:r>
            <a:r>
              <a:rPr lang="en-US" dirty="0" err="1" smtClean="0">
                <a:solidFill>
                  <a:prstClr val="black"/>
                </a:solidFill>
              </a:rPr>
              <a:t>qual</a:t>
            </a:r>
            <a:r>
              <a:rPr lang="en-US" dirty="0" smtClean="0">
                <a:solidFill>
                  <a:prstClr val="black"/>
                </a:solidFill>
              </a:rPr>
              <a:t>): 1234 Test strip manual</a:t>
            </a:r>
          </a:p>
          <a:p>
            <a:r>
              <a:rPr lang="en-US" dirty="0" smtClean="0">
                <a:solidFill>
                  <a:prstClr val="black"/>
                </a:solidFill>
                <a:ea typeface="Calibri"/>
                <a:cs typeface="Times New Roman"/>
              </a:rPr>
              <a:t>    </a:t>
            </a:r>
            <a:r>
              <a:rPr lang="en-US" dirty="0" err="1" smtClean="0">
                <a:solidFill>
                  <a:prstClr val="black"/>
                </a:solidFill>
              </a:rPr>
              <a:t>data.value</a:t>
            </a:r>
            <a:r>
              <a:rPr lang="en-US" dirty="0" smtClean="0">
                <a:solidFill>
                  <a:prstClr val="black"/>
                </a:solidFill>
              </a:rPr>
              <a:t>: 120 mg/</a:t>
            </a:r>
            <a:r>
              <a:rPr lang="en-US" dirty="0" err="1" smtClean="0">
                <a:solidFill>
                  <a:prstClr val="black"/>
                </a:solidFill>
              </a:rPr>
              <a:t>dL</a:t>
            </a:r>
            <a:endParaRPr lang="en-US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551087"/>
            <a:ext cx="86868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b="1" u="sng" dirty="0" smtClean="0">
                <a:solidFill>
                  <a:prstClr val="black"/>
                </a:solidFill>
              </a:rPr>
              <a:t>Option 4</a:t>
            </a:r>
          </a:p>
          <a:p>
            <a:r>
              <a:rPr lang="en-US" dirty="0" err="1" smtClean="0">
                <a:solidFill>
                  <a:prstClr val="black"/>
                </a:solidFill>
              </a:rPr>
              <a:t>PostCoordinatedGlucoseModel</a:t>
            </a:r>
            <a:r>
              <a:rPr lang="en-US" dirty="0" smtClean="0">
                <a:solidFill>
                  <a:prstClr val="black"/>
                </a:solidFill>
              </a:rPr>
              <a:t> 3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    name (focus): (2341-6  </a:t>
            </a:r>
            <a:r>
              <a:rPr lang="en-US" b="1" u="sng" dirty="0" smtClean="0">
                <a:solidFill>
                  <a:prstClr val="black"/>
                </a:solidFill>
              </a:rPr>
              <a:t>OR</a:t>
            </a:r>
            <a:r>
              <a:rPr lang="en-US" dirty="0" smtClean="0">
                <a:solidFill>
                  <a:prstClr val="black"/>
                </a:solidFill>
              </a:rPr>
              <a:t>  2339-0) --- Either a pre or a post coordinated code is allowed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method (</a:t>
            </a:r>
            <a:r>
              <a:rPr lang="en-US" dirty="0" err="1" smtClean="0">
                <a:solidFill>
                  <a:prstClr val="black"/>
                </a:solidFill>
              </a:rPr>
              <a:t>qual</a:t>
            </a:r>
            <a:r>
              <a:rPr lang="en-US" dirty="0" smtClean="0">
                <a:solidFill>
                  <a:prstClr val="black"/>
                </a:solidFill>
              </a:rPr>
              <a:t>): 1234 Test strip manual</a:t>
            </a:r>
          </a:p>
          <a:p>
            <a:r>
              <a:rPr lang="en-US" dirty="0" smtClean="0">
                <a:solidFill>
                  <a:prstClr val="black"/>
                </a:solidFill>
                <a:ea typeface="Calibri"/>
                <a:cs typeface="Times New Roman"/>
              </a:rPr>
              <a:t>    </a:t>
            </a:r>
            <a:r>
              <a:rPr lang="en-US" dirty="0" err="1" smtClean="0">
                <a:solidFill>
                  <a:prstClr val="black"/>
                </a:solidFill>
              </a:rPr>
              <a:t>data.value</a:t>
            </a:r>
            <a:r>
              <a:rPr lang="en-US" dirty="0" smtClean="0">
                <a:solidFill>
                  <a:prstClr val="black"/>
                </a:solidFill>
              </a:rPr>
              <a:t>: 120 mg/</a:t>
            </a:r>
            <a:r>
              <a:rPr lang="en-US" dirty="0" err="1" smtClean="0">
                <a:solidFill>
                  <a:prstClr val="black"/>
                </a:solidFill>
              </a:rPr>
              <a:t>dL</a:t>
            </a:r>
            <a:endParaRPr lang="en-US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b="1" u="sng" dirty="0">
                <a:solidFill>
                  <a:prstClr val="black"/>
                </a:solidFill>
              </a:rPr>
              <a:t>Option </a:t>
            </a:r>
            <a:r>
              <a:rPr lang="en-US" b="1" u="sng" dirty="0" smtClean="0">
                <a:solidFill>
                  <a:prstClr val="black"/>
                </a:solidFill>
              </a:rPr>
              <a:t>5</a:t>
            </a:r>
            <a:endParaRPr lang="en-US" b="1" u="sng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PostCoordinatedGlucoseModel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4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  name (focus): (2341-6  </a:t>
            </a:r>
            <a:r>
              <a:rPr lang="en-US" b="1" u="sng" dirty="0">
                <a:solidFill>
                  <a:prstClr val="black"/>
                </a:solidFill>
              </a:rPr>
              <a:t>OR</a:t>
            </a:r>
            <a:r>
              <a:rPr lang="en-US" dirty="0">
                <a:solidFill>
                  <a:prstClr val="black"/>
                </a:solidFill>
              </a:rPr>
              <a:t>  2339-0) --- Either a pre or a post coordinated code is allowed</a:t>
            </a:r>
          </a:p>
          <a:p>
            <a:r>
              <a:rPr lang="en-US" dirty="0">
                <a:solidFill>
                  <a:prstClr val="black"/>
                </a:solidFill>
              </a:rPr>
              <a:t>    method (</a:t>
            </a:r>
            <a:r>
              <a:rPr lang="en-US" dirty="0" err="1">
                <a:solidFill>
                  <a:prstClr val="black"/>
                </a:solidFill>
              </a:rPr>
              <a:t>qual</a:t>
            </a:r>
            <a:r>
              <a:rPr lang="en-US" dirty="0">
                <a:solidFill>
                  <a:prstClr val="black"/>
                </a:solidFill>
              </a:rPr>
              <a:t>): 1234 Test strip </a:t>
            </a:r>
            <a:r>
              <a:rPr lang="en-US" dirty="0" smtClean="0">
                <a:solidFill>
                  <a:prstClr val="black"/>
                </a:solidFill>
              </a:rPr>
              <a:t>manual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component: Glucose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 specimen: BLD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property: MCNC</a:t>
            </a:r>
          </a:p>
          <a:p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   scale: QN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  <a:ea typeface="Calibri"/>
                <a:cs typeface="Times New Roman"/>
              </a:rPr>
              <a:t>    </a:t>
            </a:r>
            <a:r>
              <a:rPr lang="en-US" dirty="0" err="1">
                <a:solidFill>
                  <a:prstClr val="black"/>
                </a:solidFill>
              </a:rPr>
              <a:t>data.value</a:t>
            </a:r>
            <a:r>
              <a:rPr lang="en-US" dirty="0">
                <a:solidFill>
                  <a:prstClr val="black"/>
                </a:solidFill>
              </a:rPr>
              <a:t>: 120 mg/</a:t>
            </a:r>
            <a:r>
              <a:rPr lang="en-US" dirty="0" err="1">
                <a:solidFill>
                  <a:prstClr val="black"/>
                </a:solidFill>
              </a:rPr>
              <a:t>dL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AU" sz="3600" dirty="0" err="1" smtClean="0"/>
              <a:t>IsoSemantic</a:t>
            </a:r>
            <a:r>
              <a:rPr lang="en-AU" sz="3600" dirty="0" smtClean="0"/>
              <a:t> Models – Example of Problem</a:t>
            </a:r>
            <a:endParaRPr lang="en-AU" sz="3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457" y="2455887"/>
            <a:ext cx="2537138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93064" y="2455886"/>
            <a:ext cx="2712277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6054" y="2455887"/>
            <a:ext cx="2997490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1599183"/>
            <a:ext cx="9144000" cy="461665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66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e.g. “Suspected Lung Cancer”</a:t>
            </a:r>
            <a:endParaRPr lang="en-US" sz="2400" dirty="0">
              <a:solidFill>
                <a:srgbClr val="000066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93865" y="917274"/>
            <a:ext cx="2150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AU" i="1" dirty="0">
                <a:solidFill>
                  <a:srgbClr val="000000"/>
                </a:solidFill>
                <a:cs typeface="Aharoni" panose="02010803020104030203" pitchFamily="2" charset="-79"/>
              </a:rPr>
              <a:t>(from </a:t>
            </a:r>
            <a:r>
              <a:rPr lang="en-AU" i="1" dirty="0" err="1">
                <a:solidFill>
                  <a:srgbClr val="000000"/>
                </a:solidFill>
                <a:cs typeface="Aharoni" panose="02010803020104030203" pitchFamily="2" charset="-79"/>
              </a:rPr>
              <a:t>Dr.</a:t>
            </a:r>
            <a:r>
              <a:rPr lang="en-AU" i="1" dirty="0">
                <a:solidFill>
                  <a:srgbClr val="000000"/>
                </a:solidFill>
                <a:cs typeface="Aharoni" panose="02010803020104030203" pitchFamily="2" charset="-79"/>
              </a:rPr>
              <a:t> Linda Bird)</a:t>
            </a:r>
            <a:endParaRPr lang="en-US" i="1" dirty="0">
              <a:solidFill>
                <a:srgbClr val="000000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979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Comes in Different </a:t>
            </a:r>
            <a:br>
              <a:rPr lang="en-US" dirty="0" smtClean="0"/>
            </a:br>
            <a:r>
              <a:rPr lang="en-US" dirty="0" smtClean="0"/>
              <a:t>Shapes and Colors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1676400"/>
            <a:ext cx="4957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Finding – Suspected Lung Cancer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2743200"/>
            <a:ext cx="41787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Finding – Suspected Cancer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Location – Lung 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4303693"/>
            <a:ext cx="572028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Finding – Cancer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Location – Lung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Certainty – Suspected</a:t>
            </a:r>
          </a:p>
          <a:p>
            <a:r>
              <a:rPr lang="en-US" sz="2800" b="1" dirty="0" smtClean="0">
                <a:solidFill>
                  <a:srgbClr val="FF6600"/>
                </a:solidFill>
                <a:cs typeface="Aharoni" panose="02010803020104030203" pitchFamily="2" charset="-79"/>
              </a:rPr>
              <a:t>(Let’s say this is the preferred shape) </a:t>
            </a:r>
            <a:endParaRPr lang="en-US" sz="2800" b="1" dirty="0">
              <a:solidFill>
                <a:srgbClr val="FF6600"/>
              </a:solidFill>
              <a:cs typeface="Aharoni" panose="02010803020104030203" pitchFamily="2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1447800" y="1480810"/>
            <a:ext cx="1066800" cy="11099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>
            <a:off x="1524000" y="2775857"/>
            <a:ext cx="914400" cy="1216152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Hexagon 9"/>
          <p:cNvSpPr/>
          <p:nvPr/>
        </p:nvSpPr>
        <p:spPr>
          <a:xfrm>
            <a:off x="1374648" y="4538990"/>
            <a:ext cx="1368552" cy="1149698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5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Standardized in the Service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2209800" y="5358571"/>
            <a:ext cx="1066800" cy="11099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2133600" y="2743200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410200"/>
            <a:ext cx="37134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Shape and color of data 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in the local database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5181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90600" y="48006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2057400" y="3789633"/>
            <a:ext cx="1295400" cy="1087167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038600" y="4124980"/>
            <a:ext cx="41480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Shape and code translation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95400" y="1371600"/>
            <a:ext cx="2678296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Application </a:t>
            </a:r>
            <a:endParaRPr lang="en-US" sz="2800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90600" y="37338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2514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91000" y="2819400"/>
            <a:ext cx="3621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Data in preferred shape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6919" y="1447800"/>
            <a:ext cx="1832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447800"/>
            <a:ext cx="1143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3" idx="0"/>
          </p:cNvCxnSpPr>
          <p:nvPr/>
        </p:nvCxnSpPr>
        <p:spPr>
          <a:xfrm flipV="1">
            <a:off x="2743200" y="4800601"/>
            <a:ext cx="0" cy="55797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667000" y="3581400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667000" y="2199620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3973696" y="1828800"/>
            <a:ext cx="826904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34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09" y="0"/>
            <a:ext cx="8229600" cy="892629"/>
          </a:xfrm>
        </p:spPr>
        <p:txBody>
          <a:bodyPr/>
          <a:lstStyle/>
          <a:p>
            <a:r>
              <a:rPr lang="en-US" dirty="0" smtClean="0"/>
              <a:t>Partial Interoperability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5181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48006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371600" y="3789633"/>
            <a:ext cx="1295400" cy="1087167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6" name="Oval 15"/>
          <p:cNvSpPr/>
          <p:nvPr/>
        </p:nvSpPr>
        <p:spPr>
          <a:xfrm>
            <a:off x="1327852" y="914400"/>
            <a:ext cx="2678296" cy="12192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76229" y="3962400"/>
            <a:ext cx="17867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Term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Translators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90600" y="37338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2514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19749" y="2667000"/>
            <a:ext cx="28054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Standard Terms</a:t>
            </a:r>
          </a:p>
          <a:p>
            <a:r>
              <a:rPr lang="en-US" sz="2000" dirty="0" smtClean="0">
                <a:solidFill>
                  <a:prstClr val="black"/>
                </a:solidFill>
                <a:cs typeface="Aharoni" panose="02010803020104030203" pitchFamily="2" charset="-79"/>
              </a:rPr>
              <a:t>(Non-standard Structure)</a:t>
            </a:r>
            <a:endParaRPr lang="en-US" sz="20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6919" y="1219200"/>
            <a:ext cx="1832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1143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/>
          <p:nvPr/>
        </p:nvCxnSpPr>
        <p:spPr>
          <a:xfrm flipV="1">
            <a:off x="2057400" y="4800601"/>
            <a:ext cx="0" cy="55797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981200" y="3581400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044229" y="1905000"/>
            <a:ext cx="45589" cy="762001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4006148" y="1524000"/>
            <a:ext cx="826904" cy="15240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3600" y="4809039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3200400" y="3798072"/>
            <a:ext cx="1295400" cy="1087167"/>
            <a:chOff x="1632" y="1248"/>
            <a:chExt cx="2682" cy="2286"/>
          </a:xfrm>
        </p:grpSpPr>
        <p:sp>
          <p:nvSpPr>
            <p:cNvPr id="2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 flipV="1">
            <a:off x="3886200" y="4809040"/>
            <a:ext cx="10349" cy="64732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10000" y="3589839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4876800" y="3828106"/>
            <a:ext cx="1295400" cy="1087167"/>
            <a:chOff x="1632" y="1248"/>
            <a:chExt cx="2682" cy="2286"/>
          </a:xfrm>
        </p:grpSpPr>
        <p:sp>
          <p:nvSpPr>
            <p:cNvPr id="3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40" name="Straight Arrow Connector 39"/>
          <p:cNvCxnSpPr/>
          <p:nvPr/>
        </p:nvCxnSpPr>
        <p:spPr>
          <a:xfrm flipH="1" flipV="1">
            <a:off x="5562600" y="4839074"/>
            <a:ext cx="10349" cy="64732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743201" y="1980886"/>
            <a:ext cx="802302" cy="944748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486400" y="3619873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3429000" y="1898547"/>
            <a:ext cx="1600200" cy="102708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524000" y="2675792"/>
            <a:ext cx="930609" cy="914047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5" name="Isosceles Triangle 44"/>
          <p:cNvSpPr/>
          <p:nvPr/>
        </p:nvSpPr>
        <p:spPr>
          <a:xfrm>
            <a:off x="3279648" y="2626080"/>
            <a:ext cx="1060704" cy="914400"/>
          </a:xfrm>
          <a:prstGeom prst="triangl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2600" y="1000780"/>
            <a:ext cx="1832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white"/>
                </a:solidFill>
                <a:cs typeface="Aharoni" panose="02010803020104030203" pitchFamily="2" charset="-79"/>
              </a:rPr>
              <a:t>Application</a:t>
            </a:r>
            <a:endParaRPr lang="en-US" sz="2800" dirty="0">
              <a:solidFill>
                <a:prstClr val="white"/>
              </a:solidFill>
              <a:cs typeface="Aharoni" panose="02010803020104030203" pitchFamily="2" charset="-79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1524000" y="5358571"/>
            <a:ext cx="1066800" cy="11099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Trapezoid 52"/>
          <p:cNvSpPr/>
          <p:nvPr/>
        </p:nvSpPr>
        <p:spPr>
          <a:xfrm>
            <a:off x="3505200" y="5486400"/>
            <a:ext cx="767682" cy="101219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Hexagon 54"/>
          <p:cNvSpPr/>
          <p:nvPr/>
        </p:nvSpPr>
        <p:spPr>
          <a:xfrm>
            <a:off x="5073844" y="5573397"/>
            <a:ext cx="1017695" cy="838200"/>
          </a:xfrm>
          <a:prstGeom prst="hexagon">
            <a:avLst/>
          </a:prstGeom>
          <a:solidFill>
            <a:srgbClr val="F21C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0" name="Group 2"/>
          <p:cNvGrpSpPr>
            <a:grpSpLocks/>
          </p:cNvGrpSpPr>
          <p:nvPr/>
        </p:nvGrpSpPr>
        <p:grpSpPr bwMode="auto">
          <a:xfrm>
            <a:off x="1721774" y="1504678"/>
            <a:ext cx="322455" cy="393869"/>
            <a:chOff x="1632" y="1248"/>
            <a:chExt cx="2682" cy="2286"/>
          </a:xfrm>
        </p:grpSpPr>
        <p:sp>
          <p:nvSpPr>
            <p:cNvPr id="61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2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3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2272470" y="1486486"/>
            <a:ext cx="394530" cy="494400"/>
            <a:chOff x="1632" y="1248"/>
            <a:chExt cx="2682" cy="2286"/>
          </a:xfrm>
        </p:grpSpPr>
        <p:sp>
          <p:nvSpPr>
            <p:cNvPr id="65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6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67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8" name="Group 2"/>
          <p:cNvGrpSpPr>
            <a:grpSpLocks/>
          </p:cNvGrpSpPr>
          <p:nvPr/>
        </p:nvGrpSpPr>
        <p:grpSpPr bwMode="auto">
          <a:xfrm>
            <a:off x="2895600" y="1479835"/>
            <a:ext cx="523939" cy="425165"/>
            <a:chOff x="1632" y="1248"/>
            <a:chExt cx="2682" cy="2286"/>
          </a:xfrm>
        </p:grpSpPr>
        <p:sp>
          <p:nvSpPr>
            <p:cNvPr id="69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7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7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6282976" y="5486400"/>
            <a:ext cx="2762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Local databases,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CDA, HL7 V.2, etc.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57" name="Hexagon 56"/>
          <p:cNvSpPr/>
          <p:nvPr/>
        </p:nvSpPr>
        <p:spPr>
          <a:xfrm>
            <a:off x="4876800" y="2718501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8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909" y="174171"/>
            <a:ext cx="8229600" cy="8926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Preferred Strategy – Full Interoperability</a:t>
            </a:r>
            <a:endParaRPr lang="en-US" sz="3600" dirty="0"/>
          </a:p>
        </p:txBody>
      </p:sp>
      <p:sp>
        <p:nvSpPr>
          <p:cNvPr id="3" name="Oval 2"/>
          <p:cNvSpPr/>
          <p:nvPr/>
        </p:nvSpPr>
        <p:spPr>
          <a:xfrm>
            <a:off x="1524000" y="5358571"/>
            <a:ext cx="1066800" cy="110999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Hexagon 4"/>
          <p:cNvSpPr/>
          <p:nvPr/>
        </p:nvSpPr>
        <p:spPr>
          <a:xfrm>
            <a:off x="1496905" y="2743200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8668" y="5410200"/>
            <a:ext cx="27622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Local databases,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CDA, HL7 V.2, etc.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990600" y="5181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" y="4800600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1371600" y="3789633"/>
            <a:ext cx="1295400" cy="1087167"/>
            <a:chOff x="1632" y="1248"/>
            <a:chExt cx="2682" cy="2286"/>
          </a:xfrm>
        </p:grpSpPr>
        <p:sp>
          <p:nvSpPr>
            <p:cNvPr id="12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3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14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00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976229" y="3733800"/>
            <a:ext cx="177228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Term and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Structure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Translators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1295400" y="1219200"/>
            <a:ext cx="2678296" cy="9144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prstClr val="white"/>
                </a:solidFill>
              </a:rPr>
              <a:t>Application </a:t>
            </a:r>
            <a:endParaRPr lang="en-US" sz="2800" dirty="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990600" y="37338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90600" y="2514600"/>
            <a:ext cx="7772400" cy="0"/>
          </a:xfrm>
          <a:prstGeom prst="line">
            <a:avLst/>
          </a:prstGeom>
          <a:ln w="539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94576" y="2566481"/>
            <a:ext cx="25350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  <a:cs typeface="Aharoni" panose="02010803020104030203" pitchFamily="2" charset="-79"/>
              </a:rPr>
              <a:t>Standard Structure</a:t>
            </a:r>
          </a:p>
          <a:p>
            <a:pPr algn="ctr"/>
            <a:r>
              <a:rPr lang="en-US" sz="2000" u="sng" dirty="0" smtClean="0">
                <a:solidFill>
                  <a:prstClr val="black"/>
                </a:solidFill>
                <a:cs typeface="Aharoni" panose="02010803020104030203" pitchFamily="2" charset="-79"/>
              </a:rPr>
              <a:t>AND</a:t>
            </a:r>
            <a:r>
              <a:rPr lang="en-US" sz="2000" dirty="0" smtClean="0">
                <a:solidFill>
                  <a:prstClr val="black"/>
                </a:solidFill>
                <a:cs typeface="Aharoni" panose="02010803020104030203" pitchFamily="2" charset="-79"/>
              </a:rPr>
              <a:t> Standard Terms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cs typeface="Aharoni" panose="02010803020104030203" pitchFamily="2" charset="-79"/>
              </a:rPr>
              <a:t>(As defined by CIMI Models</a:t>
            </a:r>
            <a:r>
              <a:rPr lang="en-US" sz="1600" dirty="0" smtClean="0">
                <a:solidFill>
                  <a:prstClr val="black"/>
                </a:solidFill>
                <a:cs typeface="Aharoni" panose="02010803020104030203" pitchFamily="2" charset="-79"/>
              </a:rPr>
              <a:t>)</a:t>
            </a:r>
            <a:endParaRPr lang="en-US" sz="16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96919" y="1219200"/>
            <a:ext cx="1832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Application</a:t>
            </a:r>
          </a:p>
          <a:p>
            <a:r>
              <a:rPr lang="en-US" sz="2800" dirty="0" smtClean="0">
                <a:solidFill>
                  <a:prstClr val="black"/>
                </a:solidFill>
                <a:cs typeface="Aharoni" panose="02010803020104030203" pitchFamily="2" charset="-79"/>
              </a:rPr>
              <a:t> and User</a:t>
            </a:r>
            <a:endParaRPr lang="en-US" sz="28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  <p:pic>
        <p:nvPicPr>
          <p:cNvPr id="1030" name="Picture 6" descr="C:\Users\coshuff\AppData\Local\Microsoft\Windows\Temporary Internet Files\Content.IE5\7VL2K6HY\MP90044863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1143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2" name="Straight Arrow Connector 21"/>
          <p:cNvCxnSpPr>
            <a:stCxn id="3" idx="0"/>
          </p:cNvCxnSpPr>
          <p:nvPr/>
        </p:nvCxnSpPr>
        <p:spPr>
          <a:xfrm flipV="1">
            <a:off x="2057400" y="4800601"/>
            <a:ext cx="0" cy="55797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981200" y="3581400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089818" y="2173307"/>
            <a:ext cx="288591" cy="493693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6" idx="6"/>
          </p:cNvCxnSpPr>
          <p:nvPr/>
        </p:nvCxnSpPr>
        <p:spPr>
          <a:xfrm>
            <a:off x="3973696" y="1676400"/>
            <a:ext cx="826904" cy="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133600" y="4809039"/>
            <a:ext cx="0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3200400" y="3798072"/>
            <a:ext cx="1295400" cy="1087167"/>
            <a:chOff x="1632" y="1248"/>
            <a:chExt cx="2682" cy="2286"/>
          </a:xfrm>
        </p:grpSpPr>
        <p:sp>
          <p:nvSpPr>
            <p:cNvPr id="2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92D05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0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1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FFF00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cxnSp>
        <p:nvCxnSpPr>
          <p:cNvPr id="32" name="Straight Arrow Connector 31"/>
          <p:cNvCxnSpPr/>
          <p:nvPr/>
        </p:nvCxnSpPr>
        <p:spPr>
          <a:xfrm flipH="1" flipV="1">
            <a:off x="3886200" y="4809040"/>
            <a:ext cx="10349" cy="64732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810000" y="3589839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2"/>
          <p:cNvGrpSpPr>
            <a:grpSpLocks/>
          </p:cNvGrpSpPr>
          <p:nvPr/>
        </p:nvGrpSpPr>
        <p:grpSpPr bwMode="auto">
          <a:xfrm>
            <a:off x="4876800" y="3828106"/>
            <a:ext cx="1295400" cy="1087167"/>
            <a:chOff x="1632" y="1248"/>
            <a:chExt cx="2682" cy="2286"/>
          </a:xfrm>
        </p:grpSpPr>
        <p:sp>
          <p:nvSpPr>
            <p:cNvPr id="37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8" name="AutoShape 4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  <p:sp>
          <p:nvSpPr>
            <p:cNvPr id="39" name="AutoShape 5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10800 w 21600"/>
                <a:gd name="T1" fmla="*/ 0 h 21600"/>
                <a:gd name="T2" fmla="*/ 21600 w 21600"/>
                <a:gd name="T3" fmla="*/ 10800 h 21600"/>
                <a:gd name="T4" fmla="*/ 10800 w 21600"/>
                <a:gd name="T5" fmla="*/ 21600 h 21600"/>
                <a:gd name="T6" fmla="*/ 0 w 21600"/>
                <a:gd name="T7" fmla="*/ 10800 h 21600"/>
                <a:gd name="T8" fmla="*/ 4374 w 21600"/>
                <a:gd name="T9" fmla="*/ 3964 h 21600"/>
                <a:gd name="T10" fmla="*/ 17841 w 21600"/>
                <a:gd name="T11" fmla="*/ 1763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F21CC9"/>
            </a:soli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20099999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US" dirty="0">
                <a:solidFill>
                  <a:prstClr val="black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34" name="Hexagon 33"/>
          <p:cNvSpPr/>
          <p:nvPr/>
        </p:nvSpPr>
        <p:spPr>
          <a:xfrm>
            <a:off x="3325705" y="2743200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H="1" flipV="1">
            <a:off x="5562600" y="4839074"/>
            <a:ext cx="10349" cy="647326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2743200" y="2173307"/>
            <a:ext cx="622997" cy="599927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5486400" y="3619873"/>
            <a:ext cx="0" cy="543580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Hexagon 42"/>
          <p:cNvSpPr/>
          <p:nvPr/>
        </p:nvSpPr>
        <p:spPr>
          <a:xfrm>
            <a:off x="5002105" y="2773234"/>
            <a:ext cx="1017695" cy="838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3429000" y="2057400"/>
            <a:ext cx="1600200" cy="868234"/>
          </a:xfrm>
          <a:prstGeom prst="straightConnector1">
            <a:avLst/>
          </a:prstGeom>
          <a:ln w="508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rapezoid 58"/>
          <p:cNvSpPr/>
          <p:nvPr/>
        </p:nvSpPr>
        <p:spPr>
          <a:xfrm>
            <a:off x="3505200" y="5486400"/>
            <a:ext cx="767682" cy="1012195"/>
          </a:xfrm>
          <a:prstGeom prst="trapezoi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0" name="Hexagon 59"/>
          <p:cNvSpPr/>
          <p:nvPr/>
        </p:nvSpPr>
        <p:spPr>
          <a:xfrm>
            <a:off x="5073844" y="5573397"/>
            <a:ext cx="1017695" cy="838200"/>
          </a:xfrm>
          <a:prstGeom prst="hexagon">
            <a:avLst/>
          </a:prstGeom>
          <a:solidFill>
            <a:srgbClr val="F21C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533400" y="2981980"/>
            <a:ext cx="381000" cy="2809220"/>
          </a:xfrm>
          <a:prstGeom prst="curvedRightArrow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206" y="3570081"/>
            <a:ext cx="553998" cy="1840119"/>
          </a:xfrm>
          <a:prstGeom prst="rect">
            <a:avLst/>
          </a:prstGeom>
          <a:solidFill>
            <a:schemeClr val="bg1"/>
          </a:solidFill>
        </p:spPr>
        <p:txBody>
          <a:bodyPr vert="vert270"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  <a:cs typeface="Aharoni" panose="02010803020104030203" pitchFamily="2" charset="-79"/>
              </a:rPr>
              <a:t>Requirements</a:t>
            </a:r>
            <a:endParaRPr lang="en-US" sz="2400" dirty="0">
              <a:solidFill>
                <a:prstClr val="black"/>
              </a:solidFill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47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to do it on the server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Person writing the translation is most likely to understand the meaning of the data in their own database.</a:t>
            </a:r>
          </a:p>
          <a:p>
            <a:r>
              <a:rPr lang="en-US" dirty="0" smtClean="0"/>
              <a:t>The person writing the translation only has to understand their own data and the preferred model.</a:t>
            </a:r>
          </a:p>
          <a:p>
            <a:pPr lvl="1"/>
            <a:r>
              <a:rPr lang="en-US" dirty="0" smtClean="0"/>
              <a:t>They can optimize query execution for their own system</a:t>
            </a:r>
          </a:p>
          <a:p>
            <a:r>
              <a:rPr lang="en-US" dirty="0" smtClean="0"/>
              <a:t>The query for the data is simpler.  If the application has to write a query that will work for all shapes, the query will be inefficient to process by every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4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CEMs, CIMI, HL7 FHIR resources, and HL7 FHIR profiles are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513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rent">
  <a:themeElements>
    <a:clrScheme name="">
      <a:dk1>
        <a:srgbClr val="000000"/>
      </a:dk1>
      <a:lt1>
        <a:srgbClr val="FFFF00"/>
      </a:lt1>
      <a:dk2>
        <a:srgbClr val="00000A"/>
      </a:dk2>
      <a:lt2>
        <a:srgbClr val="FFFFFF"/>
      </a:lt2>
      <a:accent1>
        <a:srgbClr val="FF8100"/>
      </a:accent1>
      <a:accent2>
        <a:srgbClr val="4F4F4F"/>
      </a:accent2>
      <a:accent3>
        <a:srgbClr val="AAAAAA"/>
      </a:accent3>
      <a:accent4>
        <a:srgbClr val="DADA00"/>
      </a:accent4>
      <a:accent5>
        <a:srgbClr val="FFC1AA"/>
      </a:accent5>
      <a:accent6>
        <a:srgbClr val="474747"/>
      </a:accent6>
      <a:hlink>
        <a:srgbClr val="A1A100"/>
      </a:hlink>
      <a:folHlink>
        <a:srgbClr val="00C200"/>
      </a:folHlink>
    </a:clrScheme>
    <a:fontScheme name="Bre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950</TotalTime>
  <Words>874</Words>
  <Application>Microsoft Office PowerPoint</Application>
  <PresentationFormat>On-screen Show (4:3)</PresentationFormat>
  <Paragraphs>224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Civic</vt:lpstr>
      <vt:lpstr>Office Theme</vt:lpstr>
      <vt:lpstr>1_Office Theme</vt:lpstr>
      <vt:lpstr>1_Brent</vt:lpstr>
      <vt:lpstr>Modeling and Terminology</vt:lpstr>
      <vt:lpstr>Server Side Normalization of Data</vt:lpstr>
      <vt:lpstr>IsoSemantic Models – Example of Problem</vt:lpstr>
      <vt:lpstr>Data Comes in Different  Shapes and Colors</vt:lpstr>
      <vt:lpstr>Data Standardized in the Service</vt:lpstr>
      <vt:lpstr>Partial Interoperability</vt:lpstr>
      <vt:lpstr>Preferred Strategy – Full Interoperability</vt:lpstr>
      <vt:lpstr>Reasons to do it on the server side</vt:lpstr>
      <vt:lpstr>How CEMs, CIMI, HL7 FHIR resources, and HL7 FHIR profiles are related</vt:lpstr>
      <vt:lpstr>Clinical Information Modeling Initiative</vt:lpstr>
      <vt:lpstr>Clinical Information Modeling Initiative</vt:lpstr>
      <vt:lpstr>Clinical Information Modeling Initiative</vt:lpstr>
      <vt:lpstr>Intermountain Activities</vt:lpstr>
      <vt:lpstr>Current Process</vt:lpstr>
      <vt:lpstr>Future Process</vt:lpstr>
      <vt:lpstr>Even more Future Process</vt:lpstr>
      <vt:lpstr>PowerPoint Presentation</vt:lpstr>
      <vt:lpstr>Two ways to do specialization</vt:lpstr>
      <vt:lpstr>Access to the models</vt:lpstr>
      <vt:lpstr>Modeling Approach for Standard Laboratory Data</vt:lpstr>
      <vt:lpstr>Raw LOINC Codes</vt:lpstr>
      <vt:lpstr>Options</vt:lpstr>
      <vt:lpstr>Options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Stanley M. Huff</dc:creator>
  <cp:lastModifiedBy>Stanley M. Huff</cp:lastModifiedBy>
  <cp:revision>41</cp:revision>
  <dcterms:created xsi:type="dcterms:W3CDTF">2014-01-23T01:04:37Z</dcterms:created>
  <dcterms:modified xsi:type="dcterms:W3CDTF">2015-02-04T17:29:26Z</dcterms:modified>
</cp:coreProperties>
</file>