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4"/>
  </p:notesMasterIdLst>
  <p:sldIdLst>
    <p:sldId id="256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75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8F885-E6AB-4485-A21B-2BD1F3197A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32600-A2C3-47C2-9C75-5A3D9423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7689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4761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951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8865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8260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1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C2FE28-5334-4CDD-8F34-9A8309977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76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9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07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457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1759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531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191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378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20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671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543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3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272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3396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851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81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13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9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4, 2015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Stanley M. Huff, MD</a:t>
            </a:r>
          </a:p>
          <a:p>
            <a:r>
              <a:rPr lang="en-US" dirty="0" smtClean="0"/>
              <a:t>Chief Medical Informatics officer</a:t>
            </a:r>
          </a:p>
          <a:p>
            <a:r>
              <a:rPr lang="en-US" dirty="0" smtClean="0"/>
              <a:t>Intermountain Healthcare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Terminology and Modeling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Side Normalization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AU" sz="3600" dirty="0" err="1" smtClean="0"/>
              <a:t>IsoSemantic</a:t>
            </a:r>
            <a:r>
              <a:rPr lang="en-AU" sz="3600" dirty="0" smtClean="0"/>
              <a:t> Models – Example of Problem</a:t>
            </a:r>
            <a:endParaRPr lang="en-AU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457" y="2455887"/>
            <a:ext cx="2537138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3064" y="2455886"/>
            <a:ext cx="2712277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6054" y="2455887"/>
            <a:ext cx="299749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1599183"/>
            <a:ext cx="9144000" cy="461665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e.g. “Suspected Lung Cancer”</a:t>
            </a:r>
            <a:endParaRPr lang="en-US" sz="2400" dirty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93865" y="917274"/>
            <a:ext cx="2150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AU" i="1" dirty="0">
                <a:solidFill>
                  <a:srgbClr val="000000"/>
                </a:solidFill>
                <a:cs typeface="Aharoni" panose="02010803020104030203" pitchFamily="2" charset="-79"/>
              </a:rPr>
              <a:t>(from </a:t>
            </a:r>
            <a:r>
              <a:rPr lang="en-AU" i="1" dirty="0" err="1">
                <a:solidFill>
                  <a:srgbClr val="000000"/>
                </a:solidFill>
                <a:cs typeface="Aharoni" panose="02010803020104030203" pitchFamily="2" charset="-79"/>
              </a:rPr>
              <a:t>Dr.</a:t>
            </a:r>
            <a:r>
              <a:rPr lang="en-AU" i="1" dirty="0">
                <a:solidFill>
                  <a:srgbClr val="000000"/>
                </a:solidFill>
                <a:cs typeface="Aharoni" panose="02010803020104030203" pitchFamily="2" charset="-79"/>
              </a:rPr>
              <a:t> Linda Bird)</a:t>
            </a:r>
            <a:endParaRPr lang="en-US" i="1" dirty="0">
              <a:solidFill>
                <a:srgbClr val="000000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25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Comes in Different </a:t>
            </a:r>
            <a:br>
              <a:rPr lang="en-US" dirty="0" smtClean="0"/>
            </a:br>
            <a:r>
              <a:rPr lang="en-US" dirty="0" smtClean="0"/>
              <a:t>Shapes and Colors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676400"/>
            <a:ext cx="4957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Finding – Suspected Lung Cancer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743200"/>
            <a:ext cx="41787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Finding – Suspected Cancer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Location – Lung 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303693"/>
            <a:ext cx="572028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Finding – Cancer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Location – Lung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Certainty – Suspected</a:t>
            </a:r>
          </a:p>
          <a:p>
            <a:r>
              <a:rPr lang="en-US" sz="2800" b="1" dirty="0" smtClean="0">
                <a:solidFill>
                  <a:srgbClr val="FF6600"/>
                </a:solidFill>
                <a:cs typeface="Aharoni" panose="02010803020104030203" pitchFamily="2" charset="-79"/>
              </a:rPr>
              <a:t>(Let’s say this is the preferred shape) </a:t>
            </a:r>
            <a:endParaRPr lang="en-US" sz="2800" b="1" dirty="0">
              <a:solidFill>
                <a:srgbClr val="FF6600"/>
              </a:solidFill>
              <a:cs typeface="Aharoni" panose="02010803020104030203" pitchFamily="2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1447800" y="1480810"/>
            <a:ext cx="1066800" cy="11099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1524000" y="2775857"/>
            <a:ext cx="914400" cy="121615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1374648" y="4538990"/>
            <a:ext cx="1368552" cy="114969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3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Standardized in the Service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209800" y="5358571"/>
            <a:ext cx="1066800" cy="11099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2133600" y="2743200"/>
            <a:ext cx="1017695" cy="838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5410200"/>
            <a:ext cx="37134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Shape and color of data 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in the local database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5181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4800600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2057400" y="3789633"/>
            <a:ext cx="1295400" cy="1087167"/>
            <a:chOff x="1632" y="1248"/>
            <a:chExt cx="2682" cy="2286"/>
          </a:xfrm>
        </p:grpSpPr>
        <p:sp>
          <p:nvSpPr>
            <p:cNvPr id="1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3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4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038600" y="4124980"/>
            <a:ext cx="4148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Shape and code translation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95400" y="1371600"/>
            <a:ext cx="2678296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/>
                </a:solidFill>
              </a:rPr>
              <a:t>Application </a:t>
            </a:r>
            <a:endParaRPr lang="en-US" sz="2800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90600" y="37338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90600" y="2514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91000" y="2819400"/>
            <a:ext cx="3621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Data in preferred shape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96919" y="1447800"/>
            <a:ext cx="18326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Application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 and User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pic>
        <p:nvPicPr>
          <p:cNvPr id="1030" name="Picture 6" descr="C:\Users\coshuff\AppData\Local\Microsoft\Windows\Temporary Internet Files\Content.IE5\7VL2K6HY\MP9004486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1143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3" idx="0"/>
          </p:cNvCxnSpPr>
          <p:nvPr/>
        </p:nvCxnSpPr>
        <p:spPr>
          <a:xfrm flipV="1">
            <a:off x="2743200" y="4800601"/>
            <a:ext cx="0" cy="55797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667000" y="3581400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667000" y="2199620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6"/>
          </p:cNvCxnSpPr>
          <p:nvPr/>
        </p:nvCxnSpPr>
        <p:spPr>
          <a:xfrm>
            <a:off x="3973696" y="1828800"/>
            <a:ext cx="826904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1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909" y="0"/>
            <a:ext cx="8229600" cy="892629"/>
          </a:xfrm>
        </p:spPr>
        <p:txBody>
          <a:bodyPr/>
          <a:lstStyle/>
          <a:p>
            <a:r>
              <a:rPr lang="en-US" dirty="0" smtClean="0"/>
              <a:t>Partial Interoperability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5181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4800600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371600" y="3789633"/>
            <a:ext cx="1295400" cy="1087167"/>
            <a:chOff x="1632" y="1248"/>
            <a:chExt cx="2682" cy="2286"/>
          </a:xfrm>
        </p:grpSpPr>
        <p:sp>
          <p:nvSpPr>
            <p:cNvPr id="1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3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4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1327852" y="914400"/>
            <a:ext cx="2678296" cy="1219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76229" y="3962400"/>
            <a:ext cx="1786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Term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Translators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90600" y="37338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90600" y="2514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19749" y="2667000"/>
            <a:ext cx="28054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Standard Terms</a:t>
            </a:r>
          </a:p>
          <a:p>
            <a:r>
              <a:rPr lang="en-US" sz="2000" dirty="0" smtClean="0">
                <a:solidFill>
                  <a:prstClr val="black"/>
                </a:solidFill>
                <a:cs typeface="Aharoni" panose="02010803020104030203" pitchFamily="2" charset="-79"/>
              </a:rPr>
              <a:t>(Non-standard Structure)</a:t>
            </a:r>
            <a:endParaRPr lang="en-US" sz="20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96919" y="1219200"/>
            <a:ext cx="18326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Application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 and User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pic>
        <p:nvPicPr>
          <p:cNvPr id="1030" name="Picture 6" descr="C:\Users\coshuff\AppData\Local\Microsoft\Windows\Temporary Internet Files\Content.IE5\7VL2K6HY\MP9004486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1143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 flipV="1">
            <a:off x="2057400" y="4800601"/>
            <a:ext cx="0" cy="55797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981200" y="3581400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044229" y="1905000"/>
            <a:ext cx="45589" cy="762001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6"/>
          </p:cNvCxnSpPr>
          <p:nvPr/>
        </p:nvCxnSpPr>
        <p:spPr>
          <a:xfrm>
            <a:off x="4006148" y="1524000"/>
            <a:ext cx="826904" cy="1524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33600" y="4809039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3200400" y="3798072"/>
            <a:ext cx="1295400" cy="1087167"/>
            <a:chOff x="1632" y="1248"/>
            <a:chExt cx="2682" cy="2286"/>
          </a:xfrm>
        </p:grpSpPr>
        <p:sp>
          <p:nvSpPr>
            <p:cNvPr id="2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92D05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0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1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H="1" flipV="1">
            <a:off x="3886200" y="4809040"/>
            <a:ext cx="10349" cy="647326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10000" y="3589839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4876800" y="3828106"/>
            <a:ext cx="1295400" cy="1087167"/>
            <a:chOff x="1632" y="1248"/>
            <a:chExt cx="2682" cy="2286"/>
          </a:xfrm>
        </p:grpSpPr>
        <p:sp>
          <p:nvSpPr>
            <p:cNvPr id="3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8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9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21CC9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flipH="1" flipV="1">
            <a:off x="5562600" y="4839074"/>
            <a:ext cx="10349" cy="647326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743201" y="1980886"/>
            <a:ext cx="802302" cy="94474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486400" y="3619873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3429000" y="1898547"/>
            <a:ext cx="1600200" cy="1027087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524000" y="2675792"/>
            <a:ext cx="930609" cy="91404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Isosceles Triangle 44"/>
          <p:cNvSpPr/>
          <p:nvPr/>
        </p:nvSpPr>
        <p:spPr>
          <a:xfrm>
            <a:off x="3279648" y="2626080"/>
            <a:ext cx="1060704" cy="914400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1000780"/>
            <a:ext cx="1832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cs typeface="Aharoni" panose="02010803020104030203" pitchFamily="2" charset="-79"/>
              </a:rPr>
              <a:t>Application</a:t>
            </a:r>
            <a:endParaRPr lang="en-US" sz="2800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1524000" y="5358571"/>
            <a:ext cx="1066800" cy="11099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Trapezoid 52"/>
          <p:cNvSpPr/>
          <p:nvPr/>
        </p:nvSpPr>
        <p:spPr>
          <a:xfrm>
            <a:off x="3505200" y="5486400"/>
            <a:ext cx="767682" cy="101219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Hexagon 54"/>
          <p:cNvSpPr/>
          <p:nvPr/>
        </p:nvSpPr>
        <p:spPr>
          <a:xfrm>
            <a:off x="5073844" y="5573397"/>
            <a:ext cx="1017695" cy="838200"/>
          </a:xfrm>
          <a:prstGeom prst="hexagon">
            <a:avLst/>
          </a:prstGeom>
          <a:solidFill>
            <a:srgbClr val="F21C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0" name="Group 2"/>
          <p:cNvGrpSpPr>
            <a:grpSpLocks/>
          </p:cNvGrpSpPr>
          <p:nvPr/>
        </p:nvGrpSpPr>
        <p:grpSpPr bwMode="auto">
          <a:xfrm>
            <a:off x="1721774" y="1504678"/>
            <a:ext cx="322455" cy="393869"/>
            <a:chOff x="1632" y="1248"/>
            <a:chExt cx="2682" cy="2286"/>
          </a:xfrm>
        </p:grpSpPr>
        <p:sp>
          <p:nvSpPr>
            <p:cNvPr id="61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2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3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2272470" y="1486486"/>
            <a:ext cx="394530" cy="494400"/>
            <a:chOff x="1632" y="1248"/>
            <a:chExt cx="2682" cy="2286"/>
          </a:xfrm>
        </p:grpSpPr>
        <p:sp>
          <p:nvSpPr>
            <p:cNvPr id="65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92D05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6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7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68" name="Group 2"/>
          <p:cNvGrpSpPr>
            <a:grpSpLocks/>
          </p:cNvGrpSpPr>
          <p:nvPr/>
        </p:nvGrpSpPr>
        <p:grpSpPr bwMode="auto">
          <a:xfrm>
            <a:off x="2895600" y="1479835"/>
            <a:ext cx="523939" cy="425165"/>
            <a:chOff x="1632" y="1248"/>
            <a:chExt cx="2682" cy="2286"/>
          </a:xfrm>
        </p:grpSpPr>
        <p:sp>
          <p:nvSpPr>
            <p:cNvPr id="69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70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71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21CC9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6282976" y="5486400"/>
            <a:ext cx="27622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Local databases,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CDA, HL7 V.2, etc.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57" name="Hexagon 56"/>
          <p:cNvSpPr/>
          <p:nvPr/>
        </p:nvSpPr>
        <p:spPr>
          <a:xfrm>
            <a:off x="4876800" y="2718501"/>
            <a:ext cx="1017695" cy="838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909" y="174171"/>
            <a:ext cx="8229600" cy="89262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Preferred Strategy – Full Interoperability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1524000" y="5358571"/>
            <a:ext cx="1066800" cy="11099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1496905" y="2743200"/>
            <a:ext cx="1017695" cy="838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8668" y="5410200"/>
            <a:ext cx="27622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Local databases,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CDA, HL7 V.2, etc.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5181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4800600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371600" y="3789633"/>
            <a:ext cx="1295400" cy="1087167"/>
            <a:chOff x="1632" y="1248"/>
            <a:chExt cx="2682" cy="2286"/>
          </a:xfrm>
        </p:grpSpPr>
        <p:sp>
          <p:nvSpPr>
            <p:cNvPr id="1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3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4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976229" y="3733800"/>
            <a:ext cx="17722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Term and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Structure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Translators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95400" y="1219200"/>
            <a:ext cx="2678296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/>
                </a:solidFill>
              </a:rPr>
              <a:t>Application </a:t>
            </a:r>
            <a:endParaRPr lang="en-US" sz="2800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90600" y="37338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90600" y="2514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94576" y="2566481"/>
            <a:ext cx="25350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Aharoni" panose="02010803020104030203" pitchFamily="2" charset="-79"/>
              </a:rPr>
              <a:t>Standard Structure</a:t>
            </a:r>
          </a:p>
          <a:p>
            <a:pPr algn="ctr"/>
            <a:r>
              <a:rPr lang="en-US" sz="2000" u="sng" dirty="0" smtClean="0">
                <a:solidFill>
                  <a:prstClr val="black"/>
                </a:solidFill>
                <a:cs typeface="Aharoni" panose="02010803020104030203" pitchFamily="2" charset="-79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cs typeface="Aharoni" panose="02010803020104030203" pitchFamily="2" charset="-79"/>
              </a:rPr>
              <a:t> Standard Terms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cs typeface="Aharoni" panose="02010803020104030203" pitchFamily="2" charset="-79"/>
              </a:rPr>
              <a:t>(As defined by CIMI Models</a:t>
            </a:r>
            <a:r>
              <a:rPr lang="en-US" sz="1600" dirty="0" smtClean="0">
                <a:solidFill>
                  <a:prstClr val="black"/>
                </a:solidFill>
                <a:cs typeface="Aharoni" panose="02010803020104030203" pitchFamily="2" charset="-79"/>
              </a:rPr>
              <a:t>)</a:t>
            </a:r>
            <a:endParaRPr lang="en-US" sz="16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96919" y="1219200"/>
            <a:ext cx="18326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Application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 and User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pic>
        <p:nvPicPr>
          <p:cNvPr id="1030" name="Picture 6" descr="C:\Users\coshuff\AppData\Local\Microsoft\Windows\Temporary Internet Files\Content.IE5\7VL2K6HY\MP9004486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1143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3" idx="0"/>
          </p:cNvCxnSpPr>
          <p:nvPr/>
        </p:nvCxnSpPr>
        <p:spPr>
          <a:xfrm flipV="1">
            <a:off x="2057400" y="4800601"/>
            <a:ext cx="0" cy="55797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981200" y="3581400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89818" y="2173307"/>
            <a:ext cx="288591" cy="49369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6"/>
          </p:cNvCxnSpPr>
          <p:nvPr/>
        </p:nvCxnSpPr>
        <p:spPr>
          <a:xfrm>
            <a:off x="3973696" y="1676400"/>
            <a:ext cx="826904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33600" y="4809039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3200400" y="3798072"/>
            <a:ext cx="1295400" cy="1087167"/>
            <a:chOff x="1632" y="1248"/>
            <a:chExt cx="2682" cy="2286"/>
          </a:xfrm>
        </p:grpSpPr>
        <p:sp>
          <p:nvSpPr>
            <p:cNvPr id="2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92D05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0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1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H="1" flipV="1">
            <a:off x="3886200" y="4809040"/>
            <a:ext cx="10349" cy="647326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10000" y="3589839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4876800" y="3828106"/>
            <a:ext cx="1295400" cy="1087167"/>
            <a:chOff x="1632" y="1248"/>
            <a:chExt cx="2682" cy="2286"/>
          </a:xfrm>
        </p:grpSpPr>
        <p:sp>
          <p:nvSpPr>
            <p:cNvPr id="3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8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9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21CC9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34" name="Hexagon 33"/>
          <p:cNvSpPr/>
          <p:nvPr/>
        </p:nvSpPr>
        <p:spPr>
          <a:xfrm>
            <a:off x="3325705" y="2743200"/>
            <a:ext cx="1017695" cy="838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5562600" y="4839074"/>
            <a:ext cx="10349" cy="647326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743200" y="2173307"/>
            <a:ext cx="622997" cy="599927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486400" y="3619873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Hexagon 42"/>
          <p:cNvSpPr/>
          <p:nvPr/>
        </p:nvSpPr>
        <p:spPr>
          <a:xfrm>
            <a:off x="5002105" y="2773234"/>
            <a:ext cx="1017695" cy="838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3429000" y="2057400"/>
            <a:ext cx="1600200" cy="868234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rapezoid 58"/>
          <p:cNvSpPr/>
          <p:nvPr/>
        </p:nvSpPr>
        <p:spPr>
          <a:xfrm>
            <a:off x="3505200" y="5486400"/>
            <a:ext cx="767682" cy="101219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Hexagon 59"/>
          <p:cNvSpPr/>
          <p:nvPr/>
        </p:nvSpPr>
        <p:spPr>
          <a:xfrm>
            <a:off x="5073844" y="5573397"/>
            <a:ext cx="1017695" cy="838200"/>
          </a:xfrm>
          <a:prstGeom prst="hexagon">
            <a:avLst/>
          </a:prstGeom>
          <a:solidFill>
            <a:srgbClr val="F21C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533400" y="2981980"/>
            <a:ext cx="381000" cy="2809220"/>
          </a:xfrm>
          <a:prstGeom prst="curvedRightArrow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206" y="3570081"/>
            <a:ext cx="553998" cy="1840119"/>
          </a:xfrm>
          <a:prstGeom prst="rect">
            <a:avLst/>
          </a:prstGeom>
          <a:solidFill>
            <a:schemeClr val="bg1"/>
          </a:solidFill>
        </p:spPr>
        <p:txBody>
          <a:bodyPr vert="vert270"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Aharoni" panose="02010803020104030203" pitchFamily="2" charset="-79"/>
              </a:rPr>
              <a:t>Requirements</a:t>
            </a:r>
            <a:endParaRPr lang="en-US" sz="24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293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do it on the server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Person writing the translation is most likely to understand the meaning of the data in their own database.</a:t>
            </a:r>
          </a:p>
          <a:p>
            <a:r>
              <a:rPr lang="en-US" dirty="0" smtClean="0"/>
              <a:t>The person writing the translation only has to understand their own data and the preferred model.</a:t>
            </a:r>
          </a:p>
          <a:p>
            <a:pPr lvl="1"/>
            <a:r>
              <a:rPr lang="en-US" dirty="0" smtClean="0"/>
              <a:t>They can optimize query execution for their own system</a:t>
            </a:r>
          </a:p>
          <a:p>
            <a:r>
              <a:rPr lang="en-US" dirty="0" smtClean="0"/>
              <a:t>The query for the data is simpler.  If the application has to write a query that will work for all shapes, the query will be inefficient to process by every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1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We will pursue server side normalization of data</a:t>
            </a:r>
          </a:p>
          <a:p>
            <a:pPr lvl="0"/>
            <a:r>
              <a:rPr lang="en-US" dirty="0"/>
              <a:t>We </a:t>
            </a:r>
            <a:r>
              <a:rPr lang="en-US" dirty="0" smtClean="0"/>
              <a:t>will create detailed </a:t>
            </a:r>
            <a:r>
              <a:rPr lang="en-US" dirty="0"/>
              <a:t>“leaf level” </a:t>
            </a:r>
            <a:r>
              <a:rPr lang="en-US" dirty="0" smtClean="0"/>
              <a:t>models as the basis for true interoperability</a:t>
            </a:r>
            <a:endParaRPr lang="en-US" dirty="0"/>
          </a:p>
          <a:p>
            <a:pPr lvl="0"/>
            <a:r>
              <a:rPr lang="en-US" dirty="0"/>
              <a:t>There is a need to establish an authoritative set of </a:t>
            </a:r>
            <a:r>
              <a:rPr lang="en-US" dirty="0" smtClean="0"/>
              <a:t>HL7 FHIR profiles </a:t>
            </a:r>
            <a:r>
              <a:rPr lang="en-US" dirty="0"/>
              <a:t>for interoperability</a:t>
            </a:r>
          </a:p>
          <a:p>
            <a:pPr lvl="0"/>
            <a:r>
              <a:rPr lang="en-US" dirty="0"/>
              <a:t>We will </a:t>
            </a:r>
            <a:r>
              <a:rPr lang="en-US" dirty="0" smtClean="0"/>
              <a:t>promote HL7 </a:t>
            </a:r>
            <a:r>
              <a:rPr lang="en-US" dirty="0"/>
              <a:t>as the place to convene a group to establish the set of authoritative </a:t>
            </a:r>
            <a:r>
              <a:rPr lang="en-US" dirty="0" smtClean="0"/>
              <a:t>set of HL7 FHIR profiles </a:t>
            </a:r>
            <a:r>
              <a:rPr lang="en-US" dirty="0"/>
              <a:t>for interoperability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99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1554</TotalTime>
  <Words>321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Civic</vt:lpstr>
      <vt:lpstr>1_Civic</vt:lpstr>
      <vt:lpstr>Office Theme</vt:lpstr>
      <vt:lpstr>Terminology and Modeling Decisions</vt:lpstr>
      <vt:lpstr>Server Side Normalization of Data</vt:lpstr>
      <vt:lpstr>IsoSemantic Models – Example of Problem</vt:lpstr>
      <vt:lpstr>Data Comes in Different  Shapes and Colors</vt:lpstr>
      <vt:lpstr>Data Standardized in the Service</vt:lpstr>
      <vt:lpstr>Partial Interoperability</vt:lpstr>
      <vt:lpstr>Preferred Strategy – Full Interoperability</vt:lpstr>
      <vt:lpstr>Reasons to do it on the server side</vt:lpstr>
      <vt:lpstr>Decisions</vt:lpstr>
      <vt:lpstr>Questions and Discussion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Services Platform: Goals and Vision</dc:title>
  <dc:creator>Stanley M. Huff</dc:creator>
  <cp:lastModifiedBy>Stanley M. Huff</cp:lastModifiedBy>
  <cp:revision>52</cp:revision>
  <dcterms:created xsi:type="dcterms:W3CDTF">2014-01-22T02:08:02Z</dcterms:created>
  <dcterms:modified xsi:type="dcterms:W3CDTF">2015-02-05T07:19:31Z</dcterms:modified>
</cp:coreProperties>
</file>