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sldIdLst>
    <p:sldId id="278" r:id="rId2"/>
    <p:sldId id="320" r:id="rId3"/>
    <p:sldId id="277" r:id="rId4"/>
    <p:sldId id="267" r:id="rId5"/>
    <p:sldId id="317" r:id="rId6"/>
    <p:sldId id="271" r:id="rId7"/>
    <p:sldId id="328" r:id="rId8"/>
    <p:sldId id="329" r:id="rId9"/>
    <p:sldId id="272" r:id="rId10"/>
    <p:sldId id="261" r:id="rId11"/>
    <p:sldId id="33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358"/>
    <a:srgbClr val="FEFEFE"/>
    <a:srgbClr val="C5E2FF"/>
    <a:srgbClr val="00FFFF"/>
    <a:srgbClr val="FFCC00"/>
    <a:srgbClr val="FF9966"/>
    <a:srgbClr val="FFAE5D"/>
    <a:srgbClr val="FF9933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4" autoAdjust="0"/>
    <p:restoredTop sz="94641" autoAdjust="0"/>
  </p:normalViewPr>
  <p:slideViewPr>
    <p:cSldViewPr snapToGrid="0">
      <p:cViewPr varScale="1">
        <p:scale>
          <a:sx n="71" d="100"/>
          <a:sy n="71" d="100"/>
        </p:scale>
        <p:origin x="9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44E1-FD49-411D-BF37-E223B31E85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75DEA-EAEE-433F-BEC3-CE812F22A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</a:t>
            </a:r>
            <a:r>
              <a:rPr lang="en-US" baseline="0" dirty="0" smtClean="0"/>
              <a:t> functioning prototype showing a rounding app. Each widget serves a specific purpose (view and edit medications) and interacts with other widgets in  the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14CCC-73AB-4975-A5A8-344688E591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851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7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B6E9EF3-C2DD-4548-85B9-26FD6248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1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u="sng" dirty="0" smtClean="0"/>
              <a:t>Tier-2 Functionality and Development Sandbox Initiatives 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" y="580445"/>
            <a:ext cx="8424352" cy="5923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607" y="90836"/>
            <a:ext cx="819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dirty="0" smtClean="0"/>
              <a:t>app example developed using </a:t>
            </a:r>
            <a:r>
              <a:rPr lang="en-US" sz="2000" dirty="0" err="1" smtClean="0"/>
              <a:t>AppWorks</a:t>
            </a:r>
            <a:r>
              <a:rPr lang="en-US" sz="2000" dirty="0" smtClean="0"/>
              <a:t> </a:t>
            </a:r>
            <a:r>
              <a:rPr lang="en-US" sz="2000" dirty="0" err="1" smtClean="0"/>
              <a:t>composable</a:t>
            </a:r>
            <a:r>
              <a:rPr lang="en-US" sz="2000" dirty="0" smtClean="0"/>
              <a:t> “widgets”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43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TIER-2 BPM/CDS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area of focus of subgroup – for care coordination / care pathway use cases</a:t>
            </a:r>
          </a:p>
          <a:p>
            <a:r>
              <a:rPr lang="en-US" dirty="0" smtClean="0"/>
              <a:t>Focus on services to:</a:t>
            </a:r>
          </a:p>
          <a:p>
            <a:pPr lvl="1"/>
            <a:r>
              <a:rPr lang="en-US" dirty="0" smtClean="0"/>
              <a:t>Identify possible care pathway(s) for a patient</a:t>
            </a:r>
          </a:p>
          <a:p>
            <a:pPr lvl="1"/>
            <a:r>
              <a:rPr lang="en-US" dirty="0" smtClean="0"/>
              <a:t>Evaluate status of a patient with respect to a care pathway</a:t>
            </a:r>
          </a:p>
          <a:p>
            <a:pPr lvl="1"/>
            <a:r>
              <a:rPr lang="en-US" dirty="0" smtClean="0"/>
              <a:t>Determine next steps/actions or need to change to another pathway</a:t>
            </a:r>
          </a:p>
          <a:p>
            <a:pPr lvl="1"/>
            <a:r>
              <a:rPr lang="en-US" dirty="0" smtClean="0"/>
              <a:t>Orchestrate subsequent actions</a:t>
            </a:r>
          </a:p>
          <a:p>
            <a:pPr lvl="1"/>
            <a:r>
              <a:rPr lang="en-US" dirty="0" smtClean="0"/>
              <a:t>Record data for tracking pathway status</a:t>
            </a:r>
          </a:p>
          <a:p>
            <a:pPr lvl="2"/>
            <a:r>
              <a:rPr lang="en-US" dirty="0" smtClean="0"/>
              <a:t>Analytics for dashboards, outcomes reports</a:t>
            </a:r>
            <a:r>
              <a:rPr lang="en-US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8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999"/>
            <a:ext cx="7772400" cy="1269354"/>
          </a:xfr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Some driving use cases For tier 2</a:t>
            </a:r>
            <a:endParaRPr lang="en-US" sz="4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807" y="1971780"/>
            <a:ext cx="7772400" cy="40507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Three main categories of need appear to be arising in our HCOs:</a:t>
            </a:r>
          </a:p>
          <a:p>
            <a:r>
              <a:rPr lang="en-US" dirty="0" smtClean="0"/>
              <a:t>Care coordination/workflow optimization across venues of care</a:t>
            </a:r>
          </a:p>
          <a:p>
            <a:pPr lvl="1"/>
            <a:r>
              <a:rPr lang="en-US" dirty="0" smtClean="0"/>
              <a:t>Enterprise systems, ACOs, HIEs</a:t>
            </a:r>
          </a:p>
          <a:p>
            <a:r>
              <a:rPr lang="en-US" dirty="0" smtClean="0"/>
              <a:t>Connected care – integrating patient-facing and provider processes</a:t>
            </a:r>
          </a:p>
          <a:p>
            <a:pPr lvl="1"/>
            <a:r>
              <a:rPr lang="en-US" dirty="0" smtClean="0"/>
              <a:t>Biosensors, wearables, apps</a:t>
            </a:r>
          </a:p>
          <a:p>
            <a:r>
              <a:rPr lang="en-US" dirty="0" smtClean="0"/>
              <a:t>Applying big data analytics – e.g., </a:t>
            </a:r>
            <a:r>
              <a:rPr lang="en-US" dirty="0"/>
              <a:t>population </a:t>
            </a:r>
            <a:r>
              <a:rPr lang="en-US" dirty="0" smtClean="0"/>
              <a:t>management, patients-like-mine-based CDS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Many of the use cases need to:</a:t>
            </a:r>
          </a:p>
          <a:p>
            <a:r>
              <a:rPr lang="en-US" dirty="0" smtClean="0"/>
              <a:t>Integrate multiple data sources, not just single EHR</a:t>
            </a:r>
          </a:p>
          <a:p>
            <a:r>
              <a:rPr lang="en-US" dirty="0" smtClean="0"/>
              <a:t>Use business process management, CDS, and other services</a:t>
            </a:r>
          </a:p>
          <a:p>
            <a:r>
              <a:rPr lang="en-US" dirty="0"/>
              <a:t>D</a:t>
            </a:r>
            <a:r>
              <a:rPr lang="en-US" dirty="0" smtClean="0"/>
              <a:t>o write-backs into EHRs/data repositories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215" y="249699"/>
            <a:ext cx="6858000" cy="853122"/>
          </a:xfr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Challenges to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aN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App developer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615" y="1292087"/>
            <a:ext cx="7568738" cy="55659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platforms?</a:t>
            </a:r>
          </a:p>
          <a:p>
            <a:r>
              <a:rPr lang="en-US" sz="2400" dirty="0" smtClean="0"/>
              <a:t>What standards?</a:t>
            </a:r>
          </a:p>
          <a:p>
            <a:r>
              <a:rPr lang="en-US" sz="2400" dirty="0" smtClean="0"/>
              <a:t>What data sources and data flows?</a:t>
            </a:r>
          </a:p>
          <a:p>
            <a:r>
              <a:rPr lang="en-US" sz="2400" dirty="0" smtClean="0"/>
              <a:t>What services?</a:t>
            </a:r>
          </a:p>
          <a:p>
            <a:r>
              <a:rPr lang="en-US" sz="2400" dirty="0" smtClean="0"/>
              <a:t>Assembling all the resources to develop and test</a:t>
            </a:r>
          </a:p>
          <a:p>
            <a:r>
              <a:rPr lang="en-US" sz="2400" dirty="0" smtClean="0"/>
              <a:t>How to validate and certify</a:t>
            </a:r>
          </a:p>
          <a:p>
            <a:r>
              <a:rPr lang="en-US" sz="2400" dirty="0" smtClean="0"/>
              <a:t>What can be leveraged vs. created de novo?</a:t>
            </a:r>
          </a:p>
          <a:p>
            <a:r>
              <a:rPr lang="en-US" sz="2400" dirty="0" smtClean="0"/>
              <a:t>Production, deployment, distribution paths</a:t>
            </a:r>
          </a:p>
          <a:p>
            <a:r>
              <a:rPr lang="en-US" sz="2400" dirty="0" smtClean="0"/>
              <a:t>How to launch a business</a:t>
            </a:r>
            <a:endParaRPr lang="en-US" sz="2400" dirty="0"/>
          </a:p>
          <a:p>
            <a:endParaRPr lang="en-US" sz="2000" dirty="0">
              <a:solidFill>
                <a:srgbClr val="9E007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E0075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Can we create a more synergistic eco-system?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752"/>
            <a:ext cx="7772400" cy="1397667"/>
          </a:xfr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Building the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ECOSystem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 The Role of </a:t>
            </a:r>
            <a:r>
              <a:rPr lang="en-US" sz="4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SANDBOX/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Testbed</a:t>
            </a:r>
            <a:r>
              <a:rPr lang="en-US" sz="4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Resources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2750" y="2112639"/>
            <a:ext cx="6219502" cy="4595732"/>
            <a:chOff x="2314826" y="996544"/>
            <a:chExt cx="5516713" cy="49326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0" t="14971" r="10364" b="24243"/>
            <a:stretch/>
          </p:blipFill>
          <p:spPr>
            <a:xfrm>
              <a:off x="3979388" y="2287278"/>
              <a:ext cx="2238343" cy="13594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7" r="10948"/>
            <a:stretch/>
          </p:blipFill>
          <p:spPr>
            <a:xfrm rot="912440">
              <a:off x="2353737" y="1705897"/>
              <a:ext cx="341084" cy="3755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5085">
              <a:off x="2314826" y="2304299"/>
              <a:ext cx="824781" cy="10536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8" t="24116"/>
            <a:stretch/>
          </p:blipFill>
          <p:spPr>
            <a:xfrm>
              <a:off x="3302692" y="996544"/>
              <a:ext cx="290994" cy="2213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1" t="16740" r="9882" b="11605"/>
            <a:stretch/>
          </p:blipFill>
          <p:spPr>
            <a:xfrm rot="19258952">
              <a:off x="2472056" y="1030853"/>
              <a:ext cx="571500" cy="5143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858" y="1796519"/>
              <a:ext cx="786847" cy="739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207" y="1114288"/>
              <a:ext cx="1195202" cy="8610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402">
              <a:off x="6270082" y="1118710"/>
              <a:ext cx="1463040" cy="9738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2344">
              <a:off x="2902457" y="1760986"/>
              <a:ext cx="596960" cy="4892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8" t="24116"/>
            <a:stretch/>
          </p:blipFill>
          <p:spPr>
            <a:xfrm rot="18596311">
              <a:off x="3407878" y="1201147"/>
              <a:ext cx="290994" cy="2213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414" y="2757881"/>
              <a:ext cx="1582125" cy="12037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151" y="5298264"/>
              <a:ext cx="1371599" cy="63093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807">
              <a:off x="5925433" y="4528040"/>
              <a:ext cx="1504950" cy="11907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608" y="3782164"/>
              <a:ext cx="1380754" cy="8284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251">
              <a:off x="4866688" y="3835545"/>
              <a:ext cx="1106555" cy="82991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9288">
              <a:off x="3968901" y="3991021"/>
              <a:ext cx="847787" cy="12716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3696">
              <a:off x="2377654" y="4764338"/>
              <a:ext cx="1628843" cy="9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9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34" y="302748"/>
            <a:ext cx="7772400" cy="662311"/>
          </a:xfr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Data </a:t>
            </a:r>
            <a:r>
              <a:rPr lang="en-US" sz="4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sources and Data Flows</a:t>
            </a:r>
            <a:endParaRPr lang="en-US" sz="4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2343513" y="1144314"/>
            <a:ext cx="1073664" cy="819807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Device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2292760" y="2217683"/>
            <a:ext cx="1191420" cy="819807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PHR/app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204931" y="1245476"/>
            <a:ext cx="1470514" cy="7567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Proprietary clouds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4204931" y="2217683"/>
            <a:ext cx="1470514" cy="7567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Proprietary clouds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2292760" y="3384332"/>
            <a:ext cx="1191420" cy="819807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EHR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2265054" y="4550981"/>
            <a:ext cx="1297953" cy="843456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Environment, PH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105112" y="3037487"/>
            <a:ext cx="1409568" cy="7567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PHR data integrators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907198" y="5634536"/>
            <a:ext cx="1629828" cy="969902"/>
          </a:xfrm>
          <a:prstGeom prst="cloud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Data analytics repositories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794537" y="3794235"/>
            <a:ext cx="1947283" cy="9288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Standards-based interfaces (and virtual repositories)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Flowchart: Multidocument 13"/>
          <p:cNvSpPr/>
          <p:nvPr/>
        </p:nvSpPr>
        <p:spPr>
          <a:xfrm>
            <a:off x="2228985" y="5690040"/>
            <a:ext cx="1260689" cy="843456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Other data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5" idx="3"/>
            <a:endCxn id="7" idx="2"/>
          </p:cNvCxnSpPr>
          <p:nvPr/>
        </p:nvCxnSpPr>
        <p:spPr>
          <a:xfrm>
            <a:off x="3417177" y="1554218"/>
            <a:ext cx="792315" cy="69631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3348860" y="1646183"/>
            <a:ext cx="742293" cy="112986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3280543" y="1738148"/>
            <a:ext cx="810610" cy="139263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3417177" y="2519856"/>
            <a:ext cx="615437" cy="69631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3348860" y="2611821"/>
            <a:ext cx="742293" cy="112986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3280543" y="2703786"/>
            <a:ext cx="810610" cy="139263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2588171" y="2045576"/>
            <a:ext cx="264074" cy="93279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2767795" y="2088570"/>
            <a:ext cx="457494" cy="3518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3245069" y="1874126"/>
            <a:ext cx="1860043" cy="1393277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5025772" y="2032947"/>
            <a:ext cx="1299343" cy="709740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5257656" y="2711670"/>
            <a:ext cx="354872" cy="325822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3092525" y="2935014"/>
            <a:ext cx="2012587" cy="585951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13" idx="2"/>
          </p:cNvCxnSpPr>
          <p:nvPr/>
        </p:nvCxnSpPr>
        <p:spPr>
          <a:xfrm>
            <a:off x="3337692" y="3771243"/>
            <a:ext cx="2462885" cy="487418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3337692" y="3890142"/>
            <a:ext cx="2397016" cy="516976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3312075" y="3984734"/>
            <a:ext cx="2623643" cy="511725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6228018" y="3661145"/>
            <a:ext cx="326376" cy="145313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6429065" y="3464692"/>
            <a:ext cx="415157" cy="243924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 flipH="1" flipV="1">
            <a:off x="2876849" y="3556740"/>
            <a:ext cx="2086303" cy="799505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0" idx="1"/>
            <a:endCxn id="6" idx="1"/>
          </p:cNvCxnSpPr>
          <p:nvPr/>
        </p:nvCxnSpPr>
        <p:spPr>
          <a:xfrm rot="10800000" flipH="1">
            <a:off x="2265054" y="2627587"/>
            <a:ext cx="27706" cy="2345122"/>
          </a:xfrm>
          <a:prstGeom prst="bentConnector3">
            <a:avLst>
              <a:gd name="adj1" fmla="val -825092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 flipH="1" flipV="1">
            <a:off x="2633966" y="3090300"/>
            <a:ext cx="375749" cy="22808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9" idx="1"/>
          </p:cNvCxnSpPr>
          <p:nvPr/>
        </p:nvCxnSpPr>
        <p:spPr>
          <a:xfrm rot="16200000" flipV="1">
            <a:off x="2105218" y="3981778"/>
            <a:ext cx="792214" cy="417130"/>
          </a:xfrm>
          <a:prstGeom prst="bentConnector4">
            <a:avLst>
              <a:gd name="adj1" fmla="val 24129"/>
              <a:gd name="adj2" fmla="val 154803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4" idx="1"/>
          </p:cNvCxnSpPr>
          <p:nvPr/>
        </p:nvCxnSpPr>
        <p:spPr>
          <a:xfrm rot="10800000">
            <a:off x="2076811" y="3819856"/>
            <a:ext cx="152175" cy="2291912"/>
          </a:xfrm>
          <a:prstGeom prst="bentConnector2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5400000" flipH="1" flipV="1">
            <a:off x="-114069" y="4035209"/>
            <a:ext cx="3733800" cy="70309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00023" y="6296681"/>
            <a:ext cx="828962" cy="5749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V="1">
            <a:off x="928615" y="4871442"/>
            <a:ext cx="2345122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0" idx="3"/>
          </p:cNvCxnSpPr>
          <p:nvPr/>
        </p:nvCxnSpPr>
        <p:spPr>
          <a:xfrm flipV="1">
            <a:off x="3563007" y="3733801"/>
            <a:ext cx="1824880" cy="1238908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3442516" y="4639004"/>
            <a:ext cx="2447124" cy="479539"/>
          </a:xfrm>
          <a:prstGeom prst="bentConnector3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3" idx="1"/>
          </p:cNvCxnSpPr>
          <p:nvPr/>
        </p:nvCxnSpPr>
        <p:spPr>
          <a:xfrm flipV="1">
            <a:off x="3322024" y="4722098"/>
            <a:ext cx="3446155" cy="1301648"/>
          </a:xfrm>
          <a:prstGeom prst="bentConnector2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endCxn id="11" idx="1"/>
          </p:cNvCxnSpPr>
          <p:nvPr/>
        </p:nvCxnSpPr>
        <p:spPr>
          <a:xfrm flipV="1">
            <a:off x="3252349" y="3793427"/>
            <a:ext cx="2557547" cy="2313412"/>
          </a:xfrm>
          <a:prstGeom prst="bentConnector2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7665156" y="4403176"/>
            <a:ext cx="1388902" cy="929511"/>
          </a:xfrm>
          <a:prstGeom prst="cloud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Knowledge bases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0" y="273341"/>
            <a:ext cx="6858000" cy="599670"/>
          </a:xfr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Role of A Developer Sandbox</a:t>
            </a:r>
            <a:endParaRPr lang="en-US" sz="4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308899"/>
            <a:ext cx="8345978" cy="46289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Recognizing the state of flux of this dynamic environment</a:t>
            </a:r>
          </a:p>
          <a:p>
            <a:pPr marL="507683" lvl="1" indent="-233363">
              <a:buFont typeface="Wingdings" panose="05000000000000000000" pitchFamily="2" charset="2"/>
              <a:buChar char="è"/>
            </a:pPr>
            <a:r>
              <a:rPr lang="en-US" sz="2000" dirty="0" smtClean="0"/>
              <a:t>Goal </a:t>
            </a:r>
            <a:r>
              <a:rPr lang="en-US" sz="2000" dirty="0"/>
              <a:t>to facilitate </a:t>
            </a:r>
            <a:r>
              <a:rPr lang="en-US" sz="2000" dirty="0" smtClean="0"/>
              <a:t>app development &amp; deployment pathway</a:t>
            </a:r>
          </a:p>
          <a:p>
            <a:r>
              <a:rPr lang="en-US" sz="2400" dirty="0" smtClean="0"/>
              <a:t>Provide access to a reference implementation of standards as they evolve</a:t>
            </a:r>
          </a:p>
          <a:p>
            <a:pPr lvl="1"/>
            <a:r>
              <a:rPr lang="en-US" sz="2000" dirty="0" smtClean="0"/>
              <a:t>Develop and test new middleware services</a:t>
            </a:r>
          </a:p>
          <a:p>
            <a:pPr lvl="1"/>
            <a:r>
              <a:rPr lang="en-US" sz="2000" dirty="0" smtClean="0"/>
              <a:t>Build apps against middleware (current and/or next-gen)</a:t>
            </a:r>
          </a:p>
          <a:p>
            <a:r>
              <a:rPr lang="en-US" sz="2400" dirty="0" smtClean="0"/>
              <a:t>Create a community of participants to build on and contribute to this emerging ecosystem</a:t>
            </a:r>
            <a:endParaRPr lang="en-US" sz="2400" dirty="0"/>
          </a:p>
          <a:p>
            <a:pPr lvl="1"/>
            <a:r>
              <a:rPr lang="en-US" sz="2000" dirty="0"/>
              <a:t>Researchers – faculty/students</a:t>
            </a:r>
          </a:p>
          <a:p>
            <a:pPr lvl="1"/>
            <a:r>
              <a:rPr lang="en-US" sz="2000" dirty="0"/>
              <a:t>Health care organization and university partners</a:t>
            </a:r>
          </a:p>
          <a:p>
            <a:pPr lvl="1"/>
            <a:r>
              <a:rPr lang="en-US" sz="2000" dirty="0" smtClean="0"/>
              <a:t>Entrepreneurs  - individuals, and vendors </a:t>
            </a:r>
            <a:r>
              <a:rPr lang="en-US" sz="2000" dirty="0"/>
              <a:t>– small and </a:t>
            </a:r>
            <a:r>
              <a:rPr lang="en-US" sz="2000" dirty="0" smtClean="0"/>
              <a:t>large</a:t>
            </a:r>
            <a:endParaRPr lang="en-US" sz="2200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4656"/>
            <a:ext cx="7772400" cy="402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Abstract Architecture</a:t>
            </a:r>
            <a:endParaRPr lang="en-US" dirty="0"/>
          </a:p>
        </p:txBody>
      </p:sp>
      <p:pic>
        <p:nvPicPr>
          <p:cNvPr id="5" name="image02.jpg" descr="Arch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4890" y="1002927"/>
            <a:ext cx="5467350" cy="53721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514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4656"/>
            <a:ext cx="7772400" cy="402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Architecture with candidate services</a:t>
            </a:r>
            <a:endParaRPr lang="en-US" dirty="0"/>
          </a:p>
        </p:txBody>
      </p:sp>
      <p:pic>
        <p:nvPicPr>
          <p:cNvPr id="4" name="image04.jpg" descr="Arch-std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28166" y="627529"/>
            <a:ext cx="6687668" cy="57822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6979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942"/>
            <a:ext cx="7772400" cy="656705"/>
          </a:xfr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Potential services</a:t>
            </a:r>
            <a:endParaRPr lang="en-US" sz="4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22465"/>
            <a:ext cx="7772400" cy="59244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and near-term</a:t>
            </a:r>
          </a:p>
          <a:p>
            <a:pPr lvl="1"/>
            <a:r>
              <a:rPr lang="en-US" dirty="0" smtClean="0"/>
              <a:t>Access to multiple resources</a:t>
            </a:r>
          </a:p>
          <a:p>
            <a:pPr lvl="2"/>
            <a:r>
              <a:rPr lang="en-US" dirty="0" smtClean="0"/>
              <a:t>Middleware services, SDKs, app libraries</a:t>
            </a:r>
          </a:p>
          <a:p>
            <a:pPr lvl="2"/>
            <a:r>
              <a:rPr lang="en-US" dirty="0" smtClean="0"/>
              <a:t>Data sources – EHRs, other clinical data stores, PHRs, device data repositories, aggregate DBs, knowledge repositories</a:t>
            </a:r>
          </a:p>
          <a:p>
            <a:pPr lvl="2"/>
            <a:r>
              <a:rPr lang="en-US" dirty="0" smtClean="0"/>
              <a:t>Test data – synthetic datasets, pseudo-identified real datasets</a:t>
            </a:r>
          </a:p>
          <a:p>
            <a:pPr lvl="1"/>
            <a:r>
              <a:rPr lang="en-US" dirty="0" smtClean="0"/>
              <a:t>Developer support</a:t>
            </a:r>
          </a:p>
          <a:p>
            <a:pPr lvl="2"/>
            <a:r>
              <a:rPr lang="en-US" dirty="0" smtClean="0"/>
              <a:t>Design services, usability testing, technical services</a:t>
            </a:r>
          </a:p>
          <a:p>
            <a:pPr lvl="1"/>
            <a:r>
              <a:rPr lang="en-US" dirty="0" smtClean="0"/>
              <a:t>Collaboration workspaces </a:t>
            </a:r>
          </a:p>
          <a:p>
            <a:pPr lvl="2"/>
            <a:r>
              <a:rPr lang="en-US" dirty="0" smtClean="0"/>
              <a:t>Common and private group spaces</a:t>
            </a:r>
          </a:p>
          <a:p>
            <a:pPr lvl="1"/>
            <a:r>
              <a:rPr lang="en-US" dirty="0" smtClean="0"/>
              <a:t>Deployment pathway </a:t>
            </a:r>
            <a:r>
              <a:rPr lang="en-US" dirty="0" smtClean="0"/>
              <a:t>support</a:t>
            </a:r>
          </a:p>
          <a:p>
            <a:pPr lvl="2"/>
            <a:r>
              <a:rPr lang="en-US" dirty="0" smtClean="0"/>
              <a:t>Reliability, security, </a:t>
            </a:r>
            <a:r>
              <a:rPr lang="en-US" smtClean="0"/>
              <a:t>scale optimization</a:t>
            </a:r>
            <a:endParaRPr lang="en-US" dirty="0" smtClean="0"/>
          </a:p>
          <a:p>
            <a:r>
              <a:rPr lang="en-US" dirty="0" smtClean="0"/>
              <a:t>Possible in future</a:t>
            </a:r>
          </a:p>
          <a:p>
            <a:pPr lvl="1"/>
            <a:r>
              <a:rPr lang="en-US" dirty="0" smtClean="0"/>
              <a:t>Testing and validation</a:t>
            </a:r>
          </a:p>
          <a:p>
            <a:pPr lvl="2"/>
            <a:r>
              <a:rPr lang="en-US" dirty="0" smtClean="0"/>
              <a:t>Provide access to stakeholders and pilot environments</a:t>
            </a:r>
          </a:p>
          <a:p>
            <a:pPr lvl="2"/>
            <a:r>
              <a:rPr lang="en-US" dirty="0" smtClean="0"/>
              <a:t>Certification/validation of standards compatibility</a:t>
            </a:r>
          </a:p>
          <a:p>
            <a:pPr lvl="1"/>
            <a:r>
              <a:rPr lang="en-US" dirty="0" smtClean="0"/>
              <a:t>Business development</a:t>
            </a:r>
          </a:p>
          <a:p>
            <a:pPr lvl="2"/>
            <a:r>
              <a:rPr lang="en-US" dirty="0" smtClean="0"/>
              <a:t>Incubator services</a:t>
            </a:r>
          </a:p>
          <a:p>
            <a:pPr lvl="2"/>
            <a:r>
              <a:rPr lang="en-US" dirty="0" smtClean="0"/>
              <a:t>Business plan development</a:t>
            </a:r>
          </a:p>
          <a:p>
            <a:pPr lvl="2"/>
            <a:r>
              <a:rPr lang="en-US" dirty="0" smtClean="0"/>
              <a:t>Tech transfer services, patents, licensing</a:t>
            </a:r>
          </a:p>
          <a:p>
            <a:pPr lvl="1"/>
            <a:r>
              <a:rPr lang="en-US" dirty="0" smtClean="0"/>
              <a:t>Market resources</a:t>
            </a:r>
          </a:p>
          <a:p>
            <a:pPr lvl="2"/>
            <a:r>
              <a:rPr lang="en-US" dirty="0" smtClean="0"/>
              <a:t>App store</a:t>
            </a:r>
          </a:p>
          <a:p>
            <a:pPr lvl="2"/>
            <a:r>
              <a:rPr lang="en-US" dirty="0" smtClean="0"/>
              <a:t>Cloud hosting / </a:t>
            </a:r>
            <a:r>
              <a:rPr lang="en-US" dirty="0" err="1" smtClean="0"/>
              <a:t>PaaS</a:t>
            </a:r>
            <a:r>
              <a:rPr lang="en-US" dirty="0" smtClean="0"/>
              <a:t>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1188</TotalTime>
  <Words>514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Rockwell</vt:lpstr>
      <vt:lpstr>Rockwell Condensed</vt:lpstr>
      <vt:lpstr>Wingdings</vt:lpstr>
      <vt:lpstr>Wood Type</vt:lpstr>
      <vt:lpstr>Tier-2 Functionality and Development Sandbox Initiatives </vt:lpstr>
      <vt:lpstr>Some driving use cases For tier 2</vt:lpstr>
      <vt:lpstr>Challenges to aN App developer</vt:lpstr>
      <vt:lpstr>Building the ECOSystem:  The Role of SANDBOX/Testbed Resources</vt:lpstr>
      <vt:lpstr>Data sources and Data Flows</vt:lpstr>
      <vt:lpstr>Role of A Developer Sandbox</vt:lpstr>
      <vt:lpstr>Abstract Architecture</vt:lpstr>
      <vt:lpstr>Architecture with candidate services</vt:lpstr>
      <vt:lpstr>Potential services</vt:lpstr>
      <vt:lpstr>PowerPoint Presentation</vt:lpstr>
      <vt:lpstr>TIER-2 BPM/CDS services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Greenes</dc:creator>
  <cp:lastModifiedBy>Robert Greenes</cp:lastModifiedBy>
  <cp:revision>68</cp:revision>
  <dcterms:created xsi:type="dcterms:W3CDTF">2014-10-12T14:44:03Z</dcterms:created>
  <dcterms:modified xsi:type="dcterms:W3CDTF">2015-02-04T18:50:57Z</dcterms:modified>
</cp:coreProperties>
</file>