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7" r:id="rId3"/>
    <p:sldId id="258" r:id="rId4"/>
    <p:sldId id="260" r:id="rId5"/>
    <p:sldId id="259"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872"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2/5/15</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AA957AF-53C0-420B-9C2D-77DB1416566C}" type="slidenum">
              <a:rPr kumimoji="0" lang="en-US" smtClean="0"/>
              <a:pPr eaLnBrk="1" latinLnBrk="0" hangingPunct="1"/>
              <a:t>‹#›</a:t>
            </a:fld>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F50914-FEFD-3A40-BB88-C5BA0F26E548}"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7D11A-E4C4-2C4D-9054-85AF8217705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A87D11A-E4C4-2C4D-9054-85AF8217705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F50914-FEFD-3A40-BB88-C5BA0F26E548}"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5F50914-FEFD-3A40-BB88-C5BA0F26E548}"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A87D11A-E4C4-2C4D-9054-85AF8217705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2/5/15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AA957AF-53C0-420B-9C2D-77DB1416566C}" type="slidenum">
              <a:rPr kumimoji="0" lang="en-US" smtClean="0"/>
              <a:pPr eaLnBrk="1" latinLnBrk="0" hangingPunct="1"/>
              <a:t>‹#›</a:t>
            </a:fld>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5F50914-FEFD-3A40-BB88-C5BA0F26E548}" type="datetimeFigureOut">
              <a:rPr lang="en-US" smtClean="0"/>
              <a:t>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7D11A-E4C4-2C4D-9054-85AF8217705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5F50914-FEFD-3A40-BB88-C5BA0F26E548}" type="datetimeFigureOut">
              <a:rPr lang="en-US" smtClean="0"/>
              <a:t>2/5/15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A87D11A-E4C4-2C4D-9054-85AF8217705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F50914-FEFD-3A40-BB88-C5BA0F26E548}" type="datetimeFigureOut">
              <a:rPr lang="en-US" smtClean="0"/>
              <a:t>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A87D11A-E4C4-2C4D-9054-85AF821770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5F50914-FEFD-3A40-BB88-C5BA0F26E548}" type="datetimeFigureOut">
              <a:rPr lang="en-US" smtClean="0"/>
              <a:t>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A87D11A-E4C4-2C4D-9054-85AF821770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A87D11A-E4C4-2C4D-9054-85AF8217705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5F50914-FEFD-3A40-BB88-C5BA0F26E548}" type="datetimeFigureOut">
              <a:rPr lang="en-US" smtClean="0"/>
              <a:t>2/5/15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A87D11A-E4C4-2C4D-9054-85AF8217705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5F50914-FEFD-3A40-BB88-C5BA0F26E548}" type="datetimeFigureOut">
              <a:rPr lang="en-US" smtClean="0"/>
              <a:t>2/5/15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5F50914-FEFD-3A40-BB88-C5BA0F26E548}" type="datetimeFigureOut">
              <a:rPr lang="en-US" smtClean="0"/>
              <a:t>2/5/15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A87D11A-E4C4-2C4D-9054-85AF8217705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ealthservices.atlassian.net/secure/RapidBoard.jspa?rapidView=3&amp;view=planning&amp;selectedIssue=HRI-294&amp;versions=visible" TargetMode="External"/><Relationship Id="rId4" Type="http://schemas.openxmlformats.org/officeDocument/2006/relationships/hyperlink" Target="https://healthservices.atlassian.net/secure/RapidBoard.jspa?rapidView=4" TargetMode="External"/><Relationship Id="rId1" Type="http://schemas.openxmlformats.org/officeDocument/2006/relationships/slideLayout" Target="../slideLayouts/slideLayout2.xml"/><Relationship Id="rId2" Type="http://schemas.openxmlformats.org/officeDocument/2006/relationships/hyperlink" Target="https://healthservices.atlassian.net/wiki/display/TAC/HSPC+Developer+Resourc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0" dirty="0" smtClean="0"/>
              <a:t>Confused? Don’t be. It’s actually really straightforward</a:t>
            </a:r>
            <a:r>
              <a:rPr lang="en-US" b="0" dirty="0" smtClean="0"/>
              <a:t>.</a:t>
            </a:r>
          </a:p>
          <a:p>
            <a:endParaRPr lang="en-US" dirty="0"/>
          </a:p>
          <a:p>
            <a:r>
              <a:rPr lang="en-US" dirty="0" smtClean="0"/>
              <a:t>Rick freeman</a:t>
            </a:r>
          </a:p>
          <a:p>
            <a:r>
              <a:rPr lang="en-US" b="0" dirty="0" smtClean="0"/>
              <a:t>February 4, 2015</a:t>
            </a:r>
            <a:endParaRPr lang="en-US" b="0" dirty="0"/>
          </a:p>
        </p:txBody>
      </p:sp>
      <p:sp>
        <p:nvSpPr>
          <p:cNvPr id="2" name="Title 1"/>
          <p:cNvSpPr>
            <a:spLocks noGrp="1"/>
          </p:cNvSpPr>
          <p:nvPr>
            <p:ph type="ctrTitle"/>
          </p:nvPr>
        </p:nvSpPr>
        <p:spPr/>
        <p:txBody>
          <a:bodyPr>
            <a:normAutofit fontScale="90000"/>
          </a:bodyPr>
          <a:lstStyle/>
          <a:p>
            <a:r>
              <a:rPr lang="en-US" dirty="0" smtClean="0"/>
              <a:t>The HSPC Tier 1 &amp; Tier 2 Technical Specification Explained</a:t>
            </a:r>
            <a:endParaRPr lang="en-US" dirty="0"/>
          </a:p>
        </p:txBody>
      </p:sp>
    </p:spTree>
    <p:extLst>
      <p:ext uri="{BB962C8B-B14F-4D97-AF65-F5344CB8AC3E}">
        <p14:creationId xmlns:p14="http://schemas.microsoft.com/office/powerpoint/2010/main" val="5073116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Okay, so maybe it wasn’t all that straightforward.</a:t>
            </a:r>
            <a:endParaRPr lang="en-US" dirty="0"/>
          </a:p>
        </p:txBody>
      </p:sp>
      <p:sp>
        <p:nvSpPr>
          <p:cNvPr id="2" name="Title 1"/>
          <p:cNvSpPr>
            <a:spLocks noGrp="1"/>
          </p:cNvSpPr>
          <p:nvPr>
            <p:ph type="ctrTitle"/>
          </p:nvPr>
        </p:nvSpPr>
        <p:spPr/>
        <p:txBody>
          <a:bodyPr>
            <a:normAutofit/>
          </a:bodyPr>
          <a:lstStyle/>
          <a:p>
            <a:r>
              <a:rPr lang="en-US" dirty="0" smtClean="0"/>
              <a:t>Q &amp; A</a:t>
            </a:r>
            <a:endParaRPr lang="en-US" dirty="0"/>
          </a:p>
        </p:txBody>
      </p:sp>
    </p:spTree>
    <p:extLst>
      <p:ext uri="{BB962C8B-B14F-4D97-AF65-F5344CB8AC3E}">
        <p14:creationId xmlns:p14="http://schemas.microsoft.com/office/powerpoint/2010/main" val="11661963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30200"/>
            <a:ext cx="8534400" cy="758952"/>
          </a:xfrm>
        </p:spPr>
        <p:txBody>
          <a:bodyPr>
            <a:normAutofit fontScale="90000"/>
          </a:bodyPr>
          <a:lstStyle/>
          <a:p>
            <a:r>
              <a:rPr lang="en-US" dirty="0" smtClean="0"/>
              <a:t>Balancing Vendor Adoption with Multi-Platform Innovation</a:t>
            </a:r>
            <a:endParaRPr lang="en-US" dirty="0"/>
          </a:p>
        </p:txBody>
      </p:sp>
      <p:sp>
        <p:nvSpPr>
          <p:cNvPr id="3" name="Content Placeholder 2"/>
          <p:cNvSpPr>
            <a:spLocks noGrp="1"/>
          </p:cNvSpPr>
          <p:nvPr>
            <p:ph sz="quarter" idx="1"/>
          </p:nvPr>
        </p:nvSpPr>
        <p:spPr/>
        <p:txBody>
          <a:bodyPr>
            <a:normAutofit/>
          </a:bodyPr>
          <a:lstStyle/>
          <a:p>
            <a:r>
              <a:rPr lang="en-US" dirty="0" smtClean="0"/>
              <a:t>The HSPC Spec needs strong vendor adoption to succeed.</a:t>
            </a:r>
          </a:p>
          <a:p>
            <a:r>
              <a:rPr lang="en-US" dirty="0" smtClean="0"/>
              <a:t>Yet, some features required by use cases that span multiple healthcare organizations or other advanced clinical use cases vendors are either unable or hesitant to support.</a:t>
            </a:r>
          </a:p>
          <a:p>
            <a:r>
              <a:rPr lang="en-US" dirty="0" smtClean="0"/>
              <a:t>Enter the two tiered HSPC spec.</a:t>
            </a:r>
          </a:p>
          <a:p>
            <a:endParaRPr lang="en-US" dirty="0"/>
          </a:p>
        </p:txBody>
      </p:sp>
    </p:spTree>
    <p:extLst>
      <p:ext uri="{BB962C8B-B14F-4D97-AF65-F5344CB8AC3E}">
        <p14:creationId xmlns:p14="http://schemas.microsoft.com/office/powerpoint/2010/main" val="7519195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1 HSPC Specification</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smtClean="0"/>
              <a:t>GOAL</a:t>
            </a:r>
            <a:r>
              <a:rPr lang="en-US" dirty="0" smtClean="0"/>
              <a:t>: Create a spec that most vendors can/will implement so most providers have access to a Tier 1 HSPC certified platform. Ubiquity is the goal.</a:t>
            </a:r>
          </a:p>
          <a:p>
            <a:r>
              <a:rPr lang="en-US" dirty="0" smtClean="0"/>
              <a:t>Creates a large distribution channel. Encourages application developers to build and distribute HSPC apps.</a:t>
            </a:r>
          </a:p>
          <a:p>
            <a:pPr lvl="1"/>
            <a:r>
              <a:rPr lang="en-US" dirty="0" smtClean="0"/>
              <a:t>We wont attract very many app developers if there are limited locations where their apps can be deployed into production.</a:t>
            </a:r>
          </a:p>
          <a:p>
            <a:r>
              <a:rPr lang="en-US" dirty="0" smtClean="0"/>
              <a:t>As vendors become capable or willing to Tier 2 platform features, these features can be promoted to Tier 1. </a:t>
            </a:r>
          </a:p>
        </p:txBody>
      </p:sp>
    </p:spTree>
    <p:extLst>
      <p:ext uri="{BB962C8B-B14F-4D97-AF65-F5344CB8AC3E}">
        <p14:creationId xmlns:p14="http://schemas.microsoft.com/office/powerpoint/2010/main" val="22356407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Targeted Features of Tier 1</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FHIR Data Services</a:t>
            </a:r>
          </a:p>
          <a:p>
            <a:pPr lvl="1"/>
            <a:r>
              <a:rPr lang="en-US" dirty="0" smtClean="0"/>
              <a:t>Governed by HSPC FHIR Profiles (collaboration with Argonaut is a goal).</a:t>
            </a:r>
          </a:p>
          <a:p>
            <a:r>
              <a:rPr lang="en-US" dirty="0" smtClean="0"/>
              <a:t>SMART on FHIR User Authentication</a:t>
            </a:r>
          </a:p>
          <a:p>
            <a:r>
              <a:rPr lang="en-US" dirty="0" smtClean="0"/>
              <a:t>SMART on FHIR Application Launch Context</a:t>
            </a:r>
          </a:p>
          <a:p>
            <a:r>
              <a:rPr lang="en-US" dirty="0" smtClean="0"/>
              <a:t>Support for applications that run outside of a specific user context.</a:t>
            </a:r>
          </a:p>
          <a:p>
            <a:pPr lvl="1"/>
            <a:r>
              <a:rPr lang="en-US" dirty="0" smtClean="0"/>
              <a:t>E.g. Apps triggered by events.</a:t>
            </a:r>
          </a:p>
          <a:p>
            <a:r>
              <a:rPr lang="en-US" dirty="0" smtClean="0"/>
              <a:t>Simple </a:t>
            </a:r>
            <a:r>
              <a:rPr lang="en-US" dirty="0" err="1" smtClean="0"/>
              <a:t>Eventing</a:t>
            </a:r>
            <a:r>
              <a:rPr lang="en-US" dirty="0" smtClean="0"/>
              <a:t> &amp; Alerting</a:t>
            </a:r>
          </a:p>
          <a:p>
            <a:r>
              <a:rPr lang="en-US" dirty="0" smtClean="0"/>
              <a:t>Integration into existing EHR workflows.</a:t>
            </a:r>
          </a:p>
          <a:p>
            <a:pPr lvl="1"/>
            <a:r>
              <a:rPr lang="en-US" dirty="0" smtClean="0"/>
              <a:t>Apps will launch inside an existing EHR workflow.</a:t>
            </a:r>
          </a:p>
          <a:p>
            <a:r>
              <a:rPr lang="en-US" dirty="0"/>
              <a:t>User Notification &amp; Messaging</a:t>
            </a:r>
            <a:r>
              <a:rPr lang="en-US" dirty="0" smtClean="0">
                <a:effectLst/>
              </a:rPr>
              <a:t> </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391564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2 HSPC Specification</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b="1" dirty="0" smtClean="0"/>
              <a:t>GOAL</a:t>
            </a:r>
            <a:r>
              <a:rPr lang="en-US" dirty="0" smtClean="0"/>
              <a:t>: Allow for innovation for use cases that involve multiple healthcare organizations or that moves beyond the capabilities of existing EMR and EHRs. Ultimately, HSPC is a provider led consortium, Tier 2 is </a:t>
            </a:r>
            <a:r>
              <a:rPr lang="en-US" dirty="0"/>
              <a:t>f</a:t>
            </a:r>
            <a:r>
              <a:rPr lang="en-US" dirty="0" smtClean="0"/>
              <a:t>or features that a single EMR vendor are either unable or reluctant to support yet are needed to support advanced clinical use cases.</a:t>
            </a:r>
          </a:p>
          <a:p>
            <a:r>
              <a:rPr lang="en-US" dirty="0" smtClean="0"/>
              <a:t>The Tier 2 spec builds on top of Tier 1. In other words, Tier 2 platforms require an implementation of a Tier 1 platform.</a:t>
            </a:r>
          </a:p>
          <a:p>
            <a:r>
              <a:rPr lang="en-US" dirty="0" smtClean="0"/>
              <a:t>Some Use Cases Tier 2 address include:</a:t>
            </a:r>
          </a:p>
          <a:p>
            <a:pPr lvl="1"/>
            <a:r>
              <a:rPr lang="en-US" dirty="0" smtClean="0"/>
              <a:t> </a:t>
            </a:r>
            <a:r>
              <a:rPr lang="en-US" dirty="0"/>
              <a:t>U</a:t>
            </a:r>
            <a:r>
              <a:rPr lang="en-US" dirty="0" smtClean="0"/>
              <a:t>se cases that span multiple EMR and EHRs.</a:t>
            </a:r>
          </a:p>
          <a:p>
            <a:pPr lvl="2"/>
            <a:r>
              <a:rPr lang="en-US" dirty="0" smtClean="0"/>
              <a:t>Care Coordination between independent platforms.</a:t>
            </a:r>
          </a:p>
          <a:p>
            <a:pPr lvl="3"/>
            <a:r>
              <a:rPr lang="en-US" dirty="0" smtClean="0"/>
              <a:t>Referrals &amp; Scheduling</a:t>
            </a:r>
          </a:p>
          <a:p>
            <a:pPr lvl="3"/>
            <a:r>
              <a:rPr lang="en-US" dirty="0" smtClean="0"/>
              <a:t>Workflows between separate healthcare organizations.</a:t>
            </a:r>
          </a:p>
          <a:p>
            <a:pPr lvl="2"/>
            <a:r>
              <a:rPr lang="en-US" dirty="0" smtClean="0"/>
              <a:t>Population Health Management and Analytics</a:t>
            </a:r>
          </a:p>
          <a:p>
            <a:pPr lvl="1"/>
            <a:r>
              <a:rPr lang="en-US" dirty="0" smtClean="0"/>
              <a:t>Clinical Workflow modeling and orchestration of Tier 1 &amp; Tier 2 services.</a:t>
            </a:r>
          </a:p>
        </p:txBody>
      </p:sp>
    </p:spTree>
    <p:extLst>
      <p:ext uri="{BB962C8B-B14F-4D97-AF65-F5344CB8AC3E}">
        <p14:creationId xmlns:p14="http://schemas.microsoft.com/office/powerpoint/2010/main" val="7810937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these HSPC Sandboxes? </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There are two different types of sandboxes</a:t>
            </a:r>
          </a:p>
          <a:p>
            <a:pPr marL="571500" indent="-514350">
              <a:buFont typeface="+mj-lt"/>
              <a:buAutoNum type="arabicPeriod"/>
            </a:pPr>
            <a:r>
              <a:rPr lang="en-US" b="1" dirty="0" smtClean="0"/>
              <a:t>Application Development Sandbox</a:t>
            </a:r>
          </a:p>
          <a:p>
            <a:pPr marL="914400" lvl="2" indent="0">
              <a:buNone/>
            </a:pPr>
            <a:r>
              <a:rPr lang="en-US" dirty="0" smtClean="0"/>
              <a:t>The purpose of these sandboxes is to provide a fully functional, EMR neutral implementation of the Tier 1 and Tier 2 platform specification to enable the rapid development of clinical apps.</a:t>
            </a:r>
          </a:p>
          <a:p>
            <a:pPr lvl="2"/>
            <a:r>
              <a:rPr lang="en-US" dirty="0" smtClean="0"/>
              <a:t>Changes to the features of the platform will be infrequent, well communicated, and of only stable releases.</a:t>
            </a:r>
          </a:p>
          <a:p>
            <a:pPr lvl="2"/>
            <a:r>
              <a:rPr lang="en-US" dirty="0" smtClean="0"/>
              <a:t>Will contain clinical data representative of real world medium to large scale EMR implementations.</a:t>
            </a:r>
          </a:p>
          <a:p>
            <a:pPr marL="571500" indent="-514350">
              <a:buFont typeface="+mj-lt"/>
              <a:buAutoNum type="arabicPeriod"/>
            </a:pPr>
            <a:r>
              <a:rPr lang="en-US" b="1" dirty="0" smtClean="0"/>
              <a:t>Platform </a:t>
            </a:r>
            <a:r>
              <a:rPr lang="en-US" b="1" dirty="0"/>
              <a:t>A</a:t>
            </a:r>
            <a:r>
              <a:rPr lang="en-US" b="1" dirty="0" smtClean="0"/>
              <a:t>dvancement Sandbox</a:t>
            </a:r>
          </a:p>
          <a:p>
            <a:pPr marL="914400" lvl="2" indent="0">
              <a:buNone/>
            </a:pPr>
            <a:r>
              <a:rPr lang="en-US" dirty="0" smtClean="0"/>
              <a:t>The purpose of these sandboxes it to provide an environment where proposed or exploratory Tier 1 or Tier 2 platform features can be developed and tested.</a:t>
            </a:r>
          </a:p>
          <a:p>
            <a:pPr lvl="2"/>
            <a:r>
              <a:rPr lang="en-US" dirty="0" smtClean="0"/>
              <a:t>Provides a location for multiple organizations to collaborate on experimental platform features.</a:t>
            </a:r>
          </a:p>
          <a:p>
            <a:pPr lvl="2"/>
            <a:r>
              <a:rPr lang="en-US" dirty="0" smtClean="0"/>
              <a:t>Platform features can be vetted before being officially proposed for specification inclusion.</a:t>
            </a:r>
          </a:p>
          <a:p>
            <a:pPr lvl="2"/>
            <a:r>
              <a:rPr lang="en-US" dirty="0" smtClean="0"/>
              <a:t>Insulates Application developers from frequent platform changes.</a:t>
            </a:r>
          </a:p>
        </p:txBody>
      </p:sp>
    </p:spTree>
    <p:extLst>
      <p:ext uri="{BB962C8B-B14F-4D97-AF65-F5344CB8AC3E}">
        <p14:creationId xmlns:p14="http://schemas.microsoft.com/office/powerpoint/2010/main" val="39519664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status of the sandboxes?</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b="1" dirty="0" smtClean="0"/>
              <a:t>Application Development Sandbox</a:t>
            </a:r>
          </a:p>
          <a:p>
            <a:r>
              <a:rPr lang="en-US" b="1" dirty="0" smtClean="0"/>
              <a:t>Tier 1 -- </a:t>
            </a:r>
            <a:r>
              <a:rPr lang="en-US" dirty="0" smtClean="0"/>
              <a:t>We just </a:t>
            </a:r>
            <a:r>
              <a:rPr lang="en-US" b="1" dirty="0" smtClean="0"/>
              <a:t>launched</a:t>
            </a:r>
            <a:r>
              <a:rPr lang="en-US" dirty="0" smtClean="0"/>
              <a:t> the Tier 1 HSPC Application Development Sandbox! Go use it. </a:t>
            </a:r>
          </a:p>
          <a:p>
            <a:pPr lvl="1"/>
            <a:r>
              <a:rPr lang="en-US" dirty="0" smtClean="0"/>
              <a:t>Stay for the next session for a detailed overview and tutorial on how to get started. </a:t>
            </a:r>
          </a:p>
          <a:p>
            <a:pPr lvl="1"/>
            <a:r>
              <a:rPr lang="en-US" dirty="0" smtClean="0"/>
              <a:t>This afternoon, we’ll sit down and help you punch out some code to get you started.</a:t>
            </a:r>
          </a:p>
          <a:p>
            <a:pPr lvl="1"/>
            <a:r>
              <a:rPr lang="en-US" dirty="0" smtClean="0"/>
              <a:t>The </a:t>
            </a:r>
            <a:r>
              <a:rPr lang="en-US" dirty="0" smtClean="0">
                <a:hlinkClick r:id="rId2"/>
              </a:rPr>
              <a:t>developer’s guide is here</a:t>
            </a:r>
            <a:r>
              <a:rPr lang="en-US" dirty="0" smtClean="0"/>
              <a:t>.</a:t>
            </a:r>
          </a:p>
          <a:p>
            <a:pPr lvl="1"/>
            <a:r>
              <a:rPr lang="en-US" dirty="0" smtClean="0"/>
              <a:t>What you need to know:</a:t>
            </a:r>
          </a:p>
          <a:p>
            <a:pPr lvl="2"/>
            <a:r>
              <a:rPr lang="en-US" dirty="0" smtClean="0"/>
              <a:t>The test data is very limited at the moment. Current priority to populate it with realistic data and to build tools to make it easy for app developers to populate custom data.</a:t>
            </a:r>
          </a:p>
          <a:p>
            <a:pPr lvl="2"/>
            <a:r>
              <a:rPr lang="en-US" dirty="0" smtClean="0"/>
              <a:t>Not all FHIR resources are supported yet. Coming soon. See the </a:t>
            </a:r>
            <a:r>
              <a:rPr lang="en-US" dirty="0" smtClean="0">
                <a:hlinkClick r:id="rId3"/>
              </a:rPr>
              <a:t>JIRA project</a:t>
            </a:r>
            <a:r>
              <a:rPr lang="en-US" dirty="0" smtClean="0"/>
              <a:t> for the roadmap and vote up the ones you need.</a:t>
            </a:r>
          </a:p>
          <a:p>
            <a:pPr lvl="2"/>
            <a:r>
              <a:rPr lang="en-US" dirty="0" smtClean="0"/>
              <a:t>The HSPC FHIR Profiles are still being developed. See the Modeling and Terminology roadmap in </a:t>
            </a:r>
            <a:r>
              <a:rPr lang="en-US" dirty="0" smtClean="0">
                <a:hlinkClick r:id="rId4"/>
              </a:rPr>
              <a:t>JIRA</a:t>
            </a:r>
            <a:r>
              <a:rPr lang="en-US" dirty="0"/>
              <a:t>.</a:t>
            </a:r>
            <a:endParaRPr lang="en-US" dirty="0" smtClean="0"/>
          </a:p>
          <a:p>
            <a:r>
              <a:rPr lang="en-US" b="1" dirty="0" smtClean="0"/>
              <a:t>Tier 2 – </a:t>
            </a:r>
            <a:r>
              <a:rPr lang="en-US" dirty="0" smtClean="0"/>
              <a:t>The Tier 2 HSPC Application Development Sandbox is expected later this year.</a:t>
            </a:r>
          </a:p>
          <a:p>
            <a:pPr marL="0" indent="0">
              <a:buNone/>
            </a:pPr>
            <a:endParaRPr lang="en-US" b="1" dirty="0" smtClean="0"/>
          </a:p>
        </p:txBody>
      </p:sp>
    </p:spTree>
    <p:extLst>
      <p:ext uri="{BB962C8B-B14F-4D97-AF65-F5344CB8AC3E}">
        <p14:creationId xmlns:p14="http://schemas.microsoft.com/office/powerpoint/2010/main" val="26915317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status of the sandboxes?</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b="1" dirty="0" smtClean="0"/>
              <a:t>Platform Advancement Sandbox</a:t>
            </a:r>
          </a:p>
          <a:p>
            <a:r>
              <a:rPr lang="en-US" dirty="0" smtClean="0"/>
              <a:t>Tier 1: No concrete plans for it at the moment. Will be created once there is a need.</a:t>
            </a:r>
          </a:p>
          <a:p>
            <a:pPr lvl="1"/>
            <a:r>
              <a:rPr lang="en-US" dirty="0" smtClean="0"/>
              <a:t>Tier 1 sandbox implementation resource requirements are small, installs and configures very quickly, runs easily on a laptop, and requires no fee based software to run (all open source). </a:t>
            </a:r>
          </a:p>
          <a:p>
            <a:r>
              <a:rPr lang="en-US" dirty="0" smtClean="0"/>
              <a:t>Tier 2: Planned for later this year.</a:t>
            </a:r>
          </a:p>
          <a:p>
            <a:pPr lvl="1"/>
            <a:r>
              <a:rPr lang="en-US" dirty="0" smtClean="0"/>
              <a:t>Resources required to run it will most likely be too much for a standard developer machine. The install and configuration will most likely require specialized knowledge. The software backing the sandbox will most likely require a relatively expensive license.</a:t>
            </a:r>
          </a:p>
          <a:p>
            <a:pPr lvl="2"/>
            <a:endParaRPr lang="en-US" dirty="0"/>
          </a:p>
        </p:txBody>
      </p:sp>
    </p:spTree>
    <p:extLst>
      <p:ext uri="{BB962C8B-B14F-4D97-AF65-F5344CB8AC3E}">
        <p14:creationId xmlns:p14="http://schemas.microsoft.com/office/powerpoint/2010/main" val="8424992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the HSPC App Store?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It’s central to the mission and vision of HSPC. Where is it?</a:t>
            </a:r>
          </a:p>
          <a:p>
            <a:pPr lvl="1"/>
            <a:r>
              <a:rPr lang="en-US" dirty="0" smtClean="0"/>
              <a:t>Work has yet to begin… But, it’s next on the roadmap for 2015.</a:t>
            </a:r>
          </a:p>
          <a:p>
            <a:r>
              <a:rPr lang="en-US" dirty="0" smtClean="0"/>
              <a:t>GOAL: HSPC App Store fully functional and open for business by SXSW Interactive 2016 and </a:t>
            </a:r>
            <a:r>
              <a:rPr lang="en-US" dirty="0" err="1" smtClean="0"/>
              <a:t>HiMSS</a:t>
            </a:r>
            <a:r>
              <a:rPr lang="en-US" dirty="0" smtClean="0"/>
              <a:t> 2016.</a:t>
            </a:r>
          </a:p>
          <a:p>
            <a:r>
              <a:rPr lang="en-US" dirty="0" smtClean="0"/>
              <a:t>There is a lot to figure out.</a:t>
            </a:r>
          </a:p>
          <a:p>
            <a:pPr lvl="1"/>
            <a:r>
              <a:rPr lang="en-US" dirty="0" smtClean="0"/>
              <a:t>Certification Testing (Will vendors require an extra certification?)</a:t>
            </a:r>
          </a:p>
          <a:p>
            <a:pPr lvl="1"/>
            <a:r>
              <a:rPr lang="en-US" dirty="0" smtClean="0"/>
              <a:t>Hosting</a:t>
            </a:r>
          </a:p>
          <a:p>
            <a:pPr lvl="1"/>
            <a:r>
              <a:rPr lang="en-US" dirty="0" smtClean="0"/>
              <a:t>Deployment</a:t>
            </a:r>
          </a:p>
          <a:p>
            <a:pPr lvl="1"/>
            <a:r>
              <a:rPr lang="en-US" dirty="0" smtClean="0"/>
              <a:t>Payment model &amp; commission.</a:t>
            </a:r>
          </a:p>
          <a:p>
            <a:pPr lvl="1"/>
            <a:r>
              <a:rPr lang="en-US" dirty="0" smtClean="0"/>
              <a:t>Security</a:t>
            </a:r>
          </a:p>
          <a:p>
            <a:pPr lvl="1"/>
            <a:r>
              <a:rPr lang="en-US" dirty="0" smtClean="0"/>
              <a:t>Customer support model</a:t>
            </a:r>
          </a:p>
          <a:p>
            <a:r>
              <a:rPr lang="en-US" dirty="0" smtClean="0"/>
              <a:t>What’s next?</a:t>
            </a:r>
          </a:p>
          <a:p>
            <a:pPr lvl="1"/>
            <a:r>
              <a:rPr lang="en-US" dirty="0" smtClean="0"/>
              <a:t>Need a committee and resources dedicated to building the app store and working through all the process and legal mumbo jumbo.</a:t>
            </a:r>
            <a:endParaRPr lang="en-US" dirty="0"/>
          </a:p>
        </p:txBody>
      </p:sp>
    </p:spTree>
    <p:extLst>
      <p:ext uri="{BB962C8B-B14F-4D97-AF65-F5344CB8AC3E}">
        <p14:creationId xmlns:p14="http://schemas.microsoft.com/office/powerpoint/2010/main" val="347420723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2504</TotalTime>
  <Words>950</Words>
  <Application>Microsoft Macintosh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The HSPC Tier 1 &amp; Tier 2 Technical Specification Explained</vt:lpstr>
      <vt:lpstr>Balancing Vendor Adoption with Multi-Platform Innovation</vt:lpstr>
      <vt:lpstr>Tier 1 HSPC Specification</vt:lpstr>
      <vt:lpstr>Targeted Features of Tier 1</vt:lpstr>
      <vt:lpstr>Tier 2 HSPC Specification</vt:lpstr>
      <vt:lpstr>What about these HSPC Sandboxes? </vt:lpstr>
      <vt:lpstr>What is the status of the sandboxes?</vt:lpstr>
      <vt:lpstr>What is the status of the sandboxes?</vt:lpstr>
      <vt:lpstr>What about the HSPC App Store?</vt:lpstr>
      <vt:lpstr>Q &amp; 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HSPC Tier 1 vs. Tier 2 Technical Specification</dc:title>
  <dc:creator>Rick Freeman</dc:creator>
  <cp:lastModifiedBy>Rick Freeman</cp:lastModifiedBy>
  <cp:revision>41</cp:revision>
  <dcterms:created xsi:type="dcterms:W3CDTF">2015-02-03T21:55:03Z</dcterms:created>
  <dcterms:modified xsi:type="dcterms:W3CDTF">2015-02-05T15:47:55Z</dcterms:modified>
</cp:coreProperties>
</file>