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6"/>
  </p:notesMasterIdLst>
  <p:handoutMasterIdLst>
    <p:handoutMasterId r:id="rId37"/>
  </p:handoutMasterIdLst>
  <p:sldIdLst>
    <p:sldId id="274" r:id="rId3"/>
    <p:sldId id="458" r:id="rId4"/>
    <p:sldId id="479" r:id="rId5"/>
    <p:sldId id="445" r:id="rId6"/>
    <p:sldId id="480" r:id="rId7"/>
    <p:sldId id="476" r:id="rId8"/>
    <p:sldId id="477" r:id="rId9"/>
    <p:sldId id="478" r:id="rId10"/>
    <p:sldId id="484" r:id="rId11"/>
    <p:sldId id="456" r:id="rId12"/>
    <p:sldId id="457" r:id="rId13"/>
    <p:sldId id="465" r:id="rId14"/>
    <p:sldId id="461" r:id="rId15"/>
    <p:sldId id="493" r:id="rId16"/>
    <p:sldId id="495" r:id="rId17"/>
    <p:sldId id="497" r:id="rId18"/>
    <p:sldId id="498" r:id="rId19"/>
    <p:sldId id="496" r:id="rId20"/>
    <p:sldId id="494" r:id="rId21"/>
    <p:sldId id="467" r:id="rId22"/>
    <p:sldId id="469" r:id="rId23"/>
    <p:sldId id="471" r:id="rId24"/>
    <p:sldId id="472" r:id="rId25"/>
    <p:sldId id="486" r:id="rId26"/>
    <p:sldId id="470" r:id="rId27"/>
    <p:sldId id="473" r:id="rId28"/>
    <p:sldId id="454" r:id="rId29"/>
    <p:sldId id="499" r:id="rId30"/>
    <p:sldId id="447" r:id="rId31"/>
    <p:sldId id="446" r:id="rId32"/>
    <p:sldId id="444" r:id="rId33"/>
    <p:sldId id="449" r:id="rId34"/>
    <p:sldId id="45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9BF170-BE15-4BAA-9AB6-BC4DE7F88569}">
          <p14:sldIdLst>
            <p14:sldId id="274"/>
            <p14:sldId id="458"/>
            <p14:sldId id="479"/>
            <p14:sldId id="445"/>
            <p14:sldId id="480"/>
            <p14:sldId id="476"/>
            <p14:sldId id="477"/>
            <p14:sldId id="478"/>
            <p14:sldId id="484"/>
            <p14:sldId id="456"/>
            <p14:sldId id="457"/>
            <p14:sldId id="465"/>
            <p14:sldId id="461"/>
          </p14:sldIdLst>
        </p14:section>
        <p14:section name="Authoring Examples" id="{7F9C573F-A07A-4209-A700-786A6D5A01A7}">
          <p14:sldIdLst>
            <p14:sldId id="493"/>
            <p14:sldId id="495"/>
            <p14:sldId id="497"/>
            <p14:sldId id="498"/>
            <p14:sldId id="496"/>
            <p14:sldId id="494"/>
            <p14:sldId id="467"/>
            <p14:sldId id="469"/>
            <p14:sldId id="471"/>
            <p14:sldId id="472"/>
            <p14:sldId id="486"/>
            <p14:sldId id="470"/>
            <p14:sldId id="473"/>
            <p14:sldId id="454"/>
            <p14:sldId id="499"/>
            <p14:sldId id="447"/>
            <p14:sldId id="446"/>
            <p14:sldId id="444"/>
            <p14:sldId id="449"/>
            <p14:sldId id="453"/>
          </p14:sldIdLst>
        </p14:section>
        <p14:section name="Making Computable" id="{DEB691C1-24FF-4FF4-92BD-F22FF164776F}">
          <p14:sldIdLst/>
        </p14:section>
        <p14:section name="Unused Slides" id="{5A426E1D-5D5D-432D-8751-49AFDAB77FF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5073"/>
    <a:srgbClr val="4E84C4"/>
    <a:srgbClr val="24446C"/>
    <a:srgbClr val="4A7235"/>
    <a:srgbClr val="D5E3EE"/>
    <a:srgbClr val="073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0" autoAdjust="0"/>
    <p:restoredTop sz="85223" autoAdjust="0"/>
  </p:normalViewPr>
  <p:slideViewPr>
    <p:cSldViewPr snapToGrid="0">
      <p:cViewPr varScale="1">
        <p:scale>
          <a:sx n="71" d="100"/>
          <a:sy n="71" d="100"/>
        </p:scale>
        <p:origin x="96" y="396"/>
      </p:cViewPr>
      <p:guideLst/>
    </p:cSldViewPr>
  </p:slideViewPr>
  <p:outlineViewPr>
    <p:cViewPr>
      <p:scale>
        <a:sx n="33" d="100"/>
        <a:sy n="33" d="100"/>
      </p:scale>
      <p:origin x="0" y="-11562"/>
    </p:cViewPr>
  </p:outlineViewPr>
  <p:notesTextViewPr>
    <p:cViewPr>
      <p:scale>
        <a:sx n="3" d="2"/>
        <a:sy n="3" d="2"/>
      </p:scale>
      <p:origin x="0" y="0"/>
    </p:cViewPr>
  </p:notesTextViewPr>
  <p:sorterViewPr>
    <p:cViewPr>
      <p:scale>
        <a:sx n="130" d="100"/>
        <a:sy n="130" d="100"/>
      </p:scale>
      <p:origin x="0" y="-7794"/>
    </p:cViewPr>
  </p:sorterViewPr>
  <p:notesViewPr>
    <p:cSldViewPr snapToGrid="0" showGuides="1">
      <p:cViewPr varScale="1">
        <p:scale>
          <a:sx n="141" d="100"/>
          <a:sy n="141" d="100"/>
        </p:scale>
        <p:origin x="5760"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F3AF5-0C91-4D67-A922-E1FF9CC9BE73}" type="doc">
      <dgm:prSet loTypeId="urn:microsoft.com/office/officeart/2005/8/layout/gear1" loCatId="relationship" qsTypeId="urn:microsoft.com/office/officeart/2005/8/quickstyle/simple1" qsCatId="simple" csTypeId="urn:microsoft.com/office/officeart/2005/8/colors/accent1_2" csCatId="accent1" phldr="1"/>
      <dgm:spPr/>
    </dgm:pt>
    <dgm:pt modelId="{217ED4D7-CE9D-461B-A03C-A1F2AC3E79A7}">
      <dgm:prSet phldrT="[Text]">
        <dgm:style>
          <a:lnRef idx="0">
            <a:schemeClr val="accent6"/>
          </a:lnRef>
          <a:fillRef idx="3">
            <a:schemeClr val="accent6"/>
          </a:fillRef>
          <a:effectRef idx="3">
            <a:schemeClr val="accent6"/>
          </a:effectRef>
          <a:fontRef idx="minor">
            <a:schemeClr val="lt1"/>
          </a:fontRef>
        </dgm:style>
      </dgm:prSet>
      <dgm:spPr>
        <a:effectLst>
          <a:outerShdw blurRad="50800" dist="38100" dir="2700000" algn="tl" rotWithShape="0">
            <a:prstClr val="black">
              <a:alpha val="40000"/>
            </a:prstClr>
          </a:outerShdw>
        </a:effectLst>
      </dgm:spPr>
      <dgm:t>
        <a:bodyPr/>
        <a:lstStyle/>
        <a:p>
          <a:r>
            <a:rPr lang="en-US" b="1" dirty="0" smtClean="0">
              <a:solidFill>
                <a:schemeClr val="tx1"/>
              </a:solidFill>
            </a:rPr>
            <a:t>Runtime</a:t>
          </a:r>
          <a:br>
            <a:rPr lang="en-US" b="1" dirty="0" smtClean="0">
              <a:solidFill>
                <a:schemeClr val="tx1"/>
              </a:solidFill>
            </a:rPr>
          </a:br>
          <a:r>
            <a:rPr lang="en-US" b="1" dirty="0" smtClean="0">
              <a:solidFill>
                <a:schemeClr val="tx1"/>
              </a:solidFill>
            </a:rPr>
            <a:t>Environment</a:t>
          </a:r>
          <a:endParaRPr lang="en-US" b="1" dirty="0">
            <a:solidFill>
              <a:schemeClr val="tx1"/>
            </a:solidFill>
          </a:endParaRPr>
        </a:p>
      </dgm:t>
    </dgm:pt>
    <dgm:pt modelId="{1A69BD0C-424F-4076-86E0-AF5826441E37}" type="parTrans" cxnId="{C6DA2346-5E22-49F2-9EC2-A07BF8D88705}">
      <dgm:prSet/>
      <dgm:spPr/>
      <dgm:t>
        <a:bodyPr/>
        <a:lstStyle/>
        <a:p>
          <a:endParaRPr lang="en-US" b="1"/>
        </a:p>
      </dgm:t>
    </dgm:pt>
    <dgm:pt modelId="{1C1CAEC5-4846-4A4E-9506-92318AA829C1}" type="sibTrans" cxnId="{C6DA2346-5E22-49F2-9EC2-A07BF8D88705}">
      <dgm:prSet/>
      <dgm:spPr/>
      <dgm:t>
        <a:bodyPr/>
        <a:lstStyle/>
        <a:p>
          <a:endParaRPr lang="en-US" b="1"/>
        </a:p>
      </dgm:t>
    </dgm:pt>
    <dgm:pt modelId="{BC404C91-EBC1-49C6-8E92-92E3D33F07F8}">
      <dgm:prSet phldrT="[Text]">
        <dgm:style>
          <a:lnRef idx="2">
            <a:schemeClr val="accent2"/>
          </a:lnRef>
          <a:fillRef idx="1">
            <a:schemeClr val="lt1"/>
          </a:fillRef>
          <a:effectRef idx="0">
            <a:schemeClr val="accent2"/>
          </a:effectRef>
          <a:fontRef idx="minor">
            <a:schemeClr val="dk1"/>
          </a:fontRef>
        </dgm:style>
      </dgm:prSet>
      <dgm:spPr>
        <a:solidFill>
          <a:srgbClr val="FFC000"/>
        </a:solidFill>
        <a:effectLst>
          <a:outerShdw blurRad="50800" dist="38100" dir="2700000" algn="tl" rotWithShape="0">
            <a:prstClr val="black">
              <a:alpha val="40000"/>
            </a:prstClr>
          </a:outerShdw>
        </a:effectLst>
      </dgm:spPr>
      <dgm:t>
        <a:bodyPr/>
        <a:lstStyle/>
        <a:p>
          <a:r>
            <a:rPr lang="en-US" b="1" dirty="0" smtClean="0"/>
            <a:t>BPMN Authoring</a:t>
          </a:r>
          <a:endParaRPr lang="en-US" b="1" dirty="0"/>
        </a:p>
      </dgm:t>
    </dgm:pt>
    <dgm:pt modelId="{3E2791DA-B376-4832-9B02-03C7C91A3A4B}" type="parTrans" cxnId="{6DB45D4B-789D-400E-BC9A-B5511C920B56}">
      <dgm:prSet/>
      <dgm:spPr/>
      <dgm:t>
        <a:bodyPr/>
        <a:lstStyle/>
        <a:p>
          <a:endParaRPr lang="en-US" b="1"/>
        </a:p>
      </dgm:t>
    </dgm:pt>
    <dgm:pt modelId="{C1E8FCD9-1346-4812-B594-773924BD4ABF}" type="sibTrans" cxnId="{6DB45D4B-789D-400E-BC9A-B5511C920B56}">
      <dgm:prSet/>
      <dgm:spPr/>
      <dgm:t>
        <a:bodyPr/>
        <a:lstStyle/>
        <a:p>
          <a:endParaRPr lang="en-US" b="1"/>
        </a:p>
      </dgm:t>
    </dgm:pt>
    <dgm:pt modelId="{EA3FDA80-AE7D-4F11-8374-5171EA6879C3}">
      <dgm:prSet phldrT="[Text]">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US" b="1" dirty="0" smtClean="0"/>
            <a:t>Medical Knowledge</a:t>
          </a:r>
          <a:endParaRPr lang="en-US" b="1" dirty="0"/>
        </a:p>
      </dgm:t>
    </dgm:pt>
    <dgm:pt modelId="{ACF71FB3-221D-4DC4-93E3-9122D24C073C}" type="parTrans" cxnId="{3CD6ECD7-2D9F-46D1-A2E9-B6A5DE00F9E1}">
      <dgm:prSet/>
      <dgm:spPr/>
      <dgm:t>
        <a:bodyPr/>
        <a:lstStyle/>
        <a:p>
          <a:endParaRPr lang="en-US" b="1"/>
        </a:p>
      </dgm:t>
    </dgm:pt>
    <dgm:pt modelId="{2F8672BC-DE60-4BF6-B7B8-392793E5098B}" type="sibTrans" cxnId="{3CD6ECD7-2D9F-46D1-A2E9-B6A5DE00F9E1}">
      <dgm:prSet/>
      <dgm:spPr/>
      <dgm:t>
        <a:bodyPr/>
        <a:lstStyle/>
        <a:p>
          <a:endParaRPr lang="en-US" b="1"/>
        </a:p>
      </dgm:t>
    </dgm:pt>
    <dgm:pt modelId="{C1563C79-B319-4270-99B3-60FC0EDB2CBF}" type="pres">
      <dgm:prSet presAssocID="{ECCF3AF5-0C91-4D67-A922-E1FF9CC9BE73}" presName="composite" presStyleCnt="0">
        <dgm:presLayoutVars>
          <dgm:chMax val="3"/>
          <dgm:animLvl val="lvl"/>
          <dgm:resizeHandles val="exact"/>
        </dgm:presLayoutVars>
      </dgm:prSet>
      <dgm:spPr/>
    </dgm:pt>
    <dgm:pt modelId="{6E986F3B-56CB-4D9D-9A88-BD7096717506}" type="pres">
      <dgm:prSet presAssocID="{217ED4D7-CE9D-461B-A03C-A1F2AC3E79A7}" presName="gear1" presStyleLbl="node1" presStyleIdx="0" presStyleCnt="3" custLinFactNeighborX="21695" custLinFactNeighborY="-57175">
        <dgm:presLayoutVars>
          <dgm:chMax val="1"/>
          <dgm:bulletEnabled val="1"/>
        </dgm:presLayoutVars>
      </dgm:prSet>
      <dgm:spPr/>
      <dgm:t>
        <a:bodyPr/>
        <a:lstStyle/>
        <a:p>
          <a:endParaRPr lang="en-US"/>
        </a:p>
      </dgm:t>
    </dgm:pt>
    <dgm:pt modelId="{5953A161-4548-4A46-B953-1F4633D43008}" type="pres">
      <dgm:prSet presAssocID="{217ED4D7-CE9D-461B-A03C-A1F2AC3E79A7}" presName="gear1srcNode" presStyleLbl="node1" presStyleIdx="0" presStyleCnt="3"/>
      <dgm:spPr/>
      <dgm:t>
        <a:bodyPr/>
        <a:lstStyle/>
        <a:p>
          <a:endParaRPr lang="en-US"/>
        </a:p>
      </dgm:t>
    </dgm:pt>
    <dgm:pt modelId="{B3E18FE7-E9D6-43F8-8AD1-7A368D462C52}" type="pres">
      <dgm:prSet presAssocID="{217ED4D7-CE9D-461B-A03C-A1F2AC3E79A7}" presName="gear1dstNode" presStyleLbl="node1" presStyleIdx="0" presStyleCnt="3"/>
      <dgm:spPr/>
      <dgm:t>
        <a:bodyPr/>
        <a:lstStyle/>
        <a:p>
          <a:endParaRPr lang="en-US"/>
        </a:p>
      </dgm:t>
    </dgm:pt>
    <dgm:pt modelId="{264F1AE4-807C-4A3A-ACD6-4142F0984C09}" type="pres">
      <dgm:prSet presAssocID="{BC404C91-EBC1-49C6-8E92-92E3D33F07F8}" presName="gear2" presStyleLbl="node1" presStyleIdx="1" presStyleCnt="3" custAng="20485015" custLinFactNeighborX="58251" custLinFactNeighborY="53864">
        <dgm:presLayoutVars>
          <dgm:chMax val="1"/>
          <dgm:bulletEnabled val="1"/>
        </dgm:presLayoutVars>
      </dgm:prSet>
      <dgm:spPr/>
      <dgm:t>
        <a:bodyPr/>
        <a:lstStyle/>
        <a:p>
          <a:endParaRPr lang="en-US"/>
        </a:p>
      </dgm:t>
    </dgm:pt>
    <dgm:pt modelId="{2B9B71C0-4866-4594-A175-8C5199F8CFDD}" type="pres">
      <dgm:prSet presAssocID="{BC404C91-EBC1-49C6-8E92-92E3D33F07F8}" presName="gear2srcNode" presStyleLbl="node1" presStyleIdx="1" presStyleCnt="3"/>
      <dgm:spPr/>
      <dgm:t>
        <a:bodyPr/>
        <a:lstStyle/>
        <a:p>
          <a:endParaRPr lang="en-US"/>
        </a:p>
      </dgm:t>
    </dgm:pt>
    <dgm:pt modelId="{369FBF76-A93E-4664-8AD7-203F3C151DE5}" type="pres">
      <dgm:prSet presAssocID="{BC404C91-EBC1-49C6-8E92-92E3D33F07F8}" presName="gear2dstNode" presStyleLbl="node1" presStyleIdx="1" presStyleCnt="3"/>
      <dgm:spPr/>
      <dgm:t>
        <a:bodyPr/>
        <a:lstStyle/>
        <a:p>
          <a:endParaRPr lang="en-US"/>
        </a:p>
      </dgm:t>
    </dgm:pt>
    <dgm:pt modelId="{24B8F1D1-7693-4B6A-A3D5-C2156A890BCD}" type="pres">
      <dgm:prSet presAssocID="{EA3FDA80-AE7D-4F11-8374-5171EA6879C3}" presName="gear3" presStyleLbl="node1" presStyleIdx="2" presStyleCnt="3" custAng="1162968" custScaleX="147249" custScaleY="149609" custLinFactNeighborX="-70908" custLinFactNeighborY="46386"/>
      <dgm:spPr/>
      <dgm:t>
        <a:bodyPr/>
        <a:lstStyle/>
        <a:p>
          <a:endParaRPr lang="en-US"/>
        </a:p>
      </dgm:t>
    </dgm:pt>
    <dgm:pt modelId="{885BBA7B-C5A0-4827-9F61-8E0090C3B59E}" type="pres">
      <dgm:prSet presAssocID="{EA3FDA80-AE7D-4F11-8374-5171EA6879C3}" presName="gear3tx" presStyleLbl="node1" presStyleIdx="2" presStyleCnt="3">
        <dgm:presLayoutVars>
          <dgm:chMax val="1"/>
          <dgm:bulletEnabled val="1"/>
        </dgm:presLayoutVars>
      </dgm:prSet>
      <dgm:spPr/>
      <dgm:t>
        <a:bodyPr/>
        <a:lstStyle/>
        <a:p>
          <a:endParaRPr lang="en-US"/>
        </a:p>
      </dgm:t>
    </dgm:pt>
    <dgm:pt modelId="{3A7B4F20-8680-4288-A240-099CFF91DD4F}" type="pres">
      <dgm:prSet presAssocID="{EA3FDA80-AE7D-4F11-8374-5171EA6879C3}" presName="gear3srcNode" presStyleLbl="node1" presStyleIdx="2" presStyleCnt="3"/>
      <dgm:spPr/>
      <dgm:t>
        <a:bodyPr/>
        <a:lstStyle/>
        <a:p>
          <a:endParaRPr lang="en-US"/>
        </a:p>
      </dgm:t>
    </dgm:pt>
    <dgm:pt modelId="{60A590EC-D696-4569-8306-6905BC3D4E9A}" type="pres">
      <dgm:prSet presAssocID="{EA3FDA80-AE7D-4F11-8374-5171EA6879C3}" presName="gear3dstNode" presStyleLbl="node1" presStyleIdx="2" presStyleCnt="3"/>
      <dgm:spPr/>
      <dgm:t>
        <a:bodyPr/>
        <a:lstStyle/>
        <a:p>
          <a:endParaRPr lang="en-US"/>
        </a:p>
      </dgm:t>
    </dgm:pt>
    <dgm:pt modelId="{78B17B53-6DD5-4E8B-A78E-A5759E5D99D3}" type="pres">
      <dgm:prSet presAssocID="{1C1CAEC5-4846-4A4E-9506-92318AA829C1}" presName="connector1" presStyleLbl="sibTrans2D1" presStyleIdx="0" presStyleCnt="3" custLinFactNeighborX="13915" custLinFactNeighborY="-42538"/>
      <dgm:spPr/>
      <dgm:t>
        <a:bodyPr/>
        <a:lstStyle/>
        <a:p>
          <a:endParaRPr lang="en-US"/>
        </a:p>
      </dgm:t>
    </dgm:pt>
    <dgm:pt modelId="{46532B99-F41A-49EF-93EB-1AC82A101206}" type="pres">
      <dgm:prSet presAssocID="{C1E8FCD9-1346-4812-B594-773924BD4ABF}" presName="connector2" presStyleLbl="sibTrans2D1" presStyleIdx="1" presStyleCnt="3" custAng="17643318" custLinFactNeighborX="49124" custLinFactNeighborY="57410"/>
      <dgm:spPr/>
      <dgm:t>
        <a:bodyPr/>
        <a:lstStyle/>
        <a:p>
          <a:endParaRPr lang="en-US"/>
        </a:p>
      </dgm:t>
    </dgm:pt>
    <dgm:pt modelId="{74D93565-00C8-4EF1-ADC8-53A9C2278225}" type="pres">
      <dgm:prSet presAssocID="{2F8672BC-DE60-4BF6-B7B8-392793E5098B}" presName="connector3" presStyleLbl="sibTrans2D1" presStyleIdx="2" presStyleCnt="3" custAng="370751" custScaleX="105878" custLinFactNeighborX="-67232" custLinFactNeighborY="29438"/>
      <dgm:spPr/>
      <dgm:t>
        <a:bodyPr/>
        <a:lstStyle/>
        <a:p>
          <a:endParaRPr lang="en-US"/>
        </a:p>
      </dgm:t>
    </dgm:pt>
  </dgm:ptLst>
  <dgm:cxnLst>
    <dgm:cxn modelId="{87CAC89C-E9B2-446E-8D7F-EAE55D5528F2}" type="presOf" srcId="{ECCF3AF5-0C91-4D67-A922-E1FF9CC9BE73}" destId="{C1563C79-B319-4270-99B3-60FC0EDB2CBF}" srcOrd="0" destOrd="0" presId="urn:microsoft.com/office/officeart/2005/8/layout/gear1"/>
    <dgm:cxn modelId="{250221F0-F44E-4BF3-A588-8197FA122A23}" type="presOf" srcId="{BC404C91-EBC1-49C6-8E92-92E3D33F07F8}" destId="{264F1AE4-807C-4A3A-ACD6-4142F0984C09}" srcOrd="0" destOrd="0" presId="urn:microsoft.com/office/officeart/2005/8/layout/gear1"/>
    <dgm:cxn modelId="{3BB26BCE-C857-4871-B004-F5A46368E68B}" type="presOf" srcId="{217ED4D7-CE9D-461B-A03C-A1F2AC3E79A7}" destId="{6E986F3B-56CB-4D9D-9A88-BD7096717506}" srcOrd="0" destOrd="0" presId="urn:microsoft.com/office/officeart/2005/8/layout/gear1"/>
    <dgm:cxn modelId="{C6DA2346-5E22-49F2-9EC2-A07BF8D88705}" srcId="{ECCF3AF5-0C91-4D67-A922-E1FF9CC9BE73}" destId="{217ED4D7-CE9D-461B-A03C-A1F2AC3E79A7}" srcOrd="0" destOrd="0" parTransId="{1A69BD0C-424F-4076-86E0-AF5826441E37}" sibTransId="{1C1CAEC5-4846-4A4E-9506-92318AA829C1}"/>
    <dgm:cxn modelId="{0791B9A6-3CFF-4673-9BD2-55298491B9AE}" type="presOf" srcId="{217ED4D7-CE9D-461B-A03C-A1F2AC3E79A7}" destId="{5953A161-4548-4A46-B953-1F4633D43008}" srcOrd="1" destOrd="0" presId="urn:microsoft.com/office/officeart/2005/8/layout/gear1"/>
    <dgm:cxn modelId="{615E7A3F-8449-44A7-9EBC-4E884966E00F}" type="presOf" srcId="{BC404C91-EBC1-49C6-8E92-92E3D33F07F8}" destId="{2B9B71C0-4866-4594-A175-8C5199F8CFDD}" srcOrd="1" destOrd="0" presId="urn:microsoft.com/office/officeart/2005/8/layout/gear1"/>
    <dgm:cxn modelId="{307F536B-96D9-48CF-A3C9-E8CA21F9493B}" type="presOf" srcId="{EA3FDA80-AE7D-4F11-8374-5171EA6879C3}" destId="{24B8F1D1-7693-4B6A-A3D5-C2156A890BCD}" srcOrd="0" destOrd="0" presId="urn:microsoft.com/office/officeart/2005/8/layout/gear1"/>
    <dgm:cxn modelId="{97B94BFF-7C43-4B41-A6A1-C202C55045C6}" type="presOf" srcId="{BC404C91-EBC1-49C6-8E92-92E3D33F07F8}" destId="{369FBF76-A93E-4664-8AD7-203F3C151DE5}" srcOrd="2" destOrd="0" presId="urn:microsoft.com/office/officeart/2005/8/layout/gear1"/>
    <dgm:cxn modelId="{78D2392D-571F-4E3B-AFCE-FFF553639518}" type="presOf" srcId="{217ED4D7-CE9D-461B-A03C-A1F2AC3E79A7}" destId="{B3E18FE7-E9D6-43F8-8AD1-7A368D462C52}" srcOrd="2" destOrd="0" presId="urn:microsoft.com/office/officeart/2005/8/layout/gear1"/>
    <dgm:cxn modelId="{EAB932E3-7607-4894-BA53-B135544CD70C}" type="presOf" srcId="{1C1CAEC5-4846-4A4E-9506-92318AA829C1}" destId="{78B17B53-6DD5-4E8B-A78E-A5759E5D99D3}" srcOrd="0" destOrd="0" presId="urn:microsoft.com/office/officeart/2005/8/layout/gear1"/>
    <dgm:cxn modelId="{AF37EE8C-5BD1-4C91-A258-D291A4F2586B}" type="presOf" srcId="{C1E8FCD9-1346-4812-B594-773924BD4ABF}" destId="{46532B99-F41A-49EF-93EB-1AC82A101206}" srcOrd="0" destOrd="0" presId="urn:microsoft.com/office/officeart/2005/8/layout/gear1"/>
    <dgm:cxn modelId="{3DC3D6FF-7968-4718-AFDD-340D3EA08D65}" type="presOf" srcId="{EA3FDA80-AE7D-4F11-8374-5171EA6879C3}" destId="{3A7B4F20-8680-4288-A240-099CFF91DD4F}" srcOrd="2" destOrd="0" presId="urn:microsoft.com/office/officeart/2005/8/layout/gear1"/>
    <dgm:cxn modelId="{3CD6ECD7-2D9F-46D1-A2E9-B6A5DE00F9E1}" srcId="{ECCF3AF5-0C91-4D67-A922-E1FF9CC9BE73}" destId="{EA3FDA80-AE7D-4F11-8374-5171EA6879C3}" srcOrd="2" destOrd="0" parTransId="{ACF71FB3-221D-4DC4-93E3-9122D24C073C}" sibTransId="{2F8672BC-DE60-4BF6-B7B8-392793E5098B}"/>
    <dgm:cxn modelId="{6DB45D4B-789D-400E-BC9A-B5511C920B56}" srcId="{ECCF3AF5-0C91-4D67-A922-E1FF9CC9BE73}" destId="{BC404C91-EBC1-49C6-8E92-92E3D33F07F8}" srcOrd="1" destOrd="0" parTransId="{3E2791DA-B376-4832-9B02-03C7C91A3A4B}" sibTransId="{C1E8FCD9-1346-4812-B594-773924BD4ABF}"/>
    <dgm:cxn modelId="{11AE4937-1FB5-4B5A-A892-B3AE0283A17F}" type="presOf" srcId="{EA3FDA80-AE7D-4F11-8374-5171EA6879C3}" destId="{60A590EC-D696-4569-8306-6905BC3D4E9A}" srcOrd="3" destOrd="0" presId="urn:microsoft.com/office/officeart/2005/8/layout/gear1"/>
    <dgm:cxn modelId="{B7F6EDB2-3818-4B12-9440-F7A36398E5AD}" type="presOf" srcId="{2F8672BC-DE60-4BF6-B7B8-392793E5098B}" destId="{74D93565-00C8-4EF1-ADC8-53A9C2278225}" srcOrd="0" destOrd="0" presId="urn:microsoft.com/office/officeart/2005/8/layout/gear1"/>
    <dgm:cxn modelId="{301F4534-061C-41CD-87D7-FC7AB86A3D51}" type="presOf" srcId="{EA3FDA80-AE7D-4F11-8374-5171EA6879C3}" destId="{885BBA7B-C5A0-4827-9F61-8E0090C3B59E}" srcOrd="1" destOrd="0" presId="urn:microsoft.com/office/officeart/2005/8/layout/gear1"/>
    <dgm:cxn modelId="{145BF98D-9193-4C38-9A32-38618ADE832D}" type="presParOf" srcId="{C1563C79-B319-4270-99B3-60FC0EDB2CBF}" destId="{6E986F3B-56CB-4D9D-9A88-BD7096717506}" srcOrd="0" destOrd="0" presId="urn:microsoft.com/office/officeart/2005/8/layout/gear1"/>
    <dgm:cxn modelId="{C8E9C248-BD1C-4507-895B-D6AC52FEDFE2}" type="presParOf" srcId="{C1563C79-B319-4270-99B3-60FC0EDB2CBF}" destId="{5953A161-4548-4A46-B953-1F4633D43008}" srcOrd="1" destOrd="0" presId="urn:microsoft.com/office/officeart/2005/8/layout/gear1"/>
    <dgm:cxn modelId="{58045502-0DA2-4EB6-8342-740F89488550}" type="presParOf" srcId="{C1563C79-B319-4270-99B3-60FC0EDB2CBF}" destId="{B3E18FE7-E9D6-43F8-8AD1-7A368D462C52}" srcOrd="2" destOrd="0" presId="urn:microsoft.com/office/officeart/2005/8/layout/gear1"/>
    <dgm:cxn modelId="{3CA08D92-0BBB-4196-92C9-D12EC6B0B0B0}" type="presParOf" srcId="{C1563C79-B319-4270-99B3-60FC0EDB2CBF}" destId="{264F1AE4-807C-4A3A-ACD6-4142F0984C09}" srcOrd="3" destOrd="0" presId="urn:microsoft.com/office/officeart/2005/8/layout/gear1"/>
    <dgm:cxn modelId="{3F78AA71-09DF-42D3-B6E4-5C4DC0E8BBE9}" type="presParOf" srcId="{C1563C79-B319-4270-99B3-60FC0EDB2CBF}" destId="{2B9B71C0-4866-4594-A175-8C5199F8CFDD}" srcOrd="4" destOrd="0" presId="urn:microsoft.com/office/officeart/2005/8/layout/gear1"/>
    <dgm:cxn modelId="{A202B1AC-DDBE-4DA3-9D11-F1C5ABBCCF34}" type="presParOf" srcId="{C1563C79-B319-4270-99B3-60FC0EDB2CBF}" destId="{369FBF76-A93E-4664-8AD7-203F3C151DE5}" srcOrd="5" destOrd="0" presId="urn:microsoft.com/office/officeart/2005/8/layout/gear1"/>
    <dgm:cxn modelId="{84CDF5C6-D91E-462C-95D0-26BC5A162818}" type="presParOf" srcId="{C1563C79-B319-4270-99B3-60FC0EDB2CBF}" destId="{24B8F1D1-7693-4B6A-A3D5-C2156A890BCD}" srcOrd="6" destOrd="0" presId="urn:microsoft.com/office/officeart/2005/8/layout/gear1"/>
    <dgm:cxn modelId="{18315569-C7E2-4ED9-94F3-5342DEF9EABA}" type="presParOf" srcId="{C1563C79-B319-4270-99B3-60FC0EDB2CBF}" destId="{885BBA7B-C5A0-4827-9F61-8E0090C3B59E}" srcOrd="7" destOrd="0" presId="urn:microsoft.com/office/officeart/2005/8/layout/gear1"/>
    <dgm:cxn modelId="{9BF96EC9-F27C-4F73-8DDF-CB7E4E8BCD30}" type="presParOf" srcId="{C1563C79-B319-4270-99B3-60FC0EDB2CBF}" destId="{3A7B4F20-8680-4288-A240-099CFF91DD4F}" srcOrd="8" destOrd="0" presId="urn:microsoft.com/office/officeart/2005/8/layout/gear1"/>
    <dgm:cxn modelId="{499F53C7-E586-4152-BB31-773A5681A6FB}" type="presParOf" srcId="{C1563C79-B319-4270-99B3-60FC0EDB2CBF}" destId="{60A590EC-D696-4569-8306-6905BC3D4E9A}" srcOrd="9" destOrd="0" presId="urn:microsoft.com/office/officeart/2005/8/layout/gear1"/>
    <dgm:cxn modelId="{47028894-75C8-4558-9783-F02D959E5DB7}" type="presParOf" srcId="{C1563C79-B319-4270-99B3-60FC0EDB2CBF}" destId="{78B17B53-6DD5-4E8B-A78E-A5759E5D99D3}" srcOrd="10" destOrd="0" presId="urn:microsoft.com/office/officeart/2005/8/layout/gear1"/>
    <dgm:cxn modelId="{E782DC24-0599-4617-BDDE-1146C34C3869}" type="presParOf" srcId="{C1563C79-B319-4270-99B3-60FC0EDB2CBF}" destId="{46532B99-F41A-49EF-93EB-1AC82A101206}" srcOrd="11" destOrd="0" presId="urn:microsoft.com/office/officeart/2005/8/layout/gear1"/>
    <dgm:cxn modelId="{632EE533-D3C5-4559-A775-AA52A4342635}" type="presParOf" srcId="{C1563C79-B319-4270-99B3-60FC0EDB2CBF}" destId="{74D93565-00C8-4EF1-ADC8-53A9C2278225}"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04E5F-6476-489A-8CBA-DB8B40CB41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C6DC87-AF51-485C-A762-8670B03886A3}">
      <dgm:prSet phldrT="[Text]"/>
      <dgm:spPr/>
      <dgm:t>
        <a:bodyPr/>
        <a:lstStyle/>
        <a:p>
          <a:r>
            <a:rPr lang="en-US" dirty="0" err="1" smtClean="0"/>
            <a:t>Antibx</a:t>
          </a:r>
          <a:endParaRPr lang="en-US" dirty="0"/>
        </a:p>
      </dgm:t>
    </dgm:pt>
    <dgm:pt modelId="{B316D12E-6871-4A44-B5A6-1DB3CBDDC49C}" type="parTrans" cxnId="{F88F0044-64CA-4628-AC92-22624F9F7AC6}">
      <dgm:prSet/>
      <dgm:spPr/>
      <dgm:t>
        <a:bodyPr/>
        <a:lstStyle/>
        <a:p>
          <a:endParaRPr lang="en-US"/>
        </a:p>
      </dgm:t>
    </dgm:pt>
    <dgm:pt modelId="{CD238920-3AB2-45DD-A1AD-BA40DDC90F36}" type="sibTrans" cxnId="{F88F0044-64CA-4628-AC92-22624F9F7AC6}">
      <dgm:prSet/>
      <dgm:spPr/>
      <dgm:t>
        <a:bodyPr/>
        <a:lstStyle/>
        <a:p>
          <a:endParaRPr lang="en-US"/>
        </a:p>
      </dgm:t>
    </dgm:pt>
    <dgm:pt modelId="{AFAFA8F1-22E9-4EB8-B35C-D358F3494D84}">
      <dgm:prSet phldrT="[Text]"/>
      <dgm:spPr/>
      <dgm:t>
        <a:bodyPr/>
        <a:lstStyle/>
        <a:p>
          <a:r>
            <a:rPr lang="en-US" dirty="0" err="1" smtClean="0"/>
            <a:t>Penicillins</a:t>
          </a:r>
          <a:endParaRPr lang="en-US" dirty="0"/>
        </a:p>
      </dgm:t>
    </dgm:pt>
    <dgm:pt modelId="{A4C67ECA-0CCC-48A8-BE91-B63F9697686C}" type="parTrans" cxnId="{1D2D7EE6-3712-4C85-BCF7-A2811A2880E8}">
      <dgm:prSet/>
      <dgm:spPr/>
      <dgm:t>
        <a:bodyPr/>
        <a:lstStyle/>
        <a:p>
          <a:endParaRPr lang="en-US"/>
        </a:p>
      </dgm:t>
    </dgm:pt>
    <dgm:pt modelId="{C9DEAC3A-E096-4EE0-84BB-F25C761CB8D4}" type="sibTrans" cxnId="{1D2D7EE6-3712-4C85-BCF7-A2811A2880E8}">
      <dgm:prSet/>
      <dgm:spPr/>
      <dgm:t>
        <a:bodyPr/>
        <a:lstStyle/>
        <a:p>
          <a:endParaRPr lang="en-US"/>
        </a:p>
      </dgm:t>
    </dgm:pt>
    <dgm:pt modelId="{F694050E-F843-4EF9-A091-86915BC1C3E2}">
      <dgm:prSet phldrT="[Text]"/>
      <dgm:spPr/>
      <dgm:t>
        <a:bodyPr/>
        <a:lstStyle/>
        <a:p>
          <a:r>
            <a:rPr lang="en-US" dirty="0" smtClean="0"/>
            <a:t>Amoxicillin</a:t>
          </a:r>
          <a:endParaRPr lang="en-US" dirty="0"/>
        </a:p>
      </dgm:t>
    </dgm:pt>
    <dgm:pt modelId="{B2D7E62C-1EED-4C1F-A8FC-B2E0AFDFE64A}" type="parTrans" cxnId="{2DA594CD-2D7F-4593-A3FE-810CEE38AFA3}">
      <dgm:prSet/>
      <dgm:spPr/>
      <dgm:t>
        <a:bodyPr/>
        <a:lstStyle/>
        <a:p>
          <a:endParaRPr lang="en-US"/>
        </a:p>
      </dgm:t>
    </dgm:pt>
    <dgm:pt modelId="{0DD8808B-7E97-49EC-82F9-35BFB7CFD301}" type="sibTrans" cxnId="{2DA594CD-2D7F-4593-A3FE-810CEE38AFA3}">
      <dgm:prSet/>
      <dgm:spPr/>
      <dgm:t>
        <a:bodyPr/>
        <a:lstStyle/>
        <a:p>
          <a:endParaRPr lang="en-US"/>
        </a:p>
      </dgm:t>
    </dgm:pt>
    <dgm:pt modelId="{613F0C05-805D-43A3-844F-1459C15B5E9F}">
      <dgm:prSet phldrT="[Text]"/>
      <dgm:spPr/>
      <dgm:t>
        <a:bodyPr/>
        <a:lstStyle/>
        <a:p>
          <a:r>
            <a:rPr lang="en-US" dirty="0" err="1" smtClean="0"/>
            <a:t>Dicloxic</a:t>
          </a:r>
          <a:r>
            <a:rPr lang="en-US" dirty="0" smtClean="0"/>
            <a:t>..</a:t>
          </a:r>
          <a:endParaRPr lang="en-US" dirty="0"/>
        </a:p>
      </dgm:t>
    </dgm:pt>
    <dgm:pt modelId="{F284FF0F-080E-42FB-8DBA-F5B73D782937}" type="parTrans" cxnId="{8D66941F-FFB1-41D2-9F10-CE0C8C275C99}">
      <dgm:prSet/>
      <dgm:spPr/>
      <dgm:t>
        <a:bodyPr/>
        <a:lstStyle/>
        <a:p>
          <a:endParaRPr lang="en-US"/>
        </a:p>
      </dgm:t>
    </dgm:pt>
    <dgm:pt modelId="{D2697CBE-70DE-40C6-B2E3-B5C4E80BE6A4}" type="sibTrans" cxnId="{8D66941F-FFB1-41D2-9F10-CE0C8C275C99}">
      <dgm:prSet/>
      <dgm:spPr/>
      <dgm:t>
        <a:bodyPr/>
        <a:lstStyle/>
        <a:p>
          <a:endParaRPr lang="en-US"/>
        </a:p>
      </dgm:t>
    </dgm:pt>
    <dgm:pt modelId="{6BA6EC6D-04D5-4C5B-AE08-7922F9D5B06D}">
      <dgm:prSet phldrT="[Text]"/>
      <dgm:spPr/>
      <dgm:t>
        <a:bodyPr/>
        <a:lstStyle/>
        <a:p>
          <a:r>
            <a:rPr lang="en-US" dirty="0" err="1" smtClean="0"/>
            <a:t>Aminogly</a:t>
          </a:r>
          <a:r>
            <a:rPr lang="en-US" dirty="0" smtClean="0"/>
            <a:t>..</a:t>
          </a:r>
          <a:endParaRPr lang="en-US" dirty="0"/>
        </a:p>
      </dgm:t>
    </dgm:pt>
    <dgm:pt modelId="{C2CF0336-8D0C-4E1B-9541-90EAF99D74C5}" type="parTrans" cxnId="{65412BF1-3F96-4E7D-91E7-165C9E5940E9}">
      <dgm:prSet/>
      <dgm:spPr/>
      <dgm:t>
        <a:bodyPr/>
        <a:lstStyle/>
        <a:p>
          <a:endParaRPr lang="en-US"/>
        </a:p>
      </dgm:t>
    </dgm:pt>
    <dgm:pt modelId="{E002364B-E410-442A-9033-7B5C608EA115}" type="sibTrans" cxnId="{65412BF1-3F96-4E7D-91E7-165C9E5940E9}">
      <dgm:prSet/>
      <dgm:spPr/>
      <dgm:t>
        <a:bodyPr/>
        <a:lstStyle/>
        <a:p>
          <a:endParaRPr lang="en-US"/>
        </a:p>
      </dgm:t>
    </dgm:pt>
    <dgm:pt modelId="{1E0142E3-6202-4976-B6B2-3618125FD81E}">
      <dgm:prSet phldrT="[Text]"/>
      <dgm:spPr/>
      <dgm:t>
        <a:bodyPr/>
        <a:lstStyle/>
        <a:p>
          <a:r>
            <a:rPr lang="en-US" dirty="0" err="1" smtClean="0"/>
            <a:t>Gentimyc</a:t>
          </a:r>
          <a:r>
            <a:rPr lang="en-US" dirty="0" smtClean="0"/>
            <a:t>..</a:t>
          </a:r>
          <a:endParaRPr lang="en-US" dirty="0"/>
        </a:p>
      </dgm:t>
    </dgm:pt>
    <dgm:pt modelId="{C7CF7C2B-053C-455B-86CD-621D5AF8F488}" type="parTrans" cxnId="{0FD0BA02-2495-47CB-B722-921AB0A65344}">
      <dgm:prSet/>
      <dgm:spPr/>
      <dgm:t>
        <a:bodyPr/>
        <a:lstStyle/>
        <a:p>
          <a:endParaRPr lang="en-US"/>
        </a:p>
      </dgm:t>
    </dgm:pt>
    <dgm:pt modelId="{0194197E-F2B8-4FF6-B9E7-1A14A112312C}" type="sibTrans" cxnId="{0FD0BA02-2495-47CB-B722-921AB0A65344}">
      <dgm:prSet/>
      <dgm:spPr/>
      <dgm:t>
        <a:bodyPr/>
        <a:lstStyle/>
        <a:p>
          <a:endParaRPr lang="en-US"/>
        </a:p>
      </dgm:t>
    </dgm:pt>
    <dgm:pt modelId="{8A5587C3-2941-4843-8F1E-25995B4BCC29}" type="pres">
      <dgm:prSet presAssocID="{20004E5F-6476-489A-8CBA-DB8B40CB417F}" presName="hierChild1" presStyleCnt="0">
        <dgm:presLayoutVars>
          <dgm:chPref val="1"/>
          <dgm:dir/>
          <dgm:animOne val="branch"/>
          <dgm:animLvl val="lvl"/>
          <dgm:resizeHandles/>
        </dgm:presLayoutVars>
      </dgm:prSet>
      <dgm:spPr/>
      <dgm:t>
        <a:bodyPr/>
        <a:lstStyle/>
        <a:p>
          <a:endParaRPr lang="en-US"/>
        </a:p>
      </dgm:t>
    </dgm:pt>
    <dgm:pt modelId="{8FC31622-2022-476F-A0B7-219EAC3ACAEC}" type="pres">
      <dgm:prSet presAssocID="{CFC6DC87-AF51-485C-A762-8670B03886A3}" presName="hierRoot1" presStyleCnt="0"/>
      <dgm:spPr/>
    </dgm:pt>
    <dgm:pt modelId="{22BF0393-68D1-45A1-9CFC-132E717702F3}" type="pres">
      <dgm:prSet presAssocID="{CFC6DC87-AF51-485C-A762-8670B03886A3}" presName="composite" presStyleCnt="0"/>
      <dgm:spPr/>
    </dgm:pt>
    <dgm:pt modelId="{C8113DE8-9CDB-4CB5-8E31-FF26FF7C708A}" type="pres">
      <dgm:prSet presAssocID="{CFC6DC87-AF51-485C-A762-8670B03886A3}" presName="background" presStyleLbl="node0" presStyleIdx="0" presStyleCnt="1"/>
      <dgm:spPr/>
    </dgm:pt>
    <dgm:pt modelId="{F1F7B062-5174-4661-BCF5-A67D9981ADF1}" type="pres">
      <dgm:prSet presAssocID="{CFC6DC87-AF51-485C-A762-8670B03886A3}" presName="text" presStyleLbl="fgAcc0" presStyleIdx="0" presStyleCnt="1">
        <dgm:presLayoutVars>
          <dgm:chPref val="3"/>
        </dgm:presLayoutVars>
      </dgm:prSet>
      <dgm:spPr/>
      <dgm:t>
        <a:bodyPr/>
        <a:lstStyle/>
        <a:p>
          <a:endParaRPr lang="en-US"/>
        </a:p>
      </dgm:t>
    </dgm:pt>
    <dgm:pt modelId="{7F9035F3-A6BD-4E00-882D-31404546A99C}" type="pres">
      <dgm:prSet presAssocID="{CFC6DC87-AF51-485C-A762-8670B03886A3}" presName="hierChild2" presStyleCnt="0"/>
      <dgm:spPr/>
    </dgm:pt>
    <dgm:pt modelId="{02FA2278-6476-47EB-A371-7C76A5CA3FEA}" type="pres">
      <dgm:prSet presAssocID="{A4C67ECA-0CCC-48A8-BE91-B63F9697686C}" presName="Name10" presStyleLbl="parChTrans1D2" presStyleIdx="0" presStyleCnt="2"/>
      <dgm:spPr/>
      <dgm:t>
        <a:bodyPr/>
        <a:lstStyle/>
        <a:p>
          <a:endParaRPr lang="en-US"/>
        </a:p>
      </dgm:t>
    </dgm:pt>
    <dgm:pt modelId="{2936BEBB-C381-4298-B5B9-F2C9B5756DE3}" type="pres">
      <dgm:prSet presAssocID="{AFAFA8F1-22E9-4EB8-B35C-D358F3494D84}" presName="hierRoot2" presStyleCnt="0"/>
      <dgm:spPr/>
    </dgm:pt>
    <dgm:pt modelId="{0755082F-EC56-4DB2-AFCA-C007637B6A23}" type="pres">
      <dgm:prSet presAssocID="{AFAFA8F1-22E9-4EB8-B35C-D358F3494D84}" presName="composite2" presStyleCnt="0"/>
      <dgm:spPr/>
    </dgm:pt>
    <dgm:pt modelId="{ACA00B99-0D7C-4E5E-ADFF-5070505BB60A}" type="pres">
      <dgm:prSet presAssocID="{AFAFA8F1-22E9-4EB8-B35C-D358F3494D84}" presName="background2" presStyleLbl="node2" presStyleIdx="0" presStyleCnt="2"/>
      <dgm:spPr/>
    </dgm:pt>
    <dgm:pt modelId="{8BC59A55-AFFA-4678-9896-E9A661D4335A}" type="pres">
      <dgm:prSet presAssocID="{AFAFA8F1-22E9-4EB8-B35C-D358F3494D84}" presName="text2" presStyleLbl="fgAcc2" presStyleIdx="0" presStyleCnt="2" custLinFactNeighborY="0">
        <dgm:presLayoutVars>
          <dgm:chPref val="3"/>
        </dgm:presLayoutVars>
      </dgm:prSet>
      <dgm:spPr/>
      <dgm:t>
        <a:bodyPr/>
        <a:lstStyle/>
        <a:p>
          <a:endParaRPr lang="en-US"/>
        </a:p>
      </dgm:t>
    </dgm:pt>
    <dgm:pt modelId="{63103014-8060-47E1-98A8-CE827A6F75AD}" type="pres">
      <dgm:prSet presAssocID="{AFAFA8F1-22E9-4EB8-B35C-D358F3494D84}" presName="hierChild3" presStyleCnt="0"/>
      <dgm:spPr/>
    </dgm:pt>
    <dgm:pt modelId="{0F41BC7E-A403-4007-A225-FE63D05F424B}" type="pres">
      <dgm:prSet presAssocID="{B2D7E62C-1EED-4C1F-A8FC-B2E0AFDFE64A}" presName="Name17" presStyleLbl="parChTrans1D3" presStyleIdx="0" presStyleCnt="3"/>
      <dgm:spPr/>
      <dgm:t>
        <a:bodyPr/>
        <a:lstStyle/>
        <a:p>
          <a:endParaRPr lang="en-US"/>
        </a:p>
      </dgm:t>
    </dgm:pt>
    <dgm:pt modelId="{9EE44311-FDB9-41C3-B0E7-F92EBA245B00}" type="pres">
      <dgm:prSet presAssocID="{F694050E-F843-4EF9-A091-86915BC1C3E2}" presName="hierRoot3" presStyleCnt="0"/>
      <dgm:spPr/>
    </dgm:pt>
    <dgm:pt modelId="{B196F516-B6F9-4526-B93B-D42F226ED151}" type="pres">
      <dgm:prSet presAssocID="{F694050E-F843-4EF9-A091-86915BC1C3E2}" presName="composite3" presStyleCnt="0"/>
      <dgm:spPr/>
    </dgm:pt>
    <dgm:pt modelId="{8050FD2C-42EB-47C9-839A-3E9DEF21431F}" type="pres">
      <dgm:prSet presAssocID="{F694050E-F843-4EF9-A091-86915BC1C3E2}" presName="background3" presStyleLbl="node3" presStyleIdx="0" presStyleCnt="3"/>
      <dgm:spPr/>
    </dgm:pt>
    <dgm:pt modelId="{3B0792A0-9C72-4AE3-B164-49E5731D338B}" type="pres">
      <dgm:prSet presAssocID="{F694050E-F843-4EF9-A091-86915BC1C3E2}" presName="text3" presStyleLbl="fgAcc3" presStyleIdx="0" presStyleCnt="3">
        <dgm:presLayoutVars>
          <dgm:chPref val="3"/>
        </dgm:presLayoutVars>
      </dgm:prSet>
      <dgm:spPr/>
      <dgm:t>
        <a:bodyPr/>
        <a:lstStyle/>
        <a:p>
          <a:endParaRPr lang="en-US"/>
        </a:p>
      </dgm:t>
    </dgm:pt>
    <dgm:pt modelId="{BC8A4624-832C-4984-856F-9DD42EA49605}" type="pres">
      <dgm:prSet presAssocID="{F694050E-F843-4EF9-A091-86915BC1C3E2}" presName="hierChild4" presStyleCnt="0"/>
      <dgm:spPr/>
    </dgm:pt>
    <dgm:pt modelId="{A9AC30B2-74E6-4017-BB17-A257AD62267A}" type="pres">
      <dgm:prSet presAssocID="{F284FF0F-080E-42FB-8DBA-F5B73D782937}" presName="Name17" presStyleLbl="parChTrans1D3" presStyleIdx="1" presStyleCnt="3"/>
      <dgm:spPr/>
      <dgm:t>
        <a:bodyPr/>
        <a:lstStyle/>
        <a:p>
          <a:endParaRPr lang="en-US"/>
        </a:p>
      </dgm:t>
    </dgm:pt>
    <dgm:pt modelId="{135CC271-41F4-415B-AAC9-74ED67D7BAEF}" type="pres">
      <dgm:prSet presAssocID="{613F0C05-805D-43A3-844F-1459C15B5E9F}" presName="hierRoot3" presStyleCnt="0"/>
      <dgm:spPr/>
    </dgm:pt>
    <dgm:pt modelId="{936C3B50-A063-4A5C-BCBC-4699FE1E48E2}" type="pres">
      <dgm:prSet presAssocID="{613F0C05-805D-43A3-844F-1459C15B5E9F}" presName="composite3" presStyleCnt="0"/>
      <dgm:spPr/>
    </dgm:pt>
    <dgm:pt modelId="{226A44DD-6BEC-48BC-8F54-F370CAFAA437}" type="pres">
      <dgm:prSet presAssocID="{613F0C05-805D-43A3-844F-1459C15B5E9F}" presName="background3" presStyleLbl="node3" presStyleIdx="1" presStyleCnt="3"/>
      <dgm:spPr/>
    </dgm:pt>
    <dgm:pt modelId="{F9BFED73-D9B7-415B-9250-6B56235C8195}" type="pres">
      <dgm:prSet presAssocID="{613F0C05-805D-43A3-844F-1459C15B5E9F}" presName="text3" presStyleLbl="fgAcc3" presStyleIdx="1" presStyleCnt="3">
        <dgm:presLayoutVars>
          <dgm:chPref val="3"/>
        </dgm:presLayoutVars>
      </dgm:prSet>
      <dgm:spPr/>
      <dgm:t>
        <a:bodyPr/>
        <a:lstStyle/>
        <a:p>
          <a:endParaRPr lang="en-US"/>
        </a:p>
      </dgm:t>
    </dgm:pt>
    <dgm:pt modelId="{45EECE3C-3291-4C9A-BB32-CBC694C0E0A8}" type="pres">
      <dgm:prSet presAssocID="{613F0C05-805D-43A3-844F-1459C15B5E9F}" presName="hierChild4" presStyleCnt="0"/>
      <dgm:spPr/>
    </dgm:pt>
    <dgm:pt modelId="{7649ED45-B185-44E5-AB38-F97FBBB73ADE}" type="pres">
      <dgm:prSet presAssocID="{C2CF0336-8D0C-4E1B-9541-90EAF99D74C5}" presName="Name10" presStyleLbl="parChTrans1D2" presStyleIdx="1" presStyleCnt="2"/>
      <dgm:spPr/>
      <dgm:t>
        <a:bodyPr/>
        <a:lstStyle/>
        <a:p>
          <a:endParaRPr lang="en-US"/>
        </a:p>
      </dgm:t>
    </dgm:pt>
    <dgm:pt modelId="{13604D6A-4CF3-49C6-9116-AC80B62C6B0E}" type="pres">
      <dgm:prSet presAssocID="{6BA6EC6D-04D5-4C5B-AE08-7922F9D5B06D}" presName="hierRoot2" presStyleCnt="0"/>
      <dgm:spPr/>
    </dgm:pt>
    <dgm:pt modelId="{509D6E32-2C3A-4B92-8AC3-2C52B9C94093}" type="pres">
      <dgm:prSet presAssocID="{6BA6EC6D-04D5-4C5B-AE08-7922F9D5B06D}" presName="composite2" presStyleCnt="0"/>
      <dgm:spPr/>
    </dgm:pt>
    <dgm:pt modelId="{911F18D3-8DCE-4182-ABEC-C2F82D279A5A}" type="pres">
      <dgm:prSet presAssocID="{6BA6EC6D-04D5-4C5B-AE08-7922F9D5B06D}" presName="background2" presStyleLbl="node2" presStyleIdx="1" presStyleCnt="2"/>
      <dgm:spPr/>
    </dgm:pt>
    <dgm:pt modelId="{62D6DCCF-A597-4C32-B973-179AFBE451E2}" type="pres">
      <dgm:prSet presAssocID="{6BA6EC6D-04D5-4C5B-AE08-7922F9D5B06D}" presName="text2" presStyleLbl="fgAcc2" presStyleIdx="1" presStyleCnt="2">
        <dgm:presLayoutVars>
          <dgm:chPref val="3"/>
        </dgm:presLayoutVars>
      </dgm:prSet>
      <dgm:spPr/>
      <dgm:t>
        <a:bodyPr/>
        <a:lstStyle/>
        <a:p>
          <a:endParaRPr lang="en-US"/>
        </a:p>
      </dgm:t>
    </dgm:pt>
    <dgm:pt modelId="{C31109E2-068B-421F-BD14-FAEAE37DF664}" type="pres">
      <dgm:prSet presAssocID="{6BA6EC6D-04D5-4C5B-AE08-7922F9D5B06D}" presName="hierChild3" presStyleCnt="0"/>
      <dgm:spPr/>
    </dgm:pt>
    <dgm:pt modelId="{E6D496DE-E0F1-48A3-8EB2-4774B8A49692}" type="pres">
      <dgm:prSet presAssocID="{C7CF7C2B-053C-455B-86CD-621D5AF8F488}" presName="Name17" presStyleLbl="parChTrans1D3" presStyleIdx="2" presStyleCnt="3"/>
      <dgm:spPr/>
      <dgm:t>
        <a:bodyPr/>
        <a:lstStyle/>
        <a:p>
          <a:endParaRPr lang="en-US"/>
        </a:p>
      </dgm:t>
    </dgm:pt>
    <dgm:pt modelId="{8A9018F2-9549-4BB6-B185-B7BCA99C7E38}" type="pres">
      <dgm:prSet presAssocID="{1E0142E3-6202-4976-B6B2-3618125FD81E}" presName="hierRoot3" presStyleCnt="0"/>
      <dgm:spPr/>
    </dgm:pt>
    <dgm:pt modelId="{22EA5654-F7AC-43CC-8735-86519D85D414}" type="pres">
      <dgm:prSet presAssocID="{1E0142E3-6202-4976-B6B2-3618125FD81E}" presName="composite3" presStyleCnt="0"/>
      <dgm:spPr/>
    </dgm:pt>
    <dgm:pt modelId="{2A3AE712-5982-4FF9-BEF5-033A92A704F5}" type="pres">
      <dgm:prSet presAssocID="{1E0142E3-6202-4976-B6B2-3618125FD81E}" presName="background3" presStyleLbl="node3" presStyleIdx="2" presStyleCnt="3"/>
      <dgm:spPr/>
    </dgm:pt>
    <dgm:pt modelId="{B1947205-5A14-4F2B-A01E-85A622E40463}" type="pres">
      <dgm:prSet presAssocID="{1E0142E3-6202-4976-B6B2-3618125FD81E}" presName="text3" presStyleLbl="fgAcc3" presStyleIdx="2" presStyleCnt="3">
        <dgm:presLayoutVars>
          <dgm:chPref val="3"/>
        </dgm:presLayoutVars>
      </dgm:prSet>
      <dgm:spPr/>
      <dgm:t>
        <a:bodyPr/>
        <a:lstStyle/>
        <a:p>
          <a:endParaRPr lang="en-US"/>
        </a:p>
      </dgm:t>
    </dgm:pt>
    <dgm:pt modelId="{C9357887-9401-4B03-BFCC-39B83C518C1C}" type="pres">
      <dgm:prSet presAssocID="{1E0142E3-6202-4976-B6B2-3618125FD81E}" presName="hierChild4" presStyleCnt="0"/>
      <dgm:spPr/>
    </dgm:pt>
  </dgm:ptLst>
  <dgm:cxnLst>
    <dgm:cxn modelId="{E4DEBB08-50A1-4664-9FE0-015DE4E1D3F6}" type="presOf" srcId="{613F0C05-805D-43A3-844F-1459C15B5E9F}" destId="{F9BFED73-D9B7-415B-9250-6B56235C8195}" srcOrd="0" destOrd="0" presId="urn:microsoft.com/office/officeart/2005/8/layout/hierarchy1"/>
    <dgm:cxn modelId="{BBAB875C-034E-48CA-968E-61B3A43F55EF}" type="presOf" srcId="{1E0142E3-6202-4976-B6B2-3618125FD81E}" destId="{B1947205-5A14-4F2B-A01E-85A622E40463}" srcOrd="0" destOrd="0" presId="urn:microsoft.com/office/officeart/2005/8/layout/hierarchy1"/>
    <dgm:cxn modelId="{6EEB798F-3EF8-44B9-ABB3-482FB8775612}" type="presOf" srcId="{CFC6DC87-AF51-485C-A762-8670B03886A3}" destId="{F1F7B062-5174-4661-BCF5-A67D9981ADF1}" srcOrd="0" destOrd="0" presId="urn:microsoft.com/office/officeart/2005/8/layout/hierarchy1"/>
    <dgm:cxn modelId="{1D2D7EE6-3712-4C85-BCF7-A2811A2880E8}" srcId="{CFC6DC87-AF51-485C-A762-8670B03886A3}" destId="{AFAFA8F1-22E9-4EB8-B35C-D358F3494D84}" srcOrd="0" destOrd="0" parTransId="{A4C67ECA-0CCC-48A8-BE91-B63F9697686C}" sibTransId="{C9DEAC3A-E096-4EE0-84BB-F25C761CB8D4}"/>
    <dgm:cxn modelId="{2DA594CD-2D7F-4593-A3FE-810CEE38AFA3}" srcId="{AFAFA8F1-22E9-4EB8-B35C-D358F3494D84}" destId="{F694050E-F843-4EF9-A091-86915BC1C3E2}" srcOrd="0" destOrd="0" parTransId="{B2D7E62C-1EED-4C1F-A8FC-B2E0AFDFE64A}" sibTransId="{0DD8808B-7E97-49EC-82F9-35BFB7CFD301}"/>
    <dgm:cxn modelId="{CAA114F0-A5D9-434B-8581-19C3F4DA80E2}" type="presOf" srcId="{C7CF7C2B-053C-455B-86CD-621D5AF8F488}" destId="{E6D496DE-E0F1-48A3-8EB2-4774B8A49692}" srcOrd="0" destOrd="0" presId="urn:microsoft.com/office/officeart/2005/8/layout/hierarchy1"/>
    <dgm:cxn modelId="{14A13A4D-1145-48BE-9F20-54AAD6479F92}" type="presOf" srcId="{20004E5F-6476-489A-8CBA-DB8B40CB417F}" destId="{8A5587C3-2941-4843-8F1E-25995B4BCC29}" srcOrd="0" destOrd="0" presId="urn:microsoft.com/office/officeart/2005/8/layout/hierarchy1"/>
    <dgm:cxn modelId="{5036D889-A168-416E-9686-4C2D09BB6FD3}" type="presOf" srcId="{B2D7E62C-1EED-4C1F-A8FC-B2E0AFDFE64A}" destId="{0F41BC7E-A403-4007-A225-FE63D05F424B}" srcOrd="0" destOrd="0" presId="urn:microsoft.com/office/officeart/2005/8/layout/hierarchy1"/>
    <dgm:cxn modelId="{7F2C088F-ADDB-481C-B000-2300A61B5F98}" type="presOf" srcId="{A4C67ECA-0CCC-48A8-BE91-B63F9697686C}" destId="{02FA2278-6476-47EB-A371-7C76A5CA3FEA}" srcOrd="0" destOrd="0" presId="urn:microsoft.com/office/officeart/2005/8/layout/hierarchy1"/>
    <dgm:cxn modelId="{8D66941F-FFB1-41D2-9F10-CE0C8C275C99}" srcId="{AFAFA8F1-22E9-4EB8-B35C-D358F3494D84}" destId="{613F0C05-805D-43A3-844F-1459C15B5E9F}" srcOrd="1" destOrd="0" parTransId="{F284FF0F-080E-42FB-8DBA-F5B73D782937}" sibTransId="{D2697CBE-70DE-40C6-B2E3-B5C4E80BE6A4}"/>
    <dgm:cxn modelId="{BED2DCA1-8489-4891-AEE3-3476943A10E5}" type="presOf" srcId="{C2CF0336-8D0C-4E1B-9541-90EAF99D74C5}" destId="{7649ED45-B185-44E5-AB38-F97FBBB73ADE}" srcOrd="0" destOrd="0" presId="urn:microsoft.com/office/officeart/2005/8/layout/hierarchy1"/>
    <dgm:cxn modelId="{F88F0044-64CA-4628-AC92-22624F9F7AC6}" srcId="{20004E5F-6476-489A-8CBA-DB8B40CB417F}" destId="{CFC6DC87-AF51-485C-A762-8670B03886A3}" srcOrd="0" destOrd="0" parTransId="{B316D12E-6871-4A44-B5A6-1DB3CBDDC49C}" sibTransId="{CD238920-3AB2-45DD-A1AD-BA40DDC90F36}"/>
    <dgm:cxn modelId="{B9C848F4-20BD-480A-9AE9-F13CAA789B08}" type="presOf" srcId="{AFAFA8F1-22E9-4EB8-B35C-D358F3494D84}" destId="{8BC59A55-AFFA-4678-9896-E9A661D4335A}" srcOrd="0" destOrd="0" presId="urn:microsoft.com/office/officeart/2005/8/layout/hierarchy1"/>
    <dgm:cxn modelId="{65412BF1-3F96-4E7D-91E7-165C9E5940E9}" srcId="{CFC6DC87-AF51-485C-A762-8670B03886A3}" destId="{6BA6EC6D-04D5-4C5B-AE08-7922F9D5B06D}" srcOrd="1" destOrd="0" parTransId="{C2CF0336-8D0C-4E1B-9541-90EAF99D74C5}" sibTransId="{E002364B-E410-442A-9033-7B5C608EA115}"/>
    <dgm:cxn modelId="{0FD0BA02-2495-47CB-B722-921AB0A65344}" srcId="{6BA6EC6D-04D5-4C5B-AE08-7922F9D5B06D}" destId="{1E0142E3-6202-4976-B6B2-3618125FD81E}" srcOrd="0" destOrd="0" parTransId="{C7CF7C2B-053C-455B-86CD-621D5AF8F488}" sibTransId="{0194197E-F2B8-4FF6-B9E7-1A14A112312C}"/>
    <dgm:cxn modelId="{7E7B816A-4A72-447A-B4E1-AC115D9A468D}" type="presOf" srcId="{F284FF0F-080E-42FB-8DBA-F5B73D782937}" destId="{A9AC30B2-74E6-4017-BB17-A257AD62267A}" srcOrd="0" destOrd="0" presId="urn:microsoft.com/office/officeart/2005/8/layout/hierarchy1"/>
    <dgm:cxn modelId="{0EBF452A-18D7-4969-AEB5-6EC0C3527B1E}" type="presOf" srcId="{6BA6EC6D-04D5-4C5B-AE08-7922F9D5B06D}" destId="{62D6DCCF-A597-4C32-B973-179AFBE451E2}" srcOrd="0" destOrd="0" presId="urn:microsoft.com/office/officeart/2005/8/layout/hierarchy1"/>
    <dgm:cxn modelId="{A78F1696-8742-42D5-B101-8A24F6348081}" type="presOf" srcId="{F694050E-F843-4EF9-A091-86915BC1C3E2}" destId="{3B0792A0-9C72-4AE3-B164-49E5731D338B}" srcOrd="0" destOrd="0" presId="urn:microsoft.com/office/officeart/2005/8/layout/hierarchy1"/>
    <dgm:cxn modelId="{20966F28-885E-405C-BFB1-F4C7B04C5766}" type="presParOf" srcId="{8A5587C3-2941-4843-8F1E-25995B4BCC29}" destId="{8FC31622-2022-476F-A0B7-219EAC3ACAEC}" srcOrd="0" destOrd="0" presId="urn:microsoft.com/office/officeart/2005/8/layout/hierarchy1"/>
    <dgm:cxn modelId="{5C2FB70E-D812-4CA7-B5B6-0046498801F5}" type="presParOf" srcId="{8FC31622-2022-476F-A0B7-219EAC3ACAEC}" destId="{22BF0393-68D1-45A1-9CFC-132E717702F3}" srcOrd="0" destOrd="0" presId="urn:microsoft.com/office/officeart/2005/8/layout/hierarchy1"/>
    <dgm:cxn modelId="{95CC006B-5B72-43F0-AF38-DDF49D9DAD51}" type="presParOf" srcId="{22BF0393-68D1-45A1-9CFC-132E717702F3}" destId="{C8113DE8-9CDB-4CB5-8E31-FF26FF7C708A}" srcOrd="0" destOrd="0" presId="urn:microsoft.com/office/officeart/2005/8/layout/hierarchy1"/>
    <dgm:cxn modelId="{C30204A9-A4F6-47DA-843F-6B5B6CC852DE}" type="presParOf" srcId="{22BF0393-68D1-45A1-9CFC-132E717702F3}" destId="{F1F7B062-5174-4661-BCF5-A67D9981ADF1}" srcOrd="1" destOrd="0" presId="urn:microsoft.com/office/officeart/2005/8/layout/hierarchy1"/>
    <dgm:cxn modelId="{7B0D4DCD-F185-41FB-879F-B152D3E6F058}" type="presParOf" srcId="{8FC31622-2022-476F-A0B7-219EAC3ACAEC}" destId="{7F9035F3-A6BD-4E00-882D-31404546A99C}" srcOrd="1" destOrd="0" presId="urn:microsoft.com/office/officeart/2005/8/layout/hierarchy1"/>
    <dgm:cxn modelId="{7E270249-C9AB-47F1-8160-5C305C79E0CC}" type="presParOf" srcId="{7F9035F3-A6BD-4E00-882D-31404546A99C}" destId="{02FA2278-6476-47EB-A371-7C76A5CA3FEA}" srcOrd="0" destOrd="0" presId="urn:microsoft.com/office/officeart/2005/8/layout/hierarchy1"/>
    <dgm:cxn modelId="{E2791535-0758-47DC-A173-8B689BB364B6}" type="presParOf" srcId="{7F9035F3-A6BD-4E00-882D-31404546A99C}" destId="{2936BEBB-C381-4298-B5B9-F2C9B5756DE3}" srcOrd="1" destOrd="0" presId="urn:microsoft.com/office/officeart/2005/8/layout/hierarchy1"/>
    <dgm:cxn modelId="{BD22D309-2C97-40B5-947B-945E2630D7F7}" type="presParOf" srcId="{2936BEBB-C381-4298-B5B9-F2C9B5756DE3}" destId="{0755082F-EC56-4DB2-AFCA-C007637B6A23}" srcOrd="0" destOrd="0" presId="urn:microsoft.com/office/officeart/2005/8/layout/hierarchy1"/>
    <dgm:cxn modelId="{566EFA40-C147-424C-BAD2-09AE0A0E161F}" type="presParOf" srcId="{0755082F-EC56-4DB2-AFCA-C007637B6A23}" destId="{ACA00B99-0D7C-4E5E-ADFF-5070505BB60A}" srcOrd="0" destOrd="0" presId="urn:microsoft.com/office/officeart/2005/8/layout/hierarchy1"/>
    <dgm:cxn modelId="{94F77EAA-04DD-465F-B5DB-3D0AAB40AD68}" type="presParOf" srcId="{0755082F-EC56-4DB2-AFCA-C007637B6A23}" destId="{8BC59A55-AFFA-4678-9896-E9A661D4335A}" srcOrd="1" destOrd="0" presId="urn:microsoft.com/office/officeart/2005/8/layout/hierarchy1"/>
    <dgm:cxn modelId="{AE734E9B-E24D-487F-B0C5-2BE9C3109487}" type="presParOf" srcId="{2936BEBB-C381-4298-B5B9-F2C9B5756DE3}" destId="{63103014-8060-47E1-98A8-CE827A6F75AD}" srcOrd="1" destOrd="0" presId="urn:microsoft.com/office/officeart/2005/8/layout/hierarchy1"/>
    <dgm:cxn modelId="{A5F4DCB2-C9BB-4A13-AD91-FE24515A5C8F}" type="presParOf" srcId="{63103014-8060-47E1-98A8-CE827A6F75AD}" destId="{0F41BC7E-A403-4007-A225-FE63D05F424B}" srcOrd="0" destOrd="0" presId="urn:microsoft.com/office/officeart/2005/8/layout/hierarchy1"/>
    <dgm:cxn modelId="{944DB0FC-C186-4081-8AD2-758F9A4C44B7}" type="presParOf" srcId="{63103014-8060-47E1-98A8-CE827A6F75AD}" destId="{9EE44311-FDB9-41C3-B0E7-F92EBA245B00}" srcOrd="1" destOrd="0" presId="urn:microsoft.com/office/officeart/2005/8/layout/hierarchy1"/>
    <dgm:cxn modelId="{C4DE92BD-4695-4E4F-99D4-D71D40F38CDE}" type="presParOf" srcId="{9EE44311-FDB9-41C3-B0E7-F92EBA245B00}" destId="{B196F516-B6F9-4526-B93B-D42F226ED151}" srcOrd="0" destOrd="0" presId="urn:microsoft.com/office/officeart/2005/8/layout/hierarchy1"/>
    <dgm:cxn modelId="{2BB91F7E-A7E5-4DF0-A17B-3F49E6E40433}" type="presParOf" srcId="{B196F516-B6F9-4526-B93B-D42F226ED151}" destId="{8050FD2C-42EB-47C9-839A-3E9DEF21431F}" srcOrd="0" destOrd="0" presId="urn:microsoft.com/office/officeart/2005/8/layout/hierarchy1"/>
    <dgm:cxn modelId="{2AC4E55B-741F-4942-A266-65D85FBA6B66}" type="presParOf" srcId="{B196F516-B6F9-4526-B93B-D42F226ED151}" destId="{3B0792A0-9C72-4AE3-B164-49E5731D338B}" srcOrd="1" destOrd="0" presId="urn:microsoft.com/office/officeart/2005/8/layout/hierarchy1"/>
    <dgm:cxn modelId="{A6CFBF3E-D7FF-49D6-B2CD-DA52B6623C04}" type="presParOf" srcId="{9EE44311-FDB9-41C3-B0E7-F92EBA245B00}" destId="{BC8A4624-832C-4984-856F-9DD42EA49605}" srcOrd="1" destOrd="0" presId="urn:microsoft.com/office/officeart/2005/8/layout/hierarchy1"/>
    <dgm:cxn modelId="{B496BB7B-9A4A-436D-A45E-761411D26F10}" type="presParOf" srcId="{63103014-8060-47E1-98A8-CE827A6F75AD}" destId="{A9AC30B2-74E6-4017-BB17-A257AD62267A}" srcOrd="2" destOrd="0" presId="urn:microsoft.com/office/officeart/2005/8/layout/hierarchy1"/>
    <dgm:cxn modelId="{FA512C0D-58F2-432B-94E2-1A2211680B76}" type="presParOf" srcId="{63103014-8060-47E1-98A8-CE827A6F75AD}" destId="{135CC271-41F4-415B-AAC9-74ED67D7BAEF}" srcOrd="3" destOrd="0" presId="urn:microsoft.com/office/officeart/2005/8/layout/hierarchy1"/>
    <dgm:cxn modelId="{2C8FB3BC-174E-43A7-841D-EDE62DAC09FD}" type="presParOf" srcId="{135CC271-41F4-415B-AAC9-74ED67D7BAEF}" destId="{936C3B50-A063-4A5C-BCBC-4699FE1E48E2}" srcOrd="0" destOrd="0" presId="urn:microsoft.com/office/officeart/2005/8/layout/hierarchy1"/>
    <dgm:cxn modelId="{03B1AFED-D1B0-4F50-A532-8A29FC0B5B29}" type="presParOf" srcId="{936C3B50-A063-4A5C-BCBC-4699FE1E48E2}" destId="{226A44DD-6BEC-48BC-8F54-F370CAFAA437}" srcOrd="0" destOrd="0" presId="urn:microsoft.com/office/officeart/2005/8/layout/hierarchy1"/>
    <dgm:cxn modelId="{76533687-275A-4C8C-A82F-5C07F75E3172}" type="presParOf" srcId="{936C3B50-A063-4A5C-BCBC-4699FE1E48E2}" destId="{F9BFED73-D9B7-415B-9250-6B56235C8195}" srcOrd="1" destOrd="0" presId="urn:microsoft.com/office/officeart/2005/8/layout/hierarchy1"/>
    <dgm:cxn modelId="{09EBC1C5-14E0-4755-BCB7-6FE73BC1A337}" type="presParOf" srcId="{135CC271-41F4-415B-AAC9-74ED67D7BAEF}" destId="{45EECE3C-3291-4C9A-BB32-CBC694C0E0A8}" srcOrd="1" destOrd="0" presId="urn:microsoft.com/office/officeart/2005/8/layout/hierarchy1"/>
    <dgm:cxn modelId="{589C5CA5-E843-444C-BD15-7ACC66641C92}" type="presParOf" srcId="{7F9035F3-A6BD-4E00-882D-31404546A99C}" destId="{7649ED45-B185-44E5-AB38-F97FBBB73ADE}" srcOrd="2" destOrd="0" presId="urn:microsoft.com/office/officeart/2005/8/layout/hierarchy1"/>
    <dgm:cxn modelId="{97F3C28F-E301-48F8-92FC-61AA40746F3E}" type="presParOf" srcId="{7F9035F3-A6BD-4E00-882D-31404546A99C}" destId="{13604D6A-4CF3-49C6-9116-AC80B62C6B0E}" srcOrd="3" destOrd="0" presId="urn:microsoft.com/office/officeart/2005/8/layout/hierarchy1"/>
    <dgm:cxn modelId="{79EBFFE6-BD6F-4132-9FDB-201EF39BBF8D}" type="presParOf" srcId="{13604D6A-4CF3-49C6-9116-AC80B62C6B0E}" destId="{509D6E32-2C3A-4B92-8AC3-2C52B9C94093}" srcOrd="0" destOrd="0" presId="urn:microsoft.com/office/officeart/2005/8/layout/hierarchy1"/>
    <dgm:cxn modelId="{DD11A2DD-677C-4BCC-A0A2-9BA25267F0D1}" type="presParOf" srcId="{509D6E32-2C3A-4B92-8AC3-2C52B9C94093}" destId="{911F18D3-8DCE-4182-ABEC-C2F82D279A5A}" srcOrd="0" destOrd="0" presId="urn:microsoft.com/office/officeart/2005/8/layout/hierarchy1"/>
    <dgm:cxn modelId="{1861640A-722A-4030-9A07-2A3D92DEFEA3}" type="presParOf" srcId="{509D6E32-2C3A-4B92-8AC3-2C52B9C94093}" destId="{62D6DCCF-A597-4C32-B973-179AFBE451E2}" srcOrd="1" destOrd="0" presId="urn:microsoft.com/office/officeart/2005/8/layout/hierarchy1"/>
    <dgm:cxn modelId="{DD1D0B99-42ED-48EB-B9CD-9E2D0E1F9165}" type="presParOf" srcId="{13604D6A-4CF3-49C6-9116-AC80B62C6B0E}" destId="{C31109E2-068B-421F-BD14-FAEAE37DF664}" srcOrd="1" destOrd="0" presId="urn:microsoft.com/office/officeart/2005/8/layout/hierarchy1"/>
    <dgm:cxn modelId="{7AA2A93B-7069-4B3A-835C-90856A03115F}" type="presParOf" srcId="{C31109E2-068B-421F-BD14-FAEAE37DF664}" destId="{E6D496DE-E0F1-48A3-8EB2-4774B8A49692}" srcOrd="0" destOrd="0" presId="urn:microsoft.com/office/officeart/2005/8/layout/hierarchy1"/>
    <dgm:cxn modelId="{941E2C76-1435-4FCB-ACE4-42552012E316}" type="presParOf" srcId="{C31109E2-068B-421F-BD14-FAEAE37DF664}" destId="{8A9018F2-9549-4BB6-B185-B7BCA99C7E38}" srcOrd="1" destOrd="0" presId="urn:microsoft.com/office/officeart/2005/8/layout/hierarchy1"/>
    <dgm:cxn modelId="{EEE0B952-F117-4A75-9909-E2F7C8FA1E4B}" type="presParOf" srcId="{8A9018F2-9549-4BB6-B185-B7BCA99C7E38}" destId="{22EA5654-F7AC-43CC-8735-86519D85D414}" srcOrd="0" destOrd="0" presId="urn:microsoft.com/office/officeart/2005/8/layout/hierarchy1"/>
    <dgm:cxn modelId="{18210BDE-CDD8-4B3A-A47B-26586A2268EF}" type="presParOf" srcId="{22EA5654-F7AC-43CC-8735-86519D85D414}" destId="{2A3AE712-5982-4FF9-BEF5-033A92A704F5}" srcOrd="0" destOrd="0" presId="urn:microsoft.com/office/officeart/2005/8/layout/hierarchy1"/>
    <dgm:cxn modelId="{72CA4C45-0F6E-4A54-9433-16FE58ACFA4F}" type="presParOf" srcId="{22EA5654-F7AC-43CC-8735-86519D85D414}" destId="{B1947205-5A14-4F2B-A01E-85A622E40463}" srcOrd="1" destOrd="0" presId="urn:microsoft.com/office/officeart/2005/8/layout/hierarchy1"/>
    <dgm:cxn modelId="{172DEF5E-BA66-4038-B0B5-882A02D9DF3E}" type="presParOf" srcId="{8A9018F2-9549-4BB6-B185-B7BCA99C7E38}" destId="{C9357887-9401-4B03-BFCC-39B83C518C1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86F3B-56CB-4D9D-9A88-BD7096717506}">
      <dsp:nvSpPr>
        <dsp:cNvPr id="0" name=""/>
        <dsp:cNvSpPr/>
      </dsp:nvSpPr>
      <dsp:spPr>
        <a:xfrm>
          <a:off x="2146380" y="540697"/>
          <a:ext cx="1524509" cy="1524509"/>
        </a:xfrm>
        <a:prstGeom prst="gear9">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0800" dist="38100" dir="2700000" algn="tl" rotWithShape="0">
            <a:prstClr val="black">
              <a:alpha val="40000"/>
            </a:prst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Runtime</a:t>
          </a:r>
          <a:br>
            <a:rPr lang="en-US" sz="900" b="1" kern="1200" dirty="0" smtClean="0">
              <a:solidFill>
                <a:schemeClr val="tx1"/>
              </a:solidFill>
            </a:rPr>
          </a:br>
          <a:r>
            <a:rPr lang="en-US" sz="900" b="1" kern="1200" dirty="0" smtClean="0">
              <a:solidFill>
                <a:schemeClr val="tx1"/>
              </a:solidFill>
            </a:rPr>
            <a:t>Environment</a:t>
          </a:r>
          <a:endParaRPr lang="en-US" sz="900" b="1" kern="1200" dirty="0">
            <a:solidFill>
              <a:schemeClr val="tx1"/>
            </a:solidFill>
          </a:endParaRPr>
        </a:p>
      </dsp:txBody>
      <dsp:txXfrm>
        <a:off x="2452874" y="897806"/>
        <a:ext cx="911521" cy="783629"/>
      </dsp:txXfrm>
    </dsp:sp>
    <dsp:sp modelId="{264F1AE4-807C-4A3A-ACD6-4142F0984C09}">
      <dsp:nvSpPr>
        <dsp:cNvPr id="0" name=""/>
        <dsp:cNvSpPr/>
      </dsp:nvSpPr>
      <dsp:spPr>
        <a:xfrm rot="20485015">
          <a:off x="1574499" y="1649205"/>
          <a:ext cx="1108734" cy="1108734"/>
        </a:xfrm>
        <a:prstGeom prst="gear6">
          <a:avLst/>
        </a:prstGeom>
        <a:solidFill>
          <a:srgbClr val="FFC000"/>
        </a:solidFill>
        <a:ln w="12700" cap="flat" cmpd="sng" algn="ctr">
          <a:solidFill>
            <a:schemeClr val="accent2"/>
          </a:solidFill>
          <a:prstDash val="solid"/>
          <a:miter lim="800000"/>
        </a:ln>
        <a:effectLst>
          <a:outerShdw blurRad="50800" dist="38100" dir="2700000" algn="tl" rotWithShape="0">
            <a:prstClr val="black">
              <a:alpha val="40000"/>
            </a:prstClr>
          </a:outerShdw>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BPMN Authoring</a:t>
          </a:r>
          <a:endParaRPr lang="en-US" sz="900" b="1" kern="1200" dirty="0"/>
        </a:p>
      </dsp:txBody>
      <dsp:txXfrm>
        <a:off x="1853626" y="1930019"/>
        <a:ext cx="550480" cy="547106"/>
      </dsp:txXfrm>
    </dsp:sp>
    <dsp:sp modelId="{24B8F1D1-7693-4B6A-A3D5-C2156A890BCD}">
      <dsp:nvSpPr>
        <dsp:cNvPr id="0" name=""/>
        <dsp:cNvSpPr/>
      </dsp:nvSpPr>
      <dsp:spPr>
        <a:xfrm rot="262968">
          <a:off x="354288" y="630088"/>
          <a:ext cx="1590230" cy="1634635"/>
        </a:xfrm>
        <a:prstGeom prst="gear6">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outerShdw blurRad="50800" dist="38100" dir="2700000" algn="tl" rotWithShape="0">
            <a:prstClr val="black">
              <a:alpha val="40000"/>
            </a:prst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Medical Knowledge</a:t>
          </a:r>
          <a:endParaRPr lang="en-US" sz="900" b="1" kern="1200" dirty="0"/>
        </a:p>
      </dsp:txBody>
      <dsp:txXfrm rot="900000">
        <a:off x="700438" y="991246"/>
        <a:ext cx="897929" cy="912321"/>
      </dsp:txXfrm>
    </dsp:sp>
    <dsp:sp modelId="{78B17B53-6DD5-4E8B-A78E-A5759E5D99D3}">
      <dsp:nvSpPr>
        <dsp:cNvPr id="0" name=""/>
        <dsp:cNvSpPr/>
      </dsp:nvSpPr>
      <dsp:spPr>
        <a:xfrm>
          <a:off x="1955021" y="360578"/>
          <a:ext cx="1951371" cy="1951371"/>
        </a:xfrm>
        <a:prstGeom prst="circularArrow">
          <a:avLst>
            <a:gd name="adj1" fmla="val 4687"/>
            <a:gd name="adj2" fmla="val 299029"/>
            <a:gd name="adj3" fmla="val 2468577"/>
            <a:gd name="adj4" fmla="val 159678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32B99-F41A-49EF-93EB-1AC82A101206}">
      <dsp:nvSpPr>
        <dsp:cNvPr id="0" name=""/>
        <dsp:cNvSpPr/>
      </dsp:nvSpPr>
      <dsp:spPr>
        <a:xfrm rot="17643318">
          <a:off x="1428772" y="1626735"/>
          <a:ext cx="1417793" cy="14177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D93565-00C8-4EF1-ADC8-53A9C2278225}">
      <dsp:nvSpPr>
        <dsp:cNvPr id="0" name=""/>
        <dsp:cNvSpPr/>
      </dsp:nvSpPr>
      <dsp:spPr>
        <a:xfrm rot="370751">
          <a:off x="225693" y="505249"/>
          <a:ext cx="1618522" cy="152866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496DE-E0F1-48A3-8EB2-4774B8A49692}">
      <dsp:nvSpPr>
        <dsp:cNvPr id="0" name=""/>
        <dsp:cNvSpPr/>
      </dsp:nvSpPr>
      <dsp:spPr>
        <a:xfrm>
          <a:off x="1071623" y="732535"/>
          <a:ext cx="91440" cy="110364"/>
        </a:xfrm>
        <a:custGeom>
          <a:avLst/>
          <a:gdLst/>
          <a:ahLst/>
          <a:cxnLst/>
          <a:rect l="0" t="0" r="0" b="0"/>
          <a:pathLst>
            <a:path>
              <a:moveTo>
                <a:pt x="45720" y="0"/>
              </a:moveTo>
              <a:lnTo>
                <a:pt x="45720" y="110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9ED45-B185-44E5-AB38-F97FBBB73ADE}">
      <dsp:nvSpPr>
        <dsp:cNvPr id="0" name=""/>
        <dsp:cNvSpPr/>
      </dsp:nvSpPr>
      <dsp:spPr>
        <a:xfrm>
          <a:off x="769491" y="381204"/>
          <a:ext cx="347852" cy="110364"/>
        </a:xfrm>
        <a:custGeom>
          <a:avLst/>
          <a:gdLst/>
          <a:ahLst/>
          <a:cxnLst/>
          <a:rect l="0" t="0" r="0" b="0"/>
          <a:pathLst>
            <a:path>
              <a:moveTo>
                <a:pt x="0" y="0"/>
              </a:moveTo>
              <a:lnTo>
                <a:pt x="0" y="75209"/>
              </a:lnTo>
              <a:lnTo>
                <a:pt x="347852" y="75209"/>
              </a:lnTo>
              <a:lnTo>
                <a:pt x="347852" y="110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C30B2-74E6-4017-BB17-A257AD62267A}">
      <dsp:nvSpPr>
        <dsp:cNvPr id="0" name=""/>
        <dsp:cNvSpPr/>
      </dsp:nvSpPr>
      <dsp:spPr>
        <a:xfrm>
          <a:off x="421639" y="732535"/>
          <a:ext cx="231901" cy="110364"/>
        </a:xfrm>
        <a:custGeom>
          <a:avLst/>
          <a:gdLst/>
          <a:ahLst/>
          <a:cxnLst/>
          <a:rect l="0" t="0" r="0" b="0"/>
          <a:pathLst>
            <a:path>
              <a:moveTo>
                <a:pt x="0" y="0"/>
              </a:moveTo>
              <a:lnTo>
                <a:pt x="0" y="75209"/>
              </a:lnTo>
              <a:lnTo>
                <a:pt x="231901" y="75209"/>
              </a:lnTo>
              <a:lnTo>
                <a:pt x="231901" y="110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41BC7E-A403-4007-A225-FE63D05F424B}">
      <dsp:nvSpPr>
        <dsp:cNvPr id="0" name=""/>
        <dsp:cNvSpPr/>
      </dsp:nvSpPr>
      <dsp:spPr>
        <a:xfrm>
          <a:off x="189737" y="732535"/>
          <a:ext cx="231901" cy="110364"/>
        </a:xfrm>
        <a:custGeom>
          <a:avLst/>
          <a:gdLst/>
          <a:ahLst/>
          <a:cxnLst/>
          <a:rect l="0" t="0" r="0" b="0"/>
          <a:pathLst>
            <a:path>
              <a:moveTo>
                <a:pt x="231901" y="0"/>
              </a:moveTo>
              <a:lnTo>
                <a:pt x="231901" y="75209"/>
              </a:lnTo>
              <a:lnTo>
                <a:pt x="0" y="75209"/>
              </a:lnTo>
              <a:lnTo>
                <a:pt x="0" y="110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FA2278-6476-47EB-A371-7C76A5CA3FEA}">
      <dsp:nvSpPr>
        <dsp:cNvPr id="0" name=""/>
        <dsp:cNvSpPr/>
      </dsp:nvSpPr>
      <dsp:spPr>
        <a:xfrm>
          <a:off x="421639" y="381204"/>
          <a:ext cx="347852" cy="110364"/>
        </a:xfrm>
        <a:custGeom>
          <a:avLst/>
          <a:gdLst/>
          <a:ahLst/>
          <a:cxnLst/>
          <a:rect l="0" t="0" r="0" b="0"/>
          <a:pathLst>
            <a:path>
              <a:moveTo>
                <a:pt x="347852" y="0"/>
              </a:moveTo>
              <a:lnTo>
                <a:pt x="347852" y="75209"/>
              </a:lnTo>
              <a:lnTo>
                <a:pt x="0" y="75209"/>
              </a:lnTo>
              <a:lnTo>
                <a:pt x="0" y="110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13DE8-9CDB-4CB5-8E31-FF26FF7C708A}">
      <dsp:nvSpPr>
        <dsp:cNvPr id="0" name=""/>
        <dsp:cNvSpPr/>
      </dsp:nvSpPr>
      <dsp:spPr>
        <a:xfrm>
          <a:off x="579753" y="140237"/>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7B062-5174-4661-BCF5-A67D9981ADF1}">
      <dsp:nvSpPr>
        <dsp:cNvPr id="0" name=""/>
        <dsp:cNvSpPr/>
      </dsp:nvSpPr>
      <dsp:spPr>
        <a:xfrm>
          <a:off x="621917" y="180293"/>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Antibx</a:t>
          </a:r>
          <a:endParaRPr lang="en-US" sz="500" kern="1200" dirty="0"/>
        </a:p>
      </dsp:txBody>
      <dsp:txXfrm>
        <a:off x="628975" y="187351"/>
        <a:ext cx="365359" cy="226850"/>
      </dsp:txXfrm>
    </dsp:sp>
    <dsp:sp modelId="{ACA00B99-0D7C-4E5E-ADFF-5070505BB60A}">
      <dsp:nvSpPr>
        <dsp:cNvPr id="0" name=""/>
        <dsp:cNvSpPr/>
      </dsp:nvSpPr>
      <dsp:spPr>
        <a:xfrm>
          <a:off x="231901" y="491568"/>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59A55-AFFA-4678-9896-E9A661D4335A}">
      <dsp:nvSpPr>
        <dsp:cNvPr id="0" name=""/>
        <dsp:cNvSpPr/>
      </dsp:nvSpPr>
      <dsp:spPr>
        <a:xfrm>
          <a:off x="274065" y="531623"/>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Penicillins</a:t>
          </a:r>
          <a:endParaRPr lang="en-US" sz="500" kern="1200" dirty="0"/>
        </a:p>
      </dsp:txBody>
      <dsp:txXfrm>
        <a:off x="281123" y="538681"/>
        <a:ext cx="365359" cy="226850"/>
      </dsp:txXfrm>
    </dsp:sp>
    <dsp:sp modelId="{8050FD2C-42EB-47C9-839A-3E9DEF21431F}">
      <dsp:nvSpPr>
        <dsp:cNvPr id="0" name=""/>
        <dsp:cNvSpPr/>
      </dsp:nvSpPr>
      <dsp:spPr>
        <a:xfrm>
          <a:off x="0" y="842899"/>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792A0-9C72-4AE3-B164-49E5731D338B}">
      <dsp:nvSpPr>
        <dsp:cNvPr id="0" name=""/>
        <dsp:cNvSpPr/>
      </dsp:nvSpPr>
      <dsp:spPr>
        <a:xfrm>
          <a:off x="42163" y="882954"/>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Amoxicillin</a:t>
          </a:r>
          <a:endParaRPr lang="en-US" sz="500" kern="1200" dirty="0"/>
        </a:p>
      </dsp:txBody>
      <dsp:txXfrm>
        <a:off x="49221" y="890012"/>
        <a:ext cx="365359" cy="226850"/>
      </dsp:txXfrm>
    </dsp:sp>
    <dsp:sp modelId="{226A44DD-6BEC-48BC-8F54-F370CAFAA437}">
      <dsp:nvSpPr>
        <dsp:cNvPr id="0" name=""/>
        <dsp:cNvSpPr/>
      </dsp:nvSpPr>
      <dsp:spPr>
        <a:xfrm>
          <a:off x="463802" y="842899"/>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FED73-D9B7-415B-9250-6B56235C8195}">
      <dsp:nvSpPr>
        <dsp:cNvPr id="0" name=""/>
        <dsp:cNvSpPr/>
      </dsp:nvSpPr>
      <dsp:spPr>
        <a:xfrm>
          <a:off x="505966" y="882954"/>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Dicloxic</a:t>
          </a:r>
          <a:r>
            <a:rPr lang="en-US" sz="500" kern="1200" dirty="0" smtClean="0"/>
            <a:t>..</a:t>
          </a:r>
          <a:endParaRPr lang="en-US" sz="500" kern="1200" dirty="0"/>
        </a:p>
      </dsp:txBody>
      <dsp:txXfrm>
        <a:off x="513024" y="890012"/>
        <a:ext cx="365359" cy="226850"/>
      </dsp:txXfrm>
    </dsp:sp>
    <dsp:sp modelId="{911F18D3-8DCE-4182-ABEC-C2F82D279A5A}">
      <dsp:nvSpPr>
        <dsp:cNvPr id="0" name=""/>
        <dsp:cNvSpPr/>
      </dsp:nvSpPr>
      <dsp:spPr>
        <a:xfrm>
          <a:off x="927605" y="491568"/>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6DCCF-A597-4C32-B973-179AFBE451E2}">
      <dsp:nvSpPr>
        <dsp:cNvPr id="0" name=""/>
        <dsp:cNvSpPr/>
      </dsp:nvSpPr>
      <dsp:spPr>
        <a:xfrm>
          <a:off x="969769" y="531623"/>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Aminogly</a:t>
          </a:r>
          <a:r>
            <a:rPr lang="en-US" sz="500" kern="1200" dirty="0" smtClean="0"/>
            <a:t>..</a:t>
          </a:r>
          <a:endParaRPr lang="en-US" sz="500" kern="1200" dirty="0"/>
        </a:p>
      </dsp:txBody>
      <dsp:txXfrm>
        <a:off x="976827" y="538681"/>
        <a:ext cx="365359" cy="226850"/>
      </dsp:txXfrm>
    </dsp:sp>
    <dsp:sp modelId="{2A3AE712-5982-4FF9-BEF5-033A92A704F5}">
      <dsp:nvSpPr>
        <dsp:cNvPr id="0" name=""/>
        <dsp:cNvSpPr/>
      </dsp:nvSpPr>
      <dsp:spPr>
        <a:xfrm>
          <a:off x="927605" y="842899"/>
          <a:ext cx="379475" cy="240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47205-5A14-4F2B-A01E-85A622E40463}">
      <dsp:nvSpPr>
        <dsp:cNvPr id="0" name=""/>
        <dsp:cNvSpPr/>
      </dsp:nvSpPr>
      <dsp:spPr>
        <a:xfrm>
          <a:off x="969769" y="882954"/>
          <a:ext cx="379475" cy="24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err="1" smtClean="0"/>
            <a:t>Gentimyc</a:t>
          </a:r>
          <a:r>
            <a:rPr lang="en-US" sz="500" kern="1200" dirty="0" smtClean="0"/>
            <a:t>..</a:t>
          </a:r>
          <a:endParaRPr lang="en-US" sz="500" kern="1200" dirty="0"/>
        </a:p>
      </dsp:txBody>
      <dsp:txXfrm>
        <a:off x="976827" y="890012"/>
        <a:ext cx="365359" cy="22685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30334D7-923B-4DC7-BBD8-FFB01630FE9B}" type="datetimeFigureOut">
              <a:rPr lang="en-US" smtClean="0"/>
              <a:t>11/16/2017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C8350-5A0B-4543-AFB5-3DD66C49C6B1}" type="slidenum">
              <a:rPr lang="en-US" smtClean="0"/>
              <a:t>‹#›</a:t>
            </a:fld>
            <a:endParaRPr lang="en-US"/>
          </a:p>
        </p:txBody>
      </p:sp>
    </p:spTree>
    <p:extLst>
      <p:ext uri="{BB962C8B-B14F-4D97-AF65-F5344CB8AC3E}">
        <p14:creationId xmlns:p14="http://schemas.microsoft.com/office/powerpoint/2010/main" val="2109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C250AF-F5BC-4D7D-8930-77CEF1ED360C}" type="datetimeFigureOut">
              <a:rPr lang="en-US" smtClean="0"/>
              <a:t>11/16/2017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1D2C34-33D7-4D10-81B5-5D93379917E7}" type="slidenum">
              <a:rPr lang="en-US" smtClean="0"/>
              <a:t>‹#›</a:t>
            </a:fld>
            <a:endParaRPr lang="en-US"/>
          </a:p>
        </p:txBody>
      </p:sp>
    </p:spTree>
    <p:extLst>
      <p:ext uri="{BB962C8B-B14F-4D97-AF65-F5344CB8AC3E}">
        <p14:creationId xmlns:p14="http://schemas.microsoft.com/office/powerpoint/2010/main" val="263151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039F1CBF-5172-47D7-85A8-6F00B389C49D}" type="slidenum">
              <a:rPr lang="en-US"/>
              <a:pPr/>
              <a:t>1</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047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4</a:t>
            </a:fld>
            <a:endParaRPr lang="en-US"/>
          </a:p>
        </p:txBody>
      </p:sp>
    </p:spTree>
    <p:extLst>
      <p:ext uri="{BB962C8B-B14F-4D97-AF65-F5344CB8AC3E}">
        <p14:creationId xmlns:p14="http://schemas.microsoft.com/office/powerpoint/2010/main" val="389833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Multiple, Flexible Table Designs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Friendly Enough Expression Language (FEEL)</a:t>
            </a:r>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7</a:t>
            </a:fld>
            <a:endParaRPr lang="en-US"/>
          </a:p>
        </p:txBody>
      </p:sp>
    </p:spTree>
    <p:extLst>
      <p:ext uri="{BB962C8B-B14F-4D97-AF65-F5344CB8AC3E}">
        <p14:creationId xmlns:p14="http://schemas.microsoft.com/office/powerpoint/2010/main" val="39396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C7785-D5FC-4552-ABF0-F4142314931C}" type="slidenum">
              <a:rPr lang="en-US" smtClean="0"/>
              <a:t>9</a:t>
            </a:fld>
            <a:endParaRPr lang="en-US"/>
          </a:p>
        </p:txBody>
      </p:sp>
    </p:spTree>
    <p:extLst>
      <p:ext uri="{BB962C8B-B14F-4D97-AF65-F5344CB8AC3E}">
        <p14:creationId xmlns:p14="http://schemas.microsoft.com/office/powerpoint/2010/main" val="277856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 incidence (CTPA +/ total CTPA) was 9% at baseline and was 14% with use of </a:t>
            </a:r>
            <a:r>
              <a:rPr lang="en-US" sz="1200" b="0" i="0" u="none" strike="noStrike" kern="1200" baseline="0" dirty="0" err="1" smtClean="0">
                <a:solidFill>
                  <a:schemeClr val="tx1"/>
                </a:solidFill>
                <a:latin typeface="+mn-lt"/>
                <a:ea typeface="+mn-ea"/>
                <a:cs typeface="+mn-cs"/>
              </a:rPr>
              <a:t>ePE</a:t>
            </a:r>
            <a:r>
              <a:rPr lang="en-US" sz="1200" b="0" i="0" u="none" strike="noStrike" kern="1200" baseline="0" dirty="0" smtClean="0">
                <a:solidFill>
                  <a:schemeClr val="tx1"/>
                </a:solidFill>
                <a:latin typeface="+mn-lt"/>
                <a:ea typeface="+mn-ea"/>
                <a:cs typeface="+mn-cs"/>
              </a:rPr>
              <a:t>. Intermountain’s CTPA rate (proportion of ED visits with a CTPA performed) was 3.8% prior to the integration of </a:t>
            </a:r>
            <a:r>
              <a:rPr lang="en-US" sz="1200" b="0" i="0" u="none" strike="noStrike" kern="1200" baseline="0" dirty="0" err="1" smtClean="0">
                <a:solidFill>
                  <a:schemeClr val="tx1"/>
                </a:solidFill>
                <a:latin typeface="+mn-lt"/>
                <a:ea typeface="+mn-ea"/>
                <a:cs typeface="+mn-cs"/>
              </a:rPr>
              <a:t>ePE</a:t>
            </a:r>
            <a:r>
              <a:rPr lang="en-US" sz="1200" b="0" i="0" u="none" strike="noStrike" kern="1200" baseline="0" dirty="0" smtClean="0">
                <a:solidFill>
                  <a:schemeClr val="tx1"/>
                </a:solidFill>
                <a:latin typeface="+mn-lt"/>
                <a:ea typeface="+mn-ea"/>
                <a:cs typeface="+mn-cs"/>
              </a:rPr>
              <a:t> and in 2014, the direct costs of these CTPA’s at Intermountain was $312,239. In 2015, when </a:t>
            </a:r>
            <a:r>
              <a:rPr lang="en-US" sz="1200" b="0" i="0" u="none" strike="noStrike" kern="1200" baseline="0" dirty="0" err="1" smtClean="0">
                <a:solidFill>
                  <a:schemeClr val="tx1"/>
                </a:solidFill>
                <a:latin typeface="+mn-lt"/>
                <a:ea typeface="+mn-ea"/>
                <a:cs typeface="+mn-cs"/>
              </a:rPr>
              <a:t>ePE</a:t>
            </a:r>
            <a:r>
              <a:rPr lang="en-US" sz="1200" b="0" i="0" u="none" strike="noStrike" kern="1200" baseline="0" dirty="0" smtClean="0">
                <a:solidFill>
                  <a:schemeClr val="tx1"/>
                </a:solidFill>
                <a:latin typeface="+mn-lt"/>
                <a:ea typeface="+mn-ea"/>
                <a:cs typeface="+mn-cs"/>
              </a:rPr>
              <a:t> was first implemented and utilization was relatively high, the direct costs for CTPA were $75,964, representing cost savings of $236,275. </a:t>
            </a:r>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12</a:t>
            </a:fld>
            <a:endParaRPr lang="en-US"/>
          </a:p>
        </p:txBody>
      </p:sp>
    </p:spTree>
    <p:extLst>
      <p:ext uri="{BB962C8B-B14F-4D97-AF65-F5344CB8AC3E}">
        <p14:creationId xmlns:p14="http://schemas.microsoft.com/office/powerpoint/2010/main" val="175314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Figure 1: </a:t>
            </a:r>
            <a:r>
              <a:rPr lang="en-US" sz="1200" u="none" strike="noStrike" kern="1200" dirty="0" smtClean="0">
                <a:solidFill>
                  <a:schemeClr val="tx1"/>
                </a:solidFill>
                <a:effectLst/>
                <a:latin typeface="+mn-lt"/>
                <a:ea typeface="+mn-ea"/>
                <a:cs typeface="+mn-cs"/>
              </a:rPr>
              <a:t>A simple workflow model for initial workup of possible pulmonary embolism. This workflow is presented in a way amenable to non-automated implementation.  Paper forms are used to calculate the PRC and the RGS, and the caregivers are taught that an elevated RGS leads to imaging studies while a low RGS should be followed up with the d-dimer test.</a:t>
            </a: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1D2C34-33D7-4D10-81B5-5D93379917E7}" type="slidenum">
              <a:rPr lang="en-US" smtClean="0"/>
              <a:t>17</a:t>
            </a:fld>
            <a:endParaRPr lang="en-US"/>
          </a:p>
        </p:txBody>
      </p:sp>
    </p:spTree>
    <p:extLst>
      <p:ext uri="{BB962C8B-B14F-4D97-AF65-F5344CB8AC3E}">
        <p14:creationId xmlns:p14="http://schemas.microsoft.com/office/powerpoint/2010/main" val="55949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Figure 2: </a:t>
            </a:r>
            <a:r>
              <a:rPr lang="en-US" sz="1200" u="none" strike="noStrike" kern="1200" dirty="0" smtClean="0">
                <a:solidFill>
                  <a:schemeClr val="tx1"/>
                </a:solidFill>
                <a:effectLst/>
                <a:latin typeface="+mn-lt"/>
                <a:ea typeface="+mn-ea"/>
                <a:cs typeface="+mn-cs"/>
              </a:rPr>
              <a:t>Expansion of the </a:t>
            </a:r>
            <a:r>
              <a:rPr lang="en-US" sz="1200" u="sng" kern="1200" dirty="0" smtClean="0">
                <a:solidFill>
                  <a:schemeClr val="tx1"/>
                </a:solidFill>
                <a:effectLst/>
                <a:latin typeface="+mn-lt"/>
                <a:ea typeface="+mn-ea"/>
                <a:cs typeface="+mn-cs"/>
              </a:rPr>
              <a:t>“</a:t>
            </a:r>
            <a:r>
              <a:rPr lang="en-US" sz="1200" i="1" u="sng" kern="1200" dirty="0" smtClean="0">
                <a:solidFill>
                  <a:schemeClr val="tx1"/>
                </a:solidFill>
                <a:effectLst/>
                <a:latin typeface="+mn-lt"/>
                <a:ea typeface="+mn-ea"/>
                <a:cs typeface="+mn-cs"/>
              </a:rPr>
              <a:t>Determine PE likelihood (fill and calculate RGS worksheet)</a:t>
            </a:r>
            <a:r>
              <a:rPr lang="en-US" sz="1200" u="sng" kern="1200" dirty="0" smtClean="0">
                <a:solidFill>
                  <a:schemeClr val="tx1"/>
                </a:solidFill>
                <a:effectLst/>
                <a:latin typeface="+mn-lt"/>
                <a:ea typeface="+mn-ea"/>
                <a:cs typeface="+mn-cs"/>
              </a:rPr>
              <a:t>” activity </a:t>
            </a:r>
            <a:r>
              <a:rPr lang="en-US" sz="1200" u="none" strike="noStrike" kern="1200" dirty="0" smtClean="0">
                <a:solidFill>
                  <a:schemeClr val="tx1"/>
                </a:solidFill>
                <a:effectLst/>
                <a:latin typeface="+mn-lt"/>
                <a:ea typeface="+mn-ea"/>
                <a:cs typeface="+mn-cs"/>
              </a:rPr>
              <a:t>shown in figure X.  This elaboration on the simple activity node includes detail needed for computer execution.</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18</a:t>
            </a:fld>
            <a:endParaRPr lang="en-US"/>
          </a:p>
        </p:txBody>
      </p:sp>
    </p:spTree>
    <p:extLst>
      <p:ext uri="{BB962C8B-B14F-4D97-AF65-F5344CB8AC3E}">
        <p14:creationId xmlns:p14="http://schemas.microsoft.com/office/powerpoint/2010/main" val="26164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ask about PE</a:t>
            </a:r>
            <a:r>
              <a:rPr lang="en-US" baseline="0" dirty="0" smtClean="0"/>
              <a:t> risk before pregnancy?</a:t>
            </a:r>
            <a:endParaRPr lang="en-US" dirty="0"/>
          </a:p>
        </p:txBody>
      </p:sp>
      <p:sp>
        <p:nvSpPr>
          <p:cNvPr id="4" name="Slide Number Placeholder 3"/>
          <p:cNvSpPr>
            <a:spLocks noGrp="1"/>
          </p:cNvSpPr>
          <p:nvPr>
            <p:ph type="sldNum" sz="quarter" idx="10"/>
          </p:nvPr>
        </p:nvSpPr>
        <p:spPr/>
        <p:txBody>
          <a:bodyPr/>
          <a:lstStyle/>
          <a:p>
            <a:fld id="{769D0C9E-CE63-4B4F-801C-AF126FBCB8EF}" type="slidenum">
              <a:rPr lang="en-US" smtClean="0"/>
              <a:pPr/>
              <a:t>24</a:t>
            </a:fld>
            <a:endParaRPr lang="en-US"/>
          </a:p>
        </p:txBody>
      </p:sp>
    </p:spTree>
    <p:extLst>
      <p:ext uri="{BB962C8B-B14F-4D97-AF65-F5344CB8AC3E}">
        <p14:creationId xmlns:p14="http://schemas.microsoft.com/office/powerpoint/2010/main" val="311708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32</a:t>
            </a:fld>
            <a:endParaRPr lang="en-US"/>
          </a:p>
        </p:txBody>
      </p:sp>
    </p:spTree>
    <p:extLst>
      <p:ext uri="{BB962C8B-B14F-4D97-AF65-F5344CB8AC3E}">
        <p14:creationId xmlns:p14="http://schemas.microsoft.com/office/powerpoint/2010/main" val="572895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ith phot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85261" y="2364897"/>
            <a:ext cx="5368032" cy="901567"/>
          </a:xfrm>
        </p:spPr>
        <p:txBody>
          <a:bodyPr/>
          <a:lstStyle>
            <a:lvl1pPr marL="0" indent="0" algn="ctr">
              <a:lnSpc>
                <a:spcPct val="100000"/>
              </a:lnSpc>
              <a:spcBef>
                <a:spcPts val="0"/>
              </a:spcBef>
              <a:buNone/>
              <a:defRPr sz="2400" b="1" baseline="0">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0136" y="4637713"/>
            <a:ext cx="1936198" cy="1188342"/>
          </a:xfrm>
          <a:prstGeom prst="rect">
            <a:avLst/>
          </a:prstGeom>
        </p:spPr>
      </p:pic>
      <p:sp>
        <p:nvSpPr>
          <p:cNvPr id="5" name="Text Placeholder 4"/>
          <p:cNvSpPr>
            <a:spLocks noGrp="1"/>
          </p:cNvSpPr>
          <p:nvPr>
            <p:ph type="body" sz="quarter" idx="10" hasCustomPrompt="1"/>
          </p:nvPr>
        </p:nvSpPr>
        <p:spPr>
          <a:xfrm>
            <a:off x="880077" y="3429748"/>
            <a:ext cx="5368032" cy="757788"/>
          </a:xfrm>
        </p:spPr>
        <p:txBody>
          <a:bodyPr>
            <a:normAutofit/>
          </a:bodyPr>
          <a:lstStyle>
            <a:lvl1pPr marL="0" indent="0" algn="ctr">
              <a:lnSpc>
                <a:spcPct val="100000"/>
              </a:lnSpc>
              <a:spcBef>
                <a:spcPts val="0"/>
              </a:spcBef>
              <a:buNone/>
              <a:defRPr sz="2000" i="1" baseline="0">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sp>
        <p:nvSpPr>
          <p:cNvPr id="4" name="Title 3"/>
          <p:cNvSpPr>
            <a:spLocks noGrp="1"/>
          </p:cNvSpPr>
          <p:nvPr>
            <p:ph type="title" hasCustomPrompt="1"/>
          </p:nvPr>
        </p:nvSpPr>
        <p:spPr>
          <a:xfrm>
            <a:off x="311726" y="894191"/>
            <a:ext cx="6380019" cy="1325563"/>
          </a:xfrm>
        </p:spPr>
        <p:txBody>
          <a:bodyPr anchor="b" anchorCtr="0">
            <a:noAutofit/>
          </a:bodyPr>
          <a:lstStyle>
            <a:lvl1pPr algn="ctr">
              <a:lnSpc>
                <a:spcPct val="100000"/>
              </a:lnSpc>
              <a:defRPr sz="4000" b="1" spc="0" baseline="0"/>
            </a:lvl1pPr>
          </a:lstStyle>
          <a:p>
            <a:r>
              <a:rPr lang="en-US" dirty="0"/>
              <a:t>Presentation Title</a:t>
            </a:r>
            <a:br>
              <a:rPr lang="en-US" dirty="0"/>
            </a:br>
            <a:r>
              <a:rPr lang="en-US" dirty="0"/>
              <a:t>Calibri 40 Pt.</a:t>
            </a:r>
          </a:p>
        </p:txBody>
      </p:sp>
      <p:sp>
        <p:nvSpPr>
          <p:cNvPr id="6" name="Picture Placeholder 5"/>
          <p:cNvSpPr>
            <a:spLocks noGrp="1"/>
          </p:cNvSpPr>
          <p:nvPr>
            <p:ph type="pic" sz="quarter" idx="12" hasCustomPrompt="1"/>
          </p:nvPr>
        </p:nvSpPr>
        <p:spPr>
          <a:xfrm>
            <a:off x="7040563" y="230188"/>
            <a:ext cx="5151437" cy="6627812"/>
          </a:xfrm>
        </p:spPr>
        <p:txBody>
          <a:bodyPr>
            <a:normAutofit/>
          </a:bodyPr>
          <a:lstStyle>
            <a:lvl1pPr>
              <a:defRPr sz="1400" baseline="0"/>
            </a:lvl1pPr>
          </a:lstStyle>
          <a:p>
            <a:r>
              <a:rPr lang="en-US" dirty="0"/>
              <a:t>Choose a vertical-oriented photo</a:t>
            </a:r>
          </a:p>
        </p:txBody>
      </p:sp>
    </p:spTree>
    <p:extLst>
      <p:ext uri="{BB962C8B-B14F-4D97-AF65-F5344CB8AC3E}">
        <p14:creationId xmlns:p14="http://schemas.microsoft.com/office/powerpoint/2010/main" val="22722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4750" y="1519898"/>
            <a:ext cx="5945928"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10" name="Picture Placeholder 9"/>
          <p:cNvSpPr>
            <a:spLocks noGrp="1"/>
          </p:cNvSpPr>
          <p:nvPr>
            <p:ph type="pic" sz="quarter" idx="14" hasCustomPrompt="1"/>
          </p:nvPr>
        </p:nvSpPr>
        <p:spPr>
          <a:xfrm>
            <a:off x="623474" y="1113618"/>
            <a:ext cx="4441148" cy="4439602"/>
          </a:xfrm>
          <a:prstGeom prst="ellipse">
            <a:avLst/>
          </a:prstGeom>
        </p:spPr>
        <p:txBody>
          <a:bodyPr>
            <a:normAutofit/>
          </a:bodyPr>
          <a:lstStyle>
            <a:lvl1pPr algn="ctr">
              <a:defRPr sz="1400" baseline="0"/>
            </a:lvl1pPr>
          </a:lstStyle>
          <a:p>
            <a:r>
              <a:rPr lang="en-US" dirty="0"/>
              <a:t>Photo</a:t>
            </a:r>
          </a:p>
        </p:txBody>
      </p:sp>
      <p:sp>
        <p:nvSpPr>
          <p:cNvPr id="11" name="Text Placeholder 4"/>
          <p:cNvSpPr>
            <a:spLocks noGrp="1"/>
          </p:cNvSpPr>
          <p:nvPr>
            <p:ph type="body" sz="quarter" idx="15" hasCustomPrompt="1"/>
          </p:nvPr>
        </p:nvSpPr>
        <p:spPr>
          <a:xfrm>
            <a:off x="5624749" y="2692400"/>
            <a:ext cx="5945929" cy="2723662"/>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5624748" y="5564338"/>
            <a:ext cx="5945929" cy="49708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16661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134" y="1528694"/>
            <a:ext cx="5611823" cy="1034011"/>
          </a:xfrm>
        </p:spPr>
        <p:txBody>
          <a:bodyPr anchor="b" anchorCtr="0"/>
          <a:lstStyle>
            <a:lvl1pPr>
              <a:defRPr b="1"/>
            </a:lvl1pPr>
          </a:lstStyle>
          <a:p>
            <a:r>
              <a:rPr lang="en-US" dirty="0"/>
              <a:t>Slide Heading </a:t>
            </a:r>
            <a:br>
              <a:rPr lang="en-US" dirty="0"/>
            </a:br>
            <a:r>
              <a:rPr lang="en-US" dirty="0"/>
              <a:t>Calibri 36 Pt.</a:t>
            </a:r>
          </a:p>
        </p:txBody>
      </p:sp>
      <p:sp>
        <p:nvSpPr>
          <p:cNvPr id="11" name="Text Placeholder 4"/>
          <p:cNvSpPr>
            <a:spLocks noGrp="1"/>
          </p:cNvSpPr>
          <p:nvPr>
            <p:ph type="body" sz="quarter" idx="15" hasCustomPrompt="1"/>
          </p:nvPr>
        </p:nvSpPr>
        <p:spPr>
          <a:xfrm>
            <a:off x="613134" y="2701195"/>
            <a:ext cx="5611823" cy="2468683"/>
          </a:xfrm>
        </p:spPr>
        <p:txBody>
          <a:bodyPr/>
          <a:lstStyle/>
          <a:p>
            <a:pPr lvl="0"/>
            <a:r>
              <a:rPr lang="en-US" dirty="0"/>
              <a:t>Subhead Calibri Body 30 pt.</a:t>
            </a:r>
          </a:p>
          <a:p>
            <a:pPr lvl="1"/>
            <a:r>
              <a:rPr lang="en-US" dirty="0"/>
              <a:t>Calibri Body 28 pt.</a:t>
            </a:r>
          </a:p>
          <a:p>
            <a:pPr lvl="2"/>
            <a:r>
              <a:rPr lang="en-US" dirty="0"/>
              <a:t>Calibri Body 24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10" name="Picture Placeholder 9"/>
          <p:cNvSpPr>
            <a:spLocks noGrp="1"/>
          </p:cNvSpPr>
          <p:nvPr>
            <p:ph type="pic" sz="quarter" idx="14" hasCustomPrompt="1"/>
          </p:nvPr>
        </p:nvSpPr>
        <p:spPr>
          <a:xfrm>
            <a:off x="6883587" y="1096035"/>
            <a:ext cx="4441148" cy="4439602"/>
          </a:xfrm>
          <a:prstGeom prst="ellipse">
            <a:avLst/>
          </a:prstGeom>
        </p:spPr>
        <p:txBody>
          <a:bodyPr>
            <a:normAutofit/>
          </a:bodyPr>
          <a:lstStyle>
            <a:lvl1pPr algn="ctr">
              <a:defRPr sz="1400" baseline="0"/>
            </a:lvl1pPr>
          </a:lstStyle>
          <a:p>
            <a:r>
              <a:rPr lang="en-US" dirty="0"/>
              <a:t>Photo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613133" y="5287096"/>
            <a:ext cx="5611823" cy="68190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83612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_no text">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230819"/>
            <a:ext cx="12192000" cy="6627182"/>
          </a:xfrm>
        </p:spPr>
        <p:txBody>
          <a:bodyPr>
            <a:normAutofit/>
          </a:bodyPr>
          <a:lstStyle>
            <a:lvl1pPr>
              <a:defRPr sz="1400" baseline="0"/>
            </a:lvl1pPr>
          </a:lstStyle>
          <a:p>
            <a:r>
              <a:rPr lang="en-US" dirty="0"/>
              <a:t>For best result, choose a landscape-oriented photo (wider than tall)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Tree>
    <p:extLst>
      <p:ext uri="{BB962C8B-B14F-4D97-AF65-F5344CB8AC3E}">
        <p14:creationId xmlns:p14="http://schemas.microsoft.com/office/powerpoint/2010/main" val="410963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heading without bottom wav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userDrawn="1"/>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3600" b="1" baseline="0"/>
            </a:lvl1pPr>
          </a:lstStyle>
          <a:p>
            <a:r>
              <a:rPr lang="en-US" dirty="0"/>
              <a:t>Slide Heading Calibri 36 Pt.</a:t>
            </a:r>
          </a:p>
        </p:txBody>
      </p:sp>
      <p:sp>
        <p:nvSpPr>
          <p:cNvPr id="6" name="Text Placeholder 4"/>
          <p:cNvSpPr>
            <a:spLocks noGrp="1"/>
          </p:cNvSpPr>
          <p:nvPr>
            <p:ph type="body" sz="quarter" idx="13" hasCustomPrompt="1"/>
          </p:nvPr>
        </p:nvSpPr>
        <p:spPr>
          <a:xfrm>
            <a:off x="519545" y="1221629"/>
            <a:ext cx="11077575" cy="5055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a:defRPr sz="2800"/>
            </a:lvl2pPr>
            <a:lvl3pPr marL="1143000" indent="-228600">
              <a:buFont typeface="Courier New" panose="02070309020205020404" pitchFamily="49" charset="0"/>
              <a:buChar char="o"/>
              <a:defRPr/>
            </a:lvl3pPr>
          </a:lstStyle>
          <a:p>
            <a:pPr lvl="0"/>
            <a:r>
              <a:rPr lang="en-US" dirty="0"/>
              <a:t>Subhead Calibri Body 30 pt.</a:t>
            </a:r>
          </a:p>
        </p:txBody>
      </p:sp>
    </p:spTree>
    <p:extLst>
      <p:ext uri="{BB962C8B-B14F-4D97-AF65-F5344CB8AC3E}">
        <p14:creationId xmlns:p14="http://schemas.microsoft.com/office/powerpoint/2010/main" val="8729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BFDBF-3573-476E-8E3D-045D4745527B}" type="slidenum">
              <a:rPr lang="en-US"/>
              <a:pPr>
                <a:defRPr/>
              </a:pPr>
              <a:t>‹#›</a:t>
            </a:fld>
            <a:endParaRPr lang="en-US"/>
          </a:p>
        </p:txBody>
      </p:sp>
    </p:spTree>
    <p:extLst>
      <p:ext uri="{BB962C8B-B14F-4D97-AF65-F5344CB8AC3E}">
        <p14:creationId xmlns:p14="http://schemas.microsoft.com/office/powerpoint/2010/main" val="40777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4A2AA2-CDCC-44F9-B0EF-D9797057CB48}" type="slidenum">
              <a:rPr lang="en-US"/>
              <a:pPr>
                <a:defRPr/>
              </a:pPr>
              <a:t>‹#›</a:t>
            </a:fld>
            <a:endParaRPr lang="en-US"/>
          </a:p>
        </p:txBody>
      </p:sp>
    </p:spTree>
    <p:extLst>
      <p:ext uri="{BB962C8B-B14F-4D97-AF65-F5344CB8AC3E}">
        <p14:creationId xmlns:p14="http://schemas.microsoft.com/office/powerpoint/2010/main" val="134930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A255A-E58E-40BD-928D-0BE5F0B374A7}" type="slidenum">
              <a:rPr lang="en-US"/>
              <a:pPr>
                <a:defRPr/>
              </a:pPr>
              <a:t>‹#›</a:t>
            </a:fld>
            <a:endParaRPr lang="en-US"/>
          </a:p>
        </p:txBody>
      </p:sp>
    </p:spTree>
    <p:extLst>
      <p:ext uri="{BB962C8B-B14F-4D97-AF65-F5344CB8AC3E}">
        <p14:creationId xmlns:p14="http://schemas.microsoft.com/office/powerpoint/2010/main" val="116704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ne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000"/>
            </a:lvl1pPr>
          </a:lstStyle>
          <a:p>
            <a:fld id="{62C09134-1211-4C12-82C7-5C8DAF5AEC1B}" type="slidenum">
              <a:rPr lang="en-US" smtClean="0"/>
              <a:t>‹#›</a:t>
            </a:fld>
            <a:endParaRPr lang="en-US"/>
          </a:p>
        </p:txBody>
      </p:sp>
      <p:sp>
        <p:nvSpPr>
          <p:cNvPr id="11" name="Title 1"/>
          <p:cNvSpPr>
            <a:spLocks noGrp="1"/>
          </p:cNvSpPr>
          <p:nvPr>
            <p:ph type="title"/>
          </p:nvPr>
        </p:nvSpPr>
        <p:spPr>
          <a:xfrm>
            <a:off x="609600" y="389760"/>
            <a:ext cx="902252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2" y="5936302"/>
            <a:ext cx="1518785" cy="602615"/>
          </a:xfrm>
          <a:prstGeom prst="rect">
            <a:avLst/>
          </a:prstGeom>
        </p:spPr>
      </p:pic>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18177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9301D6-9C3F-4FB2-969A-FDC73ECA80F9}" type="datetimeFigureOut">
              <a:rPr lang="en-US" smtClean="0"/>
              <a:t>11/16/2017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272D79-F221-4305-B0F2-15BBA9A20E58}" type="slidenum">
              <a:rPr lang="en-US" smtClean="0"/>
              <a:t>‹#›</a:t>
            </a:fld>
            <a:endParaRPr lang="en-US"/>
          </a:p>
        </p:txBody>
      </p:sp>
    </p:spTree>
    <p:extLst>
      <p:ext uri="{BB962C8B-B14F-4D97-AF65-F5344CB8AC3E}">
        <p14:creationId xmlns:p14="http://schemas.microsoft.com/office/powerpoint/2010/main" val="243781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Logo Blank ">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9440" y="6413896"/>
            <a:ext cx="2844800" cy="365125"/>
          </a:xfrm>
        </p:spPr>
        <p:txBody>
          <a:bodyPr/>
          <a:lstStyle>
            <a:lvl1pPr>
              <a:defRPr sz="1000"/>
            </a:lvl1pPr>
          </a:lstStyle>
          <a:p>
            <a:r>
              <a:rPr lang="en-US" dirty="0" smtClean="0">
                <a:solidFill>
                  <a:prstClr val="black">
                    <a:tint val="75000"/>
                  </a:prstClr>
                </a:solidFill>
              </a:rPr>
              <a:t>Page </a:t>
            </a:r>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p:nvPr>
        </p:nvSpPr>
        <p:spPr>
          <a:xfrm>
            <a:off x="609600" y="389759"/>
            <a:ext cx="9022525" cy="910695"/>
          </a:xfrm>
        </p:spPr>
        <p:txBody>
          <a:bodyPr anchor="b">
            <a:normAutofit/>
          </a:bodyPr>
          <a:lstStyle>
            <a:lvl1pPr algn="l">
              <a:defRPr sz="2400" b="1">
                <a:solidFill>
                  <a:srgbClr val="005FAD"/>
                </a:solidFill>
              </a:defRPr>
            </a:lvl1pPr>
          </a:lstStyle>
          <a:p>
            <a:r>
              <a:rPr lang="en-US" dirty="0" smtClean="0"/>
              <a:t>Click to edit Master title style</a:t>
            </a:r>
            <a:endParaRPr lang="en-US" dirty="0"/>
          </a:p>
        </p:txBody>
      </p:sp>
      <p:sp>
        <p:nvSpPr>
          <p:cNvPr id="12" name="Text Placeholder 9"/>
          <p:cNvSpPr>
            <a:spLocks noGrp="1"/>
          </p:cNvSpPr>
          <p:nvPr>
            <p:ph type="body" sz="quarter" idx="13" hasCustomPrompt="1"/>
          </p:nvPr>
        </p:nvSpPr>
        <p:spPr>
          <a:xfrm>
            <a:off x="609964" y="1218458"/>
            <a:ext cx="9022064" cy="488079"/>
          </a:xfrm>
        </p:spPr>
        <p:txBody>
          <a:bodyPr>
            <a:noAutofit/>
          </a:bodyPr>
          <a:lstStyle>
            <a:lvl1pPr marL="0" indent="0">
              <a:buNone/>
              <a:defRPr sz="1600">
                <a:solidFill>
                  <a:srgbClr val="5B8CC4"/>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615" y="6224968"/>
            <a:ext cx="960203" cy="380984"/>
          </a:xfrm>
          <a:prstGeom prst="rect">
            <a:avLst/>
          </a:prstGeom>
        </p:spPr>
      </p:pic>
    </p:spTree>
    <p:extLst>
      <p:ext uri="{BB962C8B-B14F-4D97-AF65-F5344CB8AC3E}">
        <p14:creationId xmlns:p14="http://schemas.microsoft.com/office/powerpoint/2010/main" val="2248106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4862" y="1822563"/>
            <a:ext cx="6261618" cy="1181849"/>
          </a:xfrm>
        </p:spPr>
        <p:txBody>
          <a:bodyPr anchor="b" anchorCtr="0">
            <a:noAutofit/>
          </a:bodyPr>
          <a:lstStyle>
            <a:lvl1pPr algn="l">
              <a:lnSpc>
                <a:spcPct val="100000"/>
              </a:lnSpc>
              <a:defRPr sz="4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4944862" y="3152886"/>
            <a:ext cx="6261618" cy="901567"/>
          </a:xfrm>
        </p:spPr>
        <p:txBody>
          <a:bodyPr/>
          <a:lstStyle>
            <a:lvl1pPr marL="0" indent="0" algn="l">
              <a:lnSpc>
                <a:spcPct val="100000"/>
              </a:lnSpc>
              <a:spcBef>
                <a:spcPts val="0"/>
              </a:spcBef>
              <a:buNone/>
              <a:defRPr sz="2400" b="1">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4388" y="2311765"/>
            <a:ext cx="2887109" cy="1771964"/>
          </a:xfrm>
          <a:prstGeom prst="rect">
            <a:avLst/>
          </a:prstGeom>
        </p:spPr>
      </p:pic>
      <p:cxnSp>
        <p:nvCxnSpPr>
          <p:cNvPr id="11" name="Straight Connector 10"/>
          <p:cNvCxnSpPr/>
          <p:nvPr userDrawn="1"/>
        </p:nvCxnSpPr>
        <p:spPr>
          <a:xfrm>
            <a:off x="4509858" y="1868133"/>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944862" y="4186388"/>
            <a:ext cx="6261618" cy="725518"/>
          </a:xfrm>
        </p:spPr>
        <p:txBody>
          <a:bodyPr>
            <a:norm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spTree>
    <p:extLst>
      <p:ext uri="{BB962C8B-B14F-4D97-AF65-F5344CB8AC3E}">
        <p14:creationId xmlns:p14="http://schemas.microsoft.com/office/powerpoint/2010/main" val="386293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124" y="1116669"/>
            <a:ext cx="8534400" cy="1705680"/>
          </a:xfrm>
        </p:spPr>
        <p:txBody>
          <a:bodyPr anchor="b">
            <a:noAutofit/>
          </a:bodyPr>
          <a:lstStyle>
            <a:lvl1pPr>
              <a:defRPr sz="3200" b="1">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00124" y="2822350"/>
            <a:ext cx="8534400" cy="908060"/>
          </a:xfrm>
        </p:spPr>
        <p:txBody>
          <a:bodyPr anchor="t">
            <a:normAutofit/>
          </a:bodyPr>
          <a:lstStyle>
            <a:lvl1pPr marL="0" indent="0" algn="ctr">
              <a:buNone/>
              <a:defRPr sz="20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7934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Phot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549" y="2079983"/>
            <a:ext cx="5790855" cy="3655889"/>
          </a:xfrm>
        </p:spPr>
        <p:txBody>
          <a:bodyPr anchor="ctr">
            <a:normAutofit/>
          </a:bodyPr>
          <a:lstStyle>
            <a:lvl1pPr marL="0" indent="0">
              <a:buNone/>
              <a:defRPr sz="1600">
                <a:solidFill>
                  <a:srgbClr val="404040"/>
                </a:solidFill>
              </a:defRPr>
            </a:lvl1pPr>
            <a:lvl2pPr marL="457200" indent="0">
              <a:buFont typeface="Arial"/>
              <a:buNone/>
              <a:defRPr sz="1600"/>
            </a:lvl2pPr>
            <a:lvl3pPr marL="914400" indent="0">
              <a:buFont typeface="Arial"/>
              <a:buNone/>
              <a:defRPr sz="1600"/>
            </a:lvl3pPr>
            <a:lvl4pPr marL="1371600" indent="0">
              <a:buFont typeface="Arial"/>
              <a:buNone/>
              <a:defRPr sz="1600"/>
            </a:lvl4pPr>
            <a:lvl5pPr marL="1828800" indent="0">
              <a:buFont typeface="Arial"/>
              <a:buNone/>
              <a:defRPr sz="1600"/>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Picture Placeholder 8"/>
          <p:cNvSpPr>
            <a:spLocks noGrp="1"/>
          </p:cNvSpPr>
          <p:nvPr>
            <p:ph type="pic" sz="quarter" idx="14"/>
          </p:nvPr>
        </p:nvSpPr>
        <p:spPr>
          <a:xfrm>
            <a:off x="609600" y="1694611"/>
            <a:ext cx="3556000" cy="3048000"/>
          </a:xfrm>
        </p:spPr>
        <p:txBody>
          <a:bodyPr/>
          <a:lstStyle/>
          <a:p>
            <a:r>
              <a:rPr lang="en-US" smtClean="0"/>
              <a:t>Drag picture to placeholder or click icon to add</a:t>
            </a:r>
            <a:endParaRPr lang="en-US" dirty="0"/>
          </a:p>
        </p:txBody>
      </p:sp>
      <p:sp>
        <p:nvSpPr>
          <p:cNvPr id="11" name="Title 1"/>
          <p:cNvSpPr>
            <a:spLocks noGrp="1"/>
          </p:cNvSpPr>
          <p:nvPr>
            <p:ph type="title"/>
          </p:nvPr>
        </p:nvSpPr>
        <p:spPr>
          <a:xfrm>
            <a:off x="5791549" y="386843"/>
            <a:ext cx="579085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sp>
        <p:nvSpPr>
          <p:cNvPr id="12" name="Text Placeholder 9"/>
          <p:cNvSpPr>
            <a:spLocks noGrp="1"/>
          </p:cNvSpPr>
          <p:nvPr>
            <p:ph type="body" sz="quarter" idx="13" hasCustomPrompt="1"/>
          </p:nvPr>
        </p:nvSpPr>
        <p:spPr>
          <a:xfrm>
            <a:off x="5791647" y="1215542"/>
            <a:ext cx="5790559" cy="488079"/>
          </a:xfrm>
        </p:spPr>
        <p:txBody>
          <a:bodyPr>
            <a:noAutofit/>
          </a:bodyPr>
          <a:lstStyle>
            <a:lvl1pPr marL="0" indent="0">
              <a:buNone/>
              <a:defRPr sz="1600">
                <a:solidFill>
                  <a:srgbClr val="5B8CC4"/>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3616" y="6118863"/>
            <a:ext cx="1518785" cy="602615"/>
          </a:xfrm>
          <a:prstGeom prst="rect">
            <a:avLst/>
          </a:prstGeom>
        </p:spPr>
      </p:pic>
    </p:spTree>
    <p:extLst>
      <p:ext uri="{BB962C8B-B14F-4D97-AF65-F5344CB8AC3E}">
        <p14:creationId xmlns:p14="http://schemas.microsoft.com/office/powerpoint/2010/main" val="285767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vl1pPr>
          </a:lstStyle>
          <a:p>
            <a:fld id="{6D8CF8B6-7394-924D-B19B-D8ED5FAE3CE2}"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609600" y="389760"/>
            <a:ext cx="902252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sp>
        <p:nvSpPr>
          <p:cNvPr id="12" name="Text Placeholder 9"/>
          <p:cNvSpPr>
            <a:spLocks noGrp="1"/>
          </p:cNvSpPr>
          <p:nvPr>
            <p:ph type="body" sz="quarter" idx="13" hasCustomPrompt="1"/>
          </p:nvPr>
        </p:nvSpPr>
        <p:spPr>
          <a:xfrm>
            <a:off x="609964" y="1218459"/>
            <a:ext cx="9022064" cy="488079"/>
          </a:xfrm>
        </p:spPr>
        <p:txBody>
          <a:bodyPr>
            <a:noAutofit/>
          </a:bodyPr>
          <a:lstStyle>
            <a:lvl1pPr marL="0" indent="0">
              <a:buNone/>
              <a:defRPr sz="1600">
                <a:solidFill>
                  <a:srgbClr val="5B8CC4"/>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2" y="5936302"/>
            <a:ext cx="1518785" cy="602615"/>
          </a:xfrm>
          <a:prstGeom prst="rect">
            <a:avLst/>
          </a:prstGeom>
        </p:spPr>
      </p:pic>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062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ne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389760"/>
            <a:ext cx="9022525" cy="910695"/>
          </a:xfrm>
        </p:spPr>
        <p:txBody>
          <a:bodyPr anchor="b">
            <a:normAutofit/>
          </a:bodyPr>
          <a:lstStyle>
            <a:lvl1pPr algn="l">
              <a:defRPr sz="3200" b="1">
                <a:solidFill>
                  <a:schemeClr val="tx1"/>
                </a:solidFill>
                <a:latin typeface="+mn-lt"/>
              </a:defRPr>
            </a:lvl1pPr>
          </a:lstStyle>
          <a:p>
            <a:r>
              <a:rPr lang="en-US" dirty="0" smtClean="0"/>
              <a:t>Click to edit Master title style</a:t>
            </a:r>
            <a:endParaRPr lang="en-US" dirty="0"/>
          </a:p>
        </p:txBody>
      </p:sp>
      <p:sp>
        <p:nvSpPr>
          <p:cNvPr id="12" name="Text Placeholder 9"/>
          <p:cNvSpPr>
            <a:spLocks noGrp="1"/>
          </p:cNvSpPr>
          <p:nvPr>
            <p:ph type="body" sz="quarter" idx="13" hasCustomPrompt="1"/>
          </p:nvPr>
        </p:nvSpPr>
        <p:spPr>
          <a:xfrm>
            <a:off x="609964" y="1218459"/>
            <a:ext cx="9022064" cy="488079"/>
          </a:xfrm>
        </p:spPr>
        <p:txBody>
          <a:bodyPr>
            <a:noAutofit/>
          </a:bodyPr>
          <a:lstStyle>
            <a:lvl1pPr marL="0" indent="0">
              <a:buNone/>
              <a:defRPr sz="1600">
                <a:solidFill>
                  <a:srgbClr val="000000"/>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622" y="6091822"/>
            <a:ext cx="1518785" cy="602615"/>
          </a:xfrm>
          <a:prstGeom prst="rect">
            <a:avLst/>
          </a:prstGeom>
        </p:spPr>
      </p:pic>
    </p:spTree>
    <p:extLst>
      <p:ext uri="{BB962C8B-B14F-4D97-AF65-F5344CB8AC3E}">
        <p14:creationId xmlns:p14="http://schemas.microsoft.com/office/powerpoint/2010/main" val="1097447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photo on righ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7033835" y="230820"/>
            <a:ext cx="5158154" cy="6631620"/>
          </a:xfrm>
        </p:spPr>
        <p:txBody>
          <a:bodyPr>
            <a:normAutofit/>
          </a:bodyPr>
          <a:lstStyle>
            <a:lvl1pPr marL="0" indent="0">
              <a:buNone/>
              <a:defRPr sz="1400" baseline="0"/>
            </a:lvl1pPr>
          </a:lstStyle>
          <a:p>
            <a:r>
              <a:rPr lang="en-US" dirty="0"/>
              <a:t>Choose a vertical-oriented photo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12" name="Title 1"/>
          <p:cNvSpPr>
            <a:spLocks noGrp="1"/>
          </p:cNvSpPr>
          <p:nvPr>
            <p:ph type="title" hasCustomPrompt="1"/>
          </p:nvPr>
        </p:nvSpPr>
        <p:spPr>
          <a:xfrm>
            <a:off x="598489" y="1778000"/>
            <a:ext cx="5854622" cy="1178559"/>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sp>
        <p:nvSpPr>
          <p:cNvPr id="6" name="Text Placeholder 5"/>
          <p:cNvSpPr>
            <a:spLocks noGrp="1"/>
          </p:cNvSpPr>
          <p:nvPr>
            <p:ph type="body" sz="quarter" idx="12" hasCustomPrompt="1"/>
          </p:nvPr>
        </p:nvSpPr>
        <p:spPr>
          <a:xfrm>
            <a:off x="598488" y="3068321"/>
            <a:ext cx="5854700" cy="565352"/>
          </a:xfrm>
        </p:spPr>
        <p:txBody>
          <a:bodyPr>
            <a:normAutofit/>
          </a:bodyPr>
          <a:lstStyle>
            <a:lvl1pPr algn="ctr">
              <a:defRPr sz="2800" baseline="0"/>
            </a:lvl1pPr>
          </a:lstStyle>
          <a:p>
            <a:pPr lvl="0"/>
            <a:r>
              <a:rPr lang="en-US" dirty="0"/>
              <a:t>Section subhead, Calibri Body 30 pt.</a:t>
            </a:r>
          </a:p>
        </p:txBody>
      </p:sp>
    </p:spTree>
    <p:extLst>
      <p:ext uri="{BB962C8B-B14F-4D97-AF65-F5344CB8AC3E}">
        <p14:creationId xmlns:p14="http://schemas.microsoft.com/office/powerpoint/2010/main" val="383151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photo on lef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0" y="226466"/>
            <a:ext cx="5158154" cy="6631620"/>
          </a:xfrm>
        </p:spPr>
        <p:txBody>
          <a:bodyPr>
            <a:normAutofit/>
          </a:bodyPr>
          <a:lstStyle>
            <a:lvl1pPr marL="0" indent="0">
              <a:buNone/>
              <a:defRPr sz="1400" baseline="0"/>
            </a:lvl1pPr>
          </a:lstStyle>
          <a:p>
            <a:r>
              <a:rPr lang="en-US" dirty="0"/>
              <a:t>Choose a vertical-oriented photo</a:t>
            </a:r>
          </a:p>
        </p:txBody>
      </p:sp>
      <p:sp>
        <p:nvSpPr>
          <p:cNvPr id="10" name="Text Placeholder 5"/>
          <p:cNvSpPr>
            <a:spLocks noGrp="1"/>
          </p:cNvSpPr>
          <p:nvPr>
            <p:ph type="body" sz="quarter" idx="13" hasCustomPrompt="1"/>
          </p:nvPr>
        </p:nvSpPr>
        <p:spPr>
          <a:xfrm>
            <a:off x="5729288" y="3079063"/>
            <a:ext cx="5854700" cy="565352"/>
          </a:xfrm>
        </p:spPr>
        <p:txBody>
          <a:bodyPr>
            <a:normAutofit/>
          </a:bodyPr>
          <a:lstStyle>
            <a:lvl1pPr algn="ctr">
              <a:defRPr sz="2800">
                <a:solidFill>
                  <a:schemeClr val="accent1"/>
                </a:solidFill>
              </a:defRPr>
            </a:lvl1pPr>
          </a:lstStyle>
          <a:p>
            <a:pPr lvl="0"/>
            <a:r>
              <a:rPr lang="en-US" dirty="0"/>
              <a:t>Section subhead, Calibri Body 30 pt.</a:t>
            </a:r>
          </a:p>
        </p:txBody>
      </p:sp>
      <p:sp>
        <p:nvSpPr>
          <p:cNvPr id="15" name="Title 1"/>
          <p:cNvSpPr>
            <a:spLocks noGrp="1"/>
          </p:cNvSpPr>
          <p:nvPr>
            <p:ph type="title" hasCustomPrompt="1"/>
          </p:nvPr>
        </p:nvSpPr>
        <p:spPr>
          <a:xfrm>
            <a:off x="5729288" y="1838961"/>
            <a:ext cx="5854622" cy="1108478"/>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Tree>
    <p:extLst>
      <p:ext uri="{BB962C8B-B14F-4D97-AF65-F5344CB8AC3E}">
        <p14:creationId xmlns:p14="http://schemas.microsoft.com/office/powerpoint/2010/main" val="295196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no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10" name="Text Placeholder 5"/>
          <p:cNvSpPr>
            <a:spLocks noGrp="1"/>
          </p:cNvSpPr>
          <p:nvPr>
            <p:ph type="body" sz="quarter" idx="13" hasCustomPrompt="1"/>
          </p:nvPr>
        </p:nvSpPr>
        <p:spPr>
          <a:xfrm>
            <a:off x="612531" y="3079063"/>
            <a:ext cx="10972946" cy="565352"/>
          </a:xfrm>
        </p:spPr>
        <p:txBody>
          <a:bodyPr>
            <a:normAutofit/>
          </a:bodyPr>
          <a:lstStyle>
            <a:lvl1pPr algn="ctr">
              <a:defRPr sz="2800"/>
            </a:lvl1pPr>
          </a:lstStyle>
          <a:p>
            <a:pPr lvl="0"/>
            <a:r>
              <a:rPr lang="en-US" dirty="0"/>
              <a:t>Section subhead, Calibri Body 30 pt.</a:t>
            </a:r>
          </a:p>
        </p:txBody>
      </p:sp>
      <p:sp>
        <p:nvSpPr>
          <p:cNvPr id="15" name="Title 1"/>
          <p:cNvSpPr>
            <a:spLocks noGrp="1"/>
          </p:cNvSpPr>
          <p:nvPr>
            <p:ph type="title" hasCustomPrompt="1"/>
          </p:nvPr>
        </p:nvSpPr>
        <p:spPr>
          <a:xfrm>
            <a:off x="612559" y="1838961"/>
            <a:ext cx="10972800" cy="1108478"/>
          </a:xfrm>
        </p:spPr>
        <p:txBody>
          <a:bodyPr anchor="b" anchorCtr="0">
            <a:normAutofit/>
          </a:bodyPr>
          <a:lstStyle>
            <a:lvl1pPr algn="ctr">
              <a:defRPr sz="3600" b="1" baseline="0">
                <a:solidFill>
                  <a:schemeClr val="tx2"/>
                </a:solidFill>
              </a:defRPr>
            </a:lvl1pPr>
          </a:lstStyle>
          <a:p>
            <a:r>
              <a:rPr lang="en-US" dirty="0"/>
              <a:t>Section Heading, </a:t>
            </a:r>
            <a:br>
              <a:rPr lang="en-US" dirty="0"/>
            </a:br>
            <a:r>
              <a:rPr lang="en-US" dirty="0"/>
              <a:t>Calibri 36 Pt</a:t>
            </a:r>
          </a:p>
        </p:txBody>
      </p:sp>
    </p:spTree>
    <p:extLst>
      <p:ext uri="{BB962C8B-B14F-4D97-AF65-F5344CB8AC3E}">
        <p14:creationId xmlns:p14="http://schemas.microsoft.com/office/powerpoint/2010/main" val="27645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single 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53744"/>
            <a:ext cx="11076710" cy="1042658"/>
          </a:xfrm>
        </p:spPr>
        <p:txBody>
          <a:bodyPr anchor="b" anchorCtr="0">
            <a:normAutofit/>
          </a:bodyPr>
          <a:lstStyle>
            <a:lvl1pPr>
              <a:defRPr sz="3600" b="1" baseline="0"/>
            </a:lvl1pPr>
          </a:lstStyle>
          <a:p>
            <a:r>
              <a:rPr lang="en-US" dirty="0"/>
              <a:t>Slide Heading Calibri 36 Pt.</a:t>
            </a:r>
          </a:p>
        </p:txBody>
      </p:sp>
      <p:sp>
        <p:nvSpPr>
          <p:cNvPr id="8"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519545" y="1790589"/>
            <a:ext cx="11076710"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42601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2-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61109"/>
            <a:ext cx="11087100" cy="1034011"/>
          </a:xfrm>
        </p:spPr>
        <p:txBody>
          <a:bodyPr anchor="b" anchorCtr="0"/>
          <a:lstStyle>
            <a:lvl1pPr>
              <a:defRPr b="1"/>
            </a:lvl1pPr>
          </a:lstStyle>
          <a:p>
            <a:r>
              <a:rPr lang="en-US" dirty="0"/>
              <a:t>Slide Heading 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5" name="Text Placeholder 4"/>
          <p:cNvSpPr>
            <a:spLocks noGrp="1"/>
          </p:cNvSpPr>
          <p:nvPr>
            <p:ph type="body" sz="quarter" idx="15" hasCustomPrompt="1"/>
          </p:nvPr>
        </p:nvSpPr>
        <p:spPr>
          <a:xfrm>
            <a:off x="519545" y="1790588"/>
            <a:ext cx="5238617" cy="4102212"/>
          </a:xfrm>
        </p:spPr>
        <p:txBody>
          <a:bodyPr/>
          <a:lstStyle>
            <a:lvl1pPr>
              <a:defRPr baseline="0"/>
            </a:lvl1pPr>
            <a:lvl2pPr>
              <a:defRPr baseline="0"/>
            </a:lvl2pPr>
            <a:lvl3pPr>
              <a:defRPr/>
            </a:lvl3pPr>
            <a:lvl4pPr>
              <a:defRPr baseline="0"/>
            </a:lvl4pPr>
            <a:lvl5pPr>
              <a:defRPr/>
            </a:lvl5pPr>
          </a:lstStyle>
          <a:p>
            <a:pPr lvl="0"/>
            <a:r>
              <a:rPr lang="en-US" dirty="0"/>
              <a:t>Subhead Calibri Body 30 pt.</a:t>
            </a:r>
          </a:p>
          <a:p>
            <a:pPr lvl="1"/>
            <a:r>
              <a:rPr lang="en-US" dirty="0"/>
              <a:t>Calibri Body 28 pt.</a:t>
            </a:r>
          </a:p>
          <a:p>
            <a:pPr lvl="2"/>
            <a:r>
              <a:rPr lang="en-US" dirty="0"/>
              <a:t>Calibri Body 24 pt.</a:t>
            </a:r>
          </a:p>
        </p:txBody>
      </p:sp>
      <p:sp>
        <p:nvSpPr>
          <p:cNvPr id="11" name="Text Placeholder 4"/>
          <p:cNvSpPr>
            <a:spLocks noGrp="1"/>
          </p:cNvSpPr>
          <p:nvPr>
            <p:ph type="body" sz="quarter" idx="16" hasCustomPrompt="1"/>
          </p:nvPr>
        </p:nvSpPr>
        <p:spPr>
          <a:xfrm>
            <a:off x="6352309" y="1790588"/>
            <a:ext cx="5238617" cy="410221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Subhead Calibri Body 30 pt.</a:t>
            </a:r>
          </a:p>
          <a:p>
            <a:pPr lvl="1"/>
            <a:r>
              <a:rPr lang="en-US" dirty="0"/>
              <a:t>Calibri Body 28 pt.</a:t>
            </a:r>
          </a:p>
          <a:p>
            <a:pPr lvl="2"/>
            <a:r>
              <a:rPr lang="en-US" dirty="0"/>
              <a:t>Calibri Body 24 pt.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151226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text left_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605499"/>
            <a:ext cx="6490855" cy="1034011"/>
          </a:xfrm>
        </p:spPr>
        <p:txBody>
          <a:bodyPr anchor="b" anchorCtr="0"/>
          <a:lstStyle>
            <a:lvl1pPr>
              <a:defRPr b="1"/>
            </a:lvl1pPr>
          </a:lstStyle>
          <a:p>
            <a:r>
              <a:rPr lang="en-US" dirty="0"/>
              <a:t>Slide Heading </a:t>
            </a:r>
            <a:br>
              <a:rPr lang="en-US" dirty="0"/>
            </a:br>
            <a:r>
              <a:rPr lang="en-US" dirty="0"/>
              <a:t>Calibri 36 Pt., All Caps</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6" name="Picture Placeholder 5"/>
          <p:cNvSpPr>
            <a:spLocks noGrp="1"/>
          </p:cNvSpPr>
          <p:nvPr>
            <p:ph type="pic" sz="quarter" idx="14" hasCustomPrompt="1"/>
          </p:nvPr>
        </p:nvSpPr>
        <p:spPr>
          <a:xfrm>
            <a:off x="7406640" y="694591"/>
            <a:ext cx="4368801" cy="5046785"/>
          </a:xfrm>
        </p:spPr>
        <p:txBody>
          <a:bodyPr>
            <a:normAutofit/>
          </a:bodyPr>
          <a:lstStyle>
            <a:lvl1pPr>
              <a:defRPr sz="1400" baseline="0"/>
            </a:lvl1pPr>
          </a:lstStyle>
          <a:p>
            <a:r>
              <a:rPr lang="en-US" dirty="0"/>
              <a:t>Choose a vertical-oriented photo</a:t>
            </a:r>
          </a:p>
        </p:txBody>
      </p:sp>
      <p:sp>
        <p:nvSpPr>
          <p:cNvPr id="10" name="Text Placeholder 4"/>
          <p:cNvSpPr>
            <a:spLocks noGrp="1"/>
          </p:cNvSpPr>
          <p:nvPr>
            <p:ph type="body" sz="quarter" idx="15" hasCustomPrompt="1"/>
          </p:nvPr>
        </p:nvSpPr>
        <p:spPr>
          <a:xfrm>
            <a:off x="519545" y="1788160"/>
            <a:ext cx="6490855" cy="3953217"/>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276331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265" y="614377"/>
            <a:ext cx="6490855"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6" name="Picture Placeholder 5"/>
          <p:cNvSpPr>
            <a:spLocks noGrp="1"/>
          </p:cNvSpPr>
          <p:nvPr>
            <p:ph type="pic" sz="quarter" idx="14" hasCustomPrompt="1"/>
          </p:nvPr>
        </p:nvSpPr>
        <p:spPr>
          <a:xfrm>
            <a:off x="538481" y="685799"/>
            <a:ext cx="4307840" cy="5046785"/>
          </a:xfrm>
        </p:spPr>
        <p:txBody>
          <a:bodyPr>
            <a:normAutofit/>
          </a:bodyPr>
          <a:lstStyle>
            <a:lvl1pPr>
              <a:defRPr sz="1400"/>
            </a:lvl1pPr>
          </a:lstStyle>
          <a:p>
            <a:r>
              <a:rPr lang="en-US" dirty="0"/>
              <a:t>Choose a vertical-oriented photo</a:t>
            </a:r>
          </a:p>
        </p:txBody>
      </p:sp>
      <p:sp>
        <p:nvSpPr>
          <p:cNvPr id="10" name="Text Placeholder 4"/>
          <p:cNvSpPr>
            <a:spLocks noGrp="1"/>
          </p:cNvSpPr>
          <p:nvPr>
            <p:ph type="body" sz="quarter" idx="15" hasCustomPrompt="1"/>
          </p:nvPr>
        </p:nvSpPr>
        <p:spPr>
          <a:xfrm>
            <a:off x="5264264" y="1788160"/>
            <a:ext cx="6490855" cy="3944425"/>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334266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2081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067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5767753" y="6145683"/>
            <a:ext cx="656492" cy="406540"/>
          </a:xfrm>
          <a:prstGeom prst="rect">
            <a:avLst/>
          </a:prstGeom>
        </p:spPr>
        <p:txBody>
          <a:bodyPr vert="horz" lIns="91440" tIns="45720" rIns="91440" bIns="45720" rtlCol="0" anchor="ctr"/>
          <a:lstStyle>
            <a:lvl1pPr algn="ctr">
              <a:defRPr sz="1200">
                <a:solidFill>
                  <a:schemeClr val="tx1">
                    <a:tint val="75000"/>
                  </a:schemeClr>
                </a:solidFill>
              </a:defRPr>
            </a:lvl1pPr>
          </a:lstStyle>
          <a:p>
            <a:fld id="{82ECB687-F57F-49F9-B73A-487ED709F178}" type="slidenum">
              <a:rPr lang="en-US" smtClean="0"/>
              <a:pPr/>
              <a:t>‹#›</a:t>
            </a:fld>
            <a:endParaRPr lang="en-US"/>
          </a:p>
        </p:txBody>
      </p:sp>
      <p:pic>
        <p:nvPicPr>
          <p:cNvPr id="4" name="Picture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1350"/>
            <a:ext cx="12192000" cy="228657"/>
          </a:xfrm>
          <a:prstGeom prst="rect">
            <a:avLst/>
          </a:prstGeom>
        </p:spPr>
      </p:pic>
    </p:spTree>
    <p:extLst>
      <p:ext uri="{BB962C8B-B14F-4D97-AF65-F5344CB8AC3E}">
        <p14:creationId xmlns:p14="http://schemas.microsoft.com/office/powerpoint/2010/main" val="418471326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63" r:id="rId4"/>
    <p:sldLayoutId id="2147483667" r:id="rId5"/>
    <p:sldLayoutId id="2147483650" r:id="rId6"/>
    <p:sldLayoutId id="2147483652" r:id="rId7"/>
    <p:sldLayoutId id="2147483664" r:id="rId8"/>
    <p:sldLayoutId id="2147483665" r:id="rId9"/>
    <p:sldLayoutId id="2147483666" r:id="rId10"/>
    <p:sldLayoutId id="2147483668" r:id="rId11"/>
    <p:sldLayoutId id="2147483661" r:id="rId12"/>
    <p:sldLayoutId id="2147483660" r:id="rId13"/>
    <p:sldLayoutId id="2147483669" r:id="rId14"/>
    <p:sldLayoutId id="2147483672" r:id="rId15"/>
    <p:sldLayoutId id="2147483673" r:id="rId16"/>
    <p:sldLayoutId id="2147483674" r:id="rId17"/>
    <p:sldLayoutId id="2147483683" r:id="rId18"/>
    <p:sldLayoutId id="2147483685" r:id="rId19"/>
  </p:sldLayoutIdLst>
  <p:txStyles>
    <p:title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62B6FB-E188-6B45-93D6-5304EE88960C}" type="datetimeFigureOut">
              <a:rPr lang="en-US" smtClean="0">
                <a:solidFill>
                  <a:prstClr val="black">
                    <a:tint val="75000"/>
                  </a:prstClr>
                </a:solidFill>
              </a:rPr>
              <a:pPr defTabSz="457200"/>
              <a:t>11/16/2017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8CF8B6-7394-924D-B19B-D8ED5FAE3CE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399865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ile:///C:\Users\ldphaug\AppData\Local\Microsoft\Windows\Temporary%20Internet%20Files\Content.Outlook\245DBGXW\FieldGuideDraft170718.docx"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cognitivemedicalsystem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6.wmf"/><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444" y="1906859"/>
            <a:ext cx="4204010" cy="3396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24446C"/>
              </a:solidFill>
              <a:latin typeface="Calibri" panose="020F0502020204030204" pitchFamily="34" charset="0"/>
              <a:ea typeface="+mj-ea"/>
              <a:cs typeface="+mj-cs"/>
            </a:endParaRPr>
          </a:p>
        </p:txBody>
      </p:sp>
      <p:sp>
        <p:nvSpPr>
          <p:cNvPr id="5" name="Slide Number Placeholder 5"/>
          <p:cNvSpPr>
            <a:spLocks noGrp="1"/>
          </p:cNvSpPr>
          <p:nvPr>
            <p:ph type="sldNum" sz="quarter" idx="4294967295"/>
          </p:nvPr>
        </p:nvSpPr>
        <p:spPr>
          <a:xfrm>
            <a:off x="0" y="6145213"/>
            <a:ext cx="657225" cy="406400"/>
          </a:xfrm>
        </p:spPr>
        <p:txBody>
          <a:bodyPr/>
          <a:lstStyle/>
          <a:p>
            <a:pPr>
              <a:defRPr/>
            </a:pPr>
            <a:fld id="{994B596B-2F39-44A6-9CA4-480F2EA0F0B3}" type="slidenum">
              <a:rPr lang="en-US"/>
              <a:pPr>
                <a:defRPr/>
              </a:pPr>
              <a:t>1</a:t>
            </a:fld>
            <a:endParaRPr lang="en-US"/>
          </a:p>
        </p:txBody>
      </p:sp>
      <p:sp>
        <p:nvSpPr>
          <p:cNvPr id="944130" name="Rectangle 2"/>
          <p:cNvSpPr>
            <a:spLocks noGrp="1" noChangeArrowheads="1"/>
          </p:cNvSpPr>
          <p:nvPr>
            <p:ph type="ctrTitle"/>
          </p:nvPr>
        </p:nvSpPr>
        <p:spPr>
          <a:xfrm>
            <a:off x="1883324" y="1238716"/>
            <a:ext cx="7646756" cy="1181849"/>
          </a:xfrm>
        </p:spPr>
        <p:txBody>
          <a:bodyPr/>
          <a:lstStyle/>
          <a:p>
            <a:pPr lvl="0" algn="ctr"/>
            <a:r>
              <a:rPr lang="en-US" dirty="0" smtClean="0"/>
              <a:t>Knowledge Authoring: Examples Using Tools from the OMG</a:t>
            </a:r>
            <a:endParaRPr lang="en-US" dirty="0"/>
          </a:p>
        </p:txBody>
      </p:sp>
      <p:sp>
        <p:nvSpPr>
          <p:cNvPr id="944131" name="Rectangle 3"/>
          <p:cNvSpPr>
            <a:spLocks noGrp="1" noChangeArrowheads="1"/>
          </p:cNvSpPr>
          <p:nvPr>
            <p:ph type="subTitle" idx="1"/>
          </p:nvPr>
        </p:nvSpPr>
        <p:spPr>
          <a:xfrm>
            <a:off x="2503449" y="3154405"/>
            <a:ext cx="7493871" cy="901567"/>
          </a:xfrm>
        </p:spPr>
        <p:txBody>
          <a:bodyPr/>
          <a:lstStyle/>
          <a:p>
            <a:pPr>
              <a:defRPr/>
            </a:pPr>
            <a:r>
              <a:rPr lang="en-US" dirty="0" smtClean="0"/>
              <a:t>Adapting Business Process Modeling Tools to Medicine</a:t>
            </a:r>
          </a:p>
        </p:txBody>
      </p:sp>
      <p:sp>
        <p:nvSpPr>
          <p:cNvPr id="2" name="Text Placeholder 1"/>
          <p:cNvSpPr>
            <a:spLocks noGrp="1"/>
          </p:cNvSpPr>
          <p:nvPr>
            <p:ph type="body" sz="quarter" idx="10"/>
          </p:nvPr>
        </p:nvSpPr>
        <p:spPr>
          <a:xfrm>
            <a:off x="4005024" y="4341804"/>
            <a:ext cx="4157263" cy="610186"/>
          </a:xfrm>
        </p:spPr>
        <p:txBody>
          <a:bodyPr>
            <a:normAutofit fontScale="92500" lnSpcReduction="20000"/>
          </a:bodyPr>
          <a:lstStyle/>
          <a:p>
            <a:r>
              <a:rPr lang="en-US" dirty="0" smtClean="0"/>
              <a:t>Peter Haug, MD</a:t>
            </a:r>
          </a:p>
          <a:p>
            <a:r>
              <a:rPr lang="en-US" dirty="0" smtClean="0"/>
              <a:t>Intermountain Healthcare</a:t>
            </a:r>
            <a:endParaRPr lang="en-US" dirty="0"/>
          </a:p>
        </p:txBody>
      </p:sp>
    </p:spTree>
    <p:extLst>
      <p:ext uri="{BB962C8B-B14F-4D97-AF65-F5344CB8AC3E}">
        <p14:creationId xmlns:p14="http://schemas.microsoft.com/office/powerpoint/2010/main" val="8260515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OMG-Sponsored Projects</a:t>
            </a:r>
            <a:endParaRPr lang="en-US" dirty="0"/>
          </a:p>
        </p:txBody>
      </p:sp>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US" dirty="0" smtClean="0"/>
              <a:t>Field Guide to Sharable Clinical Pathways</a:t>
            </a:r>
          </a:p>
          <a:p>
            <a:pPr marL="687388" lvl="1" indent="-457200"/>
            <a:r>
              <a:rPr lang="en-US" dirty="0" smtClean="0"/>
              <a:t>BPMN, CMMN &amp; DMN in Healthcare</a:t>
            </a:r>
          </a:p>
          <a:p>
            <a:pPr marL="687388" lvl="1" indent="-457200"/>
            <a:r>
              <a:rPr lang="en-US" dirty="0" smtClean="0"/>
              <a:t>Medical Adaptation of BPM Models and Model Reuse</a:t>
            </a:r>
            <a:endParaRPr lang="en-US" dirty="0"/>
          </a:p>
          <a:p>
            <a:pPr marL="457200" indent="-457200">
              <a:buFont typeface="Arial" panose="020B0604020202020204" pitchFamily="34" charset="0"/>
              <a:buChar char="•"/>
            </a:pPr>
            <a:r>
              <a:rPr lang="en-US" dirty="0" smtClean="0"/>
              <a:t>Motivating Use Cases</a:t>
            </a:r>
          </a:p>
          <a:p>
            <a:pPr marL="687388" lvl="1" indent="-457200"/>
            <a:r>
              <a:rPr lang="en-US" dirty="0" smtClean="0"/>
              <a:t>Care in Pregnancy</a:t>
            </a:r>
          </a:p>
          <a:p>
            <a:pPr marL="919163" lvl="2" indent="-457200"/>
            <a:r>
              <a:rPr lang="en-US" dirty="0" smtClean="0"/>
              <a:t>Start with Simple Model: Workflow Model of a Normal Pregnancy</a:t>
            </a:r>
          </a:p>
          <a:p>
            <a:pPr marL="687388" lvl="1" indent="-457200"/>
            <a:r>
              <a:rPr lang="en-US" dirty="0" smtClean="0"/>
              <a:t>Depression in Veterans</a:t>
            </a:r>
          </a:p>
          <a:p>
            <a:pPr marL="919163" lvl="2" indent="-457200"/>
            <a:r>
              <a:rPr lang="en-US" dirty="0" smtClean="0"/>
              <a:t>Model Response to Depression and Suicide</a:t>
            </a:r>
            <a:endParaRPr lang="en-US" dirty="0"/>
          </a:p>
        </p:txBody>
      </p:sp>
    </p:spTree>
    <p:extLst>
      <p:ext uri="{BB962C8B-B14F-4D97-AF65-F5344CB8AC3E}">
        <p14:creationId xmlns:p14="http://schemas.microsoft.com/office/powerpoint/2010/main" val="18956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376218" y="325193"/>
            <a:ext cx="9303782" cy="592994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tx1"/>
                </a:solidFill>
              </a:rPr>
              <a:t>Contents</a:t>
            </a:r>
            <a:endParaRPr lang="en-US" sz="4000" dirty="0">
              <a:solidFill>
                <a:schemeClr val="tx1"/>
              </a:solidFill>
            </a:endParaRPr>
          </a:p>
          <a:p>
            <a:pPr>
              <a:spcAft>
                <a:spcPts val="600"/>
              </a:spcAft>
            </a:pPr>
            <a:r>
              <a:rPr lang="en-US" sz="3200" b="1" u="sng" dirty="0">
                <a:hlinkClick r:id="rId2"/>
              </a:rPr>
              <a:t>Introduction</a:t>
            </a:r>
            <a:endParaRPr lang="en-US" sz="3200" dirty="0"/>
          </a:p>
          <a:p>
            <a:pPr>
              <a:spcAft>
                <a:spcPts val="600"/>
              </a:spcAft>
            </a:pPr>
            <a:r>
              <a:rPr lang="en-US" sz="3200" b="1" u="sng" dirty="0">
                <a:hlinkClick r:id="rId2"/>
              </a:rPr>
              <a:t>Scope</a:t>
            </a:r>
            <a:endParaRPr lang="en-US" sz="3200" dirty="0"/>
          </a:p>
          <a:p>
            <a:pPr>
              <a:spcAft>
                <a:spcPts val="600"/>
              </a:spcAft>
            </a:pPr>
            <a:r>
              <a:rPr lang="en-US" sz="3200" b="1" u="sng" dirty="0">
                <a:hlinkClick r:id="rId2"/>
              </a:rPr>
              <a:t>Reference Examples and Patterns</a:t>
            </a:r>
            <a:endParaRPr lang="en-US" sz="3200" dirty="0"/>
          </a:p>
          <a:p>
            <a:pPr>
              <a:spcAft>
                <a:spcPts val="600"/>
              </a:spcAft>
            </a:pPr>
            <a:r>
              <a:rPr lang="en-US" sz="3200" b="1" u="sng" dirty="0">
                <a:hlinkClick r:id="rId2"/>
              </a:rPr>
              <a:t>Producing Models</a:t>
            </a:r>
            <a:endParaRPr lang="en-US" sz="3200" dirty="0"/>
          </a:p>
          <a:p>
            <a:pPr>
              <a:spcAft>
                <a:spcPts val="600"/>
              </a:spcAft>
            </a:pPr>
            <a:r>
              <a:rPr lang="en-US" sz="3200" b="1" u="sng" dirty="0">
                <a:hlinkClick r:id="rId2"/>
              </a:rPr>
              <a:t>Consuming Models</a:t>
            </a:r>
            <a:endParaRPr lang="en-US" sz="3200" dirty="0"/>
          </a:p>
          <a:p>
            <a:pPr>
              <a:spcAft>
                <a:spcPts val="600"/>
              </a:spcAft>
            </a:pPr>
            <a:r>
              <a:rPr lang="en-US" sz="3200" b="1" u="sng" dirty="0">
                <a:hlinkClick r:id="rId2"/>
              </a:rPr>
              <a:t>Sustainment and Governance</a:t>
            </a:r>
            <a:endParaRPr lang="en-US" sz="3200" dirty="0"/>
          </a:p>
          <a:p>
            <a:pPr>
              <a:spcAft>
                <a:spcPts val="600"/>
              </a:spcAft>
            </a:pPr>
            <a:r>
              <a:rPr lang="en-US" sz="3200" b="1" u="sng" dirty="0">
                <a:hlinkClick r:id="rId2"/>
              </a:rPr>
              <a:t>Appendices</a:t>
            </a:r>
            <a:endParaRPr lang="en-US" sz="3200" dirty="0"/>
          </a:p>
        </p:txBody>
      </p:sp>
      <p:pic>
        <p:nvPicPr>
          <p:cNvPr id="4" name="Picture 3"/>
          <p:cNvPicPr>
            <a:picLocks noChangeAspect="1"/>
          </p:cNvPicPr>
          <p:nvPr/>
        </p:nvPicPr>
        <p:blipFill>
          <a:blip r:embed="rId3"/>
          <a:stretch>
            <a:fillRect/>
          </a:stretch>
        </p:blipFill>
        <p:spPr>
          <a:xfrm>
            <a:off x="1385743" y="325192"/>
            <a:ext cx="9303782" cy="592994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541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36" y="177003"/>
            <a:ext cx="11456555" cy="805156"/>
          </a:xfrm>
        </p:spPr>
        <p:txBody>
          <a:bodyPr>
            <a:normAutofit/>
          </a:bodyPr>
          <a:lstStyle/>
          <a:p>
            <a:r>
              <a:rPr lang="en-US" sz="4000" dirty="0" smtClean="0"/>
              <a:t>An Initial Experience with BPMN</a:t>
            </a:r>
            <a:endParaRPr lang="en-US" sz="4000" dirty="0"/>
          </a:p>
        </p:txBody>
      </p:sp>
      <p:sp>
        <p:nvSpPr>
          <p:cNvPr id="3" name="Text Placeholder 2"/>
          <p:cNvSpPr>
            <a:spLocks noGrp="1"/>
          </p:cNvSpPr>
          <p:nvPr>
            <p:ph type="body" sz="quarter" idx="14"/>
          </p:nvPr>
        </p:nvSpPr>
        <p:spPr>
          <a:xfrm>
            <a:off x="157018" y="1468582"/>
            <a:ext cx="4553527" cy="4444999"/>
          </a:xfrm>
        </p:spPr>
        <p:txBody>
          <a:bodyPr>
            <a:normAutofit fontScale="92500" lnSpcReduction="10000"/>
          </a:bodyPr>
          <a:lstStyle/>
          <a:p>
            <a:pPr marL="457200" indent="-457200">
              <a:buFont typeface="Arial" panose="020B0604020202020204" pitchFamily="34" charset="0"/>
              <a:buChar char="•"/>
            </a:pPr>
            <a:r>
              <a:rPr lang="en-US" dirty="0" smtClean="0"/>
              <a:t>A Pulmonary </a:t>
            </a:r>
            <a:r>
              <a:rPr lang="en-US" dirty="0"/>
              <a:t>Embolism (PE) </a:t>
            </a:r>
            <a:r>
              <a:rPr lang="en-US" dirty="0" smtClean="0"/>
              <a:t>Workflow</a:t>
            </a:r>
          </a:p>
          <a:p>
            <a:pPr marL="457200" indent="-457200">
              <a:buFont typeface="Arial" panose="020B0604020202020204" pitchFamily="34" charset="0"/>
              <a:buChar char="•"/>
            </a:pPr>
            <a:r>
              <a:rPr lang="en-US" dirty="0" smtClean="0"/>
              <a:t>Reduces use of Imaging Studies</a:t>
            </a:r>
          </a:p>
          <a:p>
            <a:pPr marL="687388" lvl="1" indent="-457200"/>
            <a:r>
              <a:rPr lang="en-US" dirty="0" smtClean="0"/>
              <a:t>Improves capture of relevant data</a:t>
            </a:r>
          </a:p>
          <a:p>
            <a:pPr marL="687388" lvl="1" indent="-457200"/>
            <a:r>
              <a:rPr lang="en-US" dirty="0" smtClean="0"/>
              <a:t>Documented pre-testing PE Probability</a:t>
            </a:r>
          </a:p>
          <a:p>
            <a:pPr marL="687388" lvl="1" indent="-457200"/>
            <a:r>
              <a:rPr lang="en-US" dirty="0" smtClean="0"/>
              <a:t>Improved test utilization</a:t>
            </a:r>
          </a:p>
          <a:p>
            <a:pPr marL="687388" lvl="1" indent="-457200"/>
            <a:r>
              <a:rPr lang="en-US" dirty="0" smtClean="0"/>
              <a:t>Reduced costs of testing for PE</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45" y="1024081"/>
            <a:ext cx="705172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47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83199"/>
            <a:ext cx="11076710" cy="797993"/>
          </a:xfrm>
        </p:spPr>
        <p:txBody>
          <a:bodyPr>
            <a:normAutofit/>
          </a:bodyPr>
          <a:lstStyle/>
          <a:p>
            <a:r>
              <a:rPr lang="en-US" dirty="0" smtClean="0"/>
              <a:t>Example: Testing for Pulmonary Embolism</a:t>
            </a:r>
            <a:endParaRPr lang="en-US" dirty="0"/>
          </a:p>
        </p:txBody>
      </p:sp>
      <p:grpSp>
        <p:nvGrpSpPr>
          <p:cNvPr id="6" name="Group 5"/>
          <p:cNvGrpSpPr/>
          <p:nvPr/>
        </p:nvGrpSpPr>
        <p:grpSpPr>
          <a:xfrm>
            <a:off x="6618397" y="981192"/>
            <a:ext cx="5339102" cy="5275832"/>
            <a:chOff x="6618397" y="981192"/>
            <a:chExt cx="5339102" cy="5275832"/>
          </a:xfrm>
        </p:grpSpPr>
        <p:pic>
          <p:nvPicPr>
            <p:cNvPr id="11" name="Picture 10"/>
            <p:cNvPicPr/>
            <p:nvPr/>
          </p:nvPicPr>
          <p:blipFill rotWithShape="1">
            <a:blip r:embed="rId2"/>
            <a:srcRect t="234" b="28143"/>
            <a:stretch/>
          </p:blipFill>
          <p:spPr>
            <a:xfrm>
              <a:off x="6618397" y="981192"/>
              <a:ext cx="5339102" cy="4846320"/>
            </a:xfrm>
            <a:prstGeom prst="rect">
              <a:avLst/>
            </a:prstGeom>
          </p:spPr>
        </p:pic>
        <p:grpSp>
          <p:nvGrpSpPr>
            <p:cNvPr id="4" name="Group 3"/>
            <p:cNvGrpSpPr/>
            <p:nvPr/>
          </p:nvGrpSpPr>
          <p:grpSpPr>
            <a:xfrm>
              <a:off x="8409709" y="5283187"/>
              <a:ext cx="3435615" cy="973837"/>
              <a:chOff x="8290665" y="4376846"/>
              <a:chExt cx="3645725" cy="2328009"/>
            </a:xfrm>
            <a:solidFill>
              <a:schemeClr val="bg1"/>
            </a:solidFill>
          </p:grpSpPr>
          <p:sp>
            <p:nvSpPr>
              <p:cNvPr id="3" name="Rectangle 2"/>
              <p:cNvSpPr/>
              <p:nvPr/>
            </p:nvSpPr>
            <p:spPr>
              <a:xfrm>
                <a:off x="8290665" y="5232315"/>
                <a:ext cx="3645725" cy="14725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52113" y="4376846"/>
                <a:ext cx="2242457" cy="15917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8764049" y="5326992"/>
            <a:ext cx="1795728" cy="3140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Imaging Study</a:t>
            </a:r>
            <a:endParaRPr lang="en-US" dirty="0"/>
          </a:p>
        </p:txBody>
      </p:sp>
      <p:sp>
        <p:nvSpPr>
          <p:cNvPr id="9" name="Text Placeholder 2"/>
          <p:cNvSpPr>
            <a:spLocks noGrp="1"/>
          </p:cNvSpPr>
          <p:nvPr>
            <p:ph type="body" sz="quarter" idx="14"/>
          </p:nvPr>
        </p:nvSpPr>
        <p:spPr>
          <a:xfrm>
            <a:off x="519545" y="1667273"/>
            <a:ext cx="6510647" cy="3246152"/>
          </a:xfrm>
        </p:spPr>
        <p:txBody>
          <a:bodyPr>
            <a:normAutofit/>
          </a:bodyPr>
          <a:lstStyle/>
          <a:p>
            <a:pPr marL="457200" indent="-457200">
              <a:buFont typeface="Arial" panose="020B0604020202020204" pitchFamily="34" charset="0"/>
              <a:buChar char="•"/>
            </a:pPr>
            <a:r>
              <a:rPr lang="en-US" dirty="0" smtClean="0"/>
              <a:t>Decision logic requires 8 data elements</a:t>
            </a:r>
          </a:p>
          <a:p>
            <a:pPr marL="457200" indent="-457200">
              <a:buFont typeface="Arial" panose="020B0604020202020204" pitchFamily="34" charset="0"/>
              <a:buChar char="•"/>
            </a:pPr>
            <a:r>
              <a:rPr lang="en-US" dirty="0" smtClean="0"/>
              <a:t>Each is weighted according to diagnostic importance</a:t>
            </a:r>
          </a:p>
          <a:p>
            <a:pPr marL="457200" indent="-457200">
              <a:buFont typeface="Arial" panose="020B0604020202020204" pitchFamily="34" charset="0"/>
              <a:buChar char="•"/>
            </a:pPr>
            <a:r>
              <a:rPr lang="en-US" dirty="0" smtClean="0"/>
              <a:t>Testing decisions are based on the total of weights</a:t>
            </a:r>
            <a:endParaRPr lang="en-US" dirty="0"/>
          </a:p>
          <a:p>
            <a:pPr marL="457200" indent="-457200">
              <a:buFont typeface="Arial" panose="020B0604020202020204" pitchFamily="34" charset="0"/>
              <a:buChar char="•"/>
            </a:pPr>
            <a:endParaRPr lang="en-US" dirty="0"/>
          </a:p>
        </p:txBody>
      </p:sp>
      <p:pic>
        <p:nvPicPr>
          <p:cNvPr id="13" name="Picture 12"/>
          <p:cNvPicPr>
            <a:picLocks noChangeAspect="1"/>
          </p:cNvPicPr>
          <p:nvPr/>
        </p:nvPicPr>
        <p:blipFill>
          <a:blip r:embed="rId3"/>
          <a:stretch>
            <a:fillRect/>
          </a:stretch>
        </p:blipFill>
        <p:spPr>
          <a:xfrm>
            <a:off x="0" y="981192"/>
            <a:ext cx="12192000" cy="4846319"/>
          </a:xfrm>
          <a:prstGeom prst="rect">
            <a:avLst/>
          </a:prstGeom>
        </p:spPr>
      </p:pic>
    </p:spTree>
    <p:extLst>
      <p:ext uri="{BB962C8B-B14F-4D97-AF65-F5344CB8AC3E}">
        <p14:creationId xmlns:p14="http://schemas.microsoft.com/office/powerpoint/2010/main" val="219508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56021" y="1277850"/>
            <a:ext cx="10972946" cy="5127196"/>
          </a:xfrm>
        </p:spPr>
        <p:txBody>
          <a:bodyPr>
            <a:normAutofit/>
          </a:bodyPr>
          <a:lstStyle/>
          <a:p>
            <a:pPr marL="457200" indent="-457200" algn="l">
              <a:buFont typeface="Arial" panose="020B0604020202020204" pitchFamily="34" charset="0"/>
              <a:buChar char="•"/>
            </a:pPr>
            <a:r>
              <a:rPr lang="en-US" sz="3200" dirty="0" smtClean="0"/>
              <a:t>Coarse</a:t>
            </a:r>
            <a:r>
              <a:rPr lang="en-US" sz="3200" baseline="0" dirty="0" smtClean="0"/>
              <a:t> Grained Models</a:t>
            </a:r>
          </a:p>
          <a:p>
            <a:pPr marL="687388" lvl="1" indent="-457200"/>
            <a:r>
              <a:rPr lang="en-US" sz="3200" dirty="0" smtClean="0"/>
              <a:t>Captures the Fundamental Workflow</a:t>
            </a:r>
          </a:p>
          <a:p>
            <a:pPr marL="687388" lvl="1" indent="-457200"/>
            <a:r>
              <a:rPr lang="en-US" sz="3200" dirty="0" smtClean="0"/>
              <a:t>Supports Training/Design of Non-Automated Tools</a:t>
            </a:r>
          </a:p>
          <a:p>
            <a:pPr marL="687388" lvl="1" indent="-457200"/>
            <a:r>
              <a:rPr lang="en-US" sz="3200" dirty="0" smtClean="0"/>
              <a:t>Non-Automated Implementation</a:t>
            </a:r>
          </a:p>
          <a:p>
            <a:pPr marL="457200" indent="-457200" algn="l">
              <a:buFont typeface="Arial" panose="020B0604020202020204" pitchFamily="34" charset="0"/>
              <a:buChar char="•"/>
            </a:pPr>
            <a:r>
              <a:rPr lang="en-US" sz="3200" dirty="0" smtClean="0"/>
              <a:t>Fine Grained Models</a:t>
            </a:r>
          </a:p>
          <a:p>
            <a:pPr marL="687388" lvl="1" indent="-457200"/>
            <a:r>
              <a:rPr lang="en-US" sz="3200" dirty="0" smtClean="0"/>
              <a:t> For Automated and Non-Automated Settings</a:t>
            </a:r>
          </a:p>
          <a:p>
            <a:pPr marL="687388" lvl="1" indent="-457200"/>
            <a:r>
              <a:rPr lang="en-US" sz="3200" dirty="0" smtClean="0"/>
              <a:t>For Full Automation Requires Services</a:t>
            </a:r>
          </a:p>
          <a:p>
            <a:pPr marL="919163" lvl="2" indent="-457200"/>
            <a:r>
              <a:rPr lang="en-US" sz="2800" dirty="0" smtClean="0"/>
              <a:t>EHR Supplied Services</a:t>
            </a:r>
          </a:p>
          <a:p>
            <a:pPr marL="919163" lvl="2" indent="-457200"/>
            <a:r>
              <a:rPr lang="en-US" sz="2800" dirty="0" smtClean="0"/>
              <a:t>Services Supplied in an Application Environment</a:t>
            </a:r>
            <a:endParaRPr lang="en-US" sz="2800" dirty="0"/>
          </a:p>
        </p:txBody>
      </p:sp>
      <p:sp>
        <p:nvSpPr>
          <p:cNvPr id="3" name="Title 2"/>
          <p:cNvSpPr>
            <a:spLocks noGrp="1"/>
          </p:cNvSpPr>
          <p:nvPr>
            <p:ph type="title"/>
          </p:nvPr>
        </p:nvSpPr>
        <p:spPr>
          <a:xfrm>
            <a:off x="612677" y="447483"/>
            <a:ext cx="10972800" cy="665700"/>
          </a:xfrm>
        </p:spPr>
        <p:txBody>
          <a:bodyPr>
            <a:normAutofit/>
          </a:bodyPr>
          <a:lstStyle/>
          <a:p>
            <a:r>
              <a:rPr lang="en-US" sz="4000" dirty="0" smtClean="0"/>
              <a:t>Authoring at Different Granularities</a:t>
            </a:r>
            <a:endParaRPr lang="en-US" sz="4000" dirty="0"/>
          </a:p>
        </p:txBody>
      </p:sp>
    </p:spTree>
    <p:extLst>
      <p:ext uri="{BB962C8B-B14F-4D97-AF65-F5344CB8AC3E}">
        <p14:creationId xmlns:p14="http://schemas.microsoft.com/office/powerpoint/2010/main" val="385844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97" y="0"/>
            <a:ext cx="11076710" cy="1042658"/>
          </a:xfrm>
        </p:spPr>
        <p:txBody>
          <a:bodyPr/>
          <a:lstStyle/>
          <a:p>
            <a:r>
              <a:rPr lang="en-US" dirty="0" smtClean="0"/>
              <a:t>Non-Automated Process Model</a:t>
            </a:r>
            <a:endParaRPr lang="en-US" dirty="0"/>
          </a:p>
        </p:txBody>
      </p:sp>
      <p:sp>
        <p:nvSpPr>
          <p:cNvPr id="5" name="Text Placeholder 4"/>
          <p:cNvSpPr>
            <a:spLocks noGrp="1"/>
          </p:cNvSpPr>
          <p:nvPr>
            <p:ph type="body" sz="quarter" idx="14"/>
          </p:nvPr>
        </p:nvSpPr>
        <p:spPr>
          <a:xfrm>
            <a:off x="1115290" y="1230917"/>
            <a:ext cx="11076710" cy="3970131"/>
          </a:xfrm>
        </p:spPr>
        <p:txBody>
          <a:bodyPr>
            <a:noAutofit/>
          </a:bodyPr>
          <a:lstStyle/>
          <a:p>
            <a:pPr marL="342900" indent="-342900">
              <a:buFont typeface="Arial" panose="020B0604020202020204" pitchFamily="34" charset="0"/>
              <a:buChar char="•"/>
            </a:pPr>
            <a:r>
              <a:rPr lang="en-US" sz="2400" dirty="0" smtClean="0"/>
              <a:t>For Business </a:t>
            </a:r>
            <a:r>
              <a:rPr lang="en-US" sz="2400" dirty="0"/>
              <a:t>Process Models can be inspected and implemented without computerization</a:t>
            </a:r>
            <a:r>
              <a:rPr lang="en-US" sz="2400" dirty="0" smtClean="0"/>
              <a:t>.</a:t>
            </a:r>
            <a:endParaRPr lang="en-US" sz="2400" dirty="0"/>
          </a:p>
          <a:p>
            <a:pPr marL="342900" lvl="0" indent="-342900">
              <a:buFont typeface="Arial" panose="020B0604020202020204" pitchFamily="34" charset="0"/>
              <a:buChar char="•"/>
            </a:pPr>
            <a:r>
              <a:rPr lang="en-US" sz="2400" dirty="0"/>
              <a:t>Data collection needs are modest and can be handled manually.</a:t>
            </a:r>
          </a:p>
          <a:p>
            <a:pPr marL="342900" lvl="0" indent="-342900">
              <a:buFont typeface="Arial" panose="020B0604020202020204" pitchFamily="34" charset="0"/>
              <a:buChar char="•"/>
            </a:pPr>
            <a:r>
              <a:rPr lang="en-US" sz="2400" dirty="0"/>
              <a:t>I</a:t>
            </a:r>
            <a:r>
              <a:rPr lang="en-US" sz="2400" dirty="0" smtClean="0"/>
              <a:t>nvolve </a:t>
            </a:r>
            <a:r>
              <a:rPr lang="en-US" sz="2400" dirty="0"/>
              <a:t>computations that can be done by humans without computer assistance.</a:t>
            </a:r>
          </a:p>
          <a:p>
            <a:pPr marL="342900" lvl="0" indent="-342900">
              <a:buFont typeface="Arial" panose="020B0604020202020204" pitchFamily="34" charset="0"/>
              <a:buChar char="•"/>
            </a:pPr>
            <a:r>
              <a:rPr lang="en-US" sz="2400" dirty="0"/>
              <a:t>Workflow handoffs </a:t>
            </a:r>
            <a:r>
              <a:rPr lang="en-US" sz="2400" dirty="0" smtClean="0"/>
              <a:t>can use non-automated </a:t>
            </a:r>
            <a:r>
              <a:rPr lang="en-US" sz="2400" dirty="0"/>
              <a:t>communication channels.</a:t>
            </a:r>
          </a:p>
          <a:p>
            <a:pPr marL="342900" lvl="0" indent="-342900">
              <a:buFont typeface="Arial" panose="020B0604020202020204" pitchFamily="34" charset="0"/>
              <a:buChar char="•"/>
            </a:pPr>
            <a:r>
              <a:rPr lang="en-US" sz="2400" dirty="0"/>
              <a:t>D</a:t>
            </a:r>
            <a:r>
              <a:rPr lang="en-US" sz="2400" dirty="0" smtClean="0"/>
              <a:t>ocumentation </a:t>
            </a:r>
            <a:r>
              <a:rPr lang="en-US" sz="2400" dirty="0"/>
              <a:t>will be non-automated.</a:t>
            </a:r>
          </a:p>
          <a:p>
            <a:pPr marL="342900" lvl="0" indent="-342900">
              <a:buFont typeface="Arial" panose="020B0604020202020204" pitchFamily="34" charset="0"/>
              <a:buChar char="•"/>
            </a:pPr>
            <a:r>
              <a:rPr lang="en-US" sz="2400" dirty="0"/>
              <a:t>Assembly of tools needed for intervention (medications, surgical kits, etc.) </a:t>
            </a:r>
            <a:r>
              <a:rPr lang="en-US" sz="2400" dirty="0" smtClean="0"/>
              <a:t>non-automated.</a:t>
            </a:r>
            <a:endParaRPr lang="en-US" sz="2400" dirty="0"/>
          </a:p>
          <a:p>
            <a:pPr marL="342900" lvl="0" indent="-342900">
              <a:buFont typeface="Arial" panose="020B0604020202020204" pitchFamily="34" charset="0"/>
              <a:buChar char="•"/>
            </a:pPr>
            <a:r>
              <a:rPr lang="en-US" sz="2400" dirty="0"/>
              <a:t>Identification and response to key tasks non-automated </a:t>
            </a:r>
          </a:p>
          <a:p>
            <a:pPr marL="573088" lvl="1" indent="-342900"/>
            <a:r>
              <a:rPr lang="en-US" sz="2200" dirty="0"/>
              <a:t>P</a:t>
            </a:r>
            <a:r>
              <a:rPr lang="en-US" sz="2200" dirty="0" smtClean="0"/>
              <a:t>assage </a:t>
            </a:r>
            <a:r>
              <a:rPr lang="en-US" sz="2200" dirty="0"/>
              <a:t>of time </a:t>
            </a:r>
            <a:endParaRPr lang="en-US" sz="2200" dirty="0" smtClean="0"/>
          </a:p>
          <a:p>
            <a:pPr marL="573088" lvl="1" indent="-342900"/>
            <a:r>
              <a:rPr lang="en-US" sz="2200" dirty="0"/>
              <a:t>A</a:t>
            </a:r>
            <a:r>
              <a:rPr lang="en-US" sz="2200" dirty="0" smtClean="0"/>
              <a:t>vailability </a:t>
            </a:r>
            <a:r>
              <a:rPr lang="en-US" sz="2200" dirty="0"/>
              <a:t>of new </a:t>
            </a:r>
            <a:r>
              <a:rPr lang="en-US" sz="2200" dirty="0" smtClean="0"/>
              <a:t>data</a:t>
            </a:r>
            <a:endParaRPr lang="en-US" sz="22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811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290" y="0"/>
            <a:ext cx="11076710" cy="1042658"/>
          </a:xfrm>
        </p:spPr>
        <p:txBody>
          <a:bodyPr/>
          <a:lstStyle/>
          <a:p>
            <a:r>
              <a:rPr lang="en-US" dirty="0" smtClean="0"/>
              <a:t>Tools for Non-Automated Process Models</a:t>
            </a:r>
            <a:endParaRPr lang="en-US" dirty="0"/>
          </a:p>
        </p:txBody>
      </p:sp>
      <p:sp>
        <p:nvSpPr>
          <p:cNvPr id="5" name="Text Placeholder 4"/>
          <p:cNvSpPr>
            <a:spLocks noGrp="1"/>
          </p:cNvSpPr>
          <p:nvPr>
            <p:ph type="body" sz="quarter" idx="14"/>
          </p:nvPr>
        </p:nvSpPr>
        <p:spPr>
          <a:xfrm>
            <a:off x="403412" y="1042658"/>
            <a:ext cx="11264153" cy="5170033"/>
          </a:xfrm>
        </p:spPr>
        <p:txBody>
          <a:bodyPr>
            <a:normAutofit fontScale="92500" lnSpcReduction="20000"/>
          </a:bodyPr>
          <a:lstStyle/>
          <a:p>
            <a:pPr marL="457200" lvl="0" indent="-457200">
              <a:buFont typeface="Arial" panose="020B0604020202020204" pitchFamily="34" charset="0"/>
              <a:buChar char="•"/>
            </a:pPr>
            <a:r>
              <a:rPr lang="en-US" dirty="0" smtClean="0"/>
              <a:t>Activation </a:t>
            </a:r>
            <a:r>
              <a:rPr lang="en-US" dirty="0"/>
              <a:t>rules (documented in paper forms and integrated into workflow through training of select workflow participants).</a:t>
            </a:r>
          </a:p>
          <a:p>
            <a:pPr marL="457200" lvl="0" indent="-457200">
              <a:buFont typeface="Arial" panose="020B0604020202020204" pitchFamily="34" charset="0"/>
              <a:buChar char="•"/>
            </a:pPr>
            <a:r>
              <a:rPr lang="en-US" dirty="0"/>
              <a:t>Paper-based workflow tracking systems.</a:t>
            </a:r>
          </a:p>
          <a:p>
            <a:pPr marL="457200" lvl="0" indent="-457200">
              <a:buFont typeface="Arial" panose="020B0604020202020204" pitchFamily="34" charset="0"/>
              <a:buChar char="•"/>
            </a:pPr>
            <a:r>
              <a:rPr lang="en-US" dirty="0"/>
              <a:t>Paper-based, structured decision-support forms (including checklists, calculation forms, etc.).</a:t>
            </a:r>
          </a:p>
          <a:p>
            <a:pPr marL="457200" lvl="0" indent="-457200">
              <a:buFont typeface="Arial" panose="020B0604020202020204" pitchFamily="34" charset="0"/>
              <a:buChar char="•"/>
            </a:pPr>
            <a:r>
              <a:rPr lang="en-US" dirty="0"/>
              <a:t>Paper-based documentation forms.</a:t>
            </a:r>
          </a:p>
          <a:p>
            <a:pPr marL="457200" lvl="0" indent="-457200">
              <a:buFont typeface="Arial" panose="020B0604020202020204" pitchFamily="34" charset="0"/>
              <a:buChar char="•"/>
            </a:pPr>
            <a:r>
              <a:rPr lang="en-US" dirty="0"/>
              <a:t>Inbox/outbox locations to help manage handoffs.</a:t>
            </a:r>
          </a:p>
          <a:p>
            <a:pPr marL="457200" lvl="0" indent="-457200">
              <a:buFont typeface="Arial" panose="020B0604020202020204" pitchFamily="34" charset="0"/>
              <a:buChar char="•"/>
            </a:pPr>
            <a:r>
              <a:rPr lang="en-US" dirty="0"/>
              <a:t>Tube systems (for internal communications) and mail (for external communications).</a:t>
            </a:r>
          </a:p>
          <a:p>
            <a:pPr marL="457200" lvl="0" indent="-457200">
              <a:buFont typeface="Arial" panose="020B0604020202020204" pitchFamily="34" charset="0"/>
              <a:buChar char="•"/>
            </a:pPr>
            <a:r>
              <a:rPr lang="en-US" dirty="0"/>
              <a:t>Ancillary services (using non-automated workflows) to provide the necessary tools needed for clinical interventions required by the workflow.</a:t>
            </a:r>
          </a:p>
          <a:p>
            <a:pPr marL="457200" lvl="0" indent="-457200">
              <a:buFont typeface="Arial" panose="020B0604020202020204" pitchFamily="34" charset="0"/>
              <a:buChar char="•"/>
            </a:pPr>
            <a:r>
              <a:rPr lang="en-US" dirty="0"/>
              <a:t>Well-developed training and review systems to guarantee consistency with the prescribed workflow.</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39911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22" y="365485"/>
            <a:ext cx="11076710" cy="575809"/>
          </a:xfrm>
        </p:spPr>
        <p:txBody>
          <a:bodyPr>
            <a:normAutofit fontScale="90000"/>
          </a:bodyPr>
          <a:lstStyle/>
          <a:p>
            <a:r>
              <a:rPr lang="en-US" dirty="0" smtClean="0"/>
              <a:t>Non-Automated (High Level) </a:t>
            </a:r>
            <a:r>
              <a:rPr lang="en-US" dirty="0" err="1" smtClean="0"/>
              <a:t>Pumonary</a:t>
            </a:r>
            <a:r>
              <a:rPr lang="en-US" dirty="0" smtClean="0"/>
              <a:t> Embolism Model</a:t>
            </a:r>
            <a:endParaRPr lang="en-US" dirty="0"/>
          </a:p>
        </p:txBody>
      </p:sp>
      <p:sp>
        <p:nvSpPr>
          <p:cNvPr id="3" name="Text Placeholder 2"/>
          <p:cNvSpPr>
            <a:spLocks noGrp="1"/>
          </p:cNvSpPr>
          <p:nvPr>
            <p:ph type="body" sz="quarter" idx="14"/>
          </p:nvPr>
        </p:nvSpPr>
        <p:spPr>
          <a:xfrm>
            <a:off x="-112467" y="1790589"/>
            <a:ext cx="11076710" cy="3970131"/>
          </a:xfrm>
        </p:spPr>
        <p:txBody>
          <a:bodyPr/>
          <a:lstStyle/>
          <a:p>
            <a:endParaRPr lang="en-US"/>
          </a:p>
        </p:txBody>
      </p:sp>
      <p:pic>
        <p:nvPicPr>
          <p:cNvPr id="4" name="Picture 3"/>
          <p:cNvPicPr/>
          <p:nvPr/>
        </p:nvPicPr>
        <p:blipFill>
          <a:blip r:embed="rId3"/>
          <a:stretch>
            <a:fillRect/>
          </a:stretch>
        </p:blipFill>
        <p:spPr>
          <a:xfrm>
            <a:off x="349624" y="1277471"/>
            <a:ext cx="11676121" cy="4483249"/>
          </a:xfrm>
          <a:prstGeom prst="rect">
            <a:avLst/>
          </a:prstGeom>
        </p:spPr>
      </p:pic>
      <p:sp>
        <p:nvSpPr>
          <p:cNvPr id="5" name="Line Callout 2 4"/>
          <p:cNvSpPr/>
          <p:nvPr/>
        </p:nvSpPr>
        <p:spPr>
          <a:xfrm>
            <a:off x="1788459" y="4644615"/>
            <a:ext cx="1808629" cy="1452282"/>
          </a:xfrm>
          <a:prstGeom prst="borderCallout2">
            <a:avLst>
              <a:gd name="adj1" fmla="val 11343"/>
              <a:gd name="adj2" fmla="val 100531"/>
              <a:gd name="adj3" fmla="val 7639"/>
              <a:gd name="adj4" fmla="val 111060"/>
              <a:gd name="adj5" fmla="val -18056"/>
              <a:gd name="adj6" fmla="val 128919"/>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do we automated this?</a:t>
            </a:r>
            <a:endParaRPr lang="en-US" dirty="0">
              <a:solidFill>
                <a:schemeClr val="tx1"/>
              </a:solidFill>
            </a:endParaRPr>
          </a:p>
        </p:txBody>
      </p:sp>
    </p:spTree>
    <p:extLst>
      <p:ext uri="{BB962C8B-B14F-4D97-AF65-F5344CB8AC3E}">
        <p14:creationId xmlns:p14="http://schemas.microsoft.com/office/powerpoint/2010/main" val="30867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84803"/>
            <a:ext cx="11076710" cy="683385"/>
          </a:xfrm>
        </p:spPr>
        <p:txBody>
          <a:bodyPr/>
          <a:lstStyle/>
          <a:p>
            <a:r>
              <a:rPr lang="en-US" dirty="0" smtClean="0"/>
              <a:t>Automated Process Model-</a:t>
            </a:r>
            <a:endParaRPr lang="en-US" dirty="0"/>
          </a:p>
        </p:txBody>
      </p:sp>
      <p:sp>
        <p:nvSpPr>
          <p:cNvPr id="5" name="Text Placeholder 4"/>
          <p:cNvSpPr>
            <a:spLocks noGrp="1"/>
          </p:cNvSpPr>
          <p:nvPr>
            <p:ph type="body" sz="quarter" idx="14"/>
          </p:nvPr>
        </p:nvSpPr>
        <p:spPr>
          <a:xfrm>
            <a:off x="0" y="1777142"/>
            <a:ext cx="11076710" cy="3970131"/>
          </a:xfrm>
        </p:spPr>
        <p:txBody>
          <a:bodyPr/>
          <a:lstStyle/>
          <a:p>
            <a:endParaRPr lang="en-US" dirty="0"/>
          </a:p>
        </p:txBody>
      </p:sp>
      <p:pic>
        <p:nvPicPr>
          <p:cNvPr id="7" name="Picture 6"/>
          <p:cNvPicPr/>
          <p:nvPr/>
        </p:nvPicPr>
        <p:blipFill>
          <a:blip r:embed="rId3"/>
          <a:stretch>
            <a:fillRect/>
          </a:stretch>
        </p:blipFill>
        <p:spPr>
          <a:xfrm>
            <a:off x="919291" y="1146754"/>
            <a:ext cx="10676964" cy="5230906"/>
          </a:xfrm>
          <a:prstGeom prst="rect">
            <a:avLst/>
          </a:prstGeom>
        </p:spPr>
      </p:pic>
      <p:sp>
        <p:nvSpPr>
          <p:cNvPr id="8" name="Line Callout 2 7"/>
          <p:cNvSpPr/>
          <p:nvPr/>
        </p:nvSpPr>
        <p:spPr>
          <a:xfrm>
            <a:off x="4867836" y="1323723"/>
            <a:ext cx="1808629" cy="808954"/>
          </a:xfrm>
          <a:prstGeom prst="borderCallout2">
            <a:avLst>
              <a:gd name="adj1" fmla="val 42824"/>
              <a:gd name="adj2" fmla="val 159"/>
              <a:gd name="adj3" fmla="val 53935"/>
              <a:gd name="adj4" fmla="val -10130"/>
              <a:gd name="adj5" fmla="val 57870"/>
              <a:gd name="adj6" fmla="val -36137"/>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Service to Retrieve Data</a:t>
            </a:r>
            <a:endParaRPr lang="en-US" dirty="0">
              <a:solidFill>
                <a:schemeClr val="tx1"/>
              </a:solidFill>
            </a:endParaRPr>
          </a:p>
        </p:txBody>
      </p:sp>
      <p:sp>
        <p:nvSpPr>
          <p:cNvPr id="6" name="Line Callout 2 5"/>
          <p:cNvSpPr/>
          <p:nvPr/>
        </p:nvSpPr>
        <p:spPr>
          <a:xfrm>
            <a:off x="8462684" y="2323288"/>
            <a:ext cx="1808629" cy="808954"/>
          </a:xfrm>
          <a:prstGeom prst="borderCallout2">
            <a:avLst>
              <a:gd name="adj1" fmla="val 42824"/>
              <a:gd name="adj2" fmla="val 159"/>
              <a:gd name="adj3" fmla="val 53935"/>
              <a:gd name="adj4" fmla="val -10130"/>
              <a:gd name="adj5" fmla="val 129348"/>
              <a:gd name="adj6" fmla="val -29446"/>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Inspects and Corrects Data</a:t>
            </a:r>
            <a:endParaRPr lang="en-US" dirty="0">
              <a:solidFill>
                <a:schemeClr val="tx1"/>
              </a:solidFill>
            </a:endParaRPr>
          </a:p>
        </p:txBody>
      </p:sp>
      <p:sp>
        <p:nvSpPr>
          <p:cNvPr id="9" name="Line Callout 2 8"/>
          <p:cNvSpPr/>
          <p:nvPr/>
        </p:nvSpPr>
        <p:spPr>
          <a:xfrm>
            <a:off x="7558369" y="5568706"/>
            <a:ext cx="1808629" cy="808954"/>
          </a:xfrm>
          <a:prstGeom prst="borderCallout2">
            <a:avLst>
              <a:gd name="adj1" fmla="val 1267"/>
              <a:gd name="adj2" fmla="val 46256"/>
              <a:gd name="adj3" fmla="val -132240"/>
              <a:gd name="adj4" fmla="val 41171"/>
              <a:gd name="adj5" fmla="val -198121"/>
              <a:gd name="adj6" fmla="val 83566"/>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DMN to Calculate RGS</a:t>
            </a:r>
            <a:endParaRPr lang="en-US" dirty="0">
              <a:solidFill>
                <a:schemeClr val="tx1"/>
              </a:solidFill>
            </a:endParaRPr>
          </a:p>
        </p:txBody>
      </p:sp>
    </p:spTree>
    <p:extLst>
      <p:ext uri="{BB962C8B-B14F-4D97-AF65-F5344CB8AC3E}">
        <p14:creationId xmlns:p14="http://schemas.microsoft.com/office/powerpoint/2010/main" val="29491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Growing and Extending a Detailed</a:t>
            </a:r>
            <a:r>
              <a:rPr lang="en-US" baseline="0" dirty="0" smtClean="0"/>
              <a:t> </a:t>
            </a:r>
            <a:r>
              <a:rPr lang="en-US" dirty="0" smtClean="0"/>
              <a:t>BPMN Model</a:t>
            </a:r>
            <a:endParaRPr lang="en-US" dirty="0"/>
          </a:p>
        </p:txBody>
      </p:sp>
    </p:spTree>
    <p:extLst>
      <p:ext uri="{BB962C8B-B14F-4D97-AF65-F5344CB8AC3E}">
        <p14:creationId xmlns:p14="http://schemas.microsoft.com/office/powerpoint/2010/main" val="94037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329155"/>
            <a:ext cx="11076710" cy="1042658"/>
          </a:xfrm>
        </p:spPr>
        <p:txBody>
          <a:bodyPr/>
          <a:lstStyle/>
          <a:p>
            <a:pPr lvl="0"/>
            <a:r>
              <a:rPr lang="en-US" dirty="0" smtClean="0"/>
              <a:t>Business Process Management Languages</a:t>
            </a:r>
            <a:endParaRPr lang="en-US" dirty="0"/>
          </a:p>
        </p:txBody>
      </p:sp>
      <p:sp>
        <p:nvSpPr>
          <p:cNvPr id="3" name="Text Placeholder 2"/>
          <p:cNvSpPr>
            <a:spLocks noGrp="1"/>
          </p:cNvSpPr>
          <p:nvPr>
            <p:ph type="body" sz="quarter" idx="14"/>
          </p:nvPr>
        </p:nvSpPr>
        <p:spPr>
          <a:xfrm>
            <a:off x="190500" y="1496291"/>
            <a:ext cx="5867400" cy="4446439"/>
          </a:xfrm>
        </p:spPr>
        <p:txBody>
          <a:bodyPr>
            <a:normAutofit/>
          </a:bodyPr>
          <a:lstStyle/>
          <a:p>
            <a:pPr marL="457200" indent="-457200">
              <a:buFont typeface="Arial" panose="020B0604020202020204" pitchFamily="34" charset="0"/>
              <a:buChar char="•"/>
            </a:pPr>
            <a:r>
              <a:rPr lang="en-US" dirty="0" smtClean="0"/>
              <a:t>Developed by the </a:t>
            </a:r>
            <a:r>
              <a:rPr lang="en-US" i="1" dirty="0" smtClean="0"/>
              <a:t>Object Management Group (OMG)</a:t>
            </a:r>
          </a:p>
          <a:p>
            <a:pPr marL="457200" indent="-457200">
              <a:buFont typeface="Arial" panose="020B0604020202020204" pitchFamily="34" charset="0"/>
              <a:buChar char="•"/>
            </a:pPr>
            <a:r>
              <a:rPr lang="en-US" dirty="0" smtClean="0"/>
              <a:t>Describe </a:t>
            </a:r>
            <a:r>
              <a:rPr lang="en-US" b="1" dirty="0" smtClean="0"/>
              <a:t>Processes</a:t>
            </a:r>
            <a:r>
              <a:rPr lang="en-US" dirty="0" smtClean="0"/>
              <a:t> rather than </a:t>
            </a:r>
            <a:r>
              <a:rPr lang="en-US" b="1" dirty="0" smtClean="0"/>
              <a:t>Decisions</a:t>
            </a:r>
          </a:p>
          <a:p>
            <a:pPr marL="457200" indent="-457200">
              <a:buFont typeface="Arial" panose="020B0604020202020204" pitchFamily="34" charset="0"/>
              <a:buChar char="•"/>
            </a:pPr>
            <a:r>
              <a:rPr lang="en-US" b="1" dirty="0" smtClean="0"/>
              <a:t>Graphical Authoring Tools</a:t>
            </a:r>
          </a:p>
          <a:p>
            <a:pPr marL="457200" indent="-457200">
              <a:buFont typeface="Arial" panose="020B0604020202020204" pitchFamily="34" charset="0"/>
              <a:buChar char="•"/>
            </a:pPr>
            <a:endParaRPr lang="en-US" b="1" dirty="0" smtClean="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i="1" dirty="0" smtClean="0"/>
              <a:t>Executable Code/Multiple Commercial Engines</a:t>
            </a:r>
          </a:p>
        </p:txBody>
      </p:sp>
      <p:pic>
        <p:nvPicPr>
          <p:cNvPr id="4" name="Picture 3"/>
          <p:cNvPicPr>
            <a:picLocks noChangeAspect="1"/>
          </p:cNvPicPr>
          <p:nvPr/>
        </p:nvPicPr>
        <p:blipFill rotWithShape="1">
          <a:blip r:embed="rId2"/>
          <a:srcRect l="766" r="8739"/>
          <a:stretch/>
        </p:blipFill>
        <p:spPr>
          <a:xfrm>
            <a:off x="5646931" y="1662538"/>
            <a:ext cx="6296416" cy="4280192"/>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140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48" y="88493"/>
            <a:ext cx="6490855" cy="1034011"/>
          </a:xfrm>
        </p:spPr>
        <p:txBody>
          <a:bodyPr/>
          <a:lstStyle/>
          <a:p>
            <a:r>
              <a:rPr lang="en-US" dirty="0" smtClean="0"/>
              <a:t>Initial PE Workup Description</a:t>
            </a:r>
            <a:endParaRPr lang="en-US" dirty="0"/>
          </a:p>
        </p:txBody>
      </p:sp>
      <p:sp>
        <p:nvSpPr>
          <p:cNvPr id="3" name="Picture Placeholder 2"/>
          <p:cNvSpPr>
            <a:spLocks noGrp="1"/>
          </p:cNvSpPr>
          <p:nvPr>
            <p:ph type="pic" sz="quarter" idx="14"/>
          </p:nvPr>
        </p:nvSpPr>
        <p:spPr/>
      </p:sp>
      <p:pic>
        <p:nvPicPr>
          <p:cNvPr id="5" name="Picture 4"/>
          <p:cNvPicPr/>
          <p:nvPr/>
        </p:nvPicPr>
        <p:blipFill>
          <a:blip r:embed="rId2"/>
          <a:stretch>
            <a:fillRect/>
          </a:stretch>
        </p:blipFill>
        <p:spPr>
          <a:xfrm>
            <a:off x="6341166" y="312406"/>
            <a:ext cx="5497224" cy="6157968"/>
          </a:xfrm>
          <a:prstGeom prst="rect">
            <a:avLst/>
          </a:prstGeom>
        </p:spPr>
      </p:pic>
      <p:sp>
        <p:nvSpPr>
          <p:cNvPr id="4" name="Text Placeholder 3"/>
          <p:cNvSpPr>
            <a:spLocks noGrp="1"/>
          </p:cNvSpPr>
          <p:nvPr>
            <p:ph type="body" sz="quarter" idx="15"/>
          </p:nvPr>
        </p:nvSpPr>
        <p:spPr>
          <a:xfrm>
            <a:off x="253176" y="1686418"/>
            <a:ext cx="6620727" cy="4453542"/>
          </a:xfrm>
        </p:spPr>
        <p:txBody>
          <a:bodyPr>
            <a:noAutofit/>
          </a:bodyPr>
          <a:lstStyle/>
          <a:p>
            <a:pPr marL="342900" indent="-342900">
              <a:lnSpc>
                <a:spcPct val="100000"/>
              </a:lnSpc>
              <a:buFont typeface="Arial" panose="020B0604020202020204" pitchFamily="34" charset="0"/>
              <a:buChar char="•"/>
            </a:pPr>
            <a:r>
              <a:rPr lang="en-US" sz="2400" dirty="0"/>
              <a:t>W</a:t>
            </a:r>
            <a:r>
              <a:rPr lang="en-US" sz="2400" dirty="0" smtClean="0"/>
              <a:t>orkup </a:t>
            </a:r>
            <a:r>
              <a:rPr lang="en-US" sz="2400" dirty="0"/>
              <a:t>of suspected pulmonary embolism.  </a:t>
            </a:r>
            <a:endParaRPr lang="en-US" sz="2400" dirty="0" smtClean="0"/>
          </a:p>
          <a:p>
            <a:pPr marL="342900" indent="-342900">
              <a:lnSpc>
                <a:spcPct val="100000"/>
              </a:lnSpc>
              <a:buFont typeface="Arial" panose="020B0604020202020204" pitchFamily="34" charset="0"/>
              <a:buChar char="•"/>
            </a:pPr>
            <a:r>
              <a:rPr lang="en-US" sz="2400" dirty="0" smtClean="0"/>
              <a:t>Initial </a:t>
            </a:r>
            <a:r>
              <a:rPr lang="en-US" sz="2400" dirty="0"/>
              <a:t>testing decision is based on a </a:t>
            </a:r>
            <a:r>
              <a:rPr lang="en-US" sz="2400" dirty="0" smtClean="0"/>
              <a:t>the Revised Geneva Score</a:t>
            </a:r>
          </a:p>
          <a:p>
            <a:pPr marL="342900" indent="-342900">
              <a:lnSpc>
                <a:spcPct val="100000"/>
              </a:lnSpc>
              <a:buFont typeface="Arial" panose="020B0604020202020204" pitchFamily="34" charset="0"/>
              <a:buChar char="•"/>
            </a:pPr>
            <a:r>
              <a:rPr lang="en-US" sz="2400" dirty="0" smtClean="0"/>
              <a:t>Totals </a:t>
            </a:r>
            <a:r>
              <a:rPr lang="en-US" sz="2400" dirty="0"/>
              <a:t>under 10 lead to a blood test (the D-dimer</a:t>
            </a:r>
            <a:r>
              <a:rPr lang="en-US" sz="2400" dirty="0" smtClean="0"/>
              <a:t>)</a:t>
            </a:r>
          </a:p>
          <a:p>
            <a:pPr marL="342900" indent="-342900">
              <a:lnSpc>
                <a:spcPct val="100000"/>
              </a:lnSpc>
              <a:buFont typeface="Arial" panose="020B0604020202020204" pitchFamily="34" charset="0"/>
              <a:buChar char="•"/>
            </a:pPr>
            <a:r>
              <a:rPr lang="en-US" sz="2400" dirty="0"/>
              <a:t>T</a:t>
            </a:r>
            <a:r>
              <a:rPr lang="en-US" sz="2400" dirty="0" smtClean="0"/>
              <a:t>otals </a:t>
            </a:r>
            <a:r>
              <a:rPr lang="en-US" sz="2400" dirty="0"/>
              <a:t>of 11 or greater </a:t>
            </a:r>
            <a:r>
              <a:rPr lang="en-US" sz="2400" dirty="0" smtClean="0"/>
              <a:t>lead to the </a:t>
            </a:r>
            <a:r>
              <a:rPr lang="en-US" sz="2400" dirty="0"/>
              <a:t>computed tomography-pulmonary angiogram (CTPA</a:t>
            </a:r>
            <a:r>
              <a:rPr lang="en-US" sz="2400" dirty="0" smtClean="0"/>
              <a:t>).  </a:t>
            </a:r>
          </a:p>
          <a:p>
            <a:pPr marL="342900" indent="-342900">
              <a:lnSpc>
                <a:spcPct val="100000"/>
              </a:lnSpc>
              <a:buFont typeface="Arial" panose="020B0604020202020204" pitchFamily="34" charset="0"/>
              <a:buChar char="•"/>
            </a:pPr>
            <a:r>
              <a:rPr lang="en-US" sz="2400" dirty="0" smtClean="0"/>
              <a:t>VQ Scan is substituted if CTPA is contraindicated</a:t>
            </a:r>
            <a:endParaRPr lang="en-US" sz="2400" dirty="0"/>
          </a:p>
          <a:p>
            <a:pPr marL="342900" indent="-342900">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3082532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8" y="182946"/>
            <a:ext cx="11076710" cy="791089"/>
          </a:xfrm>
        </p:spPr>
        <p:txBody>
          <a:bodyPr/>
          <a:lstStyle/>
          <a:p>
            <a:r>
              <a:rPr lang="en-US" dirty="0" smtClean="0"/>
              <a:t>Initial BPMN Model</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859"/>
          <a:stretch/>
        </p:blipFill>
        <p:spPr>
          <a:xfrm>
            <a:off x="685799" y="974034"/>
            <a:ext cx="10707755" cy="5121965"/>
          </a:xfrm>
          <a:prstGeom prst="rect">
            <a:avLst/>
          </a:prstGeom>
        </p:spPr>
      </p:pic>
    </p:spTree>
    <p:extLst>
      <p:ext uri="{BB962C8B-B14F-4D97-AF65-F5344CB8AC3E}">
        <p14:creationId xmlns:p14="http://schemas.microsoft.com/office/powerpoint/2010/main" val="2276177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95192"/>
            <a:ext cx="5712291" cy="906778"/>
          </a:xfrm>
        </p:spPr>
        <p:txBody>
          <a:bodyPr>
            <a:normAutofit fontScale="90000"/>
          </a:bodyPr>
          <a:lstStyle/>
          <a:p>
            <a:r>
              <a:rPr lang="en-US" dirty="0" smtClean="0"/>
              <a:t>Amended PE Diagnostic Process</a:t>
            </a:r>
            <a:endParaRPr lang="en-US" dirty="0"/>
          </a:p>
        </p:txBody>
      </p:sp>
      <p:sp>
        <p:nvSpPr>
          <p:cNvPr id="4" name="Text Placeholder 3"/>
          <p:cNvSpPr>
            <a:spLocks noGrp="1"/>
          </p:cNvSpPr>
          <p:nvPr>
            <p:ph type="body" sz="quarter" idx="15"/>
          </p:nvPr>
        </p:nvSpPr>
        <p:spPr>
          <a:xfrm>
            <a:off x="338858" y="1130466"/>
            <a:ext cx="5892978" cy="4702089"/>
          </a:xfrm>
        </p:spPr>
        <p:txBody>
          <a:bodyPr>
            <a:normAutofit/>
          </a:bodyPr>
          <a:lstStyle/>
          <a:p>
            <a:pPr marL="457200" indent="-457200">
              <a:buFont typeface="Arial" panose="020B0604020202020204" pitchFamily="34" charset="0"/>
              <a:buChar char="•"/>
            </a:pPr>
            <a:r>
              <a:rPr lang="en-US" sz="2400" dirty="0" smtClean="0"/>
              <a:t>“</a:t>
            </a:r>
            <a:r>
              <a:rPr lang="en-US" sz="2400" dirty="0"/>
              <a:t>Pulmonary Embolism Rule-out Criteria”</a:t>
            </a:r>
          </a:p>
          <a:p>
            <a:pPr marL="457200" indent="-457200">
              <a:buFont typeface="Arial" panose="020B0604020202020204" pitchFamily="34" charset="0"/>
              <a:buChar char="•"/>
            </a:pPr>
            <a:r>
              <a:rPr lang="en-US" sz="2400" dirty="0"/>
              <a:t>PERC is predicated on a low risk of PE, based on clinician gestalt</a:t>
            </a:r>
          </a:p>
          <a:p>
            <a:pPr marL="457200" indent="-457200">
              <a:buFont typeface="Arial" panose="020B0604020202020204" pitchFamily="34" charset="0"/>
              <a:buChar char="•"/>
            </a:pPr>
            <a:r>
              <a:rPr lang="en-US" sz="2400" dirty="0"/>
              <a:t>Each PERC factor is scored 1 point</a:t>
            </a:r>
          </a:p>
          <a:p>
            <a:pPr marL="457200" indent="-457200">
              <a:buFont typeface="Arial" panose="020B0604020202020204" pitchFamily="34" charset="0"/>
              <a:buChar char="•"/>
            </a:pPr>
            <a:r>
              <a:rPr lang="en-US" sz="2400" dirty="0"/>
              <a:t>If the total PERC Score is greater than zero, PERC is said to be “positive” and PE is not ruled out</a:t>
            </a:r>
          </a:p>
          <a:p>
            <a:pPr marL="457200" indent="-457200">
              <a:buFont typeface="Arial" panose="020B0604020202020204" pitchFamily="34" charset="0"/>
              <a:buChar char="•"/>
            </a:pPr>
            <a:r>
              <a:rPr lang="en-US" sz="2400" dirty="0"/>
              <a:t>If the total PERC Score is </a:t>
            </a:r>
            <a:r>
              <a:rPr lang="en-US" sz="2400" dirty="0" smtClean="0"/>
              <a:t/>
            </a:r>
            <a:br>
              <a:rPr lang="en-US" sz="2400" dirty="0" smtClean="0"/>
            </a:br>
            <a:r>
              <a:rPr lang="en-US" sz="2400" dirty="0" smtClean="0"/>
              <a:t>equal </a:t>
            </a:r>
            <a:r>
              <a:rPr lang="en-US" sz="2400" dirty="0"/>
              <a:t>to zero PERC is </a:t>
            </a:r>
            <a:r>
              <a:rPr lang="en-US" sz="2400" dirty="0" smtClean="0"/>
              <a:t/>
            </a:r>
            <a:br>
              <a:rPr lang="en-US" sz="2400" dirty="0" smtClean="0"/>
            </a:br>
            <a:r>
              <a:rPr lang="en-US" sz="2400" dirty="0" smtClean="0"/>
              <a:t>said </a:t>
            </a:r>
            <a:r>
              <a:rPr lang="en-US" sz="2400" dirty="0"/>
              <a:t>to be “negative” </a:t>
            </a:r>
            <a:r>
              <a:rPr lang="en-US" sz="2400" dirty="0" smtClean="0"/>
              <a:t/>
            </a:r>
            <a:br>
              <a:rPr lang="en-US" sz="2400" dirty="0" smtClean="0"/>
            </a:br>
            <a:r>
              <a:rPr lang="en-US" sz="2400" dirty="0" smtClean="0"/>
              <a:t>and </a:t>
            </a:r>
            <a:r>
              <a:rPr lang="en-US" sz="2400" dirty="0"/>
              <a:t>PE can be ruled </a:t>
            </a:r>
            <a:r>
              <a:rPr lang="en-US" sz="2400" dirty="0" smtClean="0"/>
              <a:t/>
            </a:r>
            <a:br>
              <a:rPr lang="en-US" sz="2400" dirty="0" smtClean="0"/>
            </a:br>
            <a:r>
              <a:rPr lang="en-US" sz="2400" dirty="0" smtClean="0"/>
              <a:t>out</a:t>
            </a:r>
            <a:endParaRPr lang="en-US" sz="2400" dirty="0"/>
          </a:p>
          <a:p>
            <a:pPr marL="457200" indent="-457200">
              <a:buFont typeface="Arial" panose="020B0604020202020204" pitchFamily="34" charset="0"/>
              <a:buChar char="•"/>
            </a:pPr>
            <a:endParaRPr lang="en-US" sz="2400" dirty="0"/>
          </a:p>
        </p:txBody>
      </p:sp>
      <p:pic>
        <p:nvPicPr>
          <p:cNvPr id="8" name="Picture 7"/>
          <p:cNvPicPr>
            <a:picLocks noChangeAspect="1"/>
          </p:cNvPicPr>
          <p:nvPr/>
        </p:nvPicPr>
        <p:blipFill>
          <a:blip r:embed="rId2"/>
          <a:stretch>
            <a:fillRect/>
          </a:stretch>
        </p:blipFill>
        <p:spPr>
          <a:xfrm>
            <a:off x="6231837" y="584104"/>
            <a:ext cx="5893832" cy="5604564"/>
          </a:xfrm>
          <a:prstGeom prst="rect">
            <a:avLst/>
          </a:prstGeom>
        </p:spPr>
      </p:pic>
      <p:sp>
        <p:nvSpPr>
          <p:cNvPr id="6" name="Text Placeholder 3"/>
          <p:cNvSpPr txBox="1">
            <a:spLocks/>
          </p:cNvSpPr>
          <p:nvPr/>
        </p:nvSpPr>
        <p:spPr>
          <a:xfrm>
            <a:off x="3910665" y="4132386"/>
            <a:ext cx="2590800" cy="2355851"/>
          </a:xfrm>
          <a:prstGeom prst="rect">
            <a:avLst/>
          </a:prstGeom>
          <a:ln>
            <a:solidFill>
              <a:schemeClr val="tx1"/>
            </a:solidFill>
          </a:ln>
          <a:effectLst>
            <a:outerShdw blurRad="50800" dist="38100" dir="2700000" algn="tl" rotWithShape="0">
              <a:prstClr val="black">
                <a:alpha val="40000"/>
              </a:prstClr>
            </a:outerShdw>
          </a:effectLst>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PERC Factors</a:t>
            </a:r>
          </a:p>
          <a:p>
            <a:r>
              <a:rPr lang="en-US" dirty="0"/>
              <a:t>Age &gt;= 50</a:t>
            </a:r>
          </a:p>
          <a:p>
            <a:r>
              <a:rPr lang="en-US" dirty="0"/>
              <a:t>Heart Rate &gt;= 100 bpm</a:t>
            </a:r>
          </a:p>
          <a:p>
            <a:r>
              <a:rPr lang="en-US" dirty="0"/>
              <a:t>SPO2 &lt; 95%</a:t>
            </a:r>
          </a:p>
          <a:p>
            <a:r>
              <a:rPr lang="en-US" dirty="0"/>
              <a:t>Prior History of Venous Thromboembolism</a:t>
            </a:r>
          </a:p>
          <a:p>
            <a:r>
              <a:rPr lang="en-US" dirty="0"/>
              <a:t>Surgery in last 4 weeks</a:t>
            </a:r>
          </a:p>
          <a:p>
            <a:r>
              <a:rPr lang="en-US" dirty="0"/>
              <a:t>Hemoptysis</a:t>
            </a:r>
          </a:p>
          <a:p>
            <a:r>
              <a:rPr lang="en-US" dirty="0"/>
              <a:t>Exogenous Estrogen</a:t>
            </a:r>
          </a:p>
          <a:p>
            <a:r>
              <a:rPr lang="en-US" dirty="0"/>
              <a:t>Unilateral Leg Swelling</a:t>
            </a:r>
          </a:p>
          <a:p>
            <a:endParaRPr lang="en-US" dirty="0"/>
          </a:p>
        </p:txBody>
      </p:sp>
    </p:spTree>
    <p:extLst>
      <p:ext uri="{BB962C8B-B14F-4D97-AF65-F5344CB8AC3E}">
        <p14:creationId xmlns:p14="http://schemas.microsoft.com/office/powerpoint/2010/main" val="1122008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8" y="182946"/>
            <a:ext cx="11076710" cy="682341"/>
          </a:xfrm>
        </p:spPr>
        <p:txBody>
          <a:bodyPr/>
          <a:lstStyle/>
          <a:p>
            <a:r>
              <a:rPr lang="en-US" dirty="0" smtClean="0"/>
              <a:t>Revised Pulmonary Embolism Diagnostic Model</a:t>
            </a:r>
            <a:endParaRPr lang="en-US" dirty="0"/>
          </a:p>
        </p:txBody>
      </p:sp>
      <p:pic>
        <p:nvPicPr>
          <p:cNvPr id="5" name="Picture 4"/>
          <p:cNvPicPr>
            <a:picLocks noChangeAspect="1"/>
          </p:cNvPicPr>
          <p:nvPr/>
        </p:nvPicPr>
        <p:blipFill>
          <a:blip r:embed="rId2"/>
          <a:stretch>
            <a:fillRect/>
          </a:stretch>
        </p:blipFill>
        <p:spPr>
          <a:xfrm>
            <a:off x="826604" y="734659"/>
            <a:ext cx="10462591" cy="5285465"/>
          </a:xfrm>
          <a:prstGeom prst="rect">
            <a:avLst/>
          </a:prstGeom>
        </p:spPr>
      </p:pic>
    </p:spTree>
    <p:extLst>
      <p:ext uri="{BB962C8B-B14F-4D97-AF65-F5344CB8AC3E}">
        <p14:creationId xmlns:p14="http://schemas.microsoft.com/office/powerpoint/2010/main" val="2249984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243" y="1223110"/>
            <a:ext cx="10073884" cy="5558690"/>
          </a:xfrm>
          <a:prstGeom prst="rect">
            <a:avLst/>
          </a:prstGeom>
          <a:ln>
            <a:noFill/>
          </a:ln>
          <a:effectLst/>
        </p:spPr>
      </p:pic>
      <p:sp>
        <p:nvSpPr>
          <p:cNvPr id="5" name="Title 1"/>
          <p:cNvSpPr txBox="1">
            <a:spLocks/>
          </p:cNvSpPr>
          <p:nvPr/>
        </p:nvSpPr>
        <p:spPr>
          <a:xfrm>
            <a:off x="2057400" y="457200"/>
            <a:ext cx="8077200" cy="838200"/>
          </a:xfrm>
          <a:prstGeom prst="rect">
            <a:avLst/>
          </a:prstGeom>
        </p:spPr>
        <p:txBody>
          <a:bodyPr/>
          <a:lst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000">
                <a:solidFill>
                  <a:schemeClr val="bg1"/>
                </a:solidFill>
                <a:latin typeface="Bell Gothic Std Bold" pitchFamily="-16" charset="0"/>
              </a:defRPr>
            </a:lvl2pPr>
            <a:lvl3pPr algn="ctr" rtl="0" eaLnBrk="1" fontAlgn="base" hangingPunct="1">
              <a:spcBef>
                <a:spcPct val="0"/>
              </a:spcBef>
              <a:spcAft>
                <a:spcPct val="0"/>
              </a:spcAft>
              <a:defRPr sz="4000">
                <a:solidFill>
                  <a:schemeClr val="bg1"/>
                </a:solidFill>
                <a:latin typeface="Bell Gothic Std Bold" pitchFamily="-16" charset="0"/>
              </a:defRPr>
            </a:lvl3pPr>
            <a:lvl4pPr algn="ctr" rtl="0" eaLnBrk="1" fontAlgn="base" hangingPunct="1">
              <a:spcBef>
                <a:spcPct val="0"/>
              </a:spcBef>
              <a:spcAft>
                <a:spcPct val="0"/>
              </a:spcAft>
              <a:defRPr sz="4000">
                <a:solidFill>
                  <a:schemeClr val="bg1"/>
                </a:solidFill>
                <a:latin typeface="Bell Gothic Std Bold" pitchFamily="-16" charset="0"/>
              </a:defRPr>
            </a:lvl4pPr>
            <a:lvl5pPr algn="ctr" rtl="0" eaLnBrk="1" fontAlgn="base" hangingPunct="1">
              <a:spcBef>
                <a:spcPct val="0"/>
              </a:spcBef>
              <a:spcAft>
                <a:spcPct val="0"/>
              </a:spcAft>
              <a:defRPr sz="4000">
                <a:solidFill>
                  <a:schemeClr val="bg1"/>
                </a:solidFill>
                <a:latin typeface="Bell Gothic Std Bold" pitchFamily="-16" charset="0"/>
              </a:defRPr>
            </a:lvl5pPr>
            <a:lvl6pPr marL="457200" algn="ctr" rtl="0" eaLnBrk="1" fontAlgn="base" hangingPunct="1">
              <a:spcBef>
                <a:spcPct val="0"/>
              </a:spcBef>
              <a:spcAft>
                <a:spcPct val="0"/>
              </a:spcAft>
              <a:defRPr sz="4000">
                <a:solidFill>
                  <a:schemeClr val="bg1"/>
                </a:solidFill>
                <a:latin typeface="Bell Gothic Std Bold" pitchFamily="-16" charset="0"/>
              </a:defRPr>
            </a:lvl6pPr>
            <a:lvl7pPr marL="914400" algn="ctr" rtl="0" eaLnBrk="1" fontAlgn="base" hangingPunct="1">
              <a:spcBef>
                <a:spcPct val="0"/>
              </a:spcBef>
              <a:spcAft>
                <a:spcPct val="0"/>
              </a:spcAft>
              <a:defRPr sz="4000">
                <a:solidFill>
                  <a:schemeClr val="bg1"/>
                </a:solidFill>
                <a:latin typeface="Bell Gothic Std Bold" pitchFamily="-16" charset="0"/>
              </a:defRPr>
            </a:lvl7pPr>
            <a:lvl8pPr marL="1371600" algn="ctr" rtl="0" eaLnBrk="1" fontAlgn="base" hangingPunct="1">
              <a:spcBef>
                <a:spcPct val="0"/>
              </a:spcBef>
              <a:spcAft>
                <a:spcPct val="0"/>
              </a:spcAft>
              <a:defRPr sz="4000">
                <a:solidFill>
                  <a:schemeClr val="bg1"/>
                </a:solidFill>
                <a:latin typeface="Bell Gothic Std Bold" pitchFamily="-16" charset="0"/>
              </a:defRPr>
            </a:lvl8pPr>
            <a:lvl9pPr marL="1828800" algn="ctr" rtl="0" eaLnBrk="1" fontAlgn="base" hangingPunct="1">
              <a:spcBef>
                <a:spcPct val="0"/>
              </a:spcBef>
              <a:spcAft>
                <a:spcPct val="0"/>
              </a:spcAft>
              <a:defRPr sz="4000">
                <a:solidFill>
                  <a:schemeClr val="bg1"/>
                </a:solidFill>
                <a:latin typeface="Bell Gothic Std Bold" pitchFamily="-16" charset="0"/>
              </a:defRPr>
            </a:lvl9pPr>
          </a:lstStyle>
          <a:p>
            <a:r>
              <a:rPr lang="en-US" kern="0" dirty="0"/>
              <a:t>Modified Main Logic</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04" y="1259255"/>
            <a:ext cx="10138962" cy="5558691"/>
          </a:xfrm>
          <a:prstGeom prst="rect">
            <a:avLst/>
          </a:prstGeom>
          <a:ln>
            <a:noFill/>
          </a:ln>
          <a:effectLst/>
        </p:spPr>
      </p:pic>
      <p:sp>
        <p:nvSpPr>
          <p:cNvPr id="3" name="Text Placeholder 2"/>
          <p:cNvSpPr>
            <a:spLocks noGrp="1"/>
          </p:cNvSpPr>
          <p:nvPr>
            <p:ph type="body" sz="quarter" idx="4294967295"/>
          </p:nvPr>
        </p:nvSpPr>
        <p:spPr>
          <a:xfrm>
            <a:off x="2163336" y="900863"/>
            <a:ext cx="6765925" cy="487363"/>
          </a:xfrm>
        </p:spPr>
        <p:txBody>
          <a:bodyPr>
            <a:normAutofit/>
          </a:bodyPr>
          <a:lstStyle/>
          <a:p>
            <a:r>
              <a:rPr lang="en-US" sz="2000" b="1" i="1" dirty="0" smtClean="0">
                <a:solidFill>
                  <a:schemeClr val="tx2">
                    <a:lumMod val="60000"/>
                    <a:lumOff val="40000"/>
                  </a:schemeClr>
                </a:solidFill>
              </a:rPr>
              <a:t>(adding an additional screening process - PERC)</a:t>
            </a:r>
            <a:endParaRPr lang="en-US" sz="2000" b="1" i="1" dirty="0">
              <a:solidFill>
                <a:schemeClr val="tx2">
                  <a:lumMod val="60000"/>
                  <a:lumOff val="40000"/>
                </a:schemeClr>
              </a:solidFill>
            </a:endParaRPr>
          </a:p>
        </p:txBody>
      </p:sp>
      <p:sp>
        <p:nvSpPr>
          <p:cNvPr id="2" name="Title 1"/>
          <p:cNvSpPr>
            <a:spLocks noGrp="1"/>
          </p:cNvSpPr>
          <p:nvPr>
            <p:ph type="title" idx="4294967295"/>
          </p:nvPr>
        </p:nvSpPr>
        <p:spPr>
          <a:xfrm>
            <a:off x="1906859" y="-71070"/>
            <a:ext cx="6767513" cy="911225"/>
          </a:xfrm>
        </p:spPr>
        <p:txBody>
          <a:bodyPr>
            <a:normAutofit/>
          </a:bodyPr>
          <a:lstStyle/>
          <a:p>
            <a:r>
              <a:rPr lang="en-US" sz="3200" dirty="0"/>
              <a:t>Maintenance: Modifying the Workflow</a:t>
            </a:r>
          </a:p>
        </p:txBody>
      </p:sp>
      <p:cxnSp>
        <p:nvCxnSpPr>
          <p:cNvPr id="7" name="Straight Connector 6"/>
          <p:cNvCxnSpPr/>
          <p:nvPr/>
        </p:nvCxnSpPr>
        <p:spPr>
          <a:xfrm flipH="1">
            <a:off x="1600200" y="840155"/>
            <a:ext cx="8534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992" y="3337932"/>
            <a:ext cx="6806757" cy="3074019"/>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p:cNvCxnSpPr/>
          <p:nvPr/>
        </p:nvCxnSpPr>
        <p:spPr>
          <a:xfrm>
            <a:off x="2743200" y="2943922"/>
            <a:ext cx="912793" cy="5612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6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84" y="440494"/>
            <a:ext cx="4814454" cy="614583"/>
          </a:xfrm>
        </p:spPr>
        <p:txBody>
          <a:bodyPr>
            <a:normAutofit fontScale="90000"/>
          </a:bodyPr>
          <a:lstStyle/>
          <a:p>
            <a:r>
              <a:rPr lang="en-US" dirty="0" smtClean="0"/>
              <a:t>PE Diagnosis in Pregnancy</a:t>
            </a:r>
            <a:endParaRPr lang="en-US" dirty="0"/>
          </a:p>
        </p:txBody>
      </p:sp>
      <p:sp>
        <p:nvSpPr>
          <p:cNvPr id="3" name="Picture Placeholder 2"/>
          <p:cNvSpPr>
            <a:spLocks noGrp="1"/>
          </p:cNvSpPr>
          <p:nvPr>
            <p:ph type="pic" sz="quarter" idx="14"/>
          </p:nvPr>
        </p:nvSpPr>
        <p:spPr/>
      </p:sp>
      <p:sp>
        <p:nvSpPr>
          <p:cNvPr id="4" name="Text Placeholder 3"/>
          <p:cNvSpPr>
            <a:spLocks noGrp="1"/>
          </p:cNvSpPr>
          <p:nvPr>
            <p:ph type="body" sz="quarter" idx="15"/>
          </p:nvPr>
        </p:nvSpPr>
        <p:spPr>
          <a:xfrm>
            <a:off x="356931" y="1694374"/>
            <a:ext cx="4670759" cy="3953217"/>
          </a:xfrm>
        </p:spPr>
        <p:txBody>
          <a:bodyPr/>
          <a:lstStyle/>
          <a:p>
            <a:pPr marL="457200" indent="-457200">
              <a:buFont typeface="Arial" panose="020B0604020202020204" pitchFamily="34" charset="0"/>
              <a:buChar char="•"/>
            </a:pPr>
            <a:r>
              <a:rPr lang="en-US" dirty="0" smtClean="0"/>
              <a:t>Goal in Pregnancy is to minimize radiation Exposure</a:t>
            </a:r>
          </a:p>
          <a:p>
            <a:pPr marL="687388" lvl="1" indent="-457200"/>
            <a:r>
              <a:rPr lang="en-US" dirty="0" smtClean="0"/>
              <a:t>CTPA yields most radiation</a:t>
            </a:r>
          </a:p>
          <a:p>
            <a:pPr marL="687388" lvl="1" indent="-457200"/>
            <a:r>
              <a:rPr lang="en-US" dirty="0" smtClean="0"/>
              <a:t>VQ Scan yields less radiation</a:t>
            </a:r>
          </a:p>
          <a:p>
            <a:pPr marL="687388" lvl="1" indent="-457200"/>
            <a:r>
              <a:rPr lang="en-US" dirty="0" smtClean="0"/>
              <a:t>CUS yields no radiation</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5099539" y="501058"/>
            <a:ext cx="6578590" cy="5855078"/>
          </a:xfrm>
          <a:prstGeom prst="rect">
            <a:avLst/>
          </a:prstGeom>
        </p:spPr>
      </p:pic>
    </p:spTree>
    <p:extLst>
      <p:ext uri="{BB962C8B-B14F-4D97-AF65-F5344CB8AC3E}">
        <p14:creationId xmlns:p14="http://schemas.microsoft.com/office/powerpoint/2010/main" val="2032744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5453" y="597426"/>
            <a:ext cx="10804118" cy="5457997"/>
          </a:xfrm>
          <a:prstGeom prst="rect">
            <a:avLst/>
          </a:prstGeom>
        </p:spPr>
      </p:pic>
      <p:sp>
        <p:nvSpPr>
          <p:cNvPr id="2" name="Title 1"/>
          <p:cNvSpPr>
            <a:spLocks noGrp="1"/>
          </p:cNvSpPr>
          <p:nvPr>
            <p:ph type="title"/>
          </p:nvPr>
        </p:nvSpPr>
        <p:spPr>
          <a:xfrm>
            <a:off x="2372101" y="78450"/>
            <a:ext cx="11076710" cy="682341"/>
          </a:xfrm>
        </p:spPr>
        <p:txBody>
          <a:bodyPr/>
          <a:lstStyle/>
          <a:p>
            <a:r>
              <a:rPr lang="en-US" dirty="0" smtClean="0"/>
              <a:t>Pulmonary Embolism in Pregnancy</a:t>
            </a:r>
            <a:endParaRPr lang="en-US" dirty="0"/>
          </a:p>
        </p:txBody>
      </p:sp>
      <p:grpSp>
        <p:nvGrpSpPr>
          <p:cNvPr id="9" name="Group 8"/>
          <p:cNvGrpSpPr/>
          <p:nvPr/>
        </p:nvGrpSpPr>
        <p:grpSpPr>
          <a:xfrm>
            <a:off x="2720898" y="2985487"/>
            <a:ext cx="8991599" cy="1501705"/>
            <a:chOff x="2720898" y="3038496"/>
            <a:chExt cx="8991599" cy="1501705"/>
          </a:xfrm>
          <a:effectLst/>
        </p:grpSpPr>
        <p:pic>
          <p:nvPicPr>
            <p:cNvPr id="3" name="Picture 2"/>
            <p:cNvPicPr>
              <a:picLocks noChangeAspect="1"/>
            </p:cNvPicPr>
            <p:nvPr/>
          </p:nvPicPr>
          <p:blipFill>
            <a:blip r:embed="rId3"/>
            <a:stretch>
              <a:fillRect/>
            </a:stretch>
          </p:blipFill>
          <p:spPr>
            <a:xfrm>
              <a:off x="4293219" y="3038496"/>
              <a:ext cx="7419278" cy="1501705"/>
            </a:xfrm>
            <a:prstGeom prst="rect">
              <a:avLst/>
            </a:prstGeom>
            <a:ln w="28575">
              <a:solidFill>
                <a:schemeClr val="tx1"/>
              </a:solidFill>
            </a:ln>
            <a:effectLst>
              <a:outerShdw blurRad="50800" dist="38100" dir="2700000" algn="tl" rotWithShape="0">
                <a:prstClr val="black">
                  <a:alpha val="40000"/>
                </a:prstClr>
              </a:outerShdw>
            </a:effectLst>
          </p:spPr>
        </p:pic>
        <p:cxnSp>
          <p:nvCxnSpPr>
            <p:cNvPr id="6" name="Straight Arrow Connector 5"/>
            <p:cNvCxnSpPr/>
            <p:nvPr/>
          </p:nvCxnSpPr>
          <p:spPr>
            <a:xfrm flipV="1">
              <a:off x="2720898" y="3891776"/>
              <a:ext cx="1572321" cy="44605"/>
            </a:xfrm>
            <a:prstGeom prst="straightConnector1">
              <a:avLst/>
            </a:prstGeom>
            <a:ln w="28575">
              <a:tailEnd type="arrow"/>
            </a:ln>
            <a:effectLst/>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720898" y="1806340"/>
            <a:ext cx="9389228" cy="4347264"/>
            <a:chOff x="2720898" y="1762749"/>
            <a:chExt cx="9389228" cy="4347264"/>
          </a:xfrm>
        </p:grpSpPr>
        <p:pic>
          <p:nvPicPr>
            <p:cNvPr id="4" name="Picture 3"/>
            <p:cNvPicPr>
              <a:picLocks noChangeAspect="1"/>
            </p:cNvPicPr>
            <p:nvPr/>
          </p:nvPicPr>
          <p:blipFill>
            <a:blip r:embed="rId4"/>
            <a:stretch>
              <a:fillRect/>
            </a:stretch>
          </p:blipFill>
          <p:spPr>
            <a:xfrm>
              <a:off x="3895589" y="1762749"/>
              <a:ext cx="8214537" cy="4347264"/>
            </a:xfrm>
            <a:prstGeom prst="rect">
              <a:avLst/>
            </a:prstGeom>
            <a:ln w="28575">
              <a:solidFill>
                <a:schemeClr val="tx1"/>
              </a:solidFill>
            </a:ln>
            <a:effectLst>
              <a:outerShdw blurRad="50800" dist="38100" dir="2700000" algn="tl" rotWithShape="0">
                <a:prstClr val="black">
                  <a:alpha val="40000"/>
                </a:prstClr>
              </a:outerShdw>
            </a:effectLst>
          </p:spPr>
        </p:pic>
        <p:cxnSp>
          <p:nvCxnSpPr>
            <p:cNvPr id="10" name="Straight Arrow Connector 9"/>
            <p:cNvCxnSpPr/>
            <p:nvPr/>
          </p:nvCxnSpPr>
          <p:spPr>
            <a:xfrm flipV="1">
              <a:off x="2720898" y="3441805"/>
              <a:ext cx="1140532" cy="3953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17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73" y="1142405"/>
            <a:ext cx="2912177" cy="1762839"/>
          </a:xfrm>
        </p:spPr>
        <p:txBody>
          <a:bodyPr>
            <a:normAutofit/>
          </a:bodyPr>
          <a:lstStyle/>
          <a:p>
            <a:r>
              <a:rPr lang="en-US" sz="4000" dirty="0" smtClean="0"/>
              <a:t>Configuring Alert Event Services</a:t>
            </a:r>
            <a:endParaRPr lang="en-US" sz="4000" dirty="0"/>
          </a:p>
        </p:txBody>
      </p:sp>
      <p:pic>
        <p:nvPicPr>
          <p:cNvPr id="4" name="Picture 3"/>
          <p:cNvPicPr>
            <a:picLocks noChangeAspect="1"/>
          </p:cNvPicPr>
          <p:nvPr/>
        </p:nvPicPr>
        <p:blipFill rotWithShape="1">
          <a:blip r:embed="rId2"/>
          <a:srcRect t="301" b="19284"/>
          <a:stretch/>
        </p:blipFill>
        <p:spPr>
          <a:xfrm>
            <a:off x="3640067" y="262438"/>
            <a:ext cx="8436186" cy="6190119"/>
          </a:xfrm>
          <a:prstGeom prst="rect">
            <a:avLst/>
          </a:prstGeom>
        </p:spPr>
      </p:pic>
    </p:spTree>
    <p:extLst>
      <p:ext uri="{BB962C8B-B14F-4D97-AF65-F5344CB8AC3E}">
        <p14:creationId xmlns:p14="http://schemas.microsoft.com/office/powerpoint/2010/main" val="282960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73" y="1142405"/>
            <a:ext cx="2912177" cy="1762839"/>
          </a:xfrm>
        </p:spPr>
        <p:txBody>
          <a:bodyPr>
            <a:normAutofit/>
          </a:bodyPr>
          <a:lstStyle/>
          <a:p>
            <a:r>
              <a:rPr lang="en-US" sz="4000" dirty="0" smtClean="0"/>
              <a:t>Configuring Data Access Services</a:t>
            </a:r>
            <a:endParaRPr lang="en-US" sz="4000" dirty="0"/>
          </a:p>
        </p:txBody>
      </p:sp>
      <p:pic>
        <p:nvPicPr>
          <p:cNvPr id="3" name="Picture 2"/>
          <p:cNvPicPr>
            <a:picLocks noChangeAspect="1"/>
          </p:cNvPicPr>
          <p:nvPr/>
        </p:nvPicPr>
        <p:blipFill>
          <a:blip r:embed="rId2"/>
          <a:stretch>
            <a:fillRect/>
          </a:stretch>
        </p:blipFill>
        <p:spPr>
          <a:xfrm>
            <a:off x="3063241" y="215154"/>
            <a:ext cx="9128759" cy="6642846"/>
          </a:xfrm>
          <a:prstGeom prst="rect">
            <a:avLst/>
          </a:prstGeom>
        </p:spPr>
      </p:pic>
    </p:spTree>
    <p:extLst>
      <p:ext uri="{BB962C8B-B14F-4D97-AF65-F5344CB8AC3E}">
        <p14:creationId xmlns:p14="http://schemas.microsoft.com/office/powerpoint/2010/main" val="334227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19991"/>
            <a:ext cx="11076710" cy="1042658"/>
          </a:xfrm>
        </p:spPr>
        <p:txBody>
          <a:bodyPr/>
          <a:lstStyle/>
          <a:p>
            <a:r>
              <a:rPr lang="en-US" dirty="0" smtClean="0"/>
              <a:t>Components Necessary to Make BPM Computable</a:t>
            </a:r>
            <a:endParaRPr lang="en-US" dirty="0"/>
          </a:p>
        </p:txBody>
      </p:sp>
      <p:sp>
        <p:nvSpPr>
          <p:cNvPr id="3" name="Text Placeholder 2"/>
          <p:cNvSpPr>
            <a:spLocks noGrp="1"/>
          </p:cNvSpPr>
          <p:nvPr>
            <p:ph type="body" sz="quarter" idx="14"/>
          </p:nvPr>
        </p:nvSpPr>
        <p:spPr>
          <a:xfrm>
            <a:off x="519545" y="1309942"/>
            <a:ext cx="11076710" cy="4347452"/>
          </a:xfrm>
        </p:spPr>
        <p:txBody>
          <a:bodyPr>
            <a:normAutofit fontScale="92500" lnSpcReduction="10000"/>
          </a:bodyPr>
          <a:lstStyle/>
          <a:p>
            <a:pPr marL="457200" indent="-457200">
              <a:buFont typeface="Arial" panose="020B0604020202020204" pitchFamily="34" charset="0"/>
              <a:buChar char="•"/>
            </a:pPr>
            <a:r>
              <a:rPr lang="en-US" dirty="0" smtClean="0"/>
              <a:t>Two types: EHR supplied and part of External Platform</a:t>
            </a:r>
          </a:p>
          <a:p>
            <a:pPr marL="457200" indent="-457200">
              <a:buFont typeface="Arial" panose="020B0604020202020204" pitchFamily="34" charset="0"/>
              <a:buChar char="•"/>
            </a:pPr>
            <a:r>
              <a:rPr lang="en-US" dirty="0" smtClean="0"/>
              <a:t>EHR Supplied</a:t>
            </a:r>
          </a:p>
          <a:p>
            <a:pPr marL="687388" lvl="1" indent="-457200"/>
            <a:r>
              <a:rPr lang="en-US" dirty="0" smtClean="0"/>
              <a:t>Focus on Standards-Based Services</a:t>
            </a:r>
          </a:p>
          <a:p>
            <a:pPr marL="687388" lvl="1" indent="-457200"/>
            <a:r>
              <a:rPr lang="en-US" dirty="0" smtClean="0"/>
              <a:t>Use HL7 FHIR Definitions</a:t>
            </a:r>
          </a:p>
          <a:p>
            <a:pPr marL="457200" indent="-457200">
              <a:buFont typeface="Arial" panose="020B0604020202020204" pitchFamily="34" charset="0"/>
              <a:buChar char="•"/>
            </a:pPr>
            <a:r>
              <a:rPr lang="en-US" dirty="0" smtClean="0"/>
              <a:t>Platform-based</a:t>
            </a:r>
          </a:p>
          <a:p>
            <a:pPr marL="687388" lvl="1" indent="-457200"/>
            <a:r>
              <a:rPr lang="en-US" dirty="0" smtClean="0"/>
              <a:t>Standards-Based as far as Possible</a:t>
            </a:r>
          </a:p>
          <a:p>
            <a:pPr marL="687388" lvl="1" indent="-457200"/>
            <a:r>
              <a:rPr lang="en-US" dirty="0" smtClean="0"/>
              <a:t>Business Process Management Standards-OMG</a:t>
            </a:r>
          </a:p>
          <a:p>
            <a:pPr marL="687388" lvl="1" indent="-457200"/>
            <a:r>
              <a:rPr lang="en-US" dirty="0" smtClean="0"/>
              <a:t>FHIR Standards/CDS Standards-HL7</a:t>
            </a:r>
          </a:p>
          <a:p>
            <a:pPr marL="687388" lvl="1" indent="-457200"/>
            <a:r>
              <a:rPr lang="en-US" dirty="0" smtClean="0"/>
              <a:t>Terminology Standards</a:t>
            </a:r>
          </a:p>
          <a:p>
            <a:pPr marL="687388" lvl="1" indent="-457200"/>
            <a:r>
              <a:rPr lang="en-US" dirty="0" smtClean="0"/>
              <a:t>Etc.</a:t>
            </a:r>
            <a:endParaRPr lang="en-US" dirty="0"/>
          </a:p>
        </p:txBody>
      </p:sp>
      <p:sp>
        <p:nvSpPr>
          <p:cNvPr id="4" name="AutoShape 2" descr="Cognitive Medical Systems">
            <a:hlinkClick r:id="rId2"/>
          </p:cNvPr>
          <p:cNvSpPr>
            <a:spLocks noChangeAspect="1" noChangeArrowheads="1"/>
          </p:cNvSpPr>
          <p:nvPr/>
        </p:nvSpPr>
        <p:spPr bwMode="auto">
          <a:xfrm>
            <a:off x="952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011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563364"/>
            <a:ext cx="11493161" cy="737174"/>
          </a:xfrm>
        </p:spPr>
        <p:txBody>
          <a:bodyPr>
            <a:normAutofit/>
          </a:bodyPr>
          <a:lstStyle/>
          <a:p>
            <a:r>
              <a:rPr lang="en-US" sz="4000" dirty="0" smtClean="0"/>
              <a:t>Three Process Management Tools</a:t>
            </a:r>
            <a:endParaRPr lang="en-US" sz="4000" dirty="0"/>
          </a:p>
        </p:txBody>
      </p:sp>
      <p:pic>
        <p:nvPicPr>
          <p:cNvPr id="7" name="Picture 6"/>
          <p:cNvPicPr>
            <a:picLocks noChangeAspect="1"/>
          </p:cNvPicPr>
          <p:nvPr/>
        </p:nvPicPr>
        <p:blipFill>
          <a:blip r:embed="rId2"/>
          <a:stretch>
            <a:fillRect/>
          </a:stretch>
        </p:blipFill>
        <p:spPr>
          <a:xfrm>
            <a:off x="6234545" y="1712693"/>
            <a:ext cx="5957455" cy="4023089"/>
          </a:xfrm>
          <a:prstGeom prst="rect">
            <a:avLst/>
          </a:prstGeom>
        </p:spPr>
      </p:pic>
      <p:sp>
        <p:nvSpPr>
          <p:cNvPr id="3" name="Text Placeholder 2"/>
          <p:cNvSpPr>
            <a:spLocks noGrp="1"/>
          </p:cNvSpPr>
          <p:nvPr>
            <p:ph type="body" sz="quarter" idx="14"/>
          </p:nvPr>
        </p:nvSpPr>
        <p:spPr>
          <a:xfrm>
            <a:off x="0" y="1712693"/>
            <a:ext cx="6738458" cy="4533141"/>
          </a:xfrm>
        </p:spPr>
        <p:txBody>
          <a:bodyPr>
            <a:normAutofit/>
          </a:bodyPr>
          <a:lstStyle/>
          <a:p>
            <a:pPr marL="457200" indent="-457200">
              <a:buFont typeface="Arial" panose="020B0604020202020204" pitchFamily="34" charset="0"/>
              <a:buChar char="•"/>
            </a:pPr>
            <a:r>
              <a:rPr lang="en-US" sz="2800" dirty="0" smtClean="0"/>
              <a:t>Business process modeling notation 2.0</a:t>
            </a:r>
          </a:p>
          <a:p>
            <a:pPr marL="687388" lvl="1" indent="-457200"/>
            <a:r>
              <a:rPr lang="en-US" sz="2400" dirty="0" smtClean="0"/>
              <a:t>Tools for modeling workflows</a:t>
            </a:r>
          </a:p>
          <a:p>
            <a:pPr marL="457200" indent="-457200">
              <a:buFont typeface="Arial" panose="020B0604020202020204" pitchFamily="34" charset="0"/>
              <a:buChar char="•"/>
            </a:pPr>
            <a:r>
              <a:rPr lang="en-US" sz="2800" dirty="0" smtClean="0"/>
              <a:t>Decision modeling notation 1.1</a:t>
            </a:r>
          </a:p>
          <a:p>
            <a:pPr marL="687388" lvl="1" indent="-457200"/>
            <a:r>
              <a:rPr lang="en-US" sz="2400" dirty="0" smtClean="0"/>
              <a:t>Authoring and executing decision</a:t>
            </a:r>
            <a:br>
              <a:rPr lang="en-US" sz="2400" dirty="0" smtClean="0"/>
            </a:br>
            <a:r>
              <a:rPr lang="en-US" sz="2400" dirty="0" smtClean="0"/>
              <a:t> logic</a:t>
            </a:r>
          </a:p>
          <a:p>
            <a:pPr marL="457200" indent="-457200">
              <a:buFont typeface="Arial" panose="020B0604020202020204" pitchFamily="34" charset="0"/>
              <a:buChar char="•"/>
            </a:pPr>
            <a:r>
              <a:rPr lang="en-US" sz="2800" dirty="0" smtClean="0"/>
              <a:t>Case management modeling notation 1.1</a:t>
            </a:r>
          </a:p>
          <a:p>
            <a:pPr marL="687388" lvl="1" indent="-457200"/>
            <a:r>
              <a:rPr lang="en-US" sz="2400" dirty="0" smtClean="0"/>
              <a:t>Flexible support for processes</a:t>
            </a:r>
            <a:br>
              <a:rPr lang="en-US" sz="2400" dirty="0" smtClean="0"/>
            </a:br>
            <a:r>
              <a:rPr lang="en-US" sz="2400" dirty="0" smtClean="0"/>
              <a:t>managed by knowledge workers</a:t>
            </a:r>
            <a:endParaRPr lang="en-US" sz="2400" dirty="0"/>
          </a:p>
        </p:txBody>
      </p:sp>
      <p:sp>
        <p:nvSpPr>
          <p:cNvPr id="8" name="TextBox 7"/>
          <p:cNvSpPr txBox="1"/>
          <p:nvPr/>
        </p:nvSpPr>
        <p:spPr>
          <a:xfrm>
            <a:off x="7835039" y="5737042"/>
            <a:ext cx="3260380" cy="369332"/>
          </a:xfrm>
          <a:prstGeom prst="rect">
            <a:avLst/>
          </a:prstGeom>
          <a:noFill/>
        </p:spPr>
        <p:txBody>
          <a:bodyPr wrap="none" rtlCol="0">
            <a:spAutoFit/>
          </a:bodyPr>
          <a:lstStyle/>
          <a:p>
            <a:r>
              <a:rPr lang="en-US" dirty="0" smtClean="0"/>
              <a:t>Diagnosing Pulmonary Embolism</a:t>
            </a:r>
            <a:endParaRPr lang="en-US" dirty="0"/>
          </a:p>
        </p:txBody>
      </p:sp>
    </p:spTree>
    <p:extLst>
      <p:ext uri="{BB962C8B-B14F-4D97-AF65-F5344CB8AC3E}">
        <p14:creationId xmlns:p14="http://schemas.microsoft.com/office/powerpoint/2010/main" val="1577329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4937246"/>
              </p:ext>
            </p:extLst>
          </p:nvPr>
        </p:nvGraphicFramePr>
        <p:xfrm>
          <a:off x="3567066" y="463770"/>
          <a:ext cx="8383508" cy="6201941"/>
        </p:xfrm>
        <a:graphic>
          <a:graphicData uri="http://schemas.openxmlformats.org/drawingml/2006/table">
            <a:tbl>
              <a:tblPr firstRow="1" firstCol="1" bandRow="1">
                <a:tableStyleId>{5C22544A-7EE6-4342-B048-85BDC9FD1C3A}</a:tableStyleId>
              </a:tblPr>
              <a:tblGrid>
                <a:gridCol w="2700918"/>
                <a:gridCol w="5682590"/>
              </a:tblGrid>
              <a:tr h="229597">
                <a:tc>
                  <a:txBody>
                    <a:bodyPr/>
                    <a:lstStyle/>
                    <a:p>
                      <a:pPr marL="0" marR="0">
                        <a:lnSpc>
                          <a:spcPct val="107000"/>
                        </a:lnSpc>
                        <a:spcBef>
                          <a:spcPts val="0"/>
                        </a:spcBef>
                        <a:spcAft>
                          <a:spcPts val="800"/>
                        </a:spcAft>
                      </a:pPr>
                      <a:r>
                        <a:rPr lang="en-US" sz="1400" dirty="0">
                          <a:effectLst/>
                        </a:rPr>
                        <a:t>Component</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Description</a:t>
                      </a:r>
                      <a:endParaRPr lang="en-US" sz="1400">
                        <a:effectLst/>
                        <a:latin typeface="Times New Roman" panose="02020603050405020304" pitchFamily="18" charset="0"/>
                        <a:ea typeface="Calibri" panose="020F0502020204030204" pitchFamily="34" charset="0"/>
                      </a:endParaRPr>
                    </a:p>
                  </a:txBody>
                  <a:tcPr marL="47524" marR="47524" marT="9023" marB="0"/>
                </a:tc>
              </a:tr>
              <a:tr h="447813">
                <a:tc>
                  <a:txBody>
                    <a:bodyPr/>
                    <a:lstStyle/>
                    <a:p>
                      <a:pPr marL="0" marR="0">
                        <a:lnSpc>
                          <a:spcPct val="107000"/>
                        </a:lnSpc>
                        <a:spcBef>
                          <a:spcPts val="0"/>
                        </a:spcBef>
                        <a:spcAft>
                          <a:spcPts val="800"/>
                        </a:spcAft>
                      </a:pPr>
                      <a:r>
                        <a:rPr lang="en-US" sz="1400">
                          <a:effectLst/>
                        </a:rPr>
                        <a:t>EHR Supplied Services</a:t>
                      </a:r>
                      <a:endParaRPr lang="en-US" sz="140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47524" marR="47524" marT="9023" marB="0"/>
                </a:tc>
              </a:tr>
              <a:tr h="67281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Read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These allow an application, running external to and EHR, to access data through EHR-based service calls. Preferably, they conform to the HL7 FHIR service definitions.</a:t>
                      </a:r>
                      <a:endParaRPr lang="en-US" sz="1400">
                        <a:effectLst/>
                        <a:latin typeface="Times New Roman" panose="02020603050405020304" pitchFamily="18" charset="0"/>
                        <a:ea typeface="Calibri" panose="020F0502020204030204" pitchFamily="34" charset="0"/>
                      </a:endParaRPr>
                    </a:p>
                  </a:txBody>
                  <a:tcPr marL="47524" marR="47524" marT="9023" marB="0"/>
                </a:tc>
              </a:tr>
              <a:tr h="1122809">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Write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Simple data write services allow typical clinical data collected in external applications to be written back into and stored in the hosting EHR.  While simple, these services should still appropriately trigger internal CDS and other data-driven EHR actions.</a:t>
                      </a:r>
                      <a:endParaRPr lang="en-US" sz="1400">
                        <a:effectLst/>
                        <a:latin typeface="Times New Roman" panose="02020603050405020304" pitchFamily="18" charset="0"/>
                        <a:ea typeface="Calibri" panose="020F0502020204030204" pitchFamily="34" charset="0"/>
                      </a:endParaRPr>
                    </a:p>
                  </a:txBody>
                  <a:tcPr marL="47524" marR="47524" marT="9023" marB="0"/>
                </a:tc>
              </a:tr>
              <a:tr h="1122809">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Publish and Subscribe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The EHR should provide publish services to enable publish and subscribe activities in the web application server environment. (Since other applications may also publish there, the EHR should be able to subscribe to events of interest found here.)</a:t>
                      </a:r>
                      <a:endParaRPr lang="en-US" sz="1400">
                        <a:effectLst/>
                        <a:latin typeface="Times New Roman" panose="02020603050405020304" pitchFamily="18" charset="0"/>
                        <a:ea typeface="Calibri" panose="020F0502020204030204" pitchFamily="34" charset="0"/>
                      </a:endParaRPr>
                    </a:p>
                  </a:txBody>
                  <a:tcPr marL="47524" marR="47524" marT="9023" marB="0"/>
                </a:tc>
              </a:tr>
              <a:tr h="1679522">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Ordering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dirty="0">
                          <a:effectLst/>
                        </a:rPr>
                        <a:t>Ordering services are more difficult.  These should allow external applications to order all orderable items.  The services should provide all of the functionality needed. As an example, medication orders require more processing than simply storing in and EHR’s data repository. A medication ordering service should provide components sub-services including allergy and drug interaction checking, routing to pharmacy, adding to medication administration system, etc.</a:t>
                      </a:r>
                      <a:endParaRPr lang="en-US" sz="1400" dirty="0">
                        <a:effectLst/>
                        <a:latin typeface="Times New Roman" panose="02020603050405020304" pitchFamily="18" charset="0"/>
                        <a:ea typeface="Calibri" panose="020F0502020204030204" pitchFamily="34" charset="0"/>
                      </a:endParaRPr>
                    </a:p>
                  </a:txBody>
                  <a:tcPr marL="47524" marR="47524" marT="9023" marB="0"/>
                </a:tc>
              </a:tr>
              <a:tr h="89781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User Interface Integration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dirty="0">
                          <a:effectLst/>
                        </a:rPr>
                        <a:t>The EHR will need to provide a mechanism for an externally hosted application to display a user interface in an appropriate place in the workflow.  The SMART on FHIR and CDS-Hooks technologies are examples.</a:t>
                      </a:r>
                      <a:endParaRPr lang="en-US" sz="1400" dirty="0">
                        <a:effectLst/>
                        <a:latin typeface="Times New Roman" panose="02020603050405020304" pitchFamily="18" charset="0"/>
                        <a:ea typeface="Calibri" panose="020F0502020204030204" pitchFamily="34" charset="0"/>
                      </a:endParaRPr>
                    </a:p>
                  </a:txBody>
                  <a:tcPr marL="47524" marR="47524" marT="9023" marB="0"/>
                </a:tc>
              </a:tr>
            </a:tbl>
          </a:graphicData>
        </a:graphic>
      </p:graphicFrame>
      <p:sp>
        <p:nvSpPr>
          <p:cNvPr id="5" name="Title 2"/>
          <p:cNvSpPr txBox="1">
            <a:spLocks/>
          </p:cNvSpPr>
          <p:nvPr/>
        </p:nvSpPr>
        <p:spPr>
          <a:xfrm>
            <a:off x="108590" y="1898153"/>
            <a:ext cx="4000928" cy="180966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r>
              <a:rPr lang="en-US" sz="4400" dirty="0" smtClean="0"/>
              <a:t>EHR Supplied Services</a:t>
            </a:r>
            <a:endParaRPr lang="en-US" sz="4400" dirty="0"/>
          </a:p>
        </p:txBody>
      </p:sp>
    </p:spTree>
    <p:extLst>
      <p:ext uri="{BB962C8B-B14F-4D97-AF65-F5344CB8AC3E}">
        <p14:creationId xmlns:p14="http://schemas.microsoft.com/office/powerpoint/2010/main" val="98754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41078" y="1669696"/>
            <a:ext cx="3746157" cy="177102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r>
              <a:rPr lang="en-US" sz="4000" smtClean="0"/>
              <a:t>Platform Supplied Services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289895886"/>
              </p:ext>
            </p:extLst>
          </p:nvPr>
        </p:nvGraphicFramePr>
        <p:xfrm>
          <a:off x="2752255" y="644140"/>
          <a:ext cx="9261696" cy="5750622"/>
        </p:xfrm>
        <a:graphic>
          <a:graphicData uri="http://schemas.openxmlformats.org/drawingml/2006/table">
            <a:tbl>
              <a:tblPr firstRow="1" firstCol="1" bandRow="1">
                <a:tableStyleId>{5C22544A-7EE6-4342-B048-85BDC9FD1C3A}</a:tableStyleId>
              </a:tblPr>
              <a:tblGrid>
                <a:gridCol w="2350542"/>
                <a:gridCol w="6911154"/>
              </a:tblGrid>
              <a:tr h="136145">
                <a:tc>
                  <a:txBody>
                    <a:bodyPr/>
                    <a:lstStyle/>
                    <a:p>
                      <a:pPr marL="0" marR="0">
                        <a:lnSpc>
                          <a:spcPct val="107000"/>
                        </a:lnSpc>
                        <a:spcBef>
                          <a:spcPts val="0"/>
                        </a:spcBef>
                        <a:spcAft>
                          <a:spcPts val="800"/>
                        </a:spcAft>
                      </a:pPr>
                      <a:r>
                        <a:rPr lang="en-US" sz="1400" dirty="0">
                          <a:effectLst/>
                        </a:rPr>
                        <a:t>Component</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Description</a:t>
                      </a:r>
                      <a:endParaRPr lang="en-US" sz="1400">
                        <a:effectLst/>
                        <a:latin typeface="Times New Roman" panose="02020603050405020304" pitchFamily="18" charset="0"/>
                        <a:ea typeface="Calibri" panose="020F0502020204030204" pitchFamily="34" charset="0"/>
                      </a:endParaRPr>
                    </a:p>
                  </a:txBody>
                  <a:tcPr marL="27458" marR="27458" marT="6864" marB="0"/>
                </a:tc>
              </a:tr>
              <a:tr h="265425">
                <a:tc>
                  <a:txBody>
                    <a:bodyPr/>
                    <a:lstStyle/>
                    <a:p>
                      <a:pPr marL="0" marR="0">
                        <a:lnSpc>
                          <a:spcPct val="107000"/>
                        </a:lnSpc>
                        <a:spcBef>
                          <a:spcPts val="0"/>
                        </a:spcBef>
                        <a:spcAft>
                          <a:spcPts val="800"/>
                        </a:spcAft>
                      </a:pPr>
                      <a:r>
                        <a:rPr lang="en-US" sz="1400" dirty="0">
                          <a:effectLst/>
                        </a:rPr>
                        <a:t>Hosting Platform Supplied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27458" marR="27458" marT="6864" marB="0"/>
                </a:tc>
              </a:tr>
              <a:tr h="229272">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Subscribe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To support subscription to the events published by the EHR.  </a:t>
                      </a:r>
                      <a:endParaRPr lang="en-US" sz="1400">
                        <a:effectLst/>
                        <a:latin typeface="Times New Roman" panose="02020603050405020304" pitchFamily="18" charset="0"/>
                        <a:ea typeface="Calibri" panose="020F0502020204030204" pitchFamily="34" charset="0"/>
                      </a:endParaRPr>
                    </a:p>
                  </a:txBody>
                  <a:tcPr marL="27458" marR="27458" marT="6864" marB="0"/>
                </a:tc>
              </a:tr>
              <a:tr h="342306">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Terminology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A well designed data dictionary will make identifying and accessing necessary data much easier.  A good deal of medical knowledge is also embedded here.</a:t>
                      </a:r>
                      <a:endParaRPr lang="en-US" sz="1400">
                        <a:effectLst/>
                        <a:latin typeface="Times New Roman" panose="02020603050405020304" pitchFamily="18" charset="0"/>
                        <a:ea typeface="Calibri" panose="020F0502020204030204" pitchFamily="34" charset="0"/>
                      </a:endParaRPr>
                    </a:p>
                  </a:txBody>
                  <a:tcPr marL="27458" marR="27458" marT="6864" marB="0"/>
                </a:tc>
              </a:tr>
              <a:tr h="1058266">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Business Process Management (BPM)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This category refers to Business Process Modeling and Notation 2.0, Decision Modeling and Notation 1.1, and Case Management Modeling and Notation 1.1.  They provide two important functions:  </a:t>
                      </a:r>
                    </a:p>
                    <a:p>
                      <a:pPr marL="0" marR="0">
                        <a:lnSpc>
                          <a:spcPct val="107000"/>
                        </a:lnSpc>
                        <a:spcBef>
                          <a:spcPts val="0"/>
                        </a:spcBef>
                        <a:spcAft>
                          <a:spcPts val="800"/>
                        </a:spcAft>
                      </a:pPr>
                      <a:r>
                        <a:rPr lang="en-US" sz="1400">
                          <a:effectLst/>
                        </a:rPr>
                        <a:t>1) Each provides a graphical authoring environment that is used to design and maintain the application.  </a:t>
                      </a:r>
                    </a:p>
                    <a:p>
                      <a:pPr marL="0" marR="0">
                        <a:lnSpc>
                          <a:spcPct val="107000"/>
                        </a:lnSpc>
                        <a:spcBef>
                          <a:spcPts val="0"/>
                        </a:spcBef>
                        <a:spcAft>
                          <a:spcPts val="800"/>
                        </a:spcAft>
                      </a:pPr>
                      <a:r>
                        <a:rPr lang="en-US" sz="1400">
                          <a:effectLst/>
                        </a:rPr>
                        <a:t>2) Each specifies an executable form of the application that can be executed at runtime in an appropriate execution engine.</a:t>
                      </a:r>
                      <a:endParaRPr lang="en-US" sz="1400">
                        <a:effectLst/>
                        <a:latin typeface="Times New Roman" panose="02020603050405020304" pitchFamily="18" charset="0"/>
                        <a:ea typeface="Calibri" panose="020F0502020204030204" pitchFamily="34" charset="0"/>
                      </a:endParaRPr>
                    </a:p>
                  </a:txBody>
                  <a:tcPr marL="27458" marR="27458" marT="6864" marB="0"/>
                </a:tc>
              </a:tr>
              <a:tr h="47456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Communication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Services to support interactions with users.  They can include pager services, faxing services, etc.  The BPMN 2.0 standard suggests the WS-Human Task standard as the specification for managing interactions with users.</a:t>
                      </a:r>
                      <a:endParaRPr lang="en-US" sz="1400">
                        <a:effectLst/>
                        <a:latin typeface="Times New Roman" panose="02020603050405020304" pitchFamily="18" charset="0"/>
                        <a:ea typeface="Calibri" panose="020F0502020204030204" pitchFamily="34" charset="0"/>
                      </a:endParaRPr>
                    </a:p>
                  </a:txBody>
                  <a:tcPr marL="27458" marR="27458" marT="6864" marB="0"/>
                </a:tc>
              </a:tr>
              <a:tr h="394705">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Storage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A service to store relevant information external to the hosting EHR.  This may include log files, process data, and some clinical data for which there is not a good storage model in the EHR.</a:t>
                      </a:r>
                      <a:endParaRPr lang="en-US" sz="1400">
                        <a:effectLst/>
                        <a:latin typeface="Times New Roman" panose="02020603050405020304" pitchFamily="18" charset="0"/>
                        <a:ea typeface="Calibri" panose="020F0502020204030204" pitchFamily="34" charset="0"/>
                      </a:endParaRPr>
                    </a:p>
                  </a:txBody>
                  <a:tcPr marL="27458" marR="27458" marT="6864" marB="0"/>
                </a:tc>
              </a:tr>
              <a:tr h="377544">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Role Management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Since the BPM services will be management processes involving care teams, it is necessary to manage and provide access to the roles necessary for the care models.</a:t>
                      </a:r>
                      <a:endParaRPr lang="en-US" sz="1400">
                        <a:effectLst/>
                        <a:latin typeface="Times New Roman" panose="02020603050405020304" pitchFamily="18" charset="0"/>
                        <a:ea typeface="Calibri" panose="020F0502020204030204" pitchFamily="34" charset="0"/>
                      </a:endParaRPr>
                    </a:p>
                  </a:txBody>
                  <a:tcPr marL="27458" marR="27458" marT="6864" marB="0"/>
                </a:tc>
              </a:tr>
              <a:tr h="421934">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Inferencing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The BPM and DMN environments are ideal for deploying a variety of inferencing tools including mathematical models, classification and prediction systems, Physiologic models, etc.</a:t>
                      </a:r>
                      <a:endParaRPr lang="en-US" sz="1400">
                        <a:effectLst/>
                        <a:latin typeface="Times New Roman" panose="02020603050405020304" pitchFamily="18" charset="0"/>
                        <a:ea typeface="Calibri" panose="020F0502020204030204" pitchFamily="34" charset="0"/>
                      </a:endParaRPr>
                    </a:p>
                  </a:txBody>
                  <a:tcPr marL="27458" marR="27458" marT="6864" marB="0"/>
                </a:tc>
              </a:tr>
              <a:tr h="367018">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Custom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dirty="0">
                          <a:effectLst/>
                        </a:rPr>
                        <a:t>Special purpose services (such as natural language processing tools) can be accessed as a part of the care delivery workflow.</a:t>
                      </a:r>
                      <a:endParaRPr lang="en-US" sz="1400" dirty="0">
                        <a:effectLst/>
                        <a:latin typeface="Times New Roman" panose="02020603050405020304" pitchFamily="18" charset="0"/>
                        <a:ea typeface="Calibri" panose="020F0502020204030204" pitchFamily="34" charset="0"/>
                      </a:endParaRPr>
                    </a:p>
                  </a:txBody>
                  <a:tcPr marL="27458" marR="27458" marT="6864" marB="0"/>
                </a:tc>
              </a:tr>
            </a:tbl>
          </a:graphicData>
        </a:graphic>
      </p:graphicFrame>
    </p:spTree>
    <p:extLst>
      <p:ext uri="{BB962C8B-B14F-4D97-AF65-F5344CB8AC3E}">
        <p14:creationId xmlns:p14="http://schemas.microsoft.com/office/powerpoint/2010/main" val="95819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905000" y="929464"/>
            <a:ext cx="8534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2270307" y="243666"/>
            <a:ext cx="8305800" cy="685799"/>
          </a:xfrm>
        </p:spPr>
        <p:txBody>
          <a:bodyPr>
            <a:noAutofit/>
          </a:bodyPr>
          <a:lstStyle/>
          <a:p>
            <a:r>
              <a:rPr lang="en-US" sz="2800" dirty="0"/>
              <a:t>Designing a CDSS for Complex Electronic Protocols</a:t>
            </a:r>
          </a:p>
        </p:txBody>
      </p:sp>
      <p:sp>
        <p:nvSpPr>
          <p:cNvPr id="10" name="Text Placeholder 9"/>
          <p:cNvSpPr>
            <a:spLocks noGrp="1"/>
          </p:cNvSpPr>
          <p:nvPr>
            <p:ph type="body" sz="quarter" idx="14"/>
          </p:nvPr>
        </p:nvSpPr>
        <p:spPr>
          <a:xfrm>
            <a:off x="2971800" y="1310464"/>
            <a:ext cx="6705600" cy="4953000"/>
          </a:xfrm>
        </p:spPr>
        <p:txBody>
          <a:bodyPr>
            <a:normAutofit/>
          </a:bodyPr>
          <a:lstStyle/>
          <a:p>
            <a:r>
              <a:rPr lang="en-US" dirty="0" smtClean="0"/>
              <a:t>Business</a:t>
            </a:r>
            <a:r>
              <a:rPr lang="en-US" baseline="0" dirty="0" smtClean="0"/>
              <a:t> Process Management </a:t>
            </a:r>
            <a:r>
              <a:rPr lang="en-US" dirty="0" smtClean="0"/>
              <a:t>Tools</a:t>
            </a:r>
            <a:endParaRPr lang="en-US" baseline="0" dirty="0" smtClean="0"/>
          </a:p>
          <a:p>
            <a:r>
              <a:rPr lang="en-US" baseline="0" dirty="0" smtClean="0"/>
              <a:t>Standard User Communication Model(WS-Human Task)</a:t>
            </a:r>
          </a:p>
          <a:p>
            <a:r>
              <a:rPr lang="en-US" dirty="0" smtClean="0"/>
              <a:t>Appropriate</a:t>
            </a:r>
            <a:r>
              <a:rPr lang="en-US" baseline="0" dirty="0" smtClean="0"/>
              <a:t> </a:t>
            </a:r>
            <a:r>
              <a:rPr lang="en-US" dirty="0" smtClean="0"/>
              <a:t>Services from EHR (FHIR, HSP?)</a:t>
            </a:r>
          </a:p>
          <a:p>
            <a:r>
              <a:rPr lang="en-US" baseline="0" dirty="0" smtClean="0"/>
              <a:t>Sp</a:t>
            </a:r>
            <a:r>
              <a:rPr lang="en-US" dirty="0" smtClean="0"/>
              <a:t>ecial Services</a:t>
            </a:r>
          </a:p>
          <a:p>
            <a:pPr lvl="1"/>
            <a:r>
              <a:rPr lang="en-US" dirty="0" smtClean="0"/>
              <a:t>To Manage Data Models</a:t>
            </a:r>
          </a:p>
          <a:p>
            <a:pPr lvl="1"/>
            <a:r>
              <a:rPr lang="en-US" baseline="0" dirty="0" smtClean="0"/>
              <a:t>To</a:t>
            </a:r>
            <a:r>
              <a:rPr lang="en-US" dirty="0" smtClean="0"/>
              <a:t> Provide Added </a:t>
            </a:r>
            <a:r>
              <a:rPr lang="en-US" dirty="0" err="1" smtClean="0"/>
              <a:t>Inferencing</a:t>
            </a:r>
            <a:r>
              <a:rPr lang="en-US" dirty="0" smtClean="0"/>
              <a:t> Capability</a:t>
            </a:r>
          </a:p>
          <a:p>
            <a:pPr lvl="2"/>
            <a:r>
              <a:rPr lang="en-US" sz="2000" dirty="0"/>
              <a:t>Physiologic Models</a:t>
            </a:r>
          </a:p>
          <a:p>
            <a:pPr lvl="2"/>
            <a:r>
              <a:rPr lang="en-US" sz="2000" dirty="0" smtClean="0"/>
              <a:t>Predictive Models (Bayesian Networks)</a:t>
            </a:r>
            <a:endParaRPr lang="en-US" sz="2000" dirty="0"/>
          </a:p>
          <a:p>
            <a:pPr lvl="2"/>
            <a:r>
              <a:rPr lang="en-US" sz="2000" dirty="0"/>
              <a:t>NLP Services</a:t>
            </a:r>
          </a:p>
          <a:p>
            <a:pPr lvl="2"/>
            <a:r>
              <a:rPr lang="en-US" sz="2000" dirty="0"/>
              <a:t>Custom Java-Based Tools</a:t>
            </a:r>
          </a:p>
          <a:p>
            <a:r>
              <a:rPr lang="en-US" dirty="0" smtClean="0"/>
              <a:t>Client (UI)</a:t>
            </a:r>
            <a:r>
              <a:rPr lang="en-US" baseline="0" dirty="0" smtClean="0"/>
              <a:t> </a:t>
            </a:r>
            <a:r>
              <a:rPr lang="en-US" dirty="0" smtClean="0"/>
              <a:t>Tightly Integrated with Hosting EHR</a:t>
            </a:r>
            <a:endParaRPr lang="en-US" dirty="0"/>
          </a:p>
        </p:txBody>
      </p:sp>
      <p:sp>
        <p:nvSpPr>
          <p:cNvPr id="156" name="Rectangle 155"/>
          <p:cNvSpPr/>
          <p:nvPr/>
        </p:nvSpPr>
        <p:spPr>
          <a:xfrm>
            <a:off x="0" y="0"/>
            <a:ext cx="12192000" cy="6858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57" name="Rounded Rectangle 156"/>
          <p:cNvSpPr/>
          <p:nvPr/>
        </p:nvSpPr>
        <p:spPr>
          <a:xfrm>
            <a:off x="216567" y="58882"/>
            <a:ext cx="11827043" cy="4511520"/>
          </a:xfrm>
          <a:prstGeom prst="roundRect">
            <a:avLst/>
          </a:prstGeom>
          <a:solidFill>
            <a:schemeClr val="tx2">
              <a:lumMod val="40000"/>
              <a:lumOff val="60000"/>
            </a:schemeClr>
          </a:solidFill>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sp>
        <p:nvSpPr>
          <p:cNvPr id="158" name="Round Single Corner Rectangle 157"/>
          <p:cNvSpPr/>
          <p:nvPr/>
        </p:nvSpPr>
        <p:spPr>
          <a:xfrm>
            <a:off x="4340123" y="357611"/>
            <a:ext cx="7304771" cy="4044671"/>
          </a:xfrm>
          <a:prstGeom prst="round1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b="1" dirty="0">
                <a:solidFill>
                  <a:srgbClr val="000000"/>
                </a:solidFill>
              </a:rPr>
              <a:t>Protocol Execution Environment</a:t>
            </a:r>
          </a:p>
        </p:txBody>
      </p:sp>
      <p:sp>
        <p:nvSpPr>
          <p:cNvPr id="189" name="Round Single Corner Rectangle 188"/>
          <p:cNvSpPr/>
          <p:nvPr/>
        </p:nvSpPr>
        <p:spPr>
          <a:xfrm>
            <a:off x="4526667" y="694021"/>
            <a:ext cx="4735993"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BPMN2 Engine</a:t>
            </a:r>
          </a:p>
        </p:txBody>
      </p:sp>
      <p:sp>
        <p:nvSpPr>
          <p:cNvPr id="190" name="Rounded Rectangle 189"/>
          <p:cNvSpPr/>
          <p:nvPr/>
        </p:nvSpPr>
        <p:spPr>
          <a:xfrm>
            <a:off x="5108287" y="1317387"/>
            <a:ext cx="694128"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1" name="Oval 190"/>
          <p:cNvSpPr/>
          <p:nvPr/>
        </p:nvSpPr>
        <p:spPr>
          <a:xfrm>
            <a:off x="4611906" y="1343983"/>
            <a:ext cx="308501"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2" name="Straight Arrow Connector 191"/>
          <p:cNvCxnSpPr>
            <a:stCxn id="191" idx="6"/>
            <a:endCxn id="190" idx="1"/>
          </p:cNvCxnSpPr>
          <p:nvPr/>
        </p:nvCxnSpPr>
        <p:spPr>
          <a:xfrm>
            <a:off x="4920406" y="1450367"/>
            <a:ext cx="187881"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3" name="Rounded Rectangle 192"/>
          <p:cNvSpPr/>
          <p:nvPr/>
        </p:nvSpPr>
        <p:spPr>
          <a:xfrm>
            <a:off x="7917399" y="1317387"/>
            <a:ext cx="617003"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4" name="Rounded Rectangle 193"/>
          <p:cNvSpPr/>
          <p:nvPr/>
        </p:nvSpPr>
        <p:spPr>
          <a:xfrm>
            <a:off x="6821139" y="1636537"/>
            <a:ext cx="670780" cy="277773"/>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5" name="Rounded Rectangle 194"/>
          <p:cNvSpPr/>
          <p:nvPr/>
        </p:nvSpPr>
        <p:spPr>
          <a:xfrm>
            <a:off x="6797198" y="1009247"/>
            <a:ext cx="694720" cy="276255"/>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6" name="Straight Arrow Connector 195"/>
          <p:cNvCxnSpPr>
            <a:stCxn id="193" idx="3"/>
            <a:endCxn id="204" idx="2"/>
          </p:cNvCxnSpPr>
          <p:nvPr/>
        </p:nvCxnSpPr>
        <p:spPr>
          <a:xfrm>
            <a:off x="8534403" y="1450367"/>
            <a:ext cx="230442" cy="12601"/>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a:stCxn id="190" idx="3"/>
          </p:cNvCxnSpPr>
          <p:nvPr/>
        </p:nvCxnSpPr>
        <p:spPr>
          <a:xfrm>
            <a:off x="5802416" y="1450366"/>
            <a:ext cx="231376"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6" name="Multiply 205"/>
          <p:cNvSpPr/>
          <p:nvPr/>
        </p:nvSpPr>
        <p:spPr>
          <a:xfrm>
            <a:off x="6033789" y="1356584"/>
            <a:ext cx="308501" cy="212768"/>
          </a:xfrm>
          <a:prstGeom prst="mathMultiply">
            <a:avLst/>
          </a:prstGeom>
          <a:solidFill>
            <a:schemeClr val="tx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7" name="Oval 206"/>
          <p:cNvSpPr/>
          <p:nvPr/>
        </p:nvSpPr>
        <p:spPr>
          <a:xfrm>
            <a:off x="6033791" y="1358624"/>
            <a:ext cx="308501"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9" name="Elbow Connector 198"/>
          <p:cNvCxnSpPr/>
          <p:nvPr/>
        </p:nvCxnSpPr>
        <p:spPr>
          <a:xfrm>
            <a:off x="6342292" y="1476962"/>
            <a:ext cx="462752" cy="31915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200" name="Elbow Connector 199"/>
          <p:cNvCxnSpPr/>
          <p:nvPr/>
        </p:nvCxnSpPr>
        <p:spPr>
          <a:xfrm flipV="1">
            <a:off x="6342292" y="1157811"/>
            <a:ext cx="462752" cy="319152"/>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1" name="Elbow Connector 200"/>
          <p:cNvCxnSpPr>
            <a:stCxn id="194" idx="3"/>
            <a:endCxn id="193" idx="1"/>
          </p:cNvCxnSpPr>
          <p:nvPr/>
        </p:nvCxnSpPr>
        <p:spPr>
          <a:xfrm flipV="1">
            <a:off x="7491919" y="1450367"/>
            <a:ext cx="425480" cy="325057"/>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2" name="Elbow Connector 201"/>
          <p:cNvCxnSpPr>
            <a:stCxn id="195" idx="3"/>
            <a:endCxn id="193" idx="1"/>
          </p:cNvCxnSpPr>
          <p:nvPr/>
        </p:nvCxnSpPr>
        <p:spPr>
          <a:xfrm>
            <a:off x="7491918" y="1147375"/>
            <a:ext cx="425481" cy="30299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sp>
        <p:nvSpPr>
          <p:cNvPr id="204" name="Oval 203"/>
          <p:cNvSpPr/>
          <p:nvPr/>
        </p:nvSpPr>
        <p:spPr>
          <a:xfrm>
            <a:off x="8764844" y="1356584"/>
            <a:ext cx="292492"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5" name="Oval 204"/>
          <p:cNvSpPr/>
          <p:nvPr/>
        </p:nvSpPr>
        <p:spPr>
          <a:xfrm>
            <a:off x="8836549" y="1417006"/>
            <a:ext cx="146247" cy="106383"/>
          </a:xfrm>
          <a:prstGeom prst="ellipse">
            <a:avLst/>
          </a:prstGeom>
          <a:solidFill>
            <a:srgbClr val="000000"/>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60" name="Round Single Corner Rectangle 159"/>
          <p:cNvSpPr/>
          <p:nvPr/>
        </p:nvSpPr>
        <p:spPr>
          <a:xfrm>
            <a:off x="4575347" y="2570571"/>
            <a:ext cx="4809285" cy="1725032"/>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Custom </a:t>
            </a:r>
            <a:r>
              <a:rPr lang="en-US" sz="1400" b="1" dirty="0" smtClean="0">
                <a:solidFill>
                  <a:srgbClr val="000000"/>
                </a:solidFill>
              </a:rPr>
              <a:t>Service </a:t>
            </a:r>
            <a:r>
              <a:rPr lang="en-US" sz="1400" b="1" dirty="0">
                <a:solidFill>
                  <a:srgbClr val="000000"/>
                </a:solidFill>
              </a:rPr>
              <a:t>Tasks</a:t>
            </a:r>
          </a:p>
        </p:txBody>
      </p:sp>
      <p:sp>
        <p:nvSpPr>
          <p:cNvPr id="161" name="Rounded Rectangle 160"/>
          <p:cNvSpPr/>
          <p:nvPr/>
        </p:nvSpPr>
        <p:spPr>
          <a:xfrm>
            <a:off x="4693221" y="3648309"/>
            <a:ext cx="457754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Data Services</a:t>
            </a:r>
          </a:p>
        </p:txBody>
      </p:sp>
      <p:sp>
        <p:nvSpPr>
          <p:cNvPr id="162" name="Rounded Rectangle 161"/>
          <p:cNvSpPr/>
          <p:nvPr/>
        </p:nvSpPr>
        <p:spPr>
          <a:xfrm>
            <a:off x="4693221" y="2958702"/>
            <a:ext cx="144887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Data Transformation Services</a:t>
            </a:r>
          </a:p>
        </p:txBody>
      </p:sp>
      <p:sp>
        <p:nvSpPr>
          <p:cNvPr id="163" name="Rounded Rectangle 162"/>
          <p:cNvSpPr/>
          <p:nvPr/>
        </p:nvSpPr>
        <p:spPr>
          <a:xfrm>
            <a:off x="8454803" y="2955036"/>
            <a:ext cx="708818"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Etc…</a:t>
            </a:r>
          </a:p>
        </p:txBody>
      </p:sp>
      <p:sp>
        <p:nvSpPr>
          <p:cNvPr id="164" name="Round Single Corner Rectangle 163"/>
          <p:cNvSpPr/>
          <p:nvPr/>
        </p:nvSpPr>
        <p:spPr>
          <a:xfrm>
            <a:off x="459903" y="357611"/>
            <a:ext cx="1826481" cy="3427143"/>
          </a:xfrm>
          <a:prstGeom prst="round1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600" b="1" dirty="0">
                <a:solidFill>
                  <a:srgbClr val="000000"/>
                </a:solidFill>
              </a:rPr>
              <a:t>Human Task Client Framework</a:t>
            </a:r>
          </a:p>
        </p:txBody>
      </p:sp>
      <p:sp>
        <p:nvSpPr>
          <p:cNvPr id="165" name="Left-Right Arrow 164"/>
          <p:cNvSpPr/>
          <p:nvPr/>
        </p:nvSpPr>
        <p:spPr>
          <a:xfrm>
            <a:off x="2282243" y="3320636"/>
            <a:ext cx="2087522" cy="471546"/>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black"/>
                </a:solidFill>
              </a:rPr>
              <a:t>Human Tasks</a:t>
            </a:r>
          </a:p>
        </p:txBody>
      </p:sp>
      <p:sp>
        <p:nvSpPr>
          <p:cNvPr id="167" name="Rounded Rectangle 166"/>
          <p:cNvSpPr/>
          <p:nvPr/>
        </p:nvSpPr>
        <p:spPr>
          <a:xfrm>
            <a:off x="703005" y="1236948"/>
            <a:ext cx="13208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HumanTask</a:t>
            </a:r>
            <a:r>
              <a:rPr lang="en-US" sz="1200" b="1" dirty="0">
                <a:solidFill>
                  <a:prstClr val="black"/>
                </a:solidFill>
              </a:rPr>
              <a:t> Processor</a:t>
            </a:r>
          </a:p>
        </p:txBody>
      </p:sp>
      <p:sp>
        <p:nvSpPr>
          <p:cNvPr id="168" name="Rounded Rectangle 167"/>
          <p:cNvSpPr/>
          <p:nvPr/>
        </p:nvSpPr>
        <p:spPr>
          <a:xfrm>
            <a:off x="804605" y="2072516"/>
            <a:ext cx="12192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MetaData</a:t>
            </a:r>
            <a:endParaRPr lang="en-US" sz="1200" b="1" dirty="0">
              <a:solidFill>
                <a:prstClr val="black"/>
              </a:solidFill>
            </a:endParaRPr>
          </a:p>
        </p:txBody>
      </p:sp>
      <p:sp>
        <p:nvSpPr>
          <p:cNvPr id="169" name="Rounded Rectangle 168"/>
          <p:cNvSpPr/>
          <p:nvPr/>
        </p:nvSpPr>
        <p:spPr>
          <a:xfrm>
            <a:off x="804605" y="2883591"/>
            <a:ext cx="1219200" cy="67324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User Interface Generator</a:t>
            </a:r>
          </a:p>
        </p:txBody>
      </p:sp>
      <p:pic>
        <p:nvPicPr>
          <p:cNvPr id="170" name="Picture 12" descr="pe02032_"/>
          <p:cNvPicPr>
            <a:picLocks noChangeAspect="1" noChangeArrowheads="1"/>
          </p:cNvPicPr>
          <p:nvPr/>
        </p:nvPicPr>
        <p:blipFill>
          <a:blip r:embed="rId3"/>
          <a:srcRect/>
          <a:stretch>
            <a:fillRect/>
          </a:stretch>
        </p:blipFill>
        <p:spPr bwMode="auto">
          <a:xfrm>
            <a:off x="661408" y="5229572"/>
            <a:ext cx="1574935" cy="1070466"/>
          </a:xfrm>
          <a:prstGeom prst="rect">
            <a:avLst/>
          </a:prstGeom>
          <a:noFill/>
          <a:ln w="28575">
            <a:noFill/>
            <a:miter lim="800000"/>
            <a:headEnd/>
            <a:tailEnd/>
          </a:ln>
        </p:spPr>
      </p:pic>
      <p:sp>
        <p:nvSpPr>
          <p:cNvPr id="171" name="Up-Down Arrow 170"/>
          <p:cNvSpPr/>
          <p:nvPr/>
        </p:nvSpPr>
        <p:spPr>
          <a:xfrm>
            <a:off x="1211005" y="3784754"/>
            <a:ext cx="351095" cy="1450625"/>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2" name="Up-Down Arrow 171"/>
          <p:cNvSpPr/>
          <p:nvPr/>
        </p:nvSpPr>
        <p:spPr>
          <a:xfrm>
            <a:off x="1379685" y="1808464"/>
            <a:ext cx="6095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3" name="Up-Down Arrow 172"/>
          <p:cNvSpPr/>
          <p:nvPr/>
        </p:nvSpPr>
        <p:spPr>
          <a:xfrm>
            <a:off x="1353247" y="2638176"/>
            <a:ext cx="6095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cxnSp>
        <p:nvCxnSpPr>
          <p:cNvPr id="174" name="Straight Arrow Connector 173"/>
          <p:cNvCxnSpPr/>
          <p:nvPr/>
        </p:nvCxnSpPr>
        <p:spPr>
          <a:xfrm>
            <a:off x="58108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5" name="Rounded Rectangle 174"/>
          <p:cNvSpPr/>
          <p:nvPr/>
        </p:nvSpPr>
        <p:spPr>
          <a:xfrm>
            <a:off x="4287999" y="5085927"/>
            <a:ext cx="6502400" cy="1712558"/>
          </a:xfrm>
          <a:prstGeom prst="roundRect">
            <a:avLst/>
          </a:prstGeom>
        </p:spPr>
        <p:style>
          <a:lnRef idx="0">
            <a:schemeClr val="accent1"/>
          </a:lnRef>
          <a:fillRef idx="3">
            <a:schemeClr val="accent1"/>
          </a:fillRef>
          <a:effectRef idx="3">
            <a:schemeClr val="accent1"/>
          </a:effectRef>
          <a:fontRef idx="minor">
            <a:schemeClr val="lt1"/>
          </a:fontRef>
        </p:style>
        <p:txBody>
          <a:bodyPr vert="vert" rtlCol="0" anchor="t" anchorCtr="0"/>
          <a:lstStyle/>
          <a:p>
            <a:pPr algn="ctr"/>
            <a:r>
              <a:rPr lang="en-US" b="1" dirty="0" smtClean="0">
                <a:solidFill>
                  <a:prstClr val="white"/>
                </a:solidFill>
              </a:rPr>
              <a:t>Hosting</a:t>
            </a:r>
          </a:p>
          <a:p>
            <a:pPr algn="ctr"/>
            <a:r>
              <a:rPr lang="en-US" b="1" dirty="0" smtClean="0">
                <a:solidFill>
                  <a:prstClr val="white"/>
                </a:solidFill>
              </a:rPr>
              <a:t>EHR</a:t>
            </a:r>
            <a:endParaRPr lang="en-US" b="1" dirty="0">
              <a:solidFill>
                <a:prstClr val="white"/>
              </a:solidFill>
            </a:endParaRPr>
          </a:p>
        </p:txBody>
      </p:sp>
      <p:sp>
        <p:nvSpPr>
          <p:cNvPr id="176" name="Snip Same Side Corner Rectangle 175"/>
          <p:cNvSpPr/>
          <p:nvPr/>
        </p:nvSpPr>
        <p:spPr>
          <a:xfrm>
            <a:off x="4896421" y="4958532"/>
            <a:ext cx="406400" cy="6635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a:bodyPr>
          <a:lstStyle/>
          <a:p>
            <a:pPr algn="ctr"/>
            <a:r>
              <a:rPr lang="en-US" b="1" dirty="0">
                <a:solidFill>
                  <a:srgbClr val="000000"/>
                </a:solidFill>
              </a:rPr>
              <a:t>Etc.</a:t>
            </a:r>
          </a:p>
        </p:txBody>
      </p:sp>
      <p:sp>
        <p:nvSpPr>
          <p:cNvPr id="177" name="Snip Same Side Corner Rectangle 176"/>
          <p:cNvSpPr/>
          <p:nvPr/>
        </p:nvSpPr>
        <p:spPr>
          <a:xfrm>
            <a:off x="5505178" y="4958532"/>
            <a:ext cx="711200" cy="1120703"/>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Order-Com </a:t>
            </a:r>
            <a:r>
              <a:rPr lang="en-US" b="1" dirty="0">
                <a:solidFill>
                  <a:srgbClr val="000000"/>
                </a:solidFill>
              </a:rPr>
              <a:t>Services</a:t>
            </a:r>
          </a:p>
        </p:txBody>
      </p:sp>
      <p:sp>
        <p:nvSpPr>
          <p:cNvPr id="178" name="Snip Same Side Corner Rectangle 177"/>
          <p:cNvSpPr/>
          <p:nvPr/>
        </p:nvSpPr>
        <p:spPr>
          <a:xfrm>
            <a:off x="6420421" y="4951401"/>
            <a:ext cx="711200" cy="1127835"/>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Patient ID </a:t>
            </a:r>
            <a:r>
              <a:rPr lang="en-US" b="1" dirty="0">
                <a:solidFill>
                  <a:srgbClr val="000000"/>
                </a:solidFill>
              </a:rPr>
              <a:t>Services</a:t>
            </a:r>
          </a:p>
        </p:txBody>
      </p:sp>
      <p:sp>
        <p:nvSpPr>
          <p:cNvPr id="179" name="Snip Same Side Corner Rectangle 178"/>
          <p:cNvSpPr/>
          <p:nvPr/>
        </p:nvSpPr>
        <p:spPr>
          <a:xfrm>
            <a:off x="7334821" y="4958532"/>
            <a:ext cx="508000" cy="11207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77500" lnSpcReduction="20000"/>
          </a:bodyPr>
          <a:lstStyle/>
          <a:p>
            <a:pPr algn="ctr"/>
            <a:r>
              <a:rPr lang="en-US" b="1" dirty="0" smtClean="0">
                <a:solidFill>
                  <a:srgbClr val="000000"/>
                </a:solidFill>
              </a:rPr>
              <a:t>FHIR Data </a:t>
            </a:r>
            <a:r>
              <a:rPr lang="en-US" b="1" dirty="0">
                <a:solidFill>
                  <a:srgbClr val="000000"/>
                </a:solidFill>
              </a:rPr>
              <a:t>Write Services</a:t>
            </a:r>
          </a:p>
        </p:txBody>
      </p:sp>
      <p:sp>
        <p:nvSpPr>
          <p:cNvPr id="180" name="Snip Same Side Corner Rectangle 179"/>
          <p:cNvSpPr/>
          <p:nvPr/>
        </p:nvSpPr>
        <p:spPr>
          <a:xfrm>
            <a:off x="8046021" y="4951401"/>
            <a:ext cx="508000" cy="1131501"/>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Data </a:t>
            </a:r>
            <a:r>
              <a:rPr lang="en-US" b="1" dirty="0">
                <a:solidFill>
                  <a:srgbClr val="000000"/>
                </a:solidFill>
              </a:rPr>
              <a:t>Read Services</a:t>
            </a:r>
          </a:p>
        </p:txBody>
      </p:sp>
      <p:sp>
        <p:nvSpPr>
          <p:cNvPr id="181" name="Snip Same Side Corner Rectangle 180"/>
          <p:cNvSpPr/>
          <p:nvPr/>
        </p:nvSpPr>
        <p:spPr>
          <a:xfrm>
            <a:off x="8757220" y="4958532"/>
            <a:ext cx="1117601" cy="11207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20000"/>
          </a:bodyPr>
          <a:lstStyle/>
          <a:p>
            <a:pPr algn="ctr"/>
            <a:r>
              <a:rPr lang="en-US" b="1" dirty="0" smtClean="0">
                <a:solidFill>
                  <a:srgbClr val="000000"/>
                </a:solidFill>
              </a:rPr>
              <a:t>FHIR Publish</a:t>
            </a:r>
            <a:r>
              <a:rPr lang="en-US" b="1" dirty="0">
                <a:solidFill>
                  <a:srgbClr val="000000"/>
                </a:solidFill>
              </a:rPr>
              <a:t>/</a:t>
            </a:r>
          </a:p>
          <a:p>
            <a:pPr algn="ctr"/>
            <a:r>
              <a:rPr lang="en-US" b="1" dirty="0">
                <a:solidFill>
                  <a:srgbClr val="000000"/>
                </a:solidFill>
              </a:rPr>
              <a:t>Subscribe Services</a:t>
            </a:r>
          </a:p>
          <a:p>
            <a:pPr algn="ctr"/>
            <a:r>
              <a:rPr lang="en-US" b="1" dirty="0">
                <a:solidFill>
                  <a:srgbClr val="000000"/>
                </a:solidFill>
              </a:rPr>
              <a:t>(Data Drive)</a:t>
            </a:r>
          </a:p>
        </p:txBody>
      </p:sp>
      <p:cxnSp>
        <p:nvCxnSpPr>
          <p:cNvPr id="182" name="Straight Arrow Connector 181"/>
          <p:cNvCxnSpPr/>
          <p:nvPr/>
        </p:nvCxnSpPr>
        <p:spPr>
          <a:xfrm>
            <a:off x="5099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68268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639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82492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9163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a:xfrm>
            <a:off x="7195132" y="2955036"/>
            <a:ext cx="105408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Extended Inferencing Services</a:t>
            </a:r>
            <a:endParaRPr lang="en-US" sz="1200" b="1" dirty="0">
              <a:solidFill>
                <a:prstClr val="black"/>
              </a:solidFill>
            </a:endParaRPr>
          </a:p>
        </p:txBody>
      </p:sp>
      <p:sp>
        <p:nvSpPr>
          <p:cNvPr id="188" name="Rounded Rectangle 187"/>
          <p:cNvSpPr/>
          <p:nvPr/>
        </p:nvSpPr>
        <p:spPr>
          <a:xfrm>
            <a:off x="4882442" y="6184974"/>
            <a:ext cx="51816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EHR-Based Resources</a:t>
            </a:r>
          </a:p>
        </p:txBody>
      </p:sp>
      <p:sp>
        <p:nvSpPr>
          <p:cNvPr id="74" name="Round Single Corner Rectangle 73"/>
          <p:cNvSpPr/>
          <p:nvPr/>
        </p:nvSpPr>
        <p:spPr>
          <a:xfrm>
            <a:off x="9548366" y="679271"/>
            <a:ext cx="1853774"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DMN Engine</a:t>
            </a:r>
            <a:endParaRPr lang="en-US" sz="1400" b="1" dirty="0">
              <a:solidFill>
                <a:srgbClr val="000000"/>
              </a:solidFill>
            </a:endParaRPr>
          </a:p>
        </p:txBody>
      </p:sp>
      <p:sp>
        <p:nvSpPr>
          <p:cNvPr id="18" name="Quad Arrow 17"/>
          <p:cNvSpPr/>
          <p:nvPr/>
        </p:nvSpPr>
        <p:spPr>
          <a:xfrm rot="2644708">
            <a:off x="9093466" y="2002159"/>
            <a:ext cx="625018" cy="670323"/>
          </a:xfrm>
          <a:prstGeom prst="quadArrow">
            <a:avLst>
              <a:gd name="adj1" fmla="val 14290"/>
              <a:gd name="adj2" fmla="val 22500"/>
              <a:gd name="adj3" fmla="val 22500"/>
            </a:avLst>
          </a:prstGeom>
          <a:solidFill>
            <a:schemeClr val="accent1">
              <a:lumMod val="20000"/>
              <a:lumOff val="80000"/>
            </a:schemeClr>
          </a:soli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endParaRPr>
          </a:p>
        </p:txBody>
      </p:sp>
      <p:sp>
        <p:nvSpPr>
          <p:cNvPr id="76" name="Round Single Corner Rectangle 75"/>
          <p:cNvSpPr/>
          <p:nvPr/>
        </p:nvSpPr>
        <p:spPr>
          <a:xfrm>
            <a:off x="9668462" y="2515433"/>
            <a:ext cx="1853774" cy="1771833"/>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CMMN Engine</a:t>
            </a:r>
            <a:endParaRPr lang="en-US" sz="1400" b="1" dirty="0">
              <a:solidFill>
                <a:srgbClr val="000000"/>
              </a:solidFill>
            </a:endParaRPr>
          </a:p>
        </p:txBody>
      </p:sp>
      <p:sp>
        <p:nvSpPr>
          <p:cNvPr id="23" name="Flowchart: Stored Data 22"/>
          <p:cNvSpPr/>
          <p:nvPr/>
        </p:nvSpPr>
        <p:spPr>
          <a:xfrm rot="5400000">
            <a:off x="9977993" y="3079013"/>
            <a:ext cx="655345" cy="483247"/>
          </a:xfrm>
          <a:prstGeom prst="flowChartOnlineStorag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847405218"/>
              </p:ext>
            </p:extLst>
          </p:nvPr>
        </p:nvGraphicFramePr>
        <p:xfrm>
          <a:off x="10069957" y="1008462"/>
          <a:ext cx="967832" cy="863830"/>
        </p:xfrm>
        <a:graphic>
          <a:graphicData uri="http://schemas.openxmlformats.org/drawingml/2006/table">
            <a:tbl>
              <a:tblPr firstRow="1" bandRow="1">
                <a:tableStyleId>{5C22544A-7EE6-4342-B048-85BDC9FD1C3A}</a:tableStyleId>
              </a:tblPr>
              <a:tblGrid>
                <a:gridCol w="241958"/>
                <a:gridCol w="241958"/>
                <a:gridCol w="241958"/>
                <a:gridCol w="241958"/>
              </a:tblGrid>
              <a:tr h="172766">
                <a:tc>
                  <a:txBody>
                    <a:bodyPr/>
                    <a:lstStyle/>
                    <a:p>
                      <a:endParaRPr lang="en-US" sz="500" dirty="0"/>
                    </a:p>
                  </a:txBody>
                  <a:tcPr/>
                </a:tc>
                <a:tc>
                  <a:txBody>
                    <a:bodyPr/>
                    <a:lstStyle/>
                    <a:p>
                      <a:endParaRPr lang="en-US" sz="500"/>
                    </a:p>
                  </a:txBody>
                  <a:tcPr/>
                </a:tc>
                <a:tc>
                  <a:txBody>
                    <a:bodyPr/>
                    <a:lstStyle/>
                    <a:p>
                      <a:endParaRPr lang="en-US" sz="500"/>
                    </a:p>
                  </a:txBody>
                  <a:tcPr/>
                </a:tc>
                <a:tc>
                  <a:txBody>
                    <a:bodyPr/>
                    <a:lstStyle/>
                    <a:p>
                      <a:endParaRPr lang="en-US" sz="500"/>
                    </a:p>
                  </a:txBody>
                  <a:tcPr/>
                </a:tc>
              </a:tr>
              <a:tr h="172766">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r>
              <a:tr h="17276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dirty="0"/>
                    </a:p>
                  </a:txBody>
                  <a:tcPr/>
                </a:tc>
              </a:tr>
              <a:tr h="172766">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172766">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21" name="Rectangle 20"/>
          <p:cNvSpPr/>
          <p:nvPr/>
        </p:nvSpPr>
        <p:spPr>
          <a:xfrm>
            <a:off x="9990914" y="3087287"/>
            <a:ext cx="1122632" cy="8601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Case</a:t>
            </a:r>
            <a:endParaRPr lang="en-US" dirty="0">
              <a:solidFill>
                <a:schemeClr val="tx1"/>
              </a:solidFill>
            </a:endParaRPr>
          </a:p>
        </p:txBody>
      </p:sp>
      <p:sp>
        <p:nvSpPr>
          <p:cNvPr id="155" name="Rounded Rectangle 154"/>
          <p:cNvSpPr/>
          <p:nvPr/>
        </p:nvSpPr>
        <p:spPr>
          <a:xfrm>
            <a:off x="6232580" y="2972354"/>
            <a:ext cx="899041"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NLP Services</a:t>
            </a:r>
          </a:p>
        </p:txBody>
      </p:sp>
      <p:sp>
        <p:nvSpPr>
          <p:cNvPr id="60" name="Round Single Corner Rectangle 59"/>
          <p:cNvSpPr/>
          <p:nvPr/>
        </p:nvSpPr>
        <p:spPr>
          <a:xfrm>
            <a:off x="2512383" y="1108334"/>
            <a:ext cx="1579261" cy="1846702"/>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400" b="1" dirty="0" smtClean="0">
                <a:solidFill>
                  <a:srgbClr val="000000"/>
                </a:solidFill>
              </a:rPr>
              <a:t>Terminology/ Ontology Services</a:t>
            </a:r>
            <a:endParaRPr lang="en-US" sz="1400" b="1" dirty="0">
              <a:solidFill>
                <a:srgbClr val="000000"/>
              </a:solidFill>
            </a:endParaRPr>
          </a:p>
        </p:txBody>
      </p:sp>
      <p:graphicFrame>
        <p:nvGraphicFramePr>
          <p:cNvPr id="2" name="Diagram 1"/>
          <p:cNvGraphicFramePr/>
          <p:nvPr>
            <p:extLst>
              <p:ext uri="{D42A27DB-BD31-4B8C-83A1-F6EECF244321}">
                <p14:modId xmlns:p14="http://schemas.microsoft.com/office/powerpoint/2010/main" val="45040814"/>
              </p:ext>
            </p:extLst>
          </p:nvPr>
        </p:nvGraphicFramePr>
        <p:xfrm>
          <a:off x="2605729" y="1633584"/>
          <a:ext cx="1349245" cy="1264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Right-Up Arrow 2"/>
          <p:cNvSpPr/>
          <p:nvPr/>
        </p:nvSpPr>
        <p:spPr>
          <a:xfrm flipV="1">
            <a:off x="2270307" y="530934"/>
            <a:ext cx="2041151" cy="561619"/>
          </a:xfrm>
          <a:prstGeom prst="leftRigh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solidFill>
                <a:prstClr val="black"/>
              </a:solidFill>
            </a:endParaRPr>
          </a:p>
        </p:txBody>
      </p:sp>
    </p:spTree>
    <p:extLst>
      <p:ext uri="{BB962C8B-B14F-4D97-AF65-F5344CB8AC3E}">
        <p14:creationId xmlns:p14="http://schemas.microsoft.com/office/powerpoint/2010/main" val="16650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D06663_"/>
          <p:cNvPicPr>
            <a:picLocks noChangeAspect="1" noChangeArrowheads="1"/>
          </p:cNvPicPr>
          <p:nvPr/>
        </p:nvPicPr>
        <p:blipFill>
          <a:blip r:embed="rId2" cstate="print"/>
          <a:srcRect/>
          <a:stretch>
            <a:fillRect/>
          </a:stretch>
        </p:blipFill>
        <p:spPr bwMode="auto">
          <a:xfrm>
            <a:off x="3276600" y="1143000"/>
            <a:ext cx="4876800" cy="4230688"/>
          </a:xfrm>
          <a:prstGeom prst="rect">
            <a:avLst/>
          </a:prstGeom>
          <a:noFill/>
        </p:spPr>
      </p:pic>
      <p:sp>
        <p:nvSpPr>
          <p:cNvPr id="33795" name="Text Box 3"/>
          <p:cNvSpPr txBox="1">
            <a:spLocks noChangeArrowheads="1"/>
          </p:cNvSpPr>
          <p:nvPr/>
        </p:nvSpPr>
        <p:spPr bwMode="auto">
          <a:xfrm>
            <a:off x="4495800" y="5588001"/>
            <a:ext cx="2179638" cy="519113"/>
          </a:xfrm>
          <a:prstGeom prst="rect">
            <a:avLst/>
          </a:prstGeom>
          <a:noFill/>
          <a:ln w="12700" cap="sq">
            <a:noFill/>
            <a:miter lim="800000"/>
            <a:headEnd type="none" w="sm" len="sm"/>
            <a:tailEnd type="none" w="sm" len="sm"/>
          </a:ln>
          <a:effectLst/>
        </p:spPr>
        <p:txBody>
          <a:bodyPr wrap="none">
            <a:spAutoFit/>
          </a:bodyPr>
          <a:lstStyle/>
          <a:p>
            <a:r>
              <a:rPr lang="en-US" sz="2800" b="1" i="1" u="sng">
                <a:effectLst>
                  <a:outerShdw blurRad="38100" dist="38100" dir="2700000" algn="tl">
                    <a:srgbClr val="C0C0C0"/>
                  </a:outerShdw>
                </a:effectLst>
                <a:latin typeface="Times New Roman" pitchFamily="18" charset="0"/>
              </a:rPr>
              <a:t>Questions???</a:t>
            </a:r>
          </a:p>
        </p:txBody>
      </p:sp>
      <p:sp>
        <p:nvSpPr>
          <p:cNvPr id="5" name="Rectangle 2"/>
          <p:cNvSpPr txBox="1">
            <a:spLocks noChangeArrowheads="1"/>
          </p:cNvSpPr>
          <p:nvPr/>
        </p:nvSpPr>
        <p:spPr>
          <a:xfrm>
            <a:off x="923925" y="471487"/>
            <a:ext cx="9144000" cy="914400"/>
          </a:xfrm>
          <a:prstGeom prst="rect">
            <a:avLst/>
          </a:prstGeom>
          <a:noFill/>
        </p:spPr>
        <p:txBody>
          <a:bodyPr/>
          <a:lstStyle>
            <a:lvl1pPr algn="l" rtl="0" eaLnBrk="1" fontAlgn="base" hangingPunct="1">
              <a:spcBef>
                <a:spcPct val="0"/>
              </a:spcBef>
              <a:spcAft>
                <a:spcPct val="0"/>
              </a:spcAft>
              <a:defRPr sz="3400" b="1">
                <a:solidFill>
                  <a:srgbClr val="32689B"/>
                </a:solidFill>
                <a:latin typeface="+mj-lt"/>
                <a:ea typeface="+mj-ea"/>
                <a:cs typeface="+mj-cs"/>
              </a:defRPr>
            </a:lvl1pPr>
            <a:lvl2pPr algn="l" rtl="0" eaLnBrk="1" fontAlgn="base" hangingPunct="1">
              <a:spcBef>
                <a:spcPct val="0"/>
              </a:spcBef>
              <a:spcAft>
                <a:spcPct val="0"/>
              </a:spcAft>
              <a:defRPr sz="3400" b="1">
                <a:solidFill>
                  <a:srgbClr val="32689B"/>
                </a:solidFill>
                <a:latin typeface="Arial" charset="0"/>
              </a:defRPr>
            </a:lvl2pPr>
            <a:lvl3pPr algn="l" rtl="0" eaLnBrk="1" fontAlgn="base" hangingPunct="1">
              <a:spcBef>
                <a:spcPct val="0"/>
              </a:spcBef>
              <a:spcAft>
                <a:spcPct val="0"/>
              </a:spcAft>
              <a:defRPr sz="3400" b="1">
                <a:solidFill>
                  <a:srgbClr val="32689B"/>
                </a:solidFill>
                <a:latin typeface="Arial" charset="0"/>
              </a:defRPr>
            </a:lvl3pPr>
            <a:lvl4pPr algn="l" rtl="0" eaLnBrk="1" fontAlgn="base" hangingPunct="1">
              <a:spcBef>
                <a:spcPct val="0"/>
              </a:spcBef>
              <a:spcAft>
                <a:spcPct val="0"/>
              </a:spcAft>
              <a:defRPr sz="3400" b="1">
                <a:solidFill>
                  <a:srgbClr val="32689B"/>
                </a:solidFill>
                <a:latin typeface="Arial" charset="0"/>
              </a:defRPr>
            </a:lvl4pPr>
            <a:lvl5pPr algn="l" rtl="0" eaLnBrk="1" fontAlgn="base" hangingPunct="1">
              <a:spcBef>
                <a:spcPct val="0"/>
              </a:spcBef>
              <a:spcAft>
                <a:spcPct val="0"/>
              </a:spcAft>
              <a:defRPr sz="3400" b="1">
                <a:solidFill>
                  <a:srgbClr val="32689B"/>
                </a:solidFill>
                <a:latin typeface="Arial" charset="0"/>
              </a:defRPr>
            </a:lvl5pPr>
            <a:lvl6pPr marL="457200" algn="l" rtl="0" eaLnBrk="1" fontAlgn="base" hangingPunct="1">
              <a:spcBef>
                <a:spcPct val="0"/>
              </a:spcBef>
              <a:spcAft>
                <a:spcPct val="0"/>
              </a:spcAft>
              <a:defRPr sz="3400" b="1">
                <a:solidFill>
                  <a:srgbClr val="32689B"/>
                </a:solidFill>
                <a:latin typeface="Arial" charset="0"/>
              </a:defRPr>
            </a:lvl6pPr>
            <a:lvl7pPr marL="914400" algn="l" rtl="0" eaLnBrk="1" fontAlgn="base" hangingPunct="1">
              <a:spcBef>
                <a:spcPct val="0"/>
              </a:spcBef>
              <a:spcAft>
                <a:spcPct val="0"/>
              </a:spcAft>
              <a:defRPr sz="3400" b="1">
                <a:solidFill>
                  <a:srgbClr val="32689B"/>
                </a:solidFill>
                <a:latin typeface="Arial" charset="0"/>
              </a:defRPr>
            </a:lvl7pPr>
            <a:lvl8pPr marL="1371600" algn="l" rtl="0" eaLnBrk="1" fontAlgn="base" hangingPunct="1">
              <a:spcBef>
                <a:spcPct val="0"/>
              </a:spcBef>
              <a:spcAft>
                <a:spcPct val="0"/>
              </a:spcAft>
              <a:defRPr sz="3400" b="1">
                <a:solidFill>
                  <a:srgbClr val="32689B"/>
                </a:solidFill>
                <a:latin typeface="Arial" charset="0"/>
              </a:defRPr>
            </a:lvl8pPr>
            <a:lvl9pPr marL="1828800" algn="l" rtl="0" eaLnBrk="1" fontAlgn="base" hangingPunct="1">
              <a:spcBef>
                <a:spcPct val="0"/>
              </a:spcBef>
              <a:spcAft>
                <a:spcPct val="0"/>
              </a:spcAft>
              <a:defRPr sz="3400" b="1">
                <a:solidFill>
                  <a:srgbClr val="32689B"/>
                </a:solidFill>
                <a:latin typeface="Arial" charset="0"/>
              </a:defRPr>
            </a:lvl9pPr>
          </a:lstStyle>
          <a:p>
            <a:pPr algn="ctr"/>
            <a:r>
              <a:rPr lang="en-US" dirty="0"/>
              <a:t>Comments and Questions</a:t>
            </a:r>
          </a:p>
        </p:txBody>
      </p:sp>
    </p:spTree>
    <p:extLst>
      <p:ext uri="{BB962C8B-B14F-4D97-AF65-F5344CB8AC3E}">
        <p14:creationId xmlns:p14="http://schemas.microsoft.com/office/powerpoint/2010/main" val="33946989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956867" y="327629"/>
            <a:ext cx="11076710" cy="520510"/>
          </a:xfrm>
        </p:spPr>
        <p:txBody>
          <a:bodyPr>
            <a:noAutofit/>
          </a:bodyPr>
          <a:lstStyle/>
          <a:p>
            <a:r>
              <a:rPr lang="en-US" dirty="0" smtClean="0"/>
              <a:t>An Authoring Environment for </a:t>
            </a:r>
            <a:r>
              <a:rPr lang="en-US" dirty="0"/>
              <a:t>Electronic Protocols</a:t>
            </a:r>
          </a:p>
        </p:txBody>
      </p:sp>
      <p:sp>
        <p:nvSpPr>
          <p:cNvPr id="10" name="Text Placeholder 9"/>
          <p:cNvSpPr>
            <a:spLocks noGrp="1"/>
          </p:cNvSpPr>
          <p:nvPr>
            <p:ph type="body" sz="quarter" idx="14"/>
          </p:nvPr>
        </p:nvSpPr>
        <p:spPr>
          <a:xfrm>
            <a:off x="1500618" y="1118869"/>
            <a:ext cx="11764807" cy="5346593"/>
          </a:xfrm>
        </p:spPr>
        <p:txBody>
          <a:bodyPr>
            <a:normAutofit fontScale="92500" lnSpcReduction="10000"/>
          </a:bodyPr>
          <a:lstStyle/>
          <a:p>
            <a:pPr marL="342900" indent="-342900">
              <a:buFont typeface="Arial" panose="020B0604020202020204" pitchFamily="34" charset="0"/>
              <a:buChar char="•"/>
            </a:pPr>
            <a:r>
              <a:rPr lang="en-US" dirty="0" smtClean="0"/>
              <a:t>Business</a:t>
            </a:r>
            <a:r>
              <a:rPr lang="en-US" baseline="0" dirty="0" smtClean="0"/>
              <a:t> Process (Knowledge) Management </a:t>
            </a:r>
            <a:r>
              <a:rPr lang="en-US" dirty="0" smtClean="0"/>
              <a:t>Tools</a:t>
            </a:r>
          </a:p>
          <a:p>
            <a:pPr marL="573088" lvl="1" indent="-342900"/>
            <a:r>
              <a:rPr lang="en-US" baseline="0" dirty="0" smtClean="0"/>
              <a:t>Business Process Modeling</a:t>
            </a:r>
            <a:r>
              <a:rPr lang="en-US" dirty="0" smtClean="0"/>
              <a:t> and Notation 2.0</a:t>
            </a:r>
          </a:p>
          <a:p>
            <a:pPr marL="573088" lvl="1" indent="-342900"/>
            <a:r>
              <a:rPr lang="en-US" baseline="0" dirty="0" smtClean="0"/>
              <a:t>Decision</a:t>
            </a:r>
            <a:r>
              <a:rPr lang="en-US" dirty="0" smtClean="0"/>
              <a:t> Modeling Notation 1.1</a:t>
            </a:r>
          </a:p>
          <a:p>
            <a:pPr marL="573088" lvl="1" indent="-342900"/>
            <a:r>
              <a:rPr lang="en-US" baseline="0" dirty="0" smtClean="0"/>
              <a:t>Case</a:t>
            </a:r>
            <a:r>
              <a:rPr lang="en-US" dirty="0" smtClean="0"/>
              <a:t> Management and Notation 1.1</a:t>
            </a:r>
            <a:endParaRPr lang="en-US" baseline="0" dirty="0" smtClean="0"/>
          </a:p>
          <a:p>
            <a:pPr marL="342900" indent="-342900">
              <a:buFont typeface="Arial" panose="020B0604020202020204" pitchFamily="34" charset="0"/>
              <a:buChar char="•"/>
            </a:pPr>
            <a:r>
              <a:rPr lang="en-US" dirty="0" smtClean="0"/>
              <a:t>Configuration Tools for Services from EHR (FHIR)</a:t>
            </a:r>
          </a:p>
          <a:p>
            <a:pPr marL="342900" indent="-342900">
              <a:buFont typeface="Arial" panose="020B0604020202020204" pitchFamily="34" charset="0"/>
              <a:buChar char="•"/>
            </a:pPr>
            <a:r>
              <a:rPr lang="en-US" baseline="0" dirty="0" smtClean="0"/>
              <a:t>Configuration </a:t>
            </a:r>
            <a:r>
              <a:rPr lang="en-US" dirty="0" smtClean="0"/>
              <a:t>Tools for </a:t>
            </a:r>
            <a:r>
              <a:rPr lang="en-US" baseline="0" dirty="0" smtClean="0"/>
              <a:t>Sp</a:t>
            </a:r>
            <a:r>
              <a:rPr lang="en-US" dirty="0" smtClean="0"/>
              <a:t>ecial Services</a:t>
            </a:r>
          </a:p>
          <a:p>
            <a:pPr lvl="2"/>
            <a:r>
              <a:rPr lang="en-US" dirty="0" smtClean="0"/>
              <a:t>To Manage Data Models</a:t>
            </a:r>
          </a:p>
          <a:p>
            <a:pPr lvl="2"/>
            <a:r>
              <a:rPr lang="en-US" baseline="0" dirty="0" smtClean="0"/>
              <a:t>To</a:t>
            </a:r>
            <a:r>
              <a:rPr lang="en-US" dirty="0" smtClean="0"/>
              <a:t> Provide Added </a:t>
            </a:r>
            <a:r>
              <a:rPr lang="en-US" dirty="0" err="1" smtClean="0"/>
              <a:t>Inferencing</a:t>
            </a:r>
            <a:r>
              <a:rPr lang="en-US" dirty="0" smtClean="0"/>
              <a:t> Capability</a:t>
            </a:r>
          </a:p>
          <a:p>
            <a:pPr lvl="3"/>
            <a:r>
              <a:rPr lang="en-US" dirty="0"/>
              <a:t>Physiologic Models</a:t>
            </a:r>
          </a:p>
          <a:p>
            <a:pPr lvl="3"/>
            <a:r>
              <a:rPr lang="en-US" dirty="0" smtClean="0"/>
              <a:t>Predictive Models (Bayesian Networks)</a:t>
            </a:r>
            <a:endParaRPr lang="en-US" dirty="0"/>
          </a:p>
          <a:p>
            <a:pPr lvl="3"/>
            <a:r>
              <a:rPr lang="en-US" dirty="0"/>
              <a:t>NLP Services</a:t>
            </a:r>
          </a:p>
          <a:p>
            <a:pPr lvl="3"/>
            <a:r>
              <a:rPr lang="en-US" dirty="0"/>
              <a:t>Custom Java-Based Tools</a:t>
            </a:r>
          </a:p>
          <a:p>
            <a:pPr marL="342900" indent="-342900">
              <a:buFont typeface="Arial" panose="020B0604020202020204" pitchFamily="34" charset="0"/>
              <a:buChar char="•"/>
            </a:pPr>
            <a:r>
              <a:rPr lang="en-US" dirty="0" smtClean="0"/>
              <a:t>Configuration Site Specific Information</a:t>
            </a:r>
            <a:endParaRPr lang="en-US" dirty="0"/>
          </a:p>
        </p:txBody>
      </p:sp>
    </p:spTree>
    <p:extLst>
      <p:ext uri="{BB962C8B-B14F-4D97-AF65-F5344CB8AC3E}">
        <p14:creationId xmlns:p14="http://schemas.microsoft.com/office/powerpoint/2010/main" val="297607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1927" y="1720966"/>
            <a:ext cx="6243642" cy="4230176"/>
          </a:xfrm>
          <a:prstGeom prst="rect">
            <a:avLst/>
          </a:prstGeom>
        </p:spPr>
      </p:pic>
      <p:sp>
        <p:nvSpPr>
          <p:cNvPr id="2" name="Title 1"/>
          <p:cNvSpPr>
            <a:spLocks noGrp="1"/>
          </p:cNvSpPr>
          <p:nvPr>
            <p:ph type="title"/>
          </p:nvPr>
        </p:nvSpPr>
        <p:spPr>
          <a:xfrm>
            <a:off x="519545" y="163451"/>
            <a:ext cx="11076710" cy="1042658"/>
          </a:xfrm>
        </p:spPr>
        <p:txBody>
          <a:bodyPr/>
          <a:lstStyle/>
          <a:p>
            <a:r>
              <a:rPr lang="en-US" dirty="0" smtClean="0"/>
              <a:t>Business Process Management Notation (BPMN)</a:t>
            </a:r>
            <a:endParaRPr lang="en-US" dirty="0"/>
          </a:p>
        </p:txBody>
      </p:sp>
      <p:sp>
        <p:nvSpPr>
          <p:cNvPr id="3" name="Text Placeholder 2"/>
          <p:cNvSpPr>
            <a:spLocks noGrp="1"/>
          </p:cNvSpPr>
          <p:nvPr>
            <p:ph type="body" sz="quarter" idx="14"/>
          </p:nvPr>
        </p:nvSpPr>
        <p:spPr>
          <a:xfrm>
            <a:off x="138545" y="1464042"/>
            <a:ext cx="5943600" cy="4744024"/>
          </a:xfrm>
        </p:spPr>
        <p:txBody>
          <a:bodyPr>
            <a:normAutofit/>
          </a:bodyPr>
          <a:lstStyle/>
          <a:p>
            <a:pPr marL="457200" indent="-457200">
              <a:buFont typeface="Arial" panose="020B0604020202020204" pitchFamily="34" charset="0"/>
              <a:buChar char="•"/>
            </a:pPr>
            <a:r>
              <a:rPr lang="en-US" dirty="0" smtClean="0"/>
              <a:t>Orchestrating workflows</a:t>
            </a:r>
          </a:p>
          <a:p>
            <a:pPr marL="687388" lvl="1" indent="-457200"/>
            <a:r>
              <a:rPr lang="en-US" dirty="0" smtClean="0"/>
              <a:t>Part of the work is done by computers</a:t>
            </a:r>
          </a:p>
          <a:p>
            <a:pPr marL="687388" lvl="1" indent="-457200"/>
            <a:r>
              <a:rPr lang="en-US" dirty="0" smtClean="0"/>
              <a:t>Part of work done by people</a:t>
            </a:r>
          </a:p>
          <a:p>
            <a:pPr marL="457200" indent="-457200">
              <a:buFont typeface="Arial" panose="020B0604020202020204" pitchFamily="34" charset="0"/>
              <a:buChar char="•"/>
            </a:pPr>
            <a:r>
              <a:rPr lang="en-US" dirty="0" smtClean="0"/>
              <a:t>Authoring environment produces </a:t>
            </a:r>
            <a:r>
              <a:rPr lang="en-US" b="1" dirty="0" smtClean="0"/>
              <a:t>executable output</a:t>
            </a:r>
          </a:p>
          <a:p>
            <a:pPr marL="687388" lvl="1" indent="-457200"/>
            <a:r>
              <a:rPr lang="en-US" dirty="0" smtClean="0"/>
              <a:t>Workflow execution engines will run the process specification</a:t>
            </a:r>
          </a:p>
          <a:p>
            <a:pPr marL="457200" indent="-457200">
              <a:buFont typeface="Arial" panose="020B0604020202020204" pitchFamily="34" charset="0"/>
              <a:buChar char="•"/>
            </a:pPr>
            <a:endParaRPr lang="en-US" dirty="0"/>
          </a:p>
        </p:txBody>
      </p:sp>
      <p:sp>
        <p:nvSpPr>
          <p:cNvPr id="5" name="TextBox 4"/>
          <p:cNvSpPr txBox="1"/>
          <p:nvPr/>
        </p:nvSpPr>
        <p:spPr>
          <a:xfrm>
            <a:off x="7835039" y="5806142"/>
            <a:ext cx="3260380" cy="369332"/>
          </a:xfrm>
          <a:prstGeom prst="rect">
            <a:avLst/>
          </a:prstGeom>
          <a:noFill/>
        </p:spPr>
        <p:txBody>
          <a:bodyPr wrap="none" rtlCol="0">
            <a:spAutoFit/>
          </a:bodyPr>
          <a:lstStyle/>
          <a:p>
            <a:r>
              <a:rPr lang="en-US" dirty="0" smtClean="0"/>
              <a:t>Diagnosing Pulmonary Embolism</a:t>
            </a:r>
            <a:endParaRPr lang="en-US" dirty="0"/>
          </a:p>
        </p:txBody>
      </p:sp>
    </p:spTree>
    <p:extLst>
      <p:ext uri="{BB962C8B-B14F-4D97-AF65-F5344CB8AC3E}">
        <p14:creationId xmlns:p14="http://schemas.microsoft.com/office/powerpoint/2010/main" val="20332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58154" y="1607551"/>
            <a:ext cx="7078986" cy="4160200"/>
          </a:xfrm>
          <a:prstGeom prst="rect">
            <a:avLst/>
          </a:prstGeom>
        </p:spPr>
      </p:pic>
      <p:sp>
        <p:nvSpPr>
          <p:cNvPr id="2" name="Title 1"/>
          <p:cNvSpPr>
            <a:spLocks noGrp="1"/>
          </p:cNvSpPr>
          <p:nvPr>
            <p:ph type="title"/>
          </p:nvPr>
        </p:nvSpPr>
        <p:spPr>
          <a:xfrm>
            <a:off x="519545" y="107696"/>
            <a:ext cx="11076710" cy="1042658"/>
          </a:xfrm>
        </p:spPr>
        <p:txBody>
          <a:bodyPr/>
          <a:lstStyle/>
          <a:p>
            <a:r>
              <a:rPr lang="en-US" dirty="0" smtClean="0"/>
              <a:t>Decision Modeling Notation (DMN)</a:t>
            </a:r>
            <a:endParaRPr lang="en-US" dirty="0"/>
          </a:p>
        </p:txBody>
      </p:sp>
      <p:sp>
        <p:nvSpPr>
          <p:cNvPr id="3" name="Text Placeholder 2"/>
          <p:cNvSpPr>
            <a:spLocks noGrp="1"/>
          </p:cNvSpPr>
          <p:nvPr>
            <p:ph type="body" sz="quarter" idx="14"/>
          </p:nvPr>
        </p:nvSpPr>
        <p:spPr>
          <a:xfrm>
            <a:off x="282478" y="1623735"/>
            <a:ext cx="5382491" cy="4054576"/>
          </a:xfrm>
        </p:spPr>
        <p:txBody>
          <a:bodyPr>
            <a:normAutofit/>
          </a:bodyPr>
          <a:lstStyle/>
          <a:p>
            <a:pPr marL="457200" indent="-457200">
              <a:buFont typeface="Arial" panose="020B0604020202020204" pitchFamily="34" charset="0"/>
              <a:buChar char="•"/>
            </a:pPr>
            <a:r>
              <a:rPr lang="en-US" dirty="0" smtClean="0"/>
              <a:t>Documents the Logic of Decisions</a:t>
            </a:r>
          </a:p>
          <a:p>
            <a:pPr marL="687388" lvl="1" indent="-457200"/>
            <a:r>
              <a:rPr lang="en-US" dirty="0" smtClean="0"/>
              <a:t>Enumerates Necessary Data Elements</a:t>
            </a:r>
          </a:p>
          <a:p>
            <a:pPr marL="687388" lvl="1" indent="-457200"/>
            <a:r>
              <a:rPr lang="en-US" dirty="0" smtClean="0"/>
              <a:t>Captures Compositional Logic</a:t>
            </a:r>
          </a:p>
          <a:p>
            <a:pPr marL="457200" indent="-457200">
              <a:buFont typeface="Arial" panose="020B0604020202020204" pitchFamily="34" charset="0"/>
              <a:buChar char="•"/>
            </a:pPr>
            <a:r>
              <a:rPr lang="en-US" dirty="0" smtClean="0"/>
              <a:t>Authoring System uses Graphics and Decision Tables</a:t>
            </a:r>
          </a:p>
          <a:p>
            <a:pPr marL="457200" indent="-457200">
              <a:buFont typeface="Arial" panose="020B0604020202020204" pitchFamily="34" charset="0"/>
              <a:buChar char="•"/>
            </a:pPr>
            <a:r>
              <a:rPr lang="en-US" dirty="0" smtClean="0"/>
              <a:t>Produces </a:t>
            </a:r>
            <a:r>
              <a:rPr lang="en-US" b="1" dirty="0" smtClean="0"/>
              <a:t>Executable</a:t>
            </a:r>
            <a:r>
              <a:rPr lang="en-US" dirty="0" smtClean="0"/>
              <a:t> Output</a:t>
            </a:r>
            <a:endParaRPr lang="en-US" dirty="0"/>
          </a:p>
        </p:txBody>
      </p:sp>
    </p:spTree>
    <p:extLst>
      <p:ext uri="{BB962C8B-B14F-4D97-AF65-F5344CB8AC3E}">
        <p14:creationId xmlns:p14="http://schemas.microsoft.com/office/powerpoint/2010/main" val="35550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352015"/>
            <a:ext cx="11076710" cy="558844"/>
          </a:xfrm>
        </p:spPr>
        <p:txBody>
          <a:bodyPr>
            <a:normAutofit fontScale="90000"/>
          </a:bodyPr>
          <a:lstStyle/>
          <a:p>
            <a:r>
              <a:rPr lang="en-US" dirty="0" smtClean="0"/>
              <a:t>Decision Modeling Notation: Decision Tables</a:t>
            </a:r>
            <a:endParaRPr lang="en-US" dirty="0"/>
          </a:p>
        </p:txBody>
      </p:sp>
      <p:pic>
        <p:nvPicPr>
          <p:cNvPr id="6" name="Picture 5"/>
          <p:cNvPicPr/>
          <p:nvPr/>
        </p:nvPicPr>
        <p:blipFill rotWithShape="1">
          <a:blip r:embed="rId3"/>
          <a:srcRect l="-189" t="-2207" r="189" b="55372"/>
          <a:stretch/>
        </p:blipFill>
        <p:spPr>
          <a:xfrm>
            <a:off x="5839167" y="910859"/>
            <a:ext cx="6177573" cy="5043055"/>
          </a:xfrm>
          <a:prstGeom prst="rect">
            <a:avLst/>
          </a:prstGeom>
        </p:spPr>
      </p:pic>
      <p:pic>
        <p:nvPicPr>
          <p:cNvPr id="5" name="Picture 4"/>
          <p:cNvPicPr/>
          <p:nvPr/>
        </p:nvPicPr>
        <p:blipFill>
          <a:blip r:embed="rId4"/>
          <a:stretch>
            <a:fillRect/>
          </a:stretch>
        </p:blipFill>
        <p:spPr>
          <a:xfrm>
            <a:off x="5648162" y="1125702"/>
            <a:ext cx="6368578" cy="4828212"/>
          </a:xfrm>
          <a:prstGeom prst="rect">
            <a:avLst/>
          </a:prstGeom>
        </p:spPr>
      </p:pic>
      <p:sp>
        <p:nvSpPr>
          <p:cNvPr id="3" name="Text Placeholder 2"/>
          <p:cNvSpPr>
            <a:spLocks noGrp="1"/>
          </p:cNvSpPr>
          <p:nvPr>
            <p:ph type="body" sz="quarter" idx="14"/>
          </p:nvPr>
        </p:nvSpPr>
        <p:spPr>
          <a:xfrm>
            <a:off x="91585" y="1652366"/>
            <a:ext cx="5966315" cy="4093678"/>
          </a:xfrm>
        </p:spPr>
        <p:txBody>
          <a:bodyPr>
            <a:normAutofit/>
          </a:bodyPr>
          <a:lstStyle/>
          <a:p>
            <a:pPr marL="457200" indent="-457200">
              <a:buFont typeface="Arial" panose="020B0604020202020204" pitchFamily="34" charset="0"/>
              <a:buChar char="•"/>
            </a:pPr>
            <a:r>
              <a:rPr lang="en-US" dirty="0" smtClean="0"/>
              <a:t>Specific Logic Described in Decision Tables</a:t>
            </a:r>
          </a:p>
          <a:p>
            <a:pPr marL="687388" lvl="1" indent="-457200"/>
            <a:r>
              <a:rPr lang="en-US" dirty="0" smtClean="0"/>
              <a:t>Simplifies Designing, Critiquing, Maintaining Logic</a:t>
            </a:r>
          </a:p>
          <a:p>
            <a:pPr marL="457200" indent="-457200">
              <a:buFont typeface="Arial" panose="020B0604020202020204" pitchFamily="34" charset="0"/>
              <a:buChar char="•"/>
            </a:pPr>
            <a:r>
              <a:rPr lang="en-US" dirty="0" smtClean="0"/>
              <a:t>Can be Supplemented (or Replaced) by Expressions</a:t>
            </a:r>
          </a:p>
          <a:p>
            <a:pPr marL="687388" lvl="1" indent="-457200"/>
            <a:r>
              <a:rPr lang="en-US" dirty="0" smtClean="0"/>
              <a:t>Several Expression Languages available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2336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0"/>
            <a:ext cx="11076710" cy="1042658"/>
          </a:xfrm>
        </p:spPr>
        <p:txBody>
          <a:bodyPr/>
          <a:lstStyle/>
          <a:p>
            <a:r>
              <a:rPr lang="en-US" dirty="0" smtClean="0"/>
              <a:t>Case Management Model Notation (CMMN)</a:t>
            </a:r>
            <a:endParaRPr lang="en-US" dirty="0"/>
          </a:p>
        </p:txBody>
      </p:sp>
      <p:sp>
        <p:nvSpPr>
          <p:cNvPr id="3" name="Text Placeholder 2"/>
          <p:cNvSpPr>
            <a:spLocks noGrp="1"/>
          </p:cNvSpPr>
          <p:nvPr>
            <p:ph type="body" sz="quarter" idx="14"/>
          </p:nvPr>
        </p:nvSpPr>
        <p:spPr>
          <a:xfrm>
            <a:off x="0" y="1614510"/>
            <a:ext cx="6567055" cy="4717351"/>
          </a:xfrm>
        </p:spPr>
        <p:txBody>
          <a:bodyPr>
            <a:normAutofit/>
          </a:bodyPr>
          <a:lstStyle/>
          <a:p>
            <a:pPr marL="457200" indent="-457200">
              <a:buFont typeface="Arial" panose="020B0604020202020204" pitchFamily="34" charset="0"/>
              <a:buChar char="•"/>
            </a:pPr>
            <a:r>
              <a:rPr lang="en-US" sz="2800" dirty="0" smtClean="0"/>
              <a:t>For Experts to choose relevant approach</a:t>
            </a:r>
          </a:p>
          <a:p>
            <a:pPr marL="687388" lvl="1" indent="-457200"/>
            <a:r>
              <a:rPr lang="en-US" sz="2400" dirty="0" smtClean="0"/>
              <a:t>Activated for a specific context (</a:t>
            </a:r>
            <a:r>
              <a:rPr lang="en-US" sz="2400" i="1" dirty="0" smtClean="0"/>
              <a:t>symptoms suggest pulmonary embolism</a:t>
            </a:r>
            <a:r>
              <a:rPr lang="en-US" sz="2400" dirty="0" smtClean="0"/>
              <a:t>)</a:t>
            </a:r>
          </a:p>
          <a:p>
            <a:pPr marL="457200" indent="-457200">
              <a:buFont typeface="Arial" panose="020B0604020202020204" pitchFamily="34" charset="0"/>
              <a:buChar char="•"/>
            </a:pPr>
            <a:r>
              <a:rPr lang="en-US" sz="2800" dirty="0" smtClean="0"/>
              <a:t>Allows flexibility</a:t>
            </a:r>
          </a:p>
          <a:p>
            <a:pPr marL="687388" lvl="1" indent="-457200"/>
            <a:r>
              <a:rPr lang="en-US" sz="2400" dirty="0" smtClean="0"/>
              <a:t>When patient state is ambiguous</a:t>
            </a:r>
          </a:p>
          <a:p>
            <a:pPr marL="687388" lvl="1" indent="-457200"/>
            <a:r>
              <a:rPr lang="en-US" sz="2400" dirty="0" smtClean="0"/>
              <a:t>When choice of approach requires Expert judgement</a:t>
            </a:r>
          </a:p>
          <a:p>
            <a:pPr marL="457200" indent="-457200">
              <a:buFont typeface="Arial" panose="020B0604020202020204" pitchFamily="34" charset="0"/>
              <a:buChar char="•"/>
            </a:pPr>
            <a:r>
              <a:rPr lang="en-US" sz="2800" dirty="0" smtClean="0"/>
              <a:t>The newest of the standards-relatively untested</a:t>
            </a:r>
            <a:endParaRPr lang="en-US" sz="2800" dirty="0"/>
          </a:p>
        </p:txBody>
      </p:sp>
      <p:pic>
        <p:nvPicPr>
          <p:cNvPr id="5" name="Picture 4"/>
          <p:cNvPicPr>
            <a:picLocks noChangeAspect="1"/>
          </p:cNvPicPr>
          <p:nvPr/>
        </p:nvPicPr>
        <p:blipFill>
          <a:blip r:embed="rId2"/>
          <a:stretch>
            <a:fillRect/>
          </a:stretch>
        </p:blipFill>
        <p:spPr>
          <a:xfrm>
            <a:off x="6475163" y="1274618"/>
            <a:ext cx="5855387" cy="4946073"/>
          </a:xfrm>
          <a:prstGeom prst="rect">
            <a:avLst/>
          </a:prstGeom>
        </p:spPr>
      </p:pic>
    </p:spTree>
    <p:extLst>
      <p:ext uri="{BB962C8B-B14F-4D97-AF65-F5344CB8AC3E}">
        <p14:creationId xmlns:p14="http://schemas.microsoft.com/office/powerpoint/2010/main" val="4051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7636" y="263101"/>
            <a:ext cx="2461976" cy="299457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3100219" y="3498150"/>
            <a:ext cx="5293637" cy="316401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7857055" y="272880"/>
            <a:ext cx="4057598" cy="3002271"/>
          </a:xfrm>
          <a:prstGeom prst="rect">
            <a:avLst/>
          </a:prstGeom>
          <a:effectLst>
            <a:outerShdw blurRad="50800" dist="38100" dir="2700000" algn="tl" rotWithShape="0">
              <a:prstClr val="black">
                <a:alpha val="40000"/>
              </a:prstClr>
            </a:outerShdw>
          </a:effectLst>
        </p:spPr>
      </p:pic>
      <p:sp>
        <p:nvSpPr>
          <p:cNvPr id="9" name="Bent-Up Arrow 8"/>
          <p:cNvSpPr/>
          <p:nvPr/>
        </p:nvSpPr>
        <p:spPr bwMode="auto">
          <a:xfrm rot="16200000">
            <a:off x="6080513" y="2677660"/>
            <a:ext cx="841011" cy="647863"/>
          </a:xfrm>
          <a:prstGeom prst="bentUpArrow">
            <a:avLst>
              <a:gd name="adj1" fmla="val 25000"/>
              <a:gd name="adj2" fmla="val 19616"/>
              <a:gd name="adj3" fmla="val 27305"/>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50087" y="3219827"/>
            <a:ext cx="3367076" cy="307777"/>
          </a:xfrm>
          <a:prstGeom prst="rect">
            <a:avLst/>
          </a:prstGeom>
          <a:noFill/>
        </p:spPr>
        <p:txBody>
          <a:bodyPr wrap="none" rtlCol="0">
            <a:spAutoFit/>
          </a:bodyPr>
          <a:lstStyle/>
          <a:p>
            <a:r>
              <a:rPr lang="en-US" sz="1400" dirty="0" smtClean="0"/>
              <a:t>Algorithm for Pulmonary Embolism Workup</a:t>
            </a:r>
            <a:endParaRPr lang="en-US" sz="1400" dirty="0"/>
          </a:p>
        </p:txBody>
      </p:sp>
      <p:sp>
        <p:nvSpPr>
          <p:cNvPr id="12" name="Bent-Up Arrow 11"/>
          <p:cNvSpPr/>
          <p:nvPr/>
        </p:nvSpPr>
        <p:spPr bwMode="auto">
          <a:xfrm rot="10800000">
            <a:off x="4036968" y="2716393"/>
            <a:ext cx="625936" cy="705704"/>
          </a:xfrm>
          <a:prstGeom prst="bentUpArrow">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3200506" y="6585392"/>
            <a:ext cx="5093061" cy="307777"/>
          </a:xfrm>
          <a:prstGeom prst="rect">
            <a:avLst/>
          </a:prstGeom>
          <a:noFill/>
        </p:spPr>
        <p:txBody>
          <a:bodyPr wrap="none" rtlCol="0">
            <a:spAutoFit/>
          </a:bodyPr>
          <a:lstStyle/>
          <a:p>
            <a:r>
              <a:rPr lang="en-US" sz="1400" dirty="0"/>
              <a:t>P</a:t>
            </a:r>
            <a:r>
              <a:rPr lang="en-US" sz="1400" dirty="0" smtClean="0"/>
              <a:t>ulmonary </a:t>
            </a:r>
            <a:r>
              <a:rPr lang="en-US" sz="1400" dirty="0"/>
              <a:t>e</a:t>
            </a:r>
            <a:r>
              <a:rPr lang="en-US" sz="1400" dirty="0" smtClean="0"/>
              <a:t>mbolism workflow designed in a BPMN authoring tool.</a:t>
            </a:r>
            <a:endParaRPr lang="en-US" sz="1400" dirty="0"/>
          </a:p>
        </p:txBody>
      </p:sp>
      <p:sp>
        <p:nvSpPr>
          <p:cNvPr id="14" name="TextBox 13"/>
          <p:cNvSpPr txBox="1"/>
          <p:nvPr/>
        </p:nvSpPr>
        <p:spPr>
          <a:xfrm>
            <a:off x="8071224" y="3235942"/>
            <a:ext cx="4057598" cy="338554"/>
          </a:xfrm>
          <a:prstGeom prst="rect">
            <a:avLst/>
          </a:prstGeom>
          <a:noFill/>
        </p:spPr>
        <p:txBody>
          <a:bodyPr wrap="square" rtlCol="0">
            <a:spAutoFit/>
          </a:bodyPr>
          <a:lstStyle/>
          <a:p>
            <a:r>
              <a:rPr lang="en-US" sz="1600" dirty="0" smtClean="0"/>
              <a:t>Workflow execution using a BPMN engine.</a:t>
            </a:r>
            <a:endParaRPr lang="en-US" sz="1600" dirty="0"/>
          </a:p>
        </p:txBody>
      </p:sp>
      <p:sp>
        <p:nvSpPr>
          <p:cNvPr id="16" name="Title 15"/>
          <p:cNvSpPr>
            <a:spLocks noGrp="1"/>
          </p:cNvSpPr>
          <p:nvPr>
            <p:ph type="title"/>
          </p:nvPr>
        </p:nvSpPr>
        <p:spPr>
          <a:xfrm>
            <a:off x="-51264" y="6314875"/>
            <a:ext cx="2311930" cy="502241"/>
          </a:xfrm>
        </p:spPr>
        <p:txBody>
          <a:bodyPr>
            <a:normAutofit fontScale="90000"/>
          </a:bodyPr>
          <a:lstStyle/>
          <a:p>
            <a:pPr rtl="0" eaLnBrk="1" latinLnBrk="0" hangingPunct="1"/>
            <a:r>
              <a:rPr lang="en-US" sz="1800" b="1" i="1" kern="1200" dirty="0" smtClean="0">
                <a:solidFill>
                  <a:srgbClr val="000000"/>
                </a:solidFill>
                <a:effectLst/>
                <a:latin typeface="Calibri" panose="020F0502020204030204" pitchFamily="34" charset="0"/>
                <a:ea typeface="+mn-ea"/>
                <a:cs typeface="+mn-cs"/>
              </a:rPr>
              <a:t>Tools for Delivering</a:t>
            </a:r>
            <a:r>
              <a:rPr lang="en-US" sz="1800" b="1" i="1" dirty="0">
                <a:solidFill>
                  <a:srgbClr val="000000"/>
                </a:solidFill>
                <a:latin typeface="Calibri" panose="020F0502020204030204" pitchFamily="34" charset="0"/>
                <a:ea typeface="+mn-ea"/>
                <a:cs typeface="+mn-cs"/>
              </a:rPr>
              <a:t> </a:t>
            </a:r>
            <a:r>
              <a:rPr lang="en-US" sz="1800" b="1" i="1" kern="1200" dirty="0" smtClean="0">
                <a:solidFill>
                  <a:srgbClr val="000000"/>
                </a:solidFill>
                <a:effectLst/>
                <a:latin typeface="Calibri" panose="020F0502020204030204" pitchFamily="34" charset="0"/>
                <a:ea typeface="+mn-ea"/>
                <a:cs typeface="+mn-cs"/>
              </a:rPr>
              <a:t>Medical Workflows</a:t>
            </a:r>
            <a:endParaRPr lang="en-US" i="1" dirty="0" smtClean="0">
              <a:effectLst/>
            </a:endParaRPr>
          </a:p>
        </p:txBody>
      </p:sp>
      <p:sp>
        <p:nvSpPr>
          <p:cNvPr id="17" name="Right Arrow 16"/>
          <p:cNvSpPr/>
          <p:nvPr/>
        </p:nvSpPr>
        <p:spPr>
          <a:xfrm>
            <a:off x="2957544" y="1482050"/>
            <a:ext cx="588567" cy="402968"/>
          </a:xfrm>
          <a:prstGeom prst="rightArrow">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4389438" fontAlgn="base">
              <a:spcBef>
                <a:spcPct val="0"/>
              </a:spcBef>
              <a:spcAft>
                <a:spcPct val="0"/>
              </a:spcAft>
            </a:pPr>
            <a:endParaRPr lang="en-US" sz="8600">
              <a:solidFill>
                <a:schemeClr val="tx1"/>
              </a:solidFill>
              <a:latin typeface="Arial" charset="0"/>
            </a:endParaRPr>
          </a:p>
        </p:txBody>
      </p:sp>
      <p:sp>
        <p:nvSpPr>
          <p:cNvPr id="18" name="Right Arrow 17"/>
          <p:cNvSpPr/>
          <p:nvPr/>
        </p:nvSpPr>
        <p:spPr>
          <a:xfrm>
            <a:off x="7186997" y="1453396"/>
            <a:ext cx="588567" cy="402968"/>
          </a:xfrm>
          <a:prstGeom prst="rightArrow">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4389438" fontAlgn="base">
              <a:spcBef>
                <a:spcPct val="0"/>
              </a:spcBef>
              <a:spcAft>
                <a:spcPct val="0"/>
              </a:spcAft>
            </a:pPr>
            <a:endParaRPr lang="en-US" sz="8600">
              <a:solidFill>
                <a:schemeClr val="tx1"/>
              </a:solidFill>
              <a:latin typeface="Arial" charset="0"/>
            </a:endParaRPr>
          </a:p>
        </p:txBody>
      </p:sp>
      <p:graphicFrame>
        <p:nvGraphicFramePr>
          <p:cNvPr id="19" name="Diagram 18"/>
          <p:cNvGraphicFramePr/>
          <p:nvPr>
            <p:extLst/>
          </p:nvPr>
        </p:nvGraphicFramePr>
        <p:xfrm>
          <a:off x="3280950" y="342485"/>
          <a:ext cx="3908459" cy="27718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57027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mountain DkBlue Wave">
  <a:themeElements>
    <a:clrScheme name="Intermountain Colors 3">
      <a:dk1>
        <a:srgbClr val="000000"/>
      </a:dk1>
      <a:lt1>
        <a:srgbClr val="FFFFFF"/>
      </a:lt1>
      <a:dk2>
        <a:srgbClr val="37517D"/>
      </a:dk2>
      <a:lt2>
        <a:srgbClr val="4F81BD"/>
      </a:lt2>
      <a:accent1>
        <a:srgbClr val="4F81BD"/>
      </a:accent1>
      <a:accent2>
        <a:srgbClr val="005DAA"/>
      </a:accent2>
      <a:accent3>
        <a:srgbClr val="A8C5E7"/>
      </a:accent3>
      <a:accent4>
        <a:srgbClr val="EFAE1E"/>
      </a:accent4>
      <a:accent5>
        <a:srgbClr val="88BB00"/>
      </a:accent5>
      <a:accent6>
        <a:srgbClr val="B45114"/>
      </a:accent6>
      <a:hlink>
        <a:srgbClr val="005DAA"/>
      </a:hlink>
      <a:folHlink>
        <a:srgbClr val="4F81B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Intermountain PowerPoint Template.potx" id="{F2F2BC2C-FC59-4F7B-A87A-CD11F2D3DDA5}" vid="{F989D3DB-958E-4AE3-ACCF-4D253DB7C2D5}"/>
    </a:ext>
  </a:extLst>
</a:theme>
</file>

<file path=ppt/theme/theme2.xml><?xml version="1.0" encoding="utf-8"?>
<a:theme xmlns:a="http://schemas.openxmlformats.org/drawingml/2006/main" name="SAO 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9280</TotalTime>
  <Words>1860</Words>
  <Application>Microsoft Office PowerPoint</Application>
  <PresentationFormat>Widescreen</PresentationFormat>
  <Paragraphs>277</Paragraphs>
  <Slides>33</Slides>
  <Notes>9</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Courier New</vt:lpstr>
      <vt:lpstr>Times New Roman</vt:lpstr>
      <vt:lpstr>Intermountain DkBlue Wave</vt:lpstr>
      <vt:lpstr>SAO Blue Template</vt:lpstr>
      <vt:lpstr>Knowledge Authoring: Examples Using Tools from the OMG</vt:lpstr>
      <vt:lpstr>Business Process Management Languages</vt:lpstr>
      <vt:lpstr>Three Process Management Tools</vt:lpstr>
      <vt:lpstr>An Authoring Environment for Electronic Protocols</vt:lpstr>
      <vt:lpstr>Business Process Management Notation (BPMN)</vt:lpstr>
      <vt:lpstr>Decision Modeling Notation (DMN)</vt:lpstr>
      <vt:lpstr>Decision Modeling Notation: Decision Tables</vt:lpstr>
      <vt:lpstr>Case Management Model Notation (CMMN)</vt:lpstr>
      <vt:lpstr>Tools for Delivering Medical Workflows</vt:lpstr>
      <vt:lpstr>OMG-Sponsored Projects</vt:lpstr>
      <vt:lpstr>PowerPoint Presentation</vt:lpstr>
      <vt:lpstr>An Initial Experience with BPMN</vt:lpstr>
      <vt:lpstr>Example: Testing for Pulmonary Embolism</vt:lpstr>
      <vt:lpstr>Authoring at Different Granularities</vt:lpstr>
      <vt:lpstr>Non-Automated Process Model</vt:lpstr>
      <vt:lpstr>Tools for Non-Automated Process Models</vt:lpstr>
      <vt:lpstr>Non-Automated (High Level) Pumonary Embolism Model</vt:lpstr>
      <vt:lpstr>Automated Process Model-</vt:lpstr>
      <vt:lpstr>Growing and Extending a Detailed BPMN Model</vt:lpstr>
      <vt:lpstr>Initial PE Workup Description</vt:lpstr>
      <vt:lpstr>Initial BPMN Model</vt:lpstr>
      <vt:lpstr>Amended PE Diagnostic Process</vt:lpstr>
      <vt:lpstr>Revised Pulmonary Embolism Diagnostic Model</vt:lpstr>
      <vt:lpstr>Maintenance: Modifying the Workflow</vt:lpstr>
      <vt:lpstr>PE Diagnosis in Pregnancy</vt:lpstr>
      <vt:lpstr>Pulmonary Embolism in Pregnancy</vt:lpstr>
      <vt:lpstr>Configuring Alert Event Services</vt:lpstr>
      <vt:lpstr>Configuring Data Access Services</vt:lpstr>
      <vt:lpstr>Components Necessary to Make BPM Computable</vt:lpstr>
      <vt:lpstr>PowerPoint Presentation</vt:lpstr>
      <vt:lpstr>PowerPoint Presentation</vt:lpstr>
      <vt:lpstr>Designing a CDSS for Complex Electronic Protocols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Calibri 40 Pt</dc:title>
  <dc:creator>Microsoft Office User</dc:creator>
  <cp:lastModifiedBy>Peter Haug</cp:lastModifiedBy>
  <cp:revision>147</cp:revision>
  <cp:lastPrinted>2016-11-18T21:04:20Z</cp:lastPrinted>
  <dcterms:created xsi:type="dcterms:W3CDTF">2017-02-24T04:56:09Z</dcterms:created>
  <dcterms:modified xsi:type="dcterms:W3CDTF">2017-11-16T19:34:28Z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iteId">
    <vt:lpwstr>a79016de-bdd0-4e47-91f4-79416ab912ad</vt:lpwstr>
  </property>
  <property fmtid="{D5CDD505-2E9C-101B-9397-08002B2CF9AE}" pid="4" name="MSIP_Label_ba1a4512-8026-4a73-bfb7-8d52c1779a3a_Ref">
    <vt:lpwstr>https://api.informationprotection.azure.com/api/a79016de-bdd0-4e47-91f4-79416ab912ad</vt:lpwstr>
  </property>
  <property fmtid="{D5CDD505-2E9C-101B-9397-08002B2CF9AE}" pid="5" name="MSIP_Label_ba1a4512-8026-4a73-bfb7-8d52c1779a3a_SetBy">
    <vt:lpwstr>Peter.Haug@imail.org</vt:lpwstr>
  </property>
  <property fmtid="{D5CDD505-2E9C-101B-9397-08002B2CF9AE}" pid="6" name="MSIP_Label_ba1a4512-8026-4a73-bfb7-8d52c1779a3a_SetDate">
    <vt:lpwstr>2017-07-31T10:44:22.7800000-06:00</vt:lpwstr>
  </property>
  <property fmtid="{D5CDD505-2E9C-101B-9397-08002B2CF9AE}" pid="7" name="MSIP_Label_ba1a4512-8026-4a73-bfb7-8d52c1779a3a_Name">
    <vt:lpwstr>Sensitive Information</vt:lpwstr>
  </property>
  <property fmtid="{D5CDD505-2E9C-101B-9397-08002B2CF9AE}" pid="8" name="MSIP_Label_ba1a4512-8026-4a73-bfb7-8d52c1779a3a_Application">
    <vt:lpwstr>Microsoft Azure Information Protection</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ies>
</file>