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8"/>
  </p:notesMasterIdLst>
  <p:handoutMasterIdLst>
    <p:handoutMasterId r:id="rId39"/>
  </p:handoutMasterIdLst>
  <p:sldIdLst>
    <p:sldId id="392" r:id="rId2"/>
    <p:sldId id="393" r:id="rId3"/>
    <p:sldId id="449" r:id="rId4"/>
    <p:sldId id="453" r:id="rId5"/>
    <p:sldId id="450" r:id="rId6"/>
    <p:sldId id="451" r:id="rId7"/>
    <p:sldId id="452" r:id="rId8"/>
    <p:sldId id="455" r:id="rId9"/>
    <p:sldId id="471" r:id="rId10"/>
    <p:sldId id="479" r:id="rId11"/>
    <p:sldId id="476" r:id="rId12"/>
    <p:sldId id="478" r:id="rId13"/>
    <p:sldId id="477" r:id="rId14"/>
    <p:sldId id="480" r:id="rId15"/>
    <p:sldId id="456" r:id="rId16"/>
    <p:sldId id="458" r:id="rId17"/>
    <p:sldId id="459" r:id="rId18"/>
    <p:sldId id="466" r:id="rId19"/>
    <p:sldId id="465" r:id="rId20"/>
    <p:sldId id="460" r:id="rId21"/>
    <p:sldId id="461" r:id="rId22"/>
    <p:sldId id="462" r:id="rId23"/>
    <p:sldId id="463" r:id="rId24"/>
    <p:sldId id="468" r:id="rId25"/>
    <p:sldId id="464" r:id="rId26"/>
    <p:sldId id="472" r:id="rId27"/>
    <p:sldId id="473" r:id="rId28"/>
    <p:sldId id="474" r:id="rId29"/>
    <p:sldId id="467" r:id="rId30"/>
    <p:sldId id="470" r:id="rId31"/>
    <p:sldId id="469" r:id="rId32"/>
    <p:sldId id="475" r:id="rId33"/>
    <p:sldId id="454" r:id="rId34"/>
    <p:sldId id="457" r:id="rId35"/>
    <p:sldId id="447" r:id="rId36"/>
    <p:sldId id="446" r:id="rId3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521415D9-36F7-43E2-AB2F-B90AF26B5E84}">
      <p14:sectionLst xmlns:p14="http://schemas.microsoft.com/office/powerpoint/2010/main">
        <p14:section name="Default Section" id="{786EF20E-4DE9-4DF1-A524-34C5D6A061ED}">
          <p14:sldIdLst>
            <p14:sldId id="392"/>
            <p14:sldId id="393"/>
            <p14:sldId id="449"/>
            <p14:sldId id="453"/>
            <p14:sldId id="450"/>
            <p14:sldId id="451"/>
            <p14:sldId id="452"/>
            <p14:sldId id="455"/>
            <p14:sldId id="471"/>
            <p14:sldId id="479"/>
            <p14:sldId id="476"/>
            <p14:sldId id="478"/>
            <p14:sldId id="477"/>
            <p14:sldId id="480"/>
            <p14:sldId id="456"/>
            <p14:sldId id="458"/>
            <p14:sldId id="459"/>
            <p14:sldId id="466"/>
            <p14:sldId id="465"/>
            <p14:sldId id="460"/>
            <p14:sldId id="461"/>
            <p14:sldId id="462"/>
            <p14:sldId id="463"/>
            <p14:sldId id="468"/>
            <p14:sldId id="464"/>
            <p14:sldId id="472"/>
            <p14:sldId id="473"/>
            <p14:sldId id="474"/>
            <p14:sldId id="467"/>
            <p14:sldId id="470"/>
            <p14:sldId id="469"/>
            <p14:sldId id="475"/>
            <p14:sldId id="454"/>
            <p14:sldId id="457"/>
          </p14:sldIdLst>
        </p14:section>
        <p14:section name="Untitled Section" id="{56E506D9-5ECE-47A5-988B-F1FA55AA9D25}">
          <p14:sldIdLst>
            <p14:sldId id="447"/>
            <p14:sldId id="4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me Welty" initials="J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CC33"/>
    <a:srgbClr val="009900"/>
    <a:srgbClr val="336699"/>
    <a:srgbClr val="003399"/>
    <a:srgbClr val="0083BE"/>
    <a:srgbClr val="000099"/>
    <a:srgbClr val="3333FF"/>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5" autoAdjust="0"/>
    <p:restoredTop sz="95908" autoAdjust="0"/>
  </p:normalViewPr>
  <p:slideViewPr>
    <p:cSldViewPr snapToGrid="0" snapToObjects="1">
      <p:cViewPr>
        <p:scale>
          <a:sx n="120" d="100"/>
          <a:sy n="120" d="100"/>
        </p:scale>
        <p:origin x="1360" y="-1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926" y="-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9" Type="http://schemas.openxmlformats.org/officeDocument/2006/relationships/slide" Target="slides/slide9.xml"/><Relationship Id="rId20" Type="http://schemas.openxmlformats.org/officeDocument/2006/relationships/slide" Target="slides/slide22.xml"/><Relationship Id="rId21" Type="http://schemas.openxmlformats.org/officeDocument/2006/relationships/slide" Target="slides/slide24.xml"/><Relationship Id="rId22" Type="http://schemas.openxmlformats.org/officeDocument/2006/relationships/slide" Target="slides/slide29.xml"/><Relationship Id="rId23" Type="http://schemas.openxmlformats.org/officeDocument/2006/relationships/slide" Target="slides/slide30.xml"/><Relationship Id="rId24" Type="http://schemas.openxmlformats.org/officeDocument/2006/relationships/slide" Target="slides/slide31.xml"/><Relationship Id="rId25" Type="http://schemas.openxmlformats.org/officeDocument/2006/relationships/slide" Target="slides/slide32.xml"/><Relationship Id="rId26" Type="http://schemas.openxmlformats.org/officeDocument/2006/relationships/slide" Target="slides/slide33.xml"/><Relationship Id="rId27" Type="http://schemas.openxmlformats.org/officeDocument/2006/relationships/slide" Target="slides/slide34.xml"/><Relationship Id="rId28" Type="http://schemas.openxmlformats.org/officeDocument/2006/relationships/slide" Target="slides/slide35.xml"/><Relationship Id="rId29" Type="http://schemas.openxmlformats.org/officeDocument/2006/relationships/slide" Target="slides/slide36.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3.xml"/><Relationship Id="rId13" Type="http://schemas.openxmlformats.org/officeDocument/2006/relationships/slide" Target="slides/slide15.xml"/><Relationship Id="rId14" Type="http://schemas.openxmlformats.org/officeDocument/2006/relationships/slide" Target="slides/slide16.xml"/><Relationship Id="rId15" Type="http://schemas.openxmlformats.org/officeDocument/2006/relationships/slide" Target="slides/slide17.xml"/><Relationship Id="rId16" Type="http://schemas.openxmlformats.org/officeDocument/2006/relationships/slide" Target="slides/slide18.xml"/><Relationship Id="rId17" Type="http://schemas.openxmlformats.org/officeDocument/2006/relationships/slide" Target="slides/slide19.xml"/><Relationship Id="rId18" Type="http://schemas.openxmlformats.org/officeDocument/2006/relationships/slide" Target="slides/slide20.xml"/><Relationship Id="rId19" Type="http://schemas.openxmlformats.org/officeDocument/2006/relationships/slide" Target="slides/slide21.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7.xml"/><Relationship Id="rId8"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ADCE56C1-B30B-4E0B-B4AF-AA0A774A2B7A}" type="datetime1">
              <a:rPr lang="en-US"/>
              <a:pPr>
                <a:defRPr/>
              </a:pPr>
              <a:t>11/13/17</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B9766B6E-F780-4189-A9E9-CF88040C5F0C}" type="slidenum">
              <a:rPr lang="en-US"/>
              <a:pPr>
                <a:defRPr/>
              </a:pPr>
              <a:t>‹#›</a:t>
            </a:fld>
            <a:endParaRPr lang="en-US" dirty="0"/>
          </a:p>
        </p:txBody>
      </p:sp>
    </p:spTree>
    <p:extLst>
      <p:ext uri="{BB962C8B-B14F-4D97-AF65-F5344CB8AC3E}">
        <p14:creationId xmlns:p14="http://schemas.microsoft.com/office/powerpoint/2010/main" val="3162023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50F45370-6F28-403B-B7B2-95C1EE238BC8}" type="datetime1">
              <a:rPr lang="en-US"/>
              <a:pPr>
                <a:defRPr/>
              </a:pPr>
              <a:t>11/13/17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FB850CD8-3DC0-4D51-9F0F-9FA8CBAFAED7}" type="slidenum">
              <a:rPr lang="en-US"/>
              <a:pPr>
                <a:defRPr/>
              </a:pPr>
              <a:t>‹#›</a:t>
            </a:fld>
            <a:endParaRPr lang="en-US" dirty="0"/>
          </a:p>
        </p:txBody>
      </p:sp>
    </p:spTree>
    <p:extLst>
      <p:ext uri="{BB962C8B-B14F-4D97-AF65-F5344CB8AC3E}">
        <p14:creationId xmlns:p14="http://schemas.microsoft.com/office/powerpoint/2010/main" val="343021468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852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73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013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39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316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Shape 81"/>
          <p:cNvSpPr>
            <a:spLocks noGrp="1"/>
          </p:cNvSpPr>
          <p:nvPr>
            <p:ph type="body" sz="quarter" idx="13"/>
          </p:nvPr>
        </p:nvSpPr>
        <p:spPr>
          <a:xfrm>
            <a:off x="274320" y="274320"/>
            <a:ext cx="7858125" cy="300019"/>
          </a:xfrm>
          <a:prstGeom prst="rect">
            <a:avLst/>
          </a:prstGeom>
        </p:spPr>
        <p:txBody>
          <a:bodyPr anchor="b">
            <a:spAutoFit/>
          </a:bodyPr>
          <a:lstStyle>
            <a:lvl1pPr marL="0" indent="0" defTabSz="321457">
              <a:lnSpc>
                <a:spcPct val="80000"/>
              </a:lnSpc>
              <a:spcBef>
                <a:spcPts val="0"/>
              </a:spcBef>
              <a:buClrTx/>
              <a:buSzTx/>
              <a:buFontTx/>
              <a:buNone/>
              <a:defRPr sz="1600" cap="all" spc="84" baseline="0">
                <a:solidFill>
                  <a:schemeClr val="accent1">
                    <a:lumMod val="20000"/>
                    <a:lumOff val="80000"/>
                  </a:schemeClr>
                </a:solidFill>
                <a:latin typeface="DIN Alternate"/>
                <a:ea typeface="DIN Alternate"/>
                <a:cs typeface="DIN Alternate"/>
                <a:sym typeface="DIN Alternate"/>
              </a:defRPr>
            </a:lvl1pPr>
          </a:lstStyle>
          <a:p>
            <a:r>
              <a:rPr dirty="0"/>
              <a:t>Text</a:t>
            </a:r>
          </a:p>
        </p:txBody>
      </p:sp>
      <p:sp>
        <p:nvSpPr>
          <p:cNvPr id="82" name="Shape 82"/>
          <p:cNvSpPr>
            <a:spLocks noGrp="1"/>
          </p:cNvSpPr>
          <p:nvPr>
            <p:ph type="title"/>
          </p:nvPr>
        </p:nvSpPr>
        <p:spPr>
          <a:prstGeom prst="rect">
            <a:avLst/>
          </a:prstGeom>
        </p:spPr>
        <p:txBody>
          <a:bodyPr/>
          <a:lstStyle>
            <a:lvl1pPr>
              <a:defRPr baseline="0">
                <a:solidFill>
                  <a:schemeClr val="bg1"/>
                </a:solidFill>
                <a:latin typeface="+mj-lt"/>
                <a:ea typeface="Helvetica Neue" charset="0"/>
                <a:cs typeface="Helvetica Neue" charset="0"/>
              </a:defRPr>
            </a:lvl1pPr>
          </a:lstStyle>
          <a:p>
            <a:r>
              <a:rPr dirty="0"/>
              <a:t>Title Text</a:t>
            </a:r>
          </a:p>
        </p:txBody>
      </p:sp>
      <p:sp>
        <p:nvSpPr>
          <p:cNvPr id="83" name="Shape 83"/>
          <p:cNvSpPr>
            <a:spLocks noGrp="1"/>
          </p:cNvSpPr>
          <p:nvPr>
            <p:ph type="body" idx="1"/>
          </p:nvPr>
        </p:nvSpPr>
        <p:spPr>
          <a:xfrm>
            <a:off x="822959" y="1845734"/>
            <a:ext cx="7543801" cy="4404122"/>
          </a:xfrm>
          <a:prstGeom prst="rect">
            <a:avLst/>
          </a:prstGeom>
        </p:spPr>
        <p:txBody>
          <a:bodyPr/>
          <a:lstStyle>
            <a:lvl1pPr>
              <a:buClr>
                <a:schemeClr val="accent1"/>
              </a:buClr>
              <a:buChar char="▸"/>
              <a:defRPr sz="2000">
                <a:latin typeface="+mn-lt"/>
                <a:ea typeface="Helvetica Neue" charset="0"/>
                <a:cs typeface="Helvetica Neue" charset="0"/>
              </a:defRPr>
            </a:lvl1pPr>
            <a:lvl2pPr>
              <a:buClr>
                <a:schemeClr val="accent1"/>
              </a:buClr>
              <a:buChar char="▸"/>
              <a:defRPr sz="1800">
                <a:latin typeface="+mn-lt"/>
                <a:ea typeface="Helvetica Neue" charset="0"/>
                <a:cs typeface="Helvetica Neue" charset="0"/>
              </a:defRPr>
            </a:lvl2pPr>
            <a:lvl3pPr>
              <a:buClr>
                <a:schemeClr val="accent1"/>
              </a:buClr>
              <a:buChar char="▸"/>
              <a:defRPr sz="1600">
                <a:latin typeface="+mn-lt"/>
                <a:ea typeface="Helvetica Neue" charset="0"/>
                <a:cs typeface="Helvetica Neue" charset="0"/>
              </a:defRPr>
            </a:lvl3pPr>
            <a:lvl4pPr>
              <a:buClr>
                <a:schemeClr val="accent1"/>
              </a:buClr>
              <a:buChar char="▸"/>
              <a:defRPr sz="1400">
                <a:latin typeface="+mn-lt"/>
                <a:ea typeface="Helvetica Neue" charset="0"/>
                <a:cs typeface="Helvetica Neue" charset="0"/>
              </a:defRPr>
            </a:lvl4pPr>
            <a:lvl5pPr>
              <a:buClr>
                <a:schemeClr val="accent1"/>
              </a:buClr>
              <a:buChar char="▸"/>
              <a:defRPr sz="1200">
                <a:latin typeface="+mn-lt"/>
                <a:ea typeface="Helvetica Neue" charset="0"/>
                <a:cs typeface="Helvetica Neue"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4" name="Shape 84"/>
          <p:cNvSpPr>
            <a:spLocks noGrp="1"/>
          </p:cNvSpPr>
          <p:nvPr>
            <p:ph type="sldNum" sz="quarter" idx="2"/>
          </p:nvPr>
        </p:nvSpPr>
        <p:spPr>
          <a:prstGeom prst="rect">
            <a:avLst/>
          </a:prstGeom>
        </p:spPr>
        <p:txBody>
          <a:bodyPr/>
          <a:lstStyle>
            <a:lvl1pPr>
              <a:defRPr>
                <a:solidFill>
                  <a:schemeClr val="accent1">
                    <a:lumMod val="20000"/>
                    <a:lumOff val="80000"/>
                  </a:schemeClr>
                </a:solidFill>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13461768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4452FDFF-9483-4A82-A0D2-0EFD9C982FB8}" type="slidenum">
              <a:rPr lang="en-US"/>
              <a:pPr>
                <a:defRPr/>
              </a:pPr>
              <a:t>‹#›</a:t>
            </a:fld>
            <a:endParaRPr lang="en-US" dirty="0"/>
          </a:p>
        </p:txBody>
      </p:sp>
      <p:pic>
        <p:nvPicPr>
          <p:cNvPr id="1030" name="Picture 4" descr="Department of Veterans Affairs, Veterans Health Administration, Office of Health Information"/>
          <p:cNvPicPr>
            <a:picLocks noChangeAspect="1" noChangeArrowheads="1"/>
          </p:cNvPicPr>
          <p:nvPr userDrawn="1"/>
        </p:nvPicPr>
        <p:blipFill>
          <a:blip r:embed="rId15"/>
          <a:srcRect/>
          <a:stretch>
            <a:fillRect/>
          </a:stretch>
        </p:blipFill>
        <p:spPr bwMode="auto">
          <a:xfrm>
            <a:off x="911225" y="495300"/>
            <a:ext cx="165100" cy="165100"/>
          </a:xfrm>
          <a:prstGeom prst="rect">
            <a:avLst/>
          </a:prstGeom>
          <a:noFill/>
          <a:ln w="9525">
            <a:noFill/>
            <a:miter lim="800000"/>
            <a:headEnd/>
            <a:tailEnd/>
          </a:ln>
        </p:spPr>
      </p:pic>
      <p:sp>
        <p:nvSpPr>
          <p:cNvPr id="7" name="TextBox 6"/>
          <p:cNvSpPr txBox="1"/>
          <p:nvPr userDrawn="1"/>
        </p:nvSpPr>
        <p:spPr>
          <a:xfrm>
            <a:off x="457200" y="6284913"/>
            <a:ext cx="4311650" cy="276225"/>
          </a:xfrm>
          <a:prstGeom prst="rect">
            <a:avLst/>
          </a:prstGeom>
          <a:noFill/>
        </p:spPr>
        <p:txBody>
          <a:bodyPr>
            <a:spAutoFit/>
          </a:bodyPr>
          <a:lstStyle/>
          <a:p>
            <a:pPr>
              <a:defRPr/>
            </a:pPr>
            <a:r>
              <a:rPr lang="en-US" sz="1200" spc="100" dirty="0">
                <a:solidFill>
                  <a:schemeClr val="bg1">
                    <a:lumMod val="65000"/>
                  </a:schemeClr>
                </a:solidFill>
                <a:latin typeface="Arial" charset="0"/>
                <a:ea typeface="ＭＳ Ｐゴシック" charset="0"/>
                <a:cs typeface="ＭＳ Ｐゴシック" charset="0"/>
              </a:rPr>
              <a:t>VETERANS HEALTH ADMINISTRATION</a:t>
            </a:r>
          </a:p>
        </p:txBody>
      </p:sp>
    </p:spTree>
  </p:cSld>
  <p:clrMap bg1="lt1" tx1="dk1" bg2="lt2" tx2="dk2" accent1="accent1" accent2="accent2" accent3="accent3" accent4="accent4" accent5="accent5" accent6="accent6" hlink="hlink" folHlink="folHlink"/>
  <p:sldLayoutIdLst>
    <p:sldLayoutId id="2147483792" r:id="rId1"/>
    <p:sldLayoutId id="2147483796" r:id="rId2"/>
    <p:sldLayoutId id="2147483785" r:id="rId3"/>
    <p:sldLayoutId id="2147483793" r:id="rId4"/>
    <p:sldLayoutId id="2147483786" r:id="rId5"/>
    <p:sldLayoutId id="2147483787" r:id="rId6"/>
    <p:sldLayoutId id="2147483788" r:id="rId7"/>
    <p:sldLayoutId id="2147483794" r:id="rId8"/>
    <p:sldLayoutId id="2147483789" r:id="rId9"/>
    <p:sldLayoutId id="2147483790" r:id="rId10"/>
    <p:sldLayoutId id="2147483791" r:id="rId11"/>
    <p:sldLayoutId id="2147483795" r:id="rId12"/>
  </p:sldLayoutIdLst>
  <p:hf hdr="0" ftr="0" dt="0"/>
  <p:txStyles>
    <p:titleStyle>
      <a:lvl1pPr algn="l" defTabSz="457200" rtl="0" eaLnBrk="0" fontAlgn="base" hangingPunct="0">
        <a:spcBef>
          <a:spcPct val="0"/>
        </a:spcBef>
        <a:spcAft>
          <a:spcPct val="0"/>
        </a:spcAft>
        <a:defRPr sz="2800" kern="1200">
          <a:solidFill>
            <a:schemeClr val="bg1"/>
          </a:solidFill>
          <a:latin typeface="+mj-lt"/>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8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8880" y="3182112"/>
            <a:ext cx="7772400" cy="783788"/>
          </a:xfrm>
        </p:spPr>
        <p:txBody>
          <a:bodyPr>
            <a:noAutofit/>
          </a:bodyPr>
          <a:lstStyle/>
          <a:p>
            <a:r>
              <a:rPr lang="en-US" sz="2400" dirty="0" smtClean="0"/>
              <a:t>BPM Standards and Healthcare</a:t>
            </a:r>
            <a:endParaRPr lang="en-US" sz="2400" dirty="0"/>
          </a:p>
        </p:txBody>
      </p:sp>
      <p:sp>
        <p:nvSpPr>
          <p:cNvPr id="5" name="Subtitle 4"/>
          <p:cNvSpPr>
            <a:spLocks noGrp="1"/>
          </p:cNvSpPr>
          <p:nvPr>
            <p:ph type="subTitle" idx="1"/>
          </p:nvPr>
        </p:nvSpPr>
        <p:spPr/>
        <p:txBody>
          <a:bodyPr/>
          <a:lstStyle/>
          <a:p>
            <a:r>
              <a:rPr lang="en-US" sz="2400" dirty="0" smtClean="0"/>
              <a:t>November 14, 2017</a:t>
            </a:r>
          </a:p>
          <a:p>
            <a:r>
              <a:rPr lang="en-US" sz="2400" dirty="0" smtClean="0"/>
              <a:t>Stephen A. White, Ph.D.</a:t>
            </a:r>
            <a:endParaRPr lang="en-US" sz="2400" dirty="0"/>
          </a:p>
        </p:txBody>
      </p:sp>
      <p:sp>
        <p:nvSpPr>
          <p:cNvPr id="3" name="Slide Number Placeholder 2"/>
          <p:cNvSpPr>
            <a:spLocks noGrp="1"/>
          </p:cNvSpPr>
          <p:nvPr>
            <p:ph type="sldNum" sz="quarter" idx="4294967295"/>
          </p:nvPr>
        </p:nvSpPr>
        <p:spPr>
          <a:xfrm>
            <a:off x="8653463" y="6249988"/>
            <a:ext cx="490537" cy="365125"/>
          </a:xfrm>
        </p:spPr>
        <p:txBody>
          <a:bodyPr/>
          <a:lstStyle/>
          <a:p>
            <a:pPr>
              <a:defRPr/>
            </a:pPr>
            <a:fld id="{5B1AF43B-DC5F-4813-A4DA-17F2F6C1393F}" type="slidenum">
              <a:rPr lang="en-US" smtClean="0"/>
              <a:pPr>
                <a:defRPr/>
              </a:pPr>
              <a:t>1</a:t>
            </a:fld>
            <a:endParaRPr lang="en-US" dirty="0"/>
          </a:p>
        </p:txBody>
      </p:sp>
    </p:spTree>
    <p:extLst>
      <p:ext uri="{BB962C8B-B14F-4D97-AF65-F5344CB8AC3E}">
        <p14:creationId xmlns:p14="http://schemas.microsoft.com/office/powerpoint/2010/main" val="295887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BPMN Elements</a:t>
            </a:r>
            <a:endParaRPr lang="en-US" sz="2800" dirty="0">
              <a:latin typeface="+mj-lt"/>
            </a:endParaRP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10</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smtClean="0">
                <a:solidFill>
                  <a:schemeClr val="accent1">
                    <a:lumMod val="20000"/>
                    <a:lumOff val="80000"/>
                  </a:schemeClr>
                </a:solidFill>
                <a:latin typeface="DIN Alternate" charset="0"/>
                <a:ea typeface="DIN Alternate" charset="0"/>
                <a:cs typeface="DIN Alternate" charset="0"/>
              </a:rPr>
              <a:t>Overview of bpm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5" name="Flow Objects.png"/>
          <p:cNvPicPr>
            <a:picLocks noChangeAspect="1"/>
          </p:cNvPicPr>
          <p:nvPr/>
        </p:nvPicPr>
        <p:blipFill>
          <a:blip r:embed="rId2">
            <a:extLst/>
          </a:blip>
          <a:srcRect b="1008"/>
          <a:stretch>
            <a:fillRect/>
          </a:stretch>
        </p:blipFill>
        <p:spPr>
          <a:xfrm>
            <a:off x="100278" y="1807840"/>
            <a:ext cx="1270001" cy="3903580"/>
          </a:xfrm>
          <a:prstGeom prst="rect">
            <a:avLst/>
          </a:prstGeom>
          <a:ln w="12700">
            <a:miter lim="400000"/>
          </a:ln>
        </p:spPr>
      </p:pic>
      <p:pic>
        <p:nvPicPr>
          <p:cNvPr id="7" name="pasted-image.pdf"/>
          <p:cNvPicPr>
            <a:picLocks noChangeAspect="1"/>
          </p:cNvPicPr>
          <p:nvPr/>
        </p:nvPicPr>
        <p:blipFill>
          <a:blip r:embed="rId3">
            <a:extLst/>
          </a:blip>
          <a:stretch>
            <a:fillRect/>
          </a:stretch>
        </p:blipFill>
        <p:spPr>
          <a:xfrm>
            <a:off x="1568450" y="1806359"/>
            <a:ext cx="1715509" cy="2819401"/>
          </a:xfrm>
          <a:prstGeom prst="rect">
            <a:avLst/>
          </a:prstGeom>
          <a:ln w="12700">
            <a:miter lim="400000"/>
          </a:ln>
        </p:spPr>
      </p:pic>
      <p:pic>
        <p:nvPicPr>
          <p:cNvPr id="8" name="Artifacts.png"/>
          <p:cNvPicPr>
            <a:picLocks noChangeAspect="1"/>
          </p:cNvPicPr>
          <p:nvPr/>
        </p:nvPicPr>
        <p:blipFill>
          <a:blip r:embed="rId4">
            <a:extLst/>
          </a:blip>
          <a:srcRect t="4095"/>
          <a:stretch>
            <a:fillRect/>
          </a:stretch>
        </p:blipFill>
        <p:spPr>
          <a:xfrm>
            <a:off x="3239599" y="1799612"/>
            <a:ext cx="1783153" cy="3220351"/>
          </a:xfrm>
          <a:prstGeom prst="rect">
            <a:avLst/>
          </a:prstGeom>
          <a:ln w="12700">
            <a:miter lim="400000"/>
          </a:ln>
        </p:spPr>
      </p:pic>
      <p:pic>
        <p:nvPicPr>
          <p:cNvPr id="9" name="Data.png"/>
          <p:cNvPicPr>
            <a:picLocks noChangeAspect="1"/>
          </p:cNvPicPr>
          <p:nvPr/>
        </p:nvPicPr>
        <p:blipFill>
          <a:blip r:embed="rId5">
            <a:extLst/>
          </a:blip>
          <a:srcRect t="593" b="593"/>
          <a:stretch>
            <a:fillRect/>
          </a:stretch>
        </p:blipFill>
        <p:spPr>
          <a:xfrm>
            <a:off x="5588981" y="1780959"/>
            <a:ext cx="2563438" cy="1999121"/>
          </a:xfrm>
          <a:prstGeom prst="rect">
            <a:avLst/>
          </a:prstGeom>
          <a:ln w="12700">
            <a:miter lim="400000"/>
          </a:ln>
        </p:spPr>
      </p:pic>
      <p:pic>
        <p:nvPicPr>
          <p:cNvPr id="10" name="pasted-image.pdf"/>
          <p:cNvPicPr>
            <a:picLocks noChangeAspect="1"/>
          </p:cNvPicPr>
          <p:nvPr/>
        </p:nvPicPr>
        <p:blipFill>
          <a:blip r:embed="rId6">
            <a:extLst/>
          </a:blip>
          <a:stretch>
            <a:fillRect/>
          </a:stretch>
        </p:blipFill>
        <p:spPr>
          <a:xfrm>
            <a:off x="5105400" y="3719629"/>
            <a:ext cx="3530600" cy="2819400"/>
          </a:xfrm>
          <a:prstGeom prst="rect">
            <a:avLst/>
          </a:prstGeom>
          <a:ln w="12700">
            <a:miter lim="400000"/>
          </a:ln>
        </p:spPr>
      </p:pic>
      <p:pic>
        <p:nvPicPr>
          <p:cNvPr id="11" name="pasted-image.pdf"/>
          <p:cNvPicPr>
            <a:picLocks noChangeAspect="1"/>
          </p:cNvPicPr>
          <p:nvPr/>
        </p:nvPicPr>
        <p:blipFill>
          <a:blip r:embed="rId7">
            <a:extLst/>
          </a:blip>
          <a:stretch>
            <a:fillRect/>
          </a:stretch>
        </p:blipFill>
        <p:spPr>
          <a:xfrm>
            <a:off x="5124450" y="5249979"/>
            <a:ext cx="3517900" cy="1282700"/>
          </a:xfrm>
          <a:prstGeom prst="rect">
            <a:avLst/>
          </a:prstGeom>
          <a:ln w="12700">
            <a:miter lim="400000"/>
          </a:ln>
        </p:spPr>
      </p:pic>
    </p:spTree>
    <p:extLst>
      <p:ext uri="{BB962C8B-B14F-4D97-AF65-F5344CB8AC3E}">
        <p14:creationId xmlns:p14="http://schemas.microsoft.com/office/powerpoint/2010/main" val="1526413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CMMN Overview</a:t>
            </a:r>
            <a:endParaRPr lang="en-US" sz="2800" dirty="0">
              <a:latin typeface="+mj-lt"/>
            </a:endParaRPr>
          </a:p>
        </p:txBody>
      </p:sp>
      <p:sp>
        <p:nvSpPr>
          <p:cNvPr id="3" name="Content Placeholder 2"/>
          <p:cNvSpPr>
            <a:spLocks noGrp="1"/>
          </p:cNvSpPr>
          <p:nvPr>
            <p:ph sz="half" idx="1"/>
          </p:nvPr>
        </p:nvSpPr>
        <p:spPr>
          <a:xfrm>
            <a:off x="457200" y="1938528"/>
            <a:ext cx="8229600" cy="4311460"/>
          </a:xfrm>
        </p:spPr>
        <p:txBody>
          <a:bodyPr>
            <a:normAutofit/>
          </a:bodyPr>
          <a:lstStyle/>
          <a:p>
            <a:r>
              <a:rPr lang="en-US" sz="2000" dirty="0" smtClean="0"/>
              <a:t>CMMN is about managing</a:t>
            </a:r>
            <a:r>
              <a:rPr lang="mr-IN" sz="2000" dirty="0" smtClean="0"/>
              <a:t>…</a:t>
            </a:r>
            <a:endParaRPr lang="en-US" sz="2000" dirty="0" smtClean="0"/>
          </a:p>
          <a:p>
            <a:r>
              <a:rPr lang="en-US" sz="2000" dirty="0" smtClean="0"/>
              <a:t>It is a relatively new standard. Development beginning in about 2010.</a:t>
            </a:r>
          </a:p>
          <a:p>
            <a:r>
              <a:rPr lang="en-US" sz="2000" dirty="0" smtClean="0"/>
              <a:t>Supporting resources are still growing.</a:t>
            </a:r>
          </a:p>
          <a:p>
            <a:r>
              <a:rPr lang="en-US" sz="2000" dirty="0" smtClean="0"/>
              <a:t>It has a metamodel, notation, and execution semantics for modeling a case.</a:t>
            </a:r>
          </a:p>
          <a:p>
            <a:r>
              <a:rPr lang="en-US" sz="2000" dirty="0" smtClean="0"/>
              <a:t>CMMN 1.0 was released in May 2014 and 1.1 beta was released in March 2016.</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11</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smtClean="0">
                <a:solidFill>
                  <a:schemeClr val="accent1">
                    <a:lumMod val="20000"/>
                    <a:lumOff val="80000"/>
                  </a:schemeClr>
                </a:solidFill>
                <a:latin typeface="DIN Alternate" charset="0"/>
                <a:ea typeface="DIN Alternate" charset="0"/>
                <a:cs typeface="DIN Alternate" charset="0"/>
              </a:rPr>
              <a:t>Overview of bpm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7292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CMMN Elements</a:t>
            </a:r>
            <a:endParaRPr lang="en-US" sz="2800" dirty="0">
              <a:latin typeface="+mj-lt"/>
            </a:endParaRP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12</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smtClean="0">
                <a:solidFill>
                  <a:schemeClr val="accent1">
                    <a:lumMod val="20000"/>
                    <a:lumOff val="80000"/>
                  </a:schemeClr>
                </a:solidFill>
                <a:latin typeface="DIN Alternate" charset="0"/>
                <a:ea typeface="DIN Alternate" charset="0"/>
                <a:cs typeface="DIN Alternate" charset="0"/>
              </a:rPr>
              <a:t>Overview of bpm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41" y="2222204"/>
            <a:ext cx="1712677" cy="106798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647" y="2454349"/>
            <a:ext cx="495300" cy="5969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782" y="2257499"/>
            <a:ext cx="1219200" cy="990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8346" y="2222204"/>
            <a:ext cx="1651000" cy="1016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4710" y="2560821"/>
            <a:ext cx="228600" cy="3175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3310" y="2596854"/>
            <a:ext cx="215900" cy="2667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9032" y="4516179"/>
            <a:ext cx="1028700" cy="228600"/>
          </a:xfrm>
          <a:prstGeom prst="rect">
            <a:avLst/>
          </a:prstGeom>
        </p:spPr>
      </p:pic>
      <p:sp>
        <p:nvSpPr>
          <p:cNvPr id="16" name="TextBox 15"/>
          <p:cNvSpPr txBox="1"/>
          <p:nvPr/>
        </p:nvSpPr>
        <p:spPr>
          <a:xfrm>
            <a:off x="570220" y="3353633"/>
            <a:ext cx="1792717" cy="369332"/>
          </a:xfrm>
          <a:prstGeom prst="rect">
            <a:avLst/>
          </a:prstGeom>
          <a:noFill/>
        </p:spPr>
        <p:txBody>
          <a:bodyPr wrap="square" rtlCol="0">
            <a:spAutoFit/>
          </a:bodyPr>
          <a:lstStyle/>
          <a:p>
            <a:pPr algn="ctr"/>
            <a:r>
              <a:rPr lang="en-US" dirty="0" smtClean="0">
                <a:latin typeface="+mn-lt"/>
              </a:rPr>
              <a:t>Case Plan Model</a:t>
            </a:r>
            <a:endParaRPr lang="en-US" dirty="0">
              <a:latin typeface="+mn-lt"/>
            </a:endParaRPr>
          </a:p>
        </p:txBody>
      </p:sp>
      <p:sp>
        <p:nvSpPr>
          <p:cNvPr id="17" name="TextBox 16"/>
          <p:cNvSpPr txBox="1"/>
          <p:nvPr/>
        </p:nvSpPr>
        <p:spPr>
          <a:xfrm>
            <a:off x="2347310" y="3215133"/>
            <a:ext cx="1331973" cy="646331"/>
          </a:xfrm>
          <a:prstGeom prst="rect">
            <a:avLst/>
          </a:prstGeom>
          <a:noFill/>
        </p:spPr>
        <p:txBody>
          <a:bodyPr wrap="square" rtlCol="0">
            <a:spAutoFit/>
          </a:bodyPr>
          <a:lstStyle/>
          <a:p>
            <a:pPr algn="ctr"/>
            <a:r>
              <a:rPr lang="en-US" smtClean="0">
                <a:latin typeface="+mn-lt"/>
              </a:rPr>
              <a:t>Case File Item</a:t>
            </a:r>
            <a:endParaRPr lang="en-US" dirty="0">
              <a:latin typeface="+mn-lt"/>
            </a:endParaRPr>
          </a:p>
        </p:txBody>
      </p:sp>
      <p:sp>
        <p:nvSpPr>
          <p:cNvPr id="18" name="TextBox 17"/>
          <p:cNvSpPr txBox="1"/>
          <p:nvPr/>
        </p:nvSpPr>
        <p:spPr>
          <a:xfrm>
            <a:off x="3663422" y="3353633"/>
            <a:ext cx="1079920" cy="369332"/>
          </a:xfrm>
          <a:prstGeom prst="rect">
            <a:avLst/>
          </a:prstGeom>
          <a:noFill/>
        </p:spPr>
        <p:txBody>
          <a:bodyPr wrap="square" rtlCol="0">
            <a:spAutoFit/>
          </a:bodyPr>
          <a:lstStyle/>
          <a:p>
            <a:pPr algn="ctr"/>
            <a:r>
              <a:rPr lang="en-US" smtClean="0">
                <a:latin typeface="+mn-lt"/>
              </a:rPr>
              <a:t>Task</a:t>
            </a:r>
            <a:endParaRPr lang="en-US" dirty="0">
              <a:latin typeface="+mn-lt"/>
            </a:endParaRPr>
          </a:p>
        </p:txBody>
      </p:sp>
      <p:sp>
        <p:nvSpPr>
          <p:cNvPr id="19" name="TextBox 18"/>
          <p:cNvSpPr txBox="1"/>
          <p:nvPr/>
        </p:nvSpPr>
        <p:spPr>
          <a:xfrm>
            <a:off x="5543886" y="3353632"/>
            <a:ext cx="1079920" cy="369332"/>
          </a:xfrm>
          <a:prstGeom prst="rect">
            <a:avLst/>
          </a:prstGeom>
          <a:noFill/>
        </p:spPr>
        <p:txBody>
          <a:bodyPr wrap="square" rtlCol="0">
            <a:spAutoFit/>
          </a:bodyPr>
          <a:lstStyle/>
          <a:p>
            <a:pPr algn="ctr"/>
            <a:r>
              <a:rPr lang="en-US" smtClean="0">
                <a:latin typeface="+mn-lt"/>
              </a:rPr>
              <a:t>Stage</a:t>
            </a:r>
            <a:endParaRPr lang="en-US" dirty="0">
              <a:latin typeface="+mn-lt"/>
            </a:endParaRPr>
          </a:p>
        </p:txBody>
      </p:sp>
      <p:sp>
        <p:nvSpPr>
          <p:cNvPr id="20" name="TextBox 19"/>
          <p:cNvSpPr txBox="1"/>
          <p:nvPr/>
        </p:nvSpPr>
        <p:spPr>
          <a:xfrm>
            <a:off x="7068702" y="3353632"/>
            <a:ext cx="1079920" cy="369332"/>
          </a:xfrm>
          <a:prstGeom prst="rect">
            <a:avLst/>
          </a:prstGeom>
          <a:noFill/>
        </p:spPr>
        <p:txBody>
          <a:bodyPr wrap="square" rtlCol="0">
            <a:spAutoFit/>
          </a:bodyPr>
          <a:lstStyle/>
          <a:p>
            <a:pPr algn="ctr"/>
            <a:r>
              <a:rPr lang="en-US" smtClean="0">
                <a:latin typeface="+mn-lt"/>
              </a:rPr>
              <a:t>Criterion</a:t>
            </a:r>
            <a:endParaRPr lang="en-US" dirty="0">
              <a:latin typeface="+mn-lt"/>
            </a:endParaRPr>
          </a:p>
        </p:txBody>
      </p:sp>
      <p:sp>
        <p:nvSpPr>
          <p:cNvPr id="21" name="TextBox 20"/>
          <p:cNvSpPr txBox="1"/>
          <p:nvPr/>
        </p:nvSpPr>
        <p:spPr>
          <a:xfrm>
            <a:off x="3593782" y="4819098"/>
            <a:ext cx="1238187" cy="369332"/>
          </a:xfrm>
          <a:prstGeom prst="rect">
            <a:avLst/>
          </a:prstGeom>
          <a:noFill/>
        </p:spPr>
        <p:txBody>
          <a:bodyPr wrap="square" rtlCol="0">
            <a:spAutoFit/>
          </a:bodyPr>
          <a:lstStyle/>
          <a:p>
            <a:pPr algn="ctr"/>
            <a:r>
              <a:rPr lang="en-US" smtClean="0">
                <a:latin typeface="+mn-lt"/>
              </a:rPr>
              <a:t>Connector</a:t>
            </a:r>
            <a:endParaRPr lang="en-US" dirty="0">
              <a:latin typeface="+mn-lt"/>
            </a:endParaRPr>
          </a:p>
        </p:txBody>
      </p:sp>
    </p:spTree>
    <p:extLst>
      <p:ext uri="{BB962C8B-B14F-4D97-AF65-F5344CB8AC3E}">
        <p14:creationId xmlns:p14="http://schemas.microsoft.com/office/powerpoint/2010/main" val="1317640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DMN Overview</a:t>
            </a:r>
            <a:endParaRPr lang="en-US" sz="2800" dirty="0">
              <a:latin typeface="+mj-lt"/>
            </a:endParaRPr>
          </a:p>
        </p:txBody>
      </p:sp>
      <p:sp>
        <p:nvSpPr>
          <p:cNvPr id="3" name="Content Placeholder 2"/>
          <p:cNvSpPr>
            <a:spLocks noGrp="1"/>
          </p:cNvSpPr>
          <p:nvPr>
            <p:ph sz="half" idx="1"/>
          </p:nvPr>
        </p:nvSpPr>
        <p:spPr>
          <a:xfrm>
            <a:off x="457200" y="1938528"/>
            <a:ext cx="8229600" cy="4311460"/>
          </a:xfrm>
        </p:spPr>
        <p:txBody>
          <a:bodyPr>
            <a:normAutofit/>
          </a:bodyPr>
          <a:lstStyle/>
          <a:p>
            <a:r>
              <a:rPr lang="en-US" sz="2000" dirty="0" smtClean="0"/>
              <a:t>DMN is about deciding</a:t>
            </a:r>
            <a:r>
              <a:rPr lang="mr-IN" sz="2000" dirty="0" smtClean="0"/>
              <a:t>…</a:t>
            </a:r>
            <a:endParaRPr lang="en-US" sz="2000" dirty="0" smtClean="0"/>
          </a:p>
          <a:p>
            <a:r>
              <a:rPr lang="en-US" sz="2000" dirty="0"/>
              <a:t>It is a relatively new standard. Development beginning in about </a:t>
            </a:r>
            <a:r>
              <a:rPr lang="en-US" sz="2000" dirty="0" smtClean="0"/>
              <a:t>2012.</a:t>
            </a:r>
            <a:endParaRPr lang="en-US" sz="2000" dirty="0"/>
          </a:p>
          <a:p>
            <a:r>
              <a:rPr lang="en-US" sz="2000" dirty="0"/>
              <a:t>Supporting resources are still growing</a:t>
            </a:r>
            <a:r>
              <a:rPr lang="en-US" sz="2000" dirty="0" smtClean="0"/>
              <a:t>.</a:t>
            </a:r>
          </a:p>
          <a:p>
            <a:r>
              <a:rPr lang="en-US" sz="2000" dirty="0" smtClean="0"/>
              <a:t>It has a metamodel and notation for modeling repeatable business decisions.</a:t>
            </a:r>
          </a:p>
          <a:p>
            <a:r>
              <a:rPr lang="en-US" sz="2000" dirty="0" smtClean="0"/>
              <a:t>It can define the logic of the decision in multiple ways </a:t>
            </a:r>
            <a:r>
              <a:rPr lang="mr-IN" sz="2000" dirty="0" smtClean="0"/>
              <a:t>–</a:t>
            </a:r>
            <a:r>
              <a:rPr lang="en-US" sz="2000" dirty="0" smtClean="0"/>
              <a:t> e</a:t>
            </a:r>
            <a:r>
              <a:rPr lang="nb-NO" sz="2000" dirty="0" smtClean="0"/>
              <a:t>.g.,</a:t>
            </a:r>
            <a:r>
              <a:rPr lang="en-US" sz="2000" dirty="0" smtClean="0"/>
              <a:t> expressions, decision tables.</a:t>
            </a:r>
          </a:p>
          <a:p>
            <a:r>
              <a:rPr lang="en-US" sz="2000" dirty="0" smtClean="0"/>
              <a:t>DMN 1.1 released in Jun 2016</a:t>
            </a:r>
            <a:endParaRPr lang="en-US" sz="20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13</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smtClean="0">
                <a:solidFill>
                  <a:schemeClr val="accent1">
                    <a:lumMod val="20000"/>
                    <a:lumOff val="80000"/>
                  </a:schemeClr>
                </a:solidFill>
                <a:latin typeface="DIN Alternate" charset="0"/>
                <a:ea typeface="DIN Alternate" charset="0"/>
                <a:cs typeface="DIN Alternate" charset="0"/>
              </a:rPr>
              <a:t>Overview of bpm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32140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DMN </a:t>
            </a:r>
            <a:r>
              <a:rPr lang="en-US" sz="2800" dirty="0" smtClean="0">
                <a:latin typeface="+mj-lt"/>
              </a:rPr>
              <a:t>Elements</a:t>
            </a:r>
            <a:endParaRPr lang="en-US" sz="2800" dirty="0">
              <a:latin typeface="+mj-lt"/>
            </a:endParaRP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14</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smtClean="0">
                <a:solidFill>
                  <a:schemeClr val="accent1">
                    <a:lumMod val="20000"/>
                    <a:lumOff val="80000"/>
                  </a:schemeClr>
                </a:solidFill>
                <a:latin typeface="DIN Alternate" charset="0"/>
                <a:ea typeface="DIN Alternate" charset="0"/>
                <a:cs typeface="DIN Alternate" charset="0"/>
              </a:rPr>
              <a:t>Overview of bpm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50" y="2440781"/>
            <a:ext cx="4889500" cy="2933700"/>
          </a:xfrm>
          <a:prstGeom prst="rect">
            <a:avLst/>
          </a:prstGeom>
        </p:spPr>
      </p:pic>
    </p:spTree>
    <p:extLst>
      <p:ext uri="{BB962C8B-B14F-4D97-AF65-F5344CB8AC3E}">
        <p14:creationId xmlns:p14="http://schemas.microsoft.com/office/powerpoint/2010/main" val="1761086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722474"/>
            <a:ext cx="8229600" cy="4403689"/>
          </a:xfrm>
        </p:spPr>
        <p:txBody>
          <a:bodyPr/>
          <a:lstStyle/>
          <a:p>
            <a:pPr>
              <a:lnSpc>
                <a:spcPct val="150000"/>
              </a:lnSpc>
            </a:pPr>
            <a:r>
              <a:rPr lang="en-US" sz="2800" dirty="0" smtClean="0"/>
              <a:t>Introduction</a:t>
            </a:r>
          </a:p>
          <a:p>
            <a:pPr>
              <a:lnSpc>
                <a:spcPct val="150000"/>
              </a:lnSpc>
            </a:pPr>
            <a:r>
              <a:rPr lang="en-US" sz="2800" dirty="0" smtClean="0"/>
              <a:t>The </a:t>
            </a:r>
            <a:r>
              <a:rPr lang="en-US" sz="2800" dirty="0"/>
              <a:t>Significance of Standards</a:t>
            </a:r>
          </a:p>
          <a:p>
            <a:pPr>
              <a:lnSpc>
                <a:spcPct val="150000"/>
              </a:lnSpc>
            </a:pPr>
            <a:r>
              <a:rPr lang="en-US" sz="2800" dirty="0" smtClean="0"/>
              <a:t>Overview of BPM Standards</a:t>
            </a:r>
            <a:endParaRPr lang="en-US" sz="2800" dirty="0"/>
          </a:p>
          <a:p>
            <a:pPr>
              <a:lnSpc>
                <a:spcPct val="150000"/>
              </a:lnSpc>
            </a:pPr>
            <a:r>
              <a:rPr lang="en-US" sz="2800" b="1" dirty="0" smtClean="0">
                <a:solidFill>
                  <a:schemeClr val="accent1"/>
                </a:solidFill>
              </a:rPr>
              <a:t>Example Definition of a Clinical Pathway </a:t>
            </a:r>
            <a:r>
              <a:rPr lang="mr-IN" sz="2800" b="1" dirty="0" smtClean="0">
                <a:solidFill>
                  <a:schemeClr val="accent1"/>
                </a:solidFill>
              </a:rPr>
              <a:t>–</a:t>
            </a:r>
            <a:r>
              <a:rPr lang="en-US" sz="2800" b="1" dirty="0" smtClean="0">
                <a:solidFill>
                  <a:schemeClr val="accent1"/>
                </a:solidFill>
              </a:rPr>
              <a:t> Antenatal Care</a:t>
            </a:r>
          </a:p>
          <a:p>
            <a:pPr>
              <a:lnSpc>
                <a:spcPct val="150000"/>
              </a:lnSpc>
            </a:pPr>
            <a:r>
              <a:rPr lang="en-US" sz="2800" dirty="0" smtClean="0"/>
              <a:t>Summary</a:t>
            </a:r>
            <a:endParaRPr lang="en-US" sz="2800" dirty="0"/>
          </a:p>
          <a:p>
            <a:pPr>
              <a:lnSpc>
                <a:spcPct val="150000"/>
              </a:lnSpc>
            </a:pPr>
            <a:endParaRPr lang="en-US" sz="2800" dirty="0"/>
          </a:p>
          <a:p>
            <a:pPr>
              <a:lnSpc>
                <a:spcPct val="200000"/>
              </a:lnSpc>
            </a:pPr>
            <a:endParaRPr lang="en-US" sz="2800" dirty="0"/>
          </a:p>
          <a:p>
            <a:pPr>
              <a:lnSpc>
                <a:spcPct val="200000"/>
              </a:lnSpc>
            </a:pPr>
            <a:endParaRPr lang="en-US" sz="28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15</a:t>
            </a:fld>
            <a:endParaRPr lang="en-US" dirty="0"/>
          </a:p>
        </p:txBody>
      </p:sp>
    </p:spTree>
    <p:extLst>
      <p:ext uri="{BB962C8B-B14F-4D97-AF65-F5344CB8AC3E}">
        <p14:creationId xmlns:p14="http://schemas.microsoft.com/office/powerpoint/2010/main" val="2102279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000" dirty="0" smtClean="0"/>
              <a:t>The OMG has been hosting a BPM Healthcare Project, which started in Dec, 2016.</a:t>
            </a:r>
          </a:p>
          <a:p>
            <a:pPr lvl="1"/>
            <a:r>
              <a:rPr lang="en-US" sz="1800" dirty="0" smtClean="0"/>
              <a:t>Major healthcare organizations are participating.</a:t>
            </a:r>
          </a:p>
          <a:p>
            <a:r>
              <a:rPr lang="en-US" sz="2000" dirty="0" smtClean="0"/>
              <a:t>The main output of the project is the development of a “Field Guide” for healthcare organizations to development comprehensive and sharable models of Clinical Pathways using OMG BPM standards.</a:t>
            </a:r>
          </a:p>
          <a:p>
            <a:r>
              <a:rPr lang="en-US" sz="2000" dirty="0" smtClean="0"/>
              <a:t>To support and inform this work, an example Clinical Pathway is being developed in parallel.</a:t>
            </a:r>
          </a:p>
          <a:p>
            <a:pPr lvl="1"/>
            <a:r>
              <a:rPr lang="en-US" sz="1800" dirty="0" smtClean="0"/>
              <a:t>The chosen Clinical Pathway is antenatal care.</a:t>
            </a:r>
          </a:p>
          <a:p>
            <a:pPr lvl="1"/>
            <a:r>
              <a:rPr lang="en-US" dirty="0"/>
              <a:t>Validate if BPMN, CMMN, and DMN are fit for </a:t>
            </a:r>
            <a:r>
              <a:rPr lang="en-US" dirty="0" smtClean="0"/>
              <a:t>purpose.</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16</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a:solidFill>
                  <a:schemeClr val="accent1">
                    <a:lumMod val="20000"/>
                    <a:lumOff val="80000"/>
                  </a:schemeClr>
                </a:solidFill>
                <a:latin typeface="DIN Alternate" charset="0"/>
                <a:ea typeface="DIN Alternate" charset="0"/>
                <a:cs typeface="DIN Alternate" charset="0"/>
              </a:rPr>
              <a:t>Example Definition of a Clinical Pathway – Antenatal Care</a:t>
            </a:r>
          </a:p>
        </p:txBody>
      </p:sp>
    </p:spTree>
    <p:extLst>
      <p:ext uri="{BB962C8B-B14F-4D97-AF65-F5344CB8AC3E}">
        <p14:creationId xmlns:p14="http://schemas.microsoft.com/office/powerpoint/2010/main" val="5153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Antenatal Care</a:t>
            </a:r>
            <a:endParaRPr lang="en-US" dirty="0"/>
          </a:p>
        </p:txBody>
      </p:sp>
      <p:sp>
        <p:nvSpPr>
          <p:cNvPr id="3" name="Content Placeholder 2"/>
          <p:cNvSpPr>
            <a:spLocks noGrp="1"/>
          </p:cNvSpPr>
          <p:nvPr>
            <p:ph idx="1"/>
          </p:nvPr>
        </p:nvSpPr>
        <p:spPr>
          <a:xfrm>
            <a:off x="457200" y="1935650"/>
            <a:ext cx="5029200" cy="4190513"/>
          </a:xfrm>
        </p:spPr>
        <p:txBody>
          <a:bodyPr/>
          <a:lstStyle/>
          <a:p>
            <a:r>
              <a:rPr lang="en-US" sz="2000" dirty="0" smtClean="0"/>
              <a:t>This </a:t>
            </a:r>
            <a:r>
              <a:rPr lang="en-US" sz="2000" dirty="0"/>
              <a:t>example has a well defined start and end</a:t>
            </a:r>
          </a:p>
          <a:p>
            <a:pPr lvl="1"/>
            <a:r>
              <a:rPr lang="en-US" sz="1800" dirty="0"/>
              <a:t>From the first appointment after the start of pregnancy to delivery</a:t>
            </a:r>
          </a:p>
          <a:p>
            <a:r>
              <a:rPr lang="en-US" sz="2000" dirty="0"/>
              <a:t>Delivery and Postnatal care is not included</a:t>
            </a:r>
          </a:p>
          <a:p>
            <a:r>
              <a:rPr lang="en-US" sz="2000" dirty="0"/>
              <a:t>This is a complicated example, so the focus is on the “happy path” and a few exceptions.</a:t>
            </a:r>
          </a:p>
          <a:p>
            <a:pPr lvl="1"/>
            <a:r>
              <a:rPr lang="en-US" sz="1800" dirty="0"/>
              <a:t>Many of the potential complications are not defined (yet</a:t>
            </a:r>
            <a:r>
              <a:rPr lang="en-US" sz="1800" dirty="0" smtClean="0"/>
              <a:t>).</a:t>
            </a:r>
          </a:p>
          <a:p>
            <a:endParaRPr lang="en-US" sz="20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373" y="1982966"/>
            <a:ext cx="3254508" cy="4267022"/>
          </a:xfrm>
          <a:prstGeom prst="rect">
            <a:avLst/>
          </a:prstGeom>
        </p:spPr>
      </p:pic>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2343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baseline="0" dirty="0" smtClean="0">
                <a:solidFill>
                  <a:schemeClr val="bg1"/>
                </a:solidFill>
                <a:effectLst/>
              </a:rPr>
              <a:t>Scope of the Antenatal Clinical Pathway</a:t>
            </a:r>
            <a:r>
              <a:rPr lang="en-US" sz="3200" dirty="0" smtClean="0"/>
              <a:t> </a:t>
            </a:r>
            <a:endParaRPr lang="en-US" sz="3200" dirty="0"/>
          </a:p>
        </p:txBody>
      </p:sp>
      <p:sp>
        <p:nvSpPr>
          <p:cNvPr id="3" name="Content Placeholder 2"/>
          <p:cNvSpPr>
            <a:spLocks noGrp="1"/>
          </p:cNvSpPr>
          <p:nvPr>
            <p:ph idx="1"/>
          </p:nvPr>
        </p:nvSpPr>
        <p:spPr/>
        <p:txBody>
          <a:bodyPr/>
          <a:lstStyle/>
          <a:p>
            <a:r>
              <a:rPr lang="en-US" sz="2000" dirty="0" smtClean="0"/>
              <a:t>This Clinical Pathway is complex:</a:t>
            </a:r>
          </a:p>
          <a:p>
            <a:pPr lvl="1"/>
            <a:r>
              <a:rPr lang="en-US" dirty="0" smtClean="0"/>
              <a:t>There are 22 process models</a:t>
            </a:r>
          </a:p>
          <a:p>
            <a:pPr lvl="1"/>
            <a:r>
              <a:rPr lang="en-US" dirty="0" smtClean="0"/>
              <a:t>There are 9 case models</a:t>
            </a:r>
          </a:p>
          <a:p>
            <a:pPr lvl="1"/>
            <a:r>
              <a:rPr lang="en-US" dirty="0" smtClean="0"/>
              <a:t>There are 17 Decision models</a:t>
            </a:r>
          </a:p>
          <a:p>
            <a:r>
              <a:rPr lang="en-US" dirty="0" smtClean="0"/>
              <a:t>The models are connected; combining to create a comprehensive model of the behaviors and decisions of the Clinical Pathway.</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18</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7371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rmAutofit/>
          </a:bodyPr>
          <a:lstStyle>
            <a:lvl1pPr defTabSz="467359">
              <a:spcBef>
                <a:spcPts val="2200"/>
              </a:spcBef>
              <a:defRPr sz="4800"/>
            </a:lvl1pPr>
          </a:lstStyle>
          <a:p>
            <a:r>
              <a:rPr lang="en-US" sz="2800" dirty="0" smtClean="0">
                <a:solidFill>
                  <a:schemeClr val="bg1"/>
                </a:solidFill>
                <a:latin typeface="+mj-lt"/>
                <a:ea typeface="Georgia" charset="0"/>
                <a:cs typeface="Georgia" charset="0"/>
              </a:rPr>
              <a:t>Scope of the Antenatal Clinical Pathway</a:t>
            </a:r>
            <a:endParaRPr lang="en-US" sz="2800" dirty="0">
              <a:solidFill>
                <a:schemeClr val="bg1"/>
              </a:solidFill>
              <a:latin typeface="+mj-lt"/>
              <a:ea typeface="Georgia" charset="0"/>
              <a:cs typeface="Georgia" charset="0"/>
            </a:endParaRPr>
          </a:p>
        </p:txBody>
      </p:sp>
      <p:sp>
        <p:nvSpPr>
          <p:cNvPr id="3" name="Slide Number Placeholder 2"/>
          <p:cNvSpPr>
            <a:spLocks noGrp="1"/>
          </p:cNvSpPr>
          <p:nvPr>
            <p:ph type="sldNum" sz="quarter" idx="2"/>
          </p:nvPr>
        </p:nvSpPr>
        <p:spPr/>
        <p:txBody>
          <a:bodyPr/>
          <a:lstStyle/>
          <a:p>
            <a:fld id="{86CB4B4D-7CA3-9044-876B-883B54F8677D}" type="slidenum">
              <a:rPr lang="uk-UA" smtClean="0"/>
              <a:pPr/>
              <a:t>19</a:t>
            </a:fld>
            <a:endParaRPr lang="uk-U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41" y="1790886"/>
            <a:ext cx="8249838" cy="4500563"/>
          </a:xfrm>
          <a:prstGeom prst="rect">
            <a:avLst/>
          </a:prstGeom>
        </p:spPr>
      </p:pic>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a:solidFill>
                  <a:schemeClr val="accent1">
                    <a:lumMod val="20000"/>
                    <a:lumOff val="80000"/>
                  </a:schemeClr>
                </a:solidFill>
                <a:latin typeface="DIN Alternate" charset="0"/>
                <a:ea typeface="DIN Alternate" charset="0"/>
                <a:cs typeface="DIN Alternate" charset="0"/>
              </a:rPr>
              <a:t>Example Definition of a Clinical Pathway – Antenatal Care</a:t>
            </a:r>
          </a:p>
        </p:txBody>
      </p:sp>
    </p:spTree>
    <p:extLst>
      <p:ext uri="{BB962C8B-B14F-4D97-AF65-F5344CB8AC3E}">
        <p14:creationId xmlns:p14="http://schemas.microsoft.com/office/powerpoint/2010/main" val="145414722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Agenda</a:t>
            </a:r>
            <a:endParaRPr lang="en-US" dirty="0">
              <a:latin typeface="+mj-lt"/>
            </a:endParaRPr>
          </a:p>
        </p:txBody>
      </p:sp>
      <p:sp>
        <p:nvSpPr>
          <p:cNvPr id="3" name="Content Placeholder 2"/>
          <p:cNvSpPr>
            <a:spLocks noGrp="1"/>
          </p:cNvSpPr>
          <p:nvPr>
            <p:ph idx="1"/>
          </p:nvPr>
        </p:nvSpPr>
        <p:spPr>
          <a:xfrm>
            <a:off x="457200" y="1722474"/>
            <a:ext cx="8229600" cy="4403689"/>
          </a:xfrm>
        </p:spPr>
        <p:txBody>
          <a:bodyPr/>
          <a:lstStyle/>
          <a:p>
            <a:pPr>
              <a:lnSpc>
                <a:spcPct val="150000"/>
              </a:lnSpc>
            </a:pPr>
            <a:r>
              <a:rPr lang="en-US" sz="2800" b="1" dirty="0" smtClean="0">
                <a:solidFill>
                  <a:schemeClr val="accent1"/>
                </a:solidFill>
              </a:rPr>
              <a:t>Introduction</a:t>
            </a:r>
          </a:p>
          <a:p>
            <a:pPr>
              <a:lnSpc>
                <a:spcPct val="150000"/>
              </a:lnSpc>
            </a:pPr>
            <a:r>
              <a:rPr lang="en-US" sz="2800" dirty="0" smtClean="0"/>
              <a:t>The </a:t>
            </a:r>
            <a:r>
              <a:rPr lang="en-US" sz="2800" dirty="0"/>
              <a:t>Significance of Standards</a:t>
            </a:r>
          </a:p>
          <a:p>
            <a:pPr>
              <a:lnSpc>
                <a:spcPct val="150000"/>
              </a:lnSpc>
            </a:pPr>
            <a:r>
              <a:rPr lang="en-US" sz="2800" dirty="0" smtClean="0"/>
              <a:t>Overview of BPM Standards</a:t>
            </a:r>
            <a:endParaRPr lang="en-US" sz="2800" dirty="0"/>
          </a:p>
          <a:p>
            <a:pPr>
              <a:lnSpc>
                <a:spcPct val="150000"/>
              </a:lnSpc>
            </a:pPr>
            <a:r>
              <a:rPr lang="en-US" sz="2800" dirty="0" smtClean="0"/>
              <a:t>Example Definition of a Clinical Pathway </a:t>
            </a:r>
            <a:r>
              <a:rPr lang="mr-IN" sz="2800" dirty="0" smtClean="0"/>
              <a:t>–</a:t>
            </a:r>
            <a:r>
              <a:rPr lang="en-US" sz="2800" dirty="0" smtClean="0"/>
              <a:t> Antenatal Care</a:t>
            </a:r>
          </a:p>
          <a:p>
            <a:pPr>
              <a:lnSpc>
                <a:spcPct val="150000"/>
              </a:lnSpc>
            </a:pPr>
            <a:r>
              <a:rPr lang="en-US" sz="2800" dirty="0" smtClean="0"/>
              <a:t>Summary</a:t>
            </a:r>
            <a:endParaRPr lang="en-US" sz="2800" dirty="0"/>
          </a:p>
          <a:p>
            <a:pPr>
              <a:lnSpc>
                <a:spcPct val="150000"/>
              </a:lnSpc>
            </a:pPr>
            <a:endParaRPr lang="en-US" sz="2800" dirty="0"/>
          </a:p>
          <a:p>
            <a:pPr>
              <a:lnSpc>
                <a:spcPct val="200000"/>
              </a:lnSpc>
            </a:pPr>
            <a:endParaRPr lang="en-US" sz="2800" dirty="0"/>
          </a:p>
          <a:p>
            <a:pPr>
              <a:lnSpc>
                <a:spcPct val="200000"/>
              </a:lnSpc>
            </a:pPr>
            <a:endParaRPr lang="en-US" sz="28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a:t>
            </a:fld>
            <a:endParaRPr lang="en-US" dirty="0"/>
          </a:p>
        </p:txBody>
      </p:sp>
    </p:spTree>
    <p:extLst>
      <p:ext uri="{BB962C8B-B14F-4D97-AF65-F5344CB8AC3E}">
        <p14:creationId xmlns:p14="http://schemas.microsoft.com/office/powerpoint/2010/main" val="145690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sz="2000" dirty="0"/>
              <a:t>Develop the High Level Model and </a:t>
            </a:r>
            <a:r>
              <a:rPr lang="en-US" sz="2000" dirty="0" smtClean="0"/>
              <a:t>Relationships</a:t>
            </a:r>
          </a:p>
          <a:p>
            <a:r>
              <a:rPr lang="en-US" sz="2000" dirty="0" smtClean="0"/>
              <a:t>Create </a:t>
            </a:r>
            <a:r>
              <a:rPr lang="en-US" sz="2000" dirty="0"/>
              <a:t>Process (BPMN) and Case (CMMN) Models from the High Level Model</a:t>
            </a:r>
          </a:p>
          <a:p>
            <a:r>
              <a:rPr lang="en-US" sz="2000" dirty="0"/>
              <a:t>Create Decision (DMN) models as needed</a:t>
            </a:r>
          </a:p>
          <a:p>
            <a:r>
              <a:rPr lang="en-US" sz="2000" dirty="0"/>
              <a:t>Iterate on the generated models</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20</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7634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High Level Model and Relationships</a:t>
            </a:r>
          </a:p>
        </p:txBody>
      </p:sp>
      <p:sp>
        <p:nvSpPr>
          <p:cNvPr id="3" name="Content Placeholder 2"/>
          <p:cNvSpPr>
            <a:spLocks noGrp="1"/>
          </p:cNvSpPr>
          <p:nvPr>
            <p:ph idx="1"/>
          </p:nvPr>
        </p:nvSpPr>
        <p:spPr/>
        <p:txBody>
          <a:bodyPr/>
          <a:lstStyle/>
          <a:p>
            <a:r>
              <a:rPr lang="en-US" sz="2000" dirty="0"/>
              <a:t>Include these elements:</a:t>
            </a:r>
          </a:p>
          <a:p>
            <a:pPr lvl="1"/>
            <a:r>
              <a:rPr lang="en-US" dirty="0"/>
              <a:t>Activities, </a:t>
            </a:r>
            <a:r>
              <a:rPr lang="en-US" dirty="0" smtClean="0"/>
              <a:t>Actors</a:t>
            </a:r>
            <a:r>
              <a:rPr lang="en-US" dirty="0"/>
              <a:t>, Artifacts, Events, </a:t>
            </a:r>
            <a:r>
              <a:rPr lang="en-US" dirty="0" smtClean="0"/>
              <a:t>Goals, Knowledge, Systems</a:t>
            </a:r>
            <a:endParaRPr lang="en-US" dirty="0"/>
          </a:p>
          <a:p>
            <a:pPr lvl="1"/>
            <a:r>
              <a:rPr lang="en-US" dirty="0"/>
              <a:t>How, Who, What, When</a:t>
            </a:r>
            <a:r>
              <a:rPr lang="en-US" dirty="0" smtClean="0"/>
              <a:t>,</a:t>
            </a:r>
            <a:r>
              <a:rPr lang="en-US" dirty="0"/>
              <a:t> </a:t>
            </a:r>
            <a:r>
              <a:rPr lang="en-US" dirty="0" smtClean="0"/>
              <a:t>Why, Where</a:t>
            </a:r>
            <a:endParaRPr lang="en-US" dirty="0"/>
          </a:p>
          <a:p>
            <a:r>
              <a:rPr lang="en-US" sz="2000" dirty="0"/>
              <a:t>Identify the relationships between these elements.</a:t>
            </a:r>
          </a:p>
          <a:p>
            <a:r>
              <a:rPr lang="en-US" sz="2000" dirty="0" smtClean="0"/>
              <a:t>Take </a:t>
            </a:r>
            <a:r>
              <a:rPr lang="en-US" sz="2000" dirty="0"/>
              <a:t>this as far as you can before starting the diagramming.</a:t>
            </a:r>
          </a:p>
          <a:p>
            <a:r>
              <a:rPr lang="en-US" sz="2000" dirty="0"/>
              <a:t>This will also serve as the the glossary of the project</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21</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202879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High Level Model and Relationships</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22</a:t>
            </a:fld>
            <a:endParaRPr lang="en-US" dirty="0"/>
          </a:p>
        </p:txBody>
      </p:sp>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6360"/>
            <a:ext cx="9144000" cy="4575597"/>
          </a:xfrm>
          <a:prstGeom prst="rect">
            <a:avLst/>
          </a:prstGeom>
        </p:spPr>
      </p:pic>
    </p:spTree>
    <p:extLst>
      <p:ext uri="{BB962C8B-B14F-4D97-AF65-F5344CB8AC3E}">
        <p14:creationId xmlns:p14="http://schemas.microsoft.com/office/powerpoint/2010/main" val="874863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Relationships</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5" y="1804247"/>
            <a:ext cx="4163277" cy="41369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615" y="1804248"/>
            <a:ext cx="4838535" cy="4136983"/>
          </a:xfrm>
          <a:prstGeom prst="rect">
            <a:avLst/>
          </a:prstGeom>
        </p:spPr>
      </p:pic>
      <p:sp>
        <p:nvSpPr>
          <p:cNvPr id="9"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332608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Behavioral </a:t>
            </a:r>
            <a:r>
              <a:rPr lang="en-US" baseline="0" dirty="0" smtClean="0"/>
              <a:t>Models from Identified Activities</a:t>
            </a:r>
            <a:endParaRPr lang="en-US" dirty="0"/>
          </a:p>
        </p:txBody>
      </p:sp>
      <p:sp>
        <p:nvSpPr>
          <p:cNvPr id="3" name="Content Placeholder 2"/>
          <p:cNvSpPr>
            <a:spLocks noGrp="1"/>
          </p:cNvSpPr>
          <p:nvPr>
            <p:ph idx="1"/>
          </p:nvPr>
        </p:nvSpPr>
        <p:spPr/>
        <p:txBody>
          <a:bodyPr/>
          <a:lstStyle/>
          <a:p>
            <a:r>
              <a:rPr lang="en-US" dirty="0" smtClean="0"/>
              <a:t>Choose between BPMN and CMMN to start the modeling </a:t>
            </a:r>
            <a:r>
              <a:rPr lang="mr-IN" dirty="0" smtClean="0"/>
              <a:t>–</a:t>
            </a:r>
            <a:r>
              <a:rPr lang="en-US" dirty="0" smtClean="0"/>
              <a:t> per identified activity group.</a:t>
            </a:r>
          </a:p>
          <a:p>
            <a:pPr lvl="1"/>
            <a:r>
              <a:rPr lang="en-US" dirty="0" smtClean="0"/>
              <a:t>In general, use BPMN for more structured processes </a:t>
            </a:r>
            <a:r>
              <a:rPr lang="mr-IN" dirty="0" smtClean="0"/>
              <a:t>–</a:t>
            </a:r>
            <a:r>
              <a:rPr lang="en-US" dirty="0" smtClean="0"/>
              <a:t> e</a:t>
            </a:r>
            <a:r>
              <a:rPr lang="nb-NO" dirty="0" smtClean="0"/>
              <a:t>.g.,</a:t>
            </a:r>
            <a:r>
              <a:rPr lang="en-US" dirty="0" smtClean="0"/>
              <a:t> a sequential flow of activities</a:t>
            </a:r>
          </a:p>
          <a:p>
            <a:pPr lvl="1"/>
            <a:r>
              <a:rPr lang="en-US" dirty="0" smtClean="0"/>
              <a:t>Use CMMN for more unstructured processes </a:t>
            </a:r>
            <a:r>
              <a:rPr lang="mr-IN" dirty="0" smtClean="0"/>
              <a:t>–</a:t>
            </a:r>
            <a:r>
              <a:rPr lang="en-US" dirty="0" smtClean="0"/>
              <a:t> e</a:t>
            </a:r>
            <a:r>
              <a:rPr lang="nb-NO" dirty="0" smtClean="0"/>
              <a:t>.g.,</a:t>
            </a:r>
            <a:r>
              <a:rPr lang="en-US" dirty="0" smtClean="0"/>
              <a:t> a check list of activities</a:t>
            </a:r>
          </a:p>
          <a:p>
            <a:pPr lvl="1"/>
            <a:r>
              <a:rPr lang="en-US" dirty="0" smtClean="0"/>
              <a:t>Some adjustments may be needed as modeling develops</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24</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75434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Process Based on the High Level Models</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390" y="1725708"/>
            <a:ext cx="5039833" cy="4537350"/>
          </a:xfrm>
          <a:prstGeom prst="rect">
            <a:avLst/>
          </a:prstGeom>
        </p:spPr>
      </p:pic>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736387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Case Models Based on the High Level Models</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26</a:t>
            </a:fld>
            <a:endParaRPr lang="en-US" dirty="0"/>
          </a:p>
        </p:txBody>
      </p:sp>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454" y="1702483"/>
            <a:ext cx="5773480" cy="4410297"/>
          </a:xfrm>
          <a:prstGeom prst="rect">
            <a:avLst/>
          </a:prstGeom>
        </p:spPr>
      </p:pic>
    </p:spTree>
    <p:extLst>
      <p:ext uri="{BB962C8B-B14F-4D97-AF65-F5344CB8AC3E}">
        <p14:creationId xmlns:p14="http://schemas.microsoft.com/office/powerpoint/2010/main" val="328735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Iterate and Develop Detailed Models</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27</a:t>
            </a:fld>
            <a:endParaRPr lang="en-US" dirty="0"/>
          </a:p>
        </p:txBody>
      </p:sp>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3522"/>
            <a:ext cx="9144000" cy="4222966"/>
          </a:xfrm>
          <a:prstGeom prst="rect">
            <a:avLst/>
          </a:prstGeom>
        </p:spPr>
      </p:pic>
    </p:spTree>
    <p:extLst>
      <p:ext uri="{BB962C8B-B14F-4D97-AF65-F5344CB8AC3E}">
        <p14:creationId xmlns:p14="http://schemas.microsoft.com/office/powerpoint/2010/main" val="1975632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DMN Models as Needed</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28</a:t>
            </a:fld>
            <a:endParaRPr lang="en-US" dirty="0"/>
          </a:p>
        </p:txBody>
      </p:sp>
      <p:sp>
        <p:nvSpPr>
          <p:cNvPr id="8"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8671"/>
            <a:ext cx="7848564" cy="3397619"/>
          </a:xfrm>
          <a:prstGeom prst="rect">
            <a:avLst/>
          </a:prstGeom>
        </p:spPr>
      </p:pic>
      <p:sp>
        <p:nvSpPr>
          <p:cNvPr id="3" name="Rectangle 2"/>
          <p:cNvSpPr/>
          <p:nvPr/>
        </p:nvSpPr>
        <p:spPr>
          <a:xfrm>
            <a:off x="6259735" y="2534755"/>
            <a:ext cx="1588829" cy="467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120" y="2288097"/>
            <a:ext cx="1884030" cy="1702541"/>
          </a:xfrm>
          <a:prstGeom prst="rect">
            <a:avLst/>
          </a:prstGeom>
        </p:spPr>
      </p:pic>
      <p:cxnSp>
        <p:nvCxnSpPr>
          <p:cNvPr id="10" name="Straight Arrow Connector 9"/>
          <p:cNvCxnSpPr/>
          <p:nvPr/>
        </p:nvCxnSpPr>
        <p:spPr>
          <a:xfrm flipV="1">
            <a:off x="5401340" y="2768672"/>
            <a:ext cx="1788780" cy="2339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917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274320" y="2150368"/>
            <a:ext cx="4572000" cy="4222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644" y="1688621"/>
            <a:ext cx="4037801" cy="4561367"/>
          </a:xfrm>
          <a:prstGeom prst="rect">
            <a:avLst/>
          </a:prstGeom>
        </p:spPr>
      </p:pic>
      <p:sp>
        <p:nvSpPr>
          <p:cNvPr id="175" name="Shape 175"/>
          <p:cNvSpPr>
            <a:spLocks noGrp="1"/>
          </p:cNvSpPr>
          <p:nvPr>
            <p:ph type="title"/>
          </p:nvPr>
        </p:nvSpPr>
        <p:spPr>
          <a:prstGeom prst="rect">
            <a:avLst/>
          </a:prstGeom>
        </p:spPr>
        <p:txBody>
          <a:bodyPr/>
          <a:lstStyle>
            <a:lvl1pPr defTabSz="467359">
              <a:spcBef>
                <a:spcPts val="2200"/>
              </a:spcBef>
              <a:defRPr sz="4800"/>
            </a:lvl1pPr>
          </a:lstStyle>
          <a:p>
            <a:r>
              <a:rPr lang="en-US" sz="2800" dirty="0" smtClean="0">
                <a:solidFill>
                  <a:schemeClr val="bg1"/>
                </a:solidFill>
                <a:latin typeface="+mj-lt"/>
                <a:ea typeface="Georgia" charset="0"/>
                <a:cs typeface="Georgia" charset="0"/>
              </a:rPr>
              <a:t>Relationship between a Process and a Case</a:t>
            </a:r>
            <a:endParaRPr lang="en-US" sz="2800" dirty="0">
              <a:solidFill>
                <a:schemeClr val="bg1"/>
              </a:solidFill>
              <a:latin typeface="+mj-lt"/>
              <a:ea typeface="Georgia" charset="0"/>
              <a:cs typeface="Georgia" charset="0"/>
            </a:endParaRPr>
          </a:p>
        </p:txBody>
      </p:sp>
      <p:sp>
        <p:nvSpPr>
          <p:cNvPr id="3" name="Slide Number Placeholder 2"/>
          <p:cNvSpPr>
            <a:spLocks noGrp="1"/>
          </p:cNvSpPr>
          <p:nvPr>
            <p:ph type="sldNum" sz="quarter" idx="2"/>
          </p:nvPr>
        </p:nvSpPr>
        <p:spPr/>
        <p:txBody>
          <a:bodyPr/>
          <a:lstStyle/>
          <a:p>
            <a:fld id="{86CB4B4D-7CA3-9044-876B-883B54F8677D}" type="slidenum">
              <a:rPr lang="uk-UA" smtClean="0"/>
              <a:pPr/>
              <a:t>29</a:t>
            </a:fld>
            <a:endParaRPr lang="uk-UA"/>
          </a:p>
        </p:txBody>
      </p:sp>
      <p:sp>
        <p:nvSpPr>
          <p:cNvPr id="8" name="Oval 7"/>
          <p:cNvSpPr/>
          <p:nvPr/>
        </p:nvSpPr>
        <p:spPr>
          <a:xfrm>
            <a:off x="811314" y="5096816"/>
            <a:ext cx="1098352" cy="1176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8" idx="7"/>
          </p:cNvCxnSpPr>
          <p:nvPr/>
        </p:nvCxnSpPr>
        <p:spPr>
          <a:xfrm flipV="1">
            <a:off x="1748816" y="3019647"/>
            <a:ext cx="2823184" cy="22494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10007803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2000" dirty="0"/>
              <a:t>I </a:t>
            </a:r>
            <a:r>
              <a:rPr lang="en-US" sz="2000" dirty="0" smtClean="0"/>
              <a:t>am a contractor for VHA with 30 years </a:t>
            </a:r>
            <a:r>
              <a:rPr lang="en-US" sz="2000" dirty="0"/>
              <a:t>of process modeling experience, ranging from modeling pilot workload to commercial business </a:t>
            </a:r>
            <a:r>
              <a:rPr lang="en-US" sz="2000" dirty="0" smtClean="0"/>
              <a:t>processes.</a:t>
            </a:r>
          </a:p>
          <a:p>
            <a:r>
              <a:rPr lang="en-US" sz="2000" dirty="0" smtClean="0"/>
              <a:t>I have worked with many business domains, such as telco, finance, insurance, and now healthcare.</a:t>
            </a:r>
          </a:p>
          <a:p>
            <a:r>
              <a:rPr lang="en-US" sz="2000" dirty="0" smtClean="0"/>
              <a:t>I have been involved with BPM standards development. In particular, I was the lead editor of the BPMN specification and was a contributor to the CMMN specification.</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a:t>
            </a:fld>
            <a:endParaRPr lang="en-US" dirty="0"/>
          </a:p>
        </p:txBody>
      </p:sp>
    </p:spTree>
    <p:extLst>
      <p:ext uri="{BB962C8B-B14F-4D97-AF65-F5344CB8AC3E}">
        <p14:creationId xmlns:p14="http://schemas.microsoft.com/office/powerpoint/2010/main" val="197520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4" y="2973994"/>
            <a:ext cx="4852133" cy="3248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226" y="1765005"/>
            <a:ext cx="5017924" cy="4006707"/>
          </a:xfrm>
          <a:prstGeom prst="rect">
            <a:avLst/>
          </a:prstGeom>
        </p:spPr>
      </p:pic>
      <p:sp>
        <p:nvSpPr>
          <p:cNvPr id="175" name="Shape 175"/>
          <p:cNvSpPr>
            <a:spLocks noGrp="1"/>
          </p:cNvSpPr>
          <p:nvPr>
            <p:ph type="title"/>
          </p:nvPr>
        </p:nvSpPr>
        <p:spPr>
          <a:prstGeom prst="rect">
            <a:avLst/>
          </a:prstGeom>
        </p:spPr>
        <p:txBody>
          <a:bodyPr/>
          <a:lstStyle>
            <a:lvl1pPr defTabSz="467359">
              <a:spcBef>
                <a:spcPts val="2200"/>
              </a:spcBef>
              <a:defRPr sz="4800"/>
            </a:lvl1pPr>
          </a:lstStyle>
          <a:p>
            <a:r>
              <a:rPr lang="en-US" sz="2800" dirty="0" smtClean="0">
                <a:solidFill>
                  <a:schemeClr val="bg1"/>
                </a:solidFill>
                <a:latin typeface="+mj-lt"/>
                <a:ea typeface="Georgia" charset="0"/>
                <a:cs typeface="Georgia" charset="0"/>
              </a:rPr>
              <a:t>Relationship between a Case and a Process</a:t>
            </a:r>
            <a:endParaRPr lang="en-US" sz="2800" dirty="0">
              <a:solidFill>
                <a:schemeClr val="bg1"/>
              </a:solidFill>
              <a:latin typeface="+mj-lt"/>
              <a:ea typeface="Georgia" charset="0"/>
              <a:cs typeface="Georgia" charset="0"/>
            </a:endParaRPr>
          </a:p>
        </p:txBody>
      </p:sp>
      <p:sp>
        <p:nvSpPr>
          <p:cNvPr id="3" name="Slide Number Placeholder 2"/>
          <p:cNvSpPr>
            <a:spLocks noGrp="1"/>
          </p:cNvSpPr>
          <p:nvPr>
            <p:ph type="sldNum" sz="quarter" idx="2"/>
          </p:nvPr>
        </p:nvSpPr>
        <p:spPr/>
        <p:txBody>
          <a:bodyPr/>
          <a:lstStyle/>
          <a:p>
            <a:fld id="{86CB4B4D-7CA3-9044-876B-883B54F8677D}" type="slidenum">
              <a:rPr lang="uk-UA" smtClean="0"/>
              <a:pPr/>
              <a:t>30</a:t>
            </a:fld>
            <a:endParaRPr lang="uk-UA"/>
          </a:p>
        </p:txBody>
      </p:sp>
      <p:sp>
        <p:nvSpPr>
          <p:cNvPr id="8" name="Oval 7"/>
          <p:cNvSpPr/>
          <p:nvPr/>
        </p:nvSpPr>
        <p:spPr>
          <a:xfrm>
            <a:off x="1034836" y="4822706"/>
            <a:ext cx="1098352" cy="1312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7"/>
          </p:cNvCxnSpPr>
          <p:nvPr/>
        </p:nvCxnSpPr>
        <p:spPr>
          <a:xfrm flipV="1">
            <a:off x="1972338" y="2990398"/>
            <a:ext cx="2525234" cy="20245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a:solidFill>
                  <a:schemeClr val="accent1">
                    <a:lumMod val="20000"/>
                    <a:lumOff val="80000"/>
                  </a:schemeClr>
                </a:solidFill>
                <a:latin typeface="DIN Alternate" charset="0"/>
                <a:ea typeface="DIN Alternate" charset="0"/>
                <a:cs typeface="DIN Alternate" charset="0"/>
              </a:rPr>
              <a:t>Example Definition of a Clinical Pathway – Antenatal Care</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66789695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lvl1pPr defTabSz="467359">
              <a:spcBef>
                <a:spcPts val="2200"/>
              </a:spcBef>
              <a:defRPr sz="4800"/>
            </a:lvl1pPr>
          </a:lstStyle>
          <a:p>
            <a:r>
              <a:rPr lang="en-US" sz="2800" dirty="0" smtClean="0">
                <a:solidFill>
                  <a:schemeClr val="bg1"/>
                </a:solidFill>
                <a:latin typeface="+mj-lt"/>
                <a:ea typeface="Georgia" charset="0"/>
                <a:cs typeface="Georgia" charset="0"/>
              </a:rPr>
              <a:t>Relationship between DMN and BPMN</a:t>
            </a:r>
            <a:endParaRPr lang="en-US" sz="2800" dirty="0">
              <a:solidFill>
                <a:schemeClr val="bg1"/>
              </a:solidFill>
              <a:latin typeface="+mj-lt"/>
              <a:ea typeface="Georgia" charset="0"/>
              <a:cs typeface="Georgia" charset="0"/>
            </a:endParaRPr>
          </a:p>
        </p:txBody>
      </p:sp>
      <p:sp>
        <p:nvSpPr>
          <p:cNvPr id="3" name="Slide Number Placeholder 2"/>
          <p:cNvSpPr>
            <a:spLocks noGrp="1"/>
          </p:cNvSpPr>
          <p:nvPr>
            <p:ph type="sldNum" sz="quarter" idx="2"/>
          </p:nvPr>
        </p:nvSpPr>
        <p:spPr/>
        <p:txBody>
          <a:bodyPr/>
          <a:lstStyle/>
          <a:p>
            <a:fld id="{86CB4B4D-7CA3-9044-876B-883B54F8677D}" type="slidenum">
              <a:rPr lang="uk-UA" smtClean="0"/>
              <a:pPr/>
              <a:t>31</a:t>
            </a:fld>
            <a:endParaRPr lang="uk-U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8" y="3425821"/>
            <a:ext cx="5500688" cy="2812852"/>
          </a:xfrm>
          <a:prstGeom prst="rect">
            <a:avLst/>
          </a:prstGeom>
        </p:spPr>
      </p:pic>
      <p:sp>
        <p:nvSpPr>
          <p:cNvPr id="8" name="Oval 7"/>
          <p:cNvSpPr/>
          <p:nvPr/>
        </p:nvSpPr>
        <p:spPr>
          <a:xfrm>
            <a:off x="3161109" y="4120956"/>
            <a:ext cx="1098352" cy="1312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805" y="2308171"/>
            <a:ext cx="3991570" cy="1446609"/>
          </a:xfrm>
          <a:prstGeom prst="rect">
            <a:avLst/>
          </a:prstGeom>
        </p:spPr>
      </p:pic>
      <p:cxnSp>
        <p:nvCxnSpPr>
          <p:cNvPr id="10" name="Straight Arrow Connector 9"/>
          <p:cNvCxnSpPr/>
          <p:nvPr/>
        </p:nvCxnSpPr>
        <p:spPr>
          <a:xfrm flipV="1">
            <a:off x="4214813" y="2759044"/>
            <a:ext cx="2051596" cy="18389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a:solidFill>
                  <a:schemeClr val="accent1">
                    <a:lumMod val="20000"/>
                    <a:lumOff val="80000"/>
                  </a:schemeClr>
                </a:solidFill>
                <a:latin typeface="DIN Alternate" charset="0"/>
                <a:ea typeface="DIN Alternate" charset="0"/>
                <a:cs typeface="DIN Alternate" charset="0"/>
              </a:rPr>
              <a:t>Example Definition of a Clinical Pathway – Antenatal Care</a:t>
            </a:r>
          </a:p>
        </p:txBody>
      </p:sp>
      <p:sp>
        <p:nvSpPr>
          <p:cNvPr id="4" name="TextBox 3"/>
          <p:cNvSpPr txBox="1"/>
          <p:nvPr/>
        </p:nvSpPr>
        <p:spPr>
          <a:xfrm>
            <a:off x="5890436" y="5110965"/>
            <a:ext cx="2934587" cy="923330"/>
          </a:xfrm>
          <a:prstGeom prst="rect">
            <a:avLst/>
          </a:prstGeom>
          <a:noFill/>
        </p:spPr>
        <p:txBody>
          <a:bodyPr wrap="square" rtlCol="0">
            <a:spAutoFit/>
          </a:bodyPr>
          <a:lstStyle/>
          <a:p>
            <a:r>
              <a:rPr lang="en-US" dirty="0" smtClean="0">
                <a:latin typeface="+mn-lt"/>
              </a:rPr>
              <a:t>The relationship is basically the </a:t>
            </a:r>
            <a:r>
              <a:rPr lang="en-US" smtClean="0">
                <a:latin typeface="+mn-lt"/>
              </a:rPr>
              <a:t>same between DMN and CMMN.</a:t>
            </a:r>
            <a:endParaRPr lang="en-US" dirty="0">
              <a:latin typeface="+mn-lt"/>
            </a:endParaRPr>
          </a:p>
        </p:txBody>
      </p:sp>
    </p:spTree>
    <p:extLst>
      <p:ext uri="{BB962C8B-B14F-4D97-AF65-F5344CB8AC3E}">
        <p14:creationId xmlns:p14="http://schemas.microsoft.com/office/powerpoint/2010/main" val="120315110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sz="quarter" idx="13"/>
          </p:nvPr>
        </p:nvSpPr>
        <p:spPr>
          <a:prstGeom prst="rect">
            <a:avLst/>
          </a:prstGeom>
        </p:spPr>
        <p:txBody>
          <a:bodyPr/>
          <a:lstStyle/>
          <a:p>
            <a:r>
              <a:rPr lang="en-US" dirty="0">
                <a:latin typeface="DIN Alternate" charset="0"/>
                <a:ea typeface="DIN Alternate" charset="0"/>
                <a:cs typeface="DIN Alternate" charset="0"/>
              </a:rPr>
              <a:t>Example Definition of a Clinical Pathway – Antenatal Care</a:t>
            </a:r>
          </a:p>
        </p:txBody>
      </p:sp>
      <p:sp>
        <p:nvSpPr>
          <p:cNvPr id="175" name="Shape 175"/>
          <p:cNvSpPr>
            <a:spLocks noGrp="1"/>
          </p:cNvSpPr>
          <p:nvPr>
            <p:ph type="title"/>
          </p:nvPr>
        </p:nvSpPr>
        <p:spPr>
          <a:prstGeom prst="rect">
            <a:avLst/>
          </a:prstGeom>
        </p:spPr>
        <p:txBody>
          <a:bodyPr/>
          <a:lstStyle>
            <a:lvl1pPr defTabSz="467359">
              <a:spcBef>
                <a:spcPts val="2200"/>
              </a:spcBef>
              <a:defRPr sz="4800"/>
            </a:lvl1pPr>
          </a:lstStyle>
          <a:p>
            <a:r>
              <a:rPr lang="en-US" dirty="0" smtClean="0"/>
              <a:t>Best Practices</a:t>
            </a:r>
            <a:endParaRPr dirty="0"/>
          </a:p>
        </p:txBody>
      </p:sp>
      <p:sp>
        <p:nvSpPr>
          <p:cNvPr id="176" name="Shape 176"/>
          <p:cNvSpPr>
            <a:spLocks noGrp="1"/>
          </p:cNvSpPr>
          <p:nvPr>
            <p:ph type="body" idx="1"/>
          </p:nvPr>
        </p:nvSpPr>
        <p:spPr>
          <a:prstGeom prst="rect">
            <a:avLst/>
          </a:prstGeom>
        </p:spPr>
        <p:txBody>
          <a:bodyPr>
            <a:normAutofit/>
          </a:bodyPr>
          <a:lstStyle/>
          <a:p>
            <a:r>
              <a:rPr lang="en-US" dirty="0" smtClean="0"/>
              <a:t>Example: There </a:t>
            </a:r>
            <a:r>
              <a:rPr lang="en-US" dirty="0"/>
              <a:t>should be a separate Artifact Item in the Glossary for each Process Data Object, Case File Item, and Decision Input.</a:t>
            </a:r>
          </a:p>
          <a:p>
            <a:pPr lvl="1"/>
            <a:r>
              <a:rPr lang="en-US" dirty="0"/>
              <a:t>These Artifacts will often have a complex structure.</a:t>
            </a:r>
          </a:p>
          <a:p>
            <a:pPr lvl="1"/>
            <a:r>
              <a:rPr lang="en-US" dirty="0"/>
              <a:t>You don’t want too many separate items, but not too little, either.</a:t>
            </a:r>
          </a:p>
          <a:p>
            <a:endParaRPr lang="en-US" dirty="0" smtClean="0"/>
          </a:p>
          <a:p>
            <a:endParaRPr lang="en-US" dirty="0" smtClean="0"/>
          </a:p>
        </p:txBody>
      </p:sp>
      <p:sp>
        <p:nvSpPr>
          <p:cNvPr id="3" name="Slide Number Placeholder 2"/>
          <p:cNvSpPr>
            <a:spLocks noGrp="1"/>
          </p:cNvSpPr>
          <p:nvPr>
            <p:ph type="sldNum" sz="quarter" idx="2"/>
          </p:nvPr>
        </p:nvSpPr>
        <p:spPr/>
        <p:txBody>
          <a:bodyPr/>
          <a:lstStyle/>
          <a:p>
            <a:fld id="{86CB4B4D-7CA3-9044-876B-883B54F8677D}" type="slidenum">
              <a:rPr lang="uk-UA" smtClean="0"/>
              <a:pPr/>
              <a:t>32</a:t>
            </a:fld>
            <a:endParaRPr lang="uk-UA"/>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97" y="4853032"/>
            <a:ext cx="2121953" cy="1344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96" y="3242064"/>
            <a:ext cx="1833577" cy="15493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536" y="3302640"/>
            <a:ext cx="2275327" cy="961129"/>
          </a:xfrm>
          <a:prstGeom prst="rect">
            <a:avLst/>
          </a:prstGeom>
        </p:spPr>
      </p:pic>
      <p:sp>
        <p:nvSpPr>
          <p:cNvPr id="9" name="Oval 8"/>
          <p:cNvSpPr/>
          <p:nvPr/>
        </p:nvSpPr>
        <p:spPr>
          <a:xfrm>
            <a:off x="646612" y="3207260"/>
            <a:ext cx="482204" cy="442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23350" y="5647028"/>
            <a:ext cx="482203" cy="442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73716" y="3790075"/>
            <a:ext cx="1389687" cy="442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927" y="3579758"/>
            <a:ext cx="2937442" cy="2546549"/>
          </a:xfrm>
          <a:prstGeom prst="rect">
            <a:avLst/>
          </a:prstGeom>
        </p:spPr>
      </p:pic>
      <p:sp>
        <p:nvSpPr>
          <p:cNvPr id="14" name="Oval 13"/>
          <p:cNvSpPr/>
          <p:nvPr/>
        </p:nvSpPr>
        <p:spPr>
          <a:xfrm>
            <a:off x="6296481" y="3482341"/>
            <a:ext cx="1847394" cy="442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8118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722474"/>
            <a:ext cx="8229600" cy="4403689"/>
          </a:xfrm>
        </p:spPr>
        <p:txBody>
          <a:bodyPr/>
          <a:lstStyle/>
          <a:p>
            <a:pPr>
              <a:lnSpc>
                <a:spcPct val="150000"/>
              </a:lnSpc>
            </a:pPr>
            <a:r>
              <a:rPr lang="en-US" sz="2800" dirty="0" smtClean="0"/>
              <a:t>Introduction</a:t>
            </a:r>
          </a:p>
          <a:p>
            <a:pPr>
              <a:lnSpc>
                <a:spcPct val="150000"/>
              </a:lnSpc>
            </a:pPr>
            <a:r>
              <a:rPr lang="en-US" sz="2800" dirty="0" smtClean="0"/>
              <a:t>The </a:t>
            </a:r>
            <a:r>
              <a:rPr lang="en-US" sz="2800" dirty="0"/>
              <a:t>Significance of Standards</a:t>
            </a:r>
          </a:p>
          <a:p>
            <a:pPr>
              <a:lnSpc>
                <a:spcPct val="150000"/>
              </a:lnSpc>
            </a:pPr>
            <a:r>
              <a:rPr lang="en-US" sz="2800" dirty="0" smtClean="0"/>
              <a:t>Overview of BPM Standards</a:t>
            </a:r>
            <a:endParaRPr lang="en-US" sz="2800" dirty="0"/>
          </a:p>
          <a:p>
            <a:pPr>
              <a:lnSpc>
                <a:spcPct val="150000"/>
              </a:lnSpc>
            </a:pPr>
            <a:r>
              <a:rPr lang="en-US" sz="2800" dirty="0" smtClean="0"/>
              <a:t>Example Definition of a Clinical Pathway </a:t>
            </a:r>
            <a:r>
              <a:rPr lang="mr-IN" sz="2800" dirty="0" smtClean="0"/>
              <a:t>–</a:t>
            </a:r>
            <a:r>
              <a:rPr lang="en-US" sz="2800" dirty="0" smtClean="0"/>
              <a:t> Antenatal Care</a:t>
            </a:r>
          </a:p>
          <a:p>
            <a:pPr>
              <a:lnSpc>
                <a:spcPct val="150000"/>
              </a:lnSpc>
            </a:pPr>
            <a:r>
              <a:rPr lang="en-US" sz="2800" b="1" dirty="0" smtClean="0">
                <a:solidFill>
                  <a:schemeClr val="accent1"/>
                </a:solidFill>
              </a:rPr>
              <a:t>Summary</a:t>
            </a:r>
            <a:endParaRPr lang="en-US" sz="2800" b="1" dirty="0">
              <a:solidFill>
                <a:schemeClr val="accent1"/>
              </a:solidFill>
            </a:endParaRPr>
          </a:p>
          <a:p>
            <a:pPr>
              <a:lnSpc>
                <a:spcPct val="150000"/>
              </a:lnSpc>
            </a:pPr>
            <a:endParaRPr lang="en-US" sz="2800" dirty="0"/>
          </a:p>
          <a:p>
            <a:pPr>
              <a:lnSpc>
                <a:spcPct val="200000"/>
              </a:lnSpc>
            </a:pPr>
            <a:endParaRPr lang="en-US" sz="2800" dirty="0"/>
          </a:p>
          <a:p>
            <a:pPr>
              <a:lnSpc>
                <a:spcPct val="200000"/>
              </a:lnSpc>
            </a:pPr>
            <a:endParaRPr lang="en-US" sz="28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33</a:t>
            </a:fld>
            <a:endParaRPr lang="en-US" dirty="0"/>
          </a:p>
        </p:txBody>
      </p:sp>
    </p:spTree>
    <p:extLst>
      <p:ext uri="{BB962C8B-B14F-4D97-AF65-F5344CB8AC3E}">
        <p14:creationId xmlns:p14="http://schemas.microsoft.com/office/powerpoint/2010/main" val="1674545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57200" y="1938528"/>
            <a:ext cx="8229600" cy="5020056"/>
          </a:xfrm>
        </p:spPr>
        <p:txBody>
          <a:bodyPr>
            <a:normAutofit/>
          </a:bodyPr>
          <a:lstStyle/>
          <a:p>
            <a:r>
              <a:rPr lang="en-US" sz="2000" dirty="0" smtClean="0"/>
              <a:t>The Antenatal Care use case was started to test the modeling capabilities of BPMN, CMMN, and DMN in describing a Clinical Pathway.</a:t>
            </a:r>
          </a:p>
          <a:p>
            <a:pPr lvl="1"/>
            <a:r>
              <a:rPr lang="en-US" sz="2000" dirty="0" smtClean="0"/>
              <a:t>I.e., do they work for the purpose?</a:t>
            </a:r>
          </a:p>
          <a:p>
            <a:r>
              <a:rPr lang="en-US" sz="2000" dirty="0" smtClean="0"/>
              <a:t>The test has been considered a success. That is, the standards can do the job.</a:t>
            </a:r>
          </a:p>
          <a:p>
            <a:pPr lvl="1"/>
            <a:r>
              <a:rPr lang="en-US" sz="2000" dirty="0" smtClean="0"/>
              <a:t>Any gaps or requirement requests will be submitted to the appropriate teams within the OMG</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34</a:t>
            </a:fld>
            <a:endParaRPr lang="en-US" dirty="0"/>
          </a:p>
        </p:txBody>
      </p:sp>
    </p:spTree>
    <p:extLst>
      <p:ext uri="{BB962C8B-B14F-4D97-AF65-F5344CB8AC3E}">
        <p14:creationId xmlns:p14="http://schemas.microsoft.com/office/powerpoint/2010/main" val="13810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2000" smtClean="0"/>
              <a:t>???????</a:t>
            </a:r>
            <a:endParaRPr lang="en-US" sz="200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35</a:t>
            </a:fld>
            <a:endParaRPr lang="en-US" dirty="0"/>
          </a:p>
        </p:txBody>
      </p:sp>
    </p:spTree>
    <p:extLst>
      <p:ext uri="{BB962C8B-B14F-4D97-AF65-F5344CB8AC3E}">
        <p14:creationId xmlns:p14="http://schemas.microsoft.com/office/powerpoint/2010/main" val="174943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pPr algn="ctr"/>
            <a:r>
              <a:rPr lang="en-US" b="1" dirty="0" smtClean="0"/>
              <a:t>Background Slides</a:t>
            </a:r>
            <a:endParaRPr lang="en-US" b="1" dirty="0"/>
          </a:p>
        </p:txBody>
      </p:sp>
      <p:sp>
        <p:nvSpPr>
          <p:cNvPr id="4" name="Slide Number Placeholder 3"/>
          <p:cNvSpPr>
            <a:spLocks noGrp="1"/>
          </p:cNvSpPr>
          <p:nvPr>
            <p:ph type="sldNum" sz="quarter" idx="4294967295"/>
          </p:nvPr>
        </p:nvSpPr>
        <p:spPr>
          <a:xfrm>
            <a:off x="8653463" y="6249988"/>
            <a:ext cx="490537" cy="365125"/>
          </a:xfrm>
        </p:spPr>
        <p:txBody>
          <a:bodyPr/>
          <a:lstStyle/>
          <a:p>
            <a:pPr>
              <a:defRPr/>
            </a:pPr>
            <a:fld id="{C32E41BC-F3C7-4440-964A-79A2B9AB8CF4}" type="slidenum">
              <a:rPr lang="en-US" smtClean="0"/>
              <a:pPr>
                <a:defRPr/>
              </a:pPr>
              <a:t>36</a:t>
            </a:fld>
            <a:endParaRPr lang="en-US" dirty="0"/>
          </a:p>
        </p:txBody>
      </p:sp>
    </p:spTree>
    <p:extLst>
      <p:ext uri="{BB962C8B-B14F-4D97-AF65-F5344CB8AC3E}">
        <p14:creationId xmlns:p14="http://schemas.microsoft.com/office/powerpoint/2010/main" val="353330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722474"/>
            <a:ext cx="8229600" cy="4403689"/>
          </a:xfrm>
        </p:spPr>
        <p:txBody>
          <a:bodyPr/>
          <a:lstStyle/>
          <a:p>
            <a:pPr>
              <a:lnSpc>
                <a:spcPct val="150000"/>
              </a:lnSpc>
            </a:pPr>
            <a:r>
              <a:rPr lang="en-US" sz="2800" dirty="0" smtClean="0"/>
              <a:t>Introduction</a:t>
            </a:r>
          </a:p>
          <a:p>
            <a:pPr>
              <a:lnSpc>
                <a:spcPct val="150000"/>
              </a:lnSpc>
            </a:pPr>
            <a:r>
              <a:rPr lang="en-US" sz="2800" b="1" dirty="0" smtClean="0">
                <a:solidFill>
                  <a:schemeClr val="accent1"/>
                </a:solidFill>
              </a:rPr>
              <a:t>The </a:t>
            </a:r>
            <a:r>
              <a:rPr lang="en-US" sz="2800" b="1" dirty="0">
                <a:solidFill>
                  <a:schemeClr val="accent1"/>
                </a:solidFill>
              </a:rPr>
              <a:t>Significance of Standards</a:t>
            </a:r>
          </a:p>
          <a:p>
            <a:pPr>
              <a:lnSpc>
                <a:spcPct val="150000"/>
              </a:lnSpc>
            </a:pPr>
            <a:r>
              <a:rPr lang="en-US" sz="2800" dirty="0" smtClean="0"/>
              <a:t>Overview of BPM Standards</a:t>
            </a:r>
            <a:endParaRPr lang="en-US" sz="2800" dirty="0"/>
          </a:p>
          <a:p>
            <a:pPr>
              <a:lnSpc>
                <a:spcPct val="150000"/>
              </a:lnSpc>
            </a:pPr>
            <a:r>
              <a:rPr lang="en-US" sz="2800" dirty="0" smtClean="0"/>
              <a:t>Example Definition of a Clinical Pathway </a:t>
            </a:r>
            <a:r>
              <a:rPr lang="mr-IN" sz="2800" dirty="0" smtClean="0"/>
              <a:t>–</a:t>
            </a:r>
            <a:r>
              <a:rPr lang="en-US" sz="2800" dirty="0" smtClean="0"/>
              <a:t> Antenatal Care</a:t>
            </a:r>
          </a:p>
          <a:p>
            <a:pPr>
              <a:lnSpc>
                <a:spcPct val="150000"/>
              </a:lnSpc>
            </a:pPr>
            <a:r>
              <a:rPr lang="en-US" sz="2800" dirty="0" smtClean="0"/>
              <a:t>Summary</a:t>
            </a:r>
            <a:endParaRPr lang="en-US" sz="2800" dirty="0"/>
          </a:p>
          <a:p>
            <a:pPr>
              <a:lnSpc>
                <a:spcPct val="150000"/>
              </a:lnSpc>
            </a:pPr>
            <a:endParaRPr lang="en-US" sz="2800" dirty="0"/>
          </a:p>
          <a:p>
            <a:pPr>
              <a:lnSpc>
                <a:spcPct val="200000"/>
              </a:lnSpc>
            </a:pPr>
            <a:endParaRPr lang="en-US" sz="2800" dirty="0"/>
          </a:p>
          <a:p>
            <a:pPr>
              <a:lnSpc>
                <a:spcPct val="200000"/>
              </a:lnSpc>
            </a:pPr>
            <a:endParaRPr lang="en-US" sz="28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4</a:t>
            </a:fld>
            <a:endParaRPr lang="en-US" dirty="0"/>
          </a:p>
        </p:txBody>
      </p:sp>
    </p:spTree>
    <p:extLst>
      <p:ext uri="{BB962C8B-B14F-4D97-AF65-F5344CB8AC3E}">
        <p14:creationId xmlns:p14="http://schemas.microsoft.com/office/powerpoint/2010/main" val="1244777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34111" y="3056015"/>
            <a:ext cx="3240039" cy="3193973"/>
          </a:xfrm>
          <a:prstGeom prst="rect">
            <a:avLst/>
          </a:prstGeom>
        </p:spPr>
      </p:pic>
      <p:sp>
        <p:nvSpPr>
          <p:cNvPr id="2" name="Title 1"/>
          <p:cNvSpPr>
            <a:spLocks noGrp="1"/>
          </p:cNvSpPr>
          <p:nvPr>
            <p:ph type="title"/>
          </p:nvPr>
        </p:nvSpPr>
        <p:spPr/>
        <p:txBody>
          <a:bodyPr/>
          <a:lstStyle/>
          <a:p>
            <a:r>
              <a:rPr lang="en-US" dirty="0" smtClean="0"/>
              <a:t>BPM Standards</a:t>
            </a:r>
            <a:r>
              <a:rPr lang="en-US" dirty="0"/>
              <a:t>. Why Do They Matter? </a:t>
            </a:r>
          </a:p>
        </p:txBody>
      </p:sp>
      <p:sp>
        <p:nvSpPr>
          <p:cNvPr id="3" name="Content Placeholder 2"/>
          <p:cNvSpPr>
            <a:spLocks noGrp="1"/>
          </p:cNvSpPr>
          <p:nvPr>
            <p:ph sz="half" idx="1"/>
          </p:nvPr>
        </p:nvSpPr>
        <p:spPr>
          <a:xfrm>
            <a:off x="223284" y="1743740"/>
            <a:ext cx="6166883" cy="4871373"/>
          </a:xfrm>
        </p:spPr>
        <p:txBody>
          <a:bodyPr>
            <a:noAutofit/>
          </a:bodyPr>
          <a:lstStyle/>
          <a:p>
            <a:r>
              <a:rPr lang="en-US" sz="1900" dirty="0" smtClean="0"/>
              <a:t>“VHA </a:t>
            </a:r>
            <a:r>
              <a:rPr lang="en-US" sz="1900" dirty="0"/>
              <a:t>is committed to realizing an effective, standards-based care coordination strategy, leveraging available industry standards and building upon that work to address any identified gaps adversely impacting the effective and seamless care coordination and care plan management our Veterans require</a:t>
            </a:r>
            <a:r>
              <a:rPr lang="en-US" sz="1900" dirty="0" smtClean="0"/>
              <a:t>.”</a:t>
            </a:r>
          </a:p>
          <a:p>
            <a:r>
              <a:rPr lang="en-US" sz="1900" dirty="0"/>
              <a:t>Standards provide a </a:t>
            </a:r>
            <a:r>
              <a:rPr lang="en-US" sz="1900" u="sng" dirty="0"/>
              <a:t>common language and expectations</a:t>
            </a:r>
            <a:r>
              <a:rPr lang="en-US" sz="1900" dirty="0"/>
              <a:t> </a:t>
            </a:r>
            <a:r>
              <a:rPr lang="en-US" sz="1900" dirty="0" smtClean="0"/>
              <a:t>supporting process flow </a:t>
            </a:r>
            <a:r>
              <a:rPr lang="en-US" sz="1900" dirty="0"/>
              <a:t>among clinician, hospital, pharmacy, lab, and </a:t>
            </a:r>
            <a:r>
              <a:rPr lang="en-US" sz="1900" dirty="0" smtClean="0"/>
              <a:t>patient.</a:t>
            </a:r>
            <a:endParaRPr lang="en-US" sz="1900" dirty="0"/>
          </a:p>
          <a:p>
            <a:r>
              <a:rPr lang="en-US" sz="1900" dirty="0"/>
              <a:t>Standards </a:t>
            </a:r>
            <a:r>
              <a:rPr lang="en-US" sz="1900" u="sng" dirty="0"/>
              <a:t>provide the guidelines </a:t>
            </a:r>
            <a:r>
              <a:rPr lang="en-US" sz="1900" dirty="0"/>
              <a:t>that govern the </a:t>
            </a:r>
            <a:r>
              <a:rPr lang="en-US" sz="1900" u="sng" dirty="0"/>
              <a:t>exchange of information</a:t>
            </a:r>
            <a:r>
              <a:rPr lang="en-US" sz="1900" dirty="0"/>
              <a:t>, both in content and in transport </a:t>
            </a:r>
            <a:r>
              <a:rPr lang="en-US" sz="1900" dirty="0" smtClean="0"/>
              <a:t>protocol.</a:t>
            </a:r>
          </a:p>
          <a:p>
            <a:r>
              <a:rPr lang="en-US" sz="1900" dirty="0" smtClean="0"/>
              <a:t>BPM Standards are supported by a large array of tools, documentation, and training (including university courses).</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5</a:t>
            </a:fld>
            <a:endParaRPr lang="en-US" dirty="0"/>
          </a:p>
        </p:txBody>
      </p:sp>
      <p:sp>
        <p:nvSpPr>
          <p:cNvPr id="7"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smtClean="0">
                <a:solidFill>
                  <a:schemeClr val="accent1">
                    <a:lumMod val="20000"/>
                    <a:lumOff val="80000"/>
                  </a:schemeClr>
                </a:solidFill>
                <a:latin typeface="DIN Alternate" charset="0"/>
                <a:ea typeface="DIN Alternate" charset="0"/>
                <a:cs typeface="DIN Alternate" charset="0"/>
              </a:rPr>
              <a:t>The significance of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21183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BPM Standards?</a:t>
            </a:r>
            <a:endParaRPr lang="en-US" dirty="0"/>
          </a:p>
        </p:txBody>
      </p:sp>
      <p:sp>
        <p:nvSpPr>
          <p:cNvPr id="3" name="Content Placeholder 2"/>
          <p:cNvSpPr>
            <a:spLocks noGrp="1"/>
          </p:cNvSpPr>
          <p:nvPr>
            <p:ph sz="half" idx="1"/>
          </p:nvPr>
        </p:nvSpPr>
        <p:spPr>
          <a:xfrm>
            <a:off x="457200" y="1938528"/>
            <a:ext cx="8229600" cy="5020056"/>
          </a:xfrm>
        </p:spPr>
        <p:txBody>
          <a:bodyPr>
            <a:normAutofit/>
          </a:bodyPr>
          <a:lstStyle/>
          <a:p>
            <a:r>
              <a:rPr lang="en-US" sz="2000" dirty="0" smtClean="0"/>
              <a:t>In the context of this presentation, these are the Object Management Group (OMG) BPM Standards:</a:t>
            </a:r>
          </a:p>
          <a:p>
            <a:endParaRPr lang="en-US" sz="2000" dirty="0" smtClean="0"/>
          </a:p>
          <a:p>
            <a:pPr lvl="1"/>
            <a:r>
              <a:rPr lang="en-US" sz="2000" dirty="0" smtClean="0"/>
              <a:t>Business Process Model and Notation (BPMN)</a:t>
            </a:r>
          </a:p>
          <a:p>
            <a:endParaRPr lang="en-US" sz="2000" dirty="0" smtClean="0"/>
          </a:p>
          <a:p>
            <a:pPr lvl="1"/>
            <a:r>
              <a:rPr lang="en-US" sz="2000" dirty="0" smtClean="0"/>
              <a:t>Case Management Model and Notation (CMMN)</a:t>
            </a:r>
          </a:p>
          <a:p>
            <a:endParaRPr lang="en-US" sz="2000" dirty="0" smtClean="0"/>
          </a:p>
          <a:p>
            <a:pPr lvl="1"/>
            <a:r>
              <a:rPr lang="en-US" sz="2000" dirty="0" smtClean="0"/>
              <a:t>Decision Model and Notation (DMN)</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6</a:t>
            </a:fld>
            <a:endParaRPr lang="en-US" dirty="0"/>
          </a:p>
        </p:txBody>
      </p:sp>
      <p:sp>
        <p:nvSpPr>
          <p:cNvPr id="7"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smtClean="0">
                <a:solidFill>
                  <a:schemeClr val="accent1">
                    <a:lumMod val="20000"/>
                    <a:lumOff val="80000"/>
                  </a:schemeClr>
                </a:solidFill>
                <a:latin typeface="DIN Alternate" charset="0"/>
                <a:ea typeface="DIN Alternate" charset="0"/>
                <a:cs typeface="DIN Alternate" charset="0"/>
              </a:rPr>
              <a:t>The significance of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878242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These BPM Standards Apply to Healthcare?</a:t>
            </a:r>
            <a:endParaRPr lang="en-US" dirty="0"/>
          </a:p>
        </p:txBody>
      </p:sp>
      <p:sp>
        <p:nvSpPr>
          <p:cNvPr id="3" name="Content Placeholder 2"/>
          <p:cNvSpPr>
            <a:spLocks noGrp="1"/>
          </p:cNvSpPr>
          <p:nvPr>
            <p:ph sz="half" idx="1"/>
          </p:nvPr>
        </p:nvSpPr>
        <p:spPr>
          <a:xfrm>
            <a:off x="457200" y="1938528"/>
            <a:ext cx="8229600" cy="4311460"/>
          </a:xfrm>
        </p:spPr>
        <p:txBody>
          <a:bodyPr>
            <a:normAutofit/>
          </a:bodyPr>
          <a:lstStyle/>
          <a:p>
            <a:r>
              <a:rPr lang="en-US" sz="2000" dirty="0" smtClean="0"/>
              <a:t>“A Process is a Process is a Process</a:t>
            </a:r>
            <a:r>
              <a:rPr lang="mr-IN" sz="2000" dirty="0" smtClean="0"/>
              <a:t>…</a:t>
            </a:r>
            <a:r>
              <a:rPr lang="en-US" sz="2000" dirty="0" smtClean="0"/>
              <a:t>”</a:t>
            </a:r>
          </a:p>
          <a:p>
            <a:r>
              <a:rPr lang="en-US" sz="2000" dirty="0" smtClean="0"/>
              <a:t>BPM standards, such as BPMN, are designed to be business domain agnostic.</a:t>
            </a:r>
          </a:p>
          <a:p>
            <a:r>
              <a:rPr lang="en-US" sz="2000" dirty="0" smtClean="0"/>
              <a:t>BPMN, with its formal execution semantics, is rich enough to handle processes across all business domains.</a:t>
            </a:r>
          </a:p>
          <a:p>
            <a:pPr lvl="1"/>
            <a:r>
              <a:rPr lang="en-US" sz="2000" dirty="0" smtClean="0"/>
              <a:t>Business domains will usually have their own terminology, adornments, and </a:t>
            </a:r>
            <a:r>
              <a:rPr lang="en-US" sz="2000" u="sng" dirty="0" smtClean="0"/>
              <a:t>patterns</a:t>
            </a:r>
            <a:r>
              <a:rPr lang="en-US" sz="2000" dirty="0" smtClean="0"/>
              <a:t>, but the basic process behavior constructs remain the same.</a:t>
            </a:r>
          </a:p>
          <a:p>
            <a:r>
              <a:rPr lang="en-US" sz="2000" dirty="0" smtClean="0"/>
              <a:t>CMMN expands BPMN process capabilities to add very unstructured and planning behaviors.</a:t>
            </a:r>
          </a:p>
          <a:p>
            <a:r>
              <a:rPr lang="en-US" sz="2000" dirty="0" smtClean="0"/>
              <a:t>DMN represents the logic of decision making and is, thus, complimentary to BPMN and CMMN.</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7</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smtClean="0">
                <a:solidFill>
                  <a:schemeClr val="accent1">
                    <a:lumMod val="20000"/>
                    <a:lumOff val="80000"/>
                  </a:schemeClr>
                </a:solidFill>
                <a:latin typeface="DIN Alternate" charset="0"/>
                <a:ea typeface="DIN Alternate" charset="0"/>
                <a:cs typeface="DIN Alternate" charset="0"/>
              </a:rPr>
              <a:t>The significance of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8482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722474"/>
            <a:ext cx="8229600" cy="4403689"/>
          </a:xfrm>
        </p:spPr>
        <p:txBody>
          <a:bodyPr/>
          <a:lstStyle/>
          <a:p>
            <a:pPr>
              <a:lnSpc>
                <a:spcPct val="150000"/>
              </a:lnSpc>
            </a:pPr>
            <a:r>
              <a:rPr lang="en-US" sz="2800" dirty="0" smtClean="0"/>
              <a:t>Introduction</a:t>
            </a:r>
          </a:p>
          <a:p>
            <a:pPr>
              <a:lnSpc>
                <a:spcPct val="150000"/>
              </a:lnSpc>
            </a:pPr>
            <a:r>
              <a:rPr lang="en-US" sz="2800" dirty="0" smtClean="0"/>
              <a:t>The </a:t>
            </a:r>
            <a:r>
              <a:rPr lang="en-US" sz="2800" dirty="0"/>
              <a:t>Significance of Standards</a:t>
            </a:r>
          </a:p>
          <a:p>
            <a:pPr>
              <a:lnSpc>
                <a:spcPct val="150000"/>
              </a:lnSpc>
            </a:pPr>
            <a:r>
              <a:rPr lang="en-US" sz="2800" b="1" dirty="0" smtClean="0">
                <a:solidFill>
                  <a:schemeClr val="accent1"/>
                </a:solidFill>
              </a:rPr>
              <a:t>Overview of BPM Standards</a:t>
            </a:r>
            <a:endParaRPr lang="en-US" sz="2800" b="1" dirty="0">
              <a:solidFill>
                <a:schemeClr val="accent1"/>
              </a:solidFill>
            </a:endParaRPr>
          </a:p>
          <a:p>
            <a:pPr>
              <a:lnSpc>
                <a:spcPct val="150000"/>
              </a:lnSpc>
            </a:pPr>
            <a:r>
              <a:rPr lang="en-US" sz="2800" dirty="0" smtClean="0"/>
              <a:t>Example Definition of a Clinical Pathway </a:t>
            </a:r>
            <a:r>
              <a:rPr lang="mr-IN" sz="2800" dirty="0" smtClean="0"/>
              <a:t>–</a:t>
            </a:r>
            <a:r>
              <a:rPr lang="en-US" sz="2800" dirty="0" smtClean="0"/>
              <a:t> Antenatal Care</a:t>
            </a:r>
          </a:p>
          <a:p>
            <a:pPr>
              <a:lnSpc>
                <a:spcPct val="150000"/>
              </a:lnSpc>
            </a:pPr>
            <a:r>
              <a:rPr lang="en-US" sz="2800" dirty="0" smtClean="0"/>
              <a:t>Summary</a:t>
            </a:r>
            <a:endParaRPr lang="en-US" sz="2800" dirty="0"/>
          </a:p>
          <a:p>
            <a:pPr>
              <a:lnSpc>
                <a:spcPct val="150000"/>
              </a:lnSpc>
            </a:pPr>
            <a:endParaRPr lang="en-US" sz="2800" dirty="0"/>
          </a:p>
          <a:p>
            <a:pPr>
              <a:lnSpc>
                <a:spcPct val="200000"/>
              </a:lnSpc>
            </a:pPr>
            <a:endParaRPr lang="en-US" sz="2800" dirty="0"/>
          </a:p>
          <a:p>
            <a:pPr>
              <a:lnSpc>
                <a:spcPct val="200000"/>
              </a:lnSpc>
            </a:pPr>
            <a:endParaRPr lang="en-US" sz="28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8</a:t>
            </a:fld>
            <a:endParaRPr lang="en-US" dirty="0"/>
          </a:p>
        </p:txBody>
      </p:sp>
    </p:spTree>
    <p:extLst>
      <p:ext uri="{BB962C8B-B14F-4D97-AF65-F5344CB8AC3E}">
        <p14:creationId xmlns:p14="http://schemas.microsoft.com/office/powerpoint/2010/main" val="131273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BPMN Overview</a:t>
            </a:r>
            <a:endParaRPr lang="en-US" sz="2800" dirty="0">
              <a:latin typeface="+mj-lt"/>
            </a:endParaRPr>
          </a:p>
        </p:txBody>
      </p:sp>
      <p:sp>
        <p:nvSpPr>
          <p:cNvPr id="3" name="Content Placeholder 2"/>
          <p:cNvSpPr>
            <a:spLocks noGrp="1"/>
          </p:cNvSpPr>
          <p:nvPr>
            <p:ph sz="half" idx="1"/>
          </p:nvPr>
        </p:nvSpPr>
        <p:spPr>
          <a:xfrm>
            <a:off x="457200" y="1938528"/>
            <a:ext cx="8229600" cy="4311460"/>
          </a:xfrm>
        </p:spPr>
        <p:txBody>
          <a:bodyPr>
            <a:normAutofit/>
          </a:bodyPr>
          <a:lstStyle/>
          <a:p>
            <a:r>
              <a:rPr lang="en-US" sz="2000" dirty="0" smtClean="0"/>
              <a:t>BPMN is about processing</a:t>
            </a:r>
            <a:r>
              <a:rPr lang="mr-IN" sz="2000" dirty="0" smtClean="0"/>
              <a:t>…</a:t>
            </a:r>
            <a:endParaRPr lang="en-US" sz="2000" dirty="0" smtClean="0"/>
          </a:p>
          <a:p>
            <a:r>
              <a:rPr lang="en-US" sz="2000" dirty="0" smtClean="0"/>
              <a:t>It is a relatively mature standard. Development began in </a:t>
            </a:r>
            <a:r>
              <a:rPr lang="en-US" sz="2000" dirty="0" smtClean="0"/>
              <a:t>2001.</a:t>
            </a:r>
            <a:endParaRPr lang="en-US" sz="2000" dirty="0" smtClean="0"/>
          </a:p>
          <a:p>
            <a:pPr lvl="1"/>
            <a:r>
              <a:rPr lang="en-US" sz="2000" dirty="0" smtClean="0"/>
              <a:t>It is also an ISO Standard (</a:t>
            </a:r>
            <a:r>
              <a:rPr lang="is-IS" sz="2000" dirty="0"/>
              <a:t>ISO/IEC </a:t>
            </a:r>
            <a:r>
              <a:rPr lang="is-IS" sz="2000" dirty="0" smtClean="0"/>
              <a:t>19510:2013)</a:t>
            </a:r>
            <a:endParaRPr lang="en-US" sz="2000" dirty="0" smtClean="0"/>
          </a:p>
          <a:p>
            <a:r>
              <a:rPr lang="en-US" sz="2000" dirty="0" smtClean="0"/>
              <a:t>It is supported by 80+ modeling tools and execution engines.</a:t>
            </a:r>
          </a:p>
          <a:p>
            <a:r>
              <a:rPr lang="en-US" sz="2000" dirty="0" smtClean="0"/>
              <a:t>There is significant literature, training, and university courses.</a:t>
            </a:r>
          </a:p>
          <a:p>
            <a:r>
              <a:rPr lang="en-US" sz="2000" dirty="0" smtClean="0"/>
              <a:t>It has a metamodel and notation for process modeling as well as </a:t>
            </a:r>
            <a:r>
              <a:rPr lang="en-US" sz="2000" u="sng" dirty="0" smtClean="0"/>
              <a:t>formal execution semantics</a:t>
            </a:r>
            <a:r>
              <a:rPr lang="en-US" sz="2000" dirty="0" smtClean="0"/>
              <a:t>.</a:t>
            </a: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9</a:t>
            </a:fld>
            <a:endParaRPr lang="en-US" dirty="0"/>
          </a:p>
        </p:txBody>
      </p:sp>
      <p:sp>
        <p:nvSpPr>
          <p:cNvPr id="6" name="Text Placeholder 1"/>
          <p:cNvSpPr txBox="1">
            <a:spLocks/>
          </p:cNvSpPr>
          <p:nvPr/>
        </p:nvSpPr>
        <p:spPr>
          <a:xfrm>
            <a:off x="274320" y="274320"/>
            <a:ext cx="7858125" cy="3000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cap="all" dirty="0" smtClean="0">
                <a:solidFill>
                  <a:schemeClr val="accent1">
                    <a:lumMod val="20000"/>
                    <a:lumOff val="80000"/>
                  </a:schemeClr>
                </a:solidFill>
                <a:latin typeface="DIN Alternate" charset="0"/>
                <a:ea typeface="DIN Alternate" charset="0"/>
                <a:cs typeface="DIN Alternate" charset="0"/>
              </a:rPr>
              <a:t>Overview of bpm standards</a:t>
            </a:r>
            <a:endParaRPr lang="en-US" sz="1600" cap="all" dirty="0">
              <a:solidFill>
                <a:schemeClr val="accent1">
                  <a:lumMod val="20000"/>
                  <a:lumOff val="8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35308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37968</TotalTime>
  <Words>1454</Words>
  <Application>Microsoft Macintosh PowerPoint</Application>
  <PresentationFormat>On-screen Show (4:3)</PresentationFormat>
  <Paragraphs>212</Paragraphs>
  <Slides>36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DIN Alternate</vt:lpstr>
      <vt:lpstr>Georgia</vt:lpstr>
      <vt:lpstr>Helvetica Neue</vt:lpstr>
      <vt:lpstr>ＭＳ Ｐゴシック</vt:lpstr>
      <vt:lpstr>Arial</vt:lpstr>
      <vt:lpstr>PPT_VHA_Template</vt:lpstr>
      <vt:lpstr>BPM Standards and Healthcare</vt:lpstr>
      <vt:lpstr>Agenda</vt:lpstr>
      <vt:lpstr>Introduction</vt:lpstr>
      <vt:lpstr>Agenda</vt:lpstr>
      <vt:lpstr>BPM Standards. Why Do They Matter? </vt:lpstr>
      <vt:lpstr>What are the BPM Standards?</vt:lpstr>
      <vt:lpstr>Do These BPM Standards Apply to Healthcare?</vt:lpstr>
      <vt:lpstr>Agenda</vt:lpstr>
      <vt:lpstr>BPMN Overview</vt:lpstr>
      <vt:lpstr>BPMN Elements</vt:lpstr>
      <vt:lpstr>CMMN Overview</vt:lpstr>
      <vt:lpstr>CMMN Elements</vt:lpstr>
      <vt:lpstr>DMN Overview</vt:lpstr>
      <vt:lpstr>DMN Elements</vt:lpstr>
      <vt:lpstr>Agenda</vt:lpstr>
      <vt:lpstr>Background</vt:lpstr>
      <vt:lpstr>Antenatal Care</vt:lpstr>
      <vt:lpstr>Scope of the Antenatal Clinical Pathway </vt:lpstr>
      <vt:lpstr>Scope of the Antenatal Clinical Pathway</vt:lpstr>
      <vt:lpstr>Methodology</vt:lpstr>
      <vt:lpstr>Develop the High Level Model and Relationships</vt:lpstr>
      <vt:lpstr>Develop the High Level Model and Relationships</vt:lpstr>
      <vt:lpstr>Define the Relationships</vt:lpstr>
      <vt:lpstr>Create Behavioral Models from Identified Activities</vt:lpstr>
      <vt:lpstr>Create Process Based on the High Level Models</vt:lpstr>
      <vt:lpstr>Create Case Models Based on the High Level Models</vt:lpstr>
      <vt:lpstr>Iterate and Develop Detailed Models</vt:lpstr>
      <vt:lpstr>Develop DMN Models as Needed</vt:lpstr>
      <vt:lpstr>Relationship between a Process and a Case</vt:lpstr>
      <vt:lpstr>Relationship between a Case and a Process</vt:lpstr>
      <vt:lpstr>Relationship between DMN and BPMN</vt:lpstr>
      <vt:lpstr>Best Practices</vt:lpstr>
      <vt:lpstr>Agenda</vt:lpstr>
      <vt:lpstr>Summary</vt:lpstr>
      <vt:lpstr>Questions</vt:lpstr>
      <vt:lpstr>PowerPoint Presentation</vt:lpstr>
    </vt:vector>
  </TitlesOfParts>
  <Company>Woodpile Studios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Aleman</dc:creator>
  <cp:lastModifiedBy>Stephen White</cp:lastModifiedBy>
  <cp:revision>1401</cp:revision>
  <dcterms:created xsi:type="dcterms:W3CDTF">2010-01-22T17:58:25Z</dcterms:created>
  <dcterms:modified xsi:type="dcterms:W3CDTF">2017-11-14T13:24:05Z</dcterms:modified>
</cp:coreProperties>
</file>