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4" r:id="rId3"/>
    <p:sldId id="257" r:id="rId4"/>
    <p:sldId id="267" r:id="rId5"/>
    <p:sldId id="258" r:id="rId6"/>
    <p:sldId id="268" r:id="rId7"/>
    <p:sldId id="265" r:id="rId8"/>
    <p:sldId id="259" r:id="rId9"/>
    <p:sldId id="269" r:id="rId10"/>
    <p:sldId id="275" r:id="rId11"/>
    <p:sldId id="260" r:id="rId12"/>
    <p:sldId id="270" r:id="rId13"/>
    <p:sldId id="261" r:id="rId14"/>
    <p:sldId id="271" r:id="rId15"/>
    <p:sldId id="262" r:id="rId16"/>
    <p:sldId id="274" r:id="rId17"/>
    <p:sldId id="263" r:id="rId18"/>
    <p:sldId id="273" r:id="rId19"/>
    <p:sldId id="266" r:id="rId20"/>
    <p:sldId id="272" r:id="rId2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" clrIdx="0">
    <p:extLst/>
  </p:cmAuthor>
  <p:cmAuthor id="2" name="Microsoft Office User" initials="Office [2]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5073"/>
    <a:srgbClr val="4E84C4"/>
    <a:srgbClr val="24446C"/>
    <a:srgbClr val="4A7235"/>
    <a:srgbClr val="D5E3EE"/>
    <a:srgbClr val="073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0" autoAdjust="0"/>
    <p:restoredTop sz="55143" autoAdjust="0"/>
  </p:normalViewPr>
  <p:slideViewPr>
    <p:cSldViewPr snapToGrid="0">
      <p:cViewPr varScale="1">
        <p:scale>
          <a:sx n="106" d="100"/>
          <a:sy n="106" d="100"/>
        </p:scale>
        <p:origin x="184" y="2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141" d="100"/>
          <a:sy n="141" d="100"/>
        </p:scale>
        <p:origin x="5760" y="1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commentAuthors" Target="commentAuthors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30334D7-923B-4DC7-BBD8-FFB01630FE9B}" type="datetimeFigureOut">
              <a:rPr lang="en-US" smtClean="0"/>
              <a:t>9/21/17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E4C8350-5A0B-4543-AFB5-3DD66C49C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CC250AF-F5BC-4D7D-8930-77CEF1ED360C}" type="datetimeFigureOut">
              <a:rPr lang="en-US" smtClean="0"/>
              <a:t>9/21/17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21D2C34-33D7-4D10-81B5-5D9337991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18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85261" y="2364897"/>
            <a:ext cx="5368032" cy="901567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baseline="0">
                <a:solidFill>
                  <a:srgbClr val="4E84C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  <a:br>
              <a:rPr lang="en-US" dirty="0"/>
            </a:br>
            <a:r>
              <a:rPr lang="en-US" dirty="0"/>
              <a:t>Calibri Body 24 pt., Bold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30136" y="4637713"/>
            <a:ext cx="1936198" cy="1188342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80077" y="3429748"/>
            <a:ext cx="5368032" cy="75778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i="1" baseline="0">
                <a:solidFill>
                  <a:srgbClr val="4E84C4"/>
                </a:solidFill>
                <a:latin typeface="+mn-lt"/>
              </a:defRPr>
            </a:lvl1pPr>
            <a:lvl2pPr marL="457200" indent="0">
              <a:buNone/>
              <a:defRPr/>
            </a:lvl2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Presenter’s name and title</a:t>
            </a:r>
          </a:p>
          <a:p>
            <a:pPr lvl="0"/>
            <a:r>
              <a:rPr lang="en-US" dirty="0"/>
              <a:t>Calibri Body 20 pt., italics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311726" y="894191"/>
            <a:ext cx="6380019" cy="1325563"/>
          </a:xfrm>
        </p:spPr>
        <p:txBody>
          <a:bodyPr anchor="b" anchorCtr="0">
            <a:noAutofit/>
          </a:bodyPr>
          <a:lstStyle>
            <a:lvl1pPr algn="ctr">
              <a:lnSpc>
                <a:spcPct val="100000"/>
              </a:lnSpc>
              <a:defRPr sz="4000" b="1" spc="0" baseline="0"/>
            </a:lvl1pPr>
          </a:lstStyle>
          <a:p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Calibri 40 Pt.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7040563" y="230188"/>
            <a:ext cx="5151437" cy="6627812"/>
          </a:xfrm>
        </p:spPr>
        <p:txBody>
          <a:bodyPr>
            <a:normAutofit/>
          </a:bodyPr>
          <a:lstStyle>
            <a:lvl1pPr>
              <a:defRPr sz="1400" baseline="0"/>
            </a:lvl1pPr>
          </a:lstStyle>
          <a:p>
            <a:r>
              <a:rPr lang="en-US" dirty="0"/>
              <a:t>Choose a vertical-oriented photo</a:t>
            </a:r>
          </a:p>
        </p:txBody>
      </p:sp>
    </p:spTree>
    <p:extLst>
      <p:ext uri="{BB962C8B-B14F-4D97-AF65-F5344CB8AC3E}">
        <p14:creationId xmlns:p14="http://schemas.microsoft.com/office/powerpoint/2010/main" val="227225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circle photo left_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24750" y="1519898"/>
            <a:ext cx="5945928" cy="1034011"/>
          </a:xfrm>
        </p:spPr>
        <p:txBody>
          <a:bodyPr anchor="b" anchorCtr="0"/>
          <a:lstStyle>
            <a:lvl1pPr>
              <a:defRPr b="1"/>
            </a:lvl1pPr>
          </a:lstStyle>
          <a:p>
            <a:r>
              <a:rPr lang="en-US" dirty="0"/>
              <a:t>Slide Heading </a:t>
            </a:r>
            <a:br>
              <a:rPr lang="en-US" dirty="0"/>
            </a:br>
            <a:r>
              <a:rPr lang="en-US" dirty="0"/>
              <a:t>Calibri 36 Pt.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58162" y="6187207"/>
            <a:ext cx="594147" cy="352237"/>
          </a:xfrm>
        </p:spPr>
        <p:txBody>
          <a:bodyPr/>
          <a:lstStyle/>
          <a:p>
            <a:fld id="{82ECB687-F57F-49F9-B73A-487ED709F17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 hasCustomPrompt="1"/>
          </p:nvPr>
        </p:nvSpPr>
        <p:spPr>
          <a:xfrm>
            <a:off x="623474" y="1113618"/>
            <a:ext cx="4441148" cy="4439602"/>
          </a:xfrm>
          <a:prstGeom prst="ellipse">
            <a:avLst/>
          </a:prstGeom>
        </p:spPr>
        <p:txBody>
          <a:bodyPr>
            <a:normAutofit/>
          </a:bodyPr>
          <a:lstStyle>
            <a:lvl1pPr algn="ctr">
              <a:defRPr sz="1400" baseline="0"/>
            </a:lvl1pPr>
          </a:lstStyle>
          <a:p>
            <a:r>
              <a:rPr lang="en-US" dirty="0"/>
              <a:t>Photo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5624749" y="2692400"/>
            <a:ext cx="5945929" cy="2723662"/>
          </a:xfrm>
        </p:spPr>
        <p:txBody>
          <a:bodyPr/>
          <a:lstStyle/>
          <a:p>
            <a:pPr lvl="0"/>
            <a:r>
              <a:rPr lang="en-US" dirty="0"/>
              <a:t>Subhead Calibri Body 30 pt.</a:t>
            </a:r>
          </a:p>
          <a:p>
            <a:pPr lvl="1"/>
            <a:r>
              <a:rPr lang="en-US" dirty="0"/>
              <a:t>Calibri Body 28 pt.</a:t>
            </a:r>
          </a:p>
          <a:p>
            <a:pPr lvl="2"/>
            <a:r>
              <a:rPr lang="en-US" dirty="0"/>
              <a:t>Calibri Body 24 pt.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2024"/>
            <a:ext cx="12192000" cy="113392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92" y="6453932"/>
            <a:ext cx="1560777" cy="255644"/>
          </a:xfrm>
          <a:prstGeom prst="rect">
            <a:avLst/>
          </a:prstGeom>
        </p:spPr>
      </p:pic>
      <p:sp>
        <p:nvSpPr>
          <p:cNvPr id="8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624748" y="5564338"/>
            <a:ext cx="5945929" cy="497081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Visit Intermountain Style Download Center for instructions on changing round-shaped photos. Link in notes below.</a:t>
            </a:r>
          </a:p>
        </p:txBody>
      </p:sp>
    </p:spTree>
    <p:extLst>
      <p:ext uri="{BB962C8B-B14F-4D97-AF65-F5344CB8AC3E}">
        <p14:creationId xmlns:p14="http://schemas.microsoft.com/office/powerpoint/2010/main" val="1666106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_circle photo left_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3134" y="1528694"/>
            <a:ext cx="5611823" cy="1034011"/>
          </a:xfrm>
        </p:spPr>
        <p:txBody>
          <a:bodyPr anchor="b" anchorCtr="0"/>
          <a:lstStyle>
            <a:lvl1pPr>
              <a:defRPr b="1"/>
            </a:lvl1pPr>
          </a:lstStyle>
          <a:p>
            <a:r>
              <a:rPr lang="en-US" dirty="0"/>
              <a:t>Slide Heading </a:t>
            </a:r>
            <a:br>
              <a:rPr lang="en-US" dirty="0"/>
            </a:br>
            <a:r>
              <a:rPr lang="en-US" dirty="0"/>
              <a:t>Calibri 36 Pt.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13134" y="2701195"/>
            <a:ext cx="5611823" cy="2468683"/>
          </a:xfrm>
        </p:spPr>
        <p:txBody>
          <a:bodyPr/>
          <a:lstStyle/>
          <a:p>
            <a:pPr lvl="0"/>
            <a:r>
              <a:rPr lang="en-US" dirty="0"/>
              <a:t>Subhead Calibri Body 30 pt.</a:t>
            </a:r>
          </a:p>
          <a:p>
            <a:pPr lvl="1"/>
            <a:r>
              <a:rPr lang="en-US" dirty="0"/>
              <a:t>Calibri Body 28 pt.</a:t>
            </a:r>
          </a:p>
          <a:p>
            <a:pPr lvl="2"/>
            <a:r>
              <a:rPr lang="en-US" dirty="0"/>
              <a:t>Calibri Body 24 pt.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58162" y="6187207"/>
            <a:ext cx="594147" cy="352237"/>
          </a:xfrm>
        </p:spPr>
        <p:txBody>
          <a:bodyPr/>
          <a:lstStyle/>
          <a:p>
            <a:fld id="{82ECB687-F57F-49F9-B73A-487ED709F17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 hasCustomPrompt="1"/>
          </p:nvPr>
        </p:nvSpPr>
        <p:spPr>
          <a:xfrm>
            <a:off x="6883587" y="1096035"/>
            <a:ext cx="4441148" cy="4439602"/>
          </a:xfrm>
          <a:prstGeom prst="ellipse">
            <a:avLst/>
          </a:prstGeom>
        </p:spPr>
        <p:txBody>
          <a:bodyPr>
            <a:normAutofit/>
          </a:bodyPr>
          <a:lstStyle>
            <a:lvl1pPr algn="ctr">
              <a:defRPr sz="1400" baseline="0"/>
            </a:lvl1pPr>
          </a:lstStyle>
          <a:p>
            <a:r>
              <a:rPr lang="en-US" dirty="0"/>
              <a:t>Photo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2024"/>
            <a:ext cx="12192000" cy="113392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92" y="6453932"/>
            <a:ext cx="1560777" cy="255644"/>
          </a:xfrm>
          <a:prstGeom prst="rect">
            <a:avLst/>
          </a:prstGeom>
        </p:spPr>
      </p:pic>
      <p:sp>
        <p:nvSpPr>
          <p:cNvPr id="8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13133" y="5287096"/>
            <a:ext cx="5611823" cy="681904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i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Visit Intermountain Style Download Center for instructions on changing round-shaped photos. Link in notes below.</a:t>
            </a:r>
          </a:p>
        </p:txBody>
      </p:sp>
    </p:spTree>
    <p:extLst>
      <p:ext uri="{BB962C8B-B14F-4D97-AF65-F5344CB8AC3E}">
        <p14:creationId xmlns:p14="http://schemas.microsoft.com/office/powerpoint/2010/main" val="836127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_n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230819"/>
            <a:ext cx="12192000" cy="6627182"/>
          </a:xfrm>
        </p:spPr>
        <p:txBody>
          <a:bodyPr>
            <a:normAutofit/>
          </a:bodyPr>
          <a:lstStyle>
            <a:lvl1pPr>
              <a:defRPr sz="1400" baseline="0"/>
            </a:lvl1pPr>
          </a:lstStyle>
          <a:p>
            <a:r>
              <a:rPr lang="en-US" dirty="0"/>
              <a:t>For best result, choose a landscape-oriented photo (wider than tall)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603" y="6460867"/>
            <a:ext cx="1473757" cy="24177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58162" y="6187207"/>
            <a:ext cx="594147" cy="352237"/>
          </a:xfrm>
        </p:spPr>
        <p:txBody>
          <a:bodyPr/>
          <a:lstStyle/>
          <a:p>
            <a:fld id="{82ECB687-F57F-49F9-B73A-487ED709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38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heading without bottom w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603" y="6460867"/>
            <a:ext cx="1473757" cy="241775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0" y="5413664"/>
            <a:ext cx="12192000" cy="14547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519545" y="562622"/>
            <a:ext cx="11076710" cy="568460"/>
          </a:xfrm>
        </p:spPr>
        <p:txBody>
          <a:bodyPr anchor="t" anchorCtr="0">
            <a:noAutofit/>
          </a:bodyPr>
          <a:lstStyle>
            <a:lvl1pPr>
              <a:defRPr sz="3600" b="1" baseline="0"/>
            </a:lvl1pPr>
          </a:lstStyle>
          <a:p>
            <a:r>
              <a:rPr lang="en-US" dirty="0"/>
              <a:t>Slide Heading Calibri 36 Pt.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519545" y="1221629"/>
            <a:ext cx="11077575" cy="505571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  <a:lvl2pPr>
              <a:defRPr sz="2800"/>
            </a:lvl2pPr>
            <a:lvl3pPr marL="1143000" indent="-228600">
              <a:buFont typeface="Courier New" panose="02070309020205020404" pitchFamily="49" charset="0"/>
              <a:buChar char="o"/>
              <a:defRPr/>
            </a:lvl3pPr>
          </a:lstStyle>
          <a:p>
            <a:pPr lvl="0"/>
            <a:r>
              <a:rPr lang="en-US" dirty="0"/>
              <a:t>Subhead Calibri Body 30 pt.</a:t>
            </a:r>
          </a:p>
        </p:txBody>
      </p:sp>
    </p:spTree>
    <p:extLst>
      <p:ext uri="{BB962C8B-B14F-4D97-AF65-F5344CB8AC3E}">
        <p14:creationId xmlns:p14="http://schemas.microsoft.com/office/powerpoint/2010/main" val="8729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no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944862" y="1822563"/>
            <a:ext cx="6261618" cy="1181849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defRPr sz="4000" b="1" spc="0" baseline="0">
                <a:solidFill>
                  <a:srgbClr val="24446C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Presentation Title </a:t>
            </a:r>
            <a:br>
              <a:rPr lang="en-US" dirty="0"/>
            </a:br>
            <a:r>
              <a:rPr lang="en-US" dirty="0"/>
              <a:t>Calibri 40 Pt.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944862" y="3152886"/>
            <a:ext cx="6261618" cy="901567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4E84C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  <a:br>
              <a:rPr lang="en-US" dirty="0"/>
            </a:br>
            <a:r>
              <a:rPr lang="en-US" dirty="0"/>
              <a:t>Calibri Body 24 pt., Bold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4388" y="2311765"/>
            <a:ext cx="2887109" cy="1771964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4509858" y="1868133"/>
            <a:ext cx="0" cy="3023453"/>
          </a:xfrm>
          <a:prstGeom prst="line">
            <a:avLst/>
          </a:prstGeom>
          <a:ln w="15875">
            <a:solidFill>
              <a:srgbClr val="4E84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944862" y="4186388"/>
            <a:ext cx="6261618" cy="72551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i="1">
                <a:solidFill>
                  <a:srgbClr val="4E84C4"/>
                </a:solidFill>
                <a:latin typeface="+mn-lt"/>
              </a:defRPr>
            </a:lvl1pPr>
            <a:lvl2pPr marL="457200" indent="0">
              <a:buNone/>
              <a:defRPr/>
            </a:lvl2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Presenter’s name and title</a:t>
            </a:r>
          </a:p>
          <a:p>
            <a:pPr lvl="0"/>
            <a:r>
              <a:rPr lang="en-US" dirty="0"/>
              <a:t>Calibri Body 20 pt., italics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2024"/>
            <a:ext cx="12192000" cy="113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93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photo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1" hasCustomPrompt="1"/>
          </p:nvPr>
        </p:nvSpPr>
        <p:spPr>
          <a:xfrm>
            <a:off x="7033835" y="230820"/>
            <a:ext cx="5158154" cy="6631620"/>
          </a:xfrm>
        </p:spPr>
        <p:txBody>
          <a:bodyPr>
            <a:norm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en-US" dirty="0"/>
              <a:t>Choose a vertical-oriented photo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603" y="6460867"/>
            <a:ext cx="1473757" cy="241775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598489" y="1778000"/>
            <a:ext cx="5854622" cy="1178559"/>
          </a:xfrm>
        </p:spPr>
        <p:txBody>
          <a:bodyPr anchor="b" anchorCtr="0">
            <a:normAutofit/>
          </a:bodyPr>
          <a:lstStyle>
            <a:lvl1pPr algn="ctr">
              <a:defRPr sz="3600" b="1" baseline="0"/>
            </a:lvl1pPr>
          </a:lstStyle>
          <a:p>
            <a:r>
              <a:rPr lang="en-US" dirty="0"/>
              <a:t>Section Heading, </a:t>
            </a:r>
            <a:br>
              <a:rPr lang="en-US" dirty="0"/>
            </a:br>
            <a:r>
              <a:rPr lang="en-US" dirty="0"/>
              <a:t>Calibri 36 Pt.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98488" y="3068321"/>
            <a:ext cx="5854700" cy="565352"/>
          </a:xfrm>
        </p:spPr>
        <p:txBody>
          <a:bodyPr>
            <a:normAutofit/>
          </a:bodyPr>
          <a:lstStyle>
            <a:lvl1pPr algn="ctr">
              <a:defRPr sz="2800" baseline="0"/>
            </a:lvl1pPr>
          </a:lstStyle>
          <a:p>
            <a:pPr lvl="0"/>
            <a:r>
              <a:rPr lang="en-US" dirty="0"/>
              <a:t>Section subhead, Calibri Body 30 pt.</a:t>
            </a:r>
          </a:p>
        </p:txBody>
      </p:sp>
    </p:spTree>
    <p:extLst>
      <p:ext uri="{BB962C8B-B14F-4D97-AF65-F5344CB8AC3E}">
        <p14:creationId xmlns:p14="http://schemas.microsoft.com/office/powerpoint/2010/main" val="3831512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photo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226466"/>
            <a:ext cx="5158154" cy="6631620"/>
          </a:xfrm>
        </p:spPr>
        <p:txBody>
          <a:bodyPr>
            <a:norm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en-US" dirty="0"/>
              <a:t>Choose a vertical-oriented photo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729288" y="3079063"/>
            <a:ext cx="5854700" cy="565352"/>
          </a:xfrm>
        </p:spPr>
        <p:txBody>
          <a:bodyPr>
            <a:normAutofit/>
          </a:bodyPr>
          <a:lstStyle>
            <a:lvl1pPr algn="ctr"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Section subhead, Calibri Body 30 pt.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5729288" y="1838961"/>
            <a:ext cx="5854622" cy="1108478"/>
          </a:xfrm>
        </p:spPr>
        <p:txBody>
          <a:bodyPr anchor="b" anchorCtr="0">
            <a:normAutofit/>
          </a:bodyPr>
          <a:lstStyle>
            <a:lvl1pPr algn="ctr">
              <a:defRPr sz="3600" b="1" baseline="0"/>
            </a:lvl1pPr>
          </a:lstStyle>
          <a:p>
            <a:r>
              <a:rPr lang="en-US" dirty="0"/>
              <a:t>Section Heading, </a:t>
            </a:r>
            <a:br>
              <a:rPr lang="en-US" dirty="0"/>
            </a:br>
            <a:r>
              <a:rPr lang="en-US" dirty="0"/>
              <a:t>Calibri 36 Pt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603" y="6460867"/>
            <a:ext cx="1473757" cy="24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963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no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2024"/>
            <a:ext cx="12192000" cy="113392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92" y="6453932"/>
            <a:ext cx="1560777" cy="255644"/>
          </a:xfrm>
          <a:prstGeom prst="rect">
            <a:avLst/>
          </a:prstGeom>
        </p:spPr>
      </p:pic>
      <p:sp>
        <p:nvSpPr>
          <p:cNvPr id="10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612531" y="3079063"/>
            <a:ext cx="10972946" cy="565352"/>
          </a:xfrm>
        </p:spPr>
        <p:txBody>
          <a:bodyPr>
            <a:normAutofit/>
          </a:bodyPr>
          <a:lstStyle>
            <a:lvl1pPr algn="ctr">
              <a:defRPr sz="2800"/>
            </a:lvl1pPr>
          </a:lstStyle>
          <a:p>
            <a:pPr lvl="0"/>
            <a:r>
              <a:rPr lang="en-US" dirty="0"/>
              <a:t>Section subhead, Calibri Body 30 pt.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12559" y="1838961"/>
            <a:ext cx="10972800" cy="1108478"/>
          </a:xfrm>
        </p:spPr>
        <p:txBody>
          <a:bodyPr anchor="b" anchorCtr="0">
            <a:normAutofit/>
          </a:bodyPr>
          <a:lstStyle>
            <a:lvl1pPr algn="ctr">
              <a:defRPr sz="3600" b="1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Section Heading, </a:t>
            </a:r>
            <a:br>
              <a:rPr lang="en-US" dirty="0"/>
            </a:br>
            <a:r>
              <a:rPr lang="en-US" dirty="0"/>
              <a:t>Calibri 36 Pt</a:t>
            </a:r>
          </a:p>
        </p:txBody>
      </p:sp>
    </p:spTree>
    <p:extLst>
      <p:ext uri="{BB962C8B-B14F-4D97-AF65-F5344CB8AC3E}">
        <p14:creationId xmlns:p14="http://schemas.microsoft.com/office/powerpoint/2010/main" val="276455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single column_no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545" y="553744"/>
            <a:ext cx="11076710" cy="1042658"/>
          </a:xfrm>
        </p:spPr>
        <p:txBody>
          <a:bodyPr anchor="b" anchorCtr="0">
            <a:normAutofit/>
          </a:bodyPr>
          <a:lstStyle>
            <a:lvl1pPr>
              <a:defRPr sz="3600" b="1" baseline="0"/>
            </a:lvl1pPr>
          </a:lstStyle>
          <a:p>
            <a:r>
              <a:rPr lang="en-US" dirty="0"/>
              <a:t>Slide Heading Calibri 36 Pt.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58162" y="6187207"/>
            <a:ext cx="594147" cy="352237"/>
          </a:xfrm>
        </p:spPr>
        <p:txBody>
          <a:bodyPr/>
          <a:lstStyle/>
          <a:p>
            <a:fld id="{82ECB687-F57F-49F9-B73A-487ED709F17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19545" y="1790589"/>
            <a:ext cx="11076710" cy="3970131"/>
          </a:xfrm>
        </p:spPr>
        <p:txBody>
          <a:bodyPr/>
          <a:lstStyle/>
          <a:p>
            <a:pPr lvl="0"/>
            <a:r>
              <a:rPr lang="en-US" dirty="0"/>
              <a:t>Subhead Calibri Body 30 pt.</a:t>
            </a:r>
          </a:p>
          <a:p>
            <a:pPr lvl="1"/>
            <a:r>
              <a:rPr lang="en-US" dirty="0"/>
              <a:t>Calibri Body 28 pt.</a:t>
            </a:r>
          </a:p>
          <a:p>
            <a:pPr lvl="2"/>
            <a:r>
              <a:rPr lang="en-US" dirty="0"/>
              <a:t>Calibri Body 24 pt.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2024"/>
            <a:ext cx="12192000" cy="113392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92" y="6453932"/>
            <a:ext cx="1560777" cy="25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19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2-column_no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545" y="561109"/>
            <a:ext cx="11087100" cy="1034011"/>
          </a:xfrm>
        </p:spPr>
        <p:txBody>
          <a:bodyPr anchor="b" anchorCtr="0"/>
          <a:lstStyle>
            <a:lvl1pPr>
              <a:defRPr b="1"/>
            </a:lvl1pPr>
          </a:lstStyle>
          <a:p>
            <a:r>
              <a:rPr lang="en-US" dirty="0"/>
              <a:t>Slide Heading Calibri 36 Pt.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58162" y="6187207"/>
            <a:ext cx="594147" cy="352237"/>
          </a:xfrm>
        </p:spPr>
        <p:txBody>
          <a:bodyPr/>
          <a:lstStyle/>
          <a:p>
            <a:fld id="{82ECB687-F57F-49F9-B73A-487ED709F17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519545" y="1790588"/>
            <a:ext cx="5238617" cy="4102212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/>
            </a:lvl3pPr>
            <a:lvl4pPr>
              <a:defRPr baseline="0"/>
            </a:lvl4pPr>
            <a:lvl5pPr>
              <a:defRPr/>
            </a:lvl5pPr>
          </a:lstStyle>
          <a:p>
            <a:pPr lvl="0"/>
            <a:r>
              <a:rPr lang="en-US" dirty="0"/>
              <a:t>Subhead Calibri Body 30 pt.</a:t>
            </a:r>
          </a:p>
          <a:p>
            <a:pPr lvl="1"/>
            <a:r>
              <a:rPr lang="en-US" dirty="0"/>
              <a:t>Calibri Body 28 pt.</a:t>
            </a:r>
          </a:p>
          <a:p>
            <a:pPr lvl="2"/>
            <a:r>
              <a:rPr lang="en-US" dirty="0"/>
              <a:t>Calibri Body 24 pt.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6352309" y="1790588"/>
            <a:ext cx="5238617" cy="410221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lvl="0"/>
            <a:r>
              <a:rPr lang="en-US" dirty="0"/>
              <a:t>Subhead Calibri Body 30 pt.</a:t>
            </a:r>
          </a:p>
          <a:p>
            <a:pPr lvl="1"/>
            <a:r>
              <a:rPr lang="en-US" dirty="0"/>
              <a:t>Calibri Body 28 pt.</a:t>
            </a:r>
          </a:p>
          <a:p>
            <a:pPr lvl="2"/>
            <a:r>
              <a:rPr lang="en-US" dirty="0"/>
              <a:t>Calibri Body 24 pt.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2024"/>
            <a:ext cx="12192000" cy="113392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92" y="6453932"/>
            <a:ext cx="1560777" cy="25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264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text left_pho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545" y="605499"/>
            <a:ext cx="6490855" cy="1034011"/>
          </a:xfrm>
        </p:spPr>
        <p:txBody>
          <a:bodyPr anchor="b" anchorCtr="0"/>
          <a:lstStyle>
            <a:lvl1pPr>
              <a:defRPr b="1"/>
            </a:lvl1pPr>
          </a:lstStyle>
          <a:p>
            <a:r>
              <a:rPr lang="en-US" dirty="0"/>
              <a:t>Slide Heading </a:t>
            </a:r>
            <a:br>
              <a:rPr lang="en-US" dirty="0"/>
            </a:br>
            <a:r>
              <a:rPr lang="en-US" dirty="0"/>
              <a:t>Calibri 36 Pt., All Caps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58162" y="6187207"/>
            <a:ext cx="594147" cy="352237"/>
          </a:xfrm>
        </p:spPr>
        <p:txBody>
          <a:bodyPr/>
          <a:lstStyle/>
          <a:p>
            <a:fld id="{82ECB687-F57F-49F9-B73A-487ED709F17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 hasCustomPrompt="1"/>
          </p:nvPr>
        </p:nvSpPr>
        <p:spPr>
          <a:xfrm>
            <a:off x="7406640" y="694591"/>
            <a:ext cx="4368801" cy="5046785"/>
          </a:xfrm>
        </p:spPr>
        <p:txBody>
          <a:bodyPr>
            <a:normAutofit/>
          </a:bodyPr>
          <a:lstStyle>
            <a:lvl1pPr>
              <a:defRPr sz="1400" baseline="0"/>
            </a:lvl1pPr>
          </a:lstStyle>
          <a:p>
            <a:r>
              <a:rPr lang="en-US" dirty="0"/>
              <a:t>Choose a vertical-oriented photo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519545" y="1788160"/>
            <a:ext cx="6490855" cy="3953217"/>
          </a:xfrm>
        </p:spPr>
        <p:txBody>
          <a:bodyPr/>
          <a:lstStyle/>
          <a:p>
            <a:pPr lvl="0"/>
            <a:r>
              <a:rPr lang="en-US" dirty="0"/>
              <a:t>Subhead Calibri Body 30 pt.</a:t>
            </a:r>
          </a:p>
          <a:p>
            <a:pPr lvl="1"/>
            <a:r>
              <a:rPr lang="en-US" dirty="0"/>
              <a:t>Calibri Body 28 pt.</a:t>
            </a:r>
          </a:p>
          <a:p>
            <a:pPr lvl="2"/>
            <a:r>
              <a:rPr lang="en-US" dirty="0"/>
              <a:t>Calibri Body 24 pt.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2024"/>
            <a:ext cx="12192000" cy="113392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92" y="6453932"/>
            <a:ext cx="1560777" cy="25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313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photo left_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64265" y="614377"/>
            <a:ext cx="6490855" cy="1034011"/>
          </a:xfrm>
        </p:spPr>
        <p:txBody>
          <a:bodyPr anchor="b" anchorCtr="0"/>
          <a:lstStyle>
            <a:lvl1pPr>
              <a:defRPr b="1"/>
            </a:lvl1pPr>
          </a:lstStyle>
          <a:p>
            <a:r>
              <a:rPr lang="en-US" dirty="0"/>
              <a:t>Slide Heading </a:t>
            </a:r>
            <a:br>
              <a:rPr lang="en-US" dirty="0"/>
            </a:br>
            <a:r>
              <a:rPr lang="en-US" dirty="0"/>
              <a:t>Calibri 36 Pt.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58162" y="6187207"/>
            <a:ext cx="594147" cy="352237"/>
          </a:xfrm>
        </p:spPr>
        <p:txBody>
          <a:bodyPr/>
          <a:lstStyle/>
          <a:p>
            <a:fld id="{82ECB687-F57F-49F9-B73A-487ED709F17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 hasCustomPrompt="1"/>
          </p:nvPr>
        </p:nvSpPr>
        <p:spPr>
          <a:xfrm>
            <a:off x="538481" y="685799"/>
            <a:ext cx="4307840" cy="50467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 dirty="0"/>
              <a:t>Choose a vertical-oriented photo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5264264" y="1788160"/>
            <a:ext cx="6490855" cy="3944425"/>
          </a:xfrm>
        </p:spPr>
        <p:txBody>
          <a:bodyPr/>
          <a:lstStyle/>
          <a:p>
            <a:pPr lvl="0"/>
            <a:r>
              <a:rPr lang="en-US" dirty="0"/>
              <a:t>Subhead Calibri Body 30 pt.</a:t>
            </a:r>
          </a:p>
          <a:p>
            <a:pPr lvl="1"/>
            <a:r>
              <a:rPr lang="en-US" dirty="0"/>
              <a:t>Calibri Body 28 pt.</a:t>
            </a:r>
          </a:p>
          <a:p>
            <a:pPr lvl="2"/>
            <a:r>
              <a:rPr lang="en-US" dirty="0"/>
              <a:t>Calibri Body 24 pt.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2024"/>
            <a:ext cx="12192000" cy="113392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92" y="6453932"/>
            <a:ext cx="1560777" cy="25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66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081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7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67753" y="6145683"/>
            <a:ext cx="656492" cy="4065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CB687-F57F-49F9-B73A-487ED709F17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0"/>
            <a:ext cx="12192000" cy="228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71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62" r:id="rId3"/>
    <p:sldLayoutId id="2147483663" r:id="rId4"/>
    <p:sldLayoutId id="2147483667" r:id="rId5"/>
    <p:sldLayoutId id="2147483650" r:id="rId6"/>
    <p:sldLayoutId id="2147483652" r:id="rId7"/>
    <p:sldLayoutId id="2147483664" r:id="rId8"/>
    <p:sldLayoutId id="2147483665" r:id="rId9"/>
    <p:sldLayoutId id="2147483666" r:id="rId10"/>
    <p:sldLayoutId id="2147483668" r:id="rId11"/>
    <p:sldLayoutId id="2147483661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spc="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30188" indent="-23018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461963" indent="-231775" algn="l" defTabSz="914400" rtl="0" eaLnBrk="1" latinLnBrk="0" hangingPunct="1">
        <a:lnSpc>
          <a:spcPct val="100000"/>
        </a:lnSpc>
        <a:spcBef>
          <a:spcPts val="500"/>
        </a:spcBef>
        <a:buFont typeface="Courier New" panose="02070309020205020404" pitchFamily="49" charset="0"/>
        <a:buChar char="o"/>
        <a:defRPr sz="2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84213" indent="-2222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801688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Breakout Questions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i4 Summit</a:t>
            </a:r>
            <a:endParaRPr lang="en-US" dirty="0"/>
          </a:p>
        </p:txBody>
      </p:sp>
      <p:pic>
        <p:nvPicPr>
          <p:cNvPr id="15" name="Picture Placeholder 14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02" b="7102"/>
          <a:stretch>
            <a:fillRect/>
          </a:stretch>
        </p:blipFill>
        <p:spPr/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2024"/>
            <a:ext cx="12192000" cy="113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73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92244" y="1551052"/>
            <a:ext cx="10972946" cy="4284264"/>
          </a:xfrm>
        </p:spPr>
        <p:txBody>
          <a:bodyPr/>
          <a:lstStyle/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Include in subject matter experts different skill sets such as epidemiologists, statisticians, </a:t>
            </a:r>
            <a:r>
              <a:rPr lang="mr-IN" dirty="0" smtClean="0"/>
              <a:t>…</a:t>
            </a:r>
            <a:r>
              <a:rPr lang="en-US" dirty="0" smtClean="0"/>
              <a:t>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Include consumers of radiology reports in the group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2244" y="286888"/>
            <a:ext cx="10972800" cy="1108478"/>
          </a:xfrm>
        </p:spPr>
        <p:txBody>
          <a:bodyPr/>
          <a:lstStyle/>
          <a:p>
            <a:r>
              <a:rPr lang="en-US" dirty="0" smtClean="0"/>
              <a:t>Organization of I4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736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How can we encourage content development from many sources while avoiding chaos and fragmentation?</a:t>
            </a:r>
            <a:b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965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92244" y="1551052"/>
            <a:ext cx="10972946" cy="4284264"/>
          </a:xfrm>
        </p:spPr>
        <p:txBody>
          <a:bodyPr/>
          <a:lstStyle/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There is an open source development model and a repository for content that is being developed along with governance for a process to vet models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Build a semantically sound language for documentation; build use case by use case </a:t>
            </a:r>
          </a:p>
          <a:p>
            <a:pPr marL="457200" indent="-457200" algn="l">
              <a:buFont typeface="Arial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2244" y="286888"/>
            <a:ext cx="10972800" cy="1108478"/>
          </a:xfrm>
        </p:spPr>
        <p:txBody>
          <a:bodyPr anchor="t"/>
          <a:lstStyle/>
          <a:p>
            <a:r>
              <a:rPr lang="en-US" dirty="0" smtClean="0"/>
              <a:t>How to encourage content from many sources?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339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What specific projects can we work on now?</a:t>
            </a:r>
            <a:b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360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92244" y="1551052"/>
            <a:ext cx="10972946" cy="4284264"/>
          </a:xfrm>
        </p:spPr>
        <p:txBody>
          <a:bodyPr/>
          <a:lstStyle/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Workgroup from different imaging domains to discuss commonality of workflows and issues like structured </a:t>
            </a:r>
            <a:r>
              <a:rPr lang="en-US" smtClean="0"/>
              <a:t>procedure reports.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2244" y="286888"/>
            <a:ext cx="10972800" cy="1108478"/>
          </a:xfrm>
        </p:spPr>
        <p:txBody>
          <a:bodyPr anchor="t"/>
          <a:lstStyle/>
          <a:p>
            <a:r>
              <a:rPr lang="en-US" dirty="0" smtClean="0"/>
              <a:t>Specific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3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How s</a:t>
            </a:r>
            <a:r>
              <a:rPr lang="en-US" dirty="0"/>
              <a:t>hould suppliers be included?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	What should we target to do at RSNA 2017, and in the 6 months following?  </a:t>
            </a:r>
          </a:p>
        </p:txBody>
      </p:sp>
    </p:spTree>
    <p:extLst>
      <p:ext uri="{BB962C8B-B14F-4D97-AF65-F5344CB8AC3E}">
        <p14:creationId xmlns:p14="http://schemas.microsoft.com/office/powerpoint/2010/main" val="3490548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92244" y="1551052"/>
            <a:ext cx="10972946" cy="4284264"/>
          </a:xfrm>
        </p:spPr>
        <p:txBody>
          <a:bodyPr/>
          <a:lstStyle/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Support ongoing discussions in CIIC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Support submission of radiology CDEs to CIMI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Education at RSNA 2017 about this initiative 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Hold a meeting at RSNA to solicit participation by others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2244" y="286888"/>
            <a:ext cx="10972800" cy="1108478"/>
          </a:xfrm>
        </p:spPr>
        <p:txBody>
          <a:bodyPr anchor="t"/>
          <a:lstStyle/>
          <a:p>
            <a:r>
              <a:rPr lang="en-US" dirty="0" smtClean="0"/>
              <a:t>RSNA 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761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How can we bring greater coherence to the content created from a variety of sources so that content blends into a unified language?</a:t>
            </a:r>
            <a:b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1148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92244" y="1551052"/>
            <a:ext cx="10972946" cy="4284264"/>
          </a:xfrm>
        </p:spPr>
        <p:txBody>
          <a:bodyPr/>
          <a:lstStyle/>
          <a:p>
            <a:pPr marL="457200" indent="-457200" algn="l">
              <a:buFont typeface="Arial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2244" y="286888"/>
            <a:ext cx="10972800" cy="1108478"/>
          </a:xfrm>
        </p:spPr>
        <p:txBody>
          <a:bodyPr anchor="t"/>
          <a:lstStyle/>
          <a:p>
            <a:r>
              <a:rPr lang="en-US" dirty="0" smtClean="0"/>
              <a:t>Content coherence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992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Anything else we should consider?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95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1249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92244" y="1551052"/>
            <a:ext cx="10972946" cy="4284264"/>
          </a:xfrm>
        </p:spPr>
        <p:txBody>
          <a:bodyPr/>
          <a:lstStyle/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Other domains that are working on structured procedure reports?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2244" y="286888"/>
            <a:ext cx="10972800" cy="1108478"/>
          </a:xfrm>
        </p:spPr>
        <p:txBody>
          <a:bodyPr anchor="t"/>
          <a:lstStyle/>
          <a:p>
            <a:r>
              <a:rPr lang="en-US" dirty="0" smtClean="0"/>
              <a:t>Anything else </a:t>
            </a:r>
            <a:r>
              <a:rPr lang="mr-IN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102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12531" y="2827421"/>
            <a:ext cx="10972946" cy="3152274"/>
          </a:xfrm>
        </p:spPr>
        <p:txBody>
          <a:bodyPr anchor="t"/>
          <a:lstStyle/>
          <a:p>
            <a:pPr algn="l"/>
            <a:endParaRPr lang="en-US" dirty="0" smtClean="0"/>
          </a:p>
          <a:p>
            <a:pPr algn="l"/>
            <a:r>
              <a:rPr lang="en-US" dirty="0" smtClean="0"/>
              <a:t>Structured reporting does not belong just to radiology</a:t>
            </a:r>
          </a:p>
          <a:p>
            <a:pPr algn="l"/>
            <a:r>
              <a:rPr lang="en-US" dirty="0" smtClean="0"/>
              <a:t>Reports created in radiology have multiple downstream consumers</a:t>
            </a:r>
          </a:p>
          <a:p>
            <a:pPr algn="l"/>
            <a:r>
              <a:rPr lang="en-US" dirty="0" smtClean="0"/>
              <a:t>Discrete data allows reliable interpretation/communication of abnormal findings for alignment with practice guidelines </a:t>
            </a:r>
            <a:r>
              <a:rPr lang="mr-IN" dirty="0" smtClean="0"/>
              <a:t>…</a:t>
            </a:r>
            <a:r>
              <a:rPr lang="en-US" dirty="0" smtClean="0"/>
              <a:t> or findings reported as discrete data are more actionable</a:t>
            </a:r>
          </a:p>
          <a:p>
            <a:pPr algn="l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</a:t>
            </a:r>
            <a:r>
              <a:rPr lang="en-US" dirty="0"/>
              <a:t>benefits would come </a:t>
            </a:r>
            <a:r>
              <a:rPr lang="en-US" dirty="0" smtClean="0"/>
              <a:t>with </a:t>
            </a:r>
            <a:r>
              <a:rPr lang="en-US" dirty="0"/>
              <a:t>movement to structured reporting model and increasing interoperability of discrete </a:t>
            </a:r>
            <a:r>
              <a:rPr lang="en-US" dirty="0" smtClean="0"/>
              <a:t>data in radiology?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468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708784" y="1130968"/>
            <a:ext cx="10972946" cy="4752474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Discrete data enables the next step in the process </a:t>
            </a:r>
            <a:r>
              <a:rPr lang="mr-IN" dirty="0" smtClean="0"/>
              <a:t>–</a:t>
            </a:r>
            <a:r>
              <a:rPr lang="en-US" dirty="0" smtClean="0"/>
              <a:t> diagnostic or therapeutic - to be automatically triggered based on the finding </a:t>
            </a:r>
            <a:endParaRPr lang="en-US" dirty="0"/>
          </a:p>
          <a:p>
            <a:pPr algn="l"/>
            <a:r>
              <a:rPr lang="en-US" dirty="0" smtClean="0"/>
              <a:t>Discrete data supports process improvement based on </a:t>
            </a:r>
            <a:r>
              <a:rPr lang="en-US" dirty="0" err="1" smtClean="0"/>
              <a:t>prdictive</a:t>
            </a:r>
            <a:r>
              <a:rPr lang="en-US" dirty="0" smtClean="0"/>
              <a:t> analytics and based on new knowledge discovery</a:t>
            </a:r>
            <a:endParaRPr lang="en-US" dirty="0"/>
          </a:p>
          <a:p>
            <a:pPr algn="l"/>
            <a:r>
              <a:rPr lang="en-US" dirty="0" smtClean="0"/>
              <a:t>Discrete data enables detection of diagnostic errors based on variance from expected observations</a:t>
            </a:r>
            <a:endParaRPr lang="en-US" dirty="0"/>
          </a:p>
          <a:p>
            <a:pPr algn="l"/>
            <a:r>
              <a:rPr lang="en-US" dirty="0" smtClean="0"/>
              <a:t>Discrete data enables better CDS </a:t>
            </a:r>
          </a:p>
          <a:p>
            <a:pPr algn="l"/>
            <a:r>
              <a:rPr lang="en-US" dirty="0" smtClean="0"/>
              <a:t>Discrete data allows better comparison with future images</a:t>
            </a:r>
            <a:endParaRPr lang="en-US" dirty="0"/>
          </a:p>
          <a:p>
            <a:pPr algn="l"/>
            <a:r>
              <a:rPr lang="en-US" dirty="0" smtClean="0"/>
              <a:t>Discrete data is a natural way for machine learning to inject data into reporting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0211" y="467362"/>
            <a:ext cx="10972800" cy="5553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#1 cont’d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746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12413" y="2573737"/>
            <a:ext cx="10972946" cy="56535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For each </a:t>
            </a:r>
            <a:r>
              <a:rPr lang="en-US" dirty="0" smtClean="0"/>
              <a:t>barrier</a:t>
            </a:r>
            <a:r>
              <a:rPr lang="en-US" dirty="0"/>
              <a:t>, what recommended actions could we advance to make progress?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en-US" dirty="0" smtClean="0"/>
              <a:t>What </a:t>
            </a:r>
            <a:r>
              <a:rPr lang="en-US" dirty="0"/>
              <a:t>major barriers impede widespread transformation of radiology data from text/image documents to actionable discrete data</a:t>
            </a:r>
            <a:r>
              <a:rPr lang="en-US" dirty="0" smtClean="0"/>
              <a:t>?	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366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20054" y="1466831"/>
            <a:ext cx="10972946" cy="4488801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Perception that structured reporting or discrete data capture increase workload.  </a:t>
            </a:r>
            <a:r>
              <a:rPr lang="en-US" dirty="0" err="1" smtClean="0"/>
              <a:t>Soln</a:t>
            </a:r>
            <a:r>
              <a:rPr lang="en-US" dirty="0" smtClean="0"/>
              <a:t>:  anticipate changes and modify workflow to mitigate increased work or time; demonstrate the value to clinician of adoption/ better clinical outcomes </a:t>
            </a:r>
            <a:endParaRPr lang="en-US" dirty="0"/>
          </a:p>
          <a:p>
            <a:pPr algn="l"/>
            <a:r>
              <a:rPr lang="en-US" dirty="0" smtClean="0"/>
              <a:t>Perception that structured reporting limits autonomy of clinician.   </a:t>
            </a:r>
            <a:r>
              <a:rPr lang="en-US" dirty="0" err="1" smtClean="0"/>
              <a:t>Soln</a:t>
            </a:r>
            <a:r>
              <a:rPr lang="en-US" dirty="0" smtClean="0"/>
              <a:t>: messaging from professional societies; opportunity to opt out </a:t>
            </a:r>
          </a:p>
          <a:p>
            <a:pPr algn="l"/>
            <a:r>
              <a:rPr lang="en-US" dirty="0" smtClean="0"/>
              <a:t>Disconnect between what vendors perceive as the requirement and what clinicians consider the problem that needs to be solved.  Based in part on lack of a unified clinical voice.  </a:t>
            </a:r>
            <a:r>
              <a:rPr lang="en-US" dirty="0" err="1" smtClean="0"/>
              <a:t>Soln</a:t>
            </a:r>
            <a:r>
              <a:rPr lang="en-US" dirty="0" smtClean="0"/>
              <a:t>: 1) bring clinicians together to agree on definition of the problem; 2) agile development methods.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0054" y="0"/>
            <a:ext cx="10972800" cy="1108478"/>
          </a:xfrm>
        </p:spPr>
        <p:txBody>
          <a:bodyPr/>
          <a:lstStyle/>
          <a:p>
            <a:r>
              <a:rPr lang="en-US" dirty="0" smtClean="0"/>
              <a:t>Question #2 - barriers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173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859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12531" y="3079063"/>
            <a:ext cx="10972946" cy="2272866"/>
          </a:xfrm>
        </p:spPr>
        <p:txBody>
          <a:bodyPr>
            <a:normAutofit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yes…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Should/could we organize under CIIC or some other national organization?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role should ACR and RSNA take in this organizational effort?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we provide broad opportunity for participation and keep the process non-commercial and non-political?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Should </a:t>
            </a:r>
            <a:r>
              <a:rPr lang="en-US" dirty="0"/>
              <a:t>we formally organize i4 to create a framework for collaboration and standardization for radiology content?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350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92244" y="1551052"/>
            <a:ext cx="10972946" cy="4284264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There must be an acceptable process before we agree to organize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We should organize to decide upon process and governance 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There were significant initiatives discussed yesterday that would benefit by being part of a larger (national) framework 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There has to be a “so what?”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Identify use cases and prioritize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If we don’t organize, nature takes it’s course and that is chaos 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Have an open participation and encourage inclusion of practitioners who are willing to implement and test content that is developed</a:t>
            </a:r>
          </a:p>
          <a:p>
            <a:pPr marL="457200" indent="-457200" algn="l">
              <a:buFont typeface="Arial" charset="0"/>
              <a:buChar char="•"/>
            </a:pPr>
            <a:endParaRPr lang="en-US" dirty="0" smtClean="0"/>
          </a:p>
          <a:p>
            <a:pPr marL="457200" indent="-457200" algn="l">
              <a:buFont typeface="Arial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2244" y="286888"/>
            <a:ext cx="10972800" cy="1108478"/>
          </a:xfrm>
        </p:spPr>
        <p:txBody>
          <a:bodyPr anchor="t"/>
          <a:lstStyle/>
          <a:p>
            <a:r>
              <a:rPr lang="en-US" dirty="0" smtClean="0"/>
              <a:t>Formal organization of I4?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106915"/>
      </p:ext>
    </p:extLst>
  </p:cSld>
  <p:clrMapOvr>
    <a:masterClrMapping/>
  </p:clrMapOvr>
</p:sld>
</file>

<file path=ppt/theme/theme1.xml><?xml version="1.0" encoding="utf-8"?>
<a:theme xmlns:a="http://schemas.openxmlformats.org/drawingml/2006/main" name="Intermountain DkBlue Wave">
  <a:themeElements>
    <a:clrScheme name="Intermountain Colors 3">
      <a:dk1>
        <a:srgbClr val="000000"/>
      </a:dk1>
      <a:lt1>
        <a:srgbClr val="FFFFFF"/>
      </a:lt1>
      <a:dk2>
        <a:srgbClr val="37517D"/>
      </a:dk2>
      <a:lt2>
        <a:srgbClr val="4F81BD"/>
      </a:lt2>
      <a:accent1>
        <a:srgbClr val="4F81BD"/>
      </a:accent1>
      <a:accent2>
        <a:srgbClr val="005DAA"/>
      </a:accent2>
      <a:accent3>
        <a:srgbClr val="A8C5E7"/>
      </a:accent3>
      <a:accent4>
        <a:srgbClr val="EFAE1E"/>
      </a:accent4>
      <a:accent5>
        <a:srgbClr val="88BB00"/>
      </a:accent5>
      <a:accent6>
        <a:srgbClr val="B45114"/>
      </a:accent6>
      <a:hlink>
        <a:srgbClr val="005DAA"/>
      </a:hlink>
      <a:folHlink>
        <a:srgbClr val="4F81BD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ial Intermountain PowerPoint Template.potx" id="{F2F2BC2C-FC59-4F7B-A87A-CD11F2D3DDA5}" vid="{F989D3DB-958E-4AE3-ACCF-4D253DB7C2D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Official Intermountain PowerPoint Template</Template>
  <TotalTime>1795</TotalTime>
  <Words>640</Words>
  <Application>Microsoft Macintosh PowerPoint</Application>
  <PresentationFormat>Widescreen</PresentationFormat>
  <Paragraphs>57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Calibri</vt:lpstr>
      <vt:lpstr>Courier New</vt:lpstr>
      <vt:lpstr>Mangal</vt:lpstr>
      <vt:lpstr>Times New Roman</vt:lpstr>
      <vt:lpstr>Wingdings</vt:lpstr>
      <vt:lpstr>Arial</vt:lpstr>
      <vt:lpstr>Intermountain DkBlue Wave</vt:lpstr>
      <vt:lpstr>i4 Summit</vt:lpstr>
      <vt:lpstr>DAY 1</vt:lpstr>
      <vt:lpstr>What benefits would come with movement to structured reporting model and increasing interoperability of discrete data in radiology? </vt:lpstr>
      <vt:lpstr>#1 cont’d</vt:lpstr>
      <vt:lpstr>What major barriers impede widespread transformation of radiology data from text/image documents to actionable discrete data?  </vt:lpstr>
      <vt:lpstr>Question #2 - barriers</vt:lpstr>
      <vt:lpstr>DAY 2</vt:lpstr>
      <vt:lpstr>Should we formally organize i4 to create a framework for collaboration and standardization for radiology content? </vt:lpstr>
      <vt:lpstr>Formal organization of I4?</vt:lpstr>
      <vt:lpstr>Organization of I4</vt:lpstr>
      <vt:lpstr>How can we encourage content development from many sources while avoiding chaos and fragmentation? </vt:lpstr>
      <vt:lpstr>How to encourage content from many sources?</vt:lpstr>
      <vt:lpstr>What specific projects can we work on now? </vt:lpstr>
      <vt:lpstr>Specific projects</vt:lpstr>
      <vt:lpstr>- What should we target to do at RSNA 2017, and in the 6 months following?  </vt:lpstr>
      <vt:lpstr>RSNA  2017</vt:lpstr>
      <vt:lpstr>How can we bring greater coherence to the content created from a variety of sources so that content blends into a unified language? </vt:lpstr>
      <vt:lpstr>Content coherence</vt:lpstr>
      <vt:lpstr>Anything else we should consider?</vt:lpstr>
      <vt:lpstr>Anything else …</vt:lpstr>
    </vt:vector>
  </TitlesOfParts>
  <Company>Intermountain Healthcare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 Calibri 40 Pt</dc:title>
  <dc:creator>Keith White</dc:creator>
  <cp:lastModifiedBy>Russell Leftwich</cp:lastModifiedBy>
  <cp:revision>59</cp:revision>
  <cp:lastPrinted>2016-11-18T21:04:20Z</cp:lastPrinted>
  <dcterms:created xsi:type="dcterms:W3CDTF">2017-09-13T17:01:16Z</dcterms:created>
  <dcterms:modified xsi:type="dcterms:W3CDTF">2017-09-22T13:59:03Z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a1a4512-8026-4a73-bfb7-8d52c1779a3a_Enabled">
    <vt:lpwstr>True</vt:lpwstr>
  </property>
  <property fmtid="{D5CDD505-2E9C-101B-9397-08002B2CF9AE}" pid="3" name="MSIP_Label_ba1a4512-8026-4a73-bfb7-8d52c1779a3a_SiteId">
    <vt:lpwstr>a79016de-bdd0-4e47-91f4-79416ab912ad</vt:lpwstr>
  </property>
  <property fmtid="{D5CDD505-2E9C-101B-9397-08002B2CF9AE}" pid="4" name="MSIP_Label_ba1a4512-8026-4a73-bfb7-8d52c1779a3a_Ref">
    <vt:lpwstr>https://api.informationprotection.azure.com/api/a79016de-bdd0-4e47-91f4-79416ab912ad</vt:lpwstr>
  </property>
  <property fmtid="{D5CDD505-2E9C-101B-9397-08002B2CF9AE}" pid="5" name="MSIP_Label_ba1a4512-8026-4a73-bfb7-8d52c1779a3a_SetBy">
    <vt:lpwstr>Keith.White@imail.org</vt:lpwstr>
  </property>
  <property fmtid="{D5CDD505-2E9C-101B-9397-08002B2CF9AE}" pid="6" name="MSIP_Label_ba1a4512-8026-4a73-bfb7-8d52c1779a3a_SetDate">
    <vt:lpwstr>2017-09-13T11:01:30.5866175-06:00</vt:lpwstr>
  </property>
  <property fmtid="{D5CDD505-2E9C-101B-9397-08002B2CF9AE}" pid="7" name="MSIP_Label_ba1a4512-8026-4a73-bfb7-8d52c1779a3a_Name">
    <vt:lpwstr>Sensitive Information</vt:lpwstr>
  </property>
  <property fmtid="{D5CDD505-2E9C-101B-9397-08002B2CF9AE}" pid="8" name="MSIP_Label_ba1a4512-8026-4a73-bfb7-8d52c1779a3a_Application">
    <vt:lpwstr>Microsoft Azure Information Protection</vt:lpwstr>
  </property>
  <property fmtid="{D5CDD505-2E9C-101B-9397-08002B2CF9AE}" pid="9" name="MSIP_Label_ba1a4512-8026-4a73-bfb7-8d52c1779a3a_Extended_MSFT_Method">
    <vt:lpwstr>Automatic</vt:lpwstr>
  </property>
  <property fmtid="{D5CDD505-2E9C-101B-9397-08002B2CF9AE}" pid="10" name="Sensitivity">
    <vt:lpwstr>Sensitive Information</vt:lpwstr>
  </property>
</Properties>
</file>