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4" r:id="rId3"/>
    <p:sldId id="257" r:id="rId4"/>
    <p:sldId id="267" r:id="rId5"/>
    <p:sldId id="268" r:id="rId6"/>
    <p:sldId id="269" r:id="rId7"/>
    <p:sldId id="258" r:id="rId8"/>
    <p:sldId id="265" r:id="rId9"/>
    <p:sldId id="259" r:id="rId10"/>
    <p:sldId id="260" r:id="rId11"/>
    <p:sldId id="261" r:id="rId12"/>
    <p:sldId id="262" r:id="rId13"/>
    <p:sldId id="263" r:id="rId14"/>
    <p:sldId id="266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  <p:cmAuthor id="2" name="Microsoft Office User" initials="Office [2]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5073"/>
    <a:srgbClr val="4E84C4"/>
    <a:srgbClr val="24446C"/>
    <a:srgbClr val="4A7235"/>
    <a:srgbClr val="D5E3EE"/>
    <a:srgbClr val="073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38" autoAdjust="0"/>
  </p:normalViewPr>
  <p:slideViewPr>
    <p:cSldViewPr snapToGrid="0">
      <p:cViewPr varScale="1">
        <p:scale>
          <a:sx n="61" d="100"/>
          <a:sy n="61" d="100"/>
        </p:scale>
        <p:origin x="300" y="60"/>
      </p:cViewPr>
      <p:guideLst/>
    </p:cSldViewPr>
  </p:slideViewPr>
  <p:outlineViewPr>
    <p:cViewPr>
      <p:scale>
        <a:sx n="33" d="100"/>
        <a:sy n="33" d="100"/>
      </p:scale>
      <p:origin x="0" y="-727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41" d="100"/>
          <a:sy n="141" d="100"/>
        </p:scale>
        <p:origin x="5760" y="1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0334D7-923B-4DC7-BBD8-FFB01630FE9B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4C8350-5A0B-4543-AFB5-3DD66C49C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C250AF-F5BC-4D7D-8930-77CEF1ED360C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1D2C34-33D7-4D10-81B5-5D9337991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18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85261" y="2364897"/>
            <a:ext cx="5368032" cy="901567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baseline="0">
                <a:solidFill>
                  <a:srgbClr val="4E84C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  <a:br>
              <a:rPr lang="en-US" dirty="0"/>
            </a:br>
            <a:r>
              <a:rPr lang="en-US" dirty="0"/>
              <a:t>Calibri Body 24 pt., Bold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30136" y="4637713"/>
            <a:ext cx="1936198" cy="1188342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80077" y="3429748"/>
            <a:ext cx="5368032" cy="75778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i="1" baseline="0">
                <a:solidFill>
                  <a:srgbClr val="4E84C4"/>
                </a:solidFill>
                <a:latin typeface="+mn-lt"/>
              </a:defRPr>
            </a:lvl1pPr>
            <a:lvl2pPr marL="457200" indent="0">
              <a:buNone/>
              <a:defRPr/>
            </a:lvl2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Presenter’s name and title</a:t>
            </a:r>
          </a:p>
          <a:p>
            <a:pPr lvl="0"/>
            <a:r>
              <a:rPr lang="en-US" dirty="0"/>
              <a:t>Calibri Body 20 pt., italics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311726" y="894191"/>
            <a:ext cx="6380019" cy="1325563"/>
          </a:xfrm>
        </p:spPr>
        <p:txBody>
          <a:bodyPr anchor="b" anchorCtr="0">
            <a:noAutofit/>
          </a:bodyPr>
          <a:lstStyle>
            <a:lvl1pPr algn="ctr">
              <a:lnSpc>
                <a:spcPct val="100000"/>
              </a:lnSpc>
              <a:defRPr sz="4000" b="1" spc="0" baseline="0"/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Calibri 40 Pt.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7040563" y="230188"/>
            <a:ext cx="5151437" cy="6627812"/>
          </a:xfrm>
        </p:spPr>
        <p:txBody>
          <a:bodyPr>
            <a:normAutofit/>
          </a:bodyPr>
          <a:lstStyle>
            <a:lvl1pPr>
              <a:defRPr sz="1400" baseline="0"/>
            </a:lvl1pPr>
          </a:lstStyle>
          <a:p>
            <a:r>
              <a:rPr lang="en-US" dirty="0"/>
              <a:t>Choose a vertical-oriented photo</a:t>
            </a:r>
          </a:p>
        </p:txBody>
      </p:sp>
    </p:spTree>
    <p:extLst>
      <p:ext uri="{BB962C8B-B14F-4D97-AF65-F5344CB8AC3E}">
        <p14:creationId xmlns:p14="http://schemas.microsoft.com/office/powerpoint/2010/main" val="227225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circle photo left_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24750" y="1519898"/>
            <a:ext cx="5945928" cy="1034011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en-US" dirty="0"/>
              <a:t>Slide Heading </a:t>
            </a:r>
            <a:br>
              <a:rPr lang="en-US" dirty="0"/>
            </a:br>
            <a:r>
              <a:rPr lang="en-US" dirty="0"/>
              <a:t>Calibri 36 Pt.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162" y="6187207"/>
            <a:ext cx="594147" cy="352237"/>
          </a:xfrm>
        </p:spPr>
        <p:txBody>
          <a:bodyPr/>
          <a:lstStyle/>
          <a:p>
            <a:fld id="{82ECB687-F57F-49F9-B73A-487ED709F17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623474" y="1113618"/>
            <a:ext cx="4441148" cy="4439602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400" baseline="0"/>
            </a:lvl1pPr>
          </a:lstStyle>
          <a:p>
            <a:r>
              <a:rPr lang="en-US" dirty="0"/>
              <a:t>Photo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624749" y="2692400"/>
            <a:ext cx="5945929" cy="2723662"/>
          </a:xfrm>
        </p:spPr>
        <p:txBody>
          <a:bodyPr/>
          <a:lstStyle/>
          <a:p>
            <a:pPr lvl="0"/>
            <a:r>
              <a:rPr lang="en-US" dirty="0"/>
              <a:t>Subhead Calibri Body 30 pt.</a:t>
            </a:r>
          </a:p>
          <a:p>
            <a:pPr lvl="1"/>
            <a:r>
              <a:rPr lang="en-US" dirty="0"/>
              <a:t>Calibri Body 28 pt.</a:t>
            </a:r>
          </a:p>
          <a:p>
            <a:pPr lvl="2"/>
            <a:r>
              <a:rPr lang="en-US" dirty="0"/>
              <a:t>Calibri Body 24 pt.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2" y="6453932"/>
            <a:ext cx="1560777" cy="255644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624748" y="5564338"/>
            <a:ext cx="5945929" cy="497081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Visit Intermountain Style Download Center for instructions on changing round-shaped photos. Link in notes below.</a:t>
            </a:r>
          </a:p>
        </p:txBody>
      </p:sp>
    </p:spTree>
    <p:extLst>
      <p:ext uri="{BB962C8B-B14F-4D97-AF65-F5344CB8AC3E}">
        <p14:creationId xmlns:p14="http://schemas.microsoft.com/office/powerpoint/2010/main" val="1666106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_circle photo left_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3134" y="1528694"/>
            <a:ext cx="5611823" cy="1034011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en-US" dirty="0"/>
              <a:t>Slide Heading </a:t>
            </a:r>
            <a:br>
              <a:rPr lang="en-US" dirty="0"/>
            </a:br>
            <a:r>
              <a:rPr lang="en-US" dirty="0"/>
              <a:t>Calibri 36 Pt.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13134" y="2701195"/>
            <a:ext cx="5611823" cy="2468683"/>
          </a:xfrm>
        </p:spPr>
        <p:txBody>
          <a:bodyPr/>
          <a:lstStyle/>
          <a:p>
            <a:pPr lvl="0"/>
            <a:r>
              <a:rPr lang="en-US" dirty="0"/>
              <a:t>Subhead Calibri Body 30 pt.</a:t>
            </a:r>
          </a:p>
          <a:p>
            <a:pPr lvl="1"/>
            <a:r>
              <a:rPr lang="en-US" dirty="0"/>
              <a:t>Calibri Body 28 pt.</a:t>
            </a:r>
          </a:p>
          <a:p>
            <a:pPr lvl="2"/>
            <a:r>
              <a:rPr lang="en-US" dirty="0"/>
              <a:t>Calibri Body 24 pt.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162" y="6187207"/>
            <a:ext cx="594147" cy="352237"/>
          </a:xfrm>
        </p:spPr>
        <p:txBody>
          <a:bodyPr/>
          <a:lstStyle/>
          <a:p>
            <a:fld id="{82ECB687-F57F-49F9-B73A-487ED709F17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6883587" y="1096035"/>
            <a:ext cx="4441148" cy="4439602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400" baseline="0"/>
            </a:lvl1pPr>
          </a:lstStyle>
          <a:p>
            <a:r>
              <a:rPr lang="en-US" dirty="0"/>
              <a:t>Photo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2" y="6453932"/>
            <a:ext cx="1560777" cy="255644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13133" y="5287096"/>
            <a:ext cx="5611823" cy="68190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i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Visit Intermountain Style Download Center for instructions on changing round-shaped photos. Link in notes below.</a:t>
            </a:r>
          </a:p>
        </p:txBody>
      </p:sp>
    </p:spTree>
    <p:extLst>
      <p:ext uri="{BB962C8B-B14F-4D97-AF65-F5344CB8AC3E}">
        <p14:creationId xmlns:p14="http://schemas.microsoft.com/office/powerpoint/2010/main" val="836127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_n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230819"/>
            <a:ext cx="12192000" cy="6627182"/>
          </a:xfrm>
        </p:spPr>
        <p:txBody>
          <a:bodyPr>
            <a:normAutofit/>
          </a:bodyPr>
          <a:lstStyle>
            <a:lvl1pPr>
              <a:defRPr sz="1400" baseline="0"/>
            </a:lvl1pPr>
          </a:lstStyle>
          <a:p>
            <a:r>
              <a:rPr lang="en-US" dirty="0"/>
              <a:t>For best result, choose a landscape-oriented photo (wider than tall)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603" y="6460867"/>
            <a:ext cx="1473757" cy="2417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162" y="6187207"/>
            <a:ext cx="594147" cy="352237"/>
          </a:xfrm>
        </p:spPr>
        <p:txBody>
          <a:bodyPr/>
          <a:lstStyle/>
          <a:p>
            <a:fld id="{82ECB687-F57F-49F9-B73A-487ED709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38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heading without bottom w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603" y="6460867"/>
            <a:ext cx="1473757" cy="241775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5413664"/>
            <a:ext cx="12192000" cy="14547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519545" y="562622"/>
            <a:ext cx="11076710" cy="568460"/>
          </a:xfrm>
        </p:spPr>
        <p:txBody>
          <a:bodyPr anchor="t" anchorCtr="0">
            <a:noAutofit/>
          </a:bodyPr>
          <a:lstStyle>
            <a:lvl1pPr>
              <a:defRPr sz="3600" b="1" baseline="0"/>
            </a:lvl1pPr>
          </a:lstStyle>
          <a:p>
            <a:r>
              <a:rPr lang="en-US" dirty="0"/>
              <a:t>Slide Heading Calibri 36 Pt.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19545" y="1221629"/>
            <a:ext cx="11077575" cy="50557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  <a:lvl2pPr>
              <a:defRPr sz="2800"/>
            </a:lvl2pPr>
            <a:lvl3pPr marL="1143000" indent="-228600"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en-US" dirty="0"/>
              <a:t>Subhead Calibri Body 30 pt.</a:t>
            </a:r>
          </a:p>
        </p:txBody>
      </p:sp>
    </p:spTree>
    <p:extLst>
      <p:ext uri="{BB962C8B-B14F-4D97-AF65-F5344CB8AC3E}">
        <p14:creationId xmlns:p14="http://schemas.microsoft.com/office/powerpoint/2010/main" val="8729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n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944862" y="1822563"/>
            <a:ext cx="6261618" cy="1181849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defRPr sz="4000" b="1" spc="0" baseline="0">
                <a:solidFill>
                  <a:srgbClr val="24446C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Presentation Title </a:t>
            </a:r>
            <a:br>
              <a:rPr lang="en-US" dirty="0"/>
            </a:br>
            <a:r>
              <a:rPr lang="en-US" dirty="0"/>
              <a:t>Calibri 40 Pt.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44862" y="3152886"/>
            <a:ext cx="6261618" cy="901567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4E84C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  <a:br>
              <a:rPr lang="en-US" dirty="0"/>
            </a:br>
            <a:r>
              <a:rPr lang="en-US" dirty="0"/>
              <a:t>Calibri Body 24 pt., Bold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4388" y="2311765"/>
            <a:ext cx="2887109" cy="1771964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4509858" y="1868133"/>
            <a:ext cx="0" cy="3023453"/>
          </a:xfrm>
          <a:prstGeom prst="line">
            <a:avLst/>
          </a:prstGeom>
          <a:ln w="15875">
            <a:solidFill>
              <a:srgbClr val="4E84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944862" y="4186388"/>
            <a:ext cx="6261618" cy="72551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i="1">
                <a:solidFill>
                  <a:srgbClr val="4E84C4"/>
                </a:solidFill>
                <a:latin typeface="+mn-lt"/>
              </a:defRPr>
            </a:lvl1pPr>
            <a:lvl2pPr marL="457200" indent="0">
              <a:buNone/>
              <a:defRPr/>
            </a:lvl2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Presenter’s name and title</a:t>
            </a:r>
          </a:p>
          <a:p>
            <a:pPr lvl="0"/>
            <a:r>
              <a:rPr lang="en-US" dirty="0"/>
              <a:t>Calibri Body 20 pt., italics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93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photo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1" hasCustomPrompt="1"/>
          </p:nvPr>
        </p:nvSpPr>
        <p:spPr>
          <a:xfrm>
            <a:off x="7033835" y="230820"/>
            <a:ext cx="5158154" cy="6631620"/>
          </a:xfr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en-US" dirty="0"/>
              <a:t>Choose a vertical-oriented photo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603" y="6460867"/>
            <a:ext cx="1473757" cy="241775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598489" y="1778000"/>
            <a:ext cx="5854622" cy="1178559"/>
          </a:xfrm>
        </p:spPr>
        <p:txBody>
          <a:bodyPr anchor="b" anchorCtr="0">
            <a:normAutofit/>
          </a:bodyPr>
          <a:lstStyle>
            <a:lvl1pPr algn="ctr">
              <a:defRPr sz="3600" b="1" baseline="0"/>
            </a:lvl1pPr>
          </a:lstStyle>
          <a:p>
            <a:r>
              <a:rPr lang="en-US" dirty="0"/>
              <a:t>Section Heading, </a:t>
            </a:r>
            <a:br>
              <a:rPr lang="en-US" dirty="0"/>
            </a:br>
            <a:r>
              <a:rPr lang="en-US" dirty="0"/>
              <a:t>Calibri 36 Pt.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98488" y="3068321"/>
            <a:ext cx="5854700" cy="565352"/>
          </a:xfrm>
        </p:spPr>
        <p:txBody>
          <a:bodyPr>
            <a:normAutofit/>
          </a:bodyPr>
          <a:lstStyle>
            <a:lvl1pPr algn="ctr">
              <a:defRPr sz="2800" baseline="0"/>
            </a:lvl1pPr>
          </a:lstStyle>
          <a:p>
            <a:pPr lvl="0"/>
            <a:r>
              <a:rPr lang="en-US" dirty="0"/>
              <a:t>Section subhead, Calibri Body 30 pt.</a:t>
            </a:r>
          </a:p>
        </p:txBody>
      </p:sp>
    </p:spTree>
    <p:extLst>
      <p:ext uri="{BB962C8B-B14F-4D97-AF65-F5344CB8AC3E}">
        <p14:creationId xmlns:p14="http://schemas.microsoft.com/office/powerpoint/2010/main" val="383151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photo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226466"/>
            <a:ext cx="5158154" cy="6631620"/>
          </a:xfr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en-US" dirty="0"/>
              <a:t>Choose a vertical-oriented photo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729288" y="3079063"/>
            <a:ext cx="5854700" cy="565352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Section subhead, Calibri Body 30 pt.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5729288" y="1838961"/>
            <a:ext cx="5854622" cy="1108478"/>
          </a:xfrm>
        </p:spPr>
        <p:txBody>
          <a:bodyPr anchor="b" anchorCtr="0">
            <a:normAutofit/>
          </a:bodyPr>
          <a:lstStyle>
            <a:lvl1pPr algn="ctr">
              <a:defRPr sz="3600" b="1" baseline="0"/>
            </a:lvl1pPr>
          </a:lstStyle>
          <a:p>
            <a:r>
              <a:rPr lang="en-US" dirty="0"/>
              <a:t>Section Heading, </a:t>
            </a:r>
            <a:br>
              <a:rPr lang="en-US" dirty="0"/>
            </a:br>
            <a:r>
              <a:rPr lang="en-US" dirty="0"/>
              <a:t>Calibri 36 Pt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603" y="6460867"/>
            <a:ext cx="1473757" cy="24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963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n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2" y="6453932"/>
            <a:ext cx="1560777" cy="255644"/>
          </a:xfrm>
          <a:prstGeom prst="rect">
            <a:avLst/>
          </a:prstGeom>
        </p:spPr>
      </p:pic>
      <p:sp>
        <p:nvSpPr>
          <p:cNvPr id="10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12531" y="3079063"/>
            <a:ext cx="10972946" cy="565352"/>
          </a:xfrm>
        </p:spPr>
        <p:txBody>
          <a:bodyPr>
            <a:normAutofit/>
          </a:bodyPr>
          <a:lstStyle>
            <a:lvl1pPr algn="ctr">
              <a:defRPr sz="2800"/>
            </a:lvl1pPr>
          </a:lstStyle>
          <a:p>
            <a:pPr lvl="0"/>
            <a:r>
              <a:rPr lang="en-US" dirty="0"/>
              <a:t>Section subhead, Calibri Body 30 pt.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12559" y="1838961"/>
            <a:ext cx="10972800" cy="1108478"/>
          </a:xfrm>
        </p:spPr>
        <p:txBody>
          <a:bodyPr anchor="b" anchorCtr="0">
            <a:normAutofit/>
          </a:bodyPr>
          <a:lstStyle>
            <a:lvl1pPr algn="ctr">
              <a:defRPr sz="36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Section Heading, </a:t>
            </a:r>
            <a:br>
              <a:rPr lang="en-US" dirty="0"/>
            </a:br>
            <a:r>
              <a:rPr lang="en-US" dirty="0"/>
              <a:t>Calibri 36 Pt</a:t>
            </a:r>
          </a:p>
        </p:txBody>
      </p:sp>
    </p:spTree>
    <p:extLst>
      <p:ext uri="{BB962C8B-B14F-4D97-AF65-F5344CB8AC3E}">
        <p14:creationId xmlns:p14="http://schemas.microsoft.com/office/powerpoint/2010/main" val="276455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single column_n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545" y="553744"/>
            <a:ext cx="11076710" cy="1042658"/>
          </a:xfrm>
        </p:spPr>
        <p:txBody>
          <a:bodyPr anchor="b" anchorCtr="0">
            <a:normAutofit/>
          </a:bodyPr>
          <a:lstStyle>
            <a:lvl1pPr>
              <a:defRPr sz="3600" b="1" baseline="0"/>
            </a:lvl1pPr>
          </a:lstStyle>
          <a:p>
            <a:r>
              <a:rPr lang="en-US" dirty="0"/>
              <a:t>Slide Heading Calibri 36 Pt.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162" y="6187207"/>
            <a:ext cx="594147" cy="352237"/>
          </a:xfrm>
        </p:spPr>
        <p:txBody>
          <a:bodyPr/>
          <a:lstStyle/>
          <a:p>
            <a:fld id="{82ECB687-F57F-49F9-B73A-487ED709F17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19545" y="1790589"/>
            <a:ext cx="11076710" cy="3970131"/>
          </a:xfrm>
        </p:spPr>
        <p:txBody>
          <a:bodyPr/>
          <a:lstStyle/>
          <a:p>
            <a:pPr lvl="0"/>
            <a:r>
              <a:rPr lang="en-US" dirty="0"/>
              <a:t>Subhead Calibri Body 30 pt.</a:t>
            </a:r>
          </a:p>
          <a:p>
            <a:pPr lvl="1"/>
            <a:r>
              <a:rPr lang="en-US" dirty="0"/>
              <a:t>Calibri Body 28 pt.</a:t>
            </a:r>
          </a:p>
          <a:p>
            <a:pPr lvl="2"/>
            <a:r>
              <a:rPr lang="en-US" dirty="0"/>
              <a:t>Calibri Body 24 pt.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2" y="6453932"/>
            <a:ext cx="1560777" cy="25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19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2-column_n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545" y="561109"/>
            <a:ext cx="11087100" cy="1034011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en-US" dirty="0"/>
              <a:t>Slide Heading Calibri 36 Pt.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162" y="6187207"/>
            <a:ext cx="594147" cy="352237"/>
          </a:xfrm>
        </p:spPr>
        <p:txBody>
          <a:bodyPr/>
          <a:lstStyle/>
          <a:p>
            <a:fld id="{82ECB687-F57F-49F9-B73A-487ED709F17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19545" y="1790588"/>
            <a:ext cx="5238617" cy="4102212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 dirty="0"/>
              <a:t>Subhead Calibri Body 30 pt.</a:t>
            </a:r>
          </a:p>
          <a:p>
            <a:pPr lvl="1"/>
            <a:r>
              <a:rPr lang="en-US" dirty="0"/>
              <a:t>Calibri Body 28 pt.</a:t>
            </a:r>
          </a:p>
          <a:p>
            <a:pPr lvl="2"/>
            <a:r>
              <a:rPr lang="en-US" dirty="0"/>
              <a:t>Calibri Body 24 pt.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6352309" y="1790588"/>
            <a:ext cx="5238617" cy="410221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lvl="0"/>
            <a:r>
              <a:rPr lang="en-US" dirty="0"/>
              <a:t>Subhead Calibri Body 30 pt.</a:t>
            </a:r>
          </a:p>
          <a:p>
            <a:pPr lvl="1"/>
            <a:r>
              <a:rPr lang="en-US" dirty="0"/>
              <a:t>Calibri Body 28 pt.</a:t>
            </a:r>
          </a:p>
          <a:p>
            <a:pPr lvl="2"/>
            <a:r>
              <a:rPr lang="en-US" dirty="0"/>
              <a:t>Calibri Body 24 pt.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2" y="6453932"/>
            <a:ext cx="1560777" cy="25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264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text left_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545" y="605499"/>
            <a:ext cx="6490855" cy="1034011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en-US" dirty="0"/>
              <a:t>Slide Heading </a:t>
            </a:r>
            <a:br>
              <a:rPr lang="en-US" dirty="0"/>
            </a:br>
            <a:r>
              <a:rPr lang="en-US" dirty="0"/>
              <a:t>Calibri 36 Pt., All Caps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162" y="6187207"/>
            <a:ext cx="594147" cy="352237"/>
          </a:xfrm>
        </p:spPr>
        <p:txBody>
          <a:bodyPr/>
          <a:lstStyle/>
          <a:p>
            <a:fld id="{82ECB687-F57F-49F9-B73A-487ED709F1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7406640" y="694591"/>
            <a:ext cx="4368801" cy="5046785"/>
          </a:xfrm>
        </p:spPr>
        <p:txBody>
          <a:bodyPr>
            <a:normAutofit/>
          </a:bodyPr>
          <a:lstStyle>
            <a:lvl1pPr>
              <a:defRPr sz="1400" baseline="0"/>
            </a:lvl1pPr>
          </a:lstStyle>
          <a:p>
            <a:r>
              <a:rPr lang="en-US" dirty="0"/>
              <a:t>Choose a vertical-oriented photo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19545" y="1788160"/>
            <a:ext cx="6490855" cy="3953217"/>
          </a:xfrm>
        </p:spPr>
        <p:txBody>
          <a:bodyPr/>
          <a:lstStyle/>
          <a:p>
            <a:pPr lvl="0"/>
            <a:r>
              <a:rPr lang="en-US" dirty="0"/>
              <a:t>Subhead Calibri Body 30 pt.</a:t>
            </a:r>
          </a:p>
          <a:p>
            <a:pPr lvl="1"/>
            <a:r>
              <a:rPr lang="en-US" dirty="0"/>
              <a:t>Calibri Body 28 pt.</a:t>
            </a:r>
          </a:p>
          <a:p>
            <a:pPr lvl="2"/>
            <a:r>
              <a:rPr lang="en-US" dirty="0"/>
              <a:t>Calibri Body 24 pt.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2" y="6453932"/>
            <a:ext cx="1560777" cy="25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31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photo left_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64265" y="614377"/>
            <a:ext cx="6490855" cy="1034011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en-US" dirty="0"/>
              <a:t>Slide Heading </a:t>
            </a:r>
            <a:br>
              <a:rPr lang="en-US" dirty="0"/>
            </a:br>
            <a:r>
              <a:rPr lang="en-US" dirty="0"/>
              <a:t>Calibri 36 Pt.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162" y="6187207"/>
            <a:ext cx="594147" cy="352237"/>
          </a:xfrm>
        </p:spPr>
        <p:txBody>
          <a:bodyPr/>
          <a:lstStyle/>
          <a:p>
            <a:fld id="{82ECB687-F57F-49F9-B73A-487ED709F1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538481" y="685799"/>
            <a:ext cx="4307840" cy="50467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dirty="0"/>
              <a:t>Choose a vertical-oriented photo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264264" y="1788160"/>
            <a:ext cx="6490855" cy="3944425"/>
          </a:xfrm>
        </p:spPr>
        <p:txBody>
          <a:bodyPr/>
          <a:lstStyle/>
          <a:p>
            <a:pPr lvl="0"/>
            <a:r>
              <a:rPr lang="en-US" dirty="0"/>
              <a:t>Subhead Calibri Body 30 pt.</a:t>
            </a:r>
          </a:p>
          <a:p>
            <a:pPr lvl="1"/>
            <a:r>
              <a:rPr lang="en-US" dirty="0"/>
              <a:t>Calibri Body 28 pt.</a:t>
            </a:r>
          </a:p>
          <a:p>
            <a:pPr lvl="2"/>
            <a:r>
              <a:rPr lang="en-US" dirty="0"/>
              <a:t>Calibri Body 24 pt.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2" y="6453932"/>
            <a:ext cx="1560777" cy="25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66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081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7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67753" y="6145683"/>
            <a:ext cx="656492" cy="4065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CB687-F57F-49F9-B73A-487ED709F17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0"/>
            <a:ext cx="12192000" cy="22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71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62" r:id="rId3"/>
    <p:sldLayoutId id="2147483663" r:id="rId4"/>
    <p:sldLayoutId id="2147483667" r:id="rId5"/>
    <p:sldLayoutId id="2147483650" r:id="rId6"/>
    <p:sldLayoutId id="2147483652" r:id="rId7"/>
    <p:sldLayoutId id="2147483664" r:id="rId8"/>
    <p:sldLayoutId id="2147483665" r:id="rId9"/>
    <p:sldLayoutId id="2147483666" r:id="rId10"/>
    <p:sldLayoutId id="2147483668" r:id="rId11"/>
    <p:sldLayoutId id="2147483661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30188" indent="-23018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461963" indent="-231775" algn="l" defTabSz="914400" rtl="0" eaLnBrk="1" latinLnBrk="0" hangingPunct="1">
        <a:lnSpc>
          <a:spcPct val="100000"/>
        </a:lnSpc>
        <a:spcBef>
          <a:spcPts val="500"/>
        </a:spcBef>
        <a:buFont typeface="Courier New" panose="02070309020205020404" pitchFamily="49" charset="0"/>
        <a:buChar char="o"/>
        <a:defRPr sz="2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4213" indent="-2222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01688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Breakout Questions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i4 Summit</a:t>
            </a:r>
            <a:endParaRPr lang="en-US" dirty="0"/>
          </a:p>
        </p:txBody>
      </p:sp>
      <p:pic>
        <p:nvPicPr>
          <p:cNvPr id="15" name="Picture Placeholder 14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02" b="7102"/>
          <a:stretch>
            <a:fillRect/>
          </a:stretch>
        </p:blipFill>
        <p:spPr/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73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Follow the </a:t>
            </a:r>
            <a:r>
              <a:rPr lang="en-US" dirty="0" err="1" smtClean="0"/>
              <a:t>Qiba</a:t>
            </a:r>
            <a:r>
              <a:rPr lang="en-US" dirty="0" smtClean="0"/>
              <a:t> model?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How can we encourage content development from many sources while avoiding chaos and fragmentation?</a:t>
            </a:r>
            <a:b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96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12531" y="3079063"/>
            <a:ext cx="10972946" cy="2584758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Abdominal Aortic Aneurysms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Vascular </a:t>
            </a:r>
            <a:r>
              <a:rPr lang="en-US" dirty="0" smtClean="0"/>
              <a:t>filters</a:t>
            </a: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Lung nodules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Pulmonary </a:t>
            </a:r>
            <a:r>
              <a:rPr lang="en-US" dirty="0" smtClean="0"/>
              <a:t>embolus </a:t>
            </a:r>
            <a:r>
              <a:rPr lang="en-US" dirty="0" smtClean="0"/>
              <a:t>diagnosis and management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Incidental </a:t>
            </a:r>
            <a:r>
              <a:rPr lang="en-US" dirty="0" smtClean="0"/>
              <a:t>findings and follow-up</a:t>
            </a: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500" b="1" dirty="0" smtClean="0"/>
              <a:t>(</a:t>
            </a:r>
            <a:r>
              <a:rPr lang="en-US" sz="3500" b="1" dirty="0" smtClean="0"/>
              <a:t>To be a valid test, we</a:t>
            </a:r>
            <a:r>
              <a:rPr lang="en-US" sz="3500" b="1" dirty="0" smtClean="0"/>
              <a:t> </a:t>
            </a:r>
            <a:r>
              <a:rPr lang="en-US" sz="3500" b="1" dirty="0" smtClean="0"/>
              <a:t>need a group that will actually implement)</a:t>
            </a:r>
            <a:endParaRPr lang="en-US" sz="35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What specific projects can we work on now?</a:t>
            </a:r>
            <a:b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36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5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Poster on i4, and/or a meeting at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How s</a:t>
            </a:r>
            <a:r>
              <a:rPr lang="en-US" dirty="0"/>
              <a:t>hould suppliers be included?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	What should we target to do at RSNA 2017, and in the 6 months following?  </a:t>
            </a:r>
          </a:p>
        </p:txBody>
      </p:sp>
    </p:spTree>
    <p:extLst>
      <p:ext uri="{BB962C8B-B14F-4D97-AF65-F5344CB8AC3E}">
        <p14:creationId xmlns:p14="http://schemas.microsoft.com/office/powerpoint/2010/main" val="349054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How can we bring greater coherence to the content created from a variety of sources so that content blends into a unified language?</a:t>
            </a:r>
            <a:b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11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Anything else we should consider?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12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benefits would come </a:t>
            </a:r>
            <a:r>
              <a:rPr lang="en-US" dirty="0" smtClean="0"/>
              <a:t>with </a:t>
            </a:r>
            <a:r>
              <a:rPr lang="en-US" dirty="0"/>
              <a:t>movement to structured reporting model and increasing interoperability of discrete </a:t>
            </a:r>
            <a:r>
              <a:rPr lang="en-US" dirty="0" smtClean="0"/>
              <a:t>data in radiology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519545" y="1790589"/>
            <a:ext cx="11076710" cy="4727169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6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benefits – more clinical data when interpreting a study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687388" lvl="1" indent="-457200"/>
            <a:r>
              <a:rPr lang="en-US" dirty="0" smtClean="0"/>
              <a:t>Quality improves with sharing of clinical data</a:t>
            </a:r>
          </a:p>
          <a:p>
            <a:pPr marL="919163" lvl="2" indent="-457200"/>
            <a:r>
              <a:rPr lang="en-US" dirty="0" smtClean="0"/>
              <a:t>What did the ordering clinician want to learn from the imaging study?</a:t>
            </a:r>
          </a:p>
          <a:p>
            <a:pPr marL="919163" lvl="2" indent="-457200"/>
            <a:r>
              <a:rPr lang="en-US" dirty="0" smtClean="0"/>
              <a:t>Radiologists determine what clinical data should be available at the time the study is done</a:t>
            </a:r>
          </a:p>
          <a:p>
            <a:pPr marL="919163" lvl="2" indent="-457200"/>
            <a:r>
              <a:rPr lang="en-US" dirty="0" smtClean="0"/>
              <a:t>PAMA</a:t>
            </a:r>
          </a:p>
        </p:txBody>
      </p:sp>
    </p:spTree>
    <p:extLst>
      <p:ext uri="{BB962C8B-B14F-4D97-AF65-F5344CB8AC3E}">
        <p14:creationId xmlns:p14="http://schemas.microsoft.com/office/powerpoint/2010/main" val="359160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Templates – organized entry, but still free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919163" lvl="2" indent="-457200"/>
            <a:r>
              <a:rPr lang="en-US" dirty="0" smtClean="0"/>
              <a:t>Value</a:t>
            </a:r>
          </a:p>
          <a:p>
            <a:pPr marL="1141413" lvl="3" indent="-457200"/>
            <a:r>
              <a:rPr lang="en-US" dirty="0" smtClean="0"/>
              <a:t>More complete data</a:t>
            </a:r>
          </a:p>
          <a:p>
            <a:pPr marL="919163" lvl="2" indent="-457200"/>
            <a:r>
              <a:rPr lang="en-US" dirty="0" smtClean="0"/>
              <a:t>Barriers</a:t>
            </a:r>
          </a:p>
          <a:p>
            <a:pPr marL="1141413" lvl="3" indent="-457200"/>
            <a:r>
              <a:rPr lang="en-US" dirty="0" smtClean="0"/>
              <a:t>Still perceived as restricting what can be said</a:t>
            </a:r>
          </a:p>
          <a:p>
            <a:pPr marL="1141413" lvl="3" indent="-457200"/>
            <a:r>
              <a:rPr lang="en-US" dirty="0" smtClean="0"/>
              <a:t>Not convenient to my workflow</a:t>
            </a:r>
          </a:p>
          <a:p>
            <a:pPr marL="1141413" lvl="3" indent="-457200"/>
            <a:r>
              <a:rPr lang="en-US" dirty="0" smtClean="0"/>
              <a:t>Still dependent on a clinician to read the report and take the right action</a:t>
            </a:r>
          </a:p>
        </p:txBody>
      </p:sp>
    </p:spTree>
    <p:extLst>
      <p:ext uri="{BB962C8B-B14F-4D97-AF65-F5344CB8AC3E}">
        <p14:creationId xmlns:p14="http://schemas.microsoft.com/office/powerpoint/2010/main" val="10163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lvl="0" indent="-457200"/>
            <a:r>
              <a:rPr lang="en-US" dirty="0" smtClean="0"/>
              <a:t>Discreet data – drop downs, numbers, picklists, standard codes, preferred information models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7500" lnSpcReduction="20000"/>
          </a:bodyPr>
          <a:lstStyle/>
          <a:p>
            <a:pPr marL="919163" lvl="2" indent="-457200"/>
            <a:r>
              <a:rPr lang="en-US" smtClean="0"/>
              <a:t>Barriers</a:t>
            </a:r>
          </a:p>
          <a:p>
            <a:pPr marL="1141413" lvl="3" indent="-457200"/>
            <a:r>
              <a:rPr lang="en-US" smtClean="0"/>
              <a:t>Slower data entry – quality vs productivity</a:t>
            </a:r>
          </a:p>
          <a:p>
            <a:pPr marL="1141413" lvl="3" indent="-457200"/>
            <a:r>
              <a:rPr lang="en-US" smtClean="0"/>
              <a:t>Clunky user interfaces  - make better user interfaces</a:t>
            </a:r>
          </a:p>
          <a:p>
            <a:pPr marL="1141413" lvl="3" indent="-457200"/>
            <a:r>
              <a:rPr lang="en-US" smtClean="0"/>
              <a:t>The content (models and terms don’t exist yet) – make the content, attack based on volume and value</a:t>
            </a:r>
          </a:p>
          <a:p>
            <a:pPr marL="1141413" lvl="3" indent="-457200"/>
            <a:r>
              <a:rPr lang="en-US" smtClean="0"/>
              <a:t>Localization is necessary because of different circumstances: type of equipment, availability of specialists, </a:t>
            </a:r>
          </a:p>
          <a:p>
            <a:pPr marL="1141413" lvl="3" indent="-457200"/>
            <a:r>
              <a:rPr lang="en-US" smtClean="0"/>
              <a:t>Need to make sure that radiologists get credit for the better information they are providing – done correctly this is a benefit</a:t>
            </a:r>
          </a:p>
          <a:p>
            <a:pPr marL="919163" lvl="2" indent="-457200"/>
            <a:r>
              <a:rPr lang="en-US" smtClean="0"/>
              <a:t>Benefits</a:t>
            </a:r>
          </a:p>
          <a:p>
            <a:pPr marL="1141413" lvl="3" indent="-457200"/>
            <a:r>
              <a:rPr lang="en-US" smtClean="0"/>
              <a:t>Reports have more value</a:t>
            </a:r>
          </a:p>
          <a:p>
            <a:pPr marL="1141413" lvl="3" indent="-457200"/>
            <a:r>
              <a:rPr lang="en-US" smtClean="0"/>
              <a:t>Automatic add of problems to the problem list</a:t>
            </a:r>
          </a:p>
          <a:p>
            <a:pPr marL="1141413" lvl="3" indent="-457200"/>
            <a:r>
              <a:rPr lang="en-US" smtClean="0"/>
              <a:t>Specific recommendations based on findings</a:t>
            </a:r>
          </a:p>
          <a:p>
            <a:pPr marL="1141413" lvl="3" indent="-457200"/>
            <a:r>
              <a:rPr lang="en-US" smtClean="0"/>
              <a:t>Decision support for best practice for follow-up, clinical actions</a:t>
            </a:r>
          </a:p>
          <a:p>
            <a:pPr marL="1141413" lvl="3" indent="-457200"/>
            <a:r>
              <a:rPr lang="en-US" smtClean="0"/>
              <a:t>Automated follow-up</a:t>
            </a:r>
          </a:p>
          <a:p>
            <a:pPr marL="1141413" lvl="3" indent="-457200"/>
            <a:r>
              <a:rPr lang="en-US" smtClean="0"/>
              <a:t>Automatic follow-up when recommendations change</a:t>
            </a:r>
          </a:p>
          <a:p>
            <a:pPr marL="1141413" lvl="3" indent="-457200"/>
            <a:r>
              <a:rPr lang="en-US" smtClean="0"/>
              <a:t>Learning health system</a:t>
            </a:r>
          </a:p>
          <a:p>
            <a:pPr marL="1141413" lvl="3" indent="-457200"/>
            <a:r>
              <a:rPr lang="en-US" smtClean="0"/>
              <a:t>Automated quality assurance</a:t>
            </a:r>
          </a:p>
          <a:p>
            <a:pPr marL="1141413" lvl="3" indent="-457200"/>
            <a:r>
              <a:rPr lang="en-US" smtClean="0"/>
              <a:t>Automatically place orders on the order list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6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12531" y="3079062"/>
            <a:ext cx="10972946" cy="2871361"/>
          </a:xfrm>
        </p:spPr>
        <p:txBody>
          <a:bodyPr>
            <a:normAutofit/>
          </a:bodyPr>
          <a:lstStyle/>
          <a:p>
            <a:r>
              <a:rPr lang="en-US" dirty="0"/>
              <a:t>For each </a:t>
            </a:r>
            <a:r>
              <a:rPr lang="en-US" dirty="0" smtClean="0"/>
              <a:t>barrier</a:t>
            </a:r>
            <a:r>
              <a:rPr lang="en-US" dirty="0"/>
              <a:t>, what recommended actions could we advance to make progress</a:t>
            </a:r>
            <a:r>
              <a:rPr lang="en-US" dirty="0" smtClean="0"/>
              <a:t>?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en-US" dirty="0" smtClean="0"/>
              <a:t>What </a:t>
            </a:r>
            <a:r>
              <a:rPr lang="en-US" dirty="0"/>
              <a:t>major barriers impede widespread transformation of radiology data from text/image documents to actionable discrete data</a:t>
            </a:r>
            <a:r>
              <a:rPr lang="en-US" dirty="0" smtClean="0"/>
              <a:t>?	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36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85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12531" y="3079063"/>
            <a:ext cx="10972946" cy="2272866"/>
          </a:xfrm>
        </p:spPr>
        <p:txBody>
          <a:bodyPr>
            <a:normAutofit fontScale="70000" lnSpcReduction="20000"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yes…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Should/could we organize under CIIC or some other national organization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1365250" lvl="3" indent="-2286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Yes, CIIC</a:t>
            </a:r>
          </a:p>
          <a:p>
            <a:pPr marL="1365250" lvl="3" indent="-2286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 overlap with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ACRAssist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role should ACR and RSNA take in this organizational effort?</a:t>
            </a:r>
          </a:p>
          <a:p>
            <a:pPr marL="1365250" lvl="3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Society of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Imaging Informatics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Medicine (SIM)</a:t>
            </a:r>
          </a:p>
          <a:p>
            <a:pPr marL="1365250" lvl="3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 Data Elements – joint ACR and RSNA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we provide broad opportunity for participation and keep the process non-commercial and non-political?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Should </a:t>
            </a:r>
            <a:r>
              <a:rPr lang="en-US" dirty="0"/>
              <a:t>we formally organize i4 to create a framework for collaboration and standardization for radiology content?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35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mountain DkBlue Wave">
  <a:themeElements>
    <a:clrScheme name="Intermountain Colors 3">
      <a:dk1>
        <a:srgbClr val="000000"/>
      </a:dk1>
      <a:lt1>
        <a:srgbClr val="FFFFFF"/>
      </a:lt1>
      <a:dk2>
        <a:srgbClr val="37517D"/>
      </a:dk2>
      <a:lt2>
        <a:srgbClr val="4F81BD"/>
      </a:lt2>
      <a:accent1>
        <a:srgbClr val="4F81BD"/>
      </a:accent1>
      <a:accent2>
        <a:srgbClr val="005DAA"/>
      </a:accent2>
      <a:accent3>
        <a:srgbClr val="A8C5E7"/>
      </a:accent3>
      <a:accent4>
        <a:srgbClr val="EFAE1E"/>
      </a:accent4>
      <a:accent5>
        <a:srgbClr val="88BB00"/>
      </a:accent5>
      <a:accent6>
        <a:srgbClr val="B45114"/>
      </a:accent6>
      <a:hlink>
        <a:srgbClr val="005DAA"/>
      </a:hlink>
      <a:folHlink>
        <a:srgbClr val="4F81B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ial Intermountain PowerPoint Template.potx" id="{F2F2BC2C-FC59-4F7B-A87A-CD11F2D3DDA5}" vid="{F989D3DB-958E-4AE3-ACCF-4D253DB7C2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Official Intermountain PowerPoint Template</Template>
  <TotalTime>1817</TotalTime>
  <Words>473</Words>
  <Application>Microsoft Office PowerPoint</Application>
  <PresentationFormat>Widescreen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Times New Roman</vt:lpstr>
      <vt:lpstr>Wingdings</vt:lpstr>
      <vt:lpstr>Intermountain DkBlue Wave</vt:lpstr>
      <vt:lpstr>i4 Summit</vt:lpstr>
      <vt:lpstr>DAY 1</vt:lpstr>
      <vt:lpstr>What benefits would come with movement to structured reporting model and increasing interoperability of discrete data in radiology?</vt:lpstr>
      <vt:lpstr>Potential benefits – more clinical data when interpreting a study</vt:lpstr>
      <vt:lpstr>Templates – organized entry, but still free text</vt:lpstr>
      <vt:lpstr>Discreet data – drop downs, numbers, picklists, standard codes, preferred information models</vt:lpstr>
      <vt:lpstr>What major barriers impede widespread transformation of radiology data from text/image documents to actionable discrete data?  </vt:lpstr>
      <vt:lpstr>DAY 2</vt:lpstr>
      <vt:lpstr>Should we formally organize i4 to create a framework for collaboration and standardization for radiology content?  Yes!</vt:lpstr>
      <vt:lpstr>How can we encourage content development from many sources while avoiding chaos and fragmentation? </vt:lpstr>
      <vt:lpstr>What specific projects can we work on now? </vt:lpstr>
      <vt:lpstr>- What should we target to do at RSNA 2017, and in the 6 months following?  </vt:lpstr>
      <vt:lpstr>How can we bring greater coherence to the content created from a variety of sources so that content blends into a unified language? </vt:lpstr>
      <vt:lpstr>Anything else we should consider?</vt:lpstr>
    </vt:vector>
  </TitlesOfParts>
  <Company>Intermountain Healthcare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 Calibri 40 Pt</dc:title>
  <dc:creator>Keith White</dc:creator>
  <cp:lastModifiedBy>Stan Huff</cp:lastModifiedBy>
  <cp:revision>66</cp:revision>
  <cp:lastPrinted>2016-11-18T21:04:20Z</cp:lastPrinted>
  <dcterms:created xsi:type="dcterms:W3CDTF">2017-09-13T17:01:16Z</dcterms:created>
  <dcterms:modified xsi:type="dcterms:W3CDTF">2017-09-22T18:54:36Z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a1a4512-8026-4a73-bfb7-8d52c1779a3a_Enabled">
    <vt:lpwstr>True</vt:lpwstr>
  </property>
  <property fmtid="{D5CDD505-2E9C-101B-9397-08002B2CF9AE}" pid="3" name="MSIP_Label_ba1a4512-8026-4a73-bfb7-8d52c1779a3a_SiteId">
    <vt:lpwstr>a79016de-bdd0-4e47-91f4-79416ab912ad</vt:lpwstr>
  </property>
  <property fmtid="{D5CDD505-2E9C-101B-9397-08002B2CF9AE}" pid="4" name="MSIP_Label_ba1a4512-8026-4a73-bfb7-8d52c1779a3a_Ref">
    <vt:lpwstr>https://api.informationprotection.azure.com/api/a79016de-bdd0-4e47-91f4-79416ab912ad</vt:lpwstr>
  </property>
  <property fmtid="{D5CDD505-2E9C-101B-9397-08002B2CF9AE}" pid="5" name="MSIP_Label_ba1a4512-8026-4a73-bfb7-8d52c1779a3a_SetBy">
    <vt:lpwstr>Keith.White@imail.org</vt:lpwstr>
  </property>
  <property fmtid="{D5CDD505-2E9C-101B-9397-08002B2CF9AE}" pid="6" name="MSIP_Label_ba1a4512-8026-4a73-bfb7-8d52c1779a3a_SetDate">
    <vt:lpwstr>2017-09-13T11:01:30.5866175-06:00</vt:lpwstr>
  </property>
  <property fmtid="{D5CDD505-2E9C-101B-9397-08002B2CF9AE}" pid="7" name="MSIP_Label_ba1a4512-8026-4a73-bfb7-8d52c1779a3a_Name">
    <vt:lpwstr>Sensitive Information</vt:lpwstr>
  </property>
  <property fmtid="{D5CDD505-2E9C-101B-9397-08002B2CF9AE}" pid="8" name="MSIP_Label_ba1a4512-8026-4a73-bfb7-8d52c1779a3a_Application">
    <vt:lpwstr>Microsoft Azure Information Protection</vt:lpwstr>
  </property>
  <property fmtid="{D5CDD505-2E9C-101B-9397-08002B2CF9AE}" pid="9" name="MSIP_Label_ba1a4512-8026-4a73-bfb7-8d52c1779a3a_Extended_MSFT_Method">
    <vt:lpwstr>Automatic</vt:lpwstr>
  </property>
  <property fmtid="{D5CDD505-2E9C-101B-9397-08002B2CF9AE}" pid="10" name="Sensitivity">
    <vt:lpwstr>Sensitive Information</vt:lpwstr>
  </property>
</Properties>
</file>