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4" r:id="rId3"/>
    <p:sldId id="257" r:id="rId4"/>
    <p:sldId id="258" r:id="rId5"/>
    <p:sldId id="267" r:id="rId6"/>
    <p:sldId id="268" r:id="rId7"/>
    <p:sldId id="265" r:id="rId8"/>
    <p:sldId id="259" r:id="rId9"/>
    <p:sldId id="260" r:id="rId10"/>
    <p:sldId id="261" r:id="rId11"/>
    <p:sldId id="262" r:id="rId12"/>
    <p:sldId id="263" r:id="rId13"/>
    <p:sldId id="266"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extLst/>
  </p:cmAuthor>
  <p:cmAuthor id="2" name="Microsoft Office User" initials="Office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5073"/>
    <a:srgbClr val="4E84C4"/>
    <a:srgbClr val="24446C"/>
    <a:srgbClr val="4A7235"/>
    <a:srgbClr val="D5E3EE"/>
    <a:srgbClr val="0738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0" autoAdjust="0"/>
    <p:restoredTop sz="55143" autoAdjust="0"/>
  </p:normalViewPr>
  <p:slideViewPr>
    <p:cSldViewPr snapToGrid="0">
      <p:cViewPr varScale="1">
        <p:scale>
          <a:sx n="106" d="100"/>
          <a:sy n="106" d="100"/>
        </p:scale>
        <p:origin x="184" y="216"/>
      </p:cViewPr>
      <p:guideLst/>
    </p:cSldViewPr>
  </p:slideViewPr>
  <p:notesTextViewPr>
    <p:cViewPr>
      <p:scale>
        <a:sx n="3" d="2"/>
        <a:sy n="3" d="2"/>
      </p:scale>
      <p:origin x="0" y="0"/>
    </p:cViewPr>
  </p:notesTextViewPr>
  <p:sorterViewPr>
    <p:cViewPr>
      <p:scale>
        <a:sx n="193" d="100"/>
        <a:sy n="193" d="100"/>
      </p:scale>
      <p:origin x="0" y="0"/>
    </p:cViewPr>
  </p:sorterViewPr>
  <p:notesViewPr>
    <p:cSldViewPr snapToGrid="0" showGuides="1">
      <p:cViewPr varScale="1">
        <p:scale>
          <a:sx n="141" d="100"/>
          <a:sy n="141" d="100"/>
        </p:scale>
        <p:origin x="5760" y="1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30334D7-923B-4DC7-BBD8-FFB01630FE9B}" type="datetimeFigureOut">
              <a:rPr lang="en-US" smtClean="0"/>
              <a:t>9/21/17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E4C8350-5A0B-4543-AFB5-3DD66C49C6B1}" type="slidenum">
              <a:rPr lang="en-US" smtClean="0"/>
              <a:t>‹#›</a:t>
            </a:fld>
            <a:endParaRPr lang="en-US"/>
          </a:p>
        </p:txBody>
      </p:sp>
    </p:spTree>
    <p:extLst>
      <p:ext uri="{BB962C8B-B14F-4D97-AF65-F5344CB8AC3E}">
        <p14:creationId xmlns:p14="http://schemas.microsoft.com/office/powerpoint/2010/main" val="21095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CC250AF-F5BC-4D7D-8930-77CEF1ED360C}" type="datetimeFigureOut">
              <a:rPr lang="en-US" smtClean="0"/>
              <a:t>9/21/17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21D2C34-33D7-4D10-81B5-5D93379917E7}" type="slidenum">
              <a:rPr lang="en-US" smtClean="0"/>
              <a:t>‹#›</a:t>
            </a:fld>
            <a:endParaRPr lang="en-US"/>
          </a:p>
        </p:txBody>
      </p:sp>
    </p:spTree>
    <p:extLst>
      <p:ext uri="{BB962C8B-B14F-4D97-AF65-F5344CB8AC3E}">
        <p14:creationId xmlns:p14="http://schemas.microsoft.com/office/powerpoint/2010/main" val="2631518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with photo">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85261" y="2364897"/>
            <a:ext cx="5368032" cy="901567"/>
          </a:xfrm>
        </p:spPr>
        <p:txBody>
          <a:bodyPr/>
          <a:lstStyle>
            <a:lvl1pPr marL="0" indent="0" algn="ctr">
              <a:lnSpc>
                <a:spcPct val="100000"/>
              </a:lnSpc>
              <a:spcBef>
                <a:spcPts val="0"/>
              </a:spcBef>
              <a:buNone/>
              <a:defRPr sz="2400" b="1" baseline="0">
                <a:solidFill>
                  <a:srgbClr val="4E84C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br>
              <a:rPr lang="en-US" dirty="0"/>
            </a:br>
            <a:r>
              <a:rPr lang="en-US" dirty="0"/>
              <a:t>Calibri Body 24 pt., Bold</a:t>
            </a:r>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530136" y="4637713"/>
            <a:ext cx="1936198" cy="1188342"/>
          </a:xfrm>
          <a:prstGeom prst="rect">
            <a:avLst/>
          </a:prstGeom>
        </p:spPr>
      </p:pic>
      <p:sp>
        <p:nvSpPr>
          <p:cNvPr id="5" name="Text Placeholder 4"/>
          <p:cNvSpPr>
            <a:spLocks noGrp="1"/>
          </p:cNvSpPr>
          <p:nvPr>
            <p:ph type="body" sz="quarter" idx="10" hasCustomPrompt="1"/>
          </p:nvPr>
        </p:nvSpPr>
        <p:spPr>
          <a:xfrm>
            <a:off x="880077" y="3429748"/>
            <a:ext cx="5368032" cy="757788"/>
          </a:xfrm>
        </p:spPr>
        <p:txBody>
          <a:bodyPr>
            <a:normAutofit/>
          </a:bodyPr>
          <a:lstStyle>
            <a:lvl1pPr marL="0" indent="0" algn="ctr">
              <a:lnSpc>
                <a:spcPct val="100000"/>
              </a:lnSpc>
              <a:spcBef>
                <a:spcPts val="0"/>
              </a:spcBef>
              <a:buNone/>
              <a:defRPr sz="2000" i="1" baseline="0">
                <a:solidFill>
                  <a:srgbClr val="4E84C4"/>
                </a:solidFill>
                <a:latin typeface="+mn-lt"/>
              </a:defRPr>
            </a:lvl1pPr>
            <a:lvl2pPr marL="457200" indent="0">
              <a:buNone/>
              <a:defRPr/>
            </a:lvl2pPr>
            <a:lvl5pPr marL="1828800" indent="0">
              <a:buNone/>
              <a:defRPr/>
            </a:lvl5pPr>
          </a:lstStyle>
          <a:p>
            <a:pPr lvl="0"/>
            <a:r>
              <a:rPr lang="en-US" dirty="0"/>
              <a:t>Presenter’s name and title</a:t>
            </a:r>
          </a:p>
          <a:p>
            <a:pPr lvl="0"/>
            <a:r>
              <a:rPr lang="en-US" dirty="0"/>
              <a:t>Calibri Body 20 pt., italics</a:t>
            </a:r>
          </a:p>
        </p:txBody>
      </p:sp>
      <p:sp>
        <p:nvSpPr>
          <p:cNvPr id="4" name="Title 3"/>
          <p:cNvSpPr>
            <a:spLocks noGrp="1"/>
          </p:cNvSpPr>
          <p:nvPr>
            <p:ph type="title" hasCustomPrompt="1"/>
          </p:nvPr>
        </p:nvSpPr>
        <p:spPr>
          <a:xfrm>
            <a:off x="311726" y="894191"/>
            <a:ext cx="6380019" cy="1325563"/>
          </a:xfrm>
        </p:spPr>
        <p:txBody>
          <a:bodyPr anchor="b" anchorCtr="0">
            <a:noAutofit/>
          </a:bodyPr>
          <a:lstStyle>
            <a:lvl1pPr algn="ctr">
              <a:lnSpc>
                <a:spcPct val="100000"/>
              </a:lnSpc>
              <a:defRPr sz="4000" b="1" spc="0" baseline="0"/>
            </a:lvl1pPr>
          </a:lstStyle>
          <a:p>
            <a:r>
              <a:rPr lang="en-US" dirty="0"/>
              <a:t>Presentation Title</a:t>
            </a:r>
            <a:br>
              <a:rPr lang="en-US" dirty="0"/>
            </a:br>
            <a:r>
              <a:rPr lang="en-US" dirty="0"/>
              <a:t>Calibri 40 Pt.</a:t>
            </a:r>
          </a:p>
        </p:txBody>
      </p:sp>
      <p:sp>
        <p:nvSpPr>
          <p:cNvPr id="6" name="Picture Placeholder 5"/>
          <p:cNvSpPr>
            <a:spLocks noGrp="1"/>
          </p:cNvSpPr>
          <p:nvPr>
            <p:ph type="pic" sz="quarter" idx="12" hasCustomPrompt="1"/>
          </p:nvPr>
        </p:nvSpPr>
        <p:spPr>
          <a:xfrm>
            <a:off x="7040563" y="230188"/>
            <a:ext cx="5151437" cy="6627812"/>
          </a:xfrm>
        </p:spPr>
        <p:txBody>
          <a:bodyPr>
            <a:normAutofit/>
          </a:bodyPr>
          <a:lstStyle>
            <a:lvl1pPr>
              <a:defRPr sz="1400" baseline="0"/>
            </a:lvl1pPr>
          </a:lstStyle>
          <a:p>
            <a:r>
              <a:rPr lang="en-US" dirty="0"/>
              <a:t>Choose a vertical-oriented photo</a:t>
            </a:r>
          </a:p>
        </p:txBody>
      </p:sp>
    </p:spTree>
    <p:extLst>
      <p:ext uri="{BB962C8B-B14F-4D97-AF65-F5344CB8AC3E}">
        <p14:creationId xmlns:p14="http://schemas.microsoft.com/office/powerpoint/2010/main" val="2272255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circle photo left_text r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24750" y="1519898"/>
            <a:ext cx="5945928" cy="1034011"/>
          </a:xfrm>
        </p:spPr>
        <p:txBody>
          <a:bodyPr anchor="b" anchorCtr="0"/>
          <a:lstStyle>
            <a:lvl1pPr>
              <a:defRPr b="1"/>
            </a:lvl1pPr>
          </a:lstStyle>
          <a:p>
            <a:r>
              <a:rPr lang="en-US" dirty="0"/>
              <a:t>Slide Heading </a:t>
            </a:r>
            <a:br>
              <a:rPr lang="en-US" dirty="0"/>
            </a:br>
            <a:r>
              <a:rPr lang="en-US" dirty="0"/>
              <a:t>Calibri 36 Pt.</a:t>
            </a:r>
          </a:p>
        </p:txBody>
      </p:sp>
      <p:sp>
        <p:nvSpPr>
          <p:cNvPr id="7" name="Slide Number Placeholder 6"/>
          <p:cNvSpPr>
            <a:spLocks noGrp="1"/>
          </p:cNvSpPr>
          <p:nvPr>
            <p:ph type="sldNum" sz="quarter" idx="12"/>
          </p:nvPr>
        </p:nvSpPr>
        <p:spPr>
          <a:xfrm>
            <a:off x="5758162" y="6187207"/>
            <a:ext cx="594147" cy="352237"/>
          </a:xfrm>
        </p:spPr>
        <p:txBody>
          <a:bodyPr/>
          <a:lstStyle/>
          <a:p>
            <a:fld id="{82ECB687-F57F-49F9-B73A-487ED709F178}" type="slidenum">
              <a:rPr lang="en-US" smtClean="0"/>
              <a:t>‹#›</a:t>
            </a:fld>
            <a:endParaRPr lang="en-US"/>
          </a:p>
        </p:txBody>
      </p:sp>
      <p:sp>
        <p:nvSpPr>
          <p:cNvPr id="10" name="Picture Placeholder 9"/>
          <p:cNvSpPr>
            <a:spLocks noGrp="1"/>
          </p:cNvSpPr>
          <p:nvPr>
            <p:ph type="pic" sz="quarter" idx="14" hasCustomPrompt="1"/>
          </p:nvPr>
        </p:nvSpPr>
        <p:spPr>
          <a:xfrm>
            <a:off x="623474" y="1113618"/>
            <a:ext cx="4441148" cy="4439602"/>
          </a:xfrm>
          <a:prstGeom prst="ellipse">
            <a:avLst/>
          </a:prstGeom>
        </p:spPr>
        <p:txBody>
          <a:bodyPr>
            <a:normAutofit/>
          </a:bodyPr>
          <a:lstStyle>
            <a:lvl1pPr algn="ctr">
              <a:defRPr sz="1400" baseline="0"/>
            </a:lvl1pPr>
          </a:lstStyle>
          <a:p>
            <a:r>
              <a:rPr lang="en-US" dirty="0"/>
              <a:t>Photo</a:t>
            </a:r>
          </a:p>
        </p:txBody>
      </p:sp>
      <p:sp>
        <p:nvSpPr>
          <p:cNvPr id="11" name="Text Placeholder 4"/>
          <p:cNvSpPr>
            <a:spLocks noGrp="1"/>
          </p:cNvSpPr>
          <p:nvPr>
            <p:ph type="body" sz="quarter" idx="15" hasCustomPrompt="1"/>
          </p:nvPr>
        </p:nvSpPr>
        <p:spPr>
          <a:xfrm>
            <a:off x="5624749" y="2692400"/>
            <a:ext cx="5945929" cy="2723662"/>
          </a:xfrm>
        </p:spPr>
        <p:txBody>
          <a:bodyPr/>
          <a:lstStyle/>
          <a:p>
            <a:pPr lvl="0"/>
            <a:r>
              <a:rPr lang="en-US" dirty="0"/>
              <a:t>Subhead Calibri Body 30 pt.</a:t>
            </a:r>
          </a:p>
          <a:p>
            <a:pPr lvl="1"/>
            <a:r>
              <a:rPr lang="en-US" dirty="0"/>
              <a:t>Calibri Body 28 pt.</a:t>
            </a:r>
          </a:p>
          <a:p>
            <a:pPr lvl="2"/>
            <a:r>
              <a:rPr lang="en-US" dirty="0"/>
              <a:t>Calibri Body 24 pt.</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732024"/>
            <a:ext cx="12192000" cy="1133927"/>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5092" y="6453932"/>
            <a:ext cx="1560777" cy="255644"/>
          </a:xfrm>
          <a:prstGeom prst="rect">
            <a:avLst/>
          </a:prstGeom>
        </p:spPr>
      </p:pic>
      <p:sp>
        <p:nvSpPr>
          <p:cNvPr id="8" name="Text Placeholder 3"/>
          <p:cNvSpPr>
            <a:spLocks noGrp="1"/>
          </p:cNvSpPr>
          <p:nvPr>
            <p:ph type="body" sz="quarter" idx="16" hasCustomPrompt="1"/>
          </p:nvPr>
        </p:nvSpPr>
        <p:spPr>
          <a:xfrm>
            <a:off x="5624748" y="5564338"/>
            <a:ext cx="5945929" cy="497081"/>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Visit Intermountain Style Download Center for instructions on changing round-shaped photos. Link in notes below.</a:t>
            </a:r>
          </a:p>
        </p:txBody>
      </p:sp>
    </p:spTree>
    <p:extLst>
      <p:ext uri="{BB962C8B-B14F-4D97-AF65-F5344CB8AC3E}">
        <p14:creationId xmlns:p14="http://schemas.microsoft.com/office/powerpoint/2010/main" val="1666106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circle photo left_text r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3134" y="1528694"/>
            <a:ext cx="5611823" cy="1034011"/>
          </a:xfrm>
        </p:spPr>
        <p:txBody>
          <a:bodyPr anchor="b" anchorCtr="0"/>
          <a:lstStyle>
            <a:lvl1pPr>
              <a:defRPr b="1"/>
            </a:lvl1pPr>
          </a:lstStyle>
          <a:p>
            <a:r>
              <a:rPr lang="en-US" dirty="0"/>
              <a:t>Slide Heading </a:t>
            </a:r>
            <a:br>
              <a:rPr lang="en-US" dirty="0"/>
            </a:br>
            <a:r>
              <a:rPr lang="en-US" dirty="0"/>
              <a:t>Calibri 36 Pt.</a:t>
            </a:r>
          </a:p>
        </p:txBody>
      </p:sp>
      <p:sp>
        <p:nvSpPr>
          <p:cNvPr id="11" name="Text Placeholder 4"/>
          <p:cNvSpPr>
            <a:spLocks noGrp="1"/>
          </p:cNvSpPr>
          <p:nvPr>
            <p:ph type="body" sz="quarter" idx="15" hasCustomPrompt="1"/>
          </p:nvPr>
        </p:nvSpPr>
        <p:spPr>
          <a:xfrm>
            <a:off x="613134" y="2701195"/>
            <a:ext cx="5611823" cy="2468683"/>
          </a:xfrm>
        </p:spPr>
        <p:txBody>
          <a:bodyPr/>
          <a:lstStyle/>
          <a:p>
            <a:pPr lvl="0"/>
            <a:r>
              <a:rPr lang="en-US" dirty="0"/>
              <a:t>Subhead Calibri Body 30 pt.</a:t>
            </a:r>
          </a:p>
          <a:p>
            <a:pPr lvl="1"/>
            <a:r>
              <a:rPr lang="en-US" dirty="0"/>
              <a:t>Calibri Body 28 pt.</a:t>
            </a:r>
          </a:p>
          <a:p>
            <a:pPr lvl="2"/>
            <a:r>
              <a:rPr lang="en-US" dirty="0"/>
              <a:t>Calibri Body 24 pt.</a:t>
            </a:r>
          </a:p>
        </p:txBody>
      </p:sp>
      <p:sp>
        <p:nvSpPr>
          <p:cNvPr id="7" name="Slide Number Placeholder 6"/>
          <p:cNvSpPr>
            <a:spLocks noGrp="1"/>
          </p:cNvSpPr>
          <p:nvPr>
            <p:ph type="sldNum" sz="quarter" idx="12"/>
          </p:nvPr>
        </p:nvSpPr>
        <p:spPr>
          <a:xfrm>
            <a:off x="5758162" y="6187207"/>
            <a:ext cx="594147" cy="352237"/>
          </a:xfrm>
        </p:spPr>
        <p:txBody>
          <a:bodyPr/>
          <a:lstStyle/>
          <a:p>
            <a:fld id="{82ECB687-F57F-49F9-B73A-487ED709F178}" type="slidenum">
              <a:rPr lang="en-US" smtClean="0"/>
              <a:t>‹#›</a:t>
            </a:fld>
            <a:endParaRPr lang="en-US"/>
          </a:p>
        </p:txBody>
      </p:sp>
      <p:sp>
        <p:nvSpPr>
          <p:cNvPr id="10" name="Picture Placeholder 9"/>
          <p:cNvSpPr>
            <a:spLocks noGrp="1"/>
          </p:cNvSpPr>
          <p:nvPr>
            <p:ph type="pic" sz="quarter" idx="14" hasCustomPrompt="1"/>
          </p:nvPr>
        </p:nvSpPr>
        <p:spPr>
          <a:xfrm>
            <a:off x="6883587" y="1096035"/>
            <a:ext cx="4441148" cy="4439602"/>
          </a:xfrm>
          <a:prstGeom prst="ellipse">
            <a:avLst/>
          </a:prstGeom>
        </p:spPr>
        <p:txBody>
          <a:bodyPr>
            <a:normAutofit/>
          </a:bodyPr>
          <a:lstStyle>
            <a:lvl1pPr algn="ctr">
              <a:defRPr sz="1400" baseline="0"/>
            </a:lvl1pPr>
          </a:lstStyle>
          <a:p>
            <a:r>
              <a:rPr lang="en-US" dirty="0"/>
              <a:t>Photo</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732024"/>
            <a:ext cx="12192000" cy="1133927"/>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5092" y="6453932"/>
            <a:ext cx="1560777" cy="255644"/>
          </a:xfrm>
          <a:prstGeom prst="rect">
            <a:avLst/>
          </a:prstGeom>
        </p:spPr>
      </p:pic>
      <p:sp>
        <p:nvSpPr>
          <p:cNvPr id="8" name="Text Placeholder 3"/>
          <p:cNvSpPr>
            <a:spLocks noGrp="1"/>
          </p:cNvSpPr>
          <p:nvPr>
            <p:ph type="body" sz="quarter" idx="16" hasCustomPrompt="1"/>
          </p:nvPr>
        </p:nvSpPr>
        <p:spPr>
          <a:xfrm>
            <a:off x="613133" y="5287096"/>
            <a:ext cx="5611823" cy="681904"/>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i="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Visit Intermountain Style Download Center for instructions on changing round-shaped photos. Link in notes below.</a:t>
            </a:r>
          </a:p>
        </p:txBody>
      </p:sp>
    </p:spTree>
    <p:extLst>
      <p:ext uri="{BB962C8B-B14F-4D97-AF65-F5344CB8AC3E}">
        <p14:creationId xmlns:p14="http://schemas.microsoft.com/office/powerpoint/2010/main" val="836127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photo_no text">
    <p:spTree>
      <p:nvGrpSpPr>
        <p:cNvPr id="1" name=""/>
        <p:cNvGrpSpPr/>
        <p:nvPr/>
      </p:nvGrpSpPr>
      <p:grpSpPr>
        <a:xfrm>
          <a:off x="0" y="0"/>
          <a:ext cx="0" cy="0"/>
          <a:chOff x="0" y="0"/>
          <a:chExt cx="0" cy="0"/>
        </a:xfrm>
      </p:grpSpPr>
      <p:sp>
        <p:nvSpPr>
          <p:cNvPr id="4" name="Picture Placeholder 3"/>
          <p:cNvSpPr>
            <a:spLocks noGrp="1"/>
          </p:cNvSpPr>
          <p:nvPr>
            <p:ph type="pic" sz="quarter" idx="13" hasCustomPrompt="1"/>
          </p:nvPr>
        </p:nvSpPr>
        <p:spPr>
          <a:xfrm>
            <a:off x="0" y="230819"/>
            <a:ext cx="12192000" cy="6627182"/>
          </a:xfrm>
        </p:spPr>
        <p:txBody>
          <a:bodyPr>
            <a:normAutofit/>
          </a:bodyPr>
          <a:lstStyle>
            <a:lvl1pPr>
              <a:defRPr sz="1400" baseline="0"/>
            </a:lvl1pPr>
          </a:lstStyle>
          <a:p>
            <a:r>
              <a:rPr lang="en-US" dirty="0"/>
              <a:t>For best result, choose a landscape-oriented photo (wider than tall)</a:t>
            </a: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88603" y="6460867"/>
            <a:ext cx="1473757" cy="241775"/>
          </a:xfrm>
          <a:prstGeom prst="rect">
            <a:avLst/>
          </a:prstGeom>
        </p:spPr>
      </p:pic>
      <p:sp>
        <p:nvSpPr>
          <p:cNvPr id="7" name="Slide Number Placeholder 6"/>
          <p:cNvSpPr>
            <a:spLocks noGrp="1"/>
          </p:cNvSpPr>
          <p:nvPr>
            <p:ph type="sldNum" sz="quarter" idx="12"/>
          </p:nvPr>
        </p:nvSpPr>
        <p:spPr>
          <a:xfrm>
            <a:off x="5758162" y="6187207"/>
            <a:ext cx="594147" cy="352237"/>
          </a:xfrm>
        </p:spPr>
        <p:txBody>
          <a:bodyPr/>
          <a:lstStyle/>
          <a:p>
            <a:fld id="{82ECB687-F57F-49F9-B73A-487ED709F178}" type="slidenum">
              <a:rPr lang="en-US" smtClean="0"/>
              <a:t>‹#›</a:t>
            </a:fld>
            <a:endParaRPr lang="en-US"/>
          </a:p>
        </p:txBody>
      </p:sp>
    </p:spTree>
    <p:extLst>
      <p:ext uri="{BB962C8B-B14F-4D97-AF65-F5344CB8AC3E}">
        <p14:creationId xmlns:p14="http://schemas.microsoft.com/office/powerpoint/2010/main" val="4109638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_heading without bottom wav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88603" y="6460867"/>
            <a:ext cx="1473757" cy="241775"/>
          </a:xfrm>
          <a:prstGeom prst="rect">
            <a:avLst/>
          </a:prstGeom>
        </p:spPr>
      </p:pic>
      <p:sp>
        <p:nvSpPr>
          <p:cNvPr id="2" name="Rectangle 1"/>
          <p:cNvSpPr/>
          <p:nvPr userDrawn="1"/>
        </p:nvSpPr>
        <p:spPr>
          <a:xfrm>
            <a:off x="0" y="5413664"/>
            <a:ext cx="12192000" cy="14547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hasCustomPrompt="1"/>
          </p:nvPr>
        </p:nvSpPr>
        <p:spPr>
          <a:xfrm>
            <a:off x="519545" y="562622"/>
            <a:ext cx="11076710" cy="568460"/>
          </a:xfrm>
        </p:spPr>
        <p:txBody>
          <a:bodyPr anchor="t" anchorCtr="0">
            <a:noAutofit/>
          </a:bodyPr>
          <a:lstStyle>
            <a:lvl1pPr>
              <a:defRPr sz="3600" b="1" baseline="0"/>
            </a:lvl1pPr>
          </a:lstStyle>
          <a:p>
            <a:r>
              <a:rPr lang="en-US" dirty="0"/>
              <a:t>Slide Heading Calibri 36 Pt.</a:t>
            </a:r>
          </a:p>
        </p:txBody>
      </p:sp>
      <p:sp>
        <p:nvSpPr>
          <p:cNvPr id="6" name="Text Placeholder 4"/>
          <p:cNvSpPr>
            <a:spLocks noGrp="1"/>
          </p:cNvSpPr>
          <p:nvPr>
            <p:ph type="body" sz="quarter" idx="13" hasCustomPrompt="1"/>
          </p:nvPr>
        </p:nvSpPr>
        <p:spPr>
          <a:xfrm>
            <a:off x="519545" y="1221629"/>
            <a:ext cx="11077575" cy="505571"/>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vl2pPr>
              <a:defRPr sz="2800"/>
            </a:lvl2pPr>
            <a:lvl3pPr marL="1143000" indent="-228600">
              <a:buFont typeface="Courier New" panose="02070309020205020404" pitchFamily="49" charset="0"/>
              <a:buChar char="o"/>
              <a:defRPr/>
            </a:lvl3pPr>
          </a:lstStyle>
          <a:p>
            <a:pPr lvl="0"/>
            <a:r>
              <a:rPr lang="en-US" dirty="0"/>
              <a:t>Subhead Calibri Body 30 pt.</a:t>
            </a:r>
          </a:p>
        </p:txBody>
      </p:sp>
    </p:spTree>
    <p:extLst>
      <p:ext uri="{BB962C8B-B14F-4D97-AF65-F5344CB8AC3E}">
        <p14:creationId xmlns:p14="http://schemas.microsoft.com/office/powerpoint/2010/main" val="87297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no phot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944862" y="1822563"/>
            <a:ext cx="6261618" cy="1181849"/>
          </a:xfrm>
        </p:spPr>
        <p:txBody>
          <a:bodyPr anchor="b" anchorCtr="0">
            <a:noAutofit/>
          </a:bodyPr>
          <a:lstStyle>
            <a:lvl1pPr algn="l">
              <a:lnSpc>
                <a:spcPct val="100000"/>
              </a:lnSpc>
              <a:defRPr sz="4000" b="1" spc="0" baseline="0">
                <a:solidFill>
                  <a:srgbClr val="24446C"/>
                </a:solidFill>
                <a:latin typeface="Calibri" panose="020F0502020204030204" pitchFamily="34" charset="0"/>
              </a:defRPr>
            </a:lvl1pPr>
          </a:lstStyle>
          <a:p>
            <a:r>
              <a:rPr lang="en-US" dirty="0"/>
              <a:t>Presentation Title </a:t>
            </a:r>
            <a:br>
              <a:rPr lang="en-US" dirty="0"/>
            </a:br>
            <a:r>
              <a:rPr lang="en-US" dirty="0"/>
              <a:t>Calibri 40 Pt.</a:t>
            </a:r>
          </a:p>
        </p:txBody>
      </p:sp>
      <p:sp>
        <p:nvSpPr>
          <p:cNvPr id="3" name="Subtitle 2"/>
          <p:cNvSpPr>
            <a:spLocks noGrp="1"/>
          </p:cNvSpPr>
          <p:nvPr>
            <p:ph type="subTitle" idx="1" hasCustomPrompt="1"/>
          </p:nvPr>
        </p:nvSpPr>
        <p:spPr>
          <a:xfrm>
            <a:off x="4944862" y="3152886"/>
            <a:ext cx="6261618" cy="901567"/>
          </a:xfrm>
        </p:spPr>
        <p:txBody>
          <a:bodyPr/>
          <a:lstStyle>
            <a:lvl1pPr marL="0" indent="0" algn="l">
              <a:lnSpc>
                <a:spcPct val="100000"/>
              </a:lnSpc>
              <a:spcBef>
                <a:spcPts val="0"/>
              </a:spcBef>
              <a:buNone/>
              <a:defRPr sz="2400" b="1">
                <a:solidFill>
                  <a:srgbClr val="4E84C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br>
              <a:rPr lang="en-US" dirty="0"/>
            </a:br>
            <a:r>
              <a:rPr lang="en-US" dirty="0"/>
              <a:t>Calibri Body 24 pt., Bold</a:t>
            </a:r>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4388" y="2311765"/>
            <a:ext cx="2887109" cy="1771964"/>
          </a:xfrm>
          <a:prstGeom prst="rect">
            <a:avLst/>
          </a:prstGeom>
        </p:spPr>
      </p:pic>
      <p:cxnSp>
        <p:nvCxnSpPr>
          <p:cNvPr id="11" name="Straight Connector 10"/>
          <p:cNvCxnSpPr/>
          <p:nvPr userDrawn="1"/>
        </p:nvCxnSpPr>
        <p:spPr>
          <a:xfrm>
            <a:off x="4509858" y="1868133"/>
            <a:ext cx="0" cy="3023453"/>
          </a:xfrm>
          <a:prstGeom prst="line">
            <a:avLst/>
          </a:prstGeom>
          <a:ln w="15875">
            <a:solidFill>
              <a:srgbClr val="4E84C4"/>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0" hasCustomPrompt="1"/>
          </p:nvPr>
        </p:nvSpPr>
        <p:spPr>
          <a:xfrm>
            <a:off x="4944862" y="4186388"/>
            <a:ext cx="6261618" cy="725518"/>
          </a:xfrm>
        </p:spPr>
        <p:txBody>
          <a:bodyPr>
            <a:normAutofit/>
          </a:bodyPr>
          <a:lstStyle>
            <a:lvl1pPr marL="0" indent="0">
              <a:lnSpc>
                <a:spcPct val="100000"/>
              </a:lnSpc>
              <a:spcBef>
                <a:spcPts val="0"/>
              </a:spcBef>
              <a:buNone/>
              <a:defRPr sz="2000" i="1">
                <a:solidFill>
                  <a:srgbClr val="4E84C4"/>
                </a:solidFill>
                <a:latin typeface="+mn-lt"/>
              </a:defRPr>
            </a:lvl1pPr>
            <a:lvl2pPr marL="457200" indent="0">
              <a:buNone/>
              <a:defRPr/>
            </a:lvl2pPr>
            <a:lvl5pPr marL="1828800" indent="0">
              <a:buNone/>
              <a:defRPr/>
            </a:lvl5pPr>
          </a:lstStyle>
          <a:p>
            <a:pPr lvl="0"/>
            <a:r>
              <a:rPr lang="en-US" dirty="0"/>
              <a:t>Presenter’s name and title</a:t>
            </a:r>
          </a:p>
          <a:p>
            <a:pPr lvl="0"/>
            <a:r>
              <a:rPr lang="en-US" dirty="0"/>
              <a:t>Calibri Body 20 pt., italics</a:t>
            </a:r>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732024"/>
            <a:ext cx="12192000" cy="1133927"/>
          </a:xfrm>
          <a:prstGeom prst="rect">
            <a:avLst/>
          </a:prstGeom>
        </p:spPr>
      </p:pic>
    </p:spTree>
    <p:extLst>
      <p:ext uri="{BB962C8B-B14F-4D97-AF65-F5344CB8AC3E}">
        <p14:creationId xmlns:p14="http://schemas.microsoft.com/office/powerpoint/2010/main" val="3862933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_photo on right">
    <p:spTree>
      <p:nvGrpSpPr>
        <p:cNvPr id="1" name=""/>
        <p:cNvGrpSpPr/>
        <p:nvPr/>
      </p:nvGrpSpPr>
      <p:grpSpPr>
        <a:xfrm>
          <a:off x="0" y="0"/>
          <a:ext cx="0" cy="0"/>
          <a:chOff x="0" y="0"/>
          <a:chExt cx="0" cy="0"/>
        </a:xfrm>
      </p:grpSpPr>
      <p:sp>
        <p:nvSpPr>
          <p:cNvPr id="13" name="Picture Placeholder 12"/>
          <p:cNvSpPr>
            <a:spLocks noGrp="1"/>
          </p:cNvSpPr>
          <p:nvPr>
            <p:ph type="pic" sz="quarter" idx="11" hasCustomPrompt="1"/>
          </p:nvPr>
        </p:nvSpPr>
        <p:spPr>
          <a:xfrm>
            <a:off x="7033835" y="230820"/>
            <a:ext cx="5158154" cy="6631620"/>
          </a:xfrm>
        </p:spPr>
        <p:txBody>
          <a:bodyPr>
            <a:normAutofit/>
          </a:bodyPr>
          <a:lstStyle>
            <a:lvl1pPr marL="0" indent="0">
              <a:buNone/>
              <a:defRPr sz="1400" baseline="0"/>
            </a:lvl1pPr>
          </a:lstStyle>
          <a:p>
            <a:r>
              <a:rPr lang="en-US" dirty="0"/>
              <a:t>Choose a vertical-oriented photo</a:t>
            </a:r>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88603" y="6460867"/>
            <a:ext cx="1473757" cy="241775"/>
          </a:xfrm>
          <a:prstGeom prst="rect">
            <a:avLst/>
          </a:prstGeom>
        </p:spPr>
      </p:pic>
      <p:sp>
        <p:nvSpPr>
          <p:cNvPr id="12" name="Title 1"/>
          <p:cNvSpPr>
            <a:spLocks noGrp="1"/>
          </p:cNvSpPr>
          <p:nvPr>
            <p:ph type="title" hasCustomPrompt="1"/>
          </p:nvPr>
        </p:nvSpPr>
        <p:spPr>
          <a:xfrm>
            <a:off x="598489" y="1778000"/>
            <a:ext cx="5854622" cy="1178559"/>
          </a:xfrm>
        </p:spPr>
        <p:txBody>
          <a:bodyPr anchor="b" anchorCtr="0">
            <a:normAutofit/>
          </a:bodyPr>
          <a:lstStyle>
            <a:lvl1pPr algn="ctr">
              <a:defRPr sz="3600" b="1" baseline="0"/>
            </a:lvl1pPr>
          </a:lstStyle>
          <a:p>
            <a:r>
              <a:rPr lang="en-US" dirty="0"/>
              <a:t>Section Heading, </a:t>
            </a:r>
            <a:br>
              <a:rPr lang="en-US" dirty="0"/>
            </a:br>
            <a:r>
              <a:rPr lang="en-US" dirty="0"/>
              <a:t>Calibri 36 Pt.</a:t>
            </a:r>
          </a:p>
        </p:txBody>
      </p:sp>
      <p:sp>
        <p:nvSpPr>
          <p:cNvPr id="6" name="Text Placeholder 5"/>
          <p:cNvSpPr>
            <a:spLocks noGrp="1"/>
          </p:cNvSpPr>
          <p:nvPr>
            <p:ph type="body" sz="quarter" idx="12" hasCustomPrompt="1"/>
          </p:nvPr>
        </p:nvSpPr>
        <p:spPr>
          <a:xfrm>
            <a:off x="598488" y="3068321"/>
            <a:ext cx="5854700" cy="565352"/>
          </a:xfrm>
        </p:spPr>
        <p:txBody>
          <a:bodyPr>
            <a:normAutofit/>
          </a:bodyPr>
          <a:lstStyle>
            <a:lvl1pPr algn="ctr">
              <a:defRPr sz="2800" baseline="0"/>
            </a:lvl1pPr>
          </a:lstStyle>
          <a:p>
            <a:pPr lvl="0"/>
            <a:r>
              <a:rPr lang="en-US" dirty="0"/>
              <a:t>Section subhead, Calibri Body 30 pt.</a:t>
            </a:r>
          </a:p>
        </p:txBody>
      </p:sp>
    </p:spTree>
    <p:extLst>
      <p:ext uri="{BB962C8B-B14F-4D97-AF65-F5344CB8AC3E}">
        <p14:creationId xmlns:p14="http://schemas.microsoft.com/office/powerpoint/2010/main" val="3831512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_photo on left">
    <p:spTree>
      <p:nvGrpSpPr>
        <p:cNvPr id="1" name=""/>
        <p:cNvGrpSpPr/>
        <p:nvPr/>
      </p:nvGrpSpPr>
      <p:grpSpPr>
        <a:xfrm>
          <a:off x="0" y="0"/>
          <a:ext cx="0" cy="0"/>
          <a:chOff x="0" y="0"/>
          <a:chExt cx="0" cy="0"/>
        </a:xfrm>
      </p:grpSpPr>
      <p:sp>
        <p:nvSpPr>
          <p:cNvPr id="13" name="Picture Placeholder 12"/>
          <p:cNvSpPr>
            <a:spLocks noGrp="1"/>
          </p:cNvSpPr>
          <p:nvPr>
            <p:ph type="pic" sz="quarter" idx="11" hasCustomPrompt="1"/>
          </p:nvPr>
        </p:nvSpPr>
        <p:spPr>
          <a:xfrm>
            <a:off x="0" y="226466"/>
            <a:ext cx="5158154" cy="6631620"/>
          </a:xfrm>
        </p:spPr>
        <p:txBody>
          <a:bodyPr>
            <a:normAutofit/>
          </a:bodyPr>
          <a:lstStyle>
            <a:lvl1pPr marL="0" indent="0">
              <a:buNone/>
              <a:defRPr sz="1400" baseline="0"/>
            </a:lvl1pPr>
          </a:lstStyle>
          <a:p>
            <a:r>
              <a:rPr lang="en-US" dirty="0"/>
              <a:t>Choose a vertical-oriented photo</a:t>
            </a:r>
          </a:p>
        </p:txBody>
      </p:sp>
      <p:sp>
        <p:nvSpPr>
          <p:cNvPr id="10" name="Text Placeholder 5"/>
          <p:cNvSpPr>
            <a:spLocks noGrp="1"/>
          </p:cNvSpPr>
          <p:nvPr>
            <p:ph type="body" sz="quarter" idx="13" hasCustomPrompt="1"/>
          </p:nvPr>
        </p:nvSpPr>
        <p:spPr>
          <a:xfrm>
            <a:off x="5729288" y="3079063"/>
            <a:ext cx="5854700" cy="565352"/>
          </a:xfrm>
        </p:spPr>
        <p:txBody>
          <a:bodyPr>
            <a:normAutofit/>
          </a:bodyPr>
          <a:lstStyle>
            <a:lvl1pPr algn="ctr">
              <a:defRPr sz="2800">
                <a:solidFill>
                  <a:schemeClr val="accent1"/>
                </a:solidFill>
              </a:defRPr>
            </a:lvl1pPr>
          </a:lstStyle>
          <a:p>
            <a:pPr lvl="0"/>
            <a:r>
              <a:rPr lang="en-US" dirty="0"/>
              <a:t>Section subhead, Calibri Body 30 pt.</a:t>
            </a:r>
          </a:p>
        </p:txBody>
      </p:sp>
      <p:sp>
        <p:nvSpPr>
          <p:cNvPr id="15" name="Title 1"/>
          <p:cNvSpPr>
            <a:spLocks noGrp="1"/>
          </p:cNvSpPr>
          <p:nvPr>
            <p:ph type="title" hasCustomPrompt="1"/>
          </p:nvPr>
        </p:nvSpPr>
        <p:spPr>
          <a:xfrm>
            <a:off x="5729288" y="1838961"/>
            <a:ext cx="5854622" cy="1108478"/>
          </a:xfrm>
        </p:spPr>
        <p:txBody>
          <a:bodyPr anchor="b" anchorCtr="0">
            <a:normAutofit/>
          </a:bodyPr>
          <a:lstStyle>
            <a:lvl1pPr algn="ctr">
              <a:defRPr sz="3600" b="1" baseline="0"/>
            </a:lvl1pPr>
          </a:lstStyle>
          <a:p>
            <a:r>
              <a:rPr lang="en-US" dirty="0"/>
              <a:t>Section Heading, </a:t>
            </a:r>
            <a:br>
              <a:rPr lang="en-US" dirty="0"/>
            </a:br>
            <a:r>
              <a:rPr lang="en-US" dirty="0"/>
              <a:t>Calibri 36 Pt</a:t>
            </a:r>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88603" y="6460867"/>
            <a:ext cx="1473757" cy="241775"/>
          </a:xfrm>
          <a:prstGeom prst="rect">
            <a:avLst/>
          </a:prstGeom>
        </p:spPr>
      </p:pic>
    </p:spTree>
    <p:extLst>
      <p:ext uri="{BB962C8B-B14F-4D97-AF65-F5344CB8AC3E}">
        <p14:creationId xmlns:p14="http://schemas.microsoft.com/office/powerpoint/2010/main" val="2951963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_no photo">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732024"/>
            <a:ext cx="12192000" cy="113392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5092" y="6453932"/>
            <a:ext cx="1560777" cy="255644"/>
          </a:xfrm>
          <a:prstGeom prst="rect">
            <a:avLst/>
          </a:prstGeom>
        </p:spPr>
      </p:pic>
      <p:sp>
        <p:nvSpPr>
          <p:cNvPr id="10" name="Text Placeholder 5"/>
          <p:cNvSpPr>
            <a:spLocks noGrp="1"/>
          </p:cNvSpPr>
          <p:nvPr>
            <p:ph type="body" sz="quarter" idx="13" hasCustomPrompt="1"/>
          </p:nvPr>
        </p:nvSpPr>
        <p:spPr>
          <a:xfrm>
            <a:off x="612531" y="3079063"/>
            <a:ext cx="10972946" cy="565352"/>
          </a:xfrm>
        </p:spPr>
        <p:txBody>
          <a:bodyPr>
            <a:normAutofit/>
          </a:bodyPr>
          <a:lstStyle>
            <a:lvl1pPr algn="ctr">
              <a:defRPr sz="2800"/>
            </a:lvl1pPr>
          </a:lstStyle>
          <a:p>
            <a:pPr lvl="0"/>
            <a:r>
              <a:rPr lang="en-US" dirty="0"/>
              <a:t>Section subhead, Calibri Body 30 pt.</a:t>
            </a:r>
          </a:p>
        </p:txBody>
      </p:sp>
      <p:sp>
        <p:nvSpPr>
          <p:cNvPr id="15" name="Title 1"/>
          <p:cNvSpPr>
            <a:spLocks noGrp="1"/>
          </p:cNvSpPr>
          <p:nvPr>
            <p:ph type="title" hasCustomPrompt="1"/>
          </p:nvPr>
        </p:nvSpPr>
        <p:spPr>
          <a:xfrm>
            <a:off x="612559" y="1838961"/>
            <a:ext cx="10972800" cy="1108478"/>
          </a:xfrm>
        </p:spPr>
        <p:txBody>
          <a:bodyPr anchor="b" anchorCtr="0">
            <a:normAutofit/>
          </a:bodyPr>
          <a:lstStyle>
            <a:lvl1pPr algn="ctr">
              <a:defRPr sz="3600" b="1" baseline="0">
                <a:solidFill>
                  <a:schemeClr val="tx2"/>
                </a:solidFill>
              </a:defRPr>
            </a:lvl1pPr>
          </a:lstStyle>
          <a:p>
            <a:r>
              <a:rPr lang="en-US" dirty="0"/>
              <a:t>Section Heading, </a:t>
            </a:r>
            <a:br>
              <a:rPr lang="en-US" dirty="0"/>
            </a:br>
            <a:r>
              <a:rPr lang="en-US" dirty="0"/>
              <a:t>Calibri 36 Pt</a:t>
            </a:r>
          </a:p>
        </p:txBody>
      </p:sp>
    </p:spTree>
    <p:extLst>
      <p:ext uri="{BB962C8B-B14F-4D97-AF65-F5344CB8AC3E}">
        <p14:creationId xmlns:p14="http://schemas.microsoft.com/office/powerpoint/2010/main" val="2764559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_single column_no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9545" y="553744"/>
            <a:ext cx="11076710" cy="1042658"/>
          </a:xfrm>
        </p:spPr>
        <p:txBody>
          <a:bodyPr anchor="b" anchorCtr="0">
            <a:normAutofit/>
          </a:bodyPr>
          <a:lstStyle>
            <a:lvl1pPr>
              <a:defRPr sz="3600" b="1" baseline="0"/>
            </a:lvl1pPr>
          </a:lstStyle>
          <a:p>
            <a:r>
              <a:rPr lang="en-US" dirty="0"/>
              <a:t>Slide Heading Calibri 36 Pt.</a:t>
            </a:r>
          </a:p>
        </p:txBody>
      </p:sp>
      <p:sp>
        <p:nvSpPr>
          <p:cNvPr id="8" name="Slide Number Placeholder 6"/>
          <p:cNvSpPr>
            <a:spLocks noGrp="1"/>
          </p:cNvSpPr>
          <p:nvPr>
            <p:ph type="sldNum" sz="quarter" idx="12"/>
          </p:nvPr>
        </p:nvSpPr>
        <p:spPr>
          <a:xfrm>
            <a:off x="5758162" y="6187207"/>
            <a:ext cx="594147" cy="352237"/>
          </a:xfrm>
        </p:spPr>
        <p:txBody>
          <a:bodyPr/>
          <a:lstStyle/>
          <a:p>
            <a:fld id="{82ECB687-F57F-49F9-B73A-487ED709F178}" type="slidenum">
              <a:rPr lang="en-US" smtClean="0"/>
              <a:t>‹#›</a:t>
            </a:fld>
            <a:endParaRPr lang="en-US"/>
          </a:p>
        </p:txBody>
      </p:sp>
      <p:sp>
        <p:nvSpPr>
          <p:cNvPr id="4" name="Text Placeholder 3"/>
          <p:cNvSpPr>
            <a:spLocks noGrp="1"/>
          </p:cNvSpPr>
          <p:nvPr>
            <p:ph type="body" sz="quarter" idx="14" hasCustomPrompt="1"/>
          </p:nvPr>
        </p:nvSpPr>
        <p:spPr>
          <a:xfrm>
            <a:off x="519545" y="1790589"/>
            <a:ext cx="11076710" cy="3970131"/>
          </a:xfrm>
        </p:spPr>
        <p:txBody>
          <a:bodyPr/>
          <a:lstStyle/>
          <a:p>
            <a:pPr lvl="0"/>
            <a:r>
              <a:rPr lang="en-US" dirty="0"/>
              <a:t>Subhead Calibri Body 30 pt.</a:t>
            </a:r>
          </a:p>
          <a:p>
            <a:pPr lvl="1"/>
            <a:r>
              <a:rPr lang="en-US" dirty="0"/>
              <a:t>Calibri Body 28 pt.</a:t>
            </a:r>
          </a:p>
          <a:p>
            <a:pPr lvl="2"/>
            <a:r>
              <a:rPr lang="en-US" dirty="0"/>
              <a:t>Calibri Body 24 pt.</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732024"/>
            <a:ext cx="12192000" cy="1133927"/>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5092" y="6453932"/>
            <a:ext cx="1560777" cy="255644"/>
          </a:xfrm>
          <a:prstGeom prst="rect">
            <a:avLst/>
          </a:prstGeom>
        </p:spPr>
      </p:pic>
    </p:spTree>
    <p:extLst>
      <p:ext uri="{BB962C8B-B14F-4D97-AF65-F5344CB8AC3E}">
        <p14:creationId xmlns:p14="http://schemas.microsoft.com/office/powerpoint/2010/main" val="426019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2-column_no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9545" y="561109"/>
            <a:ext cx="11087100" cy="1034011"/>
          </a:xfrm>
        </p:spPr>
        <p:txBody>
          <a:bodyPr anchor="b" anchorCtr="0"/>
          <a:lstStyle>
            <a:lvl1pPr>
              <a:defRPr b="1"/>
            </a:lvl1pPr>
          </a:lstStyle>
          <a:p>
            <a:r>
              <a:rPr lang="en-US" dirty="0"/>
              <a:t>Slide Heading Calibri 36 Pt.</a:t>
            </a:r>
          </a:p>
        </p:txBody>
      </p:sp>
      <p:sp>
        <p:nvSpPr>
          <p:cNvPr id="7" name="Slide Number Placeholder 6"/>
          <p:cNvSpPr>
            <a:spLocks noGrp="1"/>
          </p:cNvSpPr>
          <p:nvPr>
            <p:ph type="sldNum" sz="quarter" idx="12"/>
          </p:nvPr>
        </p:nvSpPr>
        <p:spPr>
          <a:xfrm>
            <a:off x="5758162" y="6187207"/>
            <a:ext cx="594147" cy="352237"/>
          </a:xfrm>
        </p:spPr>
        <p:txBody>
          <a:bodyPr/>
          <a:lstStyle/>
          <a:p>
            <a:fld id="{82ECB687-F57F-49F9-B73A-487ED709F178}" type="slidenum">
              <a:rPr lang="en-US" smtClean="0"/>
              <a:t>‹#›</a:t>
            </a:fld>
            <a:endParaRPr lang="en-US"/>
          </a:p>
        </p:txBody>
      </p:sp>
      <p:sp>
        <p:nvSpPr>
          <p:cNvPr id="5" name="Text Placeholder 4"/>
          <p:cNvSpPr>
            <a:spLocks noGrp="1"/>
          </p:cNvSpPr>
          <p:nvPr>
            <p:ph type="body" sz="quarter" idx="15" hasCustomPrompt="1"/>
          </p:nvPr>
        </p:nvSpPr>
        <p:spPr>
          <a:xfrm>
            <a:off x="519545" y="1790588"/>
            <a:ext cx="5238617" cy="4102212"/>
          </a:xfrm>
        </p:spPr>
        <p:txBody>
          <a:bodyPr/>
          <a:lstStyle>
            <a:lvl1pPr>
              <a:defRPr baseline="0"/>
            </a:lvl1pPr>
            <a:lvl2pPr>
              <a:defRPr baseline="0"/>
            </a:lvl2pPr>
            <a:lvl3pPr>
              <a:defRPr/>
            </a:lvl3pPr>
            <a:lvl4pPr>
              <a:defRPr baseline="0"/>
            </a:lvl4pPr>
            <a:lvl5pPr>
              <a:defRPr/>
            </a:lvl5pPr>
          </a:lstStyle>
          <a:p>
            <a:pPr lvl="0"/>
            <a:r>
              <a:rPr lang="en-US" dirty="0"/>
              <a:t>Subhead Calibri Body 30 pt.</a:t>
            </a:r>
          </a:p>
          <a:p>
            <a:pPr lvl="1"/>
            <a:r>
              <a:rPr lang="en-US" dirty="0"/>
              <a:t>Calibri Body 28 pt.</a:t>
            </a:r>
          </a:p>
          <a:p>
            <a:pPr lvl="2"/>
            <a:r>
              <a:rPr lang="en-US" dirty="0"/>
              <a:t>Calibri Body 24 pt.</a:t>
            </a:r>
          </a:p>
        </p:txBody>
      </p:sp>
      <p:sp>
        <p:nvSpPr>
          <p:cNvPr id="11" name="Text Placeholder 4"/>
          <p:cNvSpPr>
            <a:spLocks noGrp="1"/>
          </p:cNvSpPr>
          <p:nvPr>
            <p:ph type="body" sz="quarter" idx="16" hasCustomPrompt="1"/>
          </p:nvPr>
        </p:nvSpPr>
        <p:spPr>
          <a:xfrm>
            <a:off x="6352309" y="1790588"/>
            <a:ext cx="5238617" cy="4102212"/>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lvl="0"/>
            <a:r>
              <a:rPr lang="en-US" dirty="0"/>
              <a:t>Subhead Calibri Body 30 pt.</a:t>
            </a:r>
          </a:p>
          <a:p>
            <a:pPr lvl="1"/>
            <a:r>
              <a:rPr lang="en-US" dirty="0"/>
              <a:t>Calibri Body 28 pt.</a:t>
            </a:r>
          </a:p>
          <a:p>
            <a:pPr lvl="2"/>
            <a:r>
              <a:rPr lang="en-US" dirty="0"/>
              <a:t>Calibri Body 24 pt.</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732024"/>
            <a:ext cx="12192000" cy="1133927"/>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5092" y="6453932"/>
            <a:ext cx="1560777" cy="255644"/>
          </a:xfrm>
          <a:prstGeom prst="rect">
            <a:avLst/>
          </a:prstGeom>
        </p:spPr>
      </p:pic>
    </p:spTree>
    <p:extLst>
      <p:ext uri="{BB962C8B-B14F-4D97-AF65-F5344CB8AC3E}">
        <p14:creationId xmlns:p14="http://schemas.microsoft.com/office/powerpoint/2010/main" val="1512264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_text left_photo r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9545" y="605499"/>
            <a:ext cx="6490855" cy="1034011"/>
          </a:xfrm>
        </p:spPr>
        <p:txBody>
          <a:bodyPr anchor="b" anchorCtr="0"/>
          <a:lstStyle>
            <a:lvl1pPr>
              <a:defRPr b="1"/>
            </a:lvl1pPr>
          </a:lstStyle>
          <a:p>
            <a:r>
              <a:rPr lang="en-US" dirty="0"/>
              <a:t>Slide Heading </a:t>
            </a:r>
            <a:br>
              <a:rPr lang="en-US" dirty="0"/>
            </a:br>
            <a:r>
              <a:rPr lang="en-US" dirty="0"/>
              <a:t>Calibri 36 Pt., All Caps</a:t>
            </a:r>
          </a:p>
        </p:txBody>
      </p:sp>
      <p:sp>
        <p:nvSpPr>
          <p:cNvPr id="7" name="Slide Number Placeholder 6"/>
          <p:cNvSpPr>
            <a:spLocks noGrp="1"/>
          </p:cNvSpPr>
          <p:nvPr>
            <p:ph type="sldNum" sz="quarter" idx="12"/>
          </p:nvPr>
        </p:nvSpPr>
        <p:spPr>
          <a:xfrm>
            <a:off x="5758162" y="6187207"/>
            <a:ext cx="594147" cy="352237"/>
          </a:xfrm>
        </p:spPr>
        <p:txBody>
          <a:bodyPr/>
          <a:lstStyle/>
          <a:p>
            <a:fld id="{82ECB687-F57F-49F9-B73A-487ED709F178}" type="slidenum">
              <a:rPr lang="en-US" smtClean="0"/>
              <a:t>‹#›</a:t>
            </a:fld>
            <a:endParaRPr lang="en-US"/>
          </a:p>
        </p:txBody>
      </p:sp>
      <p:sp>
        <p:nvSpPr>
          <p:cNvPr id="6" name="Picture Placeholder 5"/>
          <p:cNvSpPr>
            <a:spLocks noGrp="1"/>
          </p:cNvSpPr>
          <p:nvPr>
            <p:ph type="pic" sz="quarter" idx="14" hasCustomPrompt="1"/>
          </p:nvPr>
        </p:nvSpPr>
        <p:spPr>
          <a:xfrm>
            <a:off x="7406640" y="694591"/>
            <a:ext cx="4368801" cy="5046785"/>
          </a:xfrm>
        </p:spPr>
        <p:txBody>
          <a:bodyPr>
            <a:normAutofit/>
          </a:bodyPr>
          <a:lstStyle>
            <a:lvl1pPr>
              <a:defRPr sz="1400" baseline="0"/>
            </a:lvl1pPr>
          </a:lstStyle>
          <a:p>
            <a:r>
              <a:rPr lang="en-US" dirty="0"/>
              <a:t>Choose a vertical-oriented photo</a:t>
            </a:r>
          </a:p>
        </p:txBody>
      </p:sp>
      <p:sp>
        <p:nvSpPr>
          <p:cNvPr id="10" name="Text Placeholder 4"/>
          <p:cNvSpPr>
            <a:spLocks noGrp="1"/>
          </p:cNvSpPr>
          <p:nvPr>
            <p:ph type="body" sz="quarter" idx="15" hasCustomPrompt="1"/>
          </p:nvPr>
        </p:nvSpPr>
        <p:spPr>
          <a:xfrm>
            <a:off x="519545" y="1788160"/>
            <a:ext cx="6490855" cy="3953217"/>
          </a:xfrm>
        </p:spPr>
        <p:txBody>
          <a:bodyPr/>
          <a:lstStyle/>
          <a:p>
            <a:pPr lvl="0"/>
            <a:r>
              <a:rPr lang="en-US" dirty="0"/>
              <a:t>Subhead Calibri Body 30 pt.</a:t>
            </a:r>
          </a:p>
          <a:p>
            <a:pPr lvl="1"/>
            <a:r>
              <a:rPr lang="en-US" dirty="0"/>
              <a:t>Calibri Body 28 pt.</a:t>
            </a:r>
          </a:p>
          <a:p>
            <a:pPr lvl="2"/>
            <a:r>
              <a:rPr lang="en-US" dirty="0"/>
              <a:t>Calibri Body 24 pt.</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732024"/>
            <a:ext cx="12192000" cy="1133927"/>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5092" y="6453932"/>
            <a:ext cx="1560777" cy="255644"/>
          </a:xfrm>
          <a:prstGeom prst="rect">
            <a:avLst/>
          </a:prstGeom>
        </p:spPr>
      </p:pic>
    </p:spTree>
    <p:extLst>
      <p:ext uri="{BB962C8B-B14F-4D97-AF65-F5344CB8AC3E}">
        <p14:creationId xmlns:p14="http://schemas.microsoft.com/office/powerpoint/2010/main" val="2763313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_photo left_text r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64265" y="614377"/>
            <a:ext cx="6490855" cy="1034011"/>
          </a:xfrm>
        </p:spPr>
        <p:txBody>
          <a:bodyPr anchor="b" anchorCtr="0"/>
          <a:lstStyle>
            <a:lvl1pPr>
              <a:defRPr b="1"/>
            </a:lvl1pPr>
          </a:lstStyle>
          <a:p>
            <a:r>
              <a:rPr lang="en-US" dirty="0"/>
              <a:t>Slide Heading </a:t>
            </a:r>
            <a:br>
              <a:rPr lang="en-US" dirty="0"/>
            </a:br>
            <a:r>
              <a:rPr lang="en-US" dirty="0"/>
              <a:t>Calibri 36 Pt.</a:t>
            </a:r>
          </a:p>
        </p:txBody>
      </p:sp>
      <p:sp>
        <p:nvSpPr>
          <p:cNvPr id="7" name="Slide Number Placeholder 6"/>
          <p:cNvSpPr>
            <a:spLocks noGrp="1"/>
          </p:cNvSpPr>
          <p:nvPr>
            <p:ph type="sldNum" sz="quarter" idx="12"/>
          </p:nvPr>
        </p:nvSpPr>
        <p:spPr>
          <a:xfrm>
            <a:off x="5758162" y="6187207"/>
            <a:ext cx="594147" cy="352237"/>
          </a:xfrm>
        </p:spPr>
        <p:txBody>
          <a:bodyPr/>
          <a:lstStyle/>
          <a:p>
            <a:fld id="{82ECB687-F57F-49F9-B73A-487ED709F178}" type="slidenum">
              <a:rPr lang="en-US" smtClean="0"/>
              <a:t>‹#›</a:t>
            </a:fld>
            <a:endParaRPr lang="en-US"/>
          </a:p>
        </p:txBody>
      </p:sp>
      <p:sp>
        <p:nvSpPr>
          <p:cNvPr id="6" name="Picture Placeholder 5"/>
          <p:cNvSpPr>
            <a:spLocks noGrp="1"/>
          </p:cNvSpPr>
          <p:nvPr>
            <p:ph type="pic" sz="quarter" idx="14" hasCustomPrompt="1"/>
          </p:nvPr>
        </p:nvSpPr>
        <p:spPr>
          <a:xfrm>
            <a:off x="538481" y="685799"/>
            <a:ext cx="4307840" cy="5046785"/>
          </a:xfrm>
        </p:spPr>
        <p:txBody>
          <a:bodyPr>
            <a:normAutofit/>
          </a:bodyPr>
          <a:lstStyle>
            <a:lvl1pPr>
              <a:defRPr sz="1400"/>
            </a:lvl1pPr>
          </a:lstStyle>
          <a:p>
            <a:r>
              <a:rPr lang="en-US" dirty="0"/>
              <a:t>Choose a vertical-oriented photo</a:t>
            </a:r>
          </a:p>
        </p:txBody>
      </p:sp>
      <p:sp>
        <p:nvSpPr>
          <p:cNvPr id="10" name="Text Placeholder 4"/>
          <p:cNvSpPr>
            <a:spLocks noGrp="1"/>
          </p:cNvSpPr>
          <p:nvPr>
            <p:ph type="body" sz="quarter" idx="15" hasCustomPrompt="1"/>
          </p:nvPr>
        </p:nvSpPr>
        <p:spPr>
          <a:xfrm>
            <a:off x="5264264" y="1788160"/>
            <a:ext cx="6490855" cy="3944425"/>
          </a:xfrm>
        </p:spPr>
        <p:txBody>
          <a:bodyPr/>
          <a:lstStyle/>
          <a:p>
            <a:pPr lvl="0"/>
            <a:r>
              <a:rPr lang="en-US" dirty="0"/>
              <a:t>Subhead Calibri Body 30 pt.</a:t>
            </a:r>
          </a:p>
          <a:p>
            <a:pPr lvl="1"/>
            <a:r>
              <a:rPr lang="en-US" dirty="0"/>
              <a:t>Calibri Body 28 pt.</a:t>
            </a:r>
          </a:p>
          <a:p>
            <a:pPr lvl="2"/>
            <a:r>
              <a:rPr lang="en-US" dirty="0"/>
              <a:t>Calibri Body 24 pt.</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732024"/>
            <a:ext cx="12192000" cy="1133927"/>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5092" y="6453932"/>
            <a:ext cx="1560777" cy="255644"/>
          </a:xfrm>
          <a:prstGeom prst="rect">
            <a:avLst/>
          </a:prstGeom>
        </p:spPr>
      </p:pic>
    </p:spTree>
    <p:extLst>
      <p:ext uri="{BB962C8B-B14F-4D97-AF65-F5344CB8AC3E}">
        <p14:creationId xmlns:p14="http://schemas.microsoft.com/office/powerpoint/2010/main" val="33426633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2081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06775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Placeholder 5"/>
          <p:cNvSpPr>
            <a:spLocks noGrp="1"/>
          </p:cNvSpPr>
          <p:nvPr>
            <p:ph type="sldNum" sz="quarter" idx="4"/>
          </p:nvPr>
        </p:nvSpPr>
        <p:spPr>
          <a:xfrm>
            <a:off x="5767753" y="6145683"/>
            <a:ext cx="656492" cy="406540"/>
          </a:xfrm>
          <a:prstGeom prst="rect">
            <a:avLst/>
          </a:prstGeom>
        </p:spPr>
        <p:txBody>
          <a:bodyPr vert="horz" lIns="91440" tIns="45720" rIns="91440" bIns="45720" rtlCol="0" anchor="ctr"/>
          <a:lstStyle>
            <a:lvl1pPr algn="ctr">
              <a:defRPr sz="1200">
                <a:solidFill>
                  <a:schemeClr val="tx1">
                    <a:tint val="75000"/>
                  </a:schemeClr>
                </a:solidFill>
              </a:defRPr>
            </a:lvl1pPr>
          </a:lstStyle>
          <a:p>
            <a:fld id="{82ECB687-F57F-49F9-B73A-487ED709F178}" type="slidenum">
              <a:rPr lang="en-US" smtClean="0"/>
              <a:pPr/>
              <a:t>‹#›</a:t>
            </a:fld>
            <a:endParaRPr lang="en-US"/>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1350"/>
            <a:ext cx="12192000" cy="228657"/>
          </a:xfrm>
          <a:prstGeom prst="rect">
            <a:avLst/>
          </a:prstGeom>
        </p:spPr>
      </p:pic>
    </p:spTree>
    <p:extLst>
      <p:ext uri="{BB962C8B-B14F-4D97-AF65-F5344CB8AC3E}">
        <p14:creationId xmlns:p14="http://schemas.microsoft.com/office/powerpoint/2010/main" val="418471326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62" r:id="rId3"/>
    <p:sldLayoutId id="2147483663" r:id="rId4"/>
    <p:sldLayoutId id="2147483667" r:id="rId5"/>
    <p:sldLayoutId id="2147483650" r:id="rId6"/>
    <p:sldLayoutId id="2147483652" r:id="rId7"/>
    <p:sldLayoutId id="2147483664" r:id="rId8"/>
    <p:sldLayoutId id="2147483665" r:id="rId9"/>
    <p:sldLayoutId id="2147483666" r:id="rId10"/>
    <p:sldLayoutId id="2147483668" r:id="rId11"/>
    <p:sldLayoutId id="2147483661" r:id="rId12"/>
    <p:sldLayoutId id="2147483660" r:id="rId13"/>
  </p:sldLayoutIdLst>
  <p:txStyles>
    <p:titleStyle>
      <a:lvl1pPr algn="l" defTabSz="914400" rtl="0" eaLnBrk="1" latinLnBrk="0" hangingPunct="1">
        <a:lnSpc>
          <a:spcPct val="90000"/>
        </a:lnSpc>
        <a:spcBef>
          <a:spcPct val="0"/>
        </a:spcBef>
        <a:buNone/>
        <a:defRPr sz="3600" b="1" kern="1200" spc="0">
          <a:solidFill>
            <a:schemeClr val="tx2"/>
          </a:solidFill>
          <a:latin typeface="Calibri" panose="020F0502020204030204" pitchFamily="34"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3000" kern="1200">
          <a:solidFill>
            <a:schemeClr val="accent1"/>
          </a:solidFill>
          <a:latin typeface="+mn-lt"/>
          <a:ea typeface="+mn-ea"/>
          <a:cs typeface="+mn-cs"/>
        </a:defRPr>
      </a:lvl1pPr>
      <a:lvl2pPr marL="230188" indent="-230188" algn="l" defTabSz="914400" rtl="0" eaLnBrk="1" latinLnBrk="0" hangingPunct="1">
        <a:lnSpc>
          <a:spcPct val="100000"/>
        </a:lnSpc>
        <a:spcBef>
          <a:spcPts val="500"/>
        </a:spcBef>
        <a:buFont typeface="Arial" panose="020B0604020202020204" pitchFamily="34" charset="0"/>
        <a:buChar char="•"/>
        <a:defRPr sz="2800" kern="1200">
          <a:solidFill>
            <a:schemeClr val="tx1">
              <a:lumMod val="85000"/>
              <a:lumOff val="15000"/>
            </a:schemeClr>
          </a:solidFill>
          <a:latin typeface="+mn-lt"/>
          <a:ea typeface="+mn-ea"/>
          <a:cs typeface="+mn-cs"/>
        </a:defRPr>
      </a:lvl2pPr>
      <a:lvl3pPr marL="461963" indent="-231775" algn="l" defTabSz="914400" rtl="0" eaLnBrk="1" latinLnBrk="0" hangingPunct="1">
        <a:lnSpc>
          <a:spcPct val="100000"/>
        </a:lnSpc>
        <a:spcBef>
          <a:spcPts val="500"/>
        </a:spcBef>
        <a:buFont typeface="Courier New" panose="02070309020205020404" pitchFamily="49" charset="0"/>
        <a:buChar char="o"/>
        <a:defRPr sz="2400" kern="1200" baseline="0">
          <a:solidFill>
            <a:schemeClr val="tx1">
              <a:lumMod val="85000"/>
              <a:lumOff val="15000"/>
            </a:schemeClr>
          </a:solidFill>
          <a:latin typeface="+mn-lt"/>
          <a:ea typeface="+mn-ea"/>
          <a:cs typeface="+mn-cs"/>
        </a:defRPr>
      </a:lvl3pPr>
      <a:lvl4pPr marL="684213" indent="-222250" algn="l" defTabSz="914400" rtl="0" eaLnBrk="1" latinLnBrk="0" hangingPunct="1">
        <a:lnSpc>
          <a:spcPct val="10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4pPr>
      <a:lvl5pPr marL="801688" indent="0" algn="l" defTabSz="914400" rtl="0" eaLnBrk="1" latinLnBrk="0" hangingPunct="1">
        <a:lnSpc>
          <a:spcPct val="90000"/>
        </a:lnSpc>
        <a:spcBef>
          <a:spcPts val="500"/>
        </a:spcBef>
        <a:buFont typeface="Arial" panose="020B0604020202020204" pitchFamily="34" charset="0"/>
        <a:buNone/>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Breakout Questions</a:t>
            </a:r>
            <a:endParaRPr lang="en-US" dirty="0"/>
          </a:p>
        </p:txBody>
      </p:sp>
      <p:sp>
        <p:nvSpPr>
          <p:cNvPr id="4" name="Title 3"/>
          <p:cNvSpPr>
            <a:spLocks noGrp="1"/>
          </p:cNvSpPr>
          <p:nvPr>
            <p:ph type="title"/>
          </p:nvPr>
        </p:nvSpPr>
        <p:spPr/>
        <p:txBody>
          <a:bodyPr/>
          <a:lstStyle/>
          <a:p>
            <a:r>
              <a:rPr lang="en-US" dirty="0" smtClean="0"/>
              <a:t>i4 Summit</a:t>
            </a:r>
            <a:endParaRPr lang="en-US" dirty="0"/>
          </a:p>
        </p:txBody>
      </p:sp>
      <p:pic>
        <p:nvPicPr>
          <p:cNvPr id="15" name="Picture Placeholder 14"/>
          <p:cNvPicPr>
            <a:picLocks noGrp="1" noChangeAspect="1"/>
          </p:cNvPicPr>
          <p:nvPr>
            <p:ph type="pic" sz="quarter" idx="12"/>
          </p:nvPr>
        </p:nvPicPr>
        <p:blipFill>
          <a:blip r:embed="rId2" cstate="print">
            <a:extLst>
              <a:ext uri="{28A0092B-C50C-407E-A947-70E740481C1C}">
                <a14:useLocalDpi xmlns:a14="http://schemas.microsoft.com/office/drawing/2010/main" val="0"/>
              </a:ext>
            </a:extLst>
          </a:blip>
          <a:srcRect t="7102" b="7102"/>
          <a:stretch>
            <a:fillRect/>
          </a:stretch>
        </p:blipFill>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32024"/>
            <a:ext cx="12192000" cy="1133927"/>
          </a:xfrm>
          <a:prstGeom prst="rect">
            <a:avLst/>
          </a:prstGeom>
        </p:spPr>
      </p:pic>
    </p:spTree>
    <p:extLst>
      <p:ext uri="{BB962C8B-B14F-4D97-AF65-F5344CB8AC3E}">
        <p14:creationId xmlns:p14="http://schemas.microsoft.com/office/powerpoint/2010/main" val="2345732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612531" y="443298"/>
            <a:ext cx="10972800" cy="1108478"/>
          </a:xfrm>
          <a:prstGeom prst="rect">
            <a:avLst/>
          </a:prstGeom>
        </p:spPr>
        <p:txBody>
          <a:bodyPr vert="horz" lIns="91440" tIns="45720" rIns="91440" bIns="45720" rtlCol="0" anchor="b" anchorCtr="0">
            <a:normAutofit fontScale="90000" lnSpcReduction="10000"/>
          </a:bodyPr>
          <a:lstStyle>
            <a:lvl1pPr algn="ctr" defTabSz="914400" rtl="0" eaLnBrk="1" latinLnBrk="0" hangingPunct="1">
              <a:lnSpc>
                <a:spcPct val="90000"/>
              </a:lnSpc>
              <a:spcBef>
                <a:spcPct val="0"/>
              </a:spcBef>
              <a:buNone/>
              <a:defRPr sz="3600" b="1" kern="1200" spc="0" baseline="0">
                <a:solidFill>
                  <a:schemeClr val="tx2"/>
                </a:solidFill>
                <a:latin typeface="Calibri" panose="020F0502020204030204" pitchFamily="34" charset="0"/>
                <a:ea typeface="+mj-ea"/>
                <a:cs typeface="+mj-cs"/>
              </a:defRPr>
            </a:lvl1pPr>
          </a:lstStyle>
          <a:p>
            <a:pPr marL="342900" indent="-342900">
              <a:lnSpc>
                <a:spcPct val="107000"/>
              </a:lnSpc>
              <a:spcBef>
                <a:spcPts val="0"/>
              </a:spcBef>
              <a:spcAft>
                <a:spcPts val="800"/>
              </a:spcAft>
            </a:pPr>
            <a:r>
              <a:rPr lang="en-US" smtClean="0">
                <a:ea typeface="Calibri" panose="020F0502020204030204" pitchFamily="34" charset="0"/>
                <a:cs typeface="Times New Roman" panose="02020603050405020304" pitchFamily="18" charset="0"/>
              </a:rPr>
              <a:t>What specific projects can we work on now?</a:t>
            </a:r>
            <a:br>
              <a:rPr lang="en-US" smtClean="0">
                <a:ea typeface="Calibri" panose="020F0502020204030204" pitchFamily="34" charset="0"/>
                <a:cs typeface="Times New Roman" panose="02020603050405020304" pitchFamily="18" charset="0"/>
              </a:rPr>
            </a:br>
            <a:endParaRPr lang="en-US" dirty="0"/>
          </a:p>
        </p:txBody>
      </p:sp>
      <p:sp>
        <p:nvSpPr>
          <p:cNvPr id="6" name="Text Placeholder 1"/>
          <p:cNvSpPr txBox="1">
            <a:spLocks/>
          </p:cNvSpPr>
          <p:nvPr/>
        </p:nvSpPr>
        <p:spPr>
          <a:xfrm>
            <a:off x="612385" y="1551776"/>
            <a:ext cx="10972946" cy="56535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accent1"/>
                </a:solidFill>
                <a:latin typeface="+mn-lt"/>
                <a:ea typeface="+mn-ea"/>
                <a:cs typeface="+mn-cs"/>
              </a:defRPr>
            </a:lvl1pPr>
            <a:lvl2pPr marL="230188" indent="-230188" algn="l" defTabSz="914400" rtl="0" eaLnBrk="1" latinLnBrk="0" hangingPunct="1">
              <a:lnSpc>
                <a:spcPct val="100000"/>
              </a:lnSpc>
              <a:spcBef>
                <a:spcPts val="500"/>
              </a:spcBef>
              <a:buFont typeface="Arial" panose="020B0604020202020204" pitchFamily="34" charset="0"/>
              <a:buChar char="•"/>
              <a:defRPr sz="2800" kern="1200">
                <a:solidFill>
                  <a:schemeClr val="tx1">
                    <a:lumMod val="85000"/>
                    <a:lumOff val="15000"/>
                  </a:schemeClr>
                </a:solidFill>
                <a:latin typeface="+mn-lt"/>
                <a:ea typeface="+mn-ea"/>
                <a:cs typeface="+mn-cs"/>
              </a:defRPr>
            </a:lvl2pPr>
            <a:lvl3pPr marL="461963" indent="-231775" algn="l" defTabSz="914400" rtl="0" eaLnBrk="1" latinLnBrk="0" hangingPunct="1">
              <a:lnSpc>
                <a:spcPct val="100000"/>
              </a:lnSpc>
              <a:spcBef>
                <a:spcPts val="500"/>
              </a:spcBef>
              <a:buFont typeface="Courier New" panose="02070309020205020404" pitchFamily="49" charset="0"/>
              <a:buChar char="o"/>
              <a:defRPr sz="2400" kern="1200" baseline="0">
                <a:solidFill>
                  <a:schemeClr val="tx1">
                    <a:lumMod val="85000"/>
                    <a:lumOff val="15000"/>
                  </a:schemeClr>
                </a:solidFill>
                <a:latin typeface="+mn-lt"/>
                <a:ea typeface="+mn-ea"/>
                <a:cs typeface="+mn-cs"/>
              </a:defRPr>
            </a:lvl3pPr>
            <a:lvl4pPr marL="684213" indent="-222250" algn="l" defTabSz="914400" rtl="0" eaLnBrk="1" latinLnBrk="0" hangingPunct="1">
              <a:lnSpc>
                <a:spcPct val="10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4pPr>
            <a:lvl5pPr marL="801688" indent="0" algn="l" defTabSz="914400" rtl="0" eaLnBrk="1" latinLnBrk="0" hangingPunct="1">
              <a:lnSpc>
                <a:spcPct val="90000"/>
              </a:lnSpc>
              <a:spcBef>
                <a:spcPts val="500"/>
              </a:spcBef>
              <a:buFont typeface="Arial" panose="020B0604020202020204" pitchFamily="34" charset="0"/>
              <a:buNone/>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 name="Text Placeholder 1"/>
          <p:cNvSpPr txBox="1">
            <a:spLocks/>
          </p:cNvSpPr>
          <p:nvPr/>
        </p:nvSpPr>
        <p:spPr>
          <a:xfrm>
            <a:off x="311595" y="1082150"/>
            <a:ext cx="10972946" cy="5186695"/>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accent1"/>
                </a:solidFill>
                <a:latin typeface="+mn-lt"/>
                <a:ea typeface="+mn-ea"/>
                <a:cs typeface="+mn-cs"/>
              </a:defRPr>
            </a:lvl1pPr>
            <a:lvl2pPr marL="230188" indent="-230188" algn="l" defTabSz="914400" rtl="0" eaLnBrk="1" latinLnBrk="0" hangingPunct="1">
              <a:lnSpc>
                <a:spcPct val="100000"/>
              </a:lnSpc>
              <a:spcBef>
                <a:spcPts val="500"/>
              </a:spcBef>
              <a:buFont typeface="Arial" panose="020B0604020202020204" pitchFamily="34" charset="0"/>
              <a:buChar char="•"/>
              <a:defRPr sz="2800" kern="1200">
                <a:solidFill>
                  <a:schemeClr val="tx1">
                    <a:lumMod val="85000"/>
                    <a:lumOff val="15000"/>
                  </a:schemeClr>
                </a:solidFill>
                <a:latin typeface="+mn-lt"/>
                <a:ea typeface="+mn-ea"/>
                <a:cs typeface="+mn-cs"/>
              </a:defRPr>
            </a:lvl2pPr>
            <a:lvl3pPr marL="461963" indent="-231775" algn="l" defTabSz="914400" rtl="0" eaLnBrk="1" latinLnBrk="0" hangingPunct="1">
              <a:lnSpc>
                <a:spcPct val="100000"/>
              </a:lnSpc>
              <a:spcBef>
                <a:spcPts val="500"/>
              </a:spcBef>
              <a:buFont typeface="Courier New" panose="02070309020205020404" pitchFamily="49" charset="0"/>
              <a:buChar char="o"/>
              <a:defRPr sz="2400" kern="1200" baseline="0">
                <a:solidFill>
                  <a:schemeClr val="tx1">
                    <a:lumMod val="85000"/>
                    <a:lumOff val="15000"/>
                  </a:schemeClr>
                </a:solidFill>
                <a:latin typeface="+mn-lt"/>
                <a:ea typeface="+mn-ea"/>
                <a:cs typeface="+mn-cs"/>
              </a:defRPr>
            </a:lvl3pPr>
            <a:lvl4pPr marL="684213" indent="-222250" algn="l" defTabSz="914400" rtl="0" eaLnBrk="1" latinLnBrk="0" hangingPunct="1">
              <a:lnSpc>
                <a:spcPct val="10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4pPr>
            <a:lvl5pPr marL="801688" indent="0" algn="l" defTabSz="914400" rtl="0" eaLnBrk="1" latinLnBrk="0" hangingPunct="1">
              <a:lnSpc>
                <a:spcPct val="90000"/>
              </a:lnSpc>
              <a:spcBef>
                <a:spcPts val="500"/>
              </a:spcBef>
              <a:buFont typeface="Arial" panose="020B0604020202020204" pitchFamily="34" charset="0"/>
              <a:buNone/>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dirty="0" smtClean="0"/>
              <a:t>Lung Nodule follow up – </a:t>
            </a:r>
          </a:p>
          <a:p>
            <a:pPr algn="l"/>
            <a:r>
              <a:rPr lang="en-US" dirty="0" smtClean="0"/>
              <a:t>	lung nodule screening – Lung Rad</a:t>
            </a:r>
          </a:p>
          <a:p>
            <a:pPr algn="l"/>
            <a:r>
              <a:rPr lang="en-US" dirty="0" smtClean="0"/>
              <a:t>		size of nodule, </a:t>
            </a:r>
          </a:p>
          <a:p>
            <a:pPr algn="l"/>
            <a:r>
              <a:rPr lang="en-US" dirty="0" smtClean="0"/>
              <a:t>		content of nodule</a:t>
            </a:r>
          </a:p>
          <a:p>
            <a:pPr algn="l"/>
            <a:r>
              <a:rPr lang="en-US" dirty="0" smtClean="0"/>
              <a:t>			Needs:</a:t>
            </a:r>
          </a:p>
          <a:p>
            <a:pPr algn="l"/>
            <a:r>
              <a:rPr lang="en-US" dirty="0" smtClean="0"/>
              <a:t>				rad report data (category assignment, </a:t>
            </a:r>
            <a:r>
              <a:rPr lang="en-US" dirty="0" err="1" smtClean="0"/>
              <a:t>fup</a:t>
            </a:r>
            <a:r>
              <a:rPr lang="en-US" dirty="0" smtClean="0"/>
              <a:t> interval)</a:t>
            </a:r>
          </a:p>
          <a:p>
            <a:pPr algn="l"/>
            <a:r>
              <a:rPr lang="en-US" dirty="0" smtClean="0"/>
              <a:t>				referring MD directory</a:t>
            </a:r>
          </a:p>
          <a:p>
            <a:pPr algn="l"/>
            <a:r>
              <a:rPr lang="en-US" dirty="0" smtClean="0"/>
              <a:t>				Alerting the Patient</a:t>
            </a:r>
          </a:p>
          <a:p>
            <a:pPr algn="l"/>
            <a:r>
              <a:rPr lang="en-US" dirty="0" smtClean="0"/>
              <a:t>	 Incidental finding (</a:t>
            </a:r>
            <a:r>
              <a:rPr lang="en-US" dirty="0" err="1" smtClean="0"/>
              <a:t>Fleishner</a:t>
            </a:r>
            <a:r>
              <a:rPr lang="en-US" dirty="0" smtClean="0"/>
              <a:t> criteria) </a:t>
            </a:r>
          </a:p>
          <a:p>
            <a:pPr algn="l"/>
            <a:r>
              <a:rPr lang="en-US" dirty="0" smtClean="0"/>
              <a:t>		</a:t>
            </a:r>
          </a:p>
          <a:p>
            <a:pPr algn="l"/>
            <a:r>
              <a:rPr lang="en-US" dirty="0" smtClean="0"/>
              <a:t>Needs: EMR data, patient information, MD information, insurance information – create 3 letters – one for clinician, patient letter, one insurance company letter.  Making sure there is a follow up order as well. </a:t>
            </a:r>
          </a:p>
          <a:p>
            <a:pPr algn="l"/>
            <a:endParaRPr lang="en-US" dirty="0" smtClean="0"/>
          </a:p>
          <a:p>
            <a:pPr algn="l"/>
            <a:r>
              <a:rPr lang="en-US" dirty="0" smtClean="0"/>
              <a:t>Idea:  The radiology community creates a document (IG, Profiles, RFI/RFP) stating we need a solution that follows these standards and guidelines.  </a:t>
            </a:r>
          </a:p>
          <a:p>
            <a:pPr algn="l"/>
            <a:r>
              <a:rPr lang="en-US" dirty="0" smtClean="0"/>
              <a:t>	</a:t>
            </a:r>
            <a:endParaRPr lang="en-US" dirty="0"/>
          </a:p>
        </p:txBody>
      </p:sp>
    </p:spTree>
    <p:extLst>
      <p:ext uri="{BB962C8B-B14F-4D97-AF65-F5344CB8AC3E}">
        <p14:creationId xmlns:p14="http://schemas.microsoft.com/office/powerpoint/2010/main" val="1011360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23801" y="1984188"/>
            <a:ext cx="10972946" cy="3851127"/>
          </a:xfrm>
        </p:spPr>
        <p:txBody>
          <a:bodyPr>
            <a:normAutofit lnSpcReduction="10000"/>
          </a:bodyPr>
          <a:lstStyle/>
          <a:p>
            <a:pPr marL="457200" indent="-457200" algn="l">
              <a:buFont typeface="Arial" charset="0"/>
              <a:buChar char="•"/>
            </a:pPr>
            <a:r>
              <a:rPr lang="en-US" dirty="0" smtClean="0"/>
              <a:t>How s</a:t>
            </a:r>
            <a:r>
              <a:rPr lang="en-US" dirty="0"/>
              <a:t>hould suppliers be included</a:t>
            </a:r>
            <a:r>
              <a:rPr lang="en-US" dirty="0" smtClean="0"/>
              <a:t>?</a:t>
            </a:r>
          </a:p>
          <a:p>
            <a:pPr marL="457200" indent="-457200" algn="l">
              <a:buFont typeface="Arial" charset="0"/>
              <a:buChar char="•"/>
            </a:pPr>
            <a:r>
              <a:rPr lang="en-US" dirty="0" smtClean="0"/>
              <a:t>Not sure anything can be done before RSNA this year – already very busy for that</a:t>
            </a:r>
          </a:p>
          <a:p>
            <a:pPr marL="457200" indent="-457200" algn="l">
              <a:buFont typeface="Arial" charset="0"/>
              <a:buChar char="•"/>
            </a:pPr>
            <a:r>
              <a:rPr lang="en-US" dirty="0" smtClean="0"/>
              <a:t>At the most – arrange a 2</a:t>
            </a:r>
            <a:r>
              <a:rPr lang="en-US" baseline="30000" dirty="0" smtClean="0"/>
              <a:t>nd</a:t>
            </a:r>
            <a:r>
              <a:rPr lang="en-US" dirty="0" smtClean="0"/>
              <a:t> meeting of this team to work soon after RSNA on developing the next 12 year plan.  </a:t>
            </a:r>
          </a:p>
          <a:p>
            <a:pPr marL="457200" indent="-457200" algn="l">
              <a:buFont typeface="Arial" charset="0"/>
              <a:buChar char="•"/>
            </a:pPr>
            <a:r>
              <a:rPr lang="en-US" dirty="0" smtClean="0"/>
              <a:t>Investigate an asynchronous method of communication for this group to continue work.</a:t>
            </a:r>
          </a:p>
          <a:p>
            <a:pPr marL="687388" lvl="1" indent="-457200">
              <a:buFont typeface="Arial" charset="0"/>
              <a:buChar char="•"/>
            </a:pPr>
            <a:r>
              <a:rPr lang="en-US" dirty="0" smtClean="0"/>
              <a:t>We need a project manager to facilitate the asynchronous work.</a:t>
            </a:r>
          </a:p>
          <a:p>
            <a:pPr marL="687388" lvl="1" indent="-457200">
              <a:buFont typeface="Arial" charset="0"/>
              <a:buChar char="•"/>
            </a:pPr>
            <a:r>
              <a:rPr lang="en-US" dirty="0" smtClean="0"/>
              <a:t>Need to have tools in place to manage asynchronous work. </a:t>
            </a:r>
          </a:p>
          <a:p>
            <a:pPr marL="457200" indent="-457200" algn="l">
              <a:buFont typeface="Arial" charset="0"/>
              <a:buChar char="•"/>
            </a:pPr>
            <a:endParaRPr lang="en-US" dirty="0"/>
          </a:p>
        </p:txBody>
      </p:sp>
      <p:sp>
        <p:nvSpPr>
          <p:cNvPr id="3" name="Title 2"/>
          <p:cNvSpPr>
            <a:spLocks noGrp="1"/>
          </p:cNvSpPr>
          <p:nvPr>
            <p:ph type="title"/>
          </p:nvPr>
        </p:nvSpPr>
        <p:spPr>
          <a:xfrm>
            <a:off x="323801" y="539550"/>
            <a:ext cx="10972800" cy="1108478"/>
          </a:xfrm>
        </p:spPr>
        <p:txBody>
          <a:bodyPr/>
          <a:lstStyle/>
          <a:p>
            <a:r>
              <a:rPr lang="en-US" dirty="0"/>
              <a:t>-	What should we target to do at RSNA 2017, and in the 6 months following?  </a:t>
            </a:r>
          </a:p>
        </p:txBody>
      </p:sp>
    </p:spTree>
    <p:extLst>
      <p:ext uri="{BB962C8B-B14F-4D97-AF65-F5344CB8AC3E}">
        <p14:creationId xmlns:p14="http://schemas.microsoft.com/office/powerpoint/2010/main" val="3490548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2531" y="3079063"/>
            <a:ext cx="10972946" cy="2768284"/>
          </a:xfrm>
        </p:spPr>
        <p:txBody>
          <a:bodyPr>
            <a:normAutofit/>
          </a:bodyPr>
          <a:lstStyle/>
          <a:p>
            <a:pPr marL="457200" indent="-457200" algn="l">
              <a:buFont typeface="Arial" charset="0"/>
              <a:buChar char="•"/>
            </a:pPr>
            <a:r>
              <a:rPr lang="en-US" dirty="0" smtClean="0"/>
              <a:t>Carefully consider where coherence needs to occur – not all things need to be incorporated into each others</a:t>
            </a:r>
            <a:r>
              <a:rPr lang="is-IS" dirty="0" smtClean="0"/>
              <a:t>…</a:t>
            </a:r>
          </a:p>
          <a:p>
            <a:pPr marL="457200" indent="-457200" algn="l">
              <a:buFont typeface="Arial" charset="0"/>
              <a:buChar char="•"/>
            </a:pPr>
            <a:r>
              <a:rPr lang="en-US" dirty="0" smtClean="0"/>
              <a:t>Need to have adequate IT support to the clinical work. </a:t>
            </a:r>
          </a:p>
          <a:p>
            <a:pPr marL="457200" indent="-457200" algn="l">
              <a:buFont typeface="Arial" charset="0"/>
              <a:buChar char="•"/>
            </a:pPr>
            <a:endParaRPr lang="en-US" dirty="0"/>
          </a:p>
        </p:txBody>
      </p:sp>
      <p:sp>
        <p:nvSpPr>
          <p:cNvPr id="3" name="Title 2"/>
          <p:cNvSpPr>
            <a:spLocks noGrp="1"/>
          </p:cNvSpPr>
          <p:nvPr>
            <p:ph type="title"/>
          </p:nvPr>
        </p:nvSpPr>
        <p:spPr/>
        <p:txBody>
          <a:bodyPr>
            <a:normAutofit fontScale="90000"/>
          </a:bodyPr>
          <a:lstStyle/>
          <a:p>
            <a:pPr marL="342900" marR="0" lvl="0" indent="-342900">
              <a:lnSpc>
                <a:spcPct val="107000"/>
              </a:lnSpc>
              <a:spcBef>
                <a:spcPts val="0"/>
              </a:spcBef>
              <a:spcAft>
                <a:spcPts val="800"/>
              </a:spcAft>
            </a:pPr>
            <a:r>
              <a:rPr lang="en-US" dirty="0">
                <a:ea typeface="Calibri" panose="020F0502020204030204" pitchFamily="34" charset="0"/>
                <a:cs typeface="Times New Roman" panose="02020603050405020304" pitchFamily="18" charset="0"/>
              </a:rPr>
              <a:t>How can we bring greater coherence to the content created from a variety of sources so that content blends into a unified language?</a:t>
            </a:r>
            <a:br>
              <a:rPr lang="en-US" dirty="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4231114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2531" y="1755587"/>
            <a:ext cx="10972946" cy="4103791"/>
          </a:xfrm>
        </p:spPr>
        <p:txBody>
          <a:bodyPr>
            <a:normAutofit/>
          </a:bodyPr>
          <a:lstStyle/>
          <a:p>
            <a:pPr marL="514350" indent="-514350" algn="l">
              <a:buFont typeface="Arial" charset="0"/>
              <a:buChar char="•"/>
            </a:pPr>
            <a:r>
              <a:rPr lang="en-US" dirty="0" smtClean="0"/>
              <a:t>The content creation process – what is IH doing?</a:t>
            </a:r>
          </a:p>
          <a:p>
            <a:pPr marL="744538" lvl="1" indent="-514350"/>
            <a:r>
              <a:rPr lang="en-US" dirty="0" smtClean="0"/>
              <a:t>At IH – monthly meetings- </a:t>
            </a:r>
            <a:r>
              <a:rPr lang="en-US" dirty="0" err="1" smtClean="0"/>
              <a:t>webex</a:t>
            </a:r>
            <a:r>
              <a:rPr lang="en-US" dirty="0" smtClean="0"/>
              <a:t> style – with different breakout groups/sections doing interim work. With IT and PM support to maintain momentum and coordination. </a:t>
            </a:r>
          </a:p>
          <a:p>
            <a:pPr marL="514350" indent="-514350" algn="l">
              <a:buFont typeface="Arial" charset="0"/>
              <a:buChar char="•"/>
            </a:pPr>
            <a:r>
              <a:rPr lang="en-US" dirty="0" smtClean="0"/>
              <a:t>The help needs to be more then scheduling – need business analyst support as well to get more work done between the meetings with the subject matter experts.  </a:t>
            </a:r>
          </a:p>
          <a:p>
            <a:pPr marL="744538" lvl="1" indent="-514350"/>
            <a:endParaRPr lang="en-US" dirty="0" smtClean="0"/>
          </a:p>
          <a:p>
            <a:pPr marL="457200" indent="-457200" algn="l">
              <a:buFont typeface="Arial" charset="0"/>
              <a:buChar char="•"/>
            </a:pPr>
            <a:endParaRPr lang="en-US" dirty="0"/>
          </a:p>
        </p:txBody>
      </p:sp>
      <p:sp>
        <p:nvSpPr>
          <p:cNvPr id="3" name="Title 2"/>
          <p:cNvSpPr>
            <a:spLocks noGrp="1"/>
          </p:cNvSpPr>
          <p:nvPr>
            <p:ph type="title"/>
          </p:nvPr>
        </p:nvSpPr>
        <p:spPr>
          <a:xfrm>
            <a:off x="612559" y="407202"/>
            <a:ext cx="10972800" cy="1108478"/>
          </a:xfrm>
        </p:spPr>
        <p:txBody>
          <a:bodyPr/>
          <a:lstStyle/>
          <a:p>
            <a:r>
              <a:rPr lang="en-US" dirty="0" smtClean="0"/>
              <a:t>Anything else we should consider?</a:t>
            </a:r>
            <a:endParaRPr lang="en-US" dirty="0"/>
          </a:p>
        </p:txBody>
      </p:sp>
    </p:spTree>
    <p:extLst>
      <p:ext uri="{BB962C8B-B14F-4D97-AF65-F5344CB8AC3E}">
        <p14:creationId xmlns:p14="http://schemas.microsoft.com/office/powerpoint/2010/main" val="134995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DAY 1</a:t>
            </a:r>
            <a:endParaRPr lang="en-US" dirty="0"/>
          </a:p>
        </p:txBody>
      </p:sp>
    </p:spTree>
    <p:extLst>
      <p:ext uri="{BB962C8B-B14F-4D97-AF65-F5344CB8AC3E}">
        <p14:creationId xmlns:p14="http://schemas.microsoft.com/office/powerpoint/2010/main" val="3867124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43520" y="1750593"/>
            <a:ext cx="11197086" cy="4701965"/>
          </a:xfrm>
        </p:spPr>
        <p:txBody>
          <a:bodyPr>
            <a:normAutofit fontScale="92500" lnSpcReduction="20000"/>
          </a:bodyPr>
          <a:lstStyle/>
          <a:p>
            <a:pPr marL="457200" indent="-457200" algn="l">
              <a:buFont typeface="Arial" charset="0"/>
              <a:buChar char="•"/>
            </a:pPr>
            <a:r>
              <a:rPr lang="en-US" dirty="0" smtClean="0"/>
              <a:t>Could help automate the registries/ quality improvement – </a:t>
            </a:r>
          </a:p>
          <a:p>
            <a:pPr marL="687388" lvl="1" indent="-457200">
              <a:buFont typeface="Arial" charset="0"/>
              <a:buChar char="•"/>
            </a:pPr>
            <a:r>
              <a:rPr lang="en-US" dirty="0" smtClean="0"/>
              <a:t>increase efficiencies  </a:t>
            </a:r>
          </a:p>
          <a:p>
            <a:pPr marL="687388" lvl="1" indent="-457200">
              <a:buFont typeface="Arial" charset="0"/>
              <a:buChar char="•"/>
            </a:pPr>
            <a:r>
              <a:rPr lang="en-US" dirty="0" smtClean="0"/>
              <a:t>more reliable data.  </a:t>
            </a:r>
            <a:endParaRPr lang="en-US" dirty="0"/>
          </a:p>
          <a:p>
            <a:pPr marL="457200" indent="-457200" algn="l">
              <a:buFont typeface="Arial" charset="0"/>
              <a:buChar char="•"/>
            </a:pPr>
            <a:r>
              <a:rPr lang="en-US" dirty="0" smtClean="0"/>
              <a:t>Improve workflow (viewer talks to reporting system talks to workflow system system)</a:t>
            </a:r>
          </a:p>
          <a:p>
            <a:pPr marL="457200" indent="-457200" algn="l">
              <a:buFont typeface="Arial" charset="0"/>
              <a:buChar char="•"/>
            </a:pPr>
            <a:r>
              <a:rPr lang="en-US" dirty="0" smtClean="0"/>
              <a:t>Need to look at specific workflows</a:t>
            </a:r>
            <a:r>
              <a:rPr lang="is-IS" dirty="0" smtClean="0"/>
              <a:t>… screening vs diagnostic?  Some are more easily structured (i.e. </a:t>
            </a:r>
            <a:r>
              <a:rPr lang="en-US" dirty="0" smtClean="0"/>
              <a:t>S</a:t>
            </a:r>
            <a:r>
              <a:rPr lang="is-IS" dirty="0" smtClean="0"/>
              <a:t>creening)</a:t>
            </a:r>
          </a:p>
          <a:p>
            <a:pPr marL="687388" lvl="1" indent="-457200">
              <a:buFont typeface="Arial" charset="0"/>
              <a:buChar char="•"/>
            </a:pPr>
            <a:r>
              <a:rPr lang="is-IS" dirty="0" smtClean="0"/>
              <a:t>Use it for scenarios that could adopt and deloy widely – such as an ACR registry.  </a:t>
            </a:r>
          </a:p>
          <a:p>
            <a:pPr marL="457200" indent="-457200" algn="l">
              <a:buFont typeface="Arial" charset="0"/>
              <a:buChar char="•"/>
            </a:pPr>
            <a:r>
              <a:rPr lang="is-IS" dirty="0" smtClean="0"/>
              <a:t>Could lead to more uniform, evidence based way to integrate best practice. </a:t>
            </a:r>
          </a:p>
          <a:p>
            <a:pPr marL="457200" indent="-457200" algn="l">
              <a:buFont typeface="Arial" charset="0"/>
              <a:buChar char="•"/>
            </a:pPr>
            <a:r>
              <a:rPr lang="is-IS" dirty="0" smtClean="0"/>
              <a:t>Could structure report per exam/view by the finding or the abnormality....  More flexibility in tailored reporting per context-</a:t>
            </a:r>
          </a:p>
          <a:p>
            <a:pPr marL="457200" indent="-457200" algn="l">
              <a:buFont typeface="Arial" charset="0"/>
              <a:buChar char="•"/>
            </a:pPr>
            <a:endParaRPr lang="is-IS" dirty="0" smtClean="0"/>
          </a:p>
          <a:p>
            <a:pPr marL="457200" indent="-457200" algn="l">
              <a:buFont typeface="Arial" charset="0"/>
              <a:buChar char="•"/>
            </a:pPr>
            <a:endParaRPr lang="en-US" dirty="0" smtClean="0"/>
          </a:p>
          <a:p>
            <a:pPr marL="457200" indent="-457200">
              <a:buFont typeface="Arial" charset="0"/>
              <a:buChar char="•"/>
            </a:pPr>
            <a:endParaRPr lang="en-US" dirty="0" smtClean="0"/>
          </a:p>
          <a:p>
            <a:pPr marL="687388" lvl="1" indent="-457200">
              <a:buFont typeface="Arial" charset="0"/>
              <a:buChar char="•"/>
            </a:pPr>
            <a:endParaRPr lang="en-US" dirty="0" smtClean="0"/>
          </a:p>
          <a:p>
            <a:pPr marL="457200" indent="-457200" algn="l">
              <a:buFont typeface="Arial" charset="0"/>
              <a:buChar char="•"/>
            </a:pPr>
            <a:endParaRPr lang="en-US" dirty="0" smtClean="0"/>
          </a:p>
          <a:p>
            <a:endParaRPr lang="en-US" dirty="0"/>
          </a:p>
        </p:txBody>
      </p:sp>
      <p:sp>
        <p:nvSpPr>
          <p:cNvPr id="3" name="Title 2"/>
          <p:cNvSpPr>
            <a:spLocks noGrp="1"/>
          </p:cNvSpPr>
          <p:nvPr>
            <p:ph type="title"/>
          </p:nvPr>
        </p:nvSpPr>
        <p:spPr>
          <a:xfrm>
            <a:off x="767806" y="205843"/>
            <a:ext cx="10972800" cy="2096841"/>
          </a:xfrm>
        </p:spPr>
        <p:txBody>
          <a:bodyPr>
            <a:normAutofit/>
          </a:bodyPr>
          <a:lstStyle/>
          <a:p>
            <a:r>
              <a:rPr lang="en-US" dirty="0" smtClean="0"/>
              <a:t>What </a:t>
            </a:r>
            <a:r>
              <a:rPr lang="en-US" dirty="0"/>
              <a:t>benefits would come </a:t>
            </a:r>
            <a:r>
              <a:rPr lang="en-US" dirty="0" smtClean="0"/>
              <a:t>with </a:t>
            </a:r>
            <a:r>
              <a:rPr lang="en-US" dirty="0"/>
              <a:t>movement to structured reporting model and increasing interoperability of discrete </a:t>
            </a:r>
            <a:r>
              <a:rPr lang="en-US" dirty="0" smtClean="0"/>
              <a:t>data in radiology?</a:t>
            </a:r>
            <a:r>
              <a:rPr lang="en-US" dirty="0"/>
              <a:t/>
            </a:r>
            <a:br>
              <a:rPr lang="en-US" dirty="0"/>
            </a:br>
            <a:endParaRPr lang="en-US" dirty="0"/>
          </a:p>
        </p:txBody>
      </p:sp>
    </p:spTree>
    <p:extLst>
      <p:ext uri="{BB962C8B-B14F-4D97-AF65-F5344CB8AC3E}">
        <p14:creationId xmlns:p14="http://schemas.microsoft.com/office/powerpoint/2010/main" val="2956468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2531" y="976775"/>
            <a:ext cx="10972946" cy="5268750"/>
          </a:xfrm>
        </p:spPr>
        <p:txBody>
          <a:bodyPr>
            <a:normAutofit fontScale="55000" lnSpcReduction="20000"/>
          </a:bodyPr>
          <a:lstStyle/>
          <a:p>
            <a:r>
              <a:rPr lang="en-US" sz="2400" i="1" dirty="0"/>
              <a:t>For each </a:t>
            </a:r>
            <a:r>
              <a:rPr lang="en-US" sz="2400" i="1" dirty="0" smtClean="0"/>
              <a:t>barrier</a:t>
            </a:r>
            <a:r>
              <a:rPr lang="en-US" sz="2400" i="1" dirty="0"/>
              <a:t>, what recommended actions could we advance to make progress</a:t>
            </a:r>
            <a:r>
              <a:rPr lang="en-US" sz="2400" i="1" dirty="0" smtClean="0"/>
              <a:t>?</a:t>
            </a:r>
          </a:p>
          <a:p>
            <a:pPr marL="457200" indent="-457200" algn="l">
              <a:buFont typeface="Arial" charset="0"/>
              <a:buChar char="•"/>
            </a:pPr>
            <a:r>
              <a:rPr lang="en-US" dirty="0" smtClean="0"/>
              <a:t>Determining the boundaries between the structured report/discrete data and the free text (NLP)</a:t>
            </a:r>
            <a:r>
              <a:rPr lang="en-US" dirty="0"/>
              <a:t> </a:t>
            </a:r>
            <a:endParaRPr lang="en-US" dirty="0" smtClean="0"/>
          </a:p>
          <a:p>
            <a:pPr marL="687388" lvl="1" indent="-457200">
              <a:buFont typeface="Arial" charset="0"/>
              <a:buChar char="•"/>
            </a:pPr>
            <a:r>
              <a:rPr lang="en-US" dirty="0" smtClean="0"/>
              <a:t>Is </a:t>
            </a:r>
            <a:r>
              <a:rPr lang="en-US" dirty="0"/>
              <a:t>there a fused model between the structured reporting and the free text?  What does it look like</a:t>
            </a:r>
            <a:r>
              <a:rPr lang="en-US" dirty="0" smtClean="0"/>
              <a:t>?</a:t>
            </a:r>
          </a:p>
          <a:p>
            <a:pPr marL="687388" lvl="1" indent="-457200">
              <a:buFont typeface="Arial" charset="0"/>
              <a:buChar char="•"/>
            </a:pPr>
            <a:r>
              <a:rPr lang="en-US" dirty="0" smtClean="0"/>
              <a:t>Action towards progress: look for areas of minimal translation between clinical data entry and the use of the data (in registries, standardized reporting systems, and things like Lung CAD and Breast CAD)</a:t>
            </a:r>
          </a:p>
          <a:p>
            <a:pPr marL="457200" indent="-457200" algn="l">
              <a:buFont typeface="Arial" charset="0"/>
              <a:buChar char="•"/>
            </a:pPr>
            <a:r>
              <a:rPr lang="en-US" dirty="0" smtClean="0"/>
              <a:t>Lack of Adoption</a:t>
            </a:r>
          </a:p>
          <a:p>
            <a:pPr marL="687388" lvl="1" indent="-457200">
              <a:buFont typeface="Arial" charset="0"/>
              <a:buChar char="•"/>
            </a:pPr>
            <a:r>
              <a:rPr lang="en-US" dirty="0" smtClean="0"/>
              <a:t>Too many mouse clicks makes systems unusable. Don’t interrupt or impede the thought process of the clinical task at hand (interpreting the film) </a:t>
            </a:r>
          </a:p>
          <a:p>
            <a:pPr marL="687388" lvl="1" indent="-457200">
              <a:buFont typeface="Arial" charset="0"/>
              <a:buChar char="•"/>
            </a:pPr>
            <a:r>
              <a:rPr lang="en-US" dirty="0" smtClean="0"/>
              <a:t>The systems need to be very usable.  - Could get poor data due to over use of defaults.  We know natural tendency is to take the “easy way”</a:t>
            </a:r>
          </a:p>
          <a:p>
            <a:pPr marL="457200" indent="-457200" algn="l">
              <a:buFont typeface="Arial" charset="0"/>
              <a:buChar char="•"/>
            </a:pPr>
            <a:r>
              <a:rPr lang="en-US" dirty="0"/>
              <a:t>Does the structure and discrete data become a detriment to NLP</a:t>
            </a:r>
            <a:r>
              <a:rPr lang="en-US" dirty="0" smtClean="0"/>
              <a:t>?</a:t>
            </a:r>
          </a:p>
          <a:p>
            <a:pPr marL="457200" indent="-457200" algn="l">
              <a:buFont typeface="Arial" charset="0"/>
              <a:buChar char="•"/>
            </a:pPr>
            <a:r>
              <a:rPr lang="en-US" dirty="0" smtClean="0"/>
              <a:t>We need to think about the computers for tomorrow – not just the computers of today. </a:t>
            </a:r>
          </a:p>
          <a:p>
            <a:pPr marL="457200" indent="-457200" algn="l">
              <a:buFont typeface="Arial" charset="0"/>
              <a:buChar char="•"/>
            </a:pPr>
            <a:r>
              <a:rPr lang="en-US" dirty="0" smtClean="0"/>
              <a:t>Need the models to support the differential and the diagnosis – to highlight the key findings and surface into CDSS appropriately to improve patient outcomes. </a:t>
            </a:r>
          </a:p>
          <a:p>
            <a:pPr marL="457200" indent="-457200" algn="l">
              <a:buFont typeface="Arial" charset="0"/>
              <a:buChar char="•"/>
            </a:pPr>
            <a:r>
              <a:rPr lang="en-US" dirty="0" smtClean="0"/>
              <a:t>Lack of more “killer” use cases that would motivate people to solve these issues. ”if you supply X, you will get Y”.  The added value to the clinician or the patient for the additional effort/data.  Such as encoding the follow up recommendation – </a:t>
            </a:r>
          </a:p>
          <a:p>
            <a:pPr marL="457200" indent="-457200" algn="l">
              <a:buFont typeface="Arial" charset="0"/>
              <a:buChar char="•"/>
            </a:pPr>
            <a:r>
              <a:rPr lang="en-US" dirty="0" smtClean="0"/>
              <a:t>The accessibility of the knowledge created in multiple venues/arenas – that are then sold for profit. This needs to be more </a:t>
            </a:r>
            <a:r>
              <a:rPr lang="en-US" dirty="0" err="1" smtClean="0"/>
              <a:t>transparant</a:t>
            </a:r>
            <a:r>
              <a:rPr lang="en-US" dirty="0" smtClean="0"/>
              <a:t>.  </a:t>
            </a:r>
          </a:p>
          <a:p>
            <a:pPr marL="457200" indent="-457200" algn="l">
              <a:buFont typeface="Arial" charset="0"/>
              <a:buChar char="•"/>
            </a:pPr>
            <a:r>
              <a:rPr lang="en-US" dirty="0" smtClean="0"/>
              <a:t>The fine line between “profit” and the “greater good”.  </a:t>
            </a:r>
          </a:p>
          <a:p>
            <a:pPr marL="457200" indent="-457200" algn="l">
              <a:buFont typeface="Arial" charset="0"/>
              <a:buChar char="•"/>
            </a:pPr>
            <a:r>
              <a:rPr lang="en-US" dirty="0" smtClean="0"/>
              <a:t>Difference between academic radiologist and community radiologist (willingness to change) – Need to demonstrate more time off, less stress, address payment model issues.  </a:t>
            </a:r>
          </a:p>
          <a:p>
            <a:pPr marL="457200" indent="-457200" algn="l">
              <a:buFont typeface="Arial" charset="0"/>
              <a:buChar char="•"/>
            </a:pPr>
            <a:endParaRPr lang="en-US" dirty="0"/>
          </a:p>
          <a:p>
            <a:pPr marL="457200" indent="-457200" algn="l">
              <a:buFont typeface="Arial" charset="0"/>
              <a:buChar char="•"/>
            </a:pPr>
            <a:endParaRPr lang="en-US" dirty="0" smtClean="0"/>
          </a:p>
          <a:p>
            <a:pPr marL="457200" indent="-457200" algn="l">
              <a:buFont typeface="Arial" charset="0"/>
              <a:buChar char="•"/>
            </a:pPr>
            <a:endParaRPr lang="en-US" dirty="0"/>
          </a:p>
        </p:txBody>
      </p:sp>
      <p:sp>
        <p:nvSpPr>
          <p:cNvPr id="3" name="Title 2"/>
          <p:cNvSpPr>
            <a:spLocks noGrp="1"/>
          </p:cNvSpPr>
          <p:nvPr>
            <p:ph type="title"/>
          </p:nvPr>
        </p:nvSpPr>
        <p:spPr>
          <a:xfrm>
            <a:off x="612677" y="224287"/>
            <a:ext cx="10972800" cy="1183809"/>
          </a:xfrm>
        </p:spPr>
        <p:txBody>
          <a:bodyPr>
            <a:normAutofit/>
          </a:bodyPr>
          <a:lstStyle/>
          <a:p>
            <a:pPr lvl="0" algn="l"/>
            <a:r>
              <a:rPr lang="en-US" sz="2400" dirty="0" smtClean="0"/>
              <a:t>What </a:t>
            </a:r>
            <a:r>
              <a:rPr lang="en-US" sz="2400" dirty="0"/>
              <a:t>major barriers impede widespread transformation of radiology data from text/image documents to actionable discrete data</a:t>
            </a:r>
            <a:r>
              <a:rPr lang="en-US" sz="2400" dirty="0" smtClean="0"/>
              <a:t>?	</a:t>
            </a:r>
            <a:r>
              <a:rPr lang="en-US" sz="2400" dirty="0"/>
              <a:t/>
            </a:r>
            <a:br>
              <a:rPr lang="en-US" sz="2400" dirty="0"/>
            </a:br>
            <a:endParaRPr lang="en-US" sz="2400" dirty="0"/>
          </a:p>
        </p:txBody>
      </p:sp>
    </p:spTree>
    <p:extLst>
      <p:ext uri="{BB962C8B-B14F-4D97-AF65-F5344CB8AC3E}">
        <p14:creationId xmlns:p14="http://schemas.microsoft.com/office/powerpoint/2010/main" val="3864366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2531" y="976775"/>
            <a:ext cx="10972946" cy="5268750"/>
          </a:xfrm>
        </p:spPr>
        <p:txBody>
          <a:bodyPr>
            <a:normAutofit fontScale="92500" lnSpcReduction="20000"/>
          </a:bodyPr>
          <a:lstStyle/>
          <a:p>
            <a:r>
              <a:rPr lang="en-US" sz="2400" i="1" dirty="0"/>
              <a:t>For each </a:t>
            </a:r>
            <a:r>
              <a:rPr lang="en-US" sz="2400" i="1" dirty="0" smtClean="0"/>
              <a:t>barrier</a:t>
            </a:r>
            <a:r>
              <a:rPr lang="en-US" sz="2400" i="1" dirty="0"/>
              <a:t>, what recommended actions could we advance to make progress</a:t>
            </a:r>
            <a:r>
              <a:rPr lang="en-US" sz="2400" i="1" dirty="0" smtClean="0"/>
              <a:t>?</a:t>
            </a:r>
          </a:p>
          <a:p>
            <a:pPr marL="457200" indent="-457200" algn="l">
              <a:buFont typeface="Arial" charset="0"/>
              <a:buChar char="•"/>
            </a:pPr>
            <a:r>
              <a:rPr lang="en-US" dirty="0" smtClean="0"/>
              <a:t>Determining the boundaries between the structured report/discrete data and the free text (NLP)</a:t>
            </a:r>
            <a:r>
              <a:rPr lang="en-US" dirty="0"/>
              <a:t> </a:t>
            </a:r>
            <a:endParaRPr lang="en-US" dirty="0" smtClean="0"/>
          </a:p>
          <a:p>
            <a:pPr marL="687388" lvl="1" indent="-457200">
              <a:buFont typeface="Arial" charset="0"/>
              <a:buChar char="•"/>
            </a:pPr>
            <a:r>
              <a:rPr lang="en-US" dirty="0" smtClean="0"/>
              <a:t>Is </a:t>
            </a:r>
            <a:r>
              <a:rPr lang="en-US" dirty="0"/>
              <a:t>there a fused model between the structured reporting and the free text?  What does it look like</a:t>
            </a:r>
            <a:r>
              <a:rPr lang="en-US" dirty="0" smtClean="0"/>
              <a:t>?</a:t>
            </a:r>
          </a:p>
          <a:p>
            <a:pPr marL="687388" lvl="1" indent="-457200">
              <a:buFont typeface="Arial" charset="0"/>
              <a:buChar char="•"/>
            </a:pPr>
            <a:r>
              <a:rPr lang="en-US" dirty="0" smtClean="0"/>
              <a:t>Action towards progress: look for areas of minimal translation between clinical data entry and the use of the data (in registries, standardized reporting systems, and things like Lung CAD and Breast CAD)</a:t>
            </a:r>
          </a:p>
          <a:p>
            <a:pPr marL="457200" indent="-457200" algn="l">
              <a:buFont typeface="Arial" charset="0"/>
              <a:buChar char="•"/>
            </a:pPr>
            <a:r>
              <a:rPr lang="en-US" dirty="0" smtClean="0"/>
              <a:t>Lack of Adoption</a:t>
            </a:r>
          </a:p>
          <a:p>
            <a:pPr marL="687388" lvl="1" indent="-457200">
              <a:buFont typeface="Arial" charset="0"/>
              <a:buChar char="•"/>
            </a:pPr>
            <a:r>
              <a:rPr lang="en-US" dirty="0" smtClean="0"/>
              <a:t>Too many mouse clicks makes systems unusable. Don’t interrupt or impede the thought process of the clinical task at hand (interpreting the film) </a:t>
            </a:r>
          </a:p>
          <a:p>
            <a:pPr marL="687388" lvl="1" indent="-457200">
              <a:buFont typeface="Arial" charset="0"/>
              <a:buChar char="•"/>
            </a:pPr>
            <a:r>
              <a:rPr lang="en-US" dirty="0" smtClean="0"/>
              <a:t>The systems need to be very usable.  - Could get poor data due to over use of defaults.  We know natural tendency is to take the “easy way”</a:t>
            </a:r>
          </a:p>
          <a:p>
            <a:pPr marL="457200" indent="-457200" algn="l">
              <a:buFont typeface="Arial" charset="0"/>
              <a:buChar char="•"/>
            </a:pPr>
            <a:r>
              <a:rPr lang="en-US" dirty="0"/>
              <a:t>Does the structure and discrete data become a detriment to NLP</a:t>
            </a:r>
            <a:r>
              <a:rPr lang="en-US" dirty="0" smtClean="0"/>
              <a:t>?</a:t>
            </a:r>
          </a:p>
          <a:p>
            <a:pPr marL="457200" indent="-457200" algn="l">
              <a:buFont typeface="Arial" charset="0"/>
              <a:buChar char="•"/>
            </a:pPr>
            <a:endParaRPr lang="en-US" dirty="0"/>
          </a:p>
          <a:p>
            <a:pPr marL="457200" indent="-457200" algn="l">
              <a:buFont typeface="Arial" charset="0"/>
              <a:buChar char="•"/>
            </a:pPr>
            <a:endParaRPr lang="en-US" dirty="0" smtClean="0"/>
          </a:p>
          <a:p>
            <a:pPr marL="457200" indent="-457200" algn="l">
              <a:buFont typeface="Arial" charset="0"/>
              <a:buChar char="•"/>
            </a:pPr>
            <a:endParaRPr lang="en-US" dirty="0"/>
          </a:p>
        </p:txBody>
      </p:sp>
      <p:sp>
        <p:nvSpPr>
          <p:cNvPr id="3" name="Title 2"/>
          <p:cNvSpPr>
            <a:spLocks noGrp="1"/>
          </p:cNvSpPr>
          <p:nvPr>
            <p:ph type="title"/>
          </p:nvPr>
        </p:nvSpPr>
        <p:spPr>
          <a:xfrm>
            <a:off x="612677" y="224287"/>
            <a:ext cx="10972800" cy="1183809"/>
          </a:xfrm>
        </p:spPr>
        <p:txBody>
          <a:bodyPr>
            <a:normAutofit/>
          </a:bodyPr>
          <a:lstStyle/>
          <a:p>
            <a:pPr lvl="0" algn="l"/>
            <a:r>
              <a:rPr lang="en-US" sz="2400" dirty="0" smtClean="0"/>
              <a:t>What </a:t>
            </a:r>
            <a:r>
              <a:rPr lang="en-US" sz="2400" dirty="0"/>
              <a:t>major barriers impede widespread transformation of radiology data from text/image documents to actionable discrete data</a:t>
            </a:r>
            <a:r>
              <a:rPr lang="en-US" sz="2400" dirty="0" smtClean="0"/>
              <a:t>?	</a:t>
            </a:r>
            <a:r>
              <a:rPr lang="en-US" sz="2400" dirty="0"/>
              <a:t/>
            </a:r>
            <a:br>
              <a:rPr lang="en-US" sz="2400" dirty="0"/>
            </a:br>
            <a:endParaRPr lang="en-US" sz="2400" dirty="0"/>
          </a:p>
        </p:txBody>
      </p:sp>
    </p:spTree>
    <p:extLst>
      <p:ext uri="{BB962C8B-B14F-4D97-AF65-F5344CB8AC3E}">
        <p14:creationId xmlns:p14="http://schemas.microsoft.com/office/powerpoint/2010/main" val="109650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2531" y="976775"/>
            <a:ext cx="10972946" cy="5268750"/>
          </a:xfrm>
        </p:spPr>
        <p:txBody>
          <a:bodyPr>
            <a:normAutofit fontScale="92500" lnSpcReduction="20000"/>
          </a:bodyPr>
          <a:lstStyle/>
          <a:p>
            <a:r>
              <a:rPr lang="en-US" sz="2400" i="1" dirty="0"/>
              <a:t>For each </a:t>
            </a:r>
            <a:r>
              <a:rPr lang="en-US" sz="2400" i="1" dirty="0" smtClean="0"/>
              <a:t>barrier</a:t>
            </a:r>
            <a:r>
              <a:rPr lang="en-US" sz="2400" i="1" dirty="0"/>
              <a:t>, what recommended actions could we advance to make progress</a:t>
            </a:r>
            <a:r>
              <a:rPr lang="en-US" sz="2400" i="1" dirty="0" smtClean="0"/>
              <a:t>?</a:t>
            </a:r>
          </a:p>
          <a:p>
            <a:pPr marL="457200" indent="-457200" algn="l">
              <a:buFont typeface="Arial" charset="0"/>
              <a:buChar char="•"/>
            </a:pPr>
            <a:r>
              <a:rPr lang="en-US" dirty="0" smtClean="0"/>
              <a:t>We need to think about the computers for tomorrow – not just the computers of today. </a:t>
            </a:r>
          </a:p>
          <a:p>
            <a:pPr marL="457200" indent="-457200" algn="l">
              <a:buFont typeface="Arial" charset="0"/>
              <a:buChar char="•"/>
            </a:pPr>
            <a:r>
              <a:rPr lang="en-US" dirty="0" smtClean="0"/>
              <a:t>Need the models to support the differential and the diagnosis – to highlight the key findings and surface into CDSS appropriately to improve patient outcomes. </a:t>
            </a:r>
          </a:p>
          <a:p>
            <a:pPr marL="457200" indent="-457200" algn="l">
              <a:buFont typeface="Arial" charset="0"/>
              <a:buChar char="•"/>
            </a:pPr>
            <a:r>
              <a:rPr lang="en-US" dirty="0" smtClean="0"/>
              <a:t>Lack of more “killer” use cases that would motivate people to solve these issues. ”if you supply X, you will get Y”.  The added value to the clinician or the patient for the additional effort/data.  Such as encoding the follow up recommendation – </a:t>
            </a:r>
          </a:p>
          <a:p>
            <a:pPr marL="457200" indent="-457200" algn="l">
              <a:buFont typeface="Arial" charset="0"/>
              <a:buChar char="•"/>
            </a:pPr>
            <a:r>
              <a:rPr lang="en-US" dirty="0" smtClean="0"/>
              <a:t>The accessibility of the knowledge created in multiple venues/arenas – that are then sold for profit. This needs to be more </a:t>
            </a:r>
            <a:r>
              <a:rPr lang="en-US" dirty="0" err="1" smtClean="0"/>
              <a:t>transparant</a:t>
            </a:r>
            <a:r>
              <a:rPr lang="en-US" dirty="0" smtClean="0"/>
              <a:t>.  </a:t>
            </a:r>
          </a:p>
          <a:p>
            <a:pPr marL="457200" indent="-457200" algn="l">
              <a:buFont typeface="Arial" charset="0"/>
              <a:buChar char="•"/>
            </a:pPr>
            <a:r>
              <a:rPr lang="en-US" dirty="0" smtClean="0"/>
              <a:t>The fine line between “profit” and the “greater good”.  </a:t>
            </a:r>
          </a:p>
          <a:p>
            <a:pPr marL="457200" indent="-457200" algn="l">
              <a:buFont typeface="Arial" charset="0"/>
              <a:buChar char="•"/>
            </a:pPr>
            <a:r>
              <a:rPr lang="en-US" dirty="0" smtClean="0"/>
              <a:t>Difference between academic radiologist and community radiologist (willingness to change) – Need to demonstrate more time off, less stress, address payment model issues.  </a:t>
            </a:r>
          </a:p>
          <a:p>
            <a:pPr marL="457200" indent="-457200" algn="l">
              <a:buFont typeface="Arial" charset="0"/>
              <a:buChar char="•"/>
            </a:pPr>
            <a:endParaRPr lang="en-US" dirty="0"/>
          </a:p>
          <a:p>
            <a:pPr marL="457200" indent="-457200" algn="l">
              <a:buFont typeface="Arial" charset="0"/>
              <a:buChar char="•"/>
            </a:pPr>
            <a:endParaRPr lang="en-US" dirty="0" smtClean="0"/>
          </a:p>
          <a:p>
            <a:pPr marL="457200" indent="-457200" algn="l">
              <a:buFont typeface="Arial" charset="0"/>
              <a:buChar char="•"/>
            </a:pPr>
            <a:endParaRPr lang="en-US" dirty="0"/>
          </a:p>
        </p:txBody>
      </p:sp>
      <p:sp>
        <p:nvSpPr>
          <p:cNvPr id="3" name="Title 2"/>
          <p:cNvSpPr>
            <a:spLocks noGrp="1"/>
          </p:cNvSpPr>
          <p:nvPr>
            <p:ph type="title"/>
          </p:nvPr>
        </p:nvSpPr>
        <p:spPr>
          <a:xfrm>
            <a:off x="612677" y="224287"/>
            <a:ext cx="10972800" cy="1183809"/>
          </a:xfrm>
        </p:spPr>
        <p:txBody>
          <a:bodyPr>
            <a:normAutofit/>
          </a:bodyPr>
          <a:lstStyle/>
          <a:p>
            <a:pPr lvl="0" algn="l"/>
            <a:r>
              <a:rPr lang="en-US" sz="2400" dirty="0" smtClean="0"/>
              <a:t>What </a:t>
            </a:r>
            <a:r>
              <a:rPr lang="en-US" sz="2400" dirty="0"/>
              <a:t>major barriers impede widespread transformation of radiology data from text/image documents to actionable discrete data</a:t>
            </a:r>
            <a:r>
              <a:rPr lang="en-US" sz="2400" dirty="0" smtClean="0"/>
              <a:t>? (Cont.)</a:t>
            </a:r>
            <a:r>
              <a:rPr lang="en-US" sz="2400" dirty="0" smtClean="0"/>
              <a:t>	</a:t>
            </a:r>
            <a:r>
              <a:rPr lang="en-US" sz="2400" dirty="0"/>
              <a:t/>
            </a:r>
            <a:br>
              <a:rPr lang="en-US" sz="2400" dirty="0"/>
            </a:br>
            <a:endParaRPr lang="en-US" sz="2400" dirty="0"/>
          </a:p>
        </p:txBody>
      </p:sp>
    </p:spTree>
    <p:extLst>
      <p:ext uri="{BB962C8B-B14F-4D97-AF65-F5344CB8AC3E}">
        <p14:creationId xmlns:p14="http://schemas.microsoft.com/office/powerpoint/2010/main" val="357841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DAY 2</a:t>
            </a:r>
            <a:endParaRPr lang="en-US" dirty="0"/>
          </a:p>
        </p:txBody>
      </p:sp>
    </p:spTree>
    <p:extLst>
      <p:ext uri="{BB962C8B-B14F-4D97-AF65-F5344CB8AC3E}">
        <p14:creationId xmlns:p14="http://schemas.microsoft.com/office/powerpoint/2010/main" val="3605859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2531" y="551582"/>
            <a:ext cx="10972800" cy="1108478"/>
          </a:xfrm>
        </p:spPr>
        <p:txBody>
          <a:bodyPr>
            <a:normAutofit fontScale="90000"/>
          </a:bodyPr>
          <a:lstStyle/>
          <a:p>
            <a:r>
              <a:rPr lang="en-US" dirty="0" smtClean="0"/>
              <a:t>Should </a:t>
            </a:r>
            <a:r>
              <a:rPr lang="en-US" dirty="0"/>
              <a:t>we formally organize i4 to create a framework for collaboration and standardization for radiology content?</a:t>
            </a:r>
            <a:br>
              <a:rPr lang="en-US" dirty="0"/>
            </a:br>
            <a:endParaRPr lang="en-US" dirty="0"/>
          </a:p>
        </p:txBody>
      </p:sp>
      <p:sp>
        <p:nvSpPr>
          <p:cNvPr id="4" name="Text Placeholder 1"/>
          <p:cNvSpPr txBox="1">
            <a:spLocks/>
          </p:cNvSpPr>
          <p:nvPr/>
        </p:nvSpPr>
        <p:spPr>
          <a:xfrm>
            <a:off x="612385" y="1322451"/>
            <a:ext cx="10972946" cy="4873811"/>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accent1"/>
                </a:solidFill>
                <a:latin typeface="+mn-lt"/>
                <a:ea typeface="+mn-ea"/>
                <a:cs typeface="+mn-cs"/>
              </a:defRPr>
            </a:lvl1pPr>
            <a:lvl2pPr marL="230188" indent="-230188" algn="l" defTabSz="914400" rtl="0" eaLnBrk="1" latinLnBrk="0" hangingPunct="1">
              <a:lnSpc>
                <a:spcPct val="100000"/>
              </a:lnSpc>
              <a:spcBef>
                <a:spcPts val="500"/>
              </a:spcBef>
              <a:buFont typeface="Arial" panose="020B0604020202020204" pitchFamily="34" charset="0"/>
              <a:buChar char="•"/>
              <a:defRPr sz="2800" kern="1200">
                <a:solidFill>
                  <a:schemeClr val="tx1">
                    <a:lumMod val="85000"/>
                    <a:lumOff val="15000"/>
                  </a:schemeClr>
                </a:solidFill>
                <a:latin typeface="+mn-lt"/>
                <a:ea typeface="+mn-ea"/>
                <a:cs typeface="+mn-cs"/>
              </a:defRPr>
            </a:lvl2pPr>
            <a:lvl3pPr marL="461963" indent="-231775" algn="l" defTabSz="914400" rtl="0" eaLnBrk="1" latinLnBrk="0" hangingPunct="1">
              <a:lnSpc>
                <a:spcPct val="100000"/>
              </a:lnSpc>
              <a:spcBef>
                <a:spcPts val="500"/>
              </a:spcBef>
              <a:buFont typeface="Courier New" panose="02070309020205020404" pitchFamily="49" charset="0"/>
              <a:buChar char="o"/>
              <a:defRPr sz="2400" kern="1200" baseline="0">
                <a:solidFill>
                  <a:schemeClr val="tx1">
                    <a:lumMod val="85000"/>
                    <a:lumOff val="15000"/>
                  </a:schemeClr>
                </a:solidFill>
                <a:latin typeface="+mn-lt"/>
                <a:ea typeface="+mn-ea"/>
                <a:cs typeface="+mn-cs"/>
              </a:defRPr>
            </a:lvl3pPr>
            <a:lvl4pPr marL="684213" indent="-222250" algn="l" defTabSz="914400" rtl="0" eaLnBrk="1" latinLnBrk="0" hangingPunct="1">
              <a:lnSpc>
                <a:spcPct val="10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4pPr>
            <a:lvl5pPr marL="801688" indent="0" algn="l" defTabSz="914400" rtl="0" eaLnBrk="1" latinLnBrk="0" hangingPunct="1">
              <a:lnSpc>
                <a:spcPct val="90000"/>
              </a:lnSpc>
              <a:spcBef>
                <a:spcPts val="500"/>
              </a:spcBef>
              <a:buFont typeface="Arial" panose="020B0604020202020204" pitchFamily="34" charset="0"/>
              <a:buNone/>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lvl="1" indent="-285750">
              <a:lnSpc>
                <a:spcPct val="107000"/>
              </a:lnSpc>
              <a:spcBef>
                <a:spcPts val="0"/>
              </a:spcBef>
              <a:buFont typeface="Courier New" panose="02070309020205020404" pitchFamily="49" charset="0"/>
              <a:buChar char="o"/>
            </a:pPr>
            <a:r>
              <a:rPr lang="en-US" dirty="0" smtClean="0">
                <a:latin typeface="Calibri" panose="020F0502020204030204" pitchFamily="34" charset="0"/>
                <a:ea typeface="Calibri" panose="020F0502020204030204" pitchFamily="34" charset="0"/>
                <a:cs typeface="Times New Roman" panose="02020603050405020304" pitchFamily="18" charset="0"/>
              </a:rPr>
              <a:t>If yes… Yes - </a:t>
            </a:r>
          </a:p>
          <a:p>
            <a:pPr marL="1143000" lvl="2" indent="-228600">
              <a:lnSpc>
                <a:spcPct val="107000"/>
              </a:lnSpc>
              <a:spcBef>
                <a:spcPts val="0"/>
              </a:spcBef>
              <a:buFont typeface="Wingdings" panose="05000000000000000000" pitchFamily="2"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Should/could we organize under CIIC or some other national organization?</a:t>
            </a:r>
          </a:p>
          <a:p>
            <a:pPr marL="1365250" lvl="3" indent="-228600">
              <a:lnSpc>
                <a:spcPct val="107000"/>
              </a:lnSpc>
              <a:spcBef>
                <a:spcPts val="0"/>
              </a:spcBef>
              <a:buFont typeface="Wingdings" panose="05000000000000000000" pitchFamily="2"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ACR/RSNA Contribute a radiology voice to the CIIC efforts</a:t>
            </a:r>
          </a:p>
          <a:p>
            <a:pPr marL="1365250" lvl="3" indent="-228600">
              <a:lnSpc>
                <a:spcPct val="107000"/>
              </a:lnSpc>
              <a:spcBef>
                <a:spcPts val="0"/>
              </a:spcBef>
              <a:buFont typeface="Wingdings" panose="05000000000000000000" pitchFamily="2" charset="2"/>
              <a:buChar char=""/>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Bef>
                <a:spcPts val="0"/>
              </a:spcBef>
              <a:buFont typeface="Wingdings" panose="05000000000000000000" pitchFamily="2"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What role should ACR and RSNA take in this organizational effort?</a:t>
            </a:r>
          </a:p>
          <a:p>
            <a:pPr marL="1365250" lvl="3" indent="-228600">
              <a:lnSpc>
                <a:spcPct val="107000"/>
              </a:lnSpc>
              <a:spcBef>
                <a:spcPts val="0"/>
              </a:spcBef>
              <a:buFont typeface="Wingdings" panose="05000000000000000000" pitchFamily="2"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Collaborate to bring the radiology voice together to the CIIC community.</a:t>
            </a:r>
          </a:p>
          <a:p>
            <a:pPr marL="1365250" lvl="3" indent="-228600">
              <a:lnSpc>
                <a:spcPct val="107000"/>
              </a:lnSpc>
              <a:spcBef>
                <a:spcPts val="0"/>
              </a:spcBef>
              <a:buFont typeface="Wingdings" panose="05000000000000000000" pitchFamily="2" charset="2"/>
              <a:buChar char=""/>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Bef>
                <a:spcPts val="0"/>
              </a:spcBef>
              <a:spcAft>
                <a:spcPts val="800"/>
              </a:spcAft>
              <a:buFont typeface="Wingdings" panose="05000000000000000000" pitchFamily="2"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How can we provide broad opportunity for participation and keep the process non-commercial and non-political?</a:t>
            </a:r>
          </a:p>
          <a:p>
            <a:pPr marL="1365250" lvl="3" indent="-228600">
              <a:lnSpc>
                <a:spcPct val="107000"/>
              </a:lnSpc>
              <a:spcBef>
                <a:spcPts val="0"/>
              </a:spcBef>
              <a:spcAft>
                <a:spcPts val="800"/>
              </a:spcAft>
              <a:buFont typeface="Wingdings" panose="05000000000000000000" pitchFamily="2"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Evaluate carefully the transparency requirements – how to “keep it open” and transparent, but still allow for profitability.  </a:t>
            </a:r>
          </a:p>
          <a:p>
            <a:pPr marL="1365250" lvl="3" indent="-228600">
              <a:lnSpc>
                <a:spcPct val="107000"/>
              </a:lnSpc>
              <a:spcBef>
                <a:spcPts val="0"/>
              </a:spcBef>
              <a:spcAft>
                <a:spcPts val="800"/>
              </a:spcAft>
              <a:buFont typeface="Wingdings" panose="05000000000000000000" pitchFamily="2"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Having the data model and services “open” but keeping the workflow, presentation/UI of the different apps proprietary could work.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Bef>
                <a:spcPts val="0"/>
              </a:spcBef>
              <a:spcAft>
                <a:spcPts val="800"/>
              </a:spcAft>
              <a:buFont typeface="Wingdings" panose="05000000000000000000" pitchFamily="2" charset="2"/>
              <a:buChar char=""/>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Bef>
                <a:spcPts val="0"/>
              </a:spcBef>
              <a:spcAft>
                <a:spcPts val="800"/>
              </a:spcAft>
              <a:buFont typeface="Wingdings" panose="05000000000000000000" pitchFamily="2"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 Want to address this on a project by project basis.  The plan sounds reasonable – but as said – can not be committed to yet.  Need to continue discussing with individual “home” communities.  </a:t>
            </a:r>
          </a:p>
          <a:p>
            <a:endParaRPr lang="en-US" dirty="0"/>
          </a:p>
        </p:txBody>
      </p:sp>
    </p:spTree>
    <p:extLst>
      <p:ext uri="{BB962C8B-B14F-4D97-AF65-F5344CB8AC3E}">
        <p14:creationId xmlns:p14="http://schemas.microsoft.com/office/powerpoint/2010/main" val="2931350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2385" y="1864595"/>
            <a:ext cx="10972946" cy="2779593"/>
          </a:xfrm>
        </p:spPr>
        <p:txBody>
          <a:bodyPr>
            <a:normAutofit/>
          </a:bodyPr>
          <a:lstStyle/>
          <a:p>
            <a:pPr marL="457200" indent="-457200" algn="l">
              <a:buFont typeface="Arial" charset="0"/>
              <a:buChar char="•"/>
            </a:pPr>
            <a:r>
              <a:rPr lang="en-US" dirty="0" smtClean="0"/>
              <a:t>Build consensus to a common ground – but don’t impede the progress of any teams work towards their end goal.  This may end up in mapping from the individual content to the consensus model. </a:t>
            </a:r>
          </a:p>
          <a:p>
            <a:pPr marL="457200" indent="-457200" algn="l">
              <a:buFont typeface="Arial" charset="0"/>
              <a:buChar char="•"/>
            </a:pPr>
            <a:endParaRPr lang="en-US" dirty="0" smtClean="0"/>
          </a:p>
          <a:p>
            <a:pPr marL="457200" indent="-457200" algn="l">
              <a:buFont typeface="Arial" charset="0"/>
              <a:buChar char="•"/>
            </a:pPr>
            <a:endParaRPr lang="en-US" dirty="0"/>
          </a:p>
        </p:txBody>
      </p:sp>
      <p:sp>
        <p:nvSpPr>
          <p:cNvPr id="4" name="Title 2"/>
          <p:cNvSpPr txBox="1">
            <a:spLocks/>
          </p:cNvSpPr>
          <p:nvPr/>
        </p:nvSpPr>
        <p:spPr>
          <a:xfrm>
            <a:off x="612531" y="756118"/>
            <a:ext cx="10972800" cy="1108478"/>
          </a:xfrm>
          <a:prstGeom prst="rect">
            <a:avLst/>
          </a:prstGeom>
        </p:spPr>
        <p:txBody>
          <a:bodyPr vert="horz" lIns="91440" tIns="45720" rIns="91440" bIns="45720" rtlCol="0" anchor="b" anchorCtr="0">
            <a:normAutofit fontScale="67500" lnSpcReduction="20000"/>
          </a:bodyPr>
          <a:lstStyle>
            <a:lvl1pPr algn="ctr" defTabSz="914400" rtl="0" eaLnBrk="1" latinLnBrk="0" hangingPunct="1">
              <a:lnSpc>
                <a:spcPct val="90000"/>
              </a:lnSpc>
              <a:spcBef>
                <a:spcPct val="0"/>
              </a:spcBef>
              <a:buNone/>
              <a:defRPr sz="3600" b="1" kern="1200" spc="0" baseline="0">
                <a:solidFill>
                  <a:schemeClr val="tx2"/>
                </a:solidFill>
                <a:latin typeface="Calibri" panose="020F0502020204030204" pitchFamily="34" charset="0"/>
                <a:ea typeface="+mj-ea"/>
                <a:cs typeface="+mj-cs"/>
              </a:defRPr>
            </a:lvl1pPr>
          </a:lstStyle>
          <a:p>
            <a:pPr marL="342900" indent="-342900">
              <a:lnSpc>
                <a:spcPct val="107000"/>
              </a:lnSpc>
              <a:spcBef>
                <a:spcPts val="0"/>
              </a:spcBef>
              <a:spcAft>
                <a:spcPts val="800"/>
              </a:spcAft>
            </a:pPr>
            <a:r>
              <a:rPr lang="en-US" dirty="0" smtClean="0">
                <a:ea typeface="Calibri" panose="020F0502020204030204" pitchFamily="34" charset="0"/>
                <a:cs typeface="Times New Roman" panose="02020603050405020304" pitchFamily="18" charset="0"/>
              </a:rPr>
              <a:t>How can we encourage content development from many sources while avoiding chaos and fragmentation?</a:t>
            </a:r>
            <a:br>
              <a:rPr lang="en-US" dirty="0" smtClean="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1204965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rmountain DkBlue Wave">
  <a:themeElements>
    <a:clrScheme name="Intermountain Colors 3">
      <a:dk1>
        <a:srgbClr val="000000"/>
      </a:dk1>
      <a:lt1>
        <a:srgbClr val="FFFFFF"/>
      </a:lt1>
      <a:dk2>
        <a:srgbClr val="37517D"/>
      </a:dk2>
      <a:lt2>
        <a:srgbClr val="4F81BD"/>
      </a:lt2>
      <a:accent1>
        <a:srgbClr val="4F81BD"/>
      </a:accent1>
      <a:accent2>
        <a:srgbClr val="005DAA"/>
      </a:accent2>
      <a:accent3>
        <a:srgbClr val="A8C5E7"/>
      </a:accent3>
      <a:accent4>
        <a:srgbClr val="EFAE1E"/>
      </a:accent4>
      <a:accent5>
        <a:srgbClr val="88BB00"/>
      </a:accent5>
      <a:accent6>
        <a:srgbClr val="B45114"/>
      </a:accent6>
      <a:hlink>
        <a:srgbClr val="005DAA"/>
      </a:hlink>
      <a:folHlink>
        <a:srgbClr val="4F81B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ial Intermountain PowerPoint Template.potx" id="{F2F2BC2C-FC59-4F7B-A87A-CD11F2D3DDA5}" vid="{F989D3DB-958E-4AE3-ACCF-4D253DB7C2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Official Intermountain PowerPoint Template</Template>
  <TotalTime>1877</TotalTime>
  <Words>1269</Words>
  <Application>Microsoft Macintosh PowerPoint</Application>
  <PresentationFormat>Widescreen</PresentationFormat>
  <Paragraphs>96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Courier New</vt:lpstr>
      <vt:lpstr>Times New Roman</vt:lpstr>
      <vt:lpstr>Wingdings</vt:lpstr>
      <vt:lpstr>Arial</vt:lpstr>
      <vt:lpstr>Intermountain DkBlue Wave</vt:lpstr>
      <vt:lpstr>i4 Summit</vt:lpstr>
      <vt:lpstr>DAY 1</vt:lpstr>
      <vt:lpstr>What benefits would come with movement to structured reporting model and increasing interoperability of discrete data in radiology? </vt:lpstr>
      <vt:lpstr>What major barriers impede widespread transformation of radiology data from text/image documents to actionable discrete data?  </vt:lpstr>
      <vt:lpstr>What major barriers impede widespread transformation of radiology data from text/image documents to actionable discrete data?  </vt:lpstr>
      <vt:lpstr>What major barriers impede widespread transformation of radiology data from text/image documents to actionable discrete data? (Cont.)  </vt:lpstr>
      <vt:lpstr>DAY 2</vt:lpstr>
      <vt:lpstr>Should we formally organize i4 to create a framework for collaboration and standardization for radiology content? </vt:lpstr>
      <vt:lpstr>PowerPoint Presentation</vt:lpstr>
      <vt:lpstr>PowerPoint Presentation</vt:lpstr>
      <vt:lpstr>- What should we target to do at RSNA 2017, and in the 6 months following?  </vt:lpstr>
      <vt:lpstr>How can we bring greater coherence to the content created from a variety of sources so that content blends into a unified language? </vt:lpstr>
      <vt:lpstr>Anything else we should consider?</vt:lpstr>
    </vt:vector>
  </TitlesOfParts>
  <Company>Intermountain Healthcare</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Calibri 40 Pt</dc:title>
  <dc:creator>Keith White</dc:creator>
  <cp:lastModifiedBy>Laura Heermann Langford</cp:lastModifiedBy>
  <cp:revision>69</cp:revision>
  <cp:lastPrinted>2016-11-18T21:04:20Z</cp:lastPrinted>
  <dcterms:created xsi:type="dcterms:W3CDTF">2017-09-13T17:01:16Z</dcterms:created>
  <dcterms:modified xsi:type="dcterms:W3CDTF">2017-09-22T15:11:01Z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a1a4512-8026-4a73-bfb7-8d52c1779a3a_Enabled">
    <vt:lpwstr>True</vt:lpwstr>
  </property>
  <property fmtid="{D5CDD505-2E9C-101B-9397-08002B2CF9AE}" pid="3" name="MSIP_Label_ba1a4512-8026-4a73-bfb7-8d52c1779a3a_SiteId">
    <vt:lpwstr>a79016de-bdd0-4e47-91f4-79416ab912ad</vt:lpwstr>
  </property>
  <property fmtid="{D5CDD505-2E9C-101B-9397-08002B2CF9AE}" pid="4" name="MSIP_Label_ba1a4512-8026-4a73-bfb7-8d52c1779a3a_Ref">
    <vt:lpwstr>https://api.informationprotection.azure.com/api/a79016de-bdd0-4e47-91f4-79416ab912ad</vt:lpwstr>
  </property>
  <property fmtid="{D5CDD505-2E9C-101B-9397-08002B2CF9AE}" pid="5" name="MSIP_Label_ba1a4512-8026-4a73-bfb7-8d52c1779a3a_SetBy">
    <vt:lpwstr>Keith.White@imail.org</vt:lpwstr>
  </property>
  <property fmtid="{D5CDD505-2E9C-101B-9397-08002B2CF9AE}" pid="6" name="MSIP_Label_ba1a4512-8026-4a73-bfb7-8d52c1779a3a_SetDate">
    <vt:lpwstr>2017-09-13T11:01:30.5866175-06:00</vt:lpwstr>
  </property>
  <property fmtid="{D5CDD505-2E9C-101B-9397-08002B2CF9AE}" pid="7" name="MSIP_Label_ba1a4512-8026-4a73-bfb7-8d52c1779a3a_Name">
    <vt:lpwstr>Sensitive Information</vt:lpwstr>
  </property>
  <property fmtid="{D5CDD505-2E9C-101B-9397-08002B2CF9AE}" pid="8" name="MSIP_Label_ba1a4512-8026-4a73-bfb7-8d52c1779a3a_Application">
    <vt:lpwstr>Microsoft Azure Information Protection</vt:lpwstr>
  </property>
  <property fmtid="{D5CDD505-2E9C-101B-9397-08002B2CF9AE}" pid="9" name="MSIP_Label_ba1a4512-8026-4a73-bfb7-8d52c1779a3a_Extended_MSFT_Method">
    <vt:lpwstr>Automatic</vt:lpwstr>
  </property>
  <property fmtid="{D5CDD505-2E9C-101B-9397-08002B2CF9AE}" pid="10" name="Sensitivity">
    <vt:lpwstr>Sensitive Information</vt:lpwstr>
  </property>
</Properties>
</file>