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8" r:id="rId4"/>
    <p:sldId id="259" r:id="rId5"/>
    <p:sldId id="269" r:id="rId6"/>
    <p:sldId id="270" r:id="rId7"/>
    <p:sldId id="260" r:id="rId8"/>
    <p:sldId id="261" r:id="rId9"/>
    <p:sldId id="262" r:id="rId10"/>
    <p:sldId id="263" r:id="rId11"/>
    <p:sldId id="266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  <p:cmAuthor id="2" name="Microsoft Office User" initials="Office [2]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5073"/>
    <a:srgbClr val="4E84C4"/>
    <a:srgbClr val="24446C"/>
    <a:srgbClr val="4A7235"/>
    <a:srgbClr val="D5E3EE"/>
    <a:srgbClr val="073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55143" autoAdjust="0"/>
  </p:normalViewPr>
  <p:slideViewPr>
    <p:cSldViewPr snapToGrid="0">
      <p:cViewPr>
        <p:scale>
          <a:sx n="70" d="100"/>
          <a:sy n="70" d="100"/>
        </p:scale>
        <p:origin x="384" y="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141" d="100"/>
          <a:sy n="141" d="100"/>
        </p:scale>
        <p:origin x="5760" y="1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0334D7-923B-4DC7-BBD8-FFB01630FE9B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4C8350-5A0B-4543-AFB5-3DD66C49C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C250AF-F5BC-4D7D-8930-77CEF1ED360C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1D2C34-33D7-4D10-81B5-5D9337991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18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85261" y="2364897"/>
            <a:ext cx="5368032" cy="901567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baseline="0">
                <a:solidFill>
                  <a:srgbClr val="4E84C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  <a:br>
              <a:rPr lang="en-US" dirty="0"/>
            </a:br>
            <a:r>
              <a:rPr lang="en-US" dirty="0"/>
              <a:t>Calibri Body 24 pt., Bold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30136" y="4637713"/>
            <a:ext cx="1936198" cy="1188342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80077" y="3429748"/>
            <a:ext cx="5368032" cy="75778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i="1" baseline="0">
                <a:solidFill>
                  <a:srgbClr val="4E84C4"/>
                </a:solidFill>
                <a:latin typeface="+mn-lt"/>
              </a:defRPr>
            </a:lvl1pPr>
            <a:lvl2pPr marL="457200" indent="0">
              <a:buNone/>
              <a:defRPr/>
            </a:lvl2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Presenter’s name and title</a:t>
            </a:r>
          </a:p>
          <a:p>
            <a:pPr lvl="0"/>
            <a:r>
              <a:rPr lang="en-US" dirty="0"/>
              <a:t>Calibri Body 20 pt., italics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311726" y="894191"/>
            <a:ext cx="6380019" cy="1325563"/>
          </a:xfrm>
        </p:spPr>
        <p:txBody>
          <a:bodyPr anchor="b" anchorCtr="0">
            <a:noAutofit/>
          </a:bodyPr>
          <a:lstStyle>
            <a:lvl1pPr algn="ctr">
              <a:lnSpc>
                <a:spcPct val="100000"/>
              </a:lnSpc>
              <a:defRPr sz="4000" b="1" spc="0" baseline="0"/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Calibri 40 Pt.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7040563" y="230188"/>
            <a:ext cx="5151437" cy="6627812"/>
          </a:xfrm>
        </p:spPr>
        <p:txBody>
          <a:bodyPr>
            <a:normAutofit/>
          </a:bodyPr>
          <a:lstStyle>
            <a:lvl1pPr>
              <a:defRPr sz="1400" baseline="0"/>
            </a:lvl1pPr>
          </a:lstStyle>
          <a:p>
            <a:r>
              <a:rPr lang="en-US" dirty="0"/>
              <a:t>Choose a vertical-oriented photo</a:t>
            </a:r>
          </a:p>
        </p:txBody>
      </p:sp>
    </p:spTree>
    <p:extLst>
      <p:ext uri="{BB962C8B-B14F-4D97-AF65-F5344CB8AC3E}">
        <p14:creationId xmlns:p14="http://schemas.microsoft.com/office/powerpoint/2010/main" val="227225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circle photo left_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24750" y="1519898"/>
            <a:ext cx="5945928" cy="1034011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en-US" dirty="0"/>
              <a:t>Slide Heading </a:t>
            </a:r>
            <a:br>
              <a:rPr lang="en-US" dirty="0"/>
            </a:br>
            <a:r>
              <a:rPr lang="en-US" dirty="0"/>
              <a:t>Calibri 36 Pt.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162" y="6187207"/>
            <a:ext cx="594147" cy="352237"/>
          </a:xfrm>
        </p:spPr>
        <p:txBody>
          <a:bodyPr/>
          <a:lstStyle/>
          <a:p>
            <a:fld id="{82ECB687-F57F-49F9-B73A-487ED709F17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623474" y="1113618"/>
            <a:ext cx="4441148" cy="4439602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400" baseline="0"/>
            </a:lvl1pPr>
          </a:lstStyle>
          <a:p>
            <a:r>
              <a:rPr lang="en-US" dirty="0"/>
              <a:t>Photo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624749" y="2692400"/>
            <a:ext cx="5945929" cy="2723662"/>
          </a:xfrm>
        </p:spPr>
        <p:txBody>
          <a:bodyPr/>
          <a:lstStyle/>
          <a:p>
            <a:pPr lvl="0"/>
            <a:r>
              <a:rPr lang="en-US" dirty="0"/>
              <a:t>Subhead Calibri Body 30 pt.</a:t>
            </a:r>
          </a:p>
          <a:p>
            <a:pPr lvl="1"/>
            <a:r>
              <a:rPr lang="en-US" dirty="0"/>
              <a:t>Calibri Body 28 pt.</a:t>
            </a:r>
          </a:p>
          <a:p>
            <a:pPr lvl="2"/>
            <a:r>
              <a:rPr lang="en-US" dirty="0"/>
              <a:t>Calibri Body 24 pt.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2" y="6453932"/>
            <a:ext cx="1560777" cy="255644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624748" y="5564338"/>
            <a:ext cx="5945929" cy="497081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Visit Intermountain Style Download Center for instructions on changing round-shaped photos. Link in notes below.</a:t>
            </a:r>
          </a:p>
        </p:txBody>
      </p:sp>
    </p:spTree>
    <p:extLst>
      <p:ext uri="{BB962C8B-B14F-4D97-AF65-F5344CB8AC3E}">
        <p14:creationId xmlns:p14="http://schemas.microsoft.com/office/powerpoint/2010/main" val="1666106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_circle photo left_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3134" y="1528694"/>
            <a:ext cx="5611823" cy="1034011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en-US" dirty="0"/>
              <a:t>Slide Heading </a:t>
            </a:r>
            <a:br>
              <a:rPr lang="en-US" dirty="0"/>
            </a:br>
            <a:r>
              <a:rPr lang="en-US" dirty="0"/>
              <a:t>Calibri 36 Pt.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13134" y="2701195"/>
            <a:ext cx="5611823" cy="2468683"/>
          </a:xfrm>
        </p:spPr>
        <p:txBody>
          <a:bodyPr/>
          <a:lstStyle/>
          <a:p>
            <a:pPr lvl="0"/>
            <a:r>
              <a:rPr lang="en-US" dirty="0"/>
              <a:t>Subhead Calibri Body 30 pt.</a:t>
            </a:r>
          </a:p>
          <a:p>
            <a:pPr lvl="1"/>
            <a:r>
              <a:rPr lang="en-US" dirty="0"/>
              <a:t>Calibri Body 28 pt.</a:t>
            </a:r>
          </a:p>
          <a:p>
            <a:pPr lvl="2"/>
            <a:r>
              <a:rPr lang="en-US" dirty="0"/>
              <a:t>Calibri Body 24 pt.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162" y="6187207"/>
            <a:ext cx="594147" cy="352237"/>
          </a:xfrm>
        </p:spPr>
        <p:txBody>
          <a:bodyPr/>
          <a:lstStyle/>
          <a:p>
            <a:fld id="{82ECB687-F57F-49F9-B73A-487ED709F17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6883587" y="1096035"/>
            <a:ext cx="4441148" cy="4439602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400" baseline="0"/>
            </a:lvl1pPr>
          </a:lstStyle>
          <a:p>
            <a:r>
              <a:rPr lang="en-US" dirty="0"/>
              <a:t>Photo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2" y="6453932"/>
            <a:ext cx="1560777" cy="255644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13133" y="5287096"/>
            <a:ext cx="5611823" cy="68190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i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Visit Intermountain Style Download Center for instructions on changing round-shaped photos. Link in notes below.</a:t>
            </a:r>
          </a:p>
        </p:txBody>
      </p:sp>
    </p:spTree>
    <p:extLst>
      <p:ext uri="{BB962C8B-B14F-4D97-AF65-F5344CB8AC3E}">
        <p14:creationId xmlns:p14="http://schemas.microsoft.com/office/powerpoint/2010/main" val="836127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_n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230819"/>
            <a:ext cx="12192000" cy="6627182"/>
          </a:xfrm>
        </p:spPr>
        <p:txBody>
          <a:bodyPr>
            <a:normAutofit/>
          </a:bodyPr>
          <a:lstStyle>
            <a:lvl1pPr>
              <a:defRPr sz="1400" baseline="0"/>
            </a:lvl1pPr>
          </a:lstStyle>
          <a:p>
            <a:r>
              <a:rPr lang="en-US" dirty="0"/>
              <a:t>For best result, choose a landscape-oriented photo (wider than tall)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603" y="6460867"/>
            <a:ext cx="1473757" cy="2417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162" y="6187207"/>
            <a:ext cx="594147" cy="352237"/>
          </a:xfrm>
        </p:spPr>
        <p:txBody>
          <a:bodyPr/>
          <a:lstStyle/>
          <a:p>
            <a:fld id="{82ECB687-F57F-49F9-B73A-487ED709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38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heading without bottom w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603" y="6460867"/>
            <a:ext cx="1473757" cy="241775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5413664"/>
            <a:ext cx="12192000" cy="14547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519545" y="562622"/>
            <a:ext cx="11076710" cy="568460"/>
          </a:xfrm>
        </p:spPr>
        <p:txBody>
          <a:bodyPr anchor="t" anchorCtr="0">
            <a:noAutofit/>
          </a:bodyPr>
          <a:lstStyle>
            <a:lvl1pPr>
              <a:defRPr sz="3600" b="1" baseline="0"/>
            </a:lvl1pPr>
          </a:lstStyle>
          <a:p>
            <a:r>
              <a:rPr lang="en-US" dirty="0"/>
              <a:t>Slide Heading Calibri 36 Pt.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19545" y="1221629"/>
            <a:ext cx="11077575" cy="50557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  <a:lvl2pPr>
              <a:defRPr sz="2800"/>
            </a:lvl2pPr>
            <a:lvl3pPr marL="1143000" indent="-228600"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en-US" dirty="0"/>
              <a:t>Subhead Calibri Body 30 pt.</a:t>
            </a:r>
          </a:p>
        </p:txBody>
      </p:sp>
    </p:spTree>
    <p:extLst>
      <p:ext uri="{BB962C8B-B14F-4D97-AF65-F5344CB8AC3E}">
        <p14:creationId xmlns:p14="http://schemas.microsoft.com/office/powerpoint/2010/main" val="8729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n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944862" y="1822563"/>
            <a:ext cx="6261618" cy="1181849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defRPr sz="4000" b="1" spc="0" baseline="0">
                <a:solidFill>
                  <a:srgbClr val="24446C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Presentation Title </a:t>
            </a:r>
            <a:br>
              <a:rPr lang="en-US" dirty="0"/>
            </a:br>
            <a:r>
              <a:rPr lang="en-US" dirty="0"/>
              <a:t>Calibri 40 Pt.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44862" y="3152886"/>
            <a:ext cx="6261618" cy="901567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4E84C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  <a:br>
              <a:rPr lang="en-US" dirty="0"/>
            </a:br>
            <a:r>
              <a:rPr lang="en-US" dirty="0"/>
              <a:t>Calibri Body 24 pt., Bold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4388" y="2311765"/>
            <a:ext cx="2887109" cy="1771964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4509858" y="1868133"/>
            <a:ext cx="0" cy="3023453"/>
          </a:xfrm>
          <a:prstGeom prst="line">
            <a:avLst/>
          </a:prstGeom>
          <a:ln w="15875">
            <a:solidFill>
              <a:srgbClr val="4E84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944862" y="4186388"/>
            <a:ext cx="6261618" cy="72551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i="1">
                <a:solidFill>
                  <a:srgbClr val="4E84C4"/>
                </a:solidFill>
                <a:latin typeface="+mn-lt"/>
              </a:defRPr>
            </a:lvl1pPr>
            <a:lvl2pPr marL="457200" indent="0">
              <a:buNone/>
              <a:defRPr/>
            </a:lvl2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Presenter’s name and title</a:t>
            </a:r>
          </a:p>
          <a:p>
            <a:pPr lvl="0"/>
            <a:r>
              <a:rPr lang="en-US" dirty="0"/>
              <a:t>Calibri Body 20 pt., italics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93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photo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1" hasCustomPrompt="1"/>
          </p:nvPr>
        </p:nvSpPr>
        <p:spPr>
          <a:xfrm>
            <a:off x="7033835" y="230820"/>
            <a:ext cx="5158154" cy="6631620"/>
          </a:xfr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en-US" dirty="0"/>
              <a:t>Choose a vertical-oriented photo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603" y="6460867"/>
            <a:ext cx="1473757" cy="241775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598489" y="1778000"/>
            <a:ext cx="5854622" cy="1178559"/>
          </a:xfrm>
        </p:spPr>
        <p:txBody>
          <a:bodyPr anchor="b" anchorCtr="0">
            <a:normAutofit/>
          </a:bodyPr>
          <a:lstStyle>
            <a:lvl1pPr algn="ctr">
              <a:defRPr sz="3600" b="1" baseline="0"/>
            </a:lvl1pPr>
          </a:lstStyle>
          <a:p>
            <a:r>
              <a:rPr lang="en-US" dirty="0"/>
              <a:t>Section Heading, </a:t>
            </a:r>
            <a:br>
              <a:rPr lang="en-US" dirty="0"/>
            </a:br>
            <a:r>
              <a:rPr lang="en-US" dirty="0"/>
              <a:t>Calibri 36 Pt.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98488" y="3068321"/>
            <a:ext cx="5854700" cy="565352"/>
          </a:xfrm>
        </p:spPr>
        <p:txBody>
          <a:bodyPr>
            <a:normAutofit/>
          </a:bodyPr>
          <a:lstStyle>
            <a:lvl1pPr algn="ctr">
              <a:defRPr sz="2800" baseline="0"/>
            </a:lvl1pPr>
          </a:lstStyle>
          <a:p>
            <a:pPr lvl="0"/>
            <a:r>
              <a:rPr lang="en-US" dirty="0"/>
              <a:t>Section subhead, Calibri Body 30 pt.</a:t>
            </a:r>
          </a:p>
        </p:txBody>
      </p:sp>
    </p:spTree>
    <p:extLst>
      <p:ext uri="{BB962C8B-B14F-4D97-AF65-F5344CB8AC3E}">
        <p14:creationId xmlns:p14="http://schemas.microsoft.com/office/powerpoint/2010/main" val="383151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photo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226466"/>
            <a:ext cx="5158154" cy="6631620"/>
          </a:xfrm>
        </p:spPr>
        <p:txBody>
          <a:bodyPr>
            <a:normAutofit/>
          </a:bodyPr>
          <a:lstStyle>
            <a:lvl1pPr marL="0" indent="0">
              <a:buNone/>
              <a:defRPr sz="1400" baseline="0"/>
            </a:lvl1pPr>
          </a:lstStyle>
          <a:p>
            <a:r>
              <a:rPr lang="en-US" dirty="0"/>
              <a:t>Choose a vertical-oriented photo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729288" y="3079063"/>
            <a:ext cx="5854700" cy="565352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Section subhead, Calibri Body 30 pt.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5729288" y="1838961"/>
            <a:ext cx="5854622" cy="1108478"/>
          </a:xfrm>
        </p:spPr>
        <p:txBody>
          <a:bodyPr anchor="b" anchorCtr="0">
            <a:normAutofit/>
          </a:bodyPr>
          <a:lstStyle>
            <a:lvl1pPr algn="ctr">
              <a:defRPr sz="3600" b="1" baseline="0"/>
            </a:lvl1pPr>
          </a:lstStyle>
          <a:p>
            <a:r>
              <a:rPr lang="en-US" dirty="0"/>
              <a:t>Section Heading, </a:t>
            </a:r>
            <a:br>
              <a:rPr lang="en-US" dirty="0"/>
            </a:br>
            <a:r>
              <a:rPr lang="en-US" dirty="0"/>
              <a:t>Calibri 36 Pt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603" y="6460867"/>
            <a:ext cx="1473757" cy="24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963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n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2" y="6453932"/>
            <a:ext cx="1560777" cy="255644"/>
          </a:xfrm>
          <a:prstGeom prst="rect">
            <a:avLst/>
          </a:prstGeom>
        </p:spPr>
      </p:pic>
      <p:sp>
        <p:nvSpPr>
          <p:cNvPr id="10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12531" y="3079063"/>
            <a:ext cx="10972946" cy="565352"/>
          </a:xfrm>
        </p:spPr>
        <p:txBody>
          <a:bodyPr>
            <a:normAutofit/>
          </a:bodyPr>
          <a:lstStyle>
            <a:lvl1pPr algn="ctr">
              <a:defRPr sz="2800"/>
            </a:lvl1pPr>
          </a:lstStyle>
          <a:p>
            <a:pPr lvl="0"/>
            <a:r>
              <a:rPr lang="en-US" dirty="0"/>
              <a:t>Section subhead, Calibri Body 30 pt.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12559" y="1838961"/>
            <a:ext cx="10972800" cy="1108478"/>
          </a:xfrm>
        </p:spPr>
        <p:txBody>
          <a:bodyPr anchor="b" anchorCtr="0">
            <a:normAutofit/>
          </a:bodyPr>
          <a:lstStyle>
            <a:lvl1pPr algn="ctr">
              <a:defRPr sz="36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Section Heading, </a:t>
            </a:r>
            <a:br>
              <a:rPr lang="en-US" dirty="0"/>
            </a:br>
            <a:r>
              <a:rPr lang="en-US" dirty="0"/>
              <a:t>Calibri 36 Pt</a:t>
            </a:r>
          </a:p>
        </p:txBody>
      </p:sp>
    </p:spTree>
    <p:extLst>
      <p:ext uri="{BB962C8B-B14F-4D97-AF65-F5344CB8AC3E}">
        <p14:creationId xmlns:p14="http://schemas.microsoft.com/office/powerpoint/2010/main" val="276455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single column_n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545" y="553744"/>
            <a:ext cx="11076710" cy="1042658"/>
          </a:xfrm>
        </p:spPr>
        <p:txBody>
          <a:bodyPr anchor="b" anchorCtr="0">
            <a:normAutofit/>
          </a:bodyPr>
          <a:lstStyle>
            <a:lvl1pPr>
              <a:defRPr sz="3600" b="1" baseline="0"/>
            </a:lvl1pPr>
          </a:lstStyle>
          <a:p>
            <a:r>
              <a:rPr lang="en-US" dirty="0"/>
              <a:t>Slide Heading Calibri 36 Pt.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162" y="6187207"/>
            <a:ext cx="594147" cy="352237"/>
          </a:xfrm>
        </p:spPr>
        <p:txBody>
          <a:bodyPr/>
          <a:lstStyle/>
          <a:p>
            <a:fld id="{82ECB687-F57F-49F9-B73A-487ED709F17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19545" y="1790589"/>
            <a:ext cx="11076710" cy="3970131"/>
          </a:xfrm>
        </p:spPr>
        <p:txBody>
          <a:bodyPr/>
          <a:lstStyle/>
          <a:p>
            <a:pPr lvl="0"/>
            <a:r>
              <a:rPr lang="en-US" dirty="0"/>
              <a:t>Subhead Calibri Body 30 pt.</a:t>
            </a:r>
          </a:p>
          <a:p>
            <a:pPr lvl="1"/>
            <a:r>
              <a:rPr lang="en-US" dirty="0"/>
              <a:t>Calibri Body 28 pt.</a:t>
            </a:r>
          </a:p>
          <a:p>
            <a:pPr lvl="2"/>
            <a:r>
              <a:rPr lang="en-US" dirty="0"/>
              <a:t>Calibri Body 24 pt.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2" y="6453932"/>
            <a:ext cx="1560777" cy="25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19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2-column_n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545" y="561109"/>
            <a:ext cx="11087100" cy="1034011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en-US" dirty="0"/>
              <a:t>Slide Heading Calibri 36 Pt.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162" y="6187207"/>
            <a:ext cx="594147" cy="352237"/>
          </a:xfrm>
        </p:spPr>
        <p:txBody>
          <a:bodyPr/>
          <a:lstStyle/>
          <a:p>
            <a:fld id="{82ECB687-F57F-49F9-B73A-487ED709F17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19545" y="1790588"/>
            <a:ext cx="5238617" cy="4102212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 dirty="0"/>
              <a:t>Subhead Calibri Body 30 pt.</a:t>
            </a:r>
          </a:p>
          <a:p>
            <a:pPr lvl="1"/>
            <a:r>
              <a:rPr lang="en-US" dirty="0"/>
              <a:t>Calibri Body 28 pt.</a:t>
            </a:r>
          </a:p>
          <a:p>
            <a:pPr lvl="2"/>
            <a:r>
              <a:rPr lang="en-US" dirty="0"/>
              <a:t>Calibri Body 24 pt.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6352309" y="1790588"/>
            <a:ext cx="5238617" cy="410221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lvl="0"/>
            <a:r>
              <a:rPr lang="en-US" dirty="0"/>
              <a:t>Subhead Calibri Body 30 pt.</a:t>
            </a:r>
          </a:p>
          <a:p>
            <a:pPr lvl="1"/>
            <a:r>
              <a:rPr lang="en-US" dirty="0"/>
              <a:t>Calibri Body 28 pt.</a:t>
            </a:r>
          </a:p>
          <a:p>
            <a:pPr lvl="2"/>
            <a:r>
              <a:rPr lang="en-US" dirty="0"/>
              <a:t>Calibri Body 24 pt.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2" y="6453932"/>
            <a:ext cx="1560777" cy="25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264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text left_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545" y="605499"/>
            <a:ext cx="6490855" cy="1034011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en-US" dirty="0"/>
              <a:t>Slide Heading </a:t>
            </a:r>
            <a:br>
              <a:rPr lang="en-US" dirty="0"/>
            </a:br>
            <a:r>
              <a:rPr lang="en-US" dirty="0"/>
              <a:t>Calibri 36 Pt., All Caps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162" y="6187207"/>
            <a:ext cx="594147" cy="352237"/>
          </a:xfrm>
        </p:spPr>
        <p:txBody>
          <a:bodyPr/>
          <a:lstStyle/>
          <a:p>
            <a:fld id="{82ECB687-F57F-49F9-B73A-487ED709F1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7406640" y="694591"/>
            <a:ext cx="4368801" cy="5046785"/>
          </a:xfrm>
        </p:spPr>
        <p:txBody>
          <a:bodyPr>
            <a:normAutofit/>
          </a:bodyPr>
          <a:lstStyle>
            <a:lvl1pPr>
              <a:defRPr sz="1400" baseline="0"/>
            </a:lvl1pPr>
          </a:lstStyle>
          <a:p>
            <a:r>
              <a:rPr lang="en-US" dirty="0"/>
              <a:t>Choose a vertical-oriented photo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19545" y="1788160"/>
            <a:ext cx="6490855" cy="3953217"/>
          </a:xfrm>
        </p:spPr>
        <p:txBody>
          <a:bodyPr/>
          <a:lstStyle/>
          <a:p>
            <a:pPr lvl="0"/>
            <a:r>
              <a:rPr lang="en-US" dirty="0"/>
              <a:t>Subhead Calibri Body 30 pt.</a:t>
            </a:r>
          </a:p>
          <a:p>
            <a:pPr lvl="1"/>
            <a:r>
              <a:rPr lang="en-US" dirty="0"/>
              <a:t>Calibri Body 28 pt.</a:t>
            </a:r>
          </a:p>
          <a:p>
            <a:pPr lvl="2"/>
            <a:r>
              <a:rPr lang="en-US" dirty="0"/>
              <a:t>Calibri Body 24 pt.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2" y="6453932"/>
            <a:ext cx="1560777" cy="25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31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photo left_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64265" y="614377"/>
            <a:ext cx="6490855" cy="1034011"/>
          </a:xfrm>
        </p:spPr>
        <p:txBody>
          <a:bodyPr anchor="b" anchorCtr="0"/>
          <a:lstStyle>
            <a:lvl1pPr>
              <a:defRPr b="1"/>
            </a:lvl1pPr>
          </a:lstStyle>
          <a:p>
            <a:r>
              <a:rPr lang="en-US" dirty="0"/>
              <a:t>Slide Heading </a:t>
            </a:r>
            <a:br>
              <a:rPr lang="en-US" dirty="0"/>
            </a:br>
            <a:r>
              <a:rPr lang="en-US" dirty="0"/>
              <a:t>Calibri 36 Pt.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58162" y="6187207"/>
            <a:ext cx="594147" cy="352237"/>
          </a:xfrm>
        </p:spPr>
        <p:txBody>
          <a:bodyPr/>
          <a:lstStyle/>
          <a:p>
            <a:fld id="{82ECB687-F57F-49F9-B73A-487ED709F1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538481" y="685799"/>
            <a:ext cx="4307840" cy="50467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dirty="0"/>
              <a:t>Choose a vertical-oriented photo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264264" y="1788160"/>
            <a:ext cx="6490855" cy="3944425"/>
          </a:xfrm>
        </p:spPr>
        <p:txBody>
          <a:bodyPr/>
          <a:lstStyle/>
          <a:p>
            <a:pPr lvl="0"/>
            <a:r>
              <a:rPr lang="en-US" dirty="0"/>
              <a:t>Subhead Calibri Body 30 pt.</a:t>
            </a:r>
          </a:p>
          <a:p>
            <a:pPr lvl="1"/>
            <a:r>
              <a:rPr lang="en-US" dirty="0"/>
              <a:t>Calibri Body 28 pt.</a:t>
            </a:r>
          </a:p>
          <a:p>
            <a:pPr lvl="2"/>
            <a:r>
              <a:rPr lang="en-US" dirty="0"/>
              <a:t>Calibri Body 24 pt.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2" y="6453932"/>
            <a:ext cx="1560777" cy="25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66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081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7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67753" y="6145683"/>
            <a:ext cx="656492" cy="4065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CB687-F57F-49F9-B73A-487ED709F17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0"/>
            <a:ext cx="12192000" cy="22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71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62" r:id="rId3"/>
    <p:sldLayoutId id="2147483663" r:id="rId4"/>
    <p:sldLayoutId id="2147483667" r:id="rId5"/>
    <p:sldLayoutId id="2147483650" r:id="rId6"/>
    <p:sldLayoutId id="2147483652" r:id="rId7"/>
    <p:sldLayoutId id="2147483664" r:id="rId8"/>
    <p:sldLayoutId id="2147483665" r:id="rId9"/>
    <p:sldLayoutId id="2147483666" r:id="rId10"/>
    <p:sldLayoutId id="2147483668" r:id="rId11"/>
    <p:sldLayoutId id="2147483661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30188" indent="-23018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461963" indent="-231775" algn="l" defTabSz="914400" rtl="0" eaLnBrk="1" latinLnBrk="0" hangingPunct="1">
        <a:lnSpc>
          <a:spcPct val="100000"/>
        </a:lnSpc>
        <a:spcBef>
          <a:spcPts val="500"/>
        </a:spcBef>
        <a:buFont typeface="Courier New" panose="02070309020205020404" pitchFamily="49" charset="0"/>
        <a:buChar char="o"/>
        <a:defRPr sz="2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4213" indent="-2222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01688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Breakout Questions</a:t>
            </a:r>
          </a:p>
          <a:p>
            <a:r>
              <a:rPr lang="en-US" dirty="0"/>
              <a:t>Group Report Out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i4 Summit</a:t>
            </a:r>
          </a:p>
        </p:txBody>
      </p:sp>
      <p:pic>
        <p:nvPicPr>
          <p:cNvPr id="15" name="Picture Placeholder 14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02" b="7102"/>
          <a:stretch>
            <a:fillRect/>
          </a:stretch>
        </p:blipFill>
        <p:spPr/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2024"/>
            <a:ext cx="12192000" cy="113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732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How can we bring greater coherence to the content created from a variety of sources so that content blends into a unified language?</a:t>
            </a:r>
            <a:endParaRPr lang="en-US" sz="28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CC86D19-EB6D-483E-8808-CDE8635819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9545" y="1849273"/>
            <a:ext cx="11076710" cy="425264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45073"/>
                </a:solidFill>
              </a:rPr>
              <a:t>Considerations</a:t>
            </a:r>
          </a:p>
          <a:p>
            <a:pPr marL="573088" lvl="1" indent="-342900"/>
            <a:r>
              <a:rPr lang="en-US" sz="2200" b="1" dirty="0">
                <a:solidFill>
                  <a:srgbClr val="0070C0"/>
                </a:solidFill>
              </a:rPr>
              <a:t>Existing standards </a:t>
            </a:r>
            <a:r>
              <a:rPr lang="en-US" sz="2200" dirty="0">
                <a:solidFill>
                  <a:srgbClr val="345073"/>
                </a:solidFill>
              </a:rPr>
              <a:t>-- DICOM, HL7, IHE have standards based solutions.  </a:t>
            </a:r>
          </a:p>
          <a:p>
            <a:pPr marL="573088" lvl="1" indent="-342900"/>
            <a:r>
              <a:rPr lang="en-US" sz="2200" b="1" dirty="0">
                <a:solidFill>
                  <a:srgbClr val="0070C0"/>
                </a:solidFill>
              </a:rPr>
              <a:t>Biggest challenge is in the deep semantic level</a:t>
            </a:r>
          </a:p>
          <a:p>
            <a:pPr marL="573088" lvl="1" indent="-342900"/>
            <a:r>
              <a:rPr lang="en-US" sz="2200" dirty="0">
                <a:solidFill>
                  <a:srgbClr val="345073"/>
                </a:solidFill>
              </a:rPr>
              <a:t>Need to take into account the </a:t>
            </a:r>
            <a:r>
              <a:rPr lang="en-US" sz="2200" b="1" dirty="0">
                <a:solidFill>
                  <a:srgbClr val="0070C0"/>
                </a:solidFill>
              </a:rPr>
              <a:t>installed base and existing standards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45073"/>
                </a:solidFill>
              </a:rPr>
              <a:t>Process</a:t>
            </a:r>
          </a:p>
          <a:p>
            <a:pPr marL="573088" lvl="1" indent="-342900"/>
            <a:r>
              <a:rPr lang="en-US" sz="2200" dirty="0">
                <a:solidFill>
                  <a:srgbClr val="345073"/>
                </a:solidFill>
              </a:rPr>
              <a:t>Do an </a:t>
            </a:r>
            <a:r>
              <a:rPr lang="en-US" sz="2200" b="1" dirty="0">
                <a:solidFill>
                  <a:srgbClr val="0070C0"/>
                </a:solidFill>
              </a:rPr>
              <a:t>environmental scan </a:t>
            </a:r>
            <a:r>
              <a:rPr lang="en-US" sz="2200" dirty="0">
                <a:solidFill>
                  <a:srgbClr val="345073"/>
                </a:solidFill>
              </a:rPr>
              <a:t>on what exists today and strengths and weaknesses</a:t>
            </a:r>
          </a:p>
          <a:p>
            <a:pPr marL="573088" lvl="1" indent="-342900"/>
            <a:r>
              <a:rPr lang="en-US" sz="2200" dirty="0">
                <a:solidFill>
                  <a:srgbClr val="345073"/>
                </a:solidFill>
              </a:rPr>
              <a:t>Develop </a:t>
            </a:r>
            <a:r>
              <a:rPr lang="en-US" sz="2200" b="1" dirty="0">
                <a:solidFill>
                  <a:srgbClr val="0070C0"/>
                </a:solidFill>
              </a:rPr>
              <a:t>consensus on gaps, what has high value to build on</a:t>
            </a:r>
          </a:p>
          <a:p>
            <a:pPr marL="573088" lvl="1" indent="-342900"/>
            <a:r>
              <a:rPr lang="en-US" sz="2200" dirty="0">
                <a:solidFill>
                  <a:srgbClr val="345073"/>
                </a:solidFill>
              </a:rPr>
              <a:t>As noted above develop a </a:t>
            </a:r>
            <a:r>
              <a:rPr lang="en-US" sz="2200" b="1" dirty="0">
                <a:solidFill>
                  <a:srgbClr val="0070C0"/>
                </a:solidFill>
              </a:rPr>
              <a:t>general/common modeling approach</a:t>
            </a:r>
          </a:p>
        </p:txBody>
      </p:sp>
    </p:spTree>
    <p:extLst>
      <p:ext uri="{BB962C8B-B14F-4D97-AF65-F5344CB8AC3E}">
        <p14:creationId xmlns:p14="http://schemas.microsoft.com/office/powerpoint/2010/main" val="4231114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3200" dirty="0"/>
              <a:t>Anything else we should consider?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2B7FCA4-5975-4E39-9E05-4EFC00A0C61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9545" y="1644556"/>
            <a:ext cx="11076710" cy="35825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Having models and demonstrations that are persuasive about the clinical benefits and are visible to the medical imaging community will drive adoption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Look for small manageable targets of opportunity to achieve high value rapidly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Communications from this group outward is critical to drawing in additional stakeholders – academics, vendors</a:t>
            </a:r>
          </a:p>
        </p:txBody>
      </p:sp>
    </p:spTree>
    <p:extLst>
      <p:ext uri="{BB962C8B-B14F-4D97-AF65-F5344CB8AC3E}">
        <p14:creationId xmlns:p14="http://schemas.microsoft.com/office/powerpoint/2010/main" val="13499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l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2559" y="430307"/>
            <a:ext cx="10972800" cy="699246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What benefits would come with movement to structured reporting model and increasing interoperability of discrete data in radiology?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2FB63C-27F3-40E9-9130-DA2CBCA7E966}"/>
              </a:ext>
            </a:extLst>
          </p:cNvPr>
          <p:cNvSpPr/>
          <p:nvPr/>
        </p:nvSpPr>
        <p:spPr>
          <a:xfrm>
            <a:off x="691563" y="1129553"/>
            <a:ext cx="10893914" cy="48947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Registry</a:t>
            </a:r>
            <a:r>
              <a:rPr lang="en-US" dirty="0">
                <a:solidFill>
                  <a:schemeClr val="tx1"/>
                </a:solidFill>
              </a:rPr>
              <a:t> submissions in a standardized 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Actionable information can drive quality to </a:t>
            </a:r>
            <a:r>
              <a:rPr lang="en-US" b="1" dirty="0">
                <a:solidFill>
                  <a:srgbClr val="0070C0"/>
                </a:solidFill>
              </a:rPr>
              <a:t>leverage evidence based practices </a:t>
            </a:r>
            <a:r>
              <a:rPr lang="en-US" dirty="0">
                <a:solidFill>
                  <a:schemeClr val="tx1"/>
                </a:solidFill>
              </a:rPr>
              <a:t>driven into decision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Data to </a:t>
            </a:r>
            <a:r>
              <a:rPr lang="en-US" b="1" dirty="0">
                <a:solidFill>
                  <a:srgbClr val="0070C0"/>
                </a:solidFill>
              </a:rPr>
              <a:t>support costing structure </a:t>
            </a:r>
            <a:r>
              <a:rPr lang="en-US" dirty="0">
                <a:solidFill>
                  <a:schemeClr val="tx1"/>
                </a:solidFill>
              </a:rPr>
              <a:t>to see if the radiology procedures produce actionable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As </a:t>
            </a:r>
            <a:r>
              <a:rPr lang="en-US" b="1" dirty="0">
                <a:solidFill>
                  <a:srgbClr val="0070C0"/>
                </a:solidFill>
              </a:rPr>
              <a:t>less experienced staff play a greater role in care</a:t>
            </a:r>
            <a:r>
              <a:rPr lang="en-US" dirty="0">
                <a:solidFill>
                  <a:schemeClr val="tx1"/>
                </a:solidFill>
              </a:rPr>
              <a:t>, there is a greater need for evidence based guidance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Ability to do </a:t>
            </a:r>
            <a:r>
              <a:rPr lang="en-US" b="1" dirty="0">
                <a:solidFill>
                  <a:srgbClr val="0070C0"/>
                </a:solidFill>
              </a:rPr>
              <a:t>quantitative peer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Foundation for AI </a:t>
            </a:r>
            <a:r>
              <a:rPr lang="en-US" dirty="0">
                <a:solidFill>
                  <a:schemeClr val="tx1"/>
                </a:solidFill>
              </a:rPr>
              <a:t>and machine learning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Radiologist satisfaction increase </a:t>
            </a:r>
            <a:r>
              <a:rPr lang="en-US" dirty="0">
                <a:solidFill>
                  <a:schemeClr val="tx1"/>
                </a:solidFill>
              </a:rPr>
              <a:t>because the tools fetch and input quantitative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Less need for the radiologist to go back and add data to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Data is usable across the enterprise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Facilitates </a:t>
            </a:r>
            <a:r>
              <a:rPr lang="en-US" b="1" dirty="0">
                <a:solidFill>
                  <a:srgbClr val="0070C0"/>
                </a:solidFill>
              </a:rPr>
              <a:t>moving data across patient care settings</a:t>
            </a:r>
            <a:r>
              <a:rPr lang="en-US" dirty="0">
                <a:solidFill>
                  <a:schemeClr val="tx1"/>
                </a:solidFill>
              </a:rPr>
              <a:t>, e.g., pediatrics movement to adult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Can provide </a:t>
            </a:r>
            <a:r>
              <a:rPr lang="en-US" b="1" dirty="0">
                <a:solidFill>
                  <a:srgbClr val="0070C0"/>
                </a:solidFill>
              </a:rPr>
              <a:t>high level of care in resource strapped environments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Currently cannot answer some of the most basic data questions, e.g., how many ankle fractures, types of fractures.  Currently takes significant manual resources.   Can </a:t>
            </a:r>
            <a:r>
              <a:rPr lang="en-US" b="1" dirty="0">
                <a:solidFill>
                  <a:srgbClr val="0070C0"/>
                </a:solidFill>
              </a:rPr>
              <a:t>support operations management and improvement.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Note:  </a:t>
            </a:r>
            <a:r>
              <a:rPr lang="en-US" b="1" dirty="0">
                <a:solidFill>
                  <a:srgbClr val="0070C0"/>
                </a:solidFill>
              </a:rPr>
              <a:t>Need implementations to develop the evidence to show that these benefits are realized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6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098C65C-70A5-4488-AF51-672C1909F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05632"/>
              </p:ext>
            </p:extLst>
          </p:nvPr>
        </p:nvGraphicFramePr>
        <p:xfrm>
          <a:off x="353324" y="258353"/>
          <a:ext cx="11335984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7992">
                  <a:extLst>
                    <a:ext uri="{9D8B030D-6E8A-4147-A177-3AD203B41FA5}">
                      <a16:colId xmlns:a16="http://schemas.microsoft.com/office/drawing/2014/main" val="1399841796"/>
                    </a:ext>
                  </a:extLst>
                </a:gridCol>
                <a:gridCol w="5667992">
                  <a:extLst>
                    <a:ext uri="{9D8B030D-6E8A-4147-A177-3AD203B41FA5}">
                      <a16:colId xmlns:a16="http://schemas.microsoft.com/office/drawing/2014/main" val="2047839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Barrier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773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 single agreed on semantic architecture for defining the models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Develop coalitions to develop common data models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70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Current radiology report practice is narrative and does not rely on a semantic models.  Perceived as efficient.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Demonstrate that structured data is more efficient, e.g., generating bi-</a:t>
                      </a:r>
                      <a:r>
                        <a:rPr lang="en-US" dirty="0" err="1"/>
                        <a:t>rads</a:t>
                      </a:r>
                      <a:r>
                        <a:rPr lang="en-US" dirty="0"/>
                        <a:t>.</a:t>
                      </a:r>
                    </a:p>
                    <a:p>
                      <a:r>
                        <a:rPr lang="en-US" dirty="0"/>
                        <a:t>Develop tools to support guided dictation so that each section within the dictation captures data that can be coded.  </a:t>
                      </a:r>
                    </a:p>
                    <a:p>
                      <a:r>
                        <a:rPr lang="en-US" dirty="0"/>
                        <a:t>Demonstrate the added value of structured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112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Lack of regulatory framework or incentive to improve the quality of reports and the use of structured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Reimburse for radiology reports with discrete data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741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Lack of evidence that discrete data is delivering real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Conduct pilots to demonstrate the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201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Need to change the culture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RSNA and ACR continue to promote structured coding.</a:t>
                      </a:r>
                    </a:p>
                    <a:p>
                      <a:r>
                        <a:rPr lang="en-US" dirty="0"/>
                        <a:t>Models will enable automation that will make it easier</a:t>
                      </a:r>
                    </a:p>
                    <a:p>
                      <a:r>
                        <a:rPr lang="en-US" dirty="0"/>
                        <a:t>Convey that the radiologist is part of the care team</a:t>
                      </a:r>
                    </a:p>
                    <a:p>
                      <a:r>
                        <a:rPr lang="en-US" dirty="0"/>
                        <a:t>Next generation of radiologist will be more oriented to electronic documentation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34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5591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8130" y="287612"/>
            <a:ext cx="11076710" cy="1042658"/>
          </a:xfrm>
        </p:spPr>
        <p:txBody>
          <a:bodyPr>
            <a:normAutofit/>
          </a:bodyPr>
          <a:lstStyle/>
          <a:p>
            <a:pPr algn="l"/>
            <a:r>
              <a:rPr lang="en-US" sz="3100" dirty="0"/>
              <a:t>Should we formally organize i4 to create a framework for collaboration and standardization for radiology content?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89892" y="1467135"/>
            <a:ext cx="11076710" cy="4585648"/>
          </a:xfrm>
        </p:spPr>
        <p:txBody>
          <a:bodyPr>
            <a:normAutofit fontScale="85000" lnSpcReduction="20000"/>
          </a:bodyPr>
          <a:lstStyle/>
          <a:p>
            <a:pPr marL="0" lvl="1" indent="-227012">
              <a:lnSpc>
                <a:spcPct val="107000"/>
              </a:lnSpc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Options – for the next six months</a:t>
            </a:r>
          </a:p>
          <a:p>
            <a:pPr marL="115888" lvl="1" indent="-342900">
              <a:lnSpc>
                <a:spcPct val="107000"/>
              </a:lnSpc>
            </a:pPr>
            <a:r>
              <a:rPr lang="en-US" sz="24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Standalone – for the next two meetings.  Coordinate meeting dates with HSPC or CIIC</a:t>
            </a:r>
          </a:p>
          <a:p>
            <a:pPr marL="573088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Could move faster, but may lack coordination</a:t>
            </a:r>
          </a:p>
          <a:p>
            <a:pPr marL="573088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need relationships with other organizations</a:t>
            </a:r>
          </a:p>
          <a:p>
            <a:pPr marL="573088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resources for organizational management</a:t>
            </a:r>
          </a:p>
          <a:p>
            <a:pPr marL="573088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 before or after another group for one day</a:t>
            </a:r>
          </a:p>
          <a:p>
            <a:pPr marL="115888" lvl="1" indent="-342900">
              <a:lnSpc>
                <a:spcPct val="107000"/>
              </a:lnSpc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Attach to another organization</a:t>
            </a:r>
          </a:p>
          <a:p>
            <a:pPr marL="800100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be slower, but would have better coordination</a:t>
            </a:r>
          </a:p>
          <a:p>
            <a:pPr marL="800100" lvl="2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 organizations</a:t>
            </a:r>
          </a:p>
          <a:p>
            <a:pPr marL="1257300" lvl="3" indent="-342900">
              <a:lnSpc>
                <a:spcPct val="107000"/>
              </a:lnSpc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CIIC – a logical home, but still under early development</a:t>
            </a:r>
          </a:p>
          <a:p>
            <a:pPr marL="1257300" lvl="3" indent="-342900">
              <a:lnSpc>
                <a:spcPct val="107000"/>
              </a:lnSpc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HSPC</a:t>
            </a:r>
          </a:p>
          <a:p>
            <a:pPr marL="1257300" lvl="3" indent="-342900">
              <a:lnSpc>
                <a:spcPct val="107000"/>
              </a:lnSpc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IHE – maybe after the standards are defined.  Could support implementation guides and test plans</a:t>
            </a:r>
          </a:p>
          <a:p>
            <a:pPr marL="1257300" lvl="3" indent="-342900">
              <a:lnSpc>
                <a:spcPct val="107000"/>
              </a:lnSpc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HL7 – can support standards balloting.  Do initial work and bring to HL7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350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B5F2EE-928F-49EB-B0D8-3C9452012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Approach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2A673A-7010-4AC5-86D6-BCC7593217B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4830" y="1933891"/>
            <a:ext cx="11076710" cy="3970131"/>
          </a:xfrm>
        </p:spPr>
        <p:txBody>
          <a:bodyPr>
            <a:normAutofit/>
          </a:bodyPr>
          <a:lstStyle/>
          <a:p>
            <a:pPr marL="681037" indent="-2286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role should ACR and RSNA take in this organizational effort?</a:t>
            </a:r>
          </a:p>
          <a:p>
            <a:pPr marL="911225" lvl="1" indent="-2286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Could assist in providing support for convening meetings and communication channels</a:t>
            </a:r>
          </a:p>
          <a:p>
            <a:pPr marL="911225" lvl="1" indent="-2286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 consider including radiology sub-specialties and other “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ologies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”.  RSNA can help with outreach</a:t>
            </a:r>
          </a:p>
          <a:p>
            <a:pPr marL="911225" lvl="1" indent="-2286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RSNA and ACR need to be engaged because they are both engaged in addressing this issue</a:t>
            </a: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635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B5F2EE-928F-49EB-B0D8-3C9452012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Approach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2A673A-7010-4AC5-86D6-BCC7593217B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8006" y="1596401"/>
            <a:ext cx="11076710" cy="4517795"/>
          </a:xfrm>
        </p:spPr>
        <p:txBody>
          <a:bodyPr>
            <a:normAutofit fontScale="70000" lnSpcReduction="20000"/>
          </a:bodyPr>
          <a:lstStyle/>
          <a:p>
            <a:pPr marL="452437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we provide broad opportunity for participation and keep the process non-commercial and non-political?</a:t>
            </a:r>
          </a:p>
          <a:p>
            <a:pPr marL="452437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1225" lvl="1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9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Address these issues openly</a:t>
            </a:r>
          </a:p>
          <a:p>
            <a:pPr marL="911225" lvl="1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</a:t>
            </a:r>
            <a:r>
              <a:rPr lang="en-US" sz="29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 policies </a:t>
            </a:r>
            <a:r>
              <a:rPr 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balance the need for open source and retain commercial IT value as appropriate</a:t>
            </a:r>
          </a:p>
          <a:p>
            <a:pPr marL="911225" lvl="1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9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participation</a:t>
            </a:r>
          </a:p>
          <a:p>
            <a:pPr marL="911225" lvl="1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9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Broad call for participation</a:t>
            </a:r>
          </a:p>
          <a:p>
            <a:pPr marL="911225" lvl="1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9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Transparency</a:t>
            </a:r>
            <a:r>
              <a:rPr 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public proceedings, meeting processes</a:t>
            </a:r>
          </a:p>
          <a:p>
            <a:pPr marL="911225" lvl="1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9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Clear and simple rules of engagement </a:t>
            </a:r>
            <a:r>
              <a:rPr lang="en-US" sz="2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strong commitment to purpose over individual organizational interests</a:t>
            </a:r>
          </a:p>
          <a:p>
            <a:pPr marL="911225" lvl="1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9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Governance model</a:t>
            </a: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460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How can we encourage content development from many sources while avoiding chaos and fragmentation?</a:t>
            </a:r>
            <a:endParaRPr lang="en-US" sz="44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C70D1C-FD83-4AB3-B1F3-411F2D3E58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45073"/>
                </a:solidFill>
              </a:rPr>
              <a:t>Establish </a:t>
            </a:r>
            <a:r>
              <a:rPr lang="en-US" sz="2800" b="1" dirty="0">
                <a:solidFill>
                  <a:srgbClr val="0070C0"/>
                </a:solidFill>
              </a:rPr>
              <a:t>strong linkages with existing efforts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45073"/>
                </a:solidFill>
              </a:rPr>
              <a:t>Have a </a:t>
            </a:r>
            <a:r>
              <a:rPr lang="en-US" sz="2800" b="1" dirty="0">
                <a:solidFill>
                  <a:srgbClr val="0070C0"/>
                </a:solidFill>
              </a:rPr>
              <a:t>simple commonly understood formalism</a:t>
            </a:r>
            <a:r>
              <a:rPr lang="en-US" sz="2800" dirty="0">
                <a:solidFill>
                  <a:srgbClr val="345073"/>
                </a:solidFill>
              </a:rPr>
              <a:t> for expressing 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</a:rPr>
              <a:t>Make choices that will create momentum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45073"/>
                </a:solidFill>
              </a:rPr>
              <a:t>Need to have the </a:t>
            </a:r>
            <a:r>
              <a:rPr lang="en-US" sz="2800" b="1" dirty="0">
                <a:solidFill>
                  <a:srgbClr val="0070C0"/>
                </a:solidFill>
              </a:rPr>
              <a:t>clinical models and the schema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</a:rPr>
              <a:t>Tooling</a:t>
            </a:r>
            <a:r>
              <a:rPr lang="en-US" sz="2800" dirty="0">
                <a:solidFill>
                  <a:srgbClr val="345073"/>
                </a:solidFill>
              </a:rPr>
              <a:t> to enable collaboration authoring, viewing, reviewing, managing</a:t>
            </a:r>
          </a:p>
          <a:p>
            <a:pPr marL="687388" lvl="1" indent="-457200"/>
            <a:r>
              <a:rPr lang="en-US" sz="2400" dirty="0">
                <a:solidFill>
                  <a:srgbClr val="345073"/>
                </a:solidFill>
              </a:rPr>
              <a:t>Must have a clinician friendly view</a:t>
            </a:r>
          </a:p>
        </p:txBody>
      </p:sp>
    </p:spTree>
    <p:extLst>
      <p:ext uri="{BB962C8B-B14F-4D97-AF65-F5344CB8AC3E}">
        <p14:creationId xmlns:p14="http://schemas.microsoft.com/office/powerpoint/2010/main" val="1204965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What specific projects can we work on now?</a:t>
            </a:r>
            <a:b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9280022-FFB9-4D65-B6A4-DC3F84EA2F8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9545" y="1330657"/>
            <a:ext cx="11076710" cy="443006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All work should </a:t>
            </a:r>
            <a:r>
              <a:rPr lang="en-US" sz="2400" b="1" dirty="0">
                <a:solidFill>
                  <a:srgbClr val="0070C0"/>
                </a:solidFill>
              </a:rPr>
              <a:t>include the appropriate clinical expertise </a:t>
            </a:r>
            <a:r>
              <a:rPr lang="en-US" sz="2400" dirty="0">
                <a:solidFill>
                  <a:schemeClr val="tx1"/>
                </a:solidFill>
              </a:rPr>
              <a:t>including the sub-specialty societies</a:t>
            </a:r>
            <a:endParaRPr lang="en-US" sz="2000" dirty="0">
              <a:solidFill>
                <a:schemeClr val="tx1"/>
              </a:solidFill>
            </a:endParaRPr>
          </a:p>
          <a:p>
            <a:pPr marL="573088" lvl="1" indent="-342900"/>
            <a:r>
              <a:rPr lang="en-US" sz="2400" b="1" dirty="0">
                <a:solidFill>
                  <a:srgbClr val="0070C0"/>
                </a:solidFill>
              </a:rPr>
              <a:t>Define how the work will be delivered </a:t>
            </a:r>
          </a:p>
          <a:p>
            <a:pPr marL="804863" lvl="2" indent="-342900"/>
            <a:r>
              <a:rPr lang="en-US" dirty="0"/>
              <a:t>What </a:t>
            </a:r>
            <a:r>
              <a:rPr lang="en-US" b="1" dirty="0">
                <a:solidFill>
                  <a:srgbClr val="0070C0"/>
                </a:solidFill>
              </a:rPr>
              <a:t>artifacts</a:t>
            </a:r>
            <a:r>
              <a:rPr lang="en-US" dirty="0"/>
              <a:t> will be produced</a:t>
            </a:r>
          </a:p>
          <a:p>
            <a:pPr marL="804863" lvl="2" indent="-342900"/>
            <a:r>
              <a:rPr lang="en-US" dirty="0"/>
              <a:t>Defining an </a:t>
            </a:r>
            <a:r>
              <a:rPr lang="en-US" b="1" dirty="0">
                <a:solidFill>
                  <a:srgbClr val="0070C0"/>
                </a:solidFill>
              </a:rPr>
              <a:t>architecture</a:t>
            </a:r>
          </a:p>
          <a:p>
            <a:pPr marL="1027113" lvl="3" indent="-342900"/>
            <a:r>
              <a:rPr lang="en-US" sz="2000" dirty="0"/>
              <a:t>Vendors would benefit from a defined architecture</a:t>
            </a:r>
          </a:p>
          <a:p>
            <a:pPr marL="1027113" lvl="3" indent="-342900"/>
            <a:r>
              <a:rPr lang="en-US" sz="2000" dirty="0"/>
              <a:t>Opportunity to guide the vendors and suppliers in what is needed</a:t>
            </a:r>
          </a:p>
          <a:p>
            <a:pPr marL="573088" lvl="1" indent="-342900"/>
            <a:r>
              <a:rPr lang="en-US" sz="2400" b="1" dirty="0">
                <a:solidFill>
                  <a:srgbClr val="0070C0"/>
                </a:solidFill>
              </a:rPr>
              <a:t>CMS quality reporting requirements </a:t>
            </a:r>
            <a:r>
              <a:rPr lang="en-US" sz="2400" dirty="0"/>
              <a:t>– sets up a cause or purpose for the work = 9 projects</a:t>
            </a:r>
          </a:p>
          <a:p>
            <a:pPr marL="573088" lvl="1" indent="-342900"/>
            <a:r>
              <a:rPr lang="en-US" sz="2400" b="1" dirty="0">
                <a:solidFill>
                  <a:srgbClr val="0070C0"/>
                </a:solidFill>
              </a:rPr>
              <a:t>Cancer Interoperability </a:t>
            </a:r>
            <a:r>
              <a:rPr lang="en-US" sz="2400" dirty="0"/>
              <a:t>and cancer registries</a:t>
            </a:r>
          </a:p>
          <a:p>
            <a:pPr marL="573088" lvl="1" indent="-342900"/>
            <a:endParaRPr lang="en-US" sz="2400" dirty="0"/>
          </a:p>
          <a:p>
            <a:pPr marL="804863" lvl="2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360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9545" y="137487"/>
            <a:ext cx="11076710" cy="1042658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What should we target to do at RSNA 2017, and in the 6 months following? 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519545" y="1337481"/>
            <a:ext cx="11076710" cy="4423239"/>
          </a:xfrm>
        </p:spPr>
        <p:txBody>
          <a:bodyPr>
            <a:norm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Go back and vet ideas with participant organizations and meet to share feedback and refine focus to define the next six months</a:t>
            </a:r>
          </a:p>
          <a:p>
            <a:pPr marL="573088" lvl="1" indent="-342900"/>
            <a:r>
              <a:rPr lang="en-US" sz="2000" dirty="0"/>
              <a:t> 2 hour meeting</a:t>
            </a:r>
          </a:p>
          <a:p>
            <a:pPr marL="573088" lvl="1" indent="-342900"/>
            <a:r>
              <a:rPr lang="en-US" sz="2000" dirty="0"/>
              <a:t>Select time to maximize attendance</a:t>
            </a:r>
          </a:p>
          <a:p>
            <a:pPr marL="573088" lvl="1" indent="-342900"/>
            <a:r>
              <a:rPr lang="en-US" sz="2000" dirty="0"/>
              <a:t>Make presentation at MITA meeting (NEMA medical imaging group – DICOM)</a:t>
            </a:r>
          </a:p>
          <a:p>
            <a:pPr marL="342900" indent="-342900"/>
            <a:r>
              <a:rPr lang="en-US" sz="2200" b="1" dirty="0"/>
              <a:t>Key actions for next six months – reconvene this group at least once or more</a:t>
            </a:r>
          </a:p>
          <a:p>
            <a:pPr marL="573088" lvl="1" indent="-342900"/>
            <a:r>
              <a:rPr lang="en-US" sz="2000" dirty="0"/>
              <a:t>RSNA Meeting</a:t>
            </a:r>
          </a:p>
          <a:p>
            <a:pPr marL="573088" lvl="1" indent="-342900"/>
            <a:r>
              <a:rPr lang="en-US" sz="2000" dirty="0"/>
              <a:t>Develop a method for moving work forward</a:t>
            </a:r>
          </a:p>
          <a:p>
            <a:pPr marL="804863" lvl="2" indent="-342900"/>
            <a:r>
              <a:rPr lang="en-US" sz="1600" dirty="0"/>
              <a:t>Work groups</a:t>
            </a:r>
          </a:p>
          <a:p>
            <a:pPr marL="804863" lvl="2" indent="-342900"/>
            <a:r>
              <a:rPr lang="en-US" sz="1600" dirty="0"/>
              <a:t>Steering group</a:t>
            </a:r>
          </a:p>
          <a:p>
            <a:pPr marL="573088" lvl="1" indent="-342900"/>
            <a:r>
              <a:rPr lang="en-US" sz="2000" dirty="0"/>
              <a:t>Select initial projects and begin work</a:t>
            </a:r>
          </a:p>
          <a:p>
            <a:pPr marL="342900" indent="-342900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90548018"/>
      </p:ext>
    </p:extLst>
  </p:cSld>
  <p:clrMapOvr>
    <a:masterClrMapping/>
  </p:clrMapOvr>
</p:sld>
</file>

<file path=ppt/theme/theme1.xml><?xml version="1.0" encoding="utf-8"?>
<a:theme xmlns:a="http://schemas.openxmlformats.org/drawingml/2006/main" name="Intermountain DkBlue Wave">
  <a:themeElements>
    <a:clrScheme name="Intermountain Colors 3">
      <a:dk1>
        <a:srgbClr val="000000"/>
      </a:dk1>
      <a:lt1>
        <a:srgbClr val="FFFFFF"/>
      </a:lt1>
      <a:dk2>
        <a:srgbClr val="37517D"/>
      </a:dk2>
      <a:lt2>
        <a:srgbClr val="4F81BD"/>
      </a:lt2>
      <a:accent1>
        <a:srgbClr val="4F81BD"/>
      </a:accent1>
      <a:accent2>
        <a:srgbClr val="005DAA"/>
      </a:accent2>
      <a:accent3>
        <a:srgbClr val="A8C5E7"/>
      </a:accent3>
      <a:accent4>
        <a:srgbClr val="EFAE1E"/>
      </a:accent4>
      <a:accent5>
        <a:srgbClr val="88BB00"/>
      </a:accent5>
      <a:accent6>
        <a:srgbClr val="B45114"/>
      </a:accent6>
      <a:hlink>
        <a:srgbClr val="005DAA"/>
      </a:hlink>
      <a:folHlink>
        <a:srgbClr val="4F81B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ial Intermountain PowerPoint Template.potx" id="{F2F2BC2C-FC59-4F7B-A87A-CD11F2D3DDA5}" vid="{F989D3DB-958E-4AE3-ACCF-4D253DB7C2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Official Intermountain PowerPoint Template</Template>
  <TotalTime>969</TotalTime>
  <Words>998</Words>
  <Application>Microsoft Office PowerPoint</Application>
  <PresentationFormat>Widescreen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Times New Roman</vt:lpstr>
      <vt:lpstr>Wingdings</vt:lpstr>
      <vt:lpstr>Intermountain DkBlue Wave</vt:lpstr>
      <vt:lpstr>i4 Summit</vt:lpstr>
      <vt:lpstr>What benefits would come with movement to structured reporting model and increasing interoperability of discrete data in radiology?</vt:lpstr>
      <vt:lpstr>PowerPoint Presentation</vt:lpstr>
      <vt:lpstr>Should we formally organize i4 to create a framework for collaboration and standardization for radiology content?</vt:lpstr>
      <vt:lpstr>Organizational Approach</vt:lpstr>
      <vt:lpstr>Organizational Approach</vt:lpstr>
      <vt:lpstr>How can we encourage content development from many sources while avoiding chaos and fragmentation?</vt:lpstr>
      <vt:lpstr>What specific projects can we work on now? </vt:lpstr>
      <vt:lpstr>What should we target to do at RSNA 2017, and in the 6 months following?  </vt:lpstr>
      <vt:lpstr>How can we bring greater coherence to the content created from a variety of sources so that content blends into a unified language?</vt:lpstr>
      <vt:lpstr>Anything else we should consider?</vt:lpstr>
    </vt:vector>
  </TitlesOfParts>
  <Company>Intermountain Healthcare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 Calibri 40 Pt</dc:title>
  <dc:creator>Keith White</dc:creator>
  <cp:lastModifiedBy>Virginia Riehl</cp:lastModifiedBy>
  <cp:revision>67</cp:revision>
  <cp:lastPrinted>2016-11-18T21:04:20Z</cp:lastPrinted>
  <dcterms:created xsi:type="dcterms:W3CDTF">2017-09-13T17:01:16Z</dcterms:created>
  <dcterms:modified xsi:type="dcterms:W3CDTF">2017-09-22T14:37:56Z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a1a4512-8026-4a73-bfb7-8d52c1779a3a_Enabled">
    <vt:lpwstr>True</vt:lpwstr>
  </property>
  <property fmtid="{D5CDD505-2E9C-101B-9397-08002B2CF9AE}" pid="3" name="MSIP_Label_ba1a4512-8026-4a73-bfb7-8d52c1779a3a_SiteId">
    <vt:lpwstr>a79016de-bdd0-4e47-91f4-79416ab912ad</vt:lpwstr>
  </property>
  <property fmtid="{D5CDD505-2E9C-101B-9397-08002B2CF9AE}" pid="4" name="MSIP_Label_ba1a4512-8026-4a73-bfb7-8d52c1779a3a_Ref">
    <vt:lpwstr>https://api.informationprotection.azure.com/api/a79016de-bdd0-4e47-91f4-79416ab912ad</vt:lpwstr>
  </property>
  <property fmtid="{D5CDD505-2E9C-101B-9397-08002B2CF9AE}" pid="5" name="MSIP_Label_ba1a4512-8026-4a73-bfb7-8d52c1779a3a_SetBy">
    <vt:lpwstr>Keith.White@imail.org</vt:lpwstr>
  </property>
  <property fmtid="{D5CDD505-2E9C-101B-9397-08002B2CF9AE}" pid="6" name="MSIP_Label_ba1a4512-8026-4a73-bfb7-8d52c1779a3a_SetDate">
    <vt:lpwstr>2017-09-13T11:01:30.5866175-06:00</vt:lpwstr>
  </property>
  <property fmtid="{D5CDD505-2E9C-101B-9397-08002B2CF9AE}" pid="7" name="MSIP_Label_ba1a4512-8026-4a73-bfb7-8d52c1779a3a_Name">
    <vt:lpwstr>Sensitive Information</vt:lpwstr>
  </property>
  <property fmtid="{D5CDD505-2E9C-101B-9397-08002B2CF9AE}" pid="8" name="MSIP_Label_ba1a4512-8026-4a73-bfb7-8d52c1779a3a_Application">
    <vt:lpwstr>Microsoft Azure Information Protection</vt:lpwstr>
  </property>
  <property fmtid="{D5CDD505-2E9C-101B-9397-08002B2CF9AE}" pid="9" name="MSIP_Label_ba1a4512-8026-4a73-bfb7-8d52c1779a3a_Extended_MSFT_Method">
    <vt:lpwstr>Automatic</vt:lpwstr>
  </property>
  <property fmtid="{D5CDD505-2E9C-101B-9397-08002B2CF9AE}" pid="10" name="Sensitivity">
    <vt:lpwstr>Sensitive Information</vt:lpwstr>
  </property>
</Properties>
</file>