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sldIdLst>
    <p:sldId id="256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257" r:id="rId21"/>
    <p:sldId id="260" r:id="rId22"/>
    <p:sldId id="26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62" r:id="rId34"/>
    <p:sldId id="263" r:id="rId35"/>
    <p:sldId id="264" r:id="rId36"/>
    <p:sldId id="265" r:id="rId37"/>
    <p:sldId id="266" r:id="rId38"/>
    <p:sldId id="267" r:id="rId39"/>
    <p:sldId id="272" r:id="rId40"/>
    <p:sldId id="270" r:id="rId41"/>
    <p:sldId id="271" r:id="rId42"/>
    <p:sldId id="273" r:id="rId43"/>
    <p:sldId id="274" r:id="rId44"/>
    <p:sldId id="275" r:id="rId45"/>
    <p:sldId id="301" r:id="rId46"/>
    <p:sldId id="302" r:id="rId47"/>
    <p:sldId id="258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4"/>
    <p:restoredTop sz="94631"/>
  </p:normalViewPr>
  <p:slideViewPr>
    <p:cSldViewPr snapToGrid="0" snapToObjects="1">
      <p:cViewPr>
        <p:scale>
          <a:sx n="110" d="100"/>
          <a:sy n="110" d="100"/>
        </p:scale>
        <p:origin x="248" y="4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groups53\groups53$\public\User%20Folders\Giampaolo\Imaging%20Costing%20studies\Image%20sharing\DRAFTS\Graphs\Graph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'Access RR 9_14'!$C$18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'Access RR 9_14'!$B$19:$B$20</c:f>
              <c:strCache>
                <c:ptCount val="2"/>
                <c:pt idx="0">
                  <c:v>CD</c:v>
                </c:pt>
                <c:pt idx="1">
                  <c:v>Internet</c:v>
                </c:pt>
              </c:strCache>
            </c:strRef>
          </c:cat>
          <c:val>
            <c:numRef>
              <c:f>'Access RR 9_14'!$C$19:$C$20</c:f>
              <c:numCache>
                <c:formatCode>General</c:formatCode>
                <c:ptCount val="2"/>
                <c:pt idx="0">
                  <c:v>53.99</c:v>
                </c:pt>
                <c:pt idx="1">
                  <c:v>63.38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08-4548-A553-E1F8ADC915E2}"/>
            </c:ext>
          </c:extLst>
        </c:ser>
        <c:ser>
          <c:idx val="1"/>
          <c:order val="1"/>
          <c:tx>
            <c:strRef>
              <c:f>'Access RR 9_14'!$D$18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'Access RR 9_14'!$B$19:$B$20</c:f>
              <c:strCache>
                <c:ptCount val="2"/>
                <c:pt idx="0">
                  <c:v>CD</c:v>
                </c:pt>
                <c:pt idx="1">
                  <c:v>Internet</c:v>
                </c:pt>
              </c:strCache>
            </c:strRef>
          </c:cat>
          <c:val>
            <c:numRef>
              <c:f>'Access RR 9_14'!$D$19:$D$20</c:f>
              <c:numCache>
                <c:formatCode>General</c:formatCode>
                <c:ptCount val="2"/>
                <c:pt idx="0">
                  <c:v>23.47</c:v>
                </c:pt>
                <c:pt idx="1">
                  <c:v>24.88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08-4548-A553-E1F8ADC915E2}"/>
            </c:ext>
          </c:extLst>
        </c:ser>
        <c:ser>
          <c:idx val="2"/>
          <c:order val="2"/>
          <c:tx>
            <c:strRef>
              <c:f>'Access RR 9_14'!$E$18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'Access RR 9_14'!$B$19:$B$20</c:f>
              <c:strCache>
                <c:ptCount val="2"/>
                <c:pt idx="0">
                  <c:v>CD</c:v>
                </c:pt>
                <c:pt idx="1">
                  <c:v>Internet</c:v>
                </c:pt>
              </c:strCache>
            </c:strRef>
          </c:cat>
          <c:val>
            <c:numRef>
              <c:f>'Access RR 9_14'!$E$19:$E$20</c:f>
              <c:numCache>
                <c:formatCode>General</c:formatCode>
                <c:ptCount val="2"/>
                <c:pt idx="0">
                  <c:v>14.08</c:v>
                </c:pt>
                <c:pt idx="1">
                  <c:v>4.689999999999999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08-4548-A553-E1F8ADC915E2}"/>
            </c:ext>
          </c:extLst>
        </c:ser>
        <c:ser>
          <c:idx val="3"/>
          <c:order val="3"/>
          <c:tx>
            <c:strRef>
              <c:f>'Access RR 9_14'!$F$18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'Access RR 9_14'!$B$19:$B$20</c:f>
              <c:strCache>
                <c:ptCount val="2"/>
                <c:pt idx="0">
                  <c:v>CD</c:v>
                </c:pt>
                <c:pt idx="1">
                  <c:v>Internet</c:v>
                </c:pt>
              </c:strCache>
            </c:strRef>
          </c:cat>
          <c:val>
            <c:numRef>
              <c:f>'Access RR 9_14'!$F$19:$F$20</c:f>
              <c:numCache>
                <c:formatCode>General</c:formatCode>
                <c:ptCount val="2"/>
                <c:pt idx="0">
                  <c:v>3.29</c:v>
                </c:pt>
                <c:pt idx="1">
                  <c:v>4.23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08-4548-A553-E1F8ADC915E2}"/>
            </c:ext>
          </c:extLst>
        </c:ser>
        <c:ser>
          <c:idx val="4"/>
          <c:order val="4"/>
          <c:tx>
            <c:strRef>
              <c:f>'Access RR 9_14'!$G$18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'Access RR 9_14'!$B$19:$B$20</c:f>
              <c:strCache>
                <c:ptCount val="2"/>
                <c:pt idx="0">
                  <c:v>CD</c:v>
                </c:pt>
                <c:pt idx="1">
                  <c:v>Internet</c:v>
                </c:pt>
              </c:strCache>
            </c:strRef>
          </c:cat>
          <c:val>
            <c:numRef>
              <c:f>'Access RR 9_14'!$G$19:$G$20</c:f>
              <c:numCache>
                <c:formatCode>General</c:formatCode>
                <c:ptCount val="2"/>
                <c:pt idx="0">
                  <c:v>5.159999999999998</c:v>
                </c:pt>
                <c:pt idx="1">
                  <c:v>2.82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08-4548-A553-E1F8ADC91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5981200"/>
        <c:axId val="676197408"/>
      </c:barChart>
      <c:catAx>
        <c:axId val="6259812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676197408"/>
        <c:crosses val="autoZero"/>
        <c:auto val="1"/>
        <c:lblAlgn val="ctr"/>
        <c:lblOffset val="100"/>
        <c:noMultiLvlLbl val="0"/>
      </c:catAx>
      <c:valAx>
        <c:axId val="676197408"/>
        <c:scaling>
          <c:orientation val="minMax"/>
          <c:max val="100.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% of Answers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625981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958442694663"/>
          <c:y val="0.0"/>
          <c:w val="0.244486001749781"/>
          <c:h val="1.0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0.35274</cdr:x>
      <cdr:y>0.01648</cdr:y>
    </cdr:from>
    <cdr:to>
      <cdr:x>0.51941</cdr:x>
      <cdr:y>0.14835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38455" y="48975"/>
          <a:ext cx="1104922" cy="391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/>
            <a:t>P&lt;0.0001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179DA-C4FD-4D6C-9F1A-3956F08FA42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F1832-D631-431D-B17D-CAD4EC284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0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connection of RPIDs to RIDs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1832-D631-431D-B17D-CAD4EC284E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3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connection of RPIDs to RIDs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1832-D631-431D-B17D-CAD4EC284E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fld id="{3E30F51F-DD66-4FB7-BEAC-A75BF73A6DD5}" type="slidenum">
              <a:rPr lang="en-US" sz="1200" smtClean="0">
                <a:solidFill>
                  <a:srgbClr val="000000"/>
                </a:solidFill>
                <a:latin typeface="Times New Roman" pitchFamily="18" charset="0"/>
              </a:rPr>
              <a:pPr>
                <a:buClrTx/>
                <a:buSzTx/>
                <a:buFontTx/>
                <a:buNone/>
              </a:pPr>
              <a:t>32</a:t>
            </a:fld>
            <a:endParaRPr lang="en-US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3234" name="Rectangle 7"/>
          <p:cNvSpPr txBox="1">
            <a:spLocks noGrp="1" noChangeArrowheads="1"/>
          </p:cNvSpPr>
          <p:nvPr/>
        </p:nvSpPr>
        <p:spPr bwMode="auto">
          <a:xfrm>
            <a:off x="3885608" y="8684961"/>
            <a:ext cx="2972393" cy="45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65188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65188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65188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65188"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65188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65188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65188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65188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fld id="{8E55EFF4-8388-41A3-95CA-C536F37A06B3}" type="slidenum">
              <a:rPr lang="en-US" altLang="ja-JP" sz="1100" b="1">
                <a:solidFill>
                  <a:srgbClr val="000000"/>
                </a:solidFill>
                <a:effectLst/>
                <a:latin typeface="Times New Roman" pitchFamily="18" charset="0"/>
              </a:rPr>
              <a:pPr algn="r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32</a:t>
            </a:fld>
            <a:endParaRPr lang="en-US" altLang="ja-JP" sz="1100" b="1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23235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223236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6450" y="4343216"/>
            <a:ext cx="5025104" cy="41166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GB" altLang="ja-JP" sz="3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82275" tIns="82275" rIns="82275" bIns="8227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Elderly well represented among early adopters of Image Share Network (ISN)</a:t>
            </a:r>
          </a:p>
          <a:p>
            <a:r>
              <a:rPr lang="en-US" dirty="0" smtClean="0"/>
              <a:t>Ease of access to medical images was rated higher with ISN</a:t>
            </a:r>
          </a:p>
          <a:p>
            <a:r>
              <a:rPr lang="en-US" dirty="0" smtClean="0"/>
              <a:t>Demonstrated feasibility of patient-directed, Internet based, interoperable system to exchange medical images </a:t>
            </a:r>
          </a:p>
          <a:p>
            <a:r>
              <a:rPr lang="en-US" dirty="0" smtClean="0"/>
              <a:t>Meets patient expectations regarding access, timeliness and privacy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1832-D631-431D-B17D-CAD4EC284E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0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1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4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274319" y="4526279"/>
            <a:ext cx="8595299" cy="411599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t" anchorCtr="0"/>
          <a:lstStyle>
            <a:lvl1pPr lvl="0" algn="ctr" rtl="0">
              <a:spcBef>
                <a:spcPts val="0"/>
              </a:spcBef>
              <a:buSzPct val="100000"/>
              <a:buChar char="●"/>
              <a:defRPr sz="2900"/>
            </a:lvl1pPr>
            <a:lvl2pPr lvl="1" algn="ctr" rtl="0">
              <a:spcBef>
                <a:spcPts val="0"/>
              </a:spcBef>
              <a:buSzPct val="100000"/>
              <a:buChar char="○"/>
              <a:defRPr sz="2900"/>
            </a:lvl2pPr>
            <a:lvl3pPr lvl="2" algn="ctr" rtl="0">
              <a:spcBef>
                <a:spcPts val="0"/>
              </a:spcBef>
              <a:buSzPct val="100000"/>
              <a:buChar char="■"/>
              <a:defRPr sz="2900"/>
            </a:lvl3pPr>
            <a:lvl4pPr lvl="3" algn="ctr" rtl="0">
              <a:spcBef>
                <a:spcPts val="0"/>
              </a:spcBef>
              <a:buSzPct val="100000"/>
              <a:buChar char="●"/>
              <a:defRPr sz="2900"/>
            </a:lvl4pPr>
            <a:lvl5pPr lvl="4" algn="ctr" rtl="0">
              <a:spcBef>
                <a:spcPts val="0"/>
              </a:spcBef>
              <a:buSzPct val="100000"/>
              <a:buChar char="○"/>
              <a:defRPr sz="2900"/>
            </a:lvl5pPr>
            <a:lvl6pPr lvl="5" algn="ctr" rtl="0">
              <a:spcBef>
                <a:spcPts val="0"/>
              </a:spcBef>
              <a:buSzPct val="100000"/>
              <a:buChar char="■"/>
              <a:defRPr sz="2900"/>
            </a:lvl6pPr>
            <a:lvl7pPr lvl="6" algn="ctr" rtl="0">
              <a:spcBef>
                <a:spcPts val="0"/>
              </a:spcBef>
              <a:buSzPct val="100000"/>
              <a:buChar char="●"/>
              <a:defRPr sz="2900"/>
            </a:lvl7pPr>
            <a:lvl8pPr lvl="7" algn="ctr" rtl="0">
              <a:spcBef>
                <a:spcPts val="0"/>
              </a:spcBef>
              <a:buSzPct val="100000"/>
              <a:buChar char="○"/>
              <a:defRPr sz="2900"/>
            </a:lvl8pPr>
            <a:lvl9pPr lvl="8" algn="ctr" rtl="0">
              <a:spcBef>
                <a:spcPts val="0"/>
              </a:spcBef>
              <a:buSzPct val="100000"/>
              <a:buChar char="■"/>
              <a:defRPr sz="2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10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y caduceu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09" y="25695"/>
            <a:ext cx="6343782" cy="50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9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u="sng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9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6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8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3559-79D3-EE40-8C61-0D1904ADFE25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CF6D5-020F-AB47-B180-7BD184EB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hyperlink" Target="https://open.radreport.org/template/0050121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f"/><Relationship Id="rId3" Type="http://schemas.openxmlformats.org/officeDocument/2006/relationships/hyperlink" Target="https://open.radreport.org/template/0050121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"/><Relationship Id="rId3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4" Type="http://schemas.openxmlformats.org/officeDocument/2006/relationships/image" Target="../media/image33.wmf"/><Relationship Id="rId15" Type="http://schemas.openxmlformats.org/officeDocument/2006/relationships/image" Target="../media/image34.jpeg"/><Relationship Id="rId16" Type="http://schemas.openxmlformats.org/officeDocument/2006/relationships/image" Target="../media/image35.png"/><Relationship Id="rId17" Type="http://schemas.openxmlformats.org/officeDocument/2006/relationships/image" Target="../media/image36.jpeg"/><Relationship Id="rId18" Type="http://schemas.openxmlformats.org/officeDocument/2006/relationships/image" Target="../media/image37.png"/><Relationship Id="rId19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066800" y="2909534"/>
            <a:ext cx="7162800" cy="1676400"/>
          </a:xfrm>
          <a:effectLst>
            <a:outerShdw blurRad="1035050" dist="1181100" dir="2700000" sx="130000" sy="130000" algn="tl" rotWithShape="0">
              <a:srgbClr val="376092">
                <a:alpha val="27000"/>
              </a:srgbClr>
            </a:outerShdw>
          </a:effectLst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39A6">
                      <a:alpha val="67000"/>
                    </a:srgbClr>
                  </a:outerShdw>
                </a:effectLst>
                <a:latin typeface="Arial"/>
                <a:cs typeface="Arial"/>
              </a:rPr>
              <a:t>Informatics and Interoperability Initiatives</a:t>
            </a:r>
          </a:p>
        </p:txBody>
      </p:sp>
      <p:pic>
        <p:nvPicPr>
          <p:cNvPr id="6" name="Picture 5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22" y="852134"/>
            <a:ext cx="2858478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 Playbook</a:t>
            </a:r>
            <a:endParaRPr lang="en-US" u="sng" dirty="0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/>
          </p:nvPr>
        </p:nvGraphicFramePr>
        <p:xfrm>
          <a:off x="640776" y="2130059"/>
          <a:ext cx="7862447" cy="87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382"/>
                <a:gridCol w="1678373"/>
                <a:gridCol w="1376569"/>
                <a:gridCol w="1687521"/>
                <a:gridCol w="2164602"/>
              </a:tblGrid>
              <a:tr h="3615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RPID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SHORT_NAME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MODALITY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BODY_REGION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PHARMACEUTICAL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RPID22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CT Head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wo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(RID 10321)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HEAD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(RID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9080)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WITHOUT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IV CONTRAST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(RID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28768)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1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 Playbook</a:t>
            </a:r>
            <a:endParaRPr lang="en-US" u="sng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99974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733550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3067126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4400702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5745314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7078890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</p:spTree>
    <p:extLst>
      <p:ext uri="{BB962C8B-B14F-4D97-AF65-F5344CB8AC3E}">
        <p14:creationId xmlns:p14="http://schemas.microsoft.com/office/powerpoint/2010/main" val="8503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 Playbook</a:t>
            </a:r>
            <a:endParaRPr lang="en-US" u="sng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99974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0" y="4473082"/>
            <a:ext cx="9144000" cy="475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en-US" sz="28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RPID22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733550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3067126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4400702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5745314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7078890" y="1287872"/>
            <a:ext cx="1344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HEAD WITHOUT CNTRST </a:t>
            </a:r>
            <a:endParaRPr lang="en-US" altLang="en-US" sz="600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Head^HEAD_WO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600" dirty="0" err="1">
                <a:solidFill>
                  <a:schemeClr val="bg1"/>
                </a:solidFill>
                <a:cs typeface="Arial" panose="020B0604020202020204" pitchFamily="34" charset="0"/>
              </a:rPr>
              <a:t>Head^RoutineHead</a:t>
            </a: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 (Adult)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NO IV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BRAIN WO CT </a:t>
            </a:r>
          </a:p>
          <a:p>
            <a:pPr lvl="1" eaLnBrk="1" hangingPunct="1"/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- HEAD OR BRAIN W/O C CY </a:t>
            </a:r>
          </a:p>
        </p:txBody>
      </p: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3067126" y="4679221"/>
            <a:ext cx="710402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441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LOINC/RSNA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1287871"/>
            <a:ext cx="769620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4-year NIBIB project now reaching completion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Harmonized imaging procedure model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Joint governance committee now forming</a:t>
            </a:r>
          </a:p>
        </p:txBody>
      </p:sp>
    </p:spTree>
    <p:extLst>
      <p:ext uri="{BB962C8B-B14F-4D97-AF65-F5344CB8AC3E}">
        <p14:creationId xmlns:p14="http://schemas.microsoft.com/office/powerpoint/2010/main" val="10278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LOINC/RSNA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351" t="47277" r="28899" b="31235"/>
          <a:stretch/>
        </p:blipFill>
        <p:spPr>
          <a:xfrm>
            <a:off x="745958" y="1735273"/>
            <a:ext cx="7652084" cy="2374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958" y="4272966"/>
            <a:ext cx="7652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>
                <a:solidFill>
                  <a:schemeClr val="bg1"/>
                </a:solidFill>
              </a:rPr>
              <a:t>RadioGraphics</a:t>
            </a:r>
            <a:r>
              <a:rPr lang="en-US" sz="1200" i="1" dirty="0" smtClean="0">
                <a:solidFill>
                  <a:schemeClr val="bg1"/>
                </a:solidFill>
              </a:rPr>
              <a:t> 2017, 37: 1099-1110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LOINC/RSNA</a:t>
            </a:r>
            <a:endParaRPr lang="en-US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38639" y="1572128"/>
          <a:ext cx="82296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88"/>
                <a:gridCol w="2653475"/>
                <a:gridCol w="37767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RPID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MAP_TO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TARGET_SYSTEM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RPID2590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36550-2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2.16.840.1.113883.6.1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6" r="2778" b="43702"/>
          <a:stretch/>
        </p:blipFill>
        <p:spPr bwMode="auto">
          <a:xfrm>
            <a:off x="450918" y="2802464"/>
            <a:ext cx="8235881" cy="1972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LOINC/RSNA</a:t>
            </a:r>
            <a:endParaRPr lang="en-US" u="sng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2550" r="10879" b="1647"/>
          <a:stretch/>
        </p:blipFill>
        <p:spPr bwMode="auto">
          <a:xfrm>
            <a:off x="688933" y="1605722"/>
            <a:ext cx="2380524" cy="3121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762" t="13104" r="29026" b="2101"/>
          <a:stretch/>
        </p:blipFill>
        <p:spPr>
          <a:xfrm>
            <a:off x="3392717" y="1605722"/>
            <a:ext cx="2358566" cy="3121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1766" t="11818" r="29846" b="2123"/>
          <a:stretch/>
        </p:blipFill>
        <p:spPr>
          <a:xfrm>
            <a:off x="6074543" y="1605722"/>
            <a:ext cx="2371742" cy="3121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75" y="4342739"/>
            <a:ext cx="1240455" cy="62828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85003" y="1655119"/>
            <a:ext cx="8269629" cy="36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Joint ACR-RSNA Initiative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Goal: Develop core set of radiology-focused CDEs for use in reporting, decision support and related applications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 smtClean="0"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 smtClean="0"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cs typeface="Tahoma" panose="020B0604030504040204" pitchFamily="34" charset="0"/>
              </a:rPr>
              <a:t>RadElement.org</a:t>
            </a:r>
            <a:endParaRPr lang="en-US" sz="2400" dirty="0" smtClean="0">
              <a:cs typeface="Tahom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ahoma" panose="020B0604030504040204" pitchFamily="34" charset="0"/>
              </a:rPr>
              <a:t>Library of Radiology CDEs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ahoma" panose="020B0604030504040204" pitchFamily="34" charset="0"/>
              </a:rPr>
              <a:t>Organized </a:t>
            </a:r>
            <a:r>
              <a:rPr lang="en-US" sz="2000" dirty="0" smtClean="0">
                <a:solidFill>
                  <a:schemeClr val="bg1"/>
                </a:solidFill>
                <a:cs typeface="Tahoma" panose="020B0604030504040204" pitchFamily="34" charset="0"/>
              </a:rPr>
              <a:t>into </a:t>
            </a:r>
            <a:r>
              <a:rPr lang="en-US" sz="2000" dirty="0">
                <a:solidFill>
                  <a:schemeClr val="bg1"/>
                </a:solidFill>
                <a:cs typeface="Tahoma" panose="020B0604030504040204" pitchFamily="34" charset="0"/>
              </a:rPr>
              <a:t>Projects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ahoma" panose="020B0604030504040204" pitchFamily="34" charset="0"/>
              </a:rPr>
              <a:t>Expressed in JSON with RESTful Services API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ahoma" panose="020B0604030504040204" pitchFamily="34" charset="0"/>
              </a:rPr>
              <a:t>Includes fully linked description of coded values incorporated</a:t>
            </a:r>
          </a:p>
          <a:p>
            <a:endParaRPr lang="en-US" sz="2400" dirty="0" smtClean="0">
              <a:cs typeface="Tahoma" panose="020B0604030504040204" pitchFamily="34" charset="0"/>
            </a:endParaRPr>
          </a:p>
          <a:p>
            <a:endParaRPr lang="en-US" sz="1050" dirty="0" smtClean="0">
              <a:cs typeface="Tahoma" panose="020B0604030504040204" pitchFamily="34" charset="0"/>
            </a:endParaRPr>
          </a:p>
          <a:p>
            <a:endParaRPr lang="en-US" sz="1050" dirty="0" smtClean="0">
              <a:cs typeface="Tahoma" panose="020B0604030504040204" pitchFamily="34" charset="0"/>
            </a:endParaRPr>
          </a:p>
          <a:p>
            <a:endParaRPr lang="en-US" sz="2400" dirty="0" smtClean="0">
              <a:cs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RadElement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283"/>
            <a:ext cx="8229600" cy="3394472"/>
          </a:xfrm>
        </p:spPr>
        <p:txBody>
          <a:bodyPr/>
          <a:lstStyle/>
          <a:p>
            <a:r>
              <a:rPr lang="en-US" u="sng" dirty="0"/>
              <a:t>Common Data Elements (CDEs</a:t>
            </a:r>
            <a:r>
              <a:rPr lang="en-US" u="sng" dirty="0" smtClean="0"/>
              <a:t>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1723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RadElement.org</a:t>
            </a:r>
            <a:endParaRPr lang="en-US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5" y="1037558"/>
            <a:ext cx="5163629" cy="3881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2" y="321685"/>
            <a:ext cx="3519447" cy="47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72" y="4410601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243918"/>
            <a:ext cx="9264369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23900" y="1772028"/>
            <a:ext cx="7696200" cy="36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ahoma" panose="020B0604030504040204" pitchFamily="34" charset="0"/>
              </a:rPr>
              <a:t>ACR-RSNA Steering Committee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ahoma" panose="020B0604030504040204" pitchFamily="34" charset="0"/>
              </a:rPr>
              <a:t>Coordinates and publishes all submissions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ahoma" panose="020B0604030504040204" pitchFamily="34" charset="0"/>
              </a:rPr>
              <a:t>Radiology Subspecialty Subcommittee</a:t>
            </a:r>
            <a:r>
              <a:rPr lang="en-US" sz="2000" dirty="0">
                <a:cs typeface="Tahoma" panose="020B0604030504040204" pitchFamily="34" charset="0"/>
              </a:rPr>
              <a:t>s</a:t>
            </a:r>
            <a:endParaRPr lang="en-US" sz="1800" dirty="0" smtClean="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cs typeface="Tahoma" panose="020B0604030504040204" pitchFamily="34" charset="0"/>
              </a:rPr>
              <a:t>Prioritize and develop elements relevant to their domains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cs typeface="Tahoma" panose="020B0604030504040204" pitchFamily="34" charset="0"/>
              </a:rPr>
              <a:t>Convened with subspecialty societies and in coordination with relevant ACR x-RADS groups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cs typeface="Tahoma" panose="020B0604030504040204" pitchFamily="34" charset="0"/>
              </a:rPr>
              <a:t>ASNR Neuroradiology group pilot underway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cs typeface="Tahoma" panose="020B0604030504040204" pitchFamily="34" charset="0"/>
              </a:rPr>
              <a:t>Process similar to that used to develop </a:t>
            </a:r>
            <a:r>
              <a:rPr lang="en-US" sz="18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RadLex</a:t>
            </a:r>
            <a:endParaRPr lang="en-US" sz="2000" dirty="0" smtClean="0">
              <a:cs typeface="Tahoma" panose="020B0604030504040204" pitchFamily="34" charset="0"/>
            </a:endParaRPr>
          </a:p>
          <a:p>
            <a:endParaRPr lang="en-US" sz="800" dirty="0" smtClean="0">
              <a:cs typeface="Tahoma" panose="020B0604030504040204" pitchFamily="34" charset="0"/>
            </a:endParaRPr>
          </a:p>
          <a:p>
            <a:endParaRPr lang="en-US" sz="800" dirty="0" smtClean="0">
              <a:cs typeface="Tahoma" panose="020B0604030504040204" pitchFamily="34" charset="0"/>
            </a:endParaRPr>
          </a:p>
          <a:p>
            <a:endParaRPr lang="en-US" sz="1600" dirty="0" smtClean="0">
              <a:cs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u="sng" dirty="0" err="1"/>
              <a:t>RadElement</a:t>
            </a:r>
            <a:r>
              <a:rPr lang="en-US" u="sng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Committee Governance</a:t>
            </a:r>
          </a:p>
        </p:txBody>
      </p:sp>
    </p:spTree>
    <p:extLst>
      <p:ext uri="{BB962C8B-B14F-4D97-AF65-F5344CB8AC3E}">
        <p14:creationId xmlns:p14="http://schemas.microsoft.com/office/powerpoint/2010/main" val="34621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RadLex</a:t>
            </a:r>
            <a:endParaRPr lang="en-US" dirty="0" smtClean="0"/>
          </a:p>
          <a:p>
            <a:r>
              <a:rPr lang="en-US" dirty="0" err="1" smtClean="0"/>
              <a:t>RadElement</a:t>
            </a:r>
            <a:endParaRPr lang="en-US" dirty="0" smtClean="0"/>
          </a:p>
          <a:p>
            <a:r>
              <a:rPr lang="en-US" dirty="0" smtClean="0"/>
              <a:t>RSNA Reporting Initiative</a:t>
            </a:r>
          </a:p>
          <a:p>
            <a:r>
              <a:rPr lang="en-US" dirty="0" smtClean="0"/>
              <a:t>IHE</a:t>
            </a:r>
          </a:p>
          <a:p>
            <a:r>
              <a:rPr lang="en-US" dirty="0" smtClean="0"/>
              <a:t>RSNA Image Share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RSNA Machine </a:t>
            </a:r>
            <a:r>
              <a:rPr lang="en-US" smtClean="0"/>
              <a:t>Learning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4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RSNA Reporting Initiative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 smtClean="0"/>
              <a:t>Facilitate radiologists to generate comprehensive, uniform reports that adhere to best practices, yet flexible enough to adapt to local practice patterns.</a:t>
            </a:r>
          </a:p>
          <a:p>
            <a:r>
              <a:rPr lang="en-US" dirty="0" smtClean="0"/>
              <a:t>RSNA maintains a library of radiology reporting templates developed by expert panels.</a:t>
            </a:r>
          </a:p>
          <a:p>
            <a:r>
              <a:rPr lang="en-US" dirty="0" smtClean="0"/>
              <a:t>More than 200 templates published in the new IHE MRRT (Management of Radiology Report Templates) format.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3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reportorg11_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31" y="1238491"/>
            <a:ext cx="7274738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www.radreport.org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report.org pe templa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8" y="0"/>
            <a:ext cx="5857664" cy="5143500"/>
          </a:xfrm>
          <a:prstGeom prst="rect">
            <a:avLst/>
          </a:prstGeom>
        </p:spPr>
      </p:pic>
      <p:pic>
        <p:nvPicPr>
          <p:cNvPr id="3" name="Picture 2" descr="radreport.org pe templat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28460" r="14078" b="9336"/>
          <a:stretch/>
        </p:blipFill>
        <p:spPr>
          <a:xfrm>
            <a:off x="2160746" y="287583"/>
            <a:ext cx="6664952" cy="4568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12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MRRT Profile: Management of Radiology Report Templates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efines </a:t>
            </a:r>
            <a:r>
              <a:rPr lang="en-US" sz="2400" dirty="0"/>
              <a:t>the format of reporting templates (using HTML5) and the service architecture for interaction with a template repository (like </a:t>
            </a:r>
            <a:r>
              <a:rPr lang="en-US" sz="2400" dirty="0" err="1">
                <a:solidFill>
                  <a:srgbClr val="00B0F0"/>
                </a:solidFill>
              </a:rPr>
              <a:t>radreport.org</a:t>
            </a:r>
            <a:r>
              <a:rPr lang="en-US" sz="24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</a:t>
            </a:r>
            <a:r>
              <a:rPr lang="en-US" sz="2400" dirty="0" smtClean="0"/>
              <a:t>pecifies </a:t>
            </a:r>
            <a:r>
              <a:rPr lang="en-US" sz="2400" dirty="0"/>
              <a:t>the desirable and common template features that reporting applications may support.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</a:t>
            </a:r>
            <a:r>
              <a:rPr lang="en-US" sz="2400" dirty="0" smtClean="0"/>
              <a:t>pecifies </a:t>
            </a:r>
            <a:r>
              <a:rPr lang="en-US" sz="2400" dirty="0"/>
              <a:t>a data model for templates that will serve as a format for how templates can be transmitted between systems.</a:t>
            </a:r>
          </a:p>
          <a:p>
            <a:pPr marL="342900" lvl="1" indent="-34290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60" y="4411695"/>
            <a:ext cx="1251585" cy="6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Sample format MRRT Report</a:t>
            </a:r>
            <a:endParaRPr lang="en-US" u="sng" dirty="0"/>
          </a:p>
        </p:txBody>
      </p:sp>
      <p:sp>
        <p:nvSpPr>
          <p:cNvPr id="4" name="Rectangle 3"/>
          <p:cNvSpPr/>
          <p:nvPr/>
        </p:nvSpPr>
        <p:spPr>
          <a:xfrm>
            <a:off x="3460831" y="1063229"/>
            <a:ext cx="5225969" cy="40564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800" dirty="0" smtClean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&lt;!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DOCTYPE html&gt;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&lt;html&gt;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&lt;head&gt;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charset="UTF-8</a:t>
            </a:r>
            <a:r>
              <a:rPr lang="en-US" sz="800" dirty="0" smtClean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content="CT Chest Pulmonary Embolism"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dcterms.title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content="CT Chest Pulmonary Embolism template :: Authored by Heilbrun ME"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dcterms.description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content="http://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www.radreport.org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/template/0000116"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dcterms.identifier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en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dcterms.language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content="IMAGE_REPORT_TEMPLATE"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dcterms.type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content="Radiological Society of North America (RSNA)"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dcterms.publisher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content="May be used gratis, subject to license agreement"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dcterms.rights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content="http://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www.radreport.org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license.pdf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dcterms.license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content="2012-03-28"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dcterms.date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content="Heilbrun ME"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dcterms.creator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&lt;meta content="Kahn CE Jr [editor]"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dcterms.contributor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&lt;link 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rel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="stylesheet" type="text/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css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 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href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IHE_Template_Style.css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&lt;!-- The absolute link to the CSS file is http://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www.radreport.org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/html/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IHE_Template_Style.css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--&gt;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&lt;script type="text/xml"&gt;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&lt;!--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template_attributes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&lt;top-level-flag&gt;true&lt;/top-level-flag&gt;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&lt;status&gt;ACTIVE&lt;/status&gt;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 smtClean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&gt;</a:t>
            </a:r>
            <a:endParaRPr lang="en-US" sz="3200" dirty="0">
              <a:solidFill>
                <a:srgbClr val="00000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941" y="1063229"/>
            <a:ext cx="2963119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MRRT report has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metadata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section with various concept mappings for form elements, and a second body section with the actual reporting details presented as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HTML5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8031" y="3655105"/>
            <a:ext cx="5225969" cy="164968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800" smtClean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coding_schemes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&lt;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coding_scheme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name="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RadLex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 designator="2.16.840.1.113883.6.256" 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&lt;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coding_scheme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name="SNOMEDCT" designator="2.16.840.1.113883.6.96" 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&lt;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coding_scheme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name="LOINC" designator="2.16.840.1.113883.6.1" /&gt;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&lt;/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coding_schemes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&lt;term&gt;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&lt;code meaning="computed tomography" value="RID10321" scheme="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RadLex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&lt;/term&gt;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&lt;term&gt;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 &lt;code meaning="pulmonary embolism" value="RID4834" scheme="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RadLex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"&gt;</a:t>
            </a:r>
            <a:endParaRPr lang="en-US" sz="3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5000"/>
              </a:lnSpc>
            </a:pPr>
            <a:r>
              <a:rPr lang="en-US" sz="800" dirty="0">
                <a:solidFill>
                  <a:srgbClr val="000000"/>
                </a:solidFill>
                <a:latin typeface="Courier New" charset="0"/>
                <a:ea typeface="Arial" charset="0"/>
                <a:cs typeface="Arial" charset="0"/>
              </a:rPr>
              <a:t>&lt;/term&gt;</a:t>
            </a:r>
            <a:endParaRPr lang="en-US" sz="3200" dirty="0">
              <a:solidFill>
                <a:srgbClr val="00000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www.open.radreport.org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49" y="1063229"/>
            <a:ext cx="8690035" cy="2015855"/>
          </a:xfrm>
        </p:spPr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pen source site for sharing templates</a:t>
            </a:r>
          </a:p>
          <a:p>
            <a:r>
              <a:rPr lang="en-US" dirty="0" smtClean="0"/>
              <a:t>Templates may be uploaded by members of RSNA &amp; ESR</a:t>
            </a:r>
          </a:p>
        </p:txBody>
      </p:sp>
      <p:pic>
        <p:nvPicPr>
          <p:cNvPr id="4" name="Picture 3" descr="open template lib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7"/>
          <a:stretch/>
        </p:blipFill>
        <p:spPr>
          <a:xfrm>
            <a:off x="85725" y="2932633"/>
            <a:ext cx="11403706" cy="2210867"/>
          </a:xfrm>
          <a:prstGeom prst="rect">
            <a:avLst/>
          </a:prstGeom>
        </p:spPr>
      </p:pic>
      <p:sp>
        <p:nvSpPr>
          <p:cNvPr id="5" name="Left Arrow 4">
            <a:hlinkClick r:id="rId3"/>
          </p:cNvPr>
          <p:cNvSpPr/>
          <p:nvPr/>
        </p:nvSpPr>
        <p:spPr>
          <a:xfrm rot="18064820">
            <a:off x="913698" y="4128347"/>
            <a:ext cx="822960" cy="259708"/>
          </a:xfrm>
          <a:prstGeom prst="leftArrow">
            <a:avLst/>
          </a:prstGeom>
          <a:solidFill>
            <a:srgbClr val="80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1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 template, tex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7" y="0"/>
            <a:ext cx="8677747" cy="5143500"/>
          </a:xfrm>
          <a:prstGeom prst="rect">
            <a:avLst/>
          </a:prstGeom>
        </p:spPr>
      </p:pic>
      <p:sp>
        <p:nvSpPr>
          <p:cNvPr id="3" name="Left Arrow 2">
            <a:hlinkClick r:id="rId3"/>
          </p:cNvPr>
          <p:cNvSpPr/>
          <p:nvPr/>
        </p:nvSpPr>
        <p:spPr>
          <a:xfrm rot="3174490">
            <a:off x="1878108" y="4607106"/>
            <a:ext cx="822960" cy="259708"/>
          </a:xfrm>
          <a:prstGeom prst="leftArrow">
            <a:avLst/>
          </a:prstGeom>
          <a:solidFill>
            <a:srgbClr val="80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 rex w conte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94"/>
            <a:ext cx="9144000" cy="469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Template Library Advisory 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TLAP members have reviewed all English language MRRT Templates on </a:t>
            </a:r>
            <a:r>
              <a:rPr lang="en-US" dirty="0" err="1" smtClean="0"/>
              <a:t>radreport.org</a:t>
            </a:r>
            <a:r>
              <a:rPr lang="en-US" dirty="0" smtClean="0"/>
              <a:t> &amp; </a:t>
            </a:r>
            <a:r>
              <a:rPr lang="en-US" dirty="0" err="1" smtClean="0"/>
              <a:t>open.radreport.org</a:t>
            </a:r>
            <a:endParaRPr lang="en-US" dirty="0" smtClean="0"/>
          </a:p>
          <a:p>
            <a:pPr lvl="1"/>
            <a:r>
              <a:rPr lang="en-US" dirty="0" smtClean="0"/>
              <a:t>76/233 of MRRT templates meet peer-review criteria for continued display as “select” templates</a:t>
            </a:r>
          </a:p>
          <a:p>
            <a:pPr lvl="1"/>
            <a:r>
              <a:rPr lang="en-US" dirty="0" smtClean="0"/>
              <a:t>300+ updated and disease specific templates are pending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Limitations/Opportunities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Disincentive to build structured content if structure is lost between EHR components</a:t>
            </a:r>
          </a:p>
          <a:p>
            <a:r>
              <a:rPr lang="en-US" dirty="0" smtClean="0"/>
              <a:t>Remaining skepticism that the patient/population benefit of structured data has been demonstrated</a:t>
            </a:r>
          </a:p>
          <a:p>
            <a:pPr lvl="1"/>
            <a:r>
              <a:rPr lang="en-US" dirty="0"/>
              <a:t>Restrictions of physician autonomy </a:t>
            </a:r>
          </a:p>
          <a:p>
            <a:pPr lvl="1"/>
            <a:r>
              <a:rPr lang="en-US" dirty="0" smtClean="0"/>
              <a:t>Time constraints</a:t>
            </a:r>
          </a:p>
        </p:txBody>
      </p:sp>
    </p:spTree>
    <p:extLst>
      <p:ext uri="{BB962C8B-B14F-4D97-AF65-F5344CB8AC3E}">
        <p14:creationId xmlns:p14="http://schemas.microsoft.com/office/powerpoint/2010/main" val="149011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1287871"/>
            <a:ext cx="769620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2400" dirty="0" smtClean="0">
                <a:cs typeface="Tahoma" panose="020B0604030504040204" pitchFamily="34" charset="0"/>
              </a:rPr>
              <a:t>To </a:t>
            </a:r>
            <a:r>
              <a:rPr lang="en-US" sz="2400" dirty="0">
                <a:cs typeface="Tahoma" panose="020B0604030504040204" pitchFamily="34" charset="0"/>
              </a:rPr>
              <a:t>provide a comprehensive resource for radiology terminology.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dirty="0">
                <a:cs typeface="Tahoma" panose="020B0604030504040204" pitchFamily="34" charset="0"/>
              </a:rPr>
              <a:t>To serve as a repository for standard terms developed by others.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dirty="0">
                <a:cs typeface="Tahoma" panose="020B0604030504040204" pitchFamily="34" charset="0"/>
              </a:rPr>
              <a:t>To incorporate these terms into a semantic framework.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dirty="0">
                <a:cs typeface="Tahoma" panose="020B0604030504040204" pitchFamily="34" charset="0"/>
              </a:rPr>
              <a:t>To facilitate </a:t>
            </a:r>
            <a:r>
              <a:rPr lang="en-US" sz="2400" dirty="0" smtClean="0">
                <a:cs typeface="Tahoma" panose="020B0604030504040204" pitchFamily="34" charset="0"/>
              </a:rPr>
              <a:t>interoperability and semantic </a:t>
            </a:r>
            <a:r>
              <a:rPr lang="en-US" sz="2400" dirty="0">
                <a:cs typeface="Tahoma" panose="020B0604030504040204" pitchFamily="34" charset="0"/>
              </a:rPr>
              <a:t>applications</a:t>
            </a:r>
            <a:r>
              <a:rPr lang="en-US" sz="2400" dirty="0" smtClean="0">
                <a:cs typeface="Tahoma" panose="020B0604030504040204" pitchFamily="34" charset="0"/>
              </a:rPr>
              <a:t>.</a:t>
            </a:r>
            <a:endParaRPr lang="en-US" sz="2400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6" y="342900"/>
            <a:ext cx="8893833" cy="857250"/>
          </a:xfrm>
        </p:spPr>
        <p:txBody>
          <a:bodyPr>
            <a:noAutofit/>
          </a:bodyPr>
          <a:lstStyle/>
          <a:p>
            <a:r>
              <a:rPr lang="en-US" sz="3600" dirty="0" smtClean="0"/>
              <a:t>IHE - </a:t>
            </a:r>
            <a:r>
              <a:rPr lang="en-US" sz="3600" dirty="0"/>
              <a:t>Integrating the Healthcare Enterprise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327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2000" i="1" dirty="0"/>
              <a:t>Develops implementation guides (IHE Profiles) that show how to use standards (DICOM, HL7, </a:t>
            </a:r>
            <a:r>
              <a:rPr lang="en-US" sz="2000" i="1" dirty="0" smtClean="0"/>
              <a:t>W3C, </a:t>
            </a:r>
            <a:r>
              <a:rPr lang="en-US" sz="2000" i="1" dirty="0"/>
              <a:t>etc.) to improve workflow and communications in healthcare</a:t>
            </a:r>
          </a:p>
          <a:p>
            <a:r>
              <a:rPr lang="en-US" sz="2000" dirty="0"/>
              <a:t>Provides testing and implementation support to help vendors and purchasers of health information technology adopt IHE profiles and achieve </a:t>
            </a:r>
            <a:r>
              <a:rPr lang="en-US" sz="2000" dirty="0" smtClean="0"/>
              <a:t>interoperability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5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246"/>
            <a:ext cx="8229600" cy="857250"/>
          </a:xfrm>
        </p:spPr>
        <p:txBody>
          <a:bodyPr/>
          <a:lstStyle/>
          <a:p>
            <a:r>
              <a:rPr lang="en-US" b="1" dirty="0" smtClean="0"/>
              <a:t>IHE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2550" y="891496"/>
            <a:ext cx="4540325" cy="40302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Activity initiated in 1997</a:t>
            </a:r>
          </a:p>
          <a:p>
            <a:r>
              <a:rPr lang="en-US" dirty="0" smtClean="0"/>
              <a:t>RSNA and HIMSS founding sponsors</a:t>
            </a:r>
          </a:p>
          <a:p>
            <a:r>
              <a:rPr lang="en-US" dirty="0"/>
              <a:t>IHE International established in </a:t>
            </a:r>
            <a:r>
              <a:rPr lang="en-US" dirty="0" smtClean="0"/>
              <a:t>2009</a:t>
            </a:r>
          </a:p>
          <a:p>
            <a:r>
              <a:rPr lang="en-US" dirty="0" smtClean="0"/>
              <a:t>IHE USA created to oversee testing and implementation </a:t>
            </a:r>
          </a:p>
          <a:p>
            <a:r>
              <a:rPr lang="en-US" dirty="0" smtClean="0"/>
              <a:t>IHE deployment committees now in 17 countries worldwide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60" y="851641"/>
            <a:ext cx="3643682" cy="2100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5" y="2621360"/>
            <a:ext cx="3109822" cy="23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3" name="Rectangle 3"/>
          <p:cNvSpPr>
            <a:spLocks noChangeArrowheads="1"/>
          </p:cNvSpPr>
          <p:nvPr/>
        </p:nvSpPr>
        <p:spPr bwMode="auto">
          <a:xfrm>
            <a:off x="533400" y="242620"/>
            <a:ext cx="810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defRPr/>
            </a:pPr>
            <a:r>
              <a:rPr lang="en-US" altLang="ja-JP" sz="3600" dirty="0">
                <a:solidFill>
                  <a:schemeClr val="bg1"/>
                </a:solidFill>
                <a:latin typeface="+mj-lt"/>
                <a:ea typeface="ＭＳ Ｐゴシック" charset="-128"/>
                <a:cs typeface="+mj-cs"/>
              </a:rPr>
              <a:t>IHE </a:t>
            </a:r>
            <a:r>
              <a:rPr lang="en-US" altLang="ja-JP" sz="36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+mj-cs"/>
              </a:rPr>
              <a:t>Domains</a:t>
            </a:r>
            <a:endParaRPr lang="en-US" altLang="ja-JP" sz="3600" dirty="0">
              <a:solidFill>
                <a:schemeClr val="bg1"/>
              </a:solidFill>
              <a:latin typeface="+mj-lt"/>
              <a:ea typeface="ＭＳ Ｐゴシック" charset="-128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1834" y="754856"/>
            <a:ext cx="7750175" cy="3939779"/>
            <a:chOff x="1966913" y="1006475"/>
            <a:chExt cx="7086600" cy="5253038"/>
          </a:xfrm>
        </p:grpSpPr>
        <p:sp>
          <p:nvSpPr>
            <p:cNvPr id="353" name="Rectangle 2"/>
            <p:cNvSpPr>
              <a:spLocks noChangeArrowheads="1"/>
            </p:cNvSpPr>
            <p:nvPr/>
          </p:nvSpPr>
          <p:spPr bwMode="auto">
            <a:xfrm>
              <a:off x="1966913" y="1006475"/>
              <a:ext cx="7086600" cy="5253038"/>
            </a:xfrm>
            <a:prstGeom prst="rect">
              <a:avLst/>
            </a:prstGeom>
            <a:solidFill>
              <a:srgbClr val="0066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FFFFFF"/>
                </a:buClr>
                <a:defRPr/>
              </a:pPr>
              <a:endParaRPr lang="ja-JP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276600" y="1325562"/>
              <a:ext cx="1448739" cy="912440"/>
              <a:chOff x="3276600" y="1326356"/>
              <a:chExt cx="1448784" cy="911545"/>
            </a:xfrm>
          </p:grpSpPr>
          <p:pic>
            <p:nvPicPr>
              <p:cNvPr id="210281" name="Picture 9" descr="Bowl_hygei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045" y="1326356"/>
                <a:ext cx="352732" cy="395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282" name="Picture 10" descr="180px-PharmacistsMorta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1603374"/>
                <a:ext cx="465213" cy="454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0283" name="Text Box 11"/>
              <p:cNvSpPr txBox="1">
                <a:spLocks noChangeArrowheads="1"/>
              </p:cNvSpPr>
              <p:nvPr/>
            </p:nvSpPr>
            <p:spPr bwMode="auto">
              <a:xfrm>
                <a:off x="3684667" y="1671293"/>
                <a:ext cx="1040717" cy="566608"/>
              </a:xfrm>
              <a:prstGeom prst="rect">
                <a:avLst/>
              </a:prstGeom>
              <a:solidFill>
                <a:srgbClr val="6699FF">
                  <a:alpha val="89803"/>
                </a:srgbClr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FFFFF"/>
                  </a:buClr>
                </a:pPr>
                <a: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  <a:t>Pharmacy</a:t>
                </a:r>
                <a:b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</a:br>
                <a: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  <a:t>Since 2009</a:t>
                </a: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352800" y="1520825"/>
              <a:ext cx="4495800" cy="4457700"/>
              <a:chOff x="2112" y="958"/>
              <a:chExt cx="2832" cy="2808"/>
            </a:xfrm>
          </p:grpSpPr>
          <p:grpSp>
            <p:nvGrpSpPr>
              <p:cNvPr id="210274" name="Group 13"/>
              <p:cNvGrpSpPr>
                <a:grpSpLocks/>
              </p:cNvGrpSpPr>
              <p:nvPr/>
            </p:nvGrpSpPr>
            <p:grpSpPr bwMode="auto">
              <a:xfrm>
                <a:off x="2112" y="958"/>
                <a:ext cx="2832" cy="2808"/>
                <a:chOff x="2112" y="958"/>
                <a:chExt cx="2832" cy="2808"/>
              </a:xfrm>
            </p:grpSpPr>
            <p:sp>
              <p:nvSpPr>
                <p:cNvPr id="1064974" name="Oval 14"/>
                <p:cNvSpPr>
                  <a:spLocks noChangeArrowheads="1"/>
                </p:cNvSpPr>
                <p:nvPr/>
              </p:nvSpPr>
              <p:spPr bwMode="auto">
                <a:xfrm>
                  <a:off x="2112" y="960"/>
                  <a:ext cx="2832" cy="2784"/>
                </a:xfrm>
                <a:prstGeom prst="ellipse">
                  <a:avLst/>
                </a:prstGeom>
                <a:noFill/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  <a:defRPr/>
                  </a:pPr>
                  <a:endParaRPr lang="ja-JP" altLang="en-US" sz="20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1064975" name="Line 15"/>
                <p:cNvSpPr>
                  <a:spLocks noChangeShapeType="1"/>
                </p:cNvSpPr>
                <p:nvPr/>
              </p:nvSpPr>
              <p:spPr bwMode="auto">
                <a:xfrm>
                  <a:off x="3552" y="960"/>
                  <a:ext cx="0" cy="2784"/>
                </a:xfrm>
                <a:prstGeom prst="line">
                  <a:avLst/>
                </a:prstGeom>
                <a:noFill/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  <a:defRPr/>
                  </a:pPr>
                  <a:endParaRPr lang="ja-JP" altLang="en-US" sz="20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64976" name="Line 16"/>
                <p:cNvSpPr>
                  <a:spLocks noChangeShapeType="1"/>
                </p:cNvSpPr>
                <p:nvPr/>
              </p:nvSpPr>
              <p:spPr bwMode="auto">
                <a:xfrm rot="-5400000">
                  <a:off x="3528" y="936"/>
                  <a:ext cx="0" cy="2832"/>
                </a:xfrm>
                <a:prstGeom prst="line">
                  <a:avLst/>
                </a:prstGeom>
                <a:noFill/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  <a:defRPr/>
                  </a:pPr>
                  <a:endParaRPr lang="ja-JP" altLang="en-US" sz="20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64977" name="Line 17"/>
                <p:cNvSpPr>
                  <a:spLocks noChangeShapeType="1"/>
                </p:cNvSpPr>
                <p:nvPr/>
              </p:nvSpPr>
              <p:spPr bwMode="auto">
                <a:xfrm rot="-8155950">
                  <a:off x="3539" y="958"/>
                  <a:ext cx="5" cy="2808"/>
                </a:xfrm>
                <a:prstGeom prst="line">
                  <a:avLst/>
                </a:prstGeom>
                <a:noFill/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  <a:defRPr/>
                  </a:pPr>
                  <a:endParaRPr lang="ja-JP" altLang="en-US" sz="20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64978" name="Line 18"/>
                <p:cNvSpPr>
                  <a:spLocks noChangeShapeType="1"/>
                </p:cNvSpPr>
                <p:nvPr/>
              </p:nvSpPr>
              <p:spPr bwMode="auto">
                <a:xfrm rot="-13555950">
                  <a:off x="3532" y="940"/>
                  <a:ext cx="4" cy="2799"/>
                </a:xfrm>
                <a:prstGeom prst="line">
                  <a:avLst/>
                </a:prstGeom>
                <a:noFill/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/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  <a:defRPr/>
                  </a:pPr>
                  <a:endParaRPr lang="ja-JP" altLang="en-US" sz="20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064979" name="AutoShape 19"/>
              <p:cNvSpPr>
                <a:spLocks noChangeAspect="1" noChangeArrowheads="1"/>
              </p:cNvSpPr>
              <p:nvPr/>
            </p:nvSpPr>
            <p:spPr bwMode="auto">
              <a:xfrm rot="28591196">
                <a:off x="2719" y="1409"/>
                <a:ext cx="1709" cy="1675"/>
              </a:xfrm>
              <a:custGeom>
                <a:avLst/>
                <a:gdLst>
                  <a:gd name="G0" fmla="+- 8072063 0 0"/>
                  <a:gd name="G1" fmla="+- 10426287 0 0"/>
                  <a:gd name="G2" fmla="+- 8072063 0 10426287"/>
                  <a:gd name="G3" fmla="+- 10800 0 0"/>
                  <a:gd name="G4" fmla="+- 0 0 807206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43 0 0"/>
                  <a:gd name="G9" fmla="+- 0 0 10426287"/>
                  <a:gd name="G10" fmla="+- 7943 0 2700"/>
                  <a:gd name="G11" fmla="cos G10 8072063"/>
                  <a:gd name="G12" fmla="sin G10 8072063"/>
                  <a:gd name="G13" fmla="cos 13500 8072063"/>
                  <a:gd name="G14" fmla="sin 13500 807206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43 1 2"/>
                  <a:gd name="G20" fmla="+- G19 5400 0"/>
                  <a:gd name="G21" fmla="cos G20 8072063"/>
                  <a:gd name="G22" fmla="sin G20 8072063"/>
                  <a:gd name="G23" fmla="+- G21 10800 0"/>
                  <a:gd name="G24" fmla="+- G12 G23 G22"/>
                  <a:gd name="G25" fmla="+- G22 G23 G11"/>
                  <a:gd name="G26" fmla="cos 10800 8072063"/>
                  <a:gd name="G27" fmla="sin 10800 8072063"/>
                  <a:gd name="G28" fmla="cos 7943 8072063"/>
                  <a:gd name="G29" fmla="sin 7943 807206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0426287"/>
                  <a:gd name="G36" fmla="sin G34 10426287"/>
                  <a:gd name="G37" fmla="+/ 10426287 807206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43 G39"/>
                  <a:gd name="G43" fmla="sin 7943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9208 w 21600"/>
                  <a:gd name="T5" fmla="*/ 4022 h 21600"/>
                  <a:gd name="T6" fmla="*/ 2045 w 21600"/>
                  <a:gd name="T7" fmla="*/ 14144 h 21600"/>
                  <a:gd name="T8" fmla="*/ 16984 w 21600"/>
                  <a:gd name="T9" fmla="*/ 5815 h 21600"/>
                  <a:gd name="T10" fmla="*/ 3413 w 21600"/>
                  <a:gd name="T11" fmla="*/ 22100 h 21600"/>
                  <a:gd name="T12" fmla="*/ 2216 w 21600"/>
                  <a:gd name="T13" fmla="*/ 16385 h 21600"/>
                  <a:gd name="T14" fmla="*/ 7931 w 21600"/>
                  <a:gd name="T15" fmla="*/ 1518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6454" y="17448"/>
                    </a:moveTo>
                    <a:cubicBezTo>
                      <a:pt x="7746" y="18293"/>
                      <a:pt x="9256" y="18743"/>
                      <a:pt x="10800" y="18743"/>
                    </a:cubicBezTo>
                    <a:cubicBezTo>
                      <a:pt x="15186" y="18743"/>
                      <a:pt x="18743" y="15186"/>
                      <a:pt x="18743" y="10800"/>
                    </a:cubicBezTo>
                    <a:cubicBezTo>
                      <a:pt x="18743" y="6413"/>
                      <a:pt x="15186" y="2857"/>
                      <a:pt x="10800" y="2857"/>
                    </a:cubicBezTo>
                    <a:cubicBezTo>
                      <a:pt x="6413" y="2857"/>
                      <a:pt x="2857" y="6413"/>
                      <a:pt x="2857" y="10800"/>
                    </a:cubicBezTo>
                    <a:cubicBezTo>
                      <a:pt x="2856" y="11768"/>
                      <a:pt x="3034" y="12729"/>
                      <a:pt x="3379" y="13634"/>
                    </a:cubicBezTo>
                    <a:lnTo>
                      <a:pt x="711" y="14654"/>
                    </a:lnTo>
                    <a:cubicBezTo>
                      <a:pt x="240" y="13423"/>
                      <a:pt x="0" y="1211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8701" y="21600"/>
                      <a:pt x="6647" y="20988"/>
                      <a:pt x="4891" y="19840"/>
                    </a:cubicBezTo>
                    <a:lnTo>
                      <a:pt x="3413" y="22100"/>
                    </a:lnTo>
                    <a:lnTo>
                      <a:pt x="2216" y="16385"/>
                    </a:lnTo>
                    <a:lnTo>
                      <a:pt x="7931" y="15188"/>
                    </a:lnTo>
                    <a:lnTo>
                      <a:pt x="6454" y="17448"/>
                    </a:lnTo>
                    <a:close/>
                  </a:path>
                </a:pathLst>
              </a:custGeom>
              <a:solidFill>
                <a:srgbClr val="FFFFCC">
                  <a:alpha val="89999"/>
                </a:srgbClr>
              </a:solidFill>
              <a:ln w="12700" algn="ctr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rgbClr val="FFFFFF"/>
                  </a:buClr>
                  <a:defRPr/>
                </a:pPr>
                <a:endParaRPr lang="ja-JP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2057400" y="1258888"/>
              <a:ext cx="6789738" cy="4970462"/>
              <a:chOff x="1296" y="793"/>
              <a:chExt cx="4277" cy="3131"/>
            </a:xfrm>
          </p:grpSpPr>
          <p:grpSp>
            <p:nvGrpSpPr>
              <p:cNvPr id="210240" name="Group 21"/>
              <p:cNvGrpSpPr>
                <a:grpSpLocks/>
              </p:cNvGrpSpPr>
              <p:nvPr/>
            </p:nvGrpSpPr>
            <p:grpSpPr bwMode="auto">
              <a:xfrm>
                <a:off x="1296" y="1456"/>
                <a:ext cx="1335" cy="533"/>
                <a:chOff x="1296" y="1456"/>
                <a:chExt cx="1335" cy="533"/>
              </a:xfrm>
            </p:grpSpPr>
            <p:pic>
              <p:nvPicPr>
                <p:cNvPr id="210272" name="Picture 2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1456"/>
                  <a:ext cx="768" cy="3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027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986" y="1632"/>
                  <a:ext cx="645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 dirty="0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Pathology</a:t>
                  </a:r>
                  <a:br>
                    <a:rPr lang="en-US" altLang="ja-JP" sz="1200" b="1" dirty="0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 dirty="0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2006</a:t>
                  </a:r>
                </a:p>
              </p:txBody>
            </p:sp>
          </p:grpSp>
          <p:grpSp>
            <p:nvGrpSpPr>
              <p:cNvPr id="210241" name="Group 24"/>
              <p:cNvGrpSpPr>
                <a:grpSpLocks/>
              </p:cNvGrpSpPr>
              <p:nvPr/>
            </p:nvGrpSpPr>
            <p:grpSpPr bwMode="auto">
              <a:xfrm>
                <a:off x="4306" y="2339"/>
                <a:ext cx="1214" cy="754"/>
                <a:chOff x="4306" y="2339"/>
                <a:chExt cx="1214" cy="754"/>
              </a:xfrm>
            </p:grpSpPr>
            <p:grpSp>
              <p:nvGrpSpPr>
                <p:cNvPr id="210268" name="Group 25"/>
                <p:cNvGrpSpPr>
                  <a:grpSpLocks/>
                </p:cNvGrpSpPr>
                <p:nvPr/>
              </p:nvGrpSpPr>
              <p:grpSpPr bwMode="auto">
                <a:xfrm>
                  <a:off x="4608" y="2339"/>
                  <a:ext cx="912" cy="526"/>
                  <a:chOff x="4608" y="2339"/>
                  <a:chExt cx="912" cy="526"/>
                </a:xfrm>
              </p:grpSpPr>
              <p:pic>
                <p:nvPicPr>
                  <p:cNvPr id="210270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08" y="2339"/>
                    <a:ext cx="619" cy="4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0271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lum brigh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37" y="2496"/>
                    <a:ext cx="383" cy="369"/>
                  </a:xfrm>
                  <a:prstGeom prst="rect">
                    <a:avLst/>
                  </a:prstGeom>
                  <a:noFill/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26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306" y="2736"/>
                  <a:ext cx="1074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Radiation Oncology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2004</a:t>
                  </a:r>
                </a:p>
              </p:txBody>
            </p:sp>
          </p:grpSp>
          <p:grpSp>
            <p:nvGrpSpPr>
              <p:cNvPr id="210242" name="Group 29"/>
              <p:cNvGrpSpPr>
                <a:grpSpLocks/>
              </p:cNvGrpSpPr>
              <p:nvPr/>
            </p:nvGrpSpPr>
            <p:grpSpPr bwMode="auto">
              <a:xfrm>
                <a:off x="3218" y="793"/>
                <a:ext cx="1191" cy="521"/>
                <a:chOff x="3218" y="793"/>
                <a:chExt cx="1191" cy="521"/>
              </a:xfrm>
            </p:grpSpPr>
            <p:grpSp>
              <p:nvGrpSpPr>
                <p:cNvPr id="210264" name="Group 30"/>
                <p:cNvGrpSpPr>
                  <a:grpSpLocks/>
                </p:cNvGrpSpPr>
                <p:nvPr/>
              </p:nvGrpSpPr>
              <p:grpSpPr bwMode="auto">
                <a:xfrm>
                  <a:off x="3786" y="793"/>
                  <a:ext cx="623" cy="521"/>
                  <a:chOff x="3786" y="793"/>
                  <a:chExt cx="623" cy="521"/>
                </a:xfrm>
              </p:grpSpPr>
              <p:pic>
                <p:nvPicPr>
                  <p:cNvPr id="210266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36" y="793"/>
                    <a:ext cx="473" cy="4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0267" name="Picture 32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86" y="924"/>
                    <a:ext cx="342" cy="390"/>
                  </a:xfrm>
                  <a:prstGeom prst="rect">
                    <a:avLst/>
                  </a:prstGeom>
                  <a:noFill/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26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218" y="816"/>
                  <a:ext cx="645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Radiology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1998</a:t>
                  </a:r>
                </a:p>
              </p:txBody>
            </p:sp>
          </p:grpSp>
          <p:grpSp>
            <p:nvGrpSpPr>
              <p:cNvPr id="210243" name="Group 34"/>
              <p:cNvGrpSpPr>
                <a:grpSpLocks/>
              </p:cNvGrpSpPr>
              <p:nvPr/>
            </p:nvGrpSpPr>
            <p:grpSpPr bwMode="auto">
              <a:xfrm>
                <a:off x="4132" y="1056"/>
                <a:ext cx="1241" cy="645"/>
                <a:chOff x="4132" y="1056"/>
                <a:chExt cx="1241" cy="645"/>
              </a:xfrm>
            </p:grpSpPr>
            <p:grpSp>
              <p:nvGrpSpPr>
                <p:cNvPr id="210260" name="Group 35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717" cy="645"/>
                  <a:chOff x="4656" y="1056"/>
                  <a:chExt cx="717" cy="645"/>
                </a:xfrm>
              </p:grpSpPr>
              <p:pic>
                <p:nvPicPr>
                  <p:cNvPr id="210262" name="Picture 36" descr="j0280752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48" y="1056"/>
                    <a:ext cx="525" cy="5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0263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lum brigh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56" y="1344"/>
                    <a:ext cx="451" cy="357"/>
                  </a:xfrm>
                  <a:prstGeom prst="rect">
                    <a:avLst/>
                  </a:prstGeom>
                  <a:noFill/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26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132" y="1200"/>
                  <a:ext cx="645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Cardiology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2004</a:t>
                  </a:r>
                </a:p>
              </p:txBody>
            </p:sp>
          </p:grpSp>
          <p:grpSp>
            <p:nvGrpSpPr>
              <p:cNvPr id="210244" name="Group 39"/>
              <p:cNvGrpSpPr>
                <a:grpSpLocks/>
              </p:cNvGrpSpPr>
              <p:nvPr/>
            </p:nvGrpSpPr>
            <p:grpSpPr bwMode="auto">
              <a:xfrm>
                <a:off x="1922" y="3256"/>
                <a:ext cx="1517" cy="653"/>
                <a:chOff x="1922" y="3256"/>
                <a:chExt cx="1517" cy="653"/>
              </a:xfrm>
            </p:grpSpPr>
            <p:pic>
              <p:nvPicPr>
                <p:cNvPr id="210258" name="Picture 40" descr="Traditional monitoring system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2" y="3256"/>
                  <a:ext cx="574" cy="440"/>
                </a:xfrm>
                <a:prstGeom prst="rect">
                  <a:avLst/>
                </a:prstGeom>
                <a:noFill/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025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303" y="3552"/>
                  <a:ext cx="1136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Patient Care Devices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2005</a:t>
                  </a:r>
                </a:p>
              </p:txBody>
            </p:sp>
          </p:grpSp>
          <p:grpSp>
            <p:nvGrpSpPr>
              <p:cNvPr id="210245" name="Group 42"/>
              <p:cNvGrpSpPr>
                <a:grpSpLocks/>
              </p:cNvGrpSpPr>
              <p:nvPr/>
            </p:nvGrpSpPr>
            <p:grpSpPr bwMode="auto">
              <a:xfrm>
                <a:off x="3829" y="3072"/>
                <a:ext cx="1744" cy="852"/>
                <a:chOff x="3829" y="3072"/>
                <a:chExt cx="1744" cy="852"/>
              </a:xfrm>
            </p:grpSpPr>
            <p:pic>
              <p:nvPicPr>
                <p:cNvPr id="210255" name="Picture 4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2" y="3468"/>
                  <a:ext cx="571" cy="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256" name="Picture 44" descr="MCBD10602_0000[1]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lum contrast="-3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4" y="3072"/>
                  <a:ext cx="406" cy="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0257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829" y="3408"/>
                  <a:ext cx="1391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Patient Care Coordination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2004</a:t>
                  </a:r>
                </a:p>
              </p:txBody>
            </p:sp>
          </p:grpSp>
          <p:grpSp>
            <p:nvGrpSpPr>
              <p:cNvPr id="210246" name="Group 46"/>
              <p:cNvGrpSpPr>
                <a:grpSpLocks/>
              </p:cNvGrpSpPr>
              <p:nvPr/>
            </p:nvGrpSpPr>
            <p:grpSpPr bwMode="auto">
              <a:xfrm>
                <a:off x="1440" y="2098"/>
                <a:ext cx="1011" cy="433"/>
                <a:chOff x="1440" y="2098"/>
                <a:chExt cx="1011" cy="433"/>
              </a:xfrm>
            </p:grpSpPr>
            <p:pic>
              <p:nvPicPr>
                <p:cNvPr id="210253" name="Picture 4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2098"/>
                  <a:ext cx="438" cy="302"/>
                </a:xfrm>
                <a:prstGeom prst="rect">
                  <a:avLst/>
                </a:prstGeom>
                <a:noFill/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025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806" y="2174"/>
                  <a:ext cx="645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Eye Care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2006</a:t>
                  </a:r>
                </a:p>
              </p:txBody>
            </p:sp>
          </p:grpSp>
          <p:grpSp>
            <p:nvGrpSpPr>
              <p:cNvPr id="210247" name="Group 49"/>
              <p:cNvGrpSpPr>
                <a:grpSpLocks/>
              </p:cNvGrpSpPr>
              <p:nvPr/>
            </p:nvGrpSpPr>
            <p:grpSpPr bwMode="auto">
              <a:xfrm>
                <a:off x="1344" y="2640"/>
                <a:ext cx="1624" cy="594"/>
                <a:chOff x="1344" y="2640"/>
                <a:chExt cx="1624" cy="594"/>
              </a:xfrm>
            </p:grpSpPr>
            <p:pic>
              <p:nvPicPr>
                <p:cNvPr id="210251" name="Picture 5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44" y="2640"/>
                  <a:ext cx="270" cy="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025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607" y="2737"/>
                  <a:ext cx="1361" cy="49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Quality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Research &amp; Public Health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2006</a:t>
                  </a:r>
                </a:p>
              </p:txBody>
            </p:sp>
          </p:grpSp>
          <p:grpSp>
            <p:nvGrpSpPr>
              <p:cNvPr id="210248" name="Group 52"/>
              <p:cNvGrpSpPr>
                <a:grpSpLocks/>
              </p:cNvGrpSpPr>
              <p:nvPr/>
            </p:nvGrpSpPr>
            <p:grpSpPr bwMode="auto">
              <a:xfrm>
                <a:off x="4539" y="1872"/>
                <a:ext cx="827" cy="396"/>
                <a:chOff x="4539" y="1872"/>
                <a:chExt cx="827" cy="396"/>
              </a:xfrm>
            </p:grpSpPr>
            <p:pic>
              <p:nvPicPr>
                <p:cNvPr id="210249" name="Picture 5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-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1" y="1958"/>
                  <a:ext cx="465" cy="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025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539" y="1872"/>
                  <a:ext cx="652" cy="357"/>
                </a:xfrm>
                <a:prstGeom prst="rect">
                  <a:avLst/>
                </a:prstGeom>
                <a:solidFill>
                  <a:srgbClr val="6699FF">
                    <a:alpha val="89803"/>
                  </a:srgbClr>
                </a:solidFill>
                <a:ln w="9525">
                  <a:solidFill>
                    <a:srgbClr val="FFFF99"/>
                  </a:solidFill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itchFamily="2" charset="2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FFFFF"/>
                    </a:buClr>
                  </a:pP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Laboratory</a:t>
                  </a:r>
                  <a:b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</a:br>
                  <a:r>
                    <a:rPr lang="en-US" altLang="ja-JP" sz="1200" b="1">
                      <a:solidFill>
                        <a:srgbClr val="FFFFFF"/>
                      </a:solidFill>
                      <a:effectLst/>
                      <a:latin typeface="Verdana" pitchFamily="34" charset="0"/>
                    </a:rPr>
                    <a:t>since 2004</a:t>
                  </a:r>
                </a:p>
              </p:txBody>
            </p:sp>
          </p:grpSp>
        </p:grpSp>
        <p:grpSp>
          <p:nvGrpSpPr>
            <p:cNvPr id="19" name="Group 55"/>
            <p:cNvGrpSpPr>
              <a:grpSpLocks/>
            </p:cNvGrpSpPr>
            <p:nvPr/>
          </p:nvGrpSpPr>
          <p:grpSpPr bwMode="auto">
            <a:xfrm>
              <a:off x="4864102" y="2667000"/>
              <a:ext cx="1668463" cy="1825625"/>
              <a:chOff x="3064" y="1680"/>
              <a:chExt cx="1051" cy="1150"/>
            </a:xfrm>
          </p:grpSpPr>
          <p:sp>
            <p:nvSpPr>
              <p:cNvPr id="209945" name="Text Box 56"/>
              <p:cNvSpPr txBox="1">
                <a:spLocks noChangeArrowheads="1"/>
              </p:cNvSpPr>
              <p:nvPr/>
            </p:nvSpPr>
            <p:spPr bwMode="auto">
              <a:xfrm>
                <a:off x="3064" y="2333"/>
                <a:ext cx="957" cy="497"/>
              </a:xfrm>
              <a:prstGeom prst="rect">
                <a:avLst/>
              </a:prstGeom>
              <a:solidFill>
                <a:srgbClr val="6699FF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FFFFF"/>
                  </a:buClr>
                </a:pPr>
                <a: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  <a:t>(Healthcare)</a:t>
                </a:r>
                <a:b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</a:br>
                <a: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  <a:t>IT Infrastructure</a:t>
                </a:r>
                <a:b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</a:br>
                <a:r>
                  <a:rPr lang="en-US" altLang="ja-JP" sz="1200" b="1">
                    <a:solidFill>
                      <a:srgbClr val="FFFFFF"/>
                    </a:solidFill>
                    <a:effectLst/>
                    <a:latin typeface="Verdana" pitchFamily="34" charset="0"/>
                  </a:rPr>
                  <a:t>since 2003</a:t>
                </a:r>
              </a:p>
            </p:txBody>
          </p:sp>
          <p:grpSp>
            <p:nvGrpSpPr>
              <p:cNvPr id="209946" name="Group 57"/>
              <p:cNvGrpSpPr>
                <a:grpSpLocks/>
              </p:cNvGrpSpPr>
              <p:nvPr/>
            </p:nvGrpSpPr>
            <p:grpSpPr bwMode="auto">
              <a:xfrm>
                <a:off x="3264" y="1680"/>
                <a:ext cx="851" cy="768"/>
                <a:chOff x="3264" y="1680"/>
                <a:chExt cx="851" cy="768"/>
              </a:xfrm>
            </p:grpSpPr>
            <p:grpSp>
              <p:nvGrpSpPr>
                <p:cNvPr id="209947" name="Group 58"/>
                <p:cNvGrpSpPr>
                  <a:grpSpLocks noChangeAspect="1"/>
                </p:cNvGrpSpPr>
                <p:nvPr/>
              </p:nvGrpSpPr>
              <p:grpSpPr bwMode="auto">
                <a:xfrm>
                  <a:off x="3312" y="1965"/>
                  <a:ext cx="803" cy="483"/>
                  <a:chOff x="117" y="2949"/>
                  <a:chExt cx="1072" cy="645"/>
                </a:xfrm>
              </p:grpSpPr>
              <p:sp>
                <p:nvSpPr>
                  <p:cNvPr id="1065019" name="Freeform 59"/>
                  <p:cNvSpPr>
                    <a:spLocks noChangeAspect="1"/>
                  </p:cNvSpPr>
                  <p:nvPr/>
                </p:nvSpPr>
                <p:spPr bwMode="auto">
                  <a:xfrm>
                    <a:off x="493" y="3050"/>
                    <a:ext cx="194" cy="362"/>
                  </a:xfrm>
                  <a:custGeom>
                    <a:avLst/>
                    <a:gdLst/>
                    <a:ahLst/>
                    <a:cxnLst>
                      <a:cxn ang="0">
                        <a:pos x="18" y="18"/>
                      </a:cxn>
                      <a:cxn ang="0">
                        <a:pos x="359" y="0"/>
                      </a:cxn>
                      <a:cxn ang="0">
                        <a:pos x="382" y="10"/>
                      </a:cxn>
                      <a:cxn ang="0">
                        <a:pos x="376" y="17"/>
                      </a:cxn>
                      <a:cxn ang="0">
                        <a:pos x="371" y="711"/>
                      </a:cxn>
                      <a:cxn ang="0">
                        <a:pos x="388" y="715"/>
                      </a:cxn>
                      <a:cxn ang="0">
                        <a:pos x="352" y="727"/>
                      </a:cxn>
                      <a:cxn ang="0">
                        <a:pos x="13" y="667"/>
                      </a:cxn>
                      <a:cxn ang="0">
                        <a:pos x="0" y="665"/>
                      </a:cxn>
                      <a:cxn ang="0">
                        <a:pos x="0" y="651"/>
                      </a:cxn>
                      <a:cxn ang="0">
                        <a:pos x="2" y="35"/>
                      </a:cxn>
                      <a:cxn ang="0">
                        <a:pos x="2" y="20"/>
                      </a:cxn>
                      <a:cxn ang="0">
                        <a:pos x="18" y="18"/>
                      </a:cxn>
                    </a:cxnLst>
                    <a:rect l="0" t="0" r="r" b="b"/>
                    <a:pathLst>
                      <a:path w="388" h="727">
                        <a:moveTo>
                          <a:pt x="18" y="18"/>
                        </a:moveTo>
                        <a:lnTo>
                          <a:pt x="359" y="0"/>
                        </a:lnTo>
                        <a:lnTo>
                          <a:pt x="382" y="10"/>
                        </a:lnTo>
                        <a:lnTo>
                          <a:pt x="376" y="17"/>
                        </a:lnTo>
                        <a:lnTo>
                          <a:pt x="371" y="711"/>
                        </a:lnTo>
                        <a:lnTo>
                          <a:pt x="388" y="715"/>
                        </a:lnTo>
                        <a:lnTo>
                          <a:pt x="352" y="727"/>
                        </a:lnTo>
                        <a:lnTo>
                          <a:pt x="13" y="667"/>
                        </a:lnTo>
                        <a:lnTo>
                          <a:pt x="0" y="665"/>
                        </a:lnTo>
                        <a:lnTo>
                          <a:pt x="0" y="651"/>
                        </a:lnTo>
                        <a:lnTo>
                          <a:pt x="2" y="35"/>
                        </a:lnTo>
                        <a:lnTo>
                          <a:pt x="2" y="20"/>
                        </a:lnTo>
                        <a:lnTo>
                          <a:pt x="18" y="1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0" name="Freeform 60"/>
                  <p:cNvSpPr>
                    <a:spLocks noChangeAspect="1"/>
                  </p:cNvSpPr>
                  <p:nvPr/>
                </p:nvSpPr>
                <p:spPr bwMode="auto">
                  <a:xfrm>
                    <a:off x="501" y="3059"/>
                    <a:ext cx="171" cy="346"/>
                  </a:xfrm>
                  <a:custGeom>
                    <a:avLst/>
                    <a:gdLst/>
                    <a:ahLst/>
                    <a:cxnLst>
                      <a:cxn ang="0">
                        <a:pos x="3" y="19"/>
                      </a:cxn>
                      <a:cxn ang="0">
                        <a:pos x="344" y="0"/>
                      </a:cxn>
                      <a:cxn ang="0">
                        <a:pos x="340" y="694"/>
                      </a:cxn>
                      <a:cxn ang="0">
                        <a:pos x="0" y="634"/>
                      </a:cxn>
                      <a:cxn ang="0">
                        <a:pos x="3" y="19"/>
                      </a:cxn>
                    </a:cxnLst>
                    <a:rect l="0" t="0" r="r" b="b"/>
                    <a:pathLst>
                      <a:path w="344" h="694">
                        <a:moveTo>
                          <a:pt x="3" y="19"/>
                        </a:moveTo>
                        <a:lnTo>
                          <a:pt x="344" y="0"/>
                        </a:lnTo>
                        <a:lnTo>
                          <a:pt x="340" y="694"/>
                        </a:lnTo>
                        <a:lnTo>
                          <a:pt x="0" y="634"/>
                        </a:lnTo>
                        <a:lnTo>
                          <a:pt x="3" y="19"/>
                        </a:lnTo>
                        <a:close/>
                      </a:path>
                    </a:pathLst>
                  </a:custGeom>
                  <a:solidFill>
                    <a:srgbClr val="6699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1" name="Freeform 61"/>
                  <p:cNvSpPr>
                    <a:spLocks noChangeAspect="1"/>
                  </p:cNvSpPr>
                  <p:nvPr/>
                </p:nvSpPr>
                <p:spPr bwMode="auto">
                  <a:xfrm>
                    <a:off x="658" y="3050"/>
                    <a:ext cx="135" cy="362"/>
                  </a:xfrm>
                  <a:custGeom>
                    <a:avLst/>
                    <a:gdLst/>
                    <a:ahLst/>
                    <a:cxnLst>
                      <a:cxn ang="0">
                        <a:pos x="35" y="0"/>
                      </a:cxn>
                      <a:cxn ang="0">
                        <a:pos x="257" y="50"/>
                      </a:cxn>
                      <a:cxn ang="0">
                        <a:pos x="270" y="52"/>
                      </a:cxn>
                      <a:cxn ang="0">
                        <a:pos x="270" y="66"/>
                      </a:cxn>
                      <a:cxn ang="0">
                        <a:pos x="258" y="645"/>
                      </a:cxn>
                      <a:cxn ang="0">
                        <a:pos x="258" y="658"/>
                      </a:cxn>
                      <a:cxn ang="0">
                        <a:pos x="247" y="660"/>
                      </a:cxn>
                      <a:cxn ang="0">
                        <a:pos x="30" y="726"/>
                      </a:cxn>
                      <a:cxn ang="0">
                        <a:pos x="0" y="719"/>
                      </a:cxn>
                      <a:cxn ang="0">
                        <a:pos x="9" y="710"/>
                      </a:cxn>
                      <a:cxn ang="0">
                        <a:pos x="14" y="16"/>
                      </a:cxn>
                      <a:cxn ang="0">
                        <a:pos x="11" y="4"/>
                      </a:cxn>
                      <a:cxn ang="0">
                        <a:pos x="35" y="0"/>
                      </a:cxn>
                    </a:cxnLst>
                    <a:rect l="0" t="0" r="r" b="b"/>
                    <a:pathLst>
                      <a:path w="270" h="726">
                        <a:moveTo>
                          <a:pt x="35" y="0"/>
                        </a:moveTo>
                        <a:lnTo>
                          <a:pt x="257" y="50"/>
                        </a:lnTo>
                        <a:lnTo>
                          <a:pt x="270" y="52"/>
                        </a:lnTo>
                        <a:lnTo>
                          <a:pt x="270" y="66"/>
                        </a:lnTo>
                        <a:lnTo>
                          <a:pt x="258" y="645"/>
                        </a:lnTo>
                        <a:lnTo>
                          <a:pt x="258" y="658"/>
                        </a:lnTo>
                        <a:lnTo>
                          <a:pt x="247" y="660"/>
                        </a:lnTo>
                        <a:lnTo>
                          <a:pt x="30" y="726"/>
                        </a:lnTo>
                        <a:lnTo>
                          <a:pt x="0" y="719"/>
                        </a:lnTo>
                        <a:lnTo>
                          <a:pt x="9" y="710"/>
                        </a:lnTo>
                        <a:lnTo>
                          <a:pt x="14" y="16"/>
                        </a:lnTo>
                        <a:lnTo>
                          <a:pt x="11" y="4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2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671" y="3059"/>
                    <a:ext cx="113" cy="346"/>
                  </a:xfrm>
                  <a:custGeom>
                    <a:avLst/>
                    <a:gdLst/>
                    <a:ahLst/>
                    <a:cxnLst>
                      <a:cxn ang="0">
                        <a:pos x="0" y="694"/>
                      </a:cxn>
                      <a:cxn ang="0">
                        <a:pos x="50" y="678"/>
                      </a:cxn>
                      <a:cxn ang="0">
                        <a:pos x="43" y="637"/>
                      </a:cxn>
                      <a:cxn ang="0">
                        <a:pos x="45" y="567"/>
                      </a:cxn>
                      <a:cxn ang="0">
                        <a:pos x="50" y="493"/>
                      </a:cxn>
                      <a:cxn ang="0">
                        <a:pos x="53" y="440"/>
                      </a:cxn>
                      <a:cxn ang="0">
                        <a:pos x="49" y="407"/>
                      </a:cxn>
                      <a:cxn ang="0">
                        <a:pos x="42" y="377"/>
                      </a:cxn>
                      <a:cxn ang="0">
                        <a:pos x="32" y="348"/>
                      </a:cxn>
                      <a:cxn ang="0">
                        <a:pos x="22" y="318"/>
                      </a:cxn>
                      <a:cxn ang="0">
                        <a:pos x="16" y="292"/>
                      </a:cxn>
                      <a:cxn ang="0">
                        <a:pos x="15" y="273"/>
                      </a:cxn>
                      <a:cxn ang="0">
                        <a:pos x="16" y="261"/>
                      </a:cxn>
                      <a:cxn ang="0">
                        <a:pos x="17" y="257"/>
                      </a:cxn>
                      <a:cxn ang="0">
                        <a:pos x="34" y="257"/>
                      </a:cxn>
                      <a:cxn ang="0">
                        <a:pos x="50" y="258"/>
                      </a:cxn>
                      <a:cxn ang="0">
                        <a:pos x="66" y="259"/>
                      </a:cxn>
                      <a:cxn ang="0">
                        <a:pos x="81" y="261"/>
                      </a:cxn>
                      <a:cxn ang="0">
                        <a:pos x="95" y="263"/>
                      </a:cxn>
                      <a:cxn ang="0">
                        <a:pos x="110" y="264"/>
                      </a:cxn>
                      <a:cxn ang="0">
                        <a:pos x="123" y="266"/>
                      </a:cxn>
                      <a:cxn ang="0">
                        <a:pos x="137" y="269"/>
                      </a:cxn>
                      <a:cxn ang="0">
                        <a:pos x="148" y="272"/>
                      </a:cxn>
                      <a:cxn ang="0">
                        <a:pos x="161" y="276"/>
                      </a:cxn>
                      <a:cxn ang="0">
                        <a:pos x="172" y="279"/>
                      </a:cxn>
                      <a:cxn ang="0">
                        <a:pos x="183" y="282"/>
                      </a:cxn>
                      <a:cxn ang="0">
                        <a:pos x="193" y="286"/>
                      </a:cxn>
                      <a:cxn ang="0">
                        <a:pos x="204" y="289"/>
                      </a:cxn>
                      <a:cxn ang="0">
                        <a:pos x="213" y="294"/>
                      </a:cxn>
                      <a:cxn ang="0">
                        <a:pos x="222" y="299"/>
                      </a:cxn>
                      <a:cxn ang="0">
                        <a:pos x="225" y="50"/>
                      </a:cxn>
                      <a:cxn ang="0">
                        <a:pos x="4" y="0"/>
                      </a:cxn>
                      <a:cxn ang="0">
                        <a:pos x="0" y="694"/>
                      </a:cxn>
                    </a:cxnLst>
                    <a:rect l="0" t="0" r="r" b="b"/>
                    <a:pathLst>
                      <a:path w="225" h="694">
                        <a:moveTo>
                          <a:pt x="0" y="694"/>
                        </a:moveTo>
                        <a:lnTo>
                          <a:pt x="50" y="678"/>
                        </a:lnTo>
                        <a:lnTo>
                          <a:pt x="43" y="637"/>
                        </a:lnTo>
                        <a:lnTo>
                          <a:pt x="45" y="567"/>
                        </a:lnTo>
                        <a:lnTo>
                          <a:pt x="50" y="493"/>
                        </a:lnTo>
                        <a:lnTo>
                          <a:pt x="53" y="440"/>
                        </a:lnTo>
                        <a:lnTo>
                          <a:pt x="49" y="407"/>
                        </a:lnTo>
                        <a:lnTo>
                          <a:pt x="42" y="377"/>
                        </a:lnTo>
                        <a:lnTo>
                          <a:pt x="32" y="348"/>
                        </a:lnTo>
                        <a:lnTo>
                          <a:pt x="22" y="318"/>
                        </a:lnTo>
                        <a:lnTo>
                          <a:pt x="16" y="292"/>
                        </a:lnTo>
                        <a:lnTo>
                          <a:pt x="15" y="273"/>
                        </a:lnTo>
                        <a:lnTo>
                          <a:pt x="16" y="261"/>
                        </a:lnTo>
                        <a:lnTo>
                          <a:pt x="17" y="257"/>
                        </a:lnTo>
                        <a:lnTo>
                          <a:pt x="34" y="257"/>
                        </a:lnTo>
                        <a:lnTo>
                          <a:pt x="50" y="258"/>
                        </a:lnTo>
                        <a:lnTo>
                          <a:pt x="66" y="259"/>
                        </a:lnTo>
                        <a:lnTo>
                          <a:pt x="81" y="261"/>
                        </a:lnTo>
                        <a:lnTo>
                          <a:pt x="95" y="263"/>
                        </a:lnTo>
                        <a:lnTo>
                          <a:pt x="110" y="264"/>
                        </a:lnTo>
                        <a:lnTo>
                          <a:pt x="123" y="266"/>
                        </a:lnTo>
                        <a:lnTo>
                          <a:pt x="137" y="269"/>
                        </a:lnTo>
                        <a:lnTo>
                          <a:pt x="148" y="272"/>
                        </a:lnTo>
                        <a:lnTo>
                          <a:pt x="161" y="276"/>
                        </a:lnTo>
                        <a:lnTo>
                          <a:pt x="172" y="279"/>
                        </a:lnTo>
                        <a:lnTo>
                          <a:pt x="183" y="282"/>
                        </a:lnTo>
                        <a:lnTo>
                          <a:pt x="193" y="286"/>
                        </a:lnTo>
                        <a:lnTo>
                          <a:pt x="204" y="289"/>
                        </a:lnTo>
                        <a:lnTo>
                          <a:pt x="213" y="294"/>
                        </a:lnTo>
                        <a:lnTo>
                          <a:pt x="222" y="299"/>
                        </a:lnTo>
                        <a:lnTo>
                          <a:pt x="225" y="50"/>
                        </a:lnTo>
                        <a:lnTo>
                          <a:pt x="4" y="0"/>
                        </a:lnTo>
                        <a:lnTo>
                          <a:pt x="0" y="694"/>
                        </a:lnTo>
                        <a:close/>
                      </a:path>
                    </a:pathLst>
                  </a:custGeom>
                  <a:solidFill>
                    <a:srgbClr val="66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3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679" y="3187"/>
                    <a:ext cx="104" cy="210"/>
                  </a:xfrm>
                  <a:custGeom>
                    <a:avLst/>
                    <a:gdLst/>
                    <a:ahLst/>
                    <a:cxnLst>
                      <a:cxn ang="0">
                        <a:pos x="7" y="61"/>
                      </a:cxn>
                      <a:cxn ang="0">
                        <a:pos x="17" y="91"/>
                      </a:cxn>
                      <a:cxn ang="0">
                        <a:pos x="27" y="120"/>
                      </a:cxn>
                      <a:cxn ang="0">
                        <a:pos x="34" y="150"/>
                      </a:cxn>
                      <a:cxn ang="0">
                        <a:pos x="38" y="183"/>
                      </a:cxn>
                      <a:cxn ang="0">
                        <a:pos x="35" y="236"/>
                      </a:cxn>
                      <a:cxn ang="0">
                        <a:pos x="30" y="310"/>
                      </a:cxn>
                      <a:cxn ang="0">
                        <a:pos x="28" y="380"/>
                      </a:cxn>
                      <a:cxn ang="0">
                        <a:pos x="35" y="421"/>
                      </a:cxn>
                      <a:cxn ang="0">
                        <a:pos x="200" y="372"/>
                      </a:cxn>
                      <a:cxn ang="0">
                        <a:pos x="207" y="42"/>
                      </a:cxn>
                      <a:cxn ang="0">
                        <a:pos x="198" y="37"/>
                      </a:cxn>
                      <a:cxn ang="0">
                        <a:pos x="189" y="32"/>
                      </a:cxn>
                      <a:cxn ang="0">
                        <a:pos x="178" y="29"/>
                      </a:cxn>
                      <a:cxn ang="0">
                        <a:pos x="168" y="25"/>
                      </a:cxn>
                      <a:cxn ang="0">
                        <a:pos x="157" y="22"/>
                      </a:cxn>
                      <a:cxn ang="0">
                        <a:pos x="146" y="19"/>
                      </a:cxn>
                      <a:cxn ang="0">
                        <a:pos x="133" y="15"/>
                      </a:cxn>
                      <a:cxn ang="0">
                        <a:pos x="122" y="12"/>
                      </a:cxn>
                      <a:cxn ang="0">
                        <a:pos x="108" y="9"/>
                      </a:cxn>
                      <a:cxn ang="0">
                        <a:pos x="95" y="7"/>
                      </a:cxn>
                      <a:cxn ang="0">
                        <a:pos x="80" y="6"/>
                      </a:cxn>
                      <a:cxn ang="0">
                        <a:pos x="66" y="4"/>
                      </a:cxn>
                      <a:cxn ang="0">
                        <a:pos x="51" y="2"/>
                      </a:cxn>
                      <a:cxn ang="0">
                        <a:pos x="35" y="1"/>
                      </a:cxn>
                      <a:cxn ang="0">
                        <a:pos x="19" y="0"/>
                      </a:cxn>
                      <a:cxn ang="0">
                        <a:pos x="2" y="0"/>
                      </a:cxn>
                      <a:cxn ang="0">
                        <a:pos x="1" y="4"/>
                      </a:cxn>
                      <a:cxn ang="0">
                        <a:pos x="0" y="16"/>
                      </a:cxn>
                      <a:cxn ang="0">
                        <a:pos x="1" y="35"/>
                      </a:cxn>
                      <a:cxn ang="0">
                        <a:pos x="7" y="61"/>
                      </a:cxn>
                    </a:cxnLst>
                    <a:rect l="0" t="0" r="r" b="b"/>
                    <a:pathLst>
                      <a:path w="207" h="421">
                        <a:moveTo>
                          <a:pt x="7" y="61"/>
                        </a:moveTo>
                        <a:lnTo>
                          <a:pt x="17" y="91"/>
                        </a:lnTo>
                        <a:lnTo>
                          <a:pt x="27" y="120"/>
                        </a:lnTo>
                        <a:lnTo>
                          <a:pt x="34" y="150"/>
                        </a:lnTo>
                        <a:lnTo>
                          <a:pt x="38" y="183"/>
                        </a:lnTo>
                        <a:lnTo>
                          <a:pt x="35" y="236"/>
                        </a:lnTo>
                        <a:lnTo>
                          <a:pt x="30" y="310"/>
                        </a:lnTo>
                        <a:lnTo>
                          <a:pt x="28" y="380"/>
                        </a:lnTo>
                        <a:lnTo>
                          <a:pt x="35" y="421"/>
                        </a:lnTo>
                        <a:lnTo>
                          <a:pt x="200" y="372"/>
                        </a:lnTo>
                        <a:lnTo>
                          <a:pt x="207" y="42"/>
                        </a:lnTo>
                        <a:lnTo>
                          <a:pt x="198" y="37"/>
                        </a:lnTo>
                        <a:lnTo>
                          <a:pt x="189" y="32"/>
                        </a:lnTo>
                        <a:lnTo>
                          <a:pt x="178" y="29"/>
                        </a:lnTo>
                        <a:lnTo>
                          <a:pt x="168" y="25"/>
                        </a:lnTo>
                        <a:lnTo>
                          <a:pt x="157" y="22"/>
                        </a:lnTo>
                        <a:lnTo>
                          <a:pt x="146" y="19"/>
                        </a:lnTo>
                        <a:lnTo>
                          <a:pt x="133" y="15"/>
                        </a:lnTo>
                        <a:lnTo>
                          <a:pt x="122" y="12"/>
                        </a:lnTo>
                        <a:lnTo>
                          <a:pt x="108" y="9"/>
                        </a:lnTo>
                        <a:lnTo>
                          <a:pt x="95" y="7"/>
                        </a:lnTo>
                        <a:lnTo>
                          <a:pt x="80" y="6"/>
                        </a:lnTo>
                        <a:lnTo>
                          <a:pt x="66" y="4"/>
                        </a:lnTo>
                        <a:lnTo>
                          <a:pt x="51" y="2"/>
                        </a:lnTo>
                        <a:lnTo>
                          <a:pt x="35" y="1"/>
                        </a:lnTo>
                        <a:lnTo>
                          <a:pt x="19" y="0"/>
                        </a:lnTo>
                        <a:lnTo>
                          <a:pt x="2" y="0"/>
                        </a:lnTo>
                        <a:lnTo>
                          <a:pt x="1" y="4"/>
                        </a:lnTo>
                        <a:lnTo>
                          <a:pt x="0" y="16"/>
                        </a:lnTo>
                        <a:lnTo>
                          <a:pt x="1" y="35"/>
                        </a:lnTo>
                        <a:lnTo>
                          <a:pt x="7" y="61"/>
                        </a:lnTo>
                        <a:close/>
                      </a:path>
                    </a:pathLst>
                  </a:custGeom>
                  <a:solidFill>
                    <a:srgbClr val="0033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4" name="Freeform 64"/>
                  <p:cNvSpPr>
                    <a:spLocks noChangeAspect="1"/>
                  </p:cNvSpPr>
                  <p:nvPr/>
                </p:nvSpPr>
                <p:spPr bwMode="auto">
                  <a:xfrm>
                    <a:off x="519" y="3091"/>
                    <a:ext cx="11" cy="12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1" y="16"/>
                      </a:cxn>
                      <a:cxn ang="0">
                        <a:pos x="4" y="19"/>
                      </a:cxn>
                      <a:cxn ang="0">
                        <a:pos x="7" y="22"/>
                      </a:cxn>
                      <a:cxn ang="0">
                        <a:pos x="12" y="23"/>
                      </a:cxn>
                      <a:cxn ang="0">
                        <a:pos x="16" y="22"/>
                      </a:cxn>
                      <a:cxn ang="0">
                        <a:pos x="20" y="19"/>
                      </a:cxn>
                      <a:cxn ang="0">
                        <a:pos x="22" y="16"/>
                      </a:cxn>
                      <a:cxn ang="0">
                        <a:pos x="23" y="11"/>
                      </a:cxn>
                      <a:cxn ang="0">
                        <a:pos x="22" y="7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1" y="7"/>
                      </a:cxn>
                      <a:cxn ang="0">
                        <a:pos x="0" y="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23" h="23">
                        <a:moveTo>
                          <a:pt x="0" y="11"/>
                        </a:moveTo>
                        <a:lnTo>
                          <a:pt x="1" y="16"/>
                        </a:lnTo>
                        <a:lnTo>
                          <a:pt x="4" y="19"/>
                        </a:lnTo>
                        <a:lnTo>
                          <a:pt x="7" y="22"/>
                        </a:lnTo>
                        <a:lnTo>
                          <a:pt x="12" y="23"/>
                        </a:lnTo>
                        <a:lnTo>
                          <a:pt x="16" y="22"/>
                        </a:lnTo>
                        <a:lnTo>
                          <a:pt x="20" y="19"/>
                        </a:lnTo>
                        <a:lnTo>
                          <a:pt x="22" y="16"/>
                        </a:lnTo>
                        <a:lnTo>
                          <a:pt x="23" y="11"/>
                        </a:lnTo>
                        <a:lnTo>
                          <a:pt x="22" y="7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5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522" y="3127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3" y="20"/>
                      </a:cxn>
                      <a:cxn ang="0">
                        <a:pos x="6" y="22"/>
                      </a:cxn>
                      <a:cxn ang="0">
                        <a:pos x="10" y="23"/>
                      </a:cxn>
                      <a:cxn ang="0">
                        <a:pos x="15" y="22"/>
                      </a:cxn>
                      <a:cxn ang="0">
                        <a:pos x="19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19" y="4"/>
                      </a:cxn>
                      <a:cxn ang="0">
                        <a:pos x="15" y="1"/>
                      </a:cxn>
                      <a:cxn ang="0">
                        <a:pos x="10" y="0"/>
                      </a:cxn>
                      <a:cxn ang="0">
                        <a:pos x="6" y="1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3" y="20"/>
                        </a:lnTo>
                        <a:lnTo>
                          <a:pt x="6" y="22"/>
                        </a:lnTo>
                        <a:lnTo>
                          <a:pt x="10" y="23"/>
                        </a:lnTo>
                        <a:lnTo>
                          <a:pt x="15" y="22"/>
                        </a:lnTo>
                        <a:lnTo>
                          <a:pt x="19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19" y="4"/>
                        </a:lnTo>
                        <a:lnTo>
                          <a:pt x="15" y="1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6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542" y="3128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7"/>
                      </a:cxn>
                      <a:cxn ang="0">
                        <a:pos x="3" y="20"/>
                      </a:cxn>
                      <a:cxn ang="0">
                        <a:pos x="5" y="22"/>
                      </a:cxn>
                      <a:cxn ang="0">
                        <a:pos x="10" y="24"/>
                      </a:cxn>
                      <a:cxn ang="0">
                        <a:pos x="15" y="22"/>
                      </a:cxn>
                      <a:cxn ang="0">
                        <a:pos x="18" y="20"/>
                      </a:cxn>
                      <a:cxn ang="0">
                        <a:pos x="20" y="17"/>
                      </a:cxn>
                      <a:cxn ang="0">
                        <a:pos x="21" y="12"/>
                      </a:cxn>
                      <a:cxn ang="0">
                        <a:pos x="20" y="7"/>
                      </a:cxn>
                      <a:cxn ang="0">
                        <a:pos x="18" y="4"/>
                      </a:cxn>
                      <a:cxn ang="0">
                        <a:pos x="15" y="2"/>
                      </a:cxn>
                      <a:cxn ang="0">
                        <a:pos x="10" y="0"/>
                      </a:cxn>
                      <a:cxn ang="0">
                        <a:pos x="5" y="2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1" h="24">
                        <a:moveTo>
                          <a:pt x="0" y="12"/>
                        </a:moveTo>
                        <a:lnTo>
                          <a:pt x="1" y="17"/>
                        </a:lnTo>
                        <a:lnTo>
                          <a:pt x="3" y="20"/>
                        </a:lnTo>
                        <a:lnTo>
                          <a:pt x="5" y="22"/>
                        </a:lnTo>
                        <a:lnTo>
                          <a:pt x="10" y="24"/>
                        </a:lnTo>
                        <a:lnTo>
                          <a:pt x="15" y="22"/>
                        </a:lnTo>
                        <a:lnTo>
                          <a:pt x="18" y="20"/>
                        </a:lnTo>
                        <a:lnTo>
                          <a:pt x="20" y="17"/>
                        </a:lnTo>
                        <a:lnTo>
                          <a:pt x="21" y="12"/>
                        </a:lnTo>
                        <a:lnTo>
                          <a:pt x="20" y="7"/>
                        </a:lnTo>
                        <a:lnTo>
                          <a:pt x="18" y="4"/>
                        </a:lnTo>
                        <a:lnTo>
                          <a:pt x="15" y="2"/>
                        </a:lnTo>
                        <a:lnTo>
                          <a:pt x="10" y="0"/>
                        </a:lnTo>
                        <a:lnTo>
                          <a:pt x="5" y="2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7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566" y="3128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7"/>
                      </a:cxn>
                      <a:cxn ang="0">
                        <a:pos x="3" y="20"/>
                      </a:cxn>
                      <a:cxn ang="0">
                        <a:pos x="7" y="22"/>
                      </a:cxn>
                      <a:cxn ang="0">
                        <a:pos x="11" y="24"/>
                      </a:cxn>
                      <a:cxn ang="0">
                        <a:pos x="16" y="22"/>
                      </a:cxn>
                      <a:cxn ang="0">
                        <a:pos x="20" y="20"/>
                      </a:cxn>
                      <a:cxn ang="0">
                        <a:pos x="22" y="17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20" y="4"/>
                      </a:cxn>
                      <a:cxn ang="0">
                        <a:pos x="16" y="2"/>
                      </a:cxn>
                      <a:cxn ang="0">
                        <a:pos x="11" y="0"/>
                      </a:cxn>
                      <a:cxn ang="0">
                        <a:pos x="7" y="2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4">
                        <a:moveTo>
                          <a:pt x="0" y="12"/>
                        </a:moveTo>
                        <a:lnTo>
                          <a:pt x="1" y="17"/>
                        </a:lnTo>
                        <a:lnTo>
                          <a:pt x="3" y="20"/>
                        </a:lnTo>
                        <a:lnTo>
                          <a:pt x="7" y="22"/>
                        </a:lnTo>
                        <a:lnTo>
                          <a:pt x="11" y="24"/>
                        </a:lnTo>
                        <a:lnTo>
                          <a:pt x="16" y="22"/>
                        </a:lnTo>
                        <a:lnTo>
                          <a:pt x="20" y="20"/>
                        </a:lnTo>
                        <a:lnTo>
                          <a:pt x="22" y="17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20" y="4"/>
                        </a:lnTo>
                        <a:lnTo>
                          <a:pt x="16" y="2"/>
                        </a:lnTo>
                        <a:lnTo>
                          <a:pt x="11" y="0"/>
                        </a:lnTo>
                        <a:lnTo>
                          <a:pt x="7" y="2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8" name="Freeform 68"/>
                  <p:cNvSpPr>
                    <a:spLocks noChangeAspect="1"/>
                  </p:cNvSpPr>
                  <p:nvPr/>
                </p:nvSpPr>
                <p:spPr bwMode="auto">
                  <a:xfrm>
                    <a:off x="590" y="3128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7"/>
                      </a:cxn>
                      <a:cxn ang="0">
                        <a:pos x="3" y="20"/>
                      </a:cxn>
                      <a:cxn ang="0">
                        <a:pos x="7" y="22"/>
                      </a:cxn>
                      <a:cxn ang="0">
                        <a:pos x="12" y="24"/>
                      </a:cxn>
                      <a:cxn ang="0">
                        <a:pos x="16" y="22"/>
                      </a:cxn>
                      <a:cxn ang="0">
                        <a:pos x="20" y="20"/>
                      </a:cxn>
                      <a:cxn ang="0">
                        <a:pos x="22" y="17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20" y="4"/>
                      </a:cxn>
                      <a:cxn ang="0">
                        <a:pos x="16" y="2"/>
                      </a:cxn>
                      <a:cxn ang="0">
                        <a:pos x="12" y="0"/>
                      </a:cxn>
                      <a:cxn ang="0">
                        <a:pos x="7" y="2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4">
                        <a:moveTo>
                          <a:pt x="0" y="12"/>
                        </a:moveTo>
                        <a:lnTo>
                          <a:pt x="1" y="17"/>
                        </a:lnTo>
                        <a:lnTo>
                          <a:pt x="3" y="20"/>
                        </a:lnTo>
                        <a:lnTo>
                          <a:pt x="7" y="22"/>
                        </a:lnTo>
                        <a:lnTo>
                          <a:pt x="12" y="24"/>
                        </a:lnTo>
                        <a:lnTo>
                          <a:pt x="16" y="22"/>
                        </a:lnTo>
                        <a:lnTo>
                          <a:pt x="20" y="20"/>
                        </a:lnTo>
                        <a:lnTo>
                          <a:pt x="22" y="17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20" y="4"/>
                        </a:lnTo>
                        <a:lnTo>
                          <a:pt x="16" y="2"/>
                        </a:lnTo>
                        <a:lnTo>
                          <a:pt x="12" y="0"/>
                        </a:lnTo>
                        <a:lnTo>
                          <a:pt x="7" y="2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29" name="Freeform 69"/>
                  <p:cNvSpPr>
                    <a:spLocks noChangeAspect="1"/>
                  </p:cNvSpPr>
                  <p:nvPr/>
                </p:nvSpPr>
                <p:spPr bwMode="auto">
                  <a:xfrm>
                    <a:off x="519" y="3179"/>
                    <a:ext cx="11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12" y="23"/>
                      </a:cxn>
                      <a:cxn ang="0">
                        <a:pos x="16" y="22"/>
                      </a:cxn>
                      <a:cxn ang="0">
                        <a:pos x="20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4" y="20"/>
                        </a:lnTo>
                        <a:lnTo>
                          <a:pt x="7" y="22"/>
                        </a:lnTo>
                        <a:lnTo>
                          <a:pt x="12" y="23"/>
                        </a:lnTo>
                        <a:lnTo>
                          <a:pt x="16" y="22"/>
                        </a:lnTo>
                        <a:lnTo>
                          <a:pt x="20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0" name="Freeform 70"/>
                  <p:cNvSpPr>
                    <a:spLocks noChangeAspect="1"/>
                  </p:cNvSpPr>
                  <p:nvPr/>
                </p:nvSpPr>
                <p:spPr bwMode="auto">
                  <a:xfrm>
                    <a:off x="519" y="3209"/>
                    <a:ext cx="11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12" y="23"/>
                      </a:cxn>
                      <a:cxn ang="0">
                        <a:pos x="16" y="22"/>
                      </a:cxn>
                      <a:cxn ang="0">
                        <a:pos x="20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4" y="20"/>
                        </a:lnTo>
                        <a:lnTo>
                          <a:pt x="7" y="22"/>
                        </a:lnTo>
                        <a:lnTo>
                          <a:pt x="12" y="23"/>
                        </a:lnTo>
                        <a:lnTo>
                          <a:pt x="16" y="22"/>
                        </a:lnTo>
                        <a:lnTo>
                          <a:pt x="20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1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519" y="3243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2" y="17"/>
                      </a:cxn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12" y="23"/>
                      </a:cxn>
                      <a:cxn ang="0">
                        <a:pos x="17" y="22"/>
                      </a:cxn>
                      <a:cxn ang="0">
                        <a:pos x="20" y="20"/>
                      </a:cxn>
                      <a:cxn ang="0">
                        <a:pos x="22" y="17"/>
                      </a:cxn>
                      <a:cxn ang="0">
                        <a:pos x="23" y="13"/>
                      </a:cxn>
                      <a:cxn ang="0">
                        <a:pos x="22" y="8"/>
                      </a:cxn>
                      <a:cxn ang="0">
                        <a:pos x="20" y="3"/>
                      </a:cxn>
                      <a:cxn ang="0">
                        <a:pos x="17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2" y="8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23" h="23">
                        <a:moveTo>
                          <a:pt x="0" y="13"/>
                        </a:moveTo>
                        <a:lnTo>
                          <a:pt x="2" y="17"/>
                        </a:lnTo>
                        <a:lnTo>
                          <a:pt x="4" y="20"/>
                        </a:lnTo>
                        <a:lnTo>
                          <a:pt x="7" y="22"/>
                        </a:lnTo>
                        <a:lnTo>
                          <a:pt x="12" y="23"/>
                        </a:lnTo>
                        <a:lnTo>
                          <a:pt x="17" y="22"/>
                        </a:lnTo>
                        <a:lnTo>
                          <a:pt x="20" y="20"/>
                        </a:lnTo>
                        <a:lnTo>
                          <a:pt x="22" y="17"/>
                        </a:lnTo>
                        <a:lnTo>
                          <a:pt x="23" y="13"/>
                        </a:lnTo>
                        <a:lnTo>
                          <a:pt x="22" y="8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2" y="8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2" name="Freeform 72"/>
                  <p:cNvSpPr>
                    <a:spLocks noChangeAspect="1"/>
                  </p:cNvSpPr>
                  <p:nvPr/>
                </p:nvSpPr>
                <p:spPr bwMode="auto">
                  <a:xfrm>
                    <a:off x="638" y="3302"/>
                    <a:ext cx="12" cy="9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1" y="15"/>
                      </a:cxn>
                      <a:cxn ang="0">
                        <a:pos x="3" y="18"/>
                      </a:cxn>
                      <a:cxn ang="0">
                        <a:pos x="7" y="21"/>
                      </a:cxn>
                      <a:cxn ang="0">
                        <a:pos x="11" y="22"/>
                      </a:cxn>
                      <a:cxn ang="0">
                        <a:pos x="16" y="21"/>
                      </a:cxn>
                      <a:cxn ang="0">
                        <a:pos x="19" y="18"/>
                      </a:cxn>
                      <a:cxn ang="0">
                        <a:pos x="22" y="15"/>
                      </a:cxn>
                      <a:cxn ang="0">
                        <a:pos x="23" y="10"/>
                      </a:cxn>
                      <a:cxn ang="0">
                        <a:pos x="22" y="6"/>
                      </a:cxn>
                      <a:cxn ang="0">
                        <a:pos x="19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6"/>
                      </a:cxn>
                      <a:cxn ang="0">
                        <a:pos x="0" y="10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23" h="22">
                        <a:moveTo>
                          <a:pt x="0" y="10"/>
                        </a:moveTo>
                        <a:lnTo>
                          <a:pt x="1" y="15"/>
                        </a:lnTo>
                        <a:lnTo>
                          <a:pt x="3" y="18"/>
                        </a:lnTo>
                        <a:lnTo>
                          <a:pt x="7" y="21"/>
                        </a:lnTo>
                        <a:lnTo>
                          <a:pt x="11" y="22"/>
                        </a:lnTo>
                        <a:lnTo>
                          <a:pt x="16" y="21"/>
                        </a:lnTo>
                        <a:lnTo>
                          <a:pt x="19" y="18"/>
                        </a:lnTo>
                        <a:lnTo>
                          <a:pt x="22" y="15"/>
                        </a:lnTo>
                        <a:lnTo>
                          <a:pt x="23" y="10"/>
                        </a:lnTo>
                        <a:lnTo>
                          <a:pt x="22" y="6"/>
                        </a:lnTo>
                        <a:lnTo>
                          <a:pt x="19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3" name="Freeform 73"/>
                  <p:cNvSpPr>
                    <a:spLocks noChangeAspect="1"/>
                  </p:cNvSpPr>
                  <p:nvPr/>
                </p:nvSpPr>
                <p:spPr bwMode="auto">
                  <a:xfrm>
                    <a:off x="638" y="3326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1" y="16"/>
                      </a:cxn>
                      <a:cxn ang="0">
                        <a:pos x="3" y="19"/>
                      </a:cxn>
                      <a:cxn ang="0">
                        <a:pos x="7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19" y="19"/>
                      </a:cxn>
                      <a:cxn ang="0">
                        <a:pos x="22" y="16"/>
                      </a:cxn>
                      <a:cxn ang="0">
                        <a:pos x="23" y="11"/>
                      </a:cxn>
                      <a:cxn ang="0">
                        <a:pos x="22" y="7"/>
                      </a:cxn>
                      <a:cxn ang="0">
                        <a:pos x="19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7"/>
                      </a:cxn>
                      <a:cxn ang="0">
                        <a:pos x="0" y="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23" h="23">
                        <a:moveTo>
                          <a:pt x="0" y="11"/>
                        </a:moveTo>
                        <a:lnTo>
                          <a:pt x="1" y="16"/>
                        </a:lnTo>
                        <a:lnTo>
                          <a:pt x="3" y="19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19" y="19"/>
                        </a:lnTo>
                        <a:lnTo>
                          <a:pt x="22" y="16"/>
                        </a:lnTo>
                        <a:lnTo>
                          <a:pt x="23" y="11"/>
                        </a:lnTo>
                        <a:lnTo>
                          <a:pt x="22" y="7"/>
                        </a:lnTo>
                        <a:lnTo>
                          <a:pt x="19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4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638" y="3352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7"/>
                      </a:cxn>
                      <a:cxn ang="0">
                        <a:pos x="3" y="19"/>
                      </a:cxn>
                      <a:cxn ang="0">
                        <a:pos x="7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20" y="19"/>
                      </a:cxn>
                      <a:cxn ang="0">
                        <a:pos x="22" y="17"/>
                      </a:cxn>
                      <a:cxn ang="0">
                        <a:pos x="23" y="12"/>
                      </a:cxn>
                      <a:cxn ang="0">
                        <a:pos x="22" y="8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8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7"/>
                        </a:lnTo>
                        <a:lnTo>
                          <a:pt x="3" y="19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20" y="19"/>
                        </a:lnTo>
                        <a:lnTo>
                          <a:pt x="22" y="17"/>
                        </a:lnTo>
                        <a:lnTo>
                          <a:pt x="23" y="12"/>
                        </a:lnTo>
                        <a:lnTo>
                          <a:pt x="22" y="8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8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5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640" y="3378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2" y="16"/>
                      </a:cxn>
                      <a:cxn ang="0">
                        <a:pos x="3" y="19"/>
                      </a:cxn>
                      <a:cxn ang="0">
                        <a:pos x="6" y="21"/>
                      </a:cxn>
                      <a:cxn ang="0">
                        <a:pos x="12" y="23"/>
                      </a:cxn>
                      <a:cxn ang="0">
                        <a:pos x="17" y="21"/>
                      </a:cxn>
                      <a:cxn ang="0">
                        <a:pos x="20" y="19"/>
                      </a:cxn>
                      <a:cxn ang="0">
                        <a:pos x="22" y="16"/>
                      </a:cxn>
                      <a:cxn ang="0">
                        <a:pos x="23" y="11"/>
                      </a:cxn>
                      <a:cxn ang="0">
                        <a:pos x="22" y="6"/>
                      </a:cxn>
                      <a:cxn ang="0">
                        <a:pos x="20" y="3"/>
                      </a:cxn>
                      <a:cxn ang="0">
                        <a:pos x="17" y="1"/>
                      </a:cxn>
                      <a:cxn ang="0">
                        <a:pos x="12" y="0"/>
                      </a:cxn>
                      <a:cxn ang="0">
                        <a:pos x="6" y="1"/>
                      </a:cxn>
                      <a:cxn ang="0">
                        <a:pos x="3" y="3"/>
                      </a:cxn>
                      <a:cxn ang="0">
                        <a:pos x="2" y="6"/>
                      </a:cxn>
                      <a:cxn ang="0">
                        <a:pos x="0" y="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23" h="23">
                        <a:moveTo>
                          <a:pt x="0" y="11"/>
                        </a:moveTo>
                        <a:lnTo>
                          <a:pt x="2" y="16"/>
                        </a:lnTo>
                        <a:lnTo>
                          <a:pt x="3" y="19"/>
                        </a:lnTo>
                        <a:lnTo>
                          <a:pt x="6" y="21"/>
                        </a:lnTo>
                        <a:lnTo>
                          <a:pt x="12" y="23"/>
                        </a:lnTo>
                        <a:lnTo>
                          <a:pt x="17" y="21"/>
                        </a:lnTo>
                        <a:lnTo>
                          <a:pt x="20" y="19"/>
                        </a:lnTo>
                        <a:lnTo>
                          <a:pt x="22" y="16"/>
                        </a:lnTo>
                        <a:lnTo>
                          <a:pt x="23" y="11"/>
                        </a:lnTo>
                        <a:lnTo>
                          <a:pt x="22" y="6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2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2" y="6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6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614" y="3294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1" y="17"/>
                      </a:cxn>
                      <a:cxn ang="0">
                        <a:pos x="3" y="20"/>
                      </a:cxn>
                      <a:cxn ang="0">
                        <a:pos x="6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19" y="20"/>
                      </a:cxn>
                      <a:cxn ang="0">
                        <a:pos x="21" y="17"/>
                      </a:cxn>
                      <a:cxn ang="0">
                        <a:pos x="23" y="13"/>
                      </a:cxn>
                      <a:cxn ang="0">
                        <a:pos x="21" y="8"/>
                      </a:cxn>
                      <a:cxn ang="0">
                        <a:pos x="19" y="4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6" y="1"/>
                      </a:cxn>
                      <a:cxn ang="0">
                        <a:pos x="3" y="4"/>
                      </a:cxn>
                      <a:cxn ang="0">
                        <a:pos x="1" y="8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23" h="23">
                        <a:moveTo>
                          <a:pt x="0" y="13"/>
                        </a:moveTo>
                        <a:lnTo>
                          <a:pt x="1" y="17"/>
                        </a:lnTo>
                        <a:lnTo>
                          <a:pt x="3" y="20"/>
                        </a:lnTo>
                        <a:lnTo>
                          <a:pt x="6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19" y="20"/>
                        </a:lnTo>
                        <a:lnTo>
                          <a:pt x="21" y="17"/>
                        </a:lnTo>
                        <a:lnTo>
                          <a:pt x="23" y="13"/>
                        </a:lnTo>
                        <a:lnTo>
                          <a:pt x="21" y="8"/>
                        </a:lnTo>
                        <a:lnTo>
                          <a:pt x="19" y="4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  <a:lnTo>
                          <a:pt x="3" y="4"/>
                        </a:lnTo>
                        <a:lnTo>
                          <a:pt x="1" y="8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7" name="Freeform 77"/>
                  <p:cNvSpPr>
                    <a:spLocks noChangeAspect="1"/>
                  </p:cNvSpPr>
                  <p:nvPr/>
                </p:nvSpPr>
                <p:spPr bwMode="auto">
                  <a:xfrm>
                    <a:off x="614" y="3320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3" y="20"/>
                      </a:cxn>
                      <a:cxn ang="0">
                        <a:pos x="6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19" y="20"/>
                      </a:cxn>
                      <a:cxn ang="0">
                        <a:pos x="21" y="16"/>
                      </a:cxn>
                      <a:cxn ang="0">
                        <a:pos x="23" y="12"/>
                      </a:cxn>
                      <a:cxn ang="0">
                        <a:pos x="21" y="7"/>
                      </a:cxn>
                      <a:cxn ang="0">
                        <a:pos x="19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6" y="1"/>
                      </a:cxn>
                      <a:cxn ang="0">
                        <a:pos x="3" y="3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3" y="20"/>
                        </a:lnTo>
                        <a:lnTo>
                          <a:pt x="6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3" y="12"/>
                        </a:lnTo>
                        <a:lnTo>
                          <a:pt x="21" y="7"/>
                        </a:lnTo>
                        <a:lnTo>
                          <a:pt x="19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8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615" y="3346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3" y="20"/>
                      </a:cxn>
                      <a:cxn ang="0">
                        <a:pos x="7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19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19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3" y="20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19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19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39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618" y="3371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7"/>
                      </a:cxn>
                      <a:cxn ang="0">
                        <a:pos x="4" y="20"/>
                      </a:cxn>
                      <a:cxn ang="0">
                        <a:pos x="7" y="23"/>
                      </a:cxn>
                      <a:cxn ang="0">
                        <a:pos x="12" y="24"/>
                      </a:cxn>
                      <a:cxn ang="0">
                        <a:pos x="16" y="23"/>
                      </a:cxn>
                      <a:cxn ang="0">
                        <a:pos x="20" y="20"/>
                      </a:cxn>
                      <a:cxn ang="0">
                        <a:pos x="22" y="17"/>
                      </a:cxn>
                      <a:cxn ang="0">
                        <a:pos x="23" y="12"/>
                      </a:cxn>
                      <a:cxn ang="0">
                        <a:pos x="22" y="8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1" y="8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4">
                        <a:moveTo>
                          <a:pt x="0" y="12"/>
                        </a:moveTo>
                        <a:lnTo>
                          <a:pt x="1" y="17"/>
                        </a:lnTo>
                        <a:lnTo>
                          <a:pt x="4" y="20"/>
                        </a:lnTo>
                        <a:lnTo>
                          <a:pt x="7" y="23"/>
                        </a:lnTo>
                        <a:lnTo>
                          <a:pt x="12" y="24"/>
                        </a:lnTo>
                        <a:lnTo>
                          <a:pt x="16" y="23"/>
                        </a:lnTo>
                        <a:lnTo>
                          <a:pt x="20" y="20"/>
                        </a:lnTo>
                        <a:lnTo>
                          <a:pt x="22" y="17"/>
                        </a:lnTo>
                        <a:lnTo>
                          <a:pt x="23" y="12"/>
                        </a:lnTo>
                        <a:lnTo>
                          <a:pt x="22" y="8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8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0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590" y="3291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1" y="16"/>
                      </a:cxn>
                      <a:cxn ang="0">
                        <a:pos x="4" y="19"/>
                      </a:cxn>
                      <a:cxn ang="0">
                        <a:pos x="7" y="21"/>
                      </a:cxn>
                      <a:cxn ang="0">
                        <a:pos x="11" y="23"/>
                      </a:cxn>
                      <a:cxn ang="0">
                        <a:pos x="15" y="21"/>
                      </a:cxn>
                      <a:cxn ang="0">
                        <a:pos x="19" y="19"/>
                      </a:cxn>
                      <a:cxn ang="0">
                        <a:pos x="21" y="16"/>
                      </a:cxn>
                      <a:cxn ang="0">
                        <a:pos x="22" y="11"/>
                      </a:cxn>
                      <a:cxn ang="0">
                        <a:pos x="21" y="7"/>
                      </a:cxn>
                      <a:cxn ang="0">
                        <a:pos x="19" y="3"/>
                      </a:cxn>
                      <a:cxn ang="0">
                        <a:pos x="15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1" y="7"/>
                      </a:cxn>
                      <a:cxn ang="0">
                        <a:pos x="0" y="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22" h="23">
                        <a:moveTo>
                          <a:pt x="0" y="11"/>
                        </a:moveTo>
                        <a:lnTo>
                          <a:pt x="1" y="16"/>
                        </a:lnTo>
                        <a:lnTo>
                          <a:pt x="4" y="19"/>
                        </a:lnTo>
                        <a:lnTo>
                          <a:pt x="7" y="21"/>
                        </a:lnTo>
                        <a:lnTo>
                          <a:pt x="11" y="23"/>
                        </a:lnTo>
                        <a:lnTo>
                          <a:pt x="15" y="21"/>
                        </a:lnTo>
                        <a:lnTo>
                          <a:pt x="19" y="19"/>
                        </a:lnTo>
                        <a:lnTo>
                          <a:pt x="21" y="16"/>
                        </a:lnTo>
                        <a:lnTo>
                          <a:pt x="22" y="11"/>
                        </a:lnTo>
                        <a:lnTo>
                          <a:pt x="21" y="7"/>
                        </a:lnTo>
                        <a:lnTo>
                          <a:pt x="19" y="3"/>
                        </a:lnTo>
                        <a:lnTo>
                          <a:pt x="15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1" name="Freeform 81"/>
                  <p:cNvSpPr>
                    <a:spLocks noChangeAspect="1"/>
                  </p:cNvSpPr>
                  <p:nvPr/>
                </p:nvSpPr>
                <p:spPr bwMode="auto">
                  <a:xfrm>
                    <a:off x="590" y="3318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11" y="23"/>
                      </a:cxn>
                      <a:cxn ang="0">
                        <a:pos x="15" y="22"/>
                      </a:cxn>
                      <a:cxn ang="0">
                        <a:pos x="19" y="20"/>
                      </a:cxn>
                      <a:cxn ang="0">
                        <a:pos x="21" y="16"/>
                      </a:cxn>
                      <a:cxn ang="0">
                        <a:pos x="22" y="12"/>
                      </a:cxn>
                      <a:cxn ang="0">
                        <a:pos x="21" y="7"/>
                      </a:cxn>
                      <a:cxn ang="0">
                        <a:pos x="19" y="4"/>
                      </a:cxn>
                      <a:cxn ang="0">
                        <a:pos x="15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2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4" y="20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5" y="22"/>
                        </a:lnTo>
                        <a:lnTo>
                          <a:pt x="19" y="20"/>
                        </a:lnTo>
                        <a:lnTo>
                          <a:pt x="21" y="16"/>
                        </a:lnTo>
                        <a:lnTo>
                          <a:pt x="22" y="12"/>
                        </a:lnTo>
                        <a:lnTo>
                          <a:pt x="21" y="7"/>
                        </a:lnTo>
                        <a:lnTo>
                          <a:pt x="19" y="4"/>
                        </a:lnTo>
                        <a:lnTo>
                          <a:pt x="15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4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2" name="Freeform 82"/>
                  <p:cNvSpPr>
                    <a:spLocks noChangeAspect="1"/>
                  </p:cNvSpPr>
                  <p:nvPr/>
                </p:nvSpPr>
                <p:spPr bwMode="auto">
                  <a:xfrm>
                    <a:off x="591" y="3344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2" y="17"/>
                      </a:cxn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12" y="23"/>
                      </a:cxn>
                      <a:cxn ang="0">
                        <a:pos x="17" y="22"/>
                      </a:cxn>
                      <a:cxn ang="0">
                        <a:pos x="20" y="20"/>
                      </a:cxn>
                      <a:cxn ang="0">
                        <a:pos x="22" y="17"/>
                      </a:cxn>
                      <a:cxn ang="0">
                        <a:pos x="24" y="12"/>
                      </a:cxn>
                      <a:cxn ang="0">
                        <a:pos x="22" y="7"/>
                      </a:cxn>
                      <a:cxn ang="0">
                        <a:pos x="20" y="4"/>
                      </a:cxn>
                      <a:cxn ang="0">
                        <a:pos x="17" y="2"/>
                      </a:cxn>
                      <a:cxn ang="0">
                        <a:pos x="12" y="0"/>
                      </a:cxn>
                      <a:cxn ang="0">
                        <a:pos x="7" y="2"/>
                      </a:cxn>
                      <a:cxn ang="0">
                        <a:pos x="4" y="4"/>
                      </a:cxn>
                      <a:cxn ang="0">
                        <a:pos x="2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4" h="23">
                        <a:moveTo>
                          <a:pt x="0" y="12"/>
                        </a:moveTo>
                        <a:lnTo>
                          <a:pt x="2" y="17"/>
                        </a:lnTo>
                        <a:lnTo>
                          <a:pt x="4" y="20"/>
                        </a:lnTo>
                        <a:lnTo>
                          <a:pt x="7" y="22"/>
                        </a:lnTo>
                        <a:lnTo>
                          <a:pt x="12" y="23"/>
                        </a:lnTo>
                        <a:lnTo>
                          <a:pt x="17" y="22"/>
                        </a:lnTo>
                        <a:lnTo>
                          <a:pt x="20" y="20"/>
                        </a:lnTo>
                        <a:lnTo>
                          <a:pt x="22" y="17"/>
                        </a:lnTo>
                        <a:lnTo>
                          <a:pt x="24" y="12"/>
                        </a:lnTo>
                        <a:lnTo>
                          <a:pt x="22" y="7"/>
                        </a:lnTo>
                        <a:lnTo>
                          <a:pt x="20" y="4"/>
                        </a:lnTo>
                        <a:lnTo>
                          <a:pt x="17" y="2"/>
                        </a:lnTo>
                        <a:lnTo>
                          <a:pt x="12" y="0"/>
                        </a:lnTo>
                        <a:lnTo>
                          <a:pt x="7" y="2"/>
                        </a:lnTo>
                        <a:lnTo>
                          <a:pt x="4" y="4"/>
                        </a:lnTo>
                        <a:lnTo>
                          <a:pt x="2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3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594" y="3370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3" y="20"/>
                      </a:cxn>
                      <a:cxn ang="0">
                        <a:pos x="6" y="22"/>
                      </a:cxn>
                      <a:cxn ang="0">
                        <a:pos x="10" y="23"/>
                      </a:cxn>
                      <a:cxn ang="0">
                        <a:pos x="15" y="22"/>
                      </a:cxn>
                      <a:cxn ang="0">
                        <a:pos x="18" y="20"/>
                      </a:cxn>
                      <a:cxn ang="0">
                        <a:pos x="21" y="16"/>
                      </a:cxn>
                      <a:cxn ang="0">
                        <a:pos x="22" y="12"/>
                      </a:cxn>
                      <a:cxn ang="0">
                        <a:pos x="21" y="7"/>
                      </a:cxn>
                      <a:cxn ang="0">
                        <a:pos x="18" y="4"/>
                      </a:cxn>
                      <a:cxn ang="0">
                        <a:pos x="15" y="1"/>
                      </a:cxn>
                      <a:cxn ang="0">
                        <a:pos x="10" y="0"/>
                      </a:cxn>
                      <a:cxn ang="0">
                        <a:pos x="6" y="1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2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3" y="20"/>
                        </a:lnTo>
                        <a:lnTo>
                          <a:pt x="6" y="22"/>
                        </a:lnTo>
                        <a:lnTo>
                          <a:pt x="10" y="23"/>
                        </a:lnTo>
                        <a:lnTo>
                          <a:pt x="15" y="22"/>
                        </a:lnTo>
                        <a:lnTo>
                          <a:pt x="18" y="20"/>
                        </a:lnTo>
                        <a:lnTo>
                          <a:pt x="21" y="16"/>
                        </a:lnTo>
                        <a:lnTo>
                          <a:pt x="22" y="12"/>
                        </a:lnTo>
                        <a:lnTo>
                          <a:pt x="21" y="7"/>
                        </a:lnTo>
                        <a:lnTo>
                          <a:pt x="18" y="4"/>
                        </a:lnTo>
                        <a:lnTo>
                          <a:pt x="15" y="1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4" name="Freeform 84"/>
                  <p:cNvSpPr>
                    <a:spLocks noChangeAspect="1"/>
                  </p:cNvSpPr>
                  <p:nvPr/>
                </p:nvSpPr>
                <p:spPr bwMode="auto">
                  <a:xfrm>
                    <a:off x="567" y="3286"/>
                    <a:ext cx="12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12" y="23"/>
                      </a:cxn>
                      <a:cxn ang="0">
                        <a:pos x="16" y="22"/>
                      </a:cxn>
                      <a:cxn ang="0">
                        <a:pos x="20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20" y="4"/>
                      </a:cxn>
                      <a:cxn ang="0">
                        <a:pos x="16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4" y="20"/>
                        </a:lnTo>
                        <a:lnTo>
                          <a:pt x="7" y="22"/>
                        </a:lnTo>
                        <a:lnTo>
                          <a:pt x="12" y="23"/>
                        </a:lnTo>
                        <a:lnTo>
                          <a:pt x="16" y="22"/>
                        </a:lnTo>
                        <a:lnTo>
                          <a:pt x="20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20" y="4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5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567" y="3311"/>
                    <a:ext cx="12" cy="13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1" y="17"/>
                      </a:cxn>
                      <a:cxn ang="0">
                        <a:pos x="4" y="21"/>
                      </a:cxn>
                      <a:cxn ang="0">
                        <a:pos x="7" y="23"/>
                      </a:cxn>
                      <a:cxn ang="0">
                        <a:pos x="12" y="24"/>
                      </a:cxn>
                      <a:cxn ang="0">
                        <a:pos x="16" y="23"/>
                      </a:cxn>
                      <a:cxn ang="0">
                        <a:pos x="20" y="21"/>
                      </a:cxn>
                      <a:cxn ang="0">
                        <a:pos x="22" y="17"/>
                      </a:cxn>
                      <a:cxn ang="0">
                        <a:pos x="23" y="13"/>
                      </a:cxn>
                      <a:cxn ang="0">
                        <a:pos x="22" y="8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1" y="8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23" h="24">
                        <a:moveTo>
                          <a:pt x="0" y="13"/>
                        </a:moveTo>
                        <a:lnTo>
                          <a:pt x="1" y="17"/>
                        </a:lnTo>
                        <a:lnTo>
                          <a:pt x="4" y="21"/>
                        </a:lnTo>
                        <a:lnTo>
                          <a:pt x="7" y="23"/>
                        </a:lnTo>
                        <a:lnTo>
                          <a:pt x="12" y="24"/>
                        </a:lnTo>
                        <a:lnTo>
                          <a:pt x="16" y="23"/>
                        </a:lnTo>
                        <a:lnTo>
                          <a:pt x="20" y="21"/>
                        </a:lnTo>
                        <a:lnTo>
                          <a:pt x="22" y="17"/>
                        </a:lnTo>
                        <a:lnTo>
                          <a:pt x="23" y="13"/>
                        </a:lnTo>
                        <a:lnTo>
                          <a:pt x="22" y="8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8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6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568" y="3339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2" y="16"/>
                      </a:cxn>
                      <a:cxn ang="0">
                        <a:pos x="4" y="20"/>
                      </a:cxn>
                      <a:cxn ang="0">
                        <a:pos x="7" y="21"/>
                      </a:cxn>
                      <a:cxn ang="0">
                        <a:pos x="12" y="22"/>
                      </a:cxn>
                      <a:cxn ang="0">
                        <a:pos x="17" y="21"/>
                      </a:cxn>
                      <a:cxn ang="0">
                        <a:pos x="20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20" y="3"/>
                      </a:cxn>
                      <a:cxn ang="0">
                        <a:pos x="17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2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2">
                        <a:moveTo>
                          <a:pt x="0" y="12"/>
                        </a:moveTo>
                        <a:lnTo>
                          <a:pt x="2" y="16"/>
                        </a:lnTo>
                        <a:lnTo>
                          <a:pt x="4" y="20"/>
                        </a:lnTo>
                        <a:lnTo>
                          <a:pt x="7" y="21"/>
                        </a:lnTo>
                        <a:lnTo>
                          <a:pt x="12" y="22"/>
                        </a:lnTo>
                        <a:lnTo>
                          <a:pt x="17" y="21"/>
                        </a:lnTo>
                        <a:lnTo>
                          <a:pt x="20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2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7" name="Freeform 87"/>
                  <p:cNvSpPr>
                    <a:spLocks noChangeAspect="1"/>
                  </p:cNvSpPr>
                  <p:nvPr/>
                </p:nvSpPr>
                <p:spPr bwMode="auto">
                  <a:xfrm>
                    <a:off x="570" y="3364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1" y="16"/>
                      </a:cxn>
                      <a:cxn ang="0">
                        <a:pos x="3" y="19"/>
                      </a:cxn>
                      <a:cxn ang="0">
                        <a:pos x="7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20" y="19"/>
                      </a:cxn>
                      <a:cxn ang="0">
                        <a:pos x="23" y="16"/>
                      </a:cxn>
                      <a:cxn ang="0">
                        <a:pos x="24" y="11"/>
                      </a:cxn>
                      <a:cxn ang="0">
                        <a:pos x="23" y="7"/>
                      </a:cxn>
                      <a:cxn ang="0">
                        <a:pos x="20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7"/>
                      </a:cxn>
                      <a:cxn ang="0">
                        <a:pos x="0" y="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24" h="23">
                        <a:moveTo>
                          <a:pt x="0" y="11"/>
                        </a:moveTo>
                        <a:lnTo>
                          <a:pt x="1" y="16"/>
                        </a:lnTo>
                        <a:lnTo>
                          <a:pt x="3" y="19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20" y="19"/>
                        </a:lnTo>
                        <a:lnTo>
                          <a:pt x="23" y="16"/>
                        </a:lnTo>
                        <a:lnTo>
                          <a:pt x="24" y="11"/>
                        </a:lnTo>
                        <a:lnTo>
                          <a:pt x="23" y="7"/>
                        </a:lnTo>
                        <a:lnTo>
                          <a:pt x="20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8" name="Freeform 88"/>
                  <p:cNvSpPr>
                    <a:spLocks noChangeAspect="1"/>
                  </p:cNvSpPr>
                  <p:nvPr/>
                </p:nvSpPr>
                <p:spPr bwMode="auto">
                  <a:xfrm>
                    <a:off x="542" y="3089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3" y="20"/>
                      </a:cxn>
                      <a:cxn ang="0">
                        <a:pos x="6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20" y="20"/>
                      </a:cxn>
                      <a:cxn ang="0">
                        <a:pos x="23" y="16"/>
                      </a:cxn>
                      <a:cxn ang="0">
                        <a:pos x="24" y="12"/>
                      </a:cxn>
                      <a:cxn ang="0">
                        <a:pos x="23" y="7"/>
                      </a:cxn>
                      <a:cxn ang="0">
                        <a:pos x="20" y="4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6" y="1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4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3" y="20"/>
                        </a:lnTo>
                        <a:lnTo>
                          <a:pt x="6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20" y="20"/>
                        </a:lnTo>
                        <a:lnTo>
                          <a:pt x="23" y="16"/>
                        </a:lnTo>
                        <a:lnTo>
                          <a:pt x="24" y="12"/>
                        </a:lnTo>
                        <a:lnTo>
                          <a:pt x="23" y="7"/>
                        </a:lnTo>
                        <a:lnTo>
                          <a:pt x="20" y="4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49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566" y="3089"/>
                    <a:ext cx="12" cy="1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3" y="20"/>
                      </a:cxn>
                      <a:cxn ang="0">
                        <a:pos x="7" y="22"/>
                      </a:cxn>
                      <a:cxn ang="0">
                        <a:pos x="11" y="23"/>
                      </a:cxn>
                      <a:cxn ang="0">
                        <a:pos x="16" y="22"/>
                      </a:cxn>
                      <a:cxn ang="0">
                        <a:pos x="19" y="20"/>
                      </a:cxn>
                      <a:cxn ang="0">
                        <a:pos x="22" y="16"/>
                      </a:cxn>
                      <a:cxn ang="0">
                        <a:pos x="23" y="12"/>
                      </a:cxn>
                      <a:cxn ang="0">
                        <a:pos x="22" y="7"/>
                      </a:cxn>
                      <a:cxn ang="0">
                        <a:pos x="19" y="4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23" h="23">
                        <a:moveTo>
                          <a:pt x="0" y="12"/>
                        </a:moveTo>
                        <a:lnTo>
                          <a:pt x="1" y="16"/>
                        </a:lnTo>
                        <a:lnTo>
                          <a:pt x="3" y="20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6" y="22"/>
                        </a:lnTo>
                        <a:lnTo>
                          <a:pt x="19" y="20"/>
                        </a:lnTo>
                        <a:lnTo>
                          <a:pt x="22" y="16"/>
                        </a:lnTo>
                        <a:lnTo>
                          <a:pt x="23" y="12"/>
                        </a:lnTo>
                        <a:lnTo>
                          <a:pt x="22" y="7"/>
                        </a:lnTo>
                        <a:lnTo>
                          <a:pt x="19" y="4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0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588" y="3088"/>
                    <a:ext cx="11" cy="1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1" y="15"/>
                      </a:cxn>
                      <a:cxn ang="0">
                        <a:pos x="3" y="18"/>
                      </a:cxn>
                      <a:cxn ang="0">
                        <a:pos x="7" y="21"/>
                      </a:cxn>
                      <a:cxn ang="0">
                        <a:pos x="11" y="22"/>
                      </a:cxn>
                      <a:cxn ang="0">
                        <a:pos x="16" y="21"/>
                      </a:cxn>
                      <a:cxn ang="0">
                        <a:pos x="18" y="18"/>
                      </a:cxn>
                      <a:cxn ang="0">
                        <a:pos x="20" y="15"/>
                      </a:cxn>
                      <a:cxn ang="0">
                        <a:pos x="22" y="10"/>
                      </a:cxn>
                      <a:cxn ang="0">
                        <a:pos x="20" y="6"/>
                      </a:cxn>
                      <a:cxn ang="0">
                        <a:pos x="18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6"/>
                      </a:cxn>
                      <a:cxn ang="0">
                        <a:pos x="0" y="10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22" h="22">
                        <a:moveTo>
                          <a:pt x="0" y="10"/>
                        </a:moveTo>
                        <a:lnTo>
                          <a:pt x="1" y="15"/>
                        </a:lnTo>
                        <a:lnTo>
                          <a:pt x="3" y="18"/>
                        </a:lnTo>
                        <a:lnTo>
                          <a:pt x="7" y="21"/>
                        </a:lnTo>
                        <a:lnTo>
                          <a:pt x="11" y="22"/>
                        </a:lnTo>
                        <a:lnTo>
                          <a:pt x="16" y="21"/>
                        </a:lnTo>
                        <a:lnTo>
                          <a:pt x="18" y="18"/>
                        </a:lnTo>
                        <a:lnTo>
                          <a:pt x="20" y="15"/>
                        </a:lnTo>
                        <a:lnTo>
                          <a:pt x="22" y="10"/>
                        </a:lnTo>
                        <a:lnTo>
                          <a:pt x="20" y="6"/>
                        </a:lnTo>
                        <a:lnTo>
                          <a:pt x="18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1C1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1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538" y="3161"/>
                    <a:ext cx="112" cy="120"/>
                  </a:xfrm>
                  <a:custGeom>
                    <a:avLst/>
                    <a:gdLst/>
                    <a:ahLst/>
                    <a:cxnLst>
                      <a:cxn ang="0">
                        <a:pos x="219" y="16"/>
                      </a:cxn>
                      <a:cxn ang="0">
                        <a:pos x="219" y="221"/>
                      </a:cxn>
                      <a:cxn ang="0">
                        <a:pos x="219" y="241"/>
                      </a:cxn>
                      <a:cxn ang="0">
                        <a:pos x="200" y="239"/>
                      </a:cxn>
                      <a:cxn ang="0">
                        <a:pos x="17" y="220"/>
                      </a:cxn>
                      <a:cxn ang="0">
                        <a:pos x="0" y="219"/>
                      </a:cxn>
                      <a:cxn ang="0">
                        <a:pos x="0" y="204"/>
                      </a:cxn>
                      <a:cxn ang="0">
                        <a:pos x="0" y="16"/>
                      </a:cxn>
                      <a:cxn ang="0">
                        <a:pos x="0" y="0"/>
                      </a:cxn>
                      <a:cxn ang="0">
                        <a:pos x="18" y="0"/>
                      </a:cxn>
                      <a:cxn ang="0">
                        <a:pos x="202" y="0"/>
                      </a:cxn>
                      <a:cxn ang="0">
                        <a:pos x="219" y="0"/>
                      </a:cxn>
                      <a:cxn ang="0">
                        <a:pos x="219" y="16"/>
                      </a:cxn>
                    </a:cxnLst>
                    <a:rect l="0" t="0" r="r" b="b"/>
                    <a:pathLst>
                      <a:path w="219" h="241">
                        <a:moveTo>
                          <a:pt x="219" y="16"/>
                        </a:moveTo>
                        <a:lnTo>
                          <a:pt x="219" y="221"/>
                        </a:lnTo>
                        <a:lnTo>
                          <a:pt x="219" y="241"/>
                        </a:lnTo>
                        <a:lnTo>
                          <a:pt x="200" y="239"/>
                        </a:lnTo>
                        <a:lnTo>
                          <a:pt x="17" y="220"/>
                        </a:lnTo>
                        <a:lnTo>
                          <a:pt x="0" y="219"/>
                        </a:lnTo>
                        <a:lnTo>
                          <a:pt x="0" y="204"/>
                        </a:lnTo>
                        <a:lnTo>
                          <a:pt x="0" y="16"/>
                        </a:lnTo>
                        <a:lnTo>
                          <a:pt x="0" y="0"/>
                        </a:lnTo>
                        <a:lnTo>
                          <a:pt x="18" y="0"/>
                        </a:lnTo>
                        <a:lnTo>
                          <a:pt x="202" y="0"/>
                        </a:lnTo>
                        <a:lnTo>
                          <a:pt x="219" y="0"/>
                        </a:lnTo>
                        <a:lnTo>
                          <a:pt x="219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2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547" y="3169"/>
                    <a:ext cx="92" cy="10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88"/>
                      </a:cxn>
                      <a:cxn ang="0">
                        <a:pos x="184" y="205"/>
                      </a:cxn>
                      <a:cxn ang="0">
                        <a:pos x="18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4" h="205">
                        <a:moveTo>
                          <a:pt x="0" y="0"/>
                        </a:moveTo>
                        <a:lnTo>
                          <a:pt x="0" y="188"/>
                        </a:lnTo>
                        <a:lnTo>
                          <a:pt x="184" y="205"/>
                        </a:lnTo>
                        <a:lnTo>
                          <a:pt x="18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556" y="3184"/>
                    <a:ext cx="16" cy="65"/>
                  </a:xfrm>
                  <a:custGeom>
                    <a:avLst/>
                    <a:gdLst/>
                    <a:ahLst/>
                    <a:cxnLst>
                      <a:cxn ang="0">
                        <a:pos x="8" y="9"/>
                      </a:cxn>
                      <a:cxn ang="0">
                        <a:pos x="7" y="11"/>
                      </a:cxn>
                      <a:cxn ang="0">
                        <a:pos x="5" y="16"/>
                      </a:cxn>
                      <a:cxn ang="0">
                        <a:pos x="1" y="28"/>
                      </a:cxn>
                      <a:cxn ang="0">
                        <a:pos x="0" y="46"/>
                      </a:cxn>
                      <a:cxn ang="0">
                        <a:pos x="0" y="69"/>
                      </a:cxn>
                      <a:cxn ang="0">
                        <a:pos x="0" y="90"/>
                      </a:cxn>
                      <a:cxn ang="0">
                        <a:pos x="0" y="105"/>
                      </a:cxn>
                      <a:cxn ang="0">
                        <a:pos x="0" y="111"/>
                      </a:cxn>
                      <a:cxn ang="0">
                        <a:pos x="0" y="113"/>
                      </a:cxn>
                      <a:cxn ang="0">
                        <a:pos x="2" y="118"/>
                      </a:cxn>
                      <a:cxn ang="0">
                        <a:pos x="6" y="123"/>
                      </a:cxn>
                      <a:cxn ang="0">
                        <a:pos x="13" y="130"/>
                      </a:cxn>
                      <a:cxn ang="0">
                        <a:pos x="20" y="134"/>
                      </a:cxn>
                      <a:cxn ang="0">
                        <a:pos x="26" y="134"/>
                      </a:cxn>
                      <a:cxn ang="0">
                        <a:pos x="30" y="132"/>
                      </a:cxn>
                      <a:cxn ang="0">
                        <a:pos x="31" y="130"/>
                      </a:cxn>
                      <a:cxn ang="0">
                        <a:pos x="31" y="115"/>
                      </a:cxn>
                      <a:cxn ang="0">
                        <a:pos x="19" y="113"/>
                      </a:cxn>
                      <a:cxn ang="0">
                        <a:pos x="19" y="23"/>
                      </a:cxn>
                      <a:cxn ang="0">
                        <a:pos x="31" y="21"/>
                      </a:cxn>
                      <a:cxn ang="0">
                        <a:pos x="31" y="0"/>
                      </a:cxn>
                      <a:cxn ang="0">
                        <a:pos x="28" y="0"/>
                      </a:cxn>
                      <a:cxn ang="0">
                        <a:pos x="22" y="0"/>
                      </a:cxn>
                      <a:cxn ang="0">
                        <a:pos x="14" y="3"/>
                      </a:cxn>
                      <a:cxn ang="0">
                        <a:pos x="8" y="9"/>
                      </a:cxn>
                    </a:cxnLst>
                    <a:rect l="0" t="0" r="r" b="b"/>
                    <a:pathLst>
                      <a:path w="31" h="134">
                        <a:moveTo>
                          <a:pt x="8" y="9"/>
                        </a:moveTo>
                        <a:lnTo>
                          <a:pt x="7" y="11"/>
                        </a:lnTo>
                        <a:lnTo>
                          <a:pt x="5" y="16"/>
                        </a:lnTo>
                        <a:lnTo>
                          <a:pt x="1" y="28"/>
                        </a:lnTo>
                        <a:lnTo>
                          <a:pt x="0" y="46"/>
                        </a:lnTo>
                        <a:lnTo>
                          <a:pt x="0" y="69"/>
                        </a:lnTo>
                        <a:lnTo>
                          <a:pt x="0" y="90"/>
                        </a:lnTo>
                        <a:lnTo>
                          <a:pt x="0" y="105"/>
                        </a:lnTo>
                        <a:lnTo>
                          <a:pt x="0" y="111"/>
                        </a:lnTo>
                        <a:lnTo>
                          <a:pt x="0" y="113"/>
                        </a:lnTo>
                        <a:lnTo>
                          <a:pt x="2" y="118"/>
                        </a:lnTo>
                        <a:lnTo>
                          <a:pt x="6" y="123"/>
                        </a:lnTo>
                        <a:lnTo>
                          <a:pt x="13" y="130"/>
                        </a:lnTo>
                        <a:lnTo>
                          <a:pt x="20" y="134"/>
                        </a:lnTo>
                        <a:lnTo>
                          <a:pt x="26" y="134"/>
                        </a:lnTo>
                        <a:lnTo>
                          <a:pt x="30" y="132"/>
                        </a:lnTo>
                        <a:lnTo>
                          <a:pt x="31" y="130"/>
                        </a:lnTo>
                        <a:lnTo>
                          <a:pt x="31" y="115"/>
                        </a:lnTo>
                        <a:lnTo>
                          <a:pt x="19" y="113"/>
                        </a:lnTo>
                        <a:lnTo>
                          <a:pt x="19" y="23"/>
                        </a:lnTo>
                        <a:lnTo>
                          <a:pt x="31" y="21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2" y="0"/>
                        </a:lnTo>
                        <a:lnTo>
                          <a:pt x="14" y="3"/>
                        </a:lnTo>
                        <a:lnTo>
                          <a:pt x="8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4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684" y="3075"/>
                    <a:ext cx="40" cy="12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2" y="5"/>
                      </a:cxn>
                      <a:cxn ang="0">
                        <a:pos x="6" y="3"/>
                      </a:cxn>
                      <a:cxn ang="0">
                        <a:pos x="11" y="1"/>
                      </a:cxn>
                      <a:cxn ang="0">
                        <a:pos x="19" y="0"/>
                      </a:cxn>
                      <a:cxn ang="0">
                        <a:pos x="28" y="0"/>
                      </a:cxn>
                      <a:cxn ang="0">
                        <a:pos x="40" y="2"/>
                      </a:cxn>
                      <a:cxn ang="0">
                        <a:pos x="53" y="4"/>
                      </a:cxn>
                      <a:cxn ang="0">
                        <a:pos x="64" y="8"/>
                      </a:cxn>
                      <a:cxn ang="0">
                        <a:pos x="72" y="10"/>
                      </a:cxn>
                      <a:cxn ang="0">
                        <a:pos x="77" y="12"/>
                      </a:cxn>
                      <a:cxn ang="0">
                        <a:pos x="80" y="16"/>
                      </a:cxn>
                      <a:cxn ang="0">
                        <a:pos x="82" y="18"/>
                      </a:cxn>
                      <a:cxn ang="0">
                        <a:pos x="82" y="21"/>
                      </a:cxn>
                      <a:cxn ang="0">
                        <a:pos x="82" y="25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82" h="25">
                        <a:moveTo>
                          <a:pt x="0" y="10"/>
                        </a:moveTo>
                        <a:lnTo>
                          <a:pt x="0" y="9"/>
                        </a:lnTo>
                        <a:lnTo>
                          <a:pt x="1" y="8"/>
                        </a:lnTo>
                        <a:lnTo>
                          <a:pt x="2" y="5"/>
                        </a:lnTo>
                        <a:lnTo>
                          <a:pt x="6" y="3"/>
                        </a:lnTo>
                        <a:lnTo>
                          <a:pt x="11" y="1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40" y="2"/>
                        </a:lnTo>
                        <a:lnTo>
                          <a:pt x="53" y="4"/>
                        </a:lnTo>
                        <a:lnTo>
                          <a:pt x="64" y="8"/>
                        </a:lnTo>
                        <a:lnTo>
                          <a:pt x="72" y="10"/>
                        </a:lnTo>
                        <a:lnTo>
                          <a:pt x="77" y="12"/>
                        </a:lnTo>
                        <a:lnTo>
                          <a:pt x="80" y="16"/>
                        </a:lnTo>
                        <a:lnTo>
                          <a:pt x="82" y="18"/>
                        </a:lnTo>
                        <a:lnTo>
                          <a:pt x="82" y="21"/>
                        </a:lnTo>
                        <a:lnTo>
                          <a:pt x="82" y="25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5" name="Freeform 95"/>
                  <p:cNvSpPr>
                    <a:spLocks noChangeAspect="1"/>
                  </p:cNvSpPr>
                  <p:nvPr/>
                </p:nvSpPr>
                <p:spPr bwMode="auto">
                  <a:xfrm>
                    <a:off x="684" y="3092"/>
                    <a:ext cx="40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0" y="10"/>
                      </a:cxn>
                      <a:cxn ang="0">
                        <a:pos x="1" y="9"/>
                      </a:cxn>
                      <a:cxn ang="0">
                        <a:pos x="2" y="7"/>
                      </a:cxn>
                      <a:cxn ang="0">
                        <a:pos x="5" y="5"/>
                      </a:cxn>
                      <a:cxn ang="0">
                        <a:pos x="10" y="2"/>
                      </a:cxn>
                      <a:cxn ang="0">
                        <a:pos x="17" y="0"/>
                      </a:cxn>
                      <a:cxn ang="0">
                        <a:pos x="26" y="0"/>
                      </a:cxn>
                      <a:cxn ang="0">
                        <a:pos x="40" y="1"/>
                      </a:cxn>
                      <a:cxn ang="0">
                        <a:pos x="53" y="4"/>
                      </a:cxn>
                      <a:cxn ang="0">
                        <a:pos x="63" y="6"/>
                      </a:cxn>
                      <a:cxn ang="0">
                        <a:pos x="70" y="8"/>
                      </a:cxn>
                      <a:cxn ang="0">
                        <a:pos x="76" y="10"/>
                      </a:cxn>
                      <a:cxn ang="0">
                        <a:pos x="79" y="13"/>
                      </a:cxn>
                      <a:cxn ang="0">
                        <a:pos x="81" y="16"/>
                      </a:cxn>
                      <a:cxn ang="0">
                        <a:pos x="82" y="20"/>
                      </a:cxn>
                      <a:cxn ang="0">
                        <a:pos x="82" y="23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82" h="23">
                        <a:moveTo>
                          <a:pt x="0" y="12"/>
                        </a:moveTo>
                        <a:lnTo>
                          <a:pt x="0" y="10"/>
                        </a:lnTo>
                        <a:lnTo>
                          <a:pt x="1" y="9"/>
                        </a:lnTo>
                        <a:lnTo>
                          <a:pt x="2" y="7"/>
                        </a:lnTo>
                        <a:lnTo>
                          <a:pt x="5" y="5"/>
                        </a:lnTo>
                        <a:lnTo>
                          <a:pt x="10" y="2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40" y="1"/>
                        </a:lnTo>
                        <a:lnTo>
                          <a:pt x="53" y="4"/>
                        </a:lnTo>
                        <a:lnTo>
                          <a:pt x="63" y="6"/>
                        </a:lnTo>
                        <a:lnTo>
                          <a:pt x="70" y="8"/>
                        </a:lnTo>
                        <a:lnTo>
                          <a:pt x="76" y="10"/>
                        </a:lnTo>
                        <a:lnTo>
                          <a:pt x="79" y="13"/>
                        </a:lnTo>
                        <a:lnTo>
                          <a:pt x="81" y="16"/>
                        </a:lnTo>
                        <a:lnTo>
                          <a:pt x="82" y="20"/>
                        </a:lnTo>
                        <a:lnTo>
                          <a:pt x="82" y="23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6" name="Freeform 96"/>
                  <p:cNvSpPr>
                    <a:spLocks noChangeAspect="1"/>
                  </p:cNvSpPr>
                  <p:nvPr/>
                </p:nvSpPr>
                <p:spPr bwMode="auto">
                  <a:xfrm>
                    <a:off x="684" y="3108"/>
                    <a:ext cx="40" cy="11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0" y="12"/>
                      </a:cxn>
                      <a:cxn ang="0">
                        <a:pos x="1" y="11"/>
                      </a:cxn>
                      <a:cxn ang="0">
                        <a:pos x="2" y="8"/>
                      </a:cxn>
                      <a:cxn ang="0">
                        <a:pos x="6" y="5"/>
                      </a:cxn>
                      <a:cxn ang="0">
                        <a:pos x="11" y="2"/>
                      </a:cxn>
                      <a:cxn ang="0">
                        <a:pos x="17" y="1"/>
                      </a:cxn>
                      <a:cxn ang="0">
                        <a:pos x="28" y="0"/>
                      </a:cxn>
                      <a:cxn ang="0">
                        <a:pos x="40" y="1"/>
                      </a:cxn>
                      <a:cxn ang="0">
                        <a:pos x="54" y="4"/>
                      </a:cxn>
                      <a:cxn ang="0">
                        <a:pos x="65" y="6"/>
                      </a:cxn>
                      <a:cxn ang="0">
                        <a:pos x="73" y="7"/>
                      </a:cxn>
                      <a:cxn ang="0">
                        <a:pos x="77" y="9"/>
                      </a:cxn>
                      <a:cxn ang="0">
                        <a:pos x="81" y="12"/>
                      </a:cxn>
                      <a:cxn ang="0">
                        <a:pos x="83" y="15"/>
                      </a:cxn>
                      <a:cxn ang="0">
                        <a:pos x="83" y="19"/>
                      </a:cxn>
                      <a:cxn ang="0">
                        <a:pos x="83" y="22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83" h="22">
                        <a:moveTo>
                          <a:pt x="0" y="13"/>
                        </a:moveTo>
                        <a:lnTo>
                          <a:pt x="0" y="12"/>
                        </a:lnTo>
                        <a:lnTo>
                          <a:pt x="1" y="11"/>
                        </a:lnTo>
                        <a:lnTo>
                          <a:pt x="2" y="8"/>
                        </a:lnTo>
                        <a:lnTo>
                          <a:pt x="6" y="5"/>
                        </a:lnTo>
                        <a:lnTo>
                          <a:pt x="11" y="2"/>
                        </a:lnTo>
                        <a:lnTo>
                          <a:pt x="17" y="1"/>
                        </a:lnTo>
                        <a:lnTo>
                          <a:pt x="28" y="0"/>
                        </a:lnTo>
                        <a:lnTo>
                          <a:pt x="40" y="1"/>
                        </a:lnTo>
                        <a:lnTo>
                          <a:pt x="54" y="4"/>
                        </a:lnTo>
                        <a:lnTo>
                          <a:pt x="65" y="6"/>
                        </a:lnTo>
                        <a:lnTo>
                          <a:pt x="73" y="7"/>
                        </a:lnTo>
                        <a:lnTo>
                          <a:pt x="77" y="9"/>
                        </a:lnTo>
                        <a:lnTo>
                          <a:pt x="81" y="12"/>
                        </a:lnTo>
                        <a:lnTo>
                          <a:pt x="83" y="15"/>
                        </a:lnTo>
                        <a:lnTo>
                          <a:pt x="83" y="19"/>
                        </a:lnTo>
                        <a:lnTo>
                          <a:pt x="83" y="22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7" name="Freeform 97"/>
                  <p:cNvSpPr>
                    <a:spLocks noChangeAspect="1"/>
                  </p:cNvSpPr>
                  <p:nvPr/>
                </p:nvSpPr>
                <p:spPr bwMode="auto">
                  <a:xfrm>
                    <a:off x="684" y="3123"/>
                    <a:ext cx="43" cy="12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0" y="12"/>
                      </a:cxn>
                      <a:cxn ang="0">
                        <a:pos x="1" y="10"/>
                      </a:cxn>
                      <a:cxn ang="0">
                        <a:pos x="2" y="8"/>
                      </a:cxn>
                      <a:cxn ang="0">
                        <a:pos x="6" y="5"/>
                      </a:cxn>
                      <a:cxn ang="0">
                        <a:pos x="10" y="2"/>
                      </a:cxn>
                      <a:cxn ang="0">
                        <a:pos x="18" y="1"/>
                      </a:cxn>
                      <a:cxn ang="0">
                        <a:pos x="29" y="0"/>
                      </a:cxn>
                      <a:cxn ang="0">
                        <a:pos x="43" y="1"/>
                      </a:cxn>
                      <a:cxn ang="0">
                        <a:pos x="56" y="4"/>
                      </a:cxn>
                      <a:cxn ang="0">
                        <a:pos x="67" y="5"/>
                      </a:cxn>
                      <a:cxn ang="0">
                        <a:pos x="75" y="7"/>
                      </a:cxn>
                      <a:cxn ang="0">
                        <a:pos x="81" y="9"/>
                      </a:cxn>
                      <a:cxn ang="0">
                        <a:pos x="84" y="12"/>
                      </a:cxn>
                      <a:cxn ang="0">
                        <a:pos x="86" y="14"/>
                      </a:cxn>
                      <a:cxn ang="0">
                        <a:pos x="86" y="17"/>
                      </a:cxn>
                      <a:cxn ang="0">
                        <a:pos x="86" y="21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86" h="21">
                        <a:moveTo>
                          <a:pt x="0" y="13"/>
                        </a:moveTo>
                        <a:lnTo>
                          <a:pt x="0" y="12"/>
                        </a:lnTo>
                        <a:lnTo>
                          <a:pt x="1" y="10"/>
                        </a:lnTo>
                        <a:lnTo>
                          <a:pt x="2" y="8"/>
                        </a:lnTo>
                        <a:lnTo>
                          <a:pt x="6" y="5"/>
                        </a:lnTo>
                        <a:lnTo>
                          <a:pt x="10" y="2"/>
                        </a:lnTo>
                        <a:lnTo>
                          <a:pt x="18" y="1"/>
                        </a:lnTo>
                        <a:lnTo>
                          <a:pt x="29" y="0"/>
                        </a:lnTo>
                        <a:lnTo>
                          <a:pt x="43" y="1"/>
                        </a:lnTo>
                        <a:lnTo>
                          <a:pt x="56" y="4"/>
                        </a:lnTo>
                        <a:lnTo>
                          <a:pt x="67" y="5"/>
                        </a:lnTo>
                        <a:lnTo>
                          <a:pt x="75" y="7"/>
                        </a:lnTo>
                        <a:lnTo>
                          <a:pt x="81" y="9"/>
                        </a:lnTo>
                        <a:lnTo>
                          <a:pt x="84" y="12"/>
                        </a:lnTo>
                        <a:lnTo>
                          <a:pt x="86" y="14"/>
                        </a:lnTo>
                        <a:lnTo>
                          <a:pt x="86" y="17"/>
                        </a:lnTo>
                        <a:lnTo>
                          <a:pt x="86" y="21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8" name="Freeform 98"/>
                  <p:cNvSpPr>
                    <a:spLocks noChangeAspect="1"/>
                  </p:cNvSpPr>
                  <p:nvPr/>
                </p:nvSpPr>
                <p:spPr bwMode="auto">
                  <a:xfrm>
                    <a:off x="684" y="3139"/>
                    <a:ext cx="43" cy="9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0" y="12"/>
                      </a:cxn>
                      <a:cxn ang="0">
                        <a:pos x="1" y="11"/>
                      </a:cxn>
                      <a:cxn ang="0">
                        <a:pos x="2" y="9"/>
                      </a:cxn>
                      <a:cxn ang="0">
                        <a:pos x="6" y="5"/>
                      </a:cxn>
                      <a:cxn ang="0">
                        <a:pos x="10" y="3"/>
                      </a:cxn>
                      <a:cxn ang="0">
                        <a:pos x="17" y="1"/>
                      </a:cxn>
                      <a:cxn ang="0">
                        <a:pos x="28" y="0"/>
                      </a:cxn>
                      <a:cxn ang="0">
                        <a:pos x="41" y="0"/>
                      </a:cxn>
                      <a:cxn ang="0">
                        <a:pos x="55" y="1"/>
                      </a:cxn>
                      <a:cxn ang="0">
                        <a:pos x="66" y="2"/>
                      </a:cxn>
                      <a:cxn ang="0">
                        <a:pos x="74" y="4"/>
                      </a:cxn>
                      <a:cxn ang="0">
                        <a:pos x="79" y="5"/>
                      </a:cxn>
                      <a:cxn ang="0">
                        <a:pos x="84" y="8"/>
                      </a:cxn>
                      <a:cxn ang="0">
                        <a:pos x="85" y="10"/>
                      </a:cxn>
                      <a:cxn ang="0">
                        <a:pos x="86" y="13"/>
                      </a:cxn>
                      <a:cxn ang="0">
                        <a:pos x="86" y="17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86" h="17">
                        <a:moveTo>
                          <a:pt x="0" y="13"/>
                        </a:moveTo>
                        <a:lnTo>
                          <a:pt x="0" y="12"/>
                        </a:lnTo>
                        <a:lnTo>
                          <a:pt x="1" y="11"/>
                        </a:lnTo>
                        <a:lnTo>
                          <a:pt x="2" y="9"/>
                        </a:lnTo>
                        <a:lnTo>
                          <a:pt x="6" y="5"/>
                        </a:lnTo>
                        <a:lnTo>
                          <a:pt x="10" y="3"/>
                        </a:lnTo>
                        <a:lnTo>
                          <a:pt x="17" y="1"/>
                        </a:lnTo>
                        <a:lnTo>
                          <a:pt x="28" y="0"/>
                        </a:lnTo>
                        <a:lnTo>
                          <a:pt x="41" y="0"/>
                        </a:lnTo>
                        <a:lnTo>
                          <a:pt x="55" y="1"/>
                        </a:lnTo>
                        <a:lnTo>
                          <a:pt x="66" y="2"/>
                        </a:lnTo>
                        <a:lnTo>
                          <a:pt x="74" y="4"/>
                        </a:lnTo>
                        <a:lnTo>
                          <a:pt x="79" y="5"/>
                        </a:lnTo>
                        <a:lnTo>
                          <a:pt x="84" y="8"/>
                        </a:lnTo>
                        <a:lnTo>
                          <a:pt x="85" y="10"/>
                        </a:lnTo>
                        <a:lnTo>
                          <a:pt x="86" y="13"/>
                        </a:lnTo>
                        <a:lnTo>
                          <a:pt x="86" y="1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59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682" y="3153"/>
                    <a:ext cx="43" cy="5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0" y="12"/>
                      </a:cxn>
                      <a:cxn ang="0">
                        <a:pos x="1" y="9"/>
                      </a:cxn>
                      <a:cxn ang="0">
                        <a:pos x="2" y="8"/>
                      </a:cxn>
                      <a:cxn ang="0">
                        <a:pos x="5" y="6"/>
                      </a:cxn>
                      <a:cxn ang="0">
                        <a:pos x="10" y="4"/>
                      </a:cxn>
                      <a:cxn ang="0">
                        <a:pos x="17" y="2"/>
                      </a:cxn>
                      <a:cxn ang="0">
                        <a:pos x="27" y="0"/>
                      </a:cxn>
                      <a:cxn ang="0">
                        <a:pos x="40" y="0"/>
                      </a:cxn>
                      <a:cxn ang="0">
                        <a:pos x="54" y="0"/>
                      </a:cxn>
                      <a:cxn ang="0">
                        <a:pos x="64" y="1"/>
                      </a:cxn>
                      <a:cxn ang="0">
                        <a:pos x="72" y="2"/>
                      </a:cxn>
                      <a:cxn ang="0">
                        <a:pos x="78" y="4"/>
                      </a:cxn>
                      <a:cxn ang="0">
                        <a:pos x="81" y="5"/>
                      </a:cxn>
                      <a:cxn ang="0">
                        <a:pos x="82" y="7"/>
                      </a:cxn>
                      <a:cxn ang="0">
                        <a:pos x="84" y="9"/>
                      </a:cxn>
                      <a:cxn ang="0">
                        <a:pos x="84" y="13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84" h="13">
                        <a:moveTo>
                          <a:pt x="0" y="12"/>
                        </a:moveTo>
                        <a:lnTo>
                          <a:pt x="0" y="12"/>
                        </a:lnTo>
                        <a:lnTo>
                          <a:pt x="1" y="9"/>
                        </a:lnTo>
                        <a:lnTo>
                          <a:pt x="2" y="8"/>
                        </a:lnTo>
                        <a:lnTo>
                          <a:pt x="5" y="6"/>
                        </a:lnTo>
                        <a:lnTo>
                          <a:pt x="10" y="4"/>
                        </a:lnTo>
                        <a:lnTo>
                          <a:pt x="17" y="2"/>
                        </a:lnTo>
                        <a:lnTo>
                          <a:pt x="27" y="0"/>
                        </a:lnTo>
                        <a:lnTo>
                          <a:pt x="40" y="0"/>
                        </a:lnTo>
                        <a:lnTo>
                          <a:pt x="54" y="0"/>
                        </a:lnTo>
                        <a:lnTo>
                          <a:pt x="64" y="1"/>
                        </a:lnTo>
                        <a:lnTo>
                          <a:pt x="72" y="2"/>
                        </a:lnTo>
                        <a:lnTo>
                          <a:pt x="78" y="4"/>
                        </a:lnTo>
                        <a:lnTo>
                          <a:pt x="81" y="5"/>
                        </a:lnTo>
                        <a:lnTo>
                          <a:pt x="82" y="7"/>
                        </a:lnTo>
                        <a:lnTo>
                          <a:pt x="84" y="9"/>
                        </a:lnTo>
                        <a:lnTo>
                          <a:pt x="84" y="13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0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736" y="3085"/>
                    <a:ext cx="40" cy="11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2" y="6"/>
                      </a:cxn>
                      <a:cxn ang="0">
                        <a:pos x="6" y="4"/>
                      </a:cxn>
                      <a:cxn ang="0">
                        <a:pos x="10" y="1"/>
                      </a:cxn>
                      <a:cxn ang="0">
                        <a:pos x="18" y="0"/>
                      </a:cxn>
                      <a:cxn ang="0">
                        <a:pos x="28" y="1"/>
                      </a:cxn>
                      <a:cxn ang="0">
                        <a:pos x="40" y="2"/>
                      </a:cxn>
                      <a:cxn ang="0">
                        <a:pos x="53" y="5"/>
                      </a:cxn>
                      <a:cxn ang="0">
                        <a:pos x="62" y="7"/>
                      </a:cxn>
                      <a:cxn ang="0">
                        <a:pos x="70" y="9"/>
                      </a:cxn>
                      <a:cxn ang="0">
                        <a:pos x="75" y="12"/>
                      </a:cxn>
                      <a:cxn ang="0">
                        <a:pos x="77" y="14"/>
                      </a:cxn>
                      <a:cxn ang="0">
                        <a:pos x="80" y="17"/>
                      </a:cxn>
                      <a:cxn ang="0">
                        <a:pos x="80" y="20"/>
                      </a:cxn>
                      <a:cxn ang="0">
                        <a:pos x="80" y="2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80" h="23">
                        <a:moveTo>
                          <a:pt x="0" y="9"/>
                        </a:moveTo>
                        <a:lnTo>
                          <a:pt x="0" y="8"/>
                        </a:lnTo>
                        <a:lnTo>
                          <a:pt x="1" y="7"/>
                        </a:lnTo>
                        <a:lnTo>
                          <a:pt x="2" y="6"/>
                        </a:lnTo>
                        <a:lnTo>
                          <a:pt x="6" y="4"/>
                        </a:lnTo>
                        <a:lnTo>
                          <a:pt x="10" y="1"/>
                        </a:lnTo>
                        <a:lnTo>
                          <a:pt x="18" y="0"/>
                        </a:lnTo>
                        <a:lnTo>
                          <a:pt x="28" y="1"/>
                        </a:lnTo>
                        <a:lnTo>
                          <a:pt x="40" y="2"/>
                        </a:lnTo>
                        <a:lnTo>
                          <a:pt x="53" y="5"/>
                        </a:lnTo>
                        <a:lnTo>
                          <a:pt x="62" y="7"/>
                        </a:lnTo>
                        <a:lnTo>
                          <a:pt x="70" y="9"/>
                        </a:lnTo>
                        <a:lnTo>
                          <a:pt x="75" y="12"/>
                        </a:lnTo>
                        <a:lnTo>
                          <a:pt x="77" y="14"/>
                        </a:lnTo>
                        <a:lnTo>
                          <a:pt x="80" y="17"/>
                        </a:lnTo>
                        <a:lnTo>
                          <a:pt x="80" y="20"/>
                        </a:lnTo>
                        <a:lnTo>
                          <a:pt x="80" y="23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1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736" y="3100"/>
                    <a:ext cx="40" cy="1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2" y="6"/>
                      </a:cxn>
                      <a:cxn ang="0">
                        <a:pos x="5" y="4"/>
                      </a:cxn>
                      <a:cxn ang="0">
                        <a:pos x="10" y="2"/>
                      </a:cxn>
                      <a:cxn ang="0">
                        <a:pos x="18" y="1"/>
                      </a:cxn>
                      <a:cxn ang="0">
                        <a:pos x="27" y="0"/>
                      </a:cxn>
                      <a:cxn ang="0">
                        <a:pos x="40" y="1"/>
                      </a:cxn>
                      <a:cxn ang="0">
                        <a:pos x="53" y="4"/>
                      </a:cxn>
                      <a:cxn ang="0">
                        <a:pos x="63" y="6"/>
                      </a:cxn>
                      <a:cxn ang="0">
                        <a:pos x="70" y="7"/>
                      </a:cxn>
                      <a:cxn ang="0">
                        <a:pos x="75" y="9"/>
                      </a:cxn>
                      <a:cxn ang="0">
                        <a:pos x="78" y="12"/>
                      </a:cxn>
                      <a:cxn ang="0">
                        <a:pos x="80" y="15"/>
                      </a:cxn>
                      <a:cxn ang="0">
                        <a:pos x="80" y="17"/>
                      </a:cxn>
                      <a:cxn ang="0">
                        <a:pos x="80" y="21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80" h="21">
                        <a:moveTo>
                          <a:pt x="0" y="10"/>
                        </a:moveTo>
                        <a:lnTo>
                          <a:pt x="0" y="9"/>
                        </a:lnTo>
                        <a:lnTo>
                          <a:pt x="1" y="8"/>
                        </a:lnTo>
                        <a:lnTo>
                          <a:pt x="2" y="6"/>
                        </a:lnTo>
                        <a:lnTo>
                          <a:pt x="5" y="4"/>
                        </a:lnTo>
                        <a:lnTo>
                          <a:pt x="10" y="2"/>
                        </a:lnTo>
                        <a:lnTo>
                          <a:pt x="18" y="1"/>
                        </a:lnTo>
                        <a:lnTo>
                          <a:pt x="27" y="0"/>
                        </a:lnTo>
                        <a:lnTo>
                          <a:pt x="40" y="1"/>
                        </a:lnTo>
                        <a:lnTo>
                          <a:pt x="53" y="4"/>
                        </a:lnTo>
                        <a:lnTo>
                          <a:pt x="63" y="6"/>
                        </a:lnTo>
                        <a:lnTo>
                          <a:pt x="70" y="7"/>
                        </a:lnTo>
                        <a:lnTo>
                          <a:pt x="75" y="9"/>
                        </a:lnTo>
                        <a:lnTo>
                          <a:pt x="78" y="12"/>
                        </a:lnTo>
                        <a:lnTo>
                          <a:pt x="80" y="15"/>
                        </a:lnTo>
                        <a:lnTo>
                          <a:pt x="80" y="17"/>
                        </a:lnTo>
                        <a:lnTo>
                          <a:pt x="80" y="21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2" name="Freeform 102"/>
                  <p:cNvSpPr>
                    <a:spLocks noChangeAspect="1"/>
                  </p:cNvSpPr>
                  <p:nvPr/>
                </p:nvSpPr>
                <p:spPr bwMode="auto">
                  <a:xfrm>
                    <a:off x="736" y="3115"/>
                    <a:ext cx="40" cy="8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2" y="6"/>
                      </a:cxn>
                      <a:cxn ang="0">
                        <a:pos x="6" y="3"/>
                      </a:cxn>
                      <a:cxn ang="0">
                        <a:pos x="10" y="2"/>
                      </a:cxn>
                      <a:cxn ang="0">
                        <a:pos x="17" y="0"/>
                      </a:cxn>
                      <a:cxn ang="0">
                        <a:pos x="28" y="0"/>
                      </a:cxn>
                      <a:cxn ang="0">
                        <a:pos x="40" y="0"/>
                      </a:cxn>
                      <a:cxn ang="0">
                        <a:pos x="53" y="1"/>
                      </a:cxn>
                      <a:cxn ang="0">
                        <a:pos x="62" y="3"/>
                      </a:cxn>
                      <a:cxn ang="0">
                        <a:pos x="70" y="4"/>
                      </a:cxn>
                      <a:cxn ang="0">
                        <a:pos x="75" y="7"/>
                      </a:cxn>
                      <a:cxn ang="0">
                        <a:pos x="78" y="9"/>
                      </a:cxn>
                      <a:cxn ang="0">
                        <a:pos x="80" y="11"/>
                      </a:cxn>
                      <a:cxn ang="0">
                        <a:pos x="81" y="15"/>
                      </a:cxn>
                      <a:cxn ang="0">
                        <a:pos x="81" y="18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81" h="18">
                        <a:moveTo>
                          <a:pt x="0" y="10"/>
                        </a:moveTo>
                        <a:lnTo>
                          <a:pt x="0" y="9"/>
                        </a:lnTo>
                        <a:lnTo>
                          <a:pt x="1" y="8"/>
                        </a:lnTo>
                        <a:lnTo>
                          <a:pt x="2" y="6"/>
                        </a:lnTo>
                        <a:lnTo>
                          <a:pt x="6" y="3"/>
                        </a:lnTo>
                        <a:lnTo>
                          <a:pt x="10" y="2"/>
                        </a:lnTo>
                        <a:lnTo>
                          <a:pt x="17" y="0"/>
                        </a:lnTo>
                        <a:lnTo>
                          <a:pt x="28" y="0"/>
                        </a:lnTo>
                        <a:lnTo>
                          <a:pt x="40" y="0"/>
                        </a:lnTo>
                        <a:lnTo>
                          <a:pt x="53" y="1"/>
                        </a:lnTo>
                        <a:lnTo>
                          <a:pt x="62" y="3"/>
                        </a:lnTo>
                        <a:lnTo>
                          <a:pt x="70" y="4"/>
                        </a:lnTo>
                        <a:lnTo>
                          <a:pt x="75" y="7"/>
                        </a:lnTo>
                        <a:lnTo>
                          <a:pt x="78" y="9"/>
                        </a:lnTo>
                        <a:lnTo>
                          <a:pt x="80" y="11"/>
                        </a:lnTo>
                        <a:lnTo>
                          <a:pt x="81" y="15"/>
                        </a:lnTo>
                        <a:lnTo>
                          <a:pt x="81" y="18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3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736" y="3127"/>
                    <a:ext cx="40" cy="8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0" y="9"/>
                      </a:cxn>
                      <a:cxn ang="0">
                        <a:pos x="1" y="7"/>
                      </a:cxn>
                      <a:cxn ang="0">
                        <a:pos x="2" y="6"/>
                      </a:cxn>
                      <a:cxn ang="0">
                        <a:pos x="6" y="4"/>
                      </a:cxn>
                      <a:cxn ang="0">
                        <a:pos x="10" y="1"/>
                      </a:cxn>
                      <a:cxn ang="0">
                        <a:pos x="18" y="0"/>
                      </a:cxn>
                      <a:cxn ang="0">
                        <a:pos x="27" y="0"/>
                      </a:cxn>
                      <a:cxn ang="0">
                        <a:pos x="41" y="1"/>
                      </a:cxn>
                      <a:cxn ang="0">
                        <a:pos x="54" y="2"/>
                      </a:cxn>
                      <a:cxn ang="0">
                        <a:pos x="64" y="4"/>
                      </a:cxn>
                      <a:cxn ang="0">
                        <a:pos x="72" y="6"/>
                      </a:cxn>
                      <a:cxn ang="0">
                        <a:pos x="78" y="7"/>
                      </a:cxn>
                      <a:cxn ang="0">
                        <a:pos x="82" y="9"/>
                      </a:cxn>
                      <a:cxn ang="0">
                        <a:pos x="83" y="12"/>
                      </a:cxn>
                      <a:cxn ang="0">
                        <a:pos x="84" y="15"/>
                      </a:cxn>
                      <a:cxn ang="0">
                        <a:pos x="84" y="17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84" h="17">
                        <a:moveTo>
                          <a:pt x="0" y="9"/>
                        </a:moveTo>
                        <a:lnTo>
                          <a:pt x="0" y="9"/>
                        </a:lnTo>
                        <a:lnTo>
                          <a:pt x="1" y="7"/>
                        </a:lnTo>
                        <a:lnTo>
                          <a:pt x="2" y="6"/>
                        </a:lnTo>
                        <a:lnTo>
                          <a:pt x="6" y="4"/>
                        </a:lnTo>
                        <a:lnTo>
                          <a:pt x="10" y="1"/>
                        </a:lnTo>
                        <a:lnTo>
                          <a:pt x="18" y="0"/>
                        </a:lnTo>
                        <a:lnTo>
                          <a:pt x="27" y="0"/>
                        </a:lnTo>
                        <a:lnTo>
                          <a:pt x="41" y="1"/>
                        </a:lnTo>
                        <a:lnTo>
                          <a:pt x="54" y="2"/>
                        </a:lnTo>
                        <a:lnTo>
                          <a:pt x="64" y="4"/>
                        </a:lnTo>
                        <a:lnTo>
                          <a:pt x="72" y="6"/>
                        </a:lnTo>
                        <a:lnTo>
                          <a:pt x="78" y="7"/>
                        </a:lnTo>
                        <a:lnTo>
                          <a:pt x="82" y="9"/>
                        </a:lnTo>
                        <a:lnTo>
                          <a:pt x="83" y="12"/>
                        </a:lnTo>
                        <a:lnTo>
                          <a:pt x="84" y="15"/>
                        </a:lnTo>
                        <a:lnTo>
                          <a:pt x="84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4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736" y="3141"/>
                    <a:ext cx="40" cy="7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0" y="10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6" y="5"/>
                      </a:cxn>
                      <a:cxn ang="0">
                        <a:pos x="10" y="2"/>
                      </a:cxn>
                      <a:cxn ang="0">
                        <a:pos x="18" y="1"/>
                      </a:cxn>
                      <a:cxn ang="0">
                        <a:pos x="27" y="0"/>
                      </a:cxn>
                      <a:cxn ang="0">
                        <a:pos x="41" y="0"/>
                      </a:cxn>
                      <a:cxn ang="0">
                        <a:pos x="54" y="1"/>
                      </a:cxn>
                      <a:cxn ang="0">
                        <a:pos x="64" y="2"/>
                      </a:cxn>
                      <a:cxn ang="0">
                        <a:pos x="72" y="3"/>
                      </a:cxn>
                      <a:cxn ang="0">
                        <a:pos x="78" y="5"/>
                      </a:cxn>
                      <a:cxn ang="0">
                        <a:pos x="82" y="7"/>
                      </a:cxn>
                      <a:cxn ang="0">
                        <a:pos x="83" y="9"/>
                      </a:cxn>
                      <a:cxn ang="0">
                        <a:pos x="84" y="11"/>
                      </a:cxn>
                      <a:cxn ang="0">
                        <a:pos x="84" y="15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84" h="15">
                        <a:moveTo>
                          <a:pt x="0" y="10"/>
                        </a:moveTo>
                        <a:lnTo>
                          <a:pt x="0" y="10"/>
                        </a:lnTo>
                        <a:lnTo>
                          <a:pt x="1" y="8"/>
                        </a:lnTo>
                        <a:lnTo>
                          <a:pt x="2" y="7"/>
                        </a:lnTo>
                        <a:lnTo>
                          <a:pt x="6" y="5"/>
                        </a:lnTo>
                        <a:lnTo>
                          <a:pt x="10" y="2"/>
                        </a:lnTo>
                        <a:lnTo>
                          <a:pt x="18" y="1"/>
                        </a:lnTo>
                        <a:lnTo>
                          <a:pt x="27" y="0"/>
                        </a:lnTo>
                        <a:lnTo>
                          <a:pt x="41" y="0"/>
                        </a:lnTo>
                        <a:lnTo>
                          <a:pt x="54" y="1"/>
                        </a:lnTo>
                        <a:lnTo>
                          <a:pt x="64" y="2"/>
                        </a:lnTo>
                        <a:lnTo>
                          <a:pt x="72" y="3"/>
                        </a:lnTo>
                        <a:lnTo>
                          <a:pt x="78" y="5"/>
                        </a:lnTo>
                        <a:lnTo>
                          <a:pt x="82" y="7"/>
                        </a:lnTo>
                        <a:lnTo>
                          <a:pt x="83" y="9"/>
                        </a:lnTo>
                        <a:lnTo>
                          <a:pt x="84" y="11"/>
                        </a:lnTo>
                        <a:lnTo>
                          <a:pt x="84" y="15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5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735" y="3153"/>
                    <a:ext cx="41" cy="5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3" y="6"/>
                      </a:cxn>
                      <a:cxn ang="0">
                        <a:pos x="5" y="5"/>
                      </a:cxn>
                      <a:cxn ang="0">
                        <a:pos x="10" y="2"/>
                      </a:cxn>
                      <a:cxn ang="0">
                        <a:pos x="17" y="1"/>
                      </a:cxn>
                      <a:cxn ang="0">
                        <a:pos x="27" y="0"/>
                      </a:cxn>
                      <a:cxn ang="0">
                        <a:pos x="40" y="0"/>
                      </a:cxn>
                      <a:cxn ang="0">
                        <a:pos x="52" y="0"/>
                      </a:cxn>
                      <a:cxn ang="0">
                        <a:pos x="63" y="1"/>
                      </a:cxn>
                      <a:cxn ang="0">
                        <a:pos x="71" y="1"/>
                      </a:cxn>
                      <a:cxn ang="0">
                        <a:pos x="76" y="2"/>
                      </a:cxn>
                      <a:cxn ang="0">
                        <a:pos x="80" y="5"/>
                      </a:cxn>
                      <a:cxn ang="0">
                        <a:pos x="82" y="6"/>
                      </a:cxn>
                      <a:cxn ang="0">
                        <a:pos x="83" y="8"/>
                      </a:cxn>
                      <a:cxn ang="0">
                        <a:pos x="83" y="11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83" h="11">
                        <a:moveTo>
                          <a:pt x="0" y="9"/>
                        </a:moveTo>
                        <a:lnTo>
                          <a:pt x="0" y="9"/>
                        </a:lnTo>
                        <a:lnTo>
                          <a:pt x="2" y="8"/>
                        </a:lnTo>
                        <a:lnTo>
                          <a:pt x="3" y="6"/>
                        </a:lnTo>
                        <a:lnTo>
                          <a:pt x="5" y="5"/>
                        </a:lnTo>
                        <a:lnTo>
                          <a:pt x="10" y="2"/>
                        </a:lnTo>
                        <a:lnTo>
                          <a:pt x="17" y="1"/>
                        </a:lnTo>
                        <a:lnTo>
                          <a:pt x="27" y="0"/>
                        </a:lnTo>
                        <a:lnTo>
                          <a:pt x="40" y="0"/>
                        </a:lnTo>
                        <a:lnTo>
                          <a:pt x="52" y="0"/>
                        </a:lnTo>
                        <a:lnTo>
                          <a:pt x="63" y="1"/>
                        </a:lnTo>
                        <a:lnTo>
                          <a:pt x="71" y="1"/>
                        </a:lnTo>
                        <a:lnTo>
                          <a:pt x="76" y="2"/>
                        </a:lnTo>
                        <a:lnTo>
                          <a:pt x="80" y="5"/>
                        </a:lnTo>
                        <a:lnTo>
                          <a:pt x="82" y="6"/>
                        </a:lnTo>
                        <a:lnTo>
                          <a:pt x="83" y="8"/>
                        </a:lnTo>
                        <a:lnTo>
                          <a:pt x="83" y="11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6" name="Freeform 106"/>
                  <p:cNvSpPr>
                    <a:spLocks noChangeAspect="1"/>
                  </p:cNvSpPr>
                  <p:nvPr/>
                </p:nvSpPr>
                <p:spPr bwMode="auto">
                  <a:xfrm>
                    <a:off x="867" y="3245"/>
                    <a:ext cx="164" cy="28"/>
                  </a:xfrm>
                  <a:custGeom>
                    <a:avLst/>
                    <a:gdLst/>
                    <a:ahLst/>
                    <a:cxnLst>
                      <a:cxn ang="0">
                        <a:pos x="330" y="2"/>
                      </a:cxn>
                      <a:cxn ang="0">
                        <a:pos x="329" y="0"/>
                      </a:cxn>
                      <a:cxn ang="0">
                        <a:pos x="329" y="0"/>
                      </a:cxn>
                      <a:cxn ang="0">
                        <a:pos x="47" y="6"/>
                      </a:cxn>
                      <a:cxn ang="0">
                        <a:pos x="34" y="6"/>
                      </a:cxn>
                      <a:cxn ang="0">
                        <a:pos x="23" y="7"/>
                      </a:cxn>
                      <a:cxn ang="0">
                        <a:pos x="15" y="12"/>
                      </a:cxn>
                      <a:cxn ang="0">
                        <a:pos x="9" y="17"/>
                      </a:cxn>
                      <a:cxn ang="0">
                        <a:pos x="5" y="21"/>
                      </a:cxn>
                      <a:cxn ang="0">
                        <a:pos x="3" y="26"/>
                      </a:cxn>
                      <a:cxn ang="0">
                        <a:pos x="1" y="29"/>
                      </a:cxn>
                      <a:cxn ang="0">
                        <a:pos x="1" y="30"/>
                      </a:cxn>
                      <a:cxn ang="0">
                        <a:pos x="0" y="40"/>
                      </a:cxn>
                      <a:cxn ang="0">
                        <a:pos x="8" y="45"/>
                      </a:cxn>
                      <a:cxn ang="0">
                        <a:pos x="24" y="56"/>
                      </a:cxn>
                      <a:cxn ang="0">
                        <a:pos x="28" y="58"/>
                      </a:cxn>
                      <a:cxn ang="0">
                        <a:pos x="31" y="59"/>
                      </a:cxn>
                      <a:cxn ang="0">
                        <a:pos x="330" y="56"/>
                      </a:cxn>
                      <a:cxn ang="0">
                        <a:pos x="330" y="2"/>
                      </a:cxn>
                    </a:cxnLst>
                    <a:rect l="0" t="0" r="r" b="b"/>
                    <a:pathLst>
                      <a:path w="330" h="59">
                        <a:moveTo>
                          <a:pt x="330" y="2"/>
                        </a:moveTo>
                        <a:lnTo>
                          <a:pt x="329" y="0"/>
                        </a:lnTo>
                        <a:lnTo>
                          <a:pt x="329" y="0"/>
                        </a:lnTo>
                        <a:lnTo>
                          <a:pt x="47" y="6"/>
                        </a:lnTo>
                        <a:lnTo>
                          <a:pt x="34" y="6"/>
                        </a:lnTo>
                        <a:lnTo>
                          <a:pt x="23" y="7"/>
                        </a:lnTo>
                        <a:lnTo>
                          <a:pt x="15" y="12"/>
                        </a:lnTo>
                        <a:lnTo>
                          <a:pt x="9" y="17"/>
                        </a:lnTo>
                        <a:lnTo>
                          <a:pt x="5" y="21"/>
                        </a:lnTo>
                        <a:lnTo>
                          <a:pt x="3" y="26"/>
                        </a:lnTo>
                        <a:lnTo>
                          <a:pt x="1" y="29"/>
                        </a:lnTo>
                        <a:lnTo>
                          <a:pt x="1" y="30"/>
                        </a:lnTo>
                        <a:lnTo>
                          <a:pt x="0" y="40"/>
                        </a:lnTo>
                        <a:lnTo>
                          <a:pt x="8" y="45"/>
                        </a:lnTo>
                        <a:lnTo>
                          <a:pt x="24" y="56"/>
                        </a:lnTo>
                        <a:lnTo>
                          <a:pt x="28" y="58"/>
                        </a:lnTo>
                        <a:lnTo>
                          <a:pt x="31" y="59"/>
                        </a:lnTo>
                        <a:lnTo>
                          <a:pt x="330" y="56"/>
                        </a:lnTo>
                        <a:lnTo>
                          <a:pt x="330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7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875" y="3253"/>
                    <a:ext cx="156" cy="12"/>
                  </a:xfrm>
                  <a:custGeom>
                    <a:avLst/>
                    <a:gdLst/>
                    <a:ahLst/>
                    <a:cxnLst>
                      <a:cxn ang="0">
                        <a:pos x="313" y="9"/>
                      </a:cxn>
                      <a:cxn ang="0">
                        <a:pos x="24" y="14"/>
                      </a:cxn>
                      <a:cxn ang="0">
                        <a:pos x="19" y="25"/>
                      </a:cxn>
                      <a:cxn ang="0">
                        <a:pos x="18" y="24"/>
                      </a:cxn>
                      <a:cxn ang="0">
                        <a:pos x="17" y="24"/>
                      </a:cxn>
                      <a:cxn ang="0">
                        <a:pos x="16" y="24"/>
                      </a:cxn>
                      <a:cxn ang="0">
                        <a:pos x="16" y="24"/>
                      </a:cxn>
                      <a:cxn ang="0">
                        <a:pos x="0" y="14"/>
                      </a:cxn>
                      <a:cxn ang="0">
                        <a:pos x="1" y="11"/>
                      </a:cxn>
                      <a:cxn ang="0">
                        <a:pos x="4" y="8"/>
                      </a:cxn>
                      <a:cxn ang="0">
                        <a:pos x="12" y="4"/>
                      </a:cxn>
                      <a:cxn ang="0">
                        <a:pos x="27" y="4"/>
                      </a:cxn>
                      <a:cxn ang="0">
                        <a:pos x="35" y="4"/>
                      </a:cxn>
                      <a:cxn ang="0">
                        <a:pos x="47" y="4"/>
                      </a:cxn>
                      <a:cxn ang="0">
                        <a:pos x="63" y="4"/>
                      </a:cxn>
                      <a:cxn ang="0">
                        <a:pos x="82" y="4"/>
                      </a:cxn>
                      <a:cxn ang="0">
                        <a:pos x="104" y="4"/>
                      </a:cxn>
                      <a:cxn ang="0">
                        <a:pos x="127" y="4"/>
                      </a:cxn>
                      <a:cxn ang="0">
                        <a:pos x="153" y="3"/>
                      </a:cxn>
                      <a:cxn ang="0">
                        <a:pos x="178" y="3"/>
                      </a:cxn>
                      <a:cxn ang="0">
                        <a:pos x="202" y="2"/>
                      </a:cxn>
                      <a:cxn ang="0">
                        <a:pos x="227" y="2"/>
                      </a:cxn>
                      <a:cxn ang="0">
                        <a:pos x="248" y="1"/>
                      </a:cxn>
                      <a:cxn ang="0">
                        <a:pos x="268" y="1"/>
                      </a:cxn>
                      <a:cxn ang="0">
                        <a:pos x="284" y="1"/>
                      </a:cxn>
                      <a:cxn ang="0">
                        <a:pos x="297" y="0"/>
                      </a:cxn>
                      <a:cxn ang="0">
                        <a:pos x="306" y="0"/>
                      </a:cxn>
                      <a:cxn ang="0">
                        <a:pos x="308" y="0"/>
                      </a:cxn>
                      <a:cxn ang="0">
                        <a:pos x="313" y="9"/>
                      </a:cxn>
                    </a:cxnLst>
                    <a:rect l="0" t="0" r="r" b="b"/>
                    <a:pathLst>
                      <a:path w="313" h="25">
                        <a:moveTo>
                          <a:pt x="313" y="9"/>
                        </a:moveTo>
                        <a:lnTo>
                          <a:pt x="24" y="14"/>
                        </a:lnTo>
                        <a:lnTo>
                          <a:pt x="19" y="25"/>
                        </a:lnTo>
                        <a:lnTo>
                          <a:pt x="18" y="24"/>
                        </a:lnTo>
                        <a:lnTo>
                          <a:pt x="17" y="24"/>
                        </a:lnTo>
                        <a:lnTo>
                          <a:pt x="16" y="24"/>
                        </a:lnTo>
                        <a:lnTo>
                          <a:pt x="16" y="24"/>
                        </a:lnTo>
                        <a:lnTo>
                          <a:pt x="0" y="14"/>
                        </a:lnTo>
                        <a:lnTo>
                          <a:pt x="1" y="11"/>
                        </a:lnTo>
                        <a:lnTo>
                          <a:pt x="4" y="8"/>
                        </a:lnTo>
                        <a:lnTo>
                          <a:pt x="12" y="4"/>
                        </a:lnTo>
                        <a:lnTo>
                          <a:pt x="27" y="4"/>
                        </a:lnTo>
                        <a:lnTo>
                          <a:pt x="35" y="4"/>
                        </a:lnTo>
                        <a:lnTo>
                          <a:pt x="47" y="4"/>
                        </a:lnTo>
                        <a:lnTo>
                          <a:pt x="63" y="4"/>
                        </a:lnTo>
                        <a:lnTo>
                          <a:pt x="82" y="4"/>
                        </a:lnTo>
                        <a:lnTo>
                          <a:pt x="104" y="4"/>
                        </a:lnTo>
                        <a:lnTo>
                          <a:pt x="127" y="4"/>
                        </a:lnTo>
                        <a:lnTo>
                          <a:pt x="153" y="3"/>
                        </a:lnTo>
                        <a:lnTo>
                          <a:pt x="178" y="3"/>
                        </a:lnTo>
                        <a:lnTo>
                          <a:pt x="202" y="2"/>
                        </a:lnTo>
                        <a:lnTo>
                          <a:pt x="227" y="2"/>
                        </a:lnTo>
                        <a:lnTo>
                          <a:pt x="248" y="1"/>
                        </a:lnTo>
                        <a:lnTo>
                          <a:pt x="268" y="1"/>
                        </a:lnTo>
                        <a:lnTo>
                          <a:pt x="284" y="1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8" y="0"/>
                        </a:lnTo>
                        <a:lnTo>
                          <a:pt x="313" y="9"/>
                        </a:lnTo>
                        <a:close/>
                      </a:path>
                    </a:pathLst>
                  </a:custGeom>
                  <a:solidFill>
                    <a:srgbClr val="E033F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8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885" y="3257"/>
                    <a:ext cx="148" cy="8"/>
                  </a:xfrm>
                  <a:custGeom>
                    <a:avLst/>
                    <a:gdLst/>
                    <a:ahLst/>
                    <a:cxnLst>
                      <a:cxn ang="0">
                        <a:pos x="295" y="13"/>
                      </a:cxn>
                      <a:cxn ang="0">
                        <a:pos x="278" y="11"/>
                      </a:cxn>
                      <a:cxn ang="0">
                        <a:pos x="258" y="10"/>
                      </a:cxn>
                      <a:cxn ang="0">
                        <a:pos x="237" y="9"/>
                      </a:cxn>
                      <a:cxn ang="0">
                        <a:pos x="214" y="9"/>
                      </a:cxn>
                      <a:cxn ang="0">
                        <a:pos x="191" y="9"/>
                      </a:cxn>
                      <a:cxn ang="0">
                        <a:pos x="167" y="9"/>
                      </a:cxn>
                      <a:cxn ang="0">
                        <a:pos x="143" y="10"/>
                      </a:cxn>
                      <a:cxn ang="0">
                        <a:pos x="120" y="10"/>
                      </a:cxn>
                      <a:cxn ang="0">
                        <a:pos x="97" y="11"/>
                      </a:cxn>
                      <a:cxn ang="0">
                        <a:pos x="76" y="13"/>
                      </a:cxn>
                      <a:cxn ang="0">
                        <a:pos x="57" y="14"/>
                      </a:cxn>
                      <a:cxn ang="0">
                        <a:pos x="39" y="15"/>
                      </a:cxn>
                      <a:cxn ang="0">
                        <a:pos x="24" y="15"/>
                      </a:cxn>
                      <a:cxn ang="0">
                        <a:pos x="13" y="16"/>
                      </a:cxn>
                      <a:cxn ang="0">
                        <a:pos x="5" y="16"/>
                      </a:cxn>
                      <a:cxn ang="0">
                        <a:pos x="0" y="16"/>
                      </a:cxn>
                      <a:cxn ang="0">
                        <a:pos x="5" y="5"/>
                      </a:cxn>
                      <a:cxn ang="0">
                        <a:pos x="294" y="0"/>
                      </a:cxn>
                      <a:cxn ang="0">
                        <a:pos x="295" y="13"/>
                      </a:cxn>
                    </a:cxnLst>
                    <a:rect l="0" t="0" r="r" b="b"/>
                    <a:pathLst>
                      <a:path w="295" h="16">
                        <a:moveTo>
                          <a:pt x="295" y="13"/>
                        </a:moveTo>
                        <a:lnTo>
                          <a:pt x="278" y="11"/>
                        </a:lnTo>
                        <a:lnTo>
                          <a:pt x="258" y="10"/>
                        </a:lnTo>
                        <a:lnTo>
                          <a:pt x="237" y="9"/>
                        </a:lnTo>
                        <a:lnTo>
                          <a:pt x="214" y="9"/>
                        </a:lnTo>
                        <a:lnTo>
                          <a:pt x="191" y="9"/>
                        </a:lnTo>
                        <a:lnTo>
                          <a:pt x="167" y="9"/>
                        </a:lnTo>
                        <a:lnTo>
                          <a:pt x="143" y="10"/>
                        </a:lnTo>
                        <a:lnTo>
                          <a:pt x="120" y="10"/>
                        </a:lnTo>
                        <a:lnTo>
                          <a:pt x="97" y="11"/>
                        </a:lnTo>
                        <a:lnTo>
                          <a:pt x="76" y="13"/>
                        </a:lnTo>
                        <a:lnTo>
                          <a:pt x="57" y="14"/>
                        </a:lnTo>
                        <a:lnTo>
                          <a:pt x="39" y="15"/>
                        </a:lnTo>
                        <a:lnTo>
                          <a:pt x="24" y="15"/>
                        </a:lnTo>
                        <a:lnTo>
                          <a:pt x="13" y="16"/>
                        </a:lnTo>
                        <a:lnTo>
                          <a:pt x="5" y="16"/>
                        </a:lnTo>
                        <a:lnTo>
                          <a:pt x="0" y="16"/>
                        </a:lnTo>
                        <a:lnTo>
                          <a:pt x="5" y="5"/>
                        </a:lnTo>
                        <a:lnTo>
                          <a:pt x="294" y="0"/>
                        </a:lnTo>
                        <a:lnTo>
                          <a:pt x="295" y="13"/>
                        </a:lnTo>
                        <a:close/>
                      </a:path>
                    </a:pathLst>
                  </a:custGeom>
                  <a:solidFill>
                    <a:srgbClr val="9900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69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874" y="3255"/>
                    <a:ext cx="15" cy="13"/>
                  </a:xfrm>
                  <a:custGeom>
                    <a:avLst/>
                    <a:gdLst/>
                    <a:ahLst/>
                    <a:cxnLst>
                      <a:cxn ang="0">
                        <a:pos x="23" y="21"/>
                      </a:cxn>
                      <a:cxn ang="0">
                        <a:pos x="21" y="23"/>
                      </a:cxn>
                      <a:cxn ang="0">
                        <a:pos x="19" y="24"/>
                      </a:cxn>
                      <a:cxn ang="0">
                        <a:pos x="15" y="25"/>
                      </a:cxn>
                      <a:cxn ang="0">
                        <a:pos x="13" y="25"/>
                      </a:cxn>
                      <a:cxn ang="0">
                        <a:pos x="8" y="25"/>
                      </a:cxn>
                      <a:cxn ang="0">
                        <a:pos x="5" y="23"/>
                      </a:cxn>
                      <a:cxn ang="0">
                        <a:pos x="1" y="20"/>
                      </a:cxn>
                      <a:cxn ang="0">
                        <a:pos x="0" y="16"/>
                      </a:cxn>
                      <a:cxn ang="0">
                        <a:pos x="0" y="12"/>
                      </a:cxn>
                      <a:cxn ang="0">
                        <a:pos x="2" y="7"/>
                      </a:cxn>
                      <a:cxn ang="0">
                        <a:pos x="6" y="5"/>
                      </a:cxn>
                      <a:cxn ang="0">
                        <a:pos x="9" y="2"/>
                      </a:cxn>
                      <a:cxn ang="0">
                        <a:pos x="12" y="2"/>
                      </a:cxn>
                      <a:cxn ang="0">
                        <a:pos x="13" y="2"/>
                      </a:cxn>
                      <a:cxn ang="0">
                        <a:pos x="15" y="2"/>
                      </a:cxn>
                      <a:cxn ang="0">
                        <a:pos x="16" y="2"/>
                      </a:cxn>
                      <a:cxn ang="0">
                        <a:pos x="15" y="1"/>
                      </a:cxn>
                      <a:cxn ang="0">
                        <a:pos x="15" y="1"/>
                      </a:cxn>
                      <a:cxn ang="0">
                        <a:pos x="14" y="1"/>
                      </a:cxn>
                      <a:cxn ang="0">
                        <a:pos x="13" y="1"/>
                      </a:cxn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25" y="2"/>
                      </a:cxn>
                      <a:cxn ang="0">
                        <a:pos x="29" y="6"/>
                      </a:cxn>
                      <a:cxn ang="0">
                        <a:pos x="30" y="10"/>
                      </a:cxn>
                      <a:cxn ang="0">
                        <a:pos x="29" y="14"/>
                      </a:cxn>
                      <a:cxn ang="0">
                        <a:pos x="27" y="17"/>
                      </a:cxn>
                      <a:cxn ang="0">
                        <a:pos x="23" y="21"/>
                      </a:cxn>
                      <a:cxn ang="0">
                        <a:pos x="23" y="21"/>
                      </a:cxn>
                    </a:cxnLst>
                    <a:rect l="0" t="0" r="r" b="b"/>
                    <a:pathLst>
                      <a:path w="30" h="25">
                        <a:moveTo>
                          <a:pt x="23" y="21"/>
                        </a:moveTo>
                        <a:lnTo>
                          <a:pt x="21" y="23"/>
                        </a:lnTo>
                        <a:lnTo>
                          <a:pt x="19" y="24"/>
                        </a:lnTo>
                        <a:lnTo>
                          <a:pt x="15" y="25"/>
                        </a:lnTo>
                        <a:lnTo>
                          <a:pt x="13" y="25"/>
                        </a:lnTo>
                        <a:lnTo>
                          <a:pt x="8" y="25"/>
                        </a:lnTo>
                        <a:lnTo>
                          <a:pt x="5" y="23"/>
                        </a:lnTo>
                        <a:lnTo>
                          <a:pt x="1" y="20"/>
                        </a:lnTo>
                        <a:lnTo>
                          <a:pt x="0" y="16"/>
                        </a:lnTo>
                        <a:lnTo>
                          <a:pt x="0" y="12"/>
                        </a:lnTo>
                        <a:lnTo>
                          <a:pt x="2" y="7"/>
                        </a:lnTo>
                        <a:lnTo>
                          <a:pt x="6" y="5"/>
                        </a:lnTo>
                        <a:lnTo>
                          <a:pt x="9" y="2"/>
                        </a:lnTo>
                        <a:lnTo>
                          <a:pt x="12" y="2"/>
                        </a:lnTo>
                        <a:lnTo>
                          <a:pt x="13" y="2"/>
                        </a:lnTo>
                        <a:lnTo>
                          <a:pt x="15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3" y="1"/>
                        </a:lnTo>
                        <a:lnTo>
                          <a:pt x="16" y="0"/>
                        </a:lnTo>
                        <a:lnTo>
                          <a:pt x="21" y="0"/>
                        </a:lnTo>
                        <a:lnTo>
                          <a:pt x="25" y="2"/>
                        </a:lnTo>
                        <a:lnTo>
                          <a:pt x="29" y="6"/>
                        </a:lnTo>
                        <a:lnTo>
                          <a:pt x="30" y="10"/>
                        </a:lnTo>
                        <a:lnTo>
                          <a:pt x="29" y="14"/>
                        </a:lnTo>
                        <a:lnTo>
                          <a:pt x="27" y="17"/>
                        </a:lnTo>
                        <a:lnTo>
                          <a:pt x="23" y="21"/>
                        </a:lnTo>
                        <a:lnTo>
                          <a:pt x="23" y="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0" name="Freeform 110"/>
                  <p:cNvSpPr>
                    <a:spLocks noChangeAspect="1"/>
                  </p:cNvSpPr>
                  <p:nvPr/>
                </p:nvSpPr>
                <p:spPr bwMode="auto">
                  <a:xfrm>
                    <a:off x="881" y="3249"/>
                    <a:ext cx="203" cy="254"/>
                  </a:xfrm>
                  <a:custGeom>
                    <a:avLst/>
                    <a:gdLst/>
                    <a:ahLst/>
                    <a:cxnLst>
                      <a:cxn ang="0">
                        <a:pos x="72" y="13"/>
                      </a:cxn>
                      <a:cxn ang="0">
                        <a:pos x="109" y="67"/>
                      </a:cxn>
                      <a:cxn ang="0">
                        <a:pos x="129" y="134"/>
                      </a:cxn>
                      <a:cxn ang="0">
                        <a:pos x="135" y="187"/>
                      </a:cxn>
                      <a:cxn ang="0">
                        <a:pos x="138" y="216"/>
                      </a:cxn>
                      <a:cxn ang="0">
                        <a:pos x="154" y="316"/>
                      </a:cxn>
                      <a:cxn ang="0">
                        <a:pos x="172" y="396"/>
                      </a:cxn>
                      <a:cxn ang="0">
                        <a:pos x="193" y="421"/>
                      </a:cxn>
                      <a:cxn ang="0">
                        <a:pos x="218" y="434"/>
                      </a:cxn>
                      <a:cxn ang="0">
                        <a:pos x="236" y="437"/>
                      </a:cxn>
                      <a:cxn ang="0">
                        <a:pos x="240" y="437"/>
                      </a:cxn>
                      <a:cxn ang="0">
                        <a:pos x="366" y="451"/>
                      </a:cxn>
                      <a:cxn ang="0">
                        <a:pos x="389" y="458"/>
                      </a:cxn>
                      <a:cxn ang="0">
                        <a:pos x="401" y="469"/>
                      </a:cxn>
                      <a:cxn ang="0">
                        <a:pos x="404" y="480"/>
                      </a:cxn>
                      <a:cxn ang="0">
                        <a:pos x="404" y="486"/>
                      </a:cxn>
                      <a:cxn ang="0">
                        <a:pos x="394" y="499"/>
                      </a:cxn>
                      <a:cxn ang="0">
                        <a:pos x="373" y="506"/>
                      </a:cxn>
                      <a:cxn ang="0">
                        <a:pos x="227" y="492"/>
                      </a:cxn>
                      <a:cxn ang="0">
                        <a:pos x="157" y="466"/>
                      </a:cxn>
                      <a:cxn ang="0">
                        <a:pos x="115" y="407"/>
                      </a:cxn>
                      <a:cxn ang="0">
                        <a:pos x="93" y="320"/>
                      </a:cxn>
                      <a:cxn ang="0">
                        <a:pos x="79" y="205"/>
                      </a:cxn>
                      <a:cxn ang="0">
                        <a:pos x="66" y="126"/>
                      </a:cxn>
                      <a:cxn ang="0">
                        <a:pos x="48" y="78"/>
                      </a:cxn>
                      <a:cxn ang="0">
                        <a:pos x="30" y="55"/>
                      </a:cxn>
                      <a:cxn ang="0">
                        <a:pos x="17" y="48"/>
                      </a:cxn>
                      <a:cxn ang="0">
                        <a:pos x="0" y="47"/>
                      </a:cxn>
                      <a:cxn ang="0">
                        <a:pos x="0" y="34"/>
                      </a:cxn>
                      <a:cxn ang="0">
                        <a:pos x="0" y="25"/>
                      </a:cxn>
                      <a:cxn ang="0">
                        <a:pos x="5" y="12"/>
                      </a:cxn>
                      <a:cxn ang="0">
                        <a:pos x="14" y="3"/>
                      </a:cxn>
                      <a:cxn ang="0">
                        <a:pos x="25" y="0"/>
                      </a:cxn>
                      <a:cxn ang="0">
                        <a:pos x="36" y="0"/>
                      </a:cxn>
                      <a:cxn ang="0">
                        <a:pos x="43" y="0"/>
                      </a:cxn>
                    </a:cxnLst>
                    <a:rect l="0" t="0" r="r" b="b"/>
                    <a:pathLst>
                      <a:path w="404" h="506">
                        <a:moveTo>
                          <a:pt x="45" y="0"/>
                        </a:moveTo>
                        <a:lnTo>
                          <a:pt x="72" y="13"/>
                        </a:lnTo>
                        <a:lnTo>
                          <a:pt x="94" y="38"/>
                        </a:lnTo>
                        <a:lnTo>
                          <a:pt x="109" y="67"/>
                        </a:lnTo>
                        <a:lnTo>
                          <a:pt x="121" y="101"/>
                        </a:lnTo>
                        <a:lnTo>
                          <a:pt x="129" y="134"/>
                        </a:lnTo>
                        <a:lnTo>
                          <a:pt x="132" y="164"/>
                        </a:lnTo>
                        <a:lnTo>
                          <a:pt x="135" y="187"/>
                        </a:lnTo>
                        <a:lnTo>
                          <a:pt x="136" y="200"/>
                        </a:lnTo>
                        <a:lnTo>
                          <a:pt x="138" y="216"/>
                        </a:lnTo>
                        <a:lnTo>
                          <a:pt x="145" y="260"/>
                        </a:lnTo>
                        <a:lnTo>
                          <a:pt x="154" y="316"/>
                        </a:lnTo>
                        <a:lnTo>
                          <a:pt x="165" y="375"/>
                        </a:lnTo>
                        <a:lnTo>
                          <a:pt x="172" y="396"/>
                        </a:lnTo>
                        <a:lnTo>
                          <a:pt x="181" y="411"/>
                        </a:lnTo>
                        <a:lnTo>
                          <a:pt x="193" y="421"/>
                        </a:lnTo>
                        <a:lnTo>
                          <a:pt x="206" y="429"/>
                        </a:lnTo>
                        <a:lnTo>
                          <a:pt x="218" y="434"/>
                        </a:lnTo>
                        <a:lnTo>
                          <a:pt x="228" y="436"/>
                        </a:lnTo>
                        <a:lnTo>
                          <a:pt x="236" y="437"/>
                        </a:lnTo>
                        <a:lnTo>
                          <a:pt x="240" y="437"/>
                        </a:lnTo>
                        <a:lnTo>
                          <a:pt x="240" y="437"/>
                        </a:lnTo>
                        <a:lnTo>
                          <a:pt x="241" y="437"/>
                        </a:lnTo>
                        <a:lnTo>
                          <a:pt x="366" y="451"/>
                        </a:lnTo>
                        <a:lnTo>
                          <a:pt x="380" y="453"/>
                        </a:lnTo>
                        <a:lnTo>
                          <a:pt x="389" y="458"/>
                        </a:lnTo>
                        <a:lnTo>
                          <a:pt x="396" y="464"/>
                        </a:lnTo>
                        <a:lnTo>
                          <a:pt x="401" y="469"/>
                        </a:lnTo>
                        <a:lnTo>
                          <a:pt x="403" y="475"/>
                        </a:lnTo>
                        <a:lnTo>
                          <a:pt x="404" y="480"/>
                        </a:lnTo>
                        <a:lnTo>
                          <a:pt x="404" y="484"/>
                        </a:lnTo>
                        <a:lnTo>
                          <a:pt x="404" y="486"/>
                        </a:lnTo>
                        <a:lnTo>
                          <a:pt x="403" y="496"/>
                        </a:lnTo>
                        <a:lnTo>
                          <a:pt x="394" y="499"/>
                        </a:lnTo>
                        <a:lnTo>
                          <a:pt x="377" y="505"/>
                        </a:lnTo>
                        <a:lnTo>
                          <a:pt x="373" y="506"/>
                        </a:lnTo>
                        <a:lnTo>
                          <a:pt x="370" y="506"/>
                        </a:lnTo>
                        <a:lnTo>
                          <a:pt x="227" y="492"/>
                        </a:lnTo>
                        <a:lnTo>
                          <a:pt x="188" y="483"/>
                        </a:lnTo>
                        <a:lnTo>
                          <a:pt x="157" y="466"/>
                        </a:lnTo>
                        <a:lnTo>
                          <a:pt x="132" y="441"/>
                        </a:lnTo>
                        <a:lnTo>
                          <a:pt x="115" y="407"/>
                        </a:lnTo>
                        <a:lnTo>
                          <a:pt x="102" y="367"/>
                        </a:lnTo>
                        <a:lnTo>
                          <a:pt x="93" y="320"/>
                        </a:lnTo>
                        <a:lnTo>
                          <a:pt x="86" y="266"/>
                        </a:lnTo>
                        <a:lnTo>
                          <a:pt x="79" y="205"/>
                        </a:lnTo>
                        <a:lnTo>
                          <a:pt x="74" y="161"/>
                        </a:lnTo>
                        <a:lnTo>
                          <a:pt x="66" y="126"/>
                        </a:lnTo>
                        <a:lnTo>
                          <a:pt x="58" y="99"/>
                        </a:lnTo>
                        <a:lnTo>
                          <a:pt x="48" y="78"/>
                        </a:lnTo>
                        <a:lnTo>
                          <a:pt x="39" y="64"/>
                        </a:lnTo>
                        <a:lnTo>
                          <a:pt x="30" y="55"/>
                        </a:lnTo>
                        <a:lnTo>
                          <a:pt x="23" y="49"/>
                        </a:lnTo>
                        <a:lnTo>
                          <a:pt x="17" y="48"/>
                        </a:lnTo>
                        <a:lnTo>
                          <a:pt x="0" y="49"/>
                        </a:lnTo>
                        <a:lnTo>
                          <a:pt x="0" y="47"/>
                        </a:lnTo>
                        <a:lnTo>
                          <a:pt x="0" y="41"/>
                        </a:lnTo>
                        <a:lnTo>
                          <a:pt x="0" y="34"/>
                        </a:lnTo>
                        <a:lnTo>
                          <a:pt x="0" y="32"/>
                        </a:lnTo>
                        <a:lnTo>
                          <a:pt x="0" y="25"/>
                        </a:lnTo>
                        <a:lnTo>
                          <a:pt x="1" y="18"/>
                        </a:lnTo>
                        <a:lnTo>
                          <a:pt x="5" y="12"/>
                        </a:lnTo>
                        <a:lnTo>
                          <a:pt x="9" y="6"/>
                        </a:lnTo>
                        <a:lnTo>
                          <a:pt x="14" y="3"/>
                        </a:lnTo>
                        <a:lnTo>
                          <a:pt x="19" y="1"/>
                        </a:lnTo>
                        <a:lnTo>
                          <a:pt x="25" y="0"/>
                        </a:lnTo>
                        <a:lnTo>
                          <a:pt x="31" y="0"/>
                        </a:lnTo>
                        <a:lnTo>
                          <a:pt x="36" y="0"/>
                        </a:lnTo>
                        <a:lnTo>
                          <a:pt x="39" y="0"/>
                        </a:lnTo>
                        <a:lnTo>
                          <a:pt x="43" y="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1" name="Freeform 111"/>
                  <p:cNvSpPr>
                    <a:spLocks noChangeAspect="1"/>
                  </p:cNvSpPr>
                  <p:nvPr/>
                </p:nvSpPr>
                <p:spPr bwMode="auto">
                  <a:xfrm>
                    <a:off x="890" y="3257"/>
                    <a:ext cx="186" cy="238"/>
                  </a:xfrm>
                  <a:custGeom>
                    <a:avLst/>
                    <a:gdLst/>
                    <a:ahLst/>
                    <a:cxnLst>
                      <a:cxn ang="0">
                        <a:pos x="345" y="451"/>
                      </a:cxn>
                      <a:cxn ang="0">
                        <a:pos x="332" y="450"/>
                      </a:cxn>
                      <a:cxn ang="0">
                        <a:pos x="314" y="448"/>
                      </a:cxn>
                      <a:cxn ang="0">
                        <a:pos x="293" y="445"/>
                      </a:cxn>
                      <a:cxn ang="0">
                        <a:pos x="272" y="443"/>
                      </a:cxn>
                      <a:cxn ang="0">
                        <a:pos x="252" y="441"/>
                      </a:cxn>
                      <a:cxn ang="0">
                        <a:pos x="236" y="438"/>
                      </a:cxn>
                      <a:cxn ang="0">
                        <a:pos x="224" y="437"/>
                      </a:cxn>
                      <a:cxn ang="0">
                        <a:pos x="219" y="437"/>
                      </a:cxn>
                      <a:cxn ang="0">
                        <a:pos x="216" y="437"/>
                      </a:cxn>
                      <a:cxn ang="0">
                        <a:pos x="208" y="436"/>
                      </a:cxn>
                      <a:cxn ang="0">
                        <a:pos x="195" y="434"/>
                      </a:cxn>
                      <a:cxn ang="0">
                        <a:pos x="180" y="428"/>
                      </a:cxn>
                      <a:cxn ang="0">
                        <a:pos x="165" y="420"/>
                      </a:cxn>
                      <a:cxn ang="0">
                        <a:pos x="150" y="406"/>
                      </a:cxn>
                      <a:cxn ang="0">
                        <a:pos x="138" y="388"/>
                      </a:cxn>
                      <a:cxn ang="0">
                        <a:pos x="130" y="362"/>
                      </a:cxn>
                      <a:cxn ang="0">
                        <a:pos x="118" y="304"/>
                      </a:cxn>
                      <a:cxn ang="0">
                        <a:pos x="109" y="246"/>
                      </a:cxn>
                      <a:cxn ang="0">
                        <a:pos x="102" y="202"/>
                      </a:cxn>
                      <a:cxn ang="0">
                        <a:pos x="100" y="185"/>
                      </a:cxn>
                      <a:cxn ang="0">
                        <a:pos x="100" y="178"/>
                      </a:cxn>
                      <a:cxn ang="0">
                        <a:pos x="97" y="159"/>
                      </a:cxn>
                      <a:cxn ang="0">
                        <a:pos x="94" y="131"/>
                      </a:cxn>
                      <a:cxn ang="0">
                        <a:pos x="88" y="100"/>
                      </a:cxn>
                      <a:cxn ang="0">
                        <a:pos x="79" y="66"/>
                      </a:cxn>
                      <a:cxn ang="0">
                        <a:pos x="65" y="36"/>
                      </a:cxn>
                      <a:cxn ang="0">
                        <a:pos x="47" y="13"/>
                      </a:cxn>
                      <a:cxn ang="0">
                        <a:pos x="22" y="1"/>
                      </a:cxn>
                      <a:cxn ang="0">
                        <a:pos x="20" y="1"/>
                      </a:cxn>
                      <a:cxn ang="0">
                        <a:pos x="14" y="0"/>
                      </a:cxn>
                      <a:cxn ang="0">
                        <a:pos x="7" y="1"/>
                      </a:cxn>
                      <a:cxn ang="0">
                        <a:pos x="0" y="3"/>
                      </a:cxn>
                      <a:cxn ang="0">
                        <a:pos x="7" y="4"/>
                      </a:cxn>
                      <a:cxn ang="0">
                        <a:pos x="17" y="8"/>
                      </a:cxn>
                      <a:cxn ang="0">
                        <a:pos x="27" y="15"/>
                      </a:cxn>
                      <a:cxn ang="0">
                        <a:pos x="37" y="25"/>
                      </a:cxn>
                      <a:cxn ang="0">
                        <a:pos x="49" y="42"/>
                      </a:cxn>
                      <a:cxn ang="0">
                        <a:pos x="59" y="66"/>
                      </a:cxn>
                      <a:cxn ang="0">
                        <a:pos x="70" y="98"/>
                      </a:cxn>
                      <a:cxn ang="0">
                        <a:pos x="79" y="138"/>
                      </a:cxn>
                      <a:cxn ang="0">
                        <a:pos x="88" y="195"/>
                      </a:cxn>
                      <a:cxn ang="0">
                        <a:pos x="95" y="250"/>
                      </a:cxn>
                      <a:cxn ang="0">
                        <a:pos x="100" y="299"/>
                      </a:cxn>
                      <a:cxn ang="0">
                        <a:pos x="107" y="343"/>
                      </a:cxn>
                      <a:cxn ang="0">
                        <a:pos x="116" y="381"/>
                      </a:cxn>
                      <a:cxn ang="0">
                        <a:pos x="128" y="410"/>
                      </a:cxn>
                      <a:cxn ang="0">
                        <a:pos x="148" y="432"/>
                      </a:cxn>
                      <a:cxn ang="0">
                        <a:pos x="174" y="443"/>
                      </a:cxn>
                      <a:cxn ang="0">
                        <a:pos x="345" y="462"/>
                      </a:cxn>
                      <a:cxn ang="0">
                        <a:pos x="348" y="473"/>
                      </a:cxn>
                      <a:cxn ang="0">
                        <a:pos x="350" y="474"/>
                      </a:cxn>
                      <a:cxn ang="0">
                        <a:pos x="351" y="474"/>
                      </a:cxn>
                      <a:cxn ang="0">
                        <a:pos x="352" y="474"/>
                      </a:cxn>
                      <a:cxn ang="0">
                        <a:pos x="352" y="474"/>
                      </a:cxn>
                      <a:cxn ang="0">
                        <a:pos x="369" y="468"/>
                      </a:cxn>
                      <a:cxn ang="0">
                        <a:pos x="369" y="466"/>
                      </a:cxn>
                      <a:cxn ang="0">
                        <a:pos x="367" y="462"/>
                      </a:cxn>
                      <a:cxn ang="0">
                        <a:pos x="360" y="456"/>
                      </a:cxn>
                      <a:cxn ang="0">
                        <a:pos x="345" y="451"/>
                      </a:cxn>
                    </a:cxnLst>
                    <a:rect l="0" t="0" r="r" b="b"/>
                    <a:pathLst>
                      <a:path w="369" h="474">
                        <a:moveTo>
                          <a:pt x="345" y="451"/>
                        </a:moveTo>
                        <a:lnTo>
                          <a:pt x="332" y="450"/>
                        </a:lnTo>
                        <a:lnTo>
                          <a:pt x="314" y="448"/>
                        </a:lnTo>
                        <a:lnTo>
                          <a:pt x="293" y="445"/>
                        </a:lnTo>
                        <a:lnTo>
                          <a:pt x="272" y="443"/>
                        </a:lnTo>
                        <a:lnTo>
                          <a:pt x="252" y="441"/>
                        </a:lnTo>
                        <a:lnTo>
                          <a:pt x="236" y="438"/>
                        </a:lnTo>
                        <a:lnTo>
                          <a:pt x="224" y="437"/>
                        </a:lnTo>
                        <a:lnTo>
                          <a:pt x="219" y="437"/>
                        </a:lnTo>
                        <a:lnTo>
                          <a:pt x="216" y="437"/>
                        </a:lnTo>
                        <a:lnTo>
                          <a:pt x="208" y="436"/>
                        </a:lnTo>
                        <a:lnTo>
                          <a:pt x="195" y="434"/>
                        </a:lnTo>
                        <a:lnTo>
                          <a:pt x="180" y="428"/>
                        </a:lnTo>
                        <a:lnTo>
                          <a:pt x="165" y="420"/>
                        </a:lnTo>
                        <a:lnTo>
                          <a:pt x="150" y="406"/>
                        </a:lnTo>
                        <a:lnTo>
                          <a:pt x="138" y="388"/>
                        </a:lnTo>
                        <a:lnTo>
                          <a:pt x="130" y="362"/>
                        </a:lnTo>
                        <a:lnTo>
                          <a:pt x="118" y="304"/>
                        </a:lnTo>
                        <a:lnTo>
                          <a:pt x="109" y="246"/>
                        </a:lnTo>
                        <a:lnTo>
                          <a:pt x="102" y="202"/>
                        </a:lnTo>
                        <a:lnTo>
                          <a:pt x="100" y="185"/>
                        </a:lnTo>
                        <a:lnTo>
                          <a:pt x="100" y="178"/>
                        </a:lnTo>
                        <a:lnTo>
                          <a:pt x="97" y="159"/>
                        </a:lnTo>
                        <a:lnTo>
                          <a:pt x="94" y="131"/>
                        </a:lnTo>
                        <a:lnTo>
                          <a:pt x="88" y="100"/>
                        </a:lnTo>
                        <a:lnTo>
                          <a:pt x="79" y="66"/>
                        </a:lnTo>
                        <a:lnTo>
                          <a:pt x="65" y="36"/>
                        </a:lnTo>
                        <a:lnTo>
                          <a:pt x="47" y="13"/>
                        </a:lnTo>
                        <a:lnTo>
                          <a:pt x="22" y="1"/>
                        </a:lnTo>
                        <a:lnTo>
                          <a:pt x="20" y="1"/>
                        </a:lnTo>
                        <a:lnTo>
                          <a:pt x="14" y="0"/>
                        </a:lnTo>
                        <a:lnTo>
                          <a:pt x="7" y="1"/>
                        </a:lnTo>
                        <a:lnTo>
                          <a:pt x="0" y="3"/>
                        </a:lnTo>
                        <a:lnTo>
                          <a:pt x="7" y="4"/>
                        </a:lnTo>
                        <a:lnTo>
                          <a:pt x="17" y="8"/>
                        </a:lnTo>
                        <a:lnTo>
                          <a:pt x="27" y="15"/>
                        </a:lnTo>
                        <a:lnTo>
                          <a:pt x="37" y="25"/>
                        </a:lnTo>
                        <a:lnTo>
                          <a:pt x="49" y="42"/>
                        </a:lnTo>
                        <a:lnTo>
                          <a:pt x="59" y="66"/>
                        </a:lnTo>
                        <a:lnTo>
                          <a:pt x="70" y="98"/>
                        </a:lnTo>
                        <a:lnTo>
                          <a:pt x="79" y="138"/>
                        </a:lnTo>
                        <a:lnTo>
                          <a:pt x="88" y="195"/>
                        </a:lnTo>
                        <a:lnTo>
                          <a:pt x="95" y="250"/>
                        </a:lnTo>
                        <a:lnTo>
                          <a:pt x="100" y="299"/>
                        </a:lnTo>
                        <a:lnTo>
                          <a:pt x="107" y="343"/>
                        </a:lnTo>
                        <a:lnTo>
                          <a:pt x="116" y="381"/>
                        </a:lnTo>
                        <a:lnTo>
                          <a:pt x="128" y="410"/>
                        </a:lnTo>
                        <a:lnTo>
                          <a:pt x="148" y="432"/>
                        </a:lnTo>
                        <a:lnTo>
                          <a:pt x="174" y="443"/>
                        </a:lnTo>
                        <a:lnTo>
                          <a:pt x="345" y="462"/>
                        </a:lnTo>
                        <a:lnTo>
                          <a:pt x="348" y="473"/>
                        </a:lnTo>
                        <a:lnTo>
                          <a:pt x="350" y="474"/>
                        </a:lnTo>
                        <a:lnTo>
                          <a:pt x="351" y="474"/>
                        </a:lnTo>
                        <a:lnTo>
                          <a:pt x="352" y="474"/>
                        </a:lnTo>
                        <a:lnTo>
                          <a:pt x="352" y="474"/>
                        </a:lnTo>
                        <a:lnTo>
                          <a:pt x="369" y="468"/>
                        </a:lnTo>
                        <a:lnTo>
                          <a:pt x="369" y="466"/>
                        </a:lnTo>
                        <a:lnTo>
                          <a:pt x="367" y="462"/>
                        </a:lnTo>
                        <a:lnTo>
                          <a:pt x="360" y="456"/>
                        </a:lnTo>
                        <a:lnTo>
                          <a:pt x="345" y="451"/>
                        </a:lnTo>
                        <a:close/>
                      </a:path>
                    </a:pathLst>
                  </a:custGeom>
                  <a:solidFill>
                    <a:srgbClr val="E033F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2" name="Freeform 112"/>
                  <p:cNvSpPr>
                    <a:spLocks noChangeAspect="1"/>
                  </p:cNvSpPr>
                  <p:nvPr/>
                </p:nvSpPr>
                <p:spPr bwMode="auto">
                  <a:xfrm>
                    <a:off x="889" y="3259"/>
                    <a:ext cx="175" cy="235"/>
                  </a:xfrm>
                  <a:custGeom>
                    <a:avLst/>
                    <a:gdLst/>
                    <a:ahLst/>
                    <a:cxnLst>
                      <a:cxn ang="0">
                        <a:pos x="177" y="440"/>
                      </a:cxn>
                      <a:cxn ang="0">
                        <a:pos x="151" y="429"/>
                      </a:cxn>
                      <a:cxn ang="0">
                        <a:pos x="131" y="407"/>
                      </a:cxn>
                      <a:cxn ang="0">
                        <a:pos x="119" y="378"/>
                      </a:cxn>
                      <a:cxn ang="0">
                        <a:pos x="110" y="340"/>
                      </a:cxn>
                      <a:cxn ang="0">
                        <a:pos x="103" y="296"/>
                      </a:cxn>
                      <a:cxn ang="0">
                        <a:pos x="98" y="247"/>
                      </a:cxn>
                      <a:cxn ang="0">
                        <a:pos x="91" y="192"/>
                      </a:cxn>
                      <a:cxn ang="0">
                        <a:pos x="82" y="135"/>
                      </a:cxn>
                      <a:cxn ang="0">
                        <a:pos x="73" y="95"/>
                      </a:cxn>
                      <a:cxn ang="0">
                        <a:pos x="62" y="63"/>
                      </a:cxn>
                      <a:cxn ang="0">
                        <a:pos x="52" y="39"/>
                      </a:cxn>
                      <a:cxn ang="0">
                        <a:pos x="40" y="22"/>
                      </a:cxn>
                      <a:cxn ang="0">
                        <a:pos x="30" y="12"/>
                      </a:cxn>
                      <a:cxn ang="0">
                        <a:pos x="20" y="5"/>
                      </a:cxn>
                      <a:cxn ang="0">
                        <a:pos x="10" y="1"/>
                      </a:cxn>
                      <a:cxn ang="0">
                        <a:pos x="3" y="0"/>
                      </a:cxn>
                      <a:cxn ang="0">
                        <a:pos x="2" y="2"/>
                      </a:cxn>
                      <a:cxn ang="0">
                        <a:pos x="0" y="5"/>
                      </a:cxn>
                      <a:cxn ang="0">
                        <a:pos x="0" y="8"/>
                      </a:cxn>
                      <a:cxn ang="0">
                        <a:pos x="0" y="12"/>
                      </a:cxn>
                      <a:cxn ang="0">
                        <a:pos x="2" y="12"/>
                      </a:cxn>
                      <a:cxn ang="0">
                        <a:pos x="10" y="13"/>
                      </a:cxn>
                      <a:cxn ang="0">
                        <a:pos x="21" y="19"/>
                      </a:cxn>
                      <a:cxn ang="0">
                        <a:pos x="33" y="30"/>
                      </a:cxn>
                      <a:cxn ang="0">
                        <a:pos x="46" y="51"/>
                      </a:cxn>
                      <a:cxn ang="0">
                        <a:pos x="59" y="81"/>
                      </a:cxn>
                      <a:cxn ang="0">
                        <a:pos x="70" y="124"/>
                      </a:cxn>
                      <a:cxn ang="0">
                        <a:pos x="80" y="183"/>
                      </a:cxn>
                      <a:cxn ang="0">
                        <a:pos x="86" y="245"/>
                      </a:cxn>
                      <a:cxn ang="0">
                        <a:pos x="95" y="300"/>
                      </a:cxn>
                      <a:cxn ang="0">
                        <a:pos x="104" y="346"/>
                      </a:cxn>
                      <a:cxn ang="0">
                        <a:pos x="115" y="382"/>
                      </a:cxn>
                      <a:cxn ang="0">
                        <a:pos x="130" y="412"/>
                      </a:cxn>
                      <a:cxn ang="0">
                        <a:pos x="151" y="434"/>
                      </a:cxn>
                      <a:cxn ang="0">
                        <a:pos x="177" y="449"/>
                      </a:cxn>
                      <a:cxn ang="0">
                        <a:pos x="212" y="456"/>
                      </a:cxn>
                      <a:cxn ang="0">
                        <a:pos x="242" y="460"/>
                      </a:cxn>
                      <a:cxn ang="0">
                        <a:pos x="269" y="462"/>
                      </a:cxn>
                      <a:cxn ang="0">
                        <a:pos x="290" y="464"/>
                      </a:cxn>
                      <a:cxn ang="0">
                        <a:pos x="310" y="467"/>
                      </a:cxn>
                      <a:cxn ang="0">
                        <a:pos x="325" y="468"/>
                      </a:cxn>
                      <a:cxn ang="0">
                        <a:pos x="336" y="469"/>
                      </a:cxn>
                      <a:cxn ang="0">
                        <a:pos x="346" y="470"/>
                      </a:cxn>
                      <a:cxn ang="0">
                        <a:pos x="351" y="470"/>
                      </a:cxn>
                      <a:cxn ang="0">
                        <a:pos x="348" y="459"/>
                      </a:cxn>
                      <a:cxn ang="0">
                        <a:pos x="177" y="440"/>
                      </a:cxn>
                    </a:cxnLst>
                    <a:rect l="0" t="0" r="r" b="b"/>
                    <a:pathLst>
                      <a:path w="351" h="470">
                        <a:moveTo>
                          <a:pt x="177" y="440"/>
                        </a:moveTo>
                        <a:lnTo>
                          <a:pt x="151" y="429"/>
                        </a:lnTo>
                        <a:lnTo>
                          <a:pt x="131" y="407"/>
                        </a:lnTo>
                        <a:lnTo>
                          <a:pt x="119" y="378"/>
                        </a:lnTo>
                        <a:lnTo>
                          <a:pt x="110" y="340"/>
                        </a:lnTo>
                        <a:lnTo>
                          <a:pt x="103" y="296"/>
                        </a:lnTo>
                        <a:lnTo>
                          <a:pt x="98" y="247"/>
                        </a:lnTo>
                        <a:lnTo>
                          <a:pt x="91" y="192"/>
                        </a:lnTo>
                        <a:lnTo>
                          <a:pt x="82" y="135"/>
                        </a:lnTo>
                        <a:lnTo>
                          <a:pt x="73" y="95"/>
                        </a:lnTo>
                        <a:lnTo>
                          <a:pt x="62" y="63"/>
                        </a:lnTo>
                        <a:lnTo>
                          <a:pt x="52" y="39"/>
                        </a:lnTo>
                        <a:lnTo>
                          <a:pt x="40" y="22"/>
                        </a:lnTo>
                        <a:lnTo>
                          <a:pt x="30" y="12"/>
                        </a:lnTo>
                        <a:lnTo>
                          <a:pt x="20" y="5"/>
                        </a:lnTo>
                        <a:lnTo>
                          <a:pt x="10" y="1"/>
                        </a:ln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2" y="12"/>
                        </a:lnTo>
                        <a:lnTo>
                          <a:pt x="10" y="13"/>
                        </a:lnTo>
                        <a:lnTo>
                          <a:pt x="21" y="19"/>
                        </a:lnTo>
                        <a:lnTo>
                          <a:pt x="33" y="30"/>
                        </a:lnTo>
                        <a:lnTo>
                          <a:pt x="46" y="51"/>
                        </a:lnTo>
                        <a:lnTo>
                          <a:pt x="59" y="81"/>
                        </a:lnTo>
                        <a:lnTo>
                          <a:pt x="70" y="124"/>
                        </a:lnTo>
                        <a:lnTo>
                          <a:pt x="80" y="183"/>
                        </a:lnTo>
                        <a:lnTo>
                          <a:pt x="86" y="245"/>
                        </a:lnTo>
                        <a:lnTo>
                          <a:pt x="95" y="300"/>
                        </a:lnTo>
                        <a:lnTo>
                          <a:pt x="104" y="346"/>
                        </a:lnTo>
                        <a:lnTo>
                          <a:pt x="115" y="382"/>
                        </a:lnTo>
                        <a:lnTo>
                          <a:pt x="130" y="412"/>
                        </a:lnTo>
                        <a:lnTo>
                          <a:pt x="151" y="434"/>
                        </a:lnTo>
                        <a:lnTo>
                          <a:pt x="177" y="449"/>
                        </a:lnTo>
                        <a:lnTo>
                          <a:pt x="212" y="456"/>
                        </a:lnTo>
                        <a:lnTo>
                          <a:pt x="242" y="460"/>
                        </a:lnTo>
                        <a:lnTo>
                          <a:pt x="269" y="462"/>
                        </a:lnTo>
                        <a:lnTo>
                          <a:pt x="290" y="464"/>
                        </a:lnTo>
                        <a:lnTo>
                          <a:pt x="310" y="467"/>
                        </a:lnTo>
                        <a:lnTo>
                          <a:pt x="325" y="468"/>
                        </a:lnTo>
                        <a:lnTo>
                          <a:pt x="336" y="469"/>
                        </a:lnTo>
                        <a:lnTo>
                          <a:pt x="346" y="470"/>
                        </a:lnTo>
                        <a:lnTo>
                          <a:pt x="351" y="470"/>
                        </a:lnTo>
                        <a:lnTo>
                          <a:pt x="348" y="459"/>
                        </a:lnTo>
                        <a:lnTo>
                          <a:pt x="177" y="440"/>
                        </a:lnTo>
                        <a:close/>
                      </a:path>
                    </a:pathLst>
                  </a:custGeom>
                  <a:solidFill>
                    <a:srgbClr val="9900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3" name="Freeform 113"/>
                  <p:cNvSpPr>
                    <a:spLocks noChangeAspect="1"/>
                  </p:cNvSpPr>
                  <p:nvPr/>
                </p:nvSpPr>
                <p:spPr bwMode="auto">
                  <a:xfrm>
                    <a:off x="1062" y="3484"/>
                    <a:ext cx="13" cy="12"/>
                  </a:xfrm>
                  <a:custGeom>
                    <a:avLst/>
                    <a:gdLst/>
                    <a:ahLst/>
                    <a:cxnLst>
                      <a:cxn ang="0">
                        <a:pos x="4" y="20"/>
                      </a:cxn>
                      <a:cxn ang="0">
                        <a:pos x="7" y="22"/>
                      </a:cxn>
                      <a:cxn ang="0">
                        <a:pos x="9" y="24"/>
                      </a:cxn>
                      <a:cxn ang="0">
                        <a:pos x="11" y="26"/>
                      </a:cxn>
                      <a:cxn ang="0">
                        <a:pos x="14" y="27"/>
                      </a:cxn>
                      <a:cxn ang="0">
                        <a:pos x="18" y="28"/>
                      </a:cxn>
                      <a:cxn ang="0">
                        <a:pos x="23" y="27"/>
                      </a:cxn>
                      <a:cxn ang="0">
                        <a:pos x="25" y="24"/>
                      </a:cxn>
                      <a:cxn ang="0">
                        <a:pos x="28" y="21"/>
                      </a:cxn>
                      <a:cxn ang="0">
                        <a:pos x="29" y="16"/>
                      </a:cxn>
                      <a:cxn ang="0">
                        <a:pos x="29" y="12"/>
                      </a:cxn>
                      <a:cxn ang="0">
                        <a:pos x="25" y="8"/>
                      </a:cxn>
                      <a:cxn ang="0">
                        <a:pos x="22" y="5"/>
                      </a:cxn>
                      <a:cxn ang="0">
                        <a:pos x="21" y="5"/>
                      </a:cxn>
                      <a:cxn ang="0">
                        <a:pos x="19" y="4"/>
                      </a:cxn>
                      <a:cxn ang="0">
                        <a:pos x="18" y="4"/>
                      </a:cxn>
                      <a:cxn ang="0">
                        <a:pos x="17" y="4"/>
                      </a:cxn>
                      <a:cxn ang="0">
                        <a:pos x="17" y="4"/>
                      </a:cxn>
                      <a:cxn ang="0">
                        <a:pos x="18" y="3"/>
                      </a:cxn>
                      <a:cxn ang="0">
                        <a:pos x="18" y="3"/>
                      </a:cxn>
                      <a:cxn ang="0">
                        <a:pos x="19" y="3"/>
                      </a:cxn>
                      <a:cxn ang="0">
                        <a:pos x="16" y="0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1" y="16"/>
                      </a:cxn>
                      <a:cxn ang="0">
                        <a:pos x="4" y="20"/>
                      </a:cxn>
                      <a:cxn ang="0">
                        <a:pos x="4" y="20"/>
                      </a:cxn>
                    </a:cxnLst>
                    <a:rect l="0" t="0" r="r" b="b"/>
                    <a:pathLst>
                      <a:path w="29" h="28">
                        <a:moveTo>
                          <a:pt x="4" y="20"/>
                        </a:moveTo>
                        <a:lnTo>
                          <a:pt x="7" y="22"/>
                        </a:lnTo>
                        <a:lnTo>
                          <a:pt x="9" y="24"/>
                        </a:lnTo>
                        <a:lnTo>
                          <a:pt x="11" y="26"/>
                        </a:lnTo>
                        <a:lnTo>
                          <a:pt x="14" y="27"/>
                        </a:lnTo>
                        <a:lnTo>
                          <a:pt x="18" y="28"/>
                        </a:lnTo>
                        <a:lnTo>
                          <a:pt x="23" y="27"/>
                        </a:lnTo>
                        <a:lnTo>
                          <a:pt x="25" y="24"/>
                        </a:lnTo>
                        <a:lnTo>
                          <a:pt x="28" y="21"/>
                        </a:lnTo>
                        <a:lnTo>
                          <a:pt x="29" y="16"/>
                        </a:lnTo>
                        <a:lnTo>
                          <a:pt x="29" y="12"/>
                        </a:lnTo>
                        <a:lnTo>
                          <a:pt x="25" y="8"/>
                        </a:lnTo>
                        <a:lnTo>
                          <a:pt x="22" y="5"/>
                        </a:lnTo>
                        <a:lnTo>
                          <a:pt x="21" y="5"/>
                        </a:lnTo>
                        <a:lnTo>
                          <a:pt x="19" y="4"/>
                        </a:lnTo>
                        <a:lnTo>
                          <a:pt x="18" y="4"/>
                        </a:lnTo>
                        <a:lnTo>
                          <a:pt x="17" y="4"/>
                        </a:lnTo>
                        <a:lnTo>
                          <a:pt x="17" y="4"/>
                        </a:lnTo>
                        <a:lnTo>
                          <a:pt x="18" y="3"/>
                        </a:lnTo>
                        <a:lnTo>
                          <a:pt x="18" y="3"/>
                        </a:lnTo>
                        <a:lnTo>
                          <a:pt x="19" y="3"/>
                        </a:lnTo>
                        <a:lnTo>
                          <a:pt x="16" y="0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1" y="16"/>
                        </a:lnTo>
                        <a:lnTo>
                          <a:pt x="4" y="20"/>
                        </a:lnTo>
                        <a:lnTo>
                          <a:pt x="4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4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730" y="3037"/>
                    <a:ext cx="308" cy="240"/>
                  </a:xfrm>
                  <a:custGeom>
                    <a:avLst/>
                    <a:gdLst/>
                    <a:ahLst/>
                    <a:cxnLst>
                      <a:cxn ang="0">
                        <a:pos x="516" y="2"/>
                      </a:cxn>
                      <a:cxn ang="0">
                        <a:pos x="506" y="5"/>
                      </a:cxn>
                      <a:cxn ang="0">
                        <a:pos x="480" y="26"/>
                      </a:cxn>
                      <a:cxn ang="0">
                        <a:pos x="450" y="80"/>
                      </a:cxn>
                      <a:cxn ang="0">
                        <a:pos x="433" y="140"/>
                      </a:cxn>
                      <a:cxn ang="0">
                        <a:pos x="428" y="186"/>
                      </a:cxn>
                      <a:cxn ang="0">
                        <a:pos x="425" y="214"/>
                      </a:cxn>
                      <a:cxn ang="0">
                        <a:pos x="408" y="312"/>
                      </a:cxn>
                      <a:cxn ang="0">
                        <a:pos x="390" y="390"/>
                      </a:cxn>
                      <a:cxn ang="0">
                        <a:pos x="370" y="413"/>
                      </a:cxn>
                      <a:cxn ang="0">
                        <a:pos x="348" y="422"/>
                      </a:cxn>
                      <a:cxn ang="0">
                        <a:pos x="332" y="422"/>
                      </a:cxn>
                      <a:cxn ang="0">
                        <a:pos x="327" y="421"/>
                      </a:cxn>
                      <a:cxn ang="0">
                        <a:pos x="47" y="427"/>
                      </a:cxn>
                      <a:cxn ang="0">
                        <a:pos x="23" y="428"/>
                      </a:cxn>
                      <a:cxn ang="0">
                        <a:pos x="8" y="437"/>
                      </a:cxn>
                      <a:cxn ang="0">
                        <a:pos x="2" y="447"/>
                      </a:cxn>
                      <a:cxn ang="0">
                        <a:pos x="0" y="451"/>
                      </a:cxn>
                      <a:cxn ang="0">
                        <a:pos x="7" y="467"/>
                      </a:cxn>
                      <a:cxn ang="0">
                        <a:pos x="27" y="479"/>
                      </a:cxn>
                      <a:cxn ang="0">
                        <a:pos x="329" y="476"/>
                      </a:cxn>
                      <a:cxn ang="0">
                        <a:pos x="399" y="464"/>
                      </a:cxn>
                      <a:cxn ang="0">
                        <a:pos x="443" y="407"/>
                      </a:cxn>
                      <a:cxn ang="0">
                        <a:pos x="467" y="318"/>
                      </a:cxn>
                      <a:cxn ang="0">
                        <a:pos x="483" y="201"/>
                      </a:cxn>
                      <a:cxn ang="0">
                        <a:pos x="492" y="146"/>
                      </a:cxn>
                      <a:cxn ang="0">
                        <a:pos x="504" y="106"/>
                      </a:cxn>
                      <a:cxn ang="0">
                        <a:pos x="516" y="77"/>
                      </a:cxn>
                      <a:cxn ang="0">
                        <a:pos x="528" y="60"/>
                      </a:cxn>
                      <a:cxn ang="0">
                        <a:pos x="542" y="54"/>
                      </a:cxn>
                      <a:cxn ang="0">
                        <a:pos x="565" y="50"/>
                      </a:cxn>
                      <a:cxn ang="0">
                        <a:pos x="587" y="48"/>
                      </a:cxn>
                      <a:cxn ang="0">
                        <a:pos x="598" y="48"/>
                      </a:cxn>
                      <a:cxn ang="0">
                        <a:pos x="615" y="47"/>
                      </a:cxn>
                      <a:cxn ang="0">
                        <a:pos x="615" y="35"/>
                      </a:cxn>
                      <a:cxn ang="0">
                        <a:pos x="615" y="25"/>
                      </a:cxn>
                      <a:cxn ang="0">
                        <a:pos x="611" y="12"/>
                      </a:cxn>
                      <a:cxn ang="0">
                        <a:pos x="599" y="4"/>
                      </a:cxn>
                      <a:cxn ang="0">
                        <a:pos x="575" y="1"/>
                      </a:cxn>
                      <a:cxn ang="0">
                        <a:pos x="546" y="0"/>
                      </a:cxn>
                      <a:cxn ang="0">
                        <a:pos x="526" y="0"/>
                      </a:cxn>
                    </a:cxnLst>
                    <a:rect l="0" t="0" r="r" b="b"/>
                    <a:pathLst>
                      <a:path w="615" h="480">
                        <a:moveTo>
                          <a:pt x="521" y="0"/>
                        </a:moveTo>
                        <a:lnTo>
                          <a:pt x="516" y="2"/>
                        </a:lnTo>
                        <a:lnTo>
                          <a:pt x="511" y="3"/>
                        </a:lnTo>
                        <a:lnTo>
                          <a:pt x="506" y="5"/>
                        </a:lnTo>
                        <a:lnTo>
                          <a:pt x="501" y="8"/>
                        </a:lnTo>
                        <a:lnTo>
                          <a:pt x="480" y="26"/>
                        </a:lnTo>
                        <a:lnTo>
                          <a:pt x="462" y="51"/>
                        </a:lnTo>
                        <a:lnTo>
                          <a:pt x="450" y="80"/>
                        </a:lnTo>
                        <a:lnTo>
                          <a:pt x="440" y="111"/>
                        </a:lnTo>
                        <a:lnTo>
                          <a:pt x="433" y="140"/>
                        </a:lnTo>
                        <a:lnTo>
                          <a:pt x="430" y="167"/>
                        </a:lnTo>
                        <a:lnTo>
                          <a:pt x="428" y="186"/>
                        </a:lnTo>
                        <a:lnTo>
                          <a:pt x="428" y="198"/>
                        </a:lnTo>
                        <a:lnTo>
                          <a:pt x="425" y="214"/>
                        </a:lnTo>
                        <a:lnTo>
                          <a:pt x="418" y="257"/>
                        </a:lnTo>
                        <a:lnTo>
                          <a:pt x="408" y="312"/>
                        </a:lnTo>
                        <a:lnTo>
                          <a:pt x="397" y="371"/>
                        </a:lnTo>
                        <a:lnTo>
                          <a:pt x="390" y="390"/>
                        </a:lnTo>
                        <a:lnTo>
                          <a:pt x="380" y="404"/>
                        </a:lnTo>
                        <a:lnTo>
                          <a:pt x="370" y="413"/>
                        </a:lnTo>
                        <a:lnTo>
                          <a:pt x="359" y="419"/>
                        </a:lnTo>
                        <a:lnTo>
                          <a:pt x="348" y="422"/>
                        </a:lnTo>
                        <a:lnTo>
                          <a:pt x="339" y="424"/>
                        </a:lnTo>
                        <a:lnTo>
                          <a:pt x="332" y="422"/>
                        </a:lnTo>
                        <a:lnTo>
                          <a:pt x="329" y="422"/>
                        </a:lnTo>
                        <a:lnTo>
                          <a:pt x="327" y="421"/>
                        </a:lnTo>
                        <a:lnTo>
                          <a:pt x="327" y="421"/>
                        </a:lnTo>
                        <a:lnTo>
                          <a:pt x="47" y="427"/>
                        </a:lnTo>
                        <a:lnTo>
                          <a:pt x="34" y="427"/>
                        </a:lnTo>
                        <a:lnTo>
                          <a:pt x="23" y="428"/>
                        </a:lnTo>
                        <a:lnTo>
                          <a:pt x="14" y="433"/>
                        </a:lnTo>
                        <a:lnTo>
                          <a:pt x="8" y="437"/>
                        </a:lnTo>
                        <a:lnTo>
                          <a:pt x="5" y="442"/>
                        </a:lnTo>
                        <a:lnTo>
                          <a:pt x="2" y="447"/>
                        </a:lnTo>
                        <a:lnTo>
                          <a:pt x="1" y="450"/>
                        </a:lnTo>
                        <a:lnTo>
                          <a:pt x="0" y="451"/>
                        </a:lnTo>
                        <a:lnTo>
                          <a:pt x="0" y="460"/>
                        </a:lnTo>
                        <a:lnTo>
                          <a:pt x="7" y="467"/>
                        </a:lnTo>
                        <a:lnTo>
                          <a:pt x="23" y="476"/>
                        </a:lnTo>
                        <a:lnTo>
                          <a:pt x="27" y="479"/>
                        </a:lnTo>
                        <a:lnTo>
                          <a:pt x="30" y="480"/>
                        </a:lnTo>
                        <a:lnTo>
                          <a:pt x="329" y="476"/>
                        </a:lnTo>
                        <a:lnTo>
                          <a:pt x="368" y="475"/>
                        </a:lnTo>
                        <a:lnTo>
                          <a:pt x="399" y="464"/>
                        </a:lnTo>
                        <a:lnTo>
                          <a:pt x="423" y="441"/>
                        </a:lnTo>
                        <a:lnTo>
                          <a:pt x="443" y="407"/>
                        </a:lnTo>
                        <a:lnTo>
                          <a:pt x="456" y="367"/>
                        </a:lnTo>
                        <a:lnTo>
                          <a:pt x="467" y="318"/>
                        </a:lnTo>
                        <a:lnTo>
                          <a:pt x="476" y="262"/>
                        </a:lnTo>
                        <a:lnTo>
                          <a:pt x="483" y="201"/>
                        </a:lnTo>
                        <a:lnTo>
                          <a:pt x="486" y="171"/>
                        </a:lnTo>
                        <a:lnTo>
                          <a:pt x="492" y="146"/>
                        </a:lnTo>
                        <a:lnTo>
                          <a:pt x="497" y="124"/>
                        </a:lnTo>
                        <a:lnTo>
                          <a:pt x="504" y="106"/>
                        </a:lnTo>
                        <a:lnTo>
                          <a:pt x="509" y="89"/>
                        </a:lnTo>
                        <a:lnTo>
                          <a:pt x="516" y="77"/>
                        </a:lnTo>
                        <a:lnTo>
                          <a:pt x="522" y="68"/>
                        </a:lnTo>
                        <a:lnTo>
                          <a:pt x="528" y="60"/>
                        </a:lnTo>
                        <a:lnTo>
                          <a:pt x="533" y="56"/>
                        </a:lnTo>
                        <a:lnTo>
                          <a:pt x="542" y="54"/>
                        </a:lnTo>
                        <a:lnTo>
                          <a:pt x="552" y="51"/>
                        </a:lnTo>
                        <a:lnTo>
                          <a:pt x="565" y="50"/>
                        </a:lnTo>
                        <a:lnTo>
                          <a:pt x="576" y="49"/>
                        </a:lnTo>
                        <a:lnTo>
                          <a:pt x="587" y="48"/>
                        </a:lnTo>
                        <a:lnTo>
                          <a:pt x="595" y="48"/>
                        </a:lnTo>
                        <a:lnTo>
                          <a:pt x="598" y="48"/>
                        </a:lnTo>
                        <a:lnTo>
                          <a:pt x="615" y="50"/>
                        </a:lnTo>
                        <a:lnTo>
                          <a:pt x="615" y="47"/>
                        </a:lnTo>
                        <a:lnTo>
                          <a:pt x="615" y="41"/>
                        </a:lnTo>
                        <a:lnTo>
                          <a:pt x="615" y="35"/>
                        </a:lnTo>
                        <a:lnTo>
                          <a:pt x="615" y="33"/>
                        </a:lnTo>
                        <a:lnTo>
                          <a:pt x="615" y="25"/>
                        </a:lnTo>
                        <a:lnTo>
                          <a:pt x="614" y="18"/>
                        </a:lnTo>
                        <a:lnTo>
                          <a:pt x="611" y="12"/>
                        </a:lnTo>
                        <a:lnTo>
                          <a:pt x="606" y="8"/>
                        </a:lnTo>
                        <a:lnTo>
                          <a:pt x="599" y="4"/>
                        </a:lnTo>
                        <a:lnTo>
                          <a:pt x="588" y="2"/>
                        </a:lnTo>
                        <a:lnTo>
                          <a:pt x="575" y="1"/>
                        </a:lnTo>
                        <a:lnTo>
                          <a:pt x="560" y="0"/>
                        </a:lnTo>
                        <a:lnTo>
                          <a:pt x="546" y="0"/>
                        </a:lnTo>
                        <a:lnTo>
                          <a:pt x="534" y="0"/>
                        </a:lnTo>
                        <a:lnTo>
                          <a:pt x="526" y="0"/>
                        </a:lnTo>
                        <a:lnTo>
                          <a:pt x="52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5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739" y="3045"/>
                    <a:ext cx="288" cy="224"/>
                  </a:xfrm>
                  <a:custGeom>
                    <a:avLst/>
                    <a:gdLst/>
                    <a:ahLst/>
                    <a:cxnLst>
                      <a:cxn ang="0">
                        <a:pos x="35" y="427"/>
                      </a:cxn>
                      <a:cxn ang="0">
                        <a:pos x="63" y="427"/>
                      </a:cxn>
                      <a:cxn ang="0">
                        <a:pos x="104" y="427"/>
                      </a:cxn>
                      <a:cxn ang="0">
                        <a:pos x="151" y="426"/>
                      </a:cxn>
                      <a:cxn ang="0">
                        <a:pos x="202" y="425"/>
                      </a:cxn>
                      <a:cxn ang="0">
                        <a:pos x="247" y="424"/>
                      </a:cxn>
                      <a:cxn ang="0">
                        <a:pos x="284" y="424"/>
                      </a:cxn>
                      <a:cxn ang="0">
                        <a:pos x="305" y="422"/>
                      </a:cxn>
                      <a:cxn ang="0">
                        <a:pos x="310" y="422"/>
                      </a:cxn>
                      <a:cxn ang="0">
                        <a:pos x="331" y="421"/>
                      </a:cxn>
                      <a:cxn ang="0">
                        <a:pos x="360" y="411"/>
                      </a:cxn>
                      <a:cxn ang="0">
                        <a:pos x="388" y="381"/>
                      </a:cxn>
                      <a:cxn ang="0">
                        <a:pos x="408" y="298"/>
                      </a:cxn>
                      <a:cxn ang="0">
                        <a:pos x="424" y="199"/>
                      </a:cxn>
                      <a:cxn ang="0">
                        <a:pos x="427" y="176"/>
                      </a:cxn>
                      <a:cxn ang="0">
                        <a:pos x="431" y="135"/>
                      </a:cxn>
                      <a:cxn ang="0">
                        <a:pos x="445" y="75"/>
                      </a:cxn>
                      <a:cxn ang="0">
                        <a:pos x="473" y="22"/>
                      </a:cxn>
                      <a:cxn ang="0">
                        <a:pos x="497" y="3"/>
                      </a:cxn>
                      <a:cxn ang="0">
                        <a:pos x="504" y="1"/>
                      </a:cxn>
                      <a:cxn ang="0">
                        <a:pos x="510" y="0"/>
                      </a:cxn>
                      <a:cxn ang="0">
                        <a:pos x="528" y="0"/>
                      </a:cxn>
                      <a:cxn ang="0">
                        <a:pos x="554" y="1"/>
                      </a:cxn>
                      <a:cxn ang="0">
                        <a:pos x="574" y="2"/>
                      </a:cxn>
                      <a:cxn ang="0">
                        <a:pos x="574" y="4"/>
                      </a:cxn>
                      <a:cxn ang="0">
                        <a:pos x="558" y="3"/>
                      </a:cxn>
                      <a:cxn ang="0">
                        <a:pos x="536" y="4"/>
                      </a:cxn>
                      <a:cxn ang="0">
                        <a:pos x="513" y="11"/>
                      </a:cxn>
                      <a:cxn ang="0">
                        <a:pos x="492" y="27"/>
                      </a:cxn>
                      <a:cxn ang="0">
                        <a:pos x="477" y="52"/>
                      </a:cxn>
                      <a:cxn ang="0">
                        <a:pos x="464" y="82"/>
                      </a:cxn>
                      <a:cxn ang="0">
                        <a:pos x="453" y="116"/>
                      </a:cxn>
                      <a:cxn ang="0">
                        <a:pos x="439" y="194"/>
                      </a:cxn>
                      <a:cxn ang="0">
                        <a:pos x="427" y="300"/>
                      </a:cxn>
                      <a:cxn ang="0">
                        <a:pos x="411" y="383"/>
                      </a:cxn>
                      <a:cxn ang="0">
                        <a:pos x="378" y="431"/>
                      </a:cxn>
                      <a:cxn ang="0">
                        <a:pos x="25" y="436"/>
                      </a:cxn>
                      <a:cxn ang="0">
                        <a:pos x="18" y="447"/>
                      </a:cxn>
                      <a:cxn ang="0">
                        <a:pos x="17" y="447"/>
                      </a:cxn>
                      <a:cxn ang="0">
                        <a:pos x="0" y="437"/>
                      </a:cxn>
                      <a:cxn ang="0">
                        <a:pos x="5" y="432"/>
                      </a:cxn>
                      <a:cxn ang="0">
                        <a:pos x="27" y="427"/>
                      </a:cxn>
                    </a:cxnLst>
                    <a:rect l="0" t="0" r="r" b="b"/>
                    <a:pathLst>
                      <a:path w="579" h="448">
                        <a:moveTo>
                          <a:pt x="27" y="427"/>
                        </a:moveTo>
                        <a:lnTo>
                          <a:pt x="35" y="427"/>
                        </a:lnTo>
                        <a:lnTo>
                          <a:pt x="47" y="427"/>
                        </a:lnTo>
                        <a:lnTo>
                          <a:pt x="63" y="427"/>
                        </a:lnTo>
                        <a:lnTo>
                          <a:pt x="82" y="427"/>
                        </a:lnTo>
                        <a:lnTo>
                          <a:pt x="104" y="427"/>
                        </a:lnTo>
                        <a:lnTo>
                          <a:pt x="127" y="427"/>
                        </a:lnTo>
                        <a:lnTo>
                          <a:pt x="151" y="426"/>
                        </a:lnTo>
                        <a:lnTo>
                          <a:pt x="177" y="426"/>
                        </a:lnTo>
                        <a:lnTo>
                          <a:pt x="202" y="425"/>
                        </a:lnTo>
                        <a:lnTo>
                          <a:pt x="225" y="425"/>
                        </a:lnTo>
                        <a:lnTo>
                          <a:pt x="247" y="424"/>
                        </a:lnTo>
                        <a:lnTo>
                          <a:pt x="267" y="424"/>
                        </a:lnTo>
                        <a:lnTo>
                          <a:pt x="284" y="424"/>
                        </a:lnTo>
                        <a:lnTo>
                          <a:pt x="297" y="422"/>
                        </a:lnTo>
                        <a:lnTo>
                          <a:pt x="305" y="422"/>
                        </a:lnTo>
                        <a:lnTo>
                          <a:pt x="307" y="422"/>
                        </a:lnTo>
                        <a:lnTo>
                          <a:pt x="310" y="422"/>
                        </a:lnTo>
                        <a:lnTo>
                          <a:pt x="318" y="422"/>
                        </a:lnTo>
                        <a:lnTo>
                          <a:pt x="331" y="421"/>
                        </a:lnTo>
                        <a:lnTo>
                          <a:pt x="345" y="418"/>
                        </a:lnTo>
                        <a:lnTo>
                          <a:pt x="360" y="411"/>
                        </a:lnTo>
                        <a:lnTo>
                          <a:pt x="375" y="399"/>
                        </a:lnTo>
                        <a:lnTo>
                          <a:pt x="388" y="381"/>
                        </a:lnTo>
                        <a:lnTo>
                          <a:pt x="396" y="357"/>
                        </a:lnTo>
                        <a:lnTo>
                          <a:pt x="408" y="298"/>
                        </a:lnTo>
                        <a:lnTo>
                          <a:pt x="418" y="242"/>
                        </a:lnTo>
                        <a:lnTo>
                          <a:pt x="424" y="199"/>
                        </a:lnTo>
                        <a:lnTo>
                          <a:pt x="427" y="182"/>
                        </a:lnTo>
                        <a:lnTo>
                          <a:pt x="427" y="176"/>
                        </a:lnTo>
                        <a:lnTo>
                          <a:pt x="429" y="159"/>
                        </a:lnTo>
                        <a:lnTo>
                          <a:pt x="431" y="135"/>
                        </a:lnTo>
                        <a:lnTo>
                          <a:pt x="437" y="106"/>
                        </a:lnTo>
                        <a:lnTo>
                          <a:pt x="445" y="75"/>
                        </a:lnTo>
                        <a:lnTo>
                          <a:pt x="458" y="46"/>
                        </a:lnTo>
                        <a:lnTo>
                          <a:pt x="473" y="22"/>
                        </a:lnTo>
                        <a:lnTo>
                          <a:pt x="494" y="4"/>
                        </a:lnTo>
                        <a:lnTo>
                          <a:pt x="497" y="3"/>
                        </a:lnTo>
                        <a:lnTo>
                          <a:pt x="501" y="2"/>
                        </a:lnTo>
                        <a:lnTo>
                          <a:pt x="504" y="1"/>
                        </a:lnTo>
                        <a:lnTo>
                          <a:pt x="507" y="0"/>
                        </a:lnTo>
                        <a:lnTo>
                          <a:pt x="510" y="0"/>
                        </a:lnTo>
                        <a:lnTo>
                          <a:pt x="518" y="0"/>
                        </a:lnTo>
                        <a:lnTo>
                          <a:pt x="528" y="0"/>
                        </a:lnTo>
                        <a:lnTo>
                          <a:pt x="541" y="0"/>
                        </a:lnTo>
                        <a:lnTo>
                          <a:pt x="554" y="1"/>
                        </a:lnTo>
                        <a:lnTo>
                          <a:pt x="565" y="1"/>
                        </a:lnTo>
                        <a:lnTo>
                          <a:pt x="574" y="2"/>
                        </a:lnTo>
                        <a:lnTo>
                          <a:pt x="579" y="4"/>
                        </a:lnTo>
                        <a:lnTo>
                          <a:pt x="574" y="4"/>
                        </a:lnTo>
                        <a:lnTo>
                          <a:pt x="566" y="3"/>
                        </a:lnTo>
                        <a:lnTo>
                          <a:pt x="558" y="3"/>
                        </a:lnTo>
                        <a:lnTo>
                          <a:pt x="548" y="3"/>
                        </a:lnTo>
                        <a:lnTo>
                          <a:pt x="536" y="4"/>
                        </a:lnTo>
                        <a:lnTo>
                          <a:pt x="525" y="7"/>
                        </a:lnTo>
                        <a:lnTo>
                          <a:pt x="513" y="11"/>
                        </a:lnTo>
                        <a:lnTo>
                          <a:pt x="502" y="19"/>
                        </a:lnTo>
                        <a:lnTo>
                          <a:pt x="492" y="27"/>
                        </a:lnTo>
                        <a:lnTo>
                          <a:pt x="484" y="39"/>
                        </a:lnTo>
                        <a:lnTo>
                          <a:pt x="477" y="52"/>
                        </a:lnTo>
                        <a:lnTo>
                          <a:pt x="471" y="65"/>
                        </a:lnTo>
                        <a:lnTo>
                          <a:pt x="464" y="82"/>
                        </a:lnTo>
                        <a:lnTo>
                          <a:pt x="458" y="99"/>
                        </a:lnTo>
                        <a:lnTo>
                          <a:pt x="453" y="116"/>
                        </a:lnTo>
                        <a:lnTo>
                          <a:pt x="449" y="136"/>
                        </a:lnTo>
                        <a:lnTo>
                          <a:pt x="439" y="194"/>
                        </a:lnTo>
                        <a:lnTo>
                          <a:pt x="433" y="250"/>
                        </a:lnTo>
                        <a:lnTo>
                          <a:pt x="427" y="300"/>
                        </a:lnTo>
                        <a:lnTo>
                          <a:pt x="420" y="345"/>
                        </a:lnTo>
                        <a:lnTo>
                          <a:pt x="411" y="383"/>
                        </a:lnTo>
                        <a:lnTo>
                          <a:pt x="398" y="412"/>
                        </a:lnTo>
                        <a:lnTo>
                          <a:pt x="378" y="431"/>
                        </a:lnTo>
                        <a:lnTo>
                          <a:pt x="351" y="437"/>
                        </a:lnTo>
                        <a:lnTo>
                          <a:pt x="25" y="436"/>
                        </a:lnTo>
                        <a:lnTo>
                          <a:pt x="20" y="448"/>
                        </a:lnTo>
                        <a:lnTo>
                          <a:pt x="18" y="447"/>
                        </a:lnTo>
                        <a:lnTo>
                          <a:pt x="17" y="447"/>
                        </a:lnTo>
                        <a:lnTo>
                          <a:pt x="17" y="447"/>
                        </a:lnTo>
                        <a:lnTo>
                          <a:pt x="17" y="447"/>
                        </a:lnTo>
                        <a:lnTo>
                          <a:pt x="0" y="437"/>
                        </a:lnTo>
                        <a:lnTo>
                          <a:pt x="2" y="435"/>
                        </a:lnTo>
                        <a:lnTo>
                          <a:pt x="5" y="432"/>
                        </a:lnTo>
                        <a:lnTo>
                          <a:pt x="13" y="428"/>
                        </a:lnTo>
                        <a:lnTo>
                          <a:pt x="27" y="427"/>
                        </a:lnTo>
                        <a:close/>
                      </a:path>
                    </a:pathLst>
                  </a:custGeom>
                  <a:solidFill>
                    <a:srgbClr val="E033F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6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748" y="3048"/>
                    <a:ext cx="282" cy="222"/>
                  </a:xfrm>
                  <a:custGeom>
                    <a:avLst/>
                    <a:gdLst/>
                    <a:ahLst/>
                    <a:cxnLst>
                      <a:cxn ang="0">
                        <a:pos x="358" y="427"/>
                      </a:cxn>
                      <a:cxn ang="0">
                        <a:pos x="391" y="379"/>
                      </a:cxn>
                      <a:cxn ang="0">
                        <a:pos x="407" y="296"/>
                      </a:cxn>
                      <a:cxn ang="0">
                        <a:pos x="419" y="190"/>
                      </a:cxn>
                      <a:cxn ang="0">
                        <a:pos x="434" y="109"/>
                      </a:cxn>
                      <a:cxn ang="0">
                        <a:pos x="446" y="71"/>
                      </a:cxn>
                      <a:cxn ang="0">
                        <a:pos x="457" y="43"/>
                      </a:cxn>
                      <a:cxn ang="0">
                        <a:pos x="470" y="22"/>
                      </a:cxn>
                      <a:cxn ang="0">
                        <a:pos x="483" y="11"/>
                      </a:cxn>
                      <a:cxn ang="0">
                        <a:pos x="506" y="5"/>
                      </a:cxn>
                      <a:cxn ang="0">
                        <a:pos x="532" y="2"/>
                      </a:cxn>
                      <a:cxn ang="0">
                        <a:pos x="553" y="0"/>
                      </a:cxn>
                      <a:cxn ang="0">
                        <a:pos x="560" y="3"/>
                      </a:cxn>
                      <a:cxn ang="0">
                        <a:pos x="562" y="8"/>
                      </a:cxn>
                      <a:cxn ang="0">
                        <a:pos x="560" y="12"/>
                      </a:cxn>
                      <a:cxn ang="0">
                        <a:pos x="542" y="12"/>
                      </a:cxn>
                      <a:cxn ang="0">
                        <a:pos x="514" y="14"/>
                      </a:cxn>
                      <a:cxn ang="0">
                        <a:pos x="490" y="20"/>
                      </a:cxn>
                      <a:cxn ang="0">
                        <a:pos x="475" y="34"/>
                      </a:cxn>
                      <a:cxn ang="0">
                        <a:pos x="460" y="58"/>
                      </a:cxn>
                      <a:cxn ang="0">
                        <a:pos x="446" y="95"/>
                      </a:cxn>
                      <a:cxn ang="0">
                        <a:pos x="433" y="148"/>
                      </a:cxn>
                      <a:cxn ang="0">
                        <a:pos x="422" y="242"/>
                      </a:cxn>
                      <a:cxn ang="0">
                        <a:pos x="403" y="342"/>
                      </a:cxn>
                      <a:cxn ang="0">
                        <a:pos x="376" y="410"/>
                      </a:cxn>
                      <a:cxn ang="0">
                        <a:pos x="327" y="440"/>
                      </a:cxn>
                      <a:cxn ang="0">
                        <a:pos x="275" y="439"/>
                      </a:cxn>
                      <a:cxn ang="0">
                        <a:pos x="235" y="437"/>
                      </a:cxn>
                      <a:cxn ang="0">
                        <a:pos x="190" y="437"/>
                      </a:cxn>
                      <a:cxn ang="0">
                        <a:pos x="142" y="438"/>
                      </a:cxn>
                      <a:cxn ang="0">
                        <a:pos x="96" y="439"/>
                      </a:cxn>
                      <a:cxn ang="0">
                        <a:pos x="55" y="442"/>
                      </a:cxn>
                      <a:cxn ang="0">
                        <a:pos x="24" y="443"/>
                      </a:cxn>
                      <a:cxn ang="0">
                        <a:pos x="5" y="444"/>
                      </a:cxn>
                      <a:cxn ang="0">
                        <a:pos x="5" y="432"/>
                      </a:cxn>
                    </a:cxnLst>
                    <a:rect l="0" t="0" r="r" b="b"/>
                    <a:pathLst>
                      <a:path w="562" h="444">
                        <a:moveTo>
                          <a:pt x="331" y="433"/>
                        </a:moveTo>
                        <a:lnTo>
                          <a:pt x="358" y="427"/>
                        </a:lnTo>
                        <a:lnTo>
                          <a:pt x="378" y="408"/>
                        </a:lnTo>
                        <a:lnTo>
                          <a:pt x="391" y="379"/>
                        </a:lnTo>
                        <a:lnTo>
                          <a:pt x="400" y="341"/>
                        </a:lnTo>
                        <a:lnTo>
                          <a:pt x="407" y="296"/>
                        </a:lnTo>
                        <a:lnTo>
                          <a:pt x="413" y="246"/>
                        </a:lnTo>
                        <a:lnTo>
                          <a:pt x="419" y="190"/>
                        </a:lnTo>
                        <a:lnTo>
                          <a:pt x="429" y="132"/>
                        </a:lnTo>
                        <a:lnTo>
                          <a:pt x="434" y="109"/>
                        </a:lnTo>
                        <a:lnTo>
                          <a:pt x="440" y="88"/>
                        </a:lnTo>
                        <a:lnTo>
                          <a:pt x="446" y="71"/>
                        </a:lnTo>
                        <a:lnTo>
                          <a:pt x="452" y="56"/>
                        </a:lnTo>
                        <a:lnTo>
                          <a:pt x="457" y="43"/>
                        </a:lnTo>
                        <a:lnTo>
                          <a:pt x="463" y="31"/>
                        </a:lnTo>
                        <a:lnTo>
                          <a:pt x="470" y="22"/>
                        </a:lnTo>
                        <a:lnTo>
                          <a:pt x="476" y="15"/>
                        </a:lnTo>
                        <a:lnTo>
                          <a:pt x="483" y="11"/>
                        </a:lnTo>
                        <a:lnTo>
                          <a:pt x="493" y="7"/>
                        </a:lnTo>
                        <a:lnTo>
                          <a:pt x="506" y="5"/>
                        </a:lnTo>
                        <a:lnTo>
                          <a:pt x="520" y="3"/>
                        </a:lnTo>
                        <a:lnTo>
                          <a:pt x="532" y="2"/>
                        </a:lnTo>
                        <a:lnTo>
                          <a:pt x="544" y="0"/>
                        </a:lnTo>
                        <a:lnTo>
                          <a:pt x="553" y="0"/>
                        </a:lnTo>
                        <a:lnTo>
                          <a:pt x="559" y="0"/>
                        </a:lnTo>
                        <a:lnTo>
                          <a:pt x="560" y="3"/>
                        </a:lnTo>
                        <a:lnTo>
                          <a:pt x="562" y="5"/>
                        </a:lnTo>
                        <a:lnTo>
                          <a:pt x="562" y="8"/>
                        </a:lnTo>
                        <a:lnTo>
                          <a:pt x="562" y="12"/>
                        </a:lnTo>
                        <a:lnTo>
                          <a:pt x="560" y="12"/>
                        </a:lnTo>
                        <a:lnTo>
                          <a:pt x="552" y="12"/>
                        </a:lnTo>
                        <a:lnTo>
                          <a:pt x="542" y="12"/>
                        </a:lnTo>
                        <a:lnTo>
                          <a:pt x="528" y="13"/>
                        </a:lnTo>
                        <a:lnTo>
                          <a:pt x="514" y="14"/>
                        </a:lnTo>
                        <a:lnTo>
                          <a:pt x="501" y="17"/>
                        </a:lnTo>
                        <a:lnTo>
                          <a:pt x="490" y="20"/>
                        </a:lnTo>
                        <a:lnTo>
                          <a:pt x="482" y="26"/>
                        </a:lnTo>
                        <a:lnTo>
                          <a:pt x="475" y="34"/>
                        </a:lnTo>
                        <a:lnTo>
                          <a:pt x="467" y="44"/>
                        </a:lnTo>
                        <a:lnTo>
                          <a:pt x="460" y="58"/>
                        </a:lnTo>
                        <a:lnTo>
                          <a:pt x="453" y="75"/>
                        </a:lnTo>
                        <a:lnTo>
                          <a:pt x="446" y="95"/>
                        </a:lnTo>
                        <a:lnTo>
                          <a:pt x="439" y="119"/>
                        </a:lnTo>
                        <a:lnTo>
                          <a:pt x="433" y="148"/>
                        </a:lnTo>
                        <a:lnTo>
                          <a:pt x="429" y="180"/>
                        </a:lnTo>
                        <a:lnTo>
                          <a:pt x="422" y="242"/>
                        </a:lnTo>
                        <a:lnTo>
                          <a:pt x="414" y="296"/>
                        </a:lnTo>
                        <a:lnTo>
                          <a:pt x="403" y="342"/>
                        </a:lnTo>
                        <a:lnTo>
                          <a:pt x="392" y="380"/>
                        </a:lnTo>
                        <a:lnTo>
                          <a:pt x="376" y="410"/>
                        </a:lnTo>
                        <a:lnTo>
                          <a:pt x="354" y="430"/>
                        </a:lnTo>
                        <a:lnTo>
                          <a:pt x="327" y="440"/>
                        </a:lnTo>
                        <a:lnTo>
                          <a:pt x="293" y="440"/>
                        </a:lnTo>
                        <a:lnTo>
                          <a:pt x="275" y="439"/>
                        </a:lnTo>
                        <a:lnTo>
                          <a:pt x="256" y="438"/>
                        </a:lnTo>
                        <a:lnTo>
                          <a:pt x="235" y="437"/>
                        </a:lnTo>
                        <a:lnTo>
                          <a:pt x="213" y="437"/>
                        </a:lnTo>
                        <a:lnTo>
                          <a:pt x="190" y="437"/>
                        </a:lnTo>
                        <a:lnTo>
                          <a:pt x="166" y="437"/>
                        </a:lnTo>
                        <a:lnTo>
                          <a:pt x="142" y="438"/>
                        </a:lnTo>
                        <a:lnTo>
                          <a:pt x="119" y="438"/>
                        </a:lnTo>
                        <a:lnTo>
                          <a:pt x="96" y="439"/>
                        </a:lnTo>
                        <a:lnTo>
                          <a:pt x="75" y="440"/>
                        </a:lnTo>
                        <a:lnTo>
                          <a:pt x="55" y="442"/>
                        </a:lnTo>
                        <a:lnTo>
                          <a:pt x="38" y="443"/>
                        </a:lnTo>
                        <a:lnTo>
                          <a:pt x="24" y="443"/>
                        </a:lnTo>
                        <a:lnTo>
                          <a:pt x="13" y="444"/>
                        </a:lnTo>
                        <a:lnTo>
                          <a:pt x="5" y="444"/>
                        </a:lnTo>
                        <a:lnTo>
                          <a:pt x="0" y="444"/>
                        </a:lnTo>
                        <a:lnTo>
                          <a:pt x="5" y="432"/>
                        </a:lnTo>
                        <a:lnTo>
                          <a:pt x="331" y="433"/>
                        </a:lnTo>
                        <a:close/>
                      </a:path>
                    </a:pathLst>
                  </a:custGeom>
                  <a:solidFill>
                    <a:srgbClr val="9900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7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736" y="3257"/>
                    <a:ext cx="15" cy="12"/>
                  </a:xfrm>
                  <a:custGeom>
                    <a:avLst/>
                    <a:gdLst/>
                    <a:ahLst/>
                    <a:cxnLst>
                      <a:cxn ang="0">
                        <a:pos x="22" y="22"/>
                      </a:cxn>
                      <a:cxn ang="0">
                        <a:pos x="20" y="24"/>
                      </a:cxn>
                      <a:cxn ang="0">
                        <a:pos x="17" y="24"/>
                      </a:cxn>
                      <a:cxn ang="0">
                        <a:pos x="15" y="25"/>
                      </a:cxn>
                      <a:cxn ang="0">
                        <a:pos x="13" y="25"/>
                      </a:cxn>
                      <a:cxn ang="0">
                        <a:pos x="8" y="25"/>
                      </a:cxn>
                      <a:cxn ang="0">
                        <a:pos x="3" y="23"/>
                      </a:cxn>
                      <a:cxn ang="0">
                        <a:pos x="1" y="19"/>
                      </a:cxn>
                      <a:cxn ang="0">
                        <a:pos x="0" y="16"/>
                      </a:cxn>
                      <a:cxn ang="0">
                        <a:pos x="0" y="11"/>
                      </a:cxn>
                      <a:cxn ang="0">
                        <a:pos x="2" y="8"/>
                      </a:cxn>
                      <a:cxn ang="0">
                        <a:pos x="6" y="4"/>
                      </a:cxn>
                      <a:cxn ang="0">
                        <a:pos x="9" y="3"/>
                      </a:cxn>
                      <a:cxn ang="0">
                        <a:pos x="10" y="2"/>
                      </a:cxn>
                      <a:cxn ang="0">
                        <a:pos x="13" y="2"/>
                      </a:cxn>
                      <a:cxn ang="0">
                        <a:pos x="14" y="2"/>
                      </a:cxn>
                      <a:cxn ang="0">
                        <a:pos x="15" y="2"/>
                      </a:cxn>
                      <a:cxn ang="0">
                        <a:pos x="14" y="1"/>
                      </a:cxn>
                      <a:cxn ang="0">
                        <a:pos x="14" y="1"/>
                      </a:cxn>
                      <a:cxn ang="0">
                        <a:pos x="13" y="1"/>
                      </a:cxn>
                      <a:cxn ang="0">
                        <a:pos x="12" y="1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5" y="2"/>
                      </a:cxn>
                      <a:cxn ang="0">
                        <a:pos x="28" y="6"/>
                      </a:cxn>
                      <a:cxn ang="0">
                        <a:pos x="29" y="10"/>
                      </a:cxn>
                      <a:cxn ang="0">
                        <a:pos x="28" y="15"/>
                      </a:cxn>
                      <a:cxn ang="0">
                        <a:pos x="25" y="18"/>
                      </a:cxn>
                      <a:cxn ang="0">
                        <a:pos x="22" y="22"/>
                      </a:cxn>
                      <a:cxn ang="0">
                        <a:pos x="22" y="22"/>
                      </a:cxn>
                    </a:cxnLst>
                    <a:rect l="0" t="0" r="r" b="b"/>
                    <a:pathLst>
                      <a:path w="29" h="25">
                        <a:moveTo>
                          <a:pt x="22" y="22"/>
                        </a:moveTo>
                        <a:lnTo>
                          <a:pt x="20" y="24"/>
                        </a:lnTo>
                        <a:lnTo>
                          <a:pt x="17" y="24"/>
                        </a:lnTo>
                        <a:lnTo>
                          <a:pt x="15" y="25"/>
                        </a:lnTo>
                        <a:lnTo>
                          <a:pt x="13" y="25"/>
                        </a:lnTo>
                        <a:lnTo>
                          <a:pt x="8" y="25"/>
                        </a:lnTo>
                        <a:lnTo>
                          <a:pt x="3" y="23"/>
                        </a:lnTo>
                        <a:lnTo>
                          <a:pt x="1" y="19"/>
                        </a:lnTo>
                        <a:lnTo>
                          <a:pt x="0" y="16"/>
                        </a:lnTo>
                        <a:lnTo>
                          <a:pt x="0" y="11"/>
                        </a:ln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9" y="3"/>
                        </a:lnTo>
                        <a:lnTo>
                          <a:pt x="10" y="2"/>
                        </a:lnTo>
                        <a:lnTo>
                          <a:pt x="13" y="2"/>
                        </a:lnTo>
                        <a:lnTo>
                          <a:pt x="14" y="2"/>
                        </a:lnTo>
                        <a:lnTo>
                          <a:pt x="15" y="2"/>
                        </a:lnTo>
                        <a:lnTo>
                          <a:pt x="14" y="1"/>
                        </a:lnTo>
                        <a:lnTo>
                          <a:pt x="14" y="1"/>
                        </a:lnTo>
                        <a:lnTo>
                          <a:pt x="13" y="1"/>
                        </a:lnTo>
                        <a:lnTo>
                          <a:pt x="12" y="1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5" y="2"/>
                        </a:lnTo>
                        <a:lnTo>
                          <a:pt x="28" y="6"/>
                        </a:lnTo>
                        <a:lnTo>
                          <a:pt x="29" y="10"/>
                        </a:lnTo>
                        <a:lnTo>
                          <a:pt x="28" y="15"/>
                        </a:lnTo>
                        <a:lnTo>
                          <a:pt x="25" y="18"/>
                        </a:lnTo>
                        <a:lnTo>
                          <a:pt x="22" y="22"/>
                        </a:lnTo>
                        <a:lnTo>
                          <a:pt x="22" y="2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8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975" y="3400"/>
                    <a:ext cx="214" cy="194"/>
                  </a:xfrm>
                  <a:custGeom>
                    <a:avLst/>
                    <a:gdLst/>
                    <a:ahLst/>
                    <a:cxnLst>
                      <a:cxn ang="0">
                        <a:pos x="417" y="339"/>
                      </a:cxn>
                      <a:cxn ang="0">
                        <a:pos x="387" y="315"/>
                      </a:cxn>
                      <a:cxn ang="0">
                        <a:pos x="391" y="306"/>
                      </a:cxn>
                      <a:cxn ang="0">
                        <a:pos x="391" y="253"/>
                      </a:cxn>
                      <a:cxn ang="0">
                        <a:pos x="383" y="233"/>
                      </a:cxn>
                      <a:cxn ang="0">
                        <a:pos x="362" y="225"/>
                      </a:cxn>
                      <a:cxn ang="0">
                        <a:pos x="344" y="220"/>
                      </a:cxn>
                      <a:cxn ang="0">
                        <a:pos x="354" y="205"/>
                      </a:cxn>
                      <a:cxn ang="0">
                        <a:pos x="355" y="30"/>
                      </a:cxn>
                      <a:cxn ang="0">
                        <a:pos x="346" y="10"/>
                      </a:cxn>
                      <a:cxn ang="0">
                        <a:pos x="325" y="0"/>
                      </a:cxn>
                      <a:cxn ang="0">
                        <a:pos x="82" y="3"/>
                      </a:cxn>
                      <a:cxn ang="0">
                        <a:pos x="67" y="19"/>
                      </a:cxn>
                      <a:cxn ang="0">
                        <a:pos x="65" y="196"/>
                      </a:cxn>
                      <a:cxn ang="0">
                        <a:pos x="70" y="214"/>
                      </a:cxn>
                      <a:cxn ang="0">
                        <a:pos x="84" y="225"/>
                      </a:cxn>
                      <a:cxn ang="0">
                        <a:pos x="54" y="227"/>
                      </a:cxn>
                      <a:cxn ang="0">
                        <a:pos x="41" y="242"/>
                      </a:cxn>
                      <a:cxn ang="0">
                        <a:pos x="38" y="301"/>
                      </a:cxn>
                      <a:cxn ang="0">
                        <a:pos x="39" y="310"/>
                      </a:cxn>
                      <a:cxn ang="0">
                        <a:pos x="43" y="318"/>
                      </a:cxn>
                      <a:cxn ang="0">
                        <a:pos x="31" y="325"/>
                      </a:cxn>
                      <a:cxn ang="0">
                        <a:pos x="21" y="332"/>
                      </a:cxn>
                      <a:cxn ang="0">
                        <a:pos x="12" y="337"/>
                      </a:cxn>
                      <a:cxn ang="0">
                        <a:pos x="8" y="339"/>
                      </a:cxn>
                      <a:cxn ang="0">
                        <a:pos x="0" y="344"/>
                      </a:cxn>
                      <a:cxn ang="0">
                        <a:pos x="0" y="354"/>
                      </a:cxn>
                      <a:cxn ang="0">
                        <a:pos x="9" y="377"/>
                      </a:cxn>
                      <a:cxn ang="0">
                        <a:pos x="30" y="386"/>
                      </a:cxn>
                      <a:cxn ang="0">
                        <a:pos x="408" y="384"/>
                      </a:cxn>
                      <a:cxn ang="0">
                        <a:pos x="424" y="367"/>
                      </a:cxn>
                      <a:cxn ang="0">
                        <a:pos x="427" y="349"/>
                      </a:cxn>
                      <a:cxn ang="0">
                        <a:pos x="421" y="341"/>
                      </a:cxn>
                    </a:cxnLst>
                    <a:rect l="0" t="0" r="r" b="b"/>
                    <a:pathLst>
                      <a:path w="427" h="386">
                        <a:moveTo>
                          <a:pt x="421" y="341"/>
                        </a:moveTo>
                        <a:lnTo>
                          <a:pt x="417" y="339"/>
                        </a:lnTo>
                        <a:lnTo>
                          <a:pt x="385" y="318"/>
                        </a:lnTo>
                        <a:lnTo>
                          <a:pt x="387" y="315"/>
                        </a:lnTo>
                        <a:lnTo>
                          <a:pt x="390" y="310"/>
                        </a:lnTo>
                        <a:lnTo>
                          <a:pt x="391" y="306"/>
                        </a:lnTo>
                        <a:lnTo>
                          <a:pt x="391" y="301"/>
                        </a:lnTo>
                        <a:lnTo>
                          <a:pt x="391" y="253"/>
                        </a:lnTo>
                        <a:lnTo>
                          <a:pt x="388" y="242"/>
                        </a:lnTo>
                        <a:lnTo>
                          <a:pt x="383" y="233"/>
                        </a:lnTo>
                        <a:lnTo>
                          <a:pt x="374" y="227"/>
                        </a:lnTo>
                        <a:lnTo>
                          <a:pt x="362" y="225"/>
                        </a:lnTo>
                        <a:lnTo>
                          <a:pt x="335" y="225"/>
                        </a:lnTo>
                        <a:lnTo>
                          <a:pt x="344" y="220"/>
                        </a:lnTo>
                        <a:lnTo>
                          <a:pt x="349" y="214"/>
                        </a:lnTo>
                        <a:lnTo>
                          <a:pt x="354" y="205"/>
                        </a:lnTo>
                        <a:lnTo>
                          <a:pt x="355" y="196"/>
                        </a:lnTo>
                        <a:lnTo>
                          <a:pt x="355" y="30"/>
                        </a:lnTo>
                        <a:lnTo>
                          <a:pt x="353" y="19"/>
                        </a:lnTo>
                        <a:lnTo>
                          <a:pt x="346" y="10"/>
                        </a:lnTo>
                        <a:lnTo>
                          <a:pt x="337" y="3"/>
                        </a:lnTo>
                        <a:lnTo>
                          <a:pt x="325" y="0"/>
                        </a:lnTo>
                        <a:lnTo>
                          <a:pt x="94" y="0"/>
                        </a:lnTo>
                        <a:lnTo>
                          <a:pt x="82" y="3"/>
                        </a:lnTo>
                        <a:lnTo>
                          <a:pt x="73" y="10"/>
                        </a:lnTo>
                        <a:lnTo>
                          <a:pt x="67" y="19"/>
                        </a:lnTo>
                        <a:lnTo>
                          <a:pt x="65" y="30"/>
                        </a:lnTo>
                        <a:lnTo>
                          <a:pt x="65" y="196"/>
                        </a:lnTo>
                        <a:lnTo>
                          <a:pt x="66" y="205"/>
                        </a:lnTo>
                        <a:lnTo>
                          <a:pt x="70" y="214"/>
                        </a:lnTo>
                        <a:lnTo>
                          <a:pt x="76" y="220"/>
                        </a:lnTo>
                        <a:lnTo>
                          <a:pt x="84" y="225"/>
                        </a:lnTo>
                        <a:lnTo>
                          <a:pt x="66" y="225"/>
                        </a:lnTo>
                        <a:lnTo>
                          <a:pt x="54" y="227"/>
                        </a:lnTo>
                        <a:lnTo>
                          <a:pt x="46" y="233"/>
                        </a:lnTo>
                        <a:lnTo>
                          <a:pt x="41" y="242"/>
                        </a:lnTo>
                        <a:lnTo>
                          <a:pt x="38" y="253"/>
                        </a:lnTo>
                        <a:lnTo>
                          <a:pt x="38" y="301"/>
                        </a:lnTo>
                        <a:lnTo>
                          <a:pt x="38" y="306"/>
                        </a:lnTo>
                        <a:lnTo>
                          <a:pt x="39" y="310"/>
                        </a:lnTo>
                        <a:lnTo>
                          <a:pt x="41" y="314"/>
                        </a:lnTo>
                        <a:lnTo>
                          <a:pt x="43" y="318"/>
                        </a:lnTo>
                        <a:lnTo>
                          <a:pt x="37" y="322"/>
                        </a:lnTo>
                        <a:lnTo>
                          <a:pt x="31" y="325"/>
                        </a:lnTo>
                        <a:lnTo>
                          <a:pt x="26" y="329"/>
                        </a:lnTo>
                        <a:lnTo>
                          <a:pt x="21" y="332"/>
                        </a:lnTo>
                        <a:lnTo>
                          <a:pt x="15" y="334"/>
                        </a:lnTo>
                        <a:lnTo>
                          <a:pt x="12" y="337"/>
                        </a:lnTo>
                        <a:lnTo>
                          <a:pt x="9" y="339"/>
                        </a:lnTo>
                        <a:lnTo>
                          <a:pt x="8" y="339"/>
                        </a:lnTo>
                        <a:lnTo>
                          <a:pt x="5" y="341"/>
                        </a:lnTo>
                        <a:lnTo>
                          <a:pt x="0" y="344"/>
                        </a:lnTo>
                        <a:lnTo>
                          <a:pt x="0" y="349"/>
                        </a:lnTo>
                        <a:lnTo>
                          <a:pt x="0" y="354"/>
                        </a:lnTo>
                        <a:lnTo>
                          <a:pt x="2" y="367"/>
                        </a:lnTo>
                        <a:lnTo>
                          <a:pt x="9" y="377"/>
                        </a:lnTo>
                        <a:lnTo>
                          <a:pt x="19" y="384"/>
                        </a:lnTo>
                        <a:lnTo>
                          <a:pt x="30" y="386"/>
                        </a:lnTo>
                        <a:lnTo>
                          <a:pt x="395" y="386"/>
                        </a:lnTo>
                        <a:lnTo>
                          <a:pt x="408" y="384"/>
                        </a:lnTo>
                        <a:lnTo>
                          <a:pt x="417" y="377"/>
                        </a:lnTo>
                        <a:lnTo>
                          <a:pt x="424" y="367"/>
                        </a:lnTo>
                        <a:lnTo>
                          <a:pt x="427" y="354"/>
                        </a:lnTo>
                        <a:lnTo>
                          <a:pt x="427" y="349"/>
                        </a:lnTo>
                        <a:lnTo>
                          <a:pt x="427" y="344"/>
                        </a:lnTo>
                        <a:lnTo>
                          <a:pt x="421" y="3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79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1013" y="3406"/>
                    <a:ext cx="136" cy="103"/>
                  </a:xfrm>
                  <a:custGeom>
                    <a:avLst/>
                    <a:gdLst/>
                    <a:ahLst/>
                    <a:cxnLst>
                      <a:cxn ang="0">
                        <a:pos x="20" y="206"/>
                      </a:cxn>
                      <a:cxn ang="0">
                        <a:pos x="13" y="205"/>
                      </a:cxn>
                      <a:cxn ang="0">
                        <a:pos x="6" y="200"/>
                      </a:cxn>
                      <a:cxn ang="0">
                        <a:pos x="1" y="193"/>
                      </a:cxn>
                      <a:cxn ang="0">
                        <a:pos x="0" y="185"/>
                      </a:cxn>
                      <a:cxn ang="0">
                        <a:pos x="0" y="19"/>
                      </a:cxn>
                      <a:cxn ang="0">
                        <a:pos x="1" y="12"/>
                      </a:cxn>
                      <a:cxn ang="0">
                        <a:pos x="6" y="6"/>
                      </a:cxn>
                      <a:cxn ang="0">
                        <a:pos x="13" y="1"/>
                      </a:cxn>
                      <a:cxn ang="0">
                        <a:pos x="20" y="0"/>
                      </a:cxn>
                      <a:cxn ang="0">
                        <a:pos x="251" y="0"/>
                      </a:cxn>
                      <a:cxn ang="0">
                        <a:pos x="259" y="1"/>
                      </a:cxn>
                      <a:cxn ang="0">
                        <a:pos x="266" y="6"/>
                      </a:cxn>
                      <a:cxn ang="0">
                        <a:pos x="271" y="12"/>
                      </a:cxn>
                      <a:cxn ang="0">
                        <a:pos x="272" y="19"/>
                      </a:cxn>
                      <a:cxn ang="0">
                        <a:pos x="272" y="185"/>
                      </a:cxn>
                      <a:cxn ang="0">
                        <a:pos x="271" y="193"/>
                      </a:cxn>
                      <a:cxn ang="0">
                        <a:pos x="266" y="200"/>
                      </a:cxn>
                      <a:cxn ang="0">
                        <a:pos x="259" y="205"/>
                      </a:cxn>
                      <a:cxn ang="0">
                        <a:pos x="251" y="206"/>
                      </a:cxn>
                      <a:cxn ang="0">
                        <a:pos x="20" y="206"/>
                      </a:cxn>
                    </a:cxnLst>
                    <a:rect l="0" t="0" r="r" b="b"/>
                    <a:pathLst>
                      <a:path w="272" h="206">
                        <a:moveTo>
                          <a:pt x="20" y="206"/>
                        </a:moveTo>
                        <a:lnTo>
                          <a:pt x="13" y="205"/>
                        </a:lnTo>
                        <a:lnTo>
                          <a:pt x="6" y="200"/>
                        </a:lnTo>
                        <a:lnTo>
                          <a:pt x="1" y="193"/>
                        </a:lnTo>
                        <a:lnTo>
                          <a:pt x="0" y="185"/>
                        </a:lnTo>
                        <a:lnTo>
                          <a:pt x="0" y="19"/>
                        </a:lnTo>
                        <a:lnTo>
                          <a:pt x="1" y="12"/>
                        </a:lnTo>
                        <a:lnTo>
                          <a:pt x="6" y="6"/>
                        </a:lnTo>
                        <a:lnTo>
                          <a:pt x="13" y="1"/>
                        </a:lnTo>
                        <a:lnTo>
                          <a:pt x="20" y="0"/>
                        </a:lnTo>
                        <a:lnTo>
                          <a:pt x="251" y="0"/>
                        </a:lnTo>
                        <a:lnTo>
                          <a:pt x="259" y="1"/>
                        </a:lnTo>
                        <a:lnTo>
                          <a:pt x="266" y="6"/>
                        </a:lnTo>
                        <a:lnTo>
                          <a:pt x="271" y="12"/>
                        </a:lnTo>
                        <a:lnTo>
                          <a:pt x="272" y="19"/>
                        </a:lnTo>
                        <a:lnTo>
                          <a:pt x="272" y="185"/>
                        </a:lnTo>
                        <a:lnTo>
                          <a:pt x="271" y="193"/>
                        </a:lnTo>
                        <a:lnTo>
                          <a:pt x="266" y="200"/>
                        </a:lnTo>
                        <a:lnTo>
                          <a:pt x="259" y="205"/>
                        </a:lnTo>
                        <a:lnTo>
                          <a:pt x="251" y="206"/>
                        </a:lnTo>
                        <a:lnTo>
                          <a:pt x="20" y="20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0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1080" y="3412"/>
                    <a:ext cx="64" cy="92"/>
                  </a:xfrm>
                  <a:custGeom>
                    <a:avLst/>
                    <a:gdLst/>
                    <a:ahLst/>
                    <a:cxnLst>
                      <a:cxn ang="0">
                        <a:pos x="0" y="179"/>
                      </a:cxn>
                      <a:cxn ang="0">
                        <a:pos x="0" y="185"/>
                      </a:cxn>
                      <a:cxn ang="0">
                        <a:pos x="108" y="185"/>
                      </a:cxn>
                      <a:cxn ang="0">
                        <a:pos x="117" y="183"/>
                      </a:cxn>
                      <a:cxn ang="0">
                        <a:pos x="122" y="180"/>
                      </a:cxn>
                      <a:cxn ang="0">
                        <a:pos x="124" y="178"/>
                      </a:cxn>
                      <a:cxn ang="0">
                        <a:pos x="125" y="177"/>
                      </a:cxn>
                      <a:cxn ang="0">
                        <a:pos x="125" y="5"/>
                      </a:cxn>
                      <a:cxn ang="0">
                        <a:pos x="124" y="4"/>
                      </a:cxn>
                      <a:cxn ang="0">
                        <a:pos x="123" y="1"/>
                      </a:cxn>
                      <a:cxn ang="0">
                        <a:pos x="122" y="0"/>
                      </a:cxn>
                      <a:cxn ang="0">
                        <a:pos x="122" y="0"/>
                      </a:cxn>
                      <a:cxn ang="0">
                        <a:pos x="0" y="0"/>
                      </a:cxn>
                      <a:cxn ang="0">
                        <a:pos x="0" y="5"/>
                      </a:cxn>
                      <a:cxn ang="0">
                        <a:pos x="99" y="5"/>
                      </a:cxn>
                      <a:cxn ang="0">
                        <a:pos x="101" y="6"/>
                      </a:cxn>
                      <a:cxn ang="0">
                        <a:pos x="107" y="11"/>
                      </a:cxn>
                      <a:cxn ang="0">
                        <a:pos x="111" y="16"/>
                      </a:cxn>
                      <a:cxn ang="0">
                        <a:pos x="114" y="25"/>
                      </a:cxn>
                      <a:cxn ang="0">
                        <a:pos x="114" y="160"/>
                      </a:cxn>
                      <a:cxn ang="0">
                        <a:pos x="110" y="171"/>
                      </a:cxn>
                      <a:cxn ang="0">
                        <a:pos x="106" y="175"/>
                      </a:cxn>
                      <a:cxn ang="0">
                        <a:pos x="100" y="178"/>
                      </a:cxn>
                      <a:cxn ang="0">
                        <a:pos x="98" y="178"/>
                      </a:cxn>
                      <a:cxn ang="0">
                        <a:pos x="95" y="178"/>
                      </a:cxn>
                      <a:cxn ang="0">
                        <a:pos x="89" y="178"/>
                      </a:cxn>
                      <a:cxn ang="0">
                        <a:pos x="79" y="178"/>
                      </a:cxn>
                      <a:cxn ang="0">
                        <a:pos x="66" y="178"/>
                      </a:cxn>
                      <a:cxn ang="0">
                        <a:pos x="51" y="179"/>
                      </a:cxn>
                      <a:cxn ang="0">
                        <a:pos x="35" y="179"/>
                      </a:cxn>
                      <a:cxn ang="0">
                        <a:pos x="18" y="179"/>
                      </a:cxn>
                      <a:cxn ang="0">
                        <a:pos x="0" y="179"/>
                      </a:cxn>
                    </a:cxnLst>
                    <a:rect l="0" t="0" r="r" b="b"/>
                    <a:pathLst>
                      <a:path w="125" h="185">
                        <a:moveTo>
                          <a:pt x="0" y="179"/>
                        </a:moveTo>
                        <a:lnTo>
                          <a:pt x="0" y="185"/>
                        </a:lnTo>
                        <a:lnTo>
                          <a:pt x="108" y="185"/>
                        </a:lnTo>
                        <a:lnTo>
                          <a:pt x="117" y="183"/>
                        </a:lnTo>
                        <a:lnTo>
                          <a:pt x="122" y="180"/>
                        </a:lnTo>
                        <a:lnTo>
                          <a:pt x="124" y="178"/>
                        </a:lnTo>
                        <a:lnTo>
                          <a:pt x="125" y="177"/>
                        </a:lnTo>
                        <a:lnTo>
                          <a:pt x="125" y="5"/>
                        </a:lnTo>
                        <a:lnTo>
                          <a:pt x="124" y="4"/>
                        </a:lnTo>
                        <a:lnTo>
                          <a:pt x="123" y="1"/>
                        </a:lnTo>
                        <a:lnTo>
                          <a:pt x="122" y="0"/>
                        </a:lnTo>
                        <a:lnTo>
                          <a:pt x="122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99" y="5"/>
                        </a:lnTo>
                        <a:lnTo>
                          <a:pt x="101" y="6"/>
                        </a:lnTo>
                        <a:lnTo>
                          <a:pt x="107" y="11"/>
                        </a:lnTo>
                        <a:lnTo>
                          <a:pt x="111" y="16"/>
                        </a:lnTo>
                        <a:lnTo>
                          <a:pt x="114" y="25"/>
                        </a:lnTo>
                        <a:lnTo>
                          <a:pt x="114" y="160"/>
                        </a:lnTo>
                        <a:lnTo>
                          <a:pt x="110" y="171"/>
                        </a:lnTo>
                        <a:lnTo>
                          <a:pt x="106" y="175"/>
                        </a:lnTo>
                        <a:lnTo>
                          <a:pt x="100" y="178"/>
                        </a:lnTo>
                        <a:lnTo>
                          <a:pt x="98" y="178"/>
                        </a:lnTo>
                        <a:lnTo>
                          <a:pt x="95" y="178"/>
                        </a:lnTo>
                        <a:lnTo>
                          <a:pt x="89" y="178"/>
                        </a:lnTo>
                        <a:lnTo>
                          <a:pt x="79" y="178"/>
                        </a:lnTo>
                        <a:lnTo>
                          <a:pt x="66" y="178"/>
                        </a:lnTo>
                        <a:lnTo>
                          <a:pt x="51" y="179"/>
                        </a:lnTo>
                        <a:lnTo>
                          <a:pt x="35" y="179"/>
                        </a:lnTo>
                        <a:lnTo>
                          <a:pt x="18" y="179"/>
                        </a:lnTo>
                        <a:lnTo>
                          <a:pt x="0" y="179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1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1019" y="3412"/>
                    <a:ext cx="60" cy="92"/>
                  </a:xfrm>
                  <a:custGeom>
                    <a:avLst/>
                    <a:gdLst/>
                    <a:ahLst/>
                    <a:cxnLst>
                      <a:cxn ang="0">
                        <a:pos x="123" y="5"/>
                      </a:cxn>
                      <a:cxn ang="0">
                        <a:pos x="123" y="0"/>
                      </a:cxn>
                      <a:cxn ang="0">
                        <a:pos x="32" y="0"/>
                      </a:cxn>
                      <a:cxn ang="0">
                        <a:pos x="15" y="1"/>
                      </a:cxn>
                      <a:cxn ang="0">
                        <a:pos x="6" y="4"/>
                      </a:cxn>
                      <a:cxn ang="0">
                        <a:pos x="3" y="6"/>
                      </a:cxn>
                      <a:cxn ang="0">
                        <a:pos x="2" y="7"/>
                      </a:cxn>
                      <a:cxn ang="0">
                        <a:pos x="2" y="27"/>
                      </a:cxn>
                      <a:cxn ang="0">
                        <a:pos x="2" y="72"/>
                      </a:cxn>
                      <a:cxn ang="0">
                        <a:pos x="0" y="121"/>
                      </a:cxn>
                      <a:cxn ang="0">
                        <a:pos x="0" y="155"/>
                      </a:cxn>
                      <a:cxn ang="0">
                        <a:pos x="0" y="164"/>
                      </a:cxn>
                      <a:cxn ang="0">
                        <a:pos x="2" y="173"/>
                      </a:cxn>
                      <a:cxn ang="0">
                        <a:pos x="4" y="180"/>
                      </a:cxn>
                      <a:cxn ang="0">
                        <a:pos x="6" y="185"/>
                      </a:cxn>
                      <a:cxn ang="0">
                        <a:pos x="123" y="185"/>
                      </a:cxn>
                      <a:cxn ang="0">
                        <a:pos x="123" y="179"/>
                      </a:cxn>
                      <a:cxn ang="0">
                        <a:pos x="108" y="179"/>
                      </a:cxn>
                      <a:cxn ang="0">
                        <a:pos x="93" y="179"/>
                      </a:cxn>
                      <a:cxn ang="0">
                        <a:pos x="78" y="179"/>
                      </a:cxn>
                      <a:cxn ang="0">
                        <a:pos x="65" y="179"/>
                      </a:cxn>
                      <a:cxn ang="0">
                        <a:pos x="55" y="179"/>
                      </a:cxn>
                      <a:cxn ang="0">
                        <a:pos x="45" y="179"/>
                      </a:cxn>
                      <a:cxn ang="0">
                        <a:pos x="38" y="178"/>
                      </a:cxn>
                      <a:cxn ang="0">
                        <a:pos x="35" y="178"/>
                      </a:cxn>
                      <a:cxn ang="0">
                        <a:pos x="34" y="178"/>
                      </a:cxn>
                      <a:cxn ang="0">
                        <a:pos x="32" y="177"/>
                      </a:cxn>
                      <a:cxn ang="0">
                        <a:pos x="30" y="177"/>
                      </a:cxn>
                      <a:cxn ang="0">
                        <a:pos x="29" y="177"/>
                      </a:cxn>
                      <a:cxn ang="0">
                        <a:pos x="25" y="178"/>
                      </a:cxn>
                      <a:cxn ang="0">
                        <a:pos x="18" y="175"/>
                      </a:cxn>
                      <a:cxn ang="0">
                        <a:pos x="11" y="164"/>
                      </a:cxn>
                      <a:cxn ang="0">
                        <a:pos x="9" y="141"/>
                      </a:cxn>
                      <a:cxn ang="0">
                        <a:pos x="9" y="23"/>
                      </a:cxn>
                      <a:cxn ang="0">
                        <a:pos x="10" y="20"/>
                      </a:cxn>
                      <a:cxn ang="0">
                        <a:pos x="12" y="14"/>
                      </a:cxn>
                      <a:cxn ang="0">
                        <a:pos x="20" y="7"/>
                      </a:cxn>
                      <a:cxn ang="0">
                        <a:pos x="33" y="5"/>
                      </a:cxn>
                      <a:cxn ang="0">
                        <a:pos x="123" y="5"/>
                      </a:cxn>
                    </a:cxnLst>
                    <a:rect l="0" t="0" r="r" b="b"/>
                    <a:pathLst>
                      <a:path w="123" h="185">
                        <a:moveTo>
                          <a:pt x="123" y="5"/>
                        </a:moveTo>
                        <a:lnTo>
                          <a:pt x="123" y="0"/>
                        </a:lnTo>
                        <a:lnTo>
                          <a:pt x="32" y="0"/>
                        </a:lnTo>
                        <a:lnTo>
                          <a:pt x="15" y="1"/>
                        </a:lnTo>
                        <a:lnTo>
                          <a:pt x="6" y="4"/>
                        </a:lnTo>
                        <a:lnTo>
                          <a:pt x="3" y="6"/>
                        </a:lnTo>
                        <a:lnTo>
                          <a:pt x="2" y="7"/>
                        </a:lnTo>
                        <a:lnTo>
                          <a:pt x="2" y="27"/>
                        </a:lnTo>
                        <a:lnTo>
                          <a:pt x="2" y="72"/>
                        </a:lnTo>
                        <a:lnTo>
                          <a:pt x="0" y="121"/>
                        </a:lnTo>
                        <a:lnTo>
                          <a:pt x="0" y="155"/>
                        </a:lnTo>
                        <a:lnTo>
                          <a:pt x="0" y="164"/>
                        </a:lnTo>
                        <a:lnTo>
                          <a:pt x="2" y="173"/>
                        </a:lnTo>
                        <a:lnTo>
                          <a:pt x="4" y="180"/>
                        </a:lnTo>
                        <a:lnTo>
                          <a:pt x="6" y="185"/>
                        </a:lnTo>
                        <a:lnTo>
                          <a:pt x="123" y="185"/>
                        </a:lnTo>
                        <a:lnTo>
                          <a:pt x="123" y="179"/>
                        </a:lnTo>
                        <a:lnTo>
                          <a:pt x="108" y="179"/>
                        </a:lnTo>
                        <a:lnTo>
                          <a:pt x="93" y="179"/>
                        </a:lnTo>
                        <a:lnTo>
                          <a:pt x="78" y="179"/>
                        </a:lnTo>
                        <a:lnTo>
                          <a:pt x="65" y="179"/>
                        </a:lnTo>
                        <a:lnTo>
                          <a:pt x="55" y="179"/>
                        </a:lnTo>
                        <a:lnTo>
                          <a:pt x="45" y="179"/>
                        </a:lnTo>
                        <a:lnTo>
                          <a:pt x="38" y="178"/>
                        </a:lnTo>
                        <a:lnTo>
                          <a:pt x="35" y="178"/>
                        </a:lnTo>
                        <a:lnTo>
                          <a:pt x="34" y="178"/>
                        </a:lnTo>
                        <a:lnTo>
                          <a:pt x="32" y="177"/>
                        </a:lnTo>
                        <a:lnTo>
                          <a:pt x="30" y="177"/>
                        </a:lnTo>
                        <a:lnTo>
                          <a:pt x="29" y="177"/>
                        </a:lnTo>
                        <a:lnTo>
                          <a:pt x="25" y="178"/>
                        </a:lnTo>
                        <a:lnTo>
                          <a:pt x="18" y="175"/>
                        </a:lnTo>
                        <a:lnTo>
                          <a:pt x="11" y="164"/>
                        </a:lnTo>
                        <a:lnTo>
                          <a:pt x="9" y="141"/>
                        </a:lnTo>
                        <a:lnTo>
                          <a:pt x="9" y="23"/>
                        </a:lnTo>
                        <a:lnTo>
                          <a:pt x="10" y="20"/>
                        </a:lnTo>
                        <a:lnTo>
                          <a:pt x="12" y="14"/>
                        </a:lnTo>
                        <a:lnTo>
                          <a:pt x="20" y="7"/>
                        </a:lnTo>
                        <a:lnTo>
                          <a:pt x="33" y="5"/>
                        </a:lnTo>
                        <a:lnTo>
                          <a:pt x="123" y="5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2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1023" y="3414"/>
                    <a:ext cx="112" cy="87"/>
                  </a:xfrm>
                  <a:custGeom>
                    <a:avLst/>
                    <a:gdLst/>
                    <a:ahLst/>
                    <a:cxnLst>
                      <a:cxn ang="0">
                        <a:pos x="12" y="162"/>
                      </a:cxn>
                      <a:cxn ang="0">
                        <a:pos x="208" y="6"/>
                      </a:cxn>
                      <a:cxn ang="0">
                        <a:pos x="215" y="8"/>
                      </a:cxn>
                      <a:cxn ang="0">
                        <a:pos x="222" y="13"/>
                      </a:cxn>
                      <a:cxn ang="0">
                        <a:pos x="225" y="17"/>
                      </a:cxn>
                      <a:cxn ang="0">
                        <a:pos x="228" y="20"/>
                      </a:cxn>
                      <a:cxn ang="0">
                        <a:pos x="225" y="11"/>
                      </a:cxn>
                      <a:cxn ang="0">
                        <a:pos x="221" y="6"/>
                      </a:cxn>
                      <a:cxn ang="0">
                        <a:pos x="215" y="1"/>
                      </a:cxn>
                      <a:cxn ang="0">
                        <a:pos x="213" y="0"/>
                      </a:cxn>
                      <a:cxn ang="0">
                        <a:pos x="24" y="0"/>
                      </a:cxn>
                      <a:cxn ang="0">
                        <a:pos x="11" y="2"/>
                      </a:cxn>
                      <a:cxn ang="0">
                        <a:pos x="3" y="9"/>
                      </a:cxn>
                      <a:cxn ang="0">
                        <a:pos x="1" y="15"/>
                      </a:cxn>
                      <a:cxn ang="0">
                        <a:pos x="0" y="18"/>
                      </a:cxn>
                      <a:cxn ang="0">
                        <a:pos x="0" y="136"/>
                      </a:cxn>
                      <a:cxn ang="0">
                        <a:pos x="2" y="159"/>
                      </a:cxn>
                      <a:cxn ang="0">
                        <a:pos x="9" y="170"/>
                      </a:cxn>
                      <a:cxn ang="0">
                        <a:pos x="16" y="173"/>
                      </a:cxn>
                      <a:cxn ang="0">
                        <a:pos x="20" y="172"/>
                      </a:cxn>
                      <a:cxn ang="0">
                        <a:pos x="16" y="169"/>
                      </a:cxn>
                      <a:cxn ang="0">
                        <a:pos x="13" y="166"/>
                      </a:cxn>
                      <a:cxn ang="0">
                        <a:pos x="12" y="163"/>
                      </a:cxn>
                      <a:cxn ang="0">
                        <a:pos x="12" y="162"/>
                      </a:cxn>
                    </a:cxnLst>
                    <a:rect l="0" t="0" r="r" b="b"/>
                    <a:pathLst>
                      <a:path w="228" h="173">
                        <a:moveTo>
                          <a:pt x="12" y="162"/>
                        </a:moveTo>
                        <a:lnTo>
                          <a:pt x="208" y="6"/>
                        </a:lnTo>
                        <a:lnTo>
                          <a:pt x="215" y="8"/>
                        </a:lnTo>
                        <a:lnTo>
                          <a:pt x="222" y="13"/>
                        </a:lnTo>
                        <a:lnTo>
                          <a:pt x="225" y="17"/>
                        </a:lnTo>
                        <a:lnTo>
                          <a:pt x="228" y="20"/>
                        </a:lnTo>
                        <a:lnTo>
                          <a:pt x="225" y="11"/>
                        </a:lnTo>
                        <a:lnTo>
                          <a:pt x="221" y="6"/>
                        </a:lnTo>
                        <a:lnTo>
                          <a:pt x="215" y="1"/>
                        </a:lnTo>
                        <a:lnTo>
                          <a:pt x="213" y="0"/>
                        </a:lnTo>
                        <a:lnTo>
                          <a:pt x="24" y="0"/>
                        </a:lnTo>
                        <a:lnTo>
                          <a:pt x="11" y="2"/>
                        </a:lnTo>
                        <a:lnTo>
                          <a:pt x="3" y="9"/>
                        </a:lnTo>
                        <a:lnTo>
                          <a:pt x="1" y="15"/>
                        </a:lnTo>
                        <a:lnTo>
                          <a:pt x="0" y="18"/>
                        </a:lnTo>
                        <a:lnTo>
                          <a:pt x="0" y="136"/>
                        </a:lnTo>
                        <a:lnTo>
                          <a:pt x="2" y="159"/>
                        </a:lnTo>
                        <a:lnTo>
                          <a:pt x="9" y="170"/>
                        </a:lnTo>
                        <a:lnTo>
                          <a:pt x="16" y="173"/>
                        </a:lnTo>
                        <a:lnTo>
                          <a:pt x="20" y="172"/>
                        </a:lnTo>
                        <a:lnTo>
                          <a:pt x="16" y="169"/>
                        </a:lnTo>
                        <a:lnTo>
                          <a:pt x="13" y="166"/>
                        </a:lnTo>
                        <a:lnTo>
                          <a:pt x="12" y="163"/>
                        </a:lnTo>
                        <a:lnTo>
                          <a:pt x="12" y="16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3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1022" y="3414"/>
                    <a:ext cx="123" cy="91"/>
                  </a:xfrm>
                  <a:custGeom>
                    <a:avLst/>
                    <a:gdLst/>
                    <a:ahLst/>
                    <a:cxnLst>
                      <a:cxn ang="0">
                        <a:pos x="242" y="172"/>
                      </a:cxn>
                      <a:cxn ang="0">
                        <a:pos x="241" y="173"/>
                      </a:cxn>
                      <a:cxn ang="0">
                        <a:pos x="239" y="175"/>
                      </a:cxn>
                      <a:cxn ang="0">
                        <a:pos x="234" y="178"/>
                      </a:cxn>
                      <a:cxn ang="0">
                        <a:pos x="225" y="180"/>
                      </a:cxn>
                      <a:cxn ang="0">
                        <a:pos x="0" y="180"/>
                      </a:cxn>
                      <a:cxn ang="0">
                        <a:pos x="0" y="181"/>
                      </a:cxn>
                      <a:cxn ang="0">
                        <a:pos x="1" y="181"/>
                      </a:cxn>
                      <a:cxn ang="0">
                        <a:pos x="1" y="181"/>
                      </a:cxn>
                      <a:cxn ang="0">
                        <a:pos x="1" y="182"/>
                      </a:cxn>
                      <a:cxn ang="0">
                        <a:pos x="3" y="182"/>
                      </a:cxn>
                      <a:cxn ang="0">
                        <a:pos x="3" y="182"/>
                      </a:cxn>
                      <a:cxn ang="0">
                        <a:pos x="3" y="182"/>
                      </a:cxn>
                      <a:cxn ang="0">
                        <a:pos x="3" y="182"/>
                      </a:cxn>
                      <a:cxn ang="0">
                        <a:pos x="234" y="182"/>
                      </a:cxn>
                      <a:cxn ang="0">
                        <a:pos x="239" y="181"/>
                      </a:cxn>
                      <a:cxn ang="0">
                        <a:pos x="242" y="178"/>
                      </a:cxn>
                      <a:cxn ang="0">
                        <a:pos x="246" y="175"/>
                      </a:cxn>
                      <a:cxn ang="0">
                        <a:pos x="247" y="169"/>
                      </a:cxn>
                      <a:cxn ang="0">
                        <a:pos x="247" y="6"/>
                      </a:cxn>
                      <a:cxn ang="0">
                        <a:pos x="246" y="5"/>
                      </a:cxn>
                      <a:cxn ang="0">
                        <a:pos x="244" y="2"/>
                      </a:cxn>
                      <a:cxn ang="0">
                        <a:pos x="243" y="1"/>
                      </a:cxn>
                      <a:cxn ang="0">
                        <a:pos x="242" y="0"/>
                      </a:cxn>
                      <a:cxn ang="0">
                        <a:pos x="242" y="172"/>
                      </a:cxn>
                    </a:cxnLst>
                    <a:rect l="0" t="0" r="r" b="b"/>
                    <a:pathLst>
                      <a:path w="247" h="182">
                        <a:moveTo>
                          <a:pt x="242" y="172"/>
                        </a:moveTo>
                        <a:lnTo>
                          <a:pt x="241" y="173"/>
                        </a:lnTo>
                        <a:lnTo>
                          <a:pt x="239" y="175"/>
                        </a:lnTo>
                        <a:lnTo>
                          <a:pt x="234" y="178"/>
                        </a:lnTo>
                        <a:lnTo>
                          <a:pt x="225" y="180"/>
                        </a:lnTo>
                        <a:lnTo>
                          <a:pt x="0" y="180"/>
                        </a:lnTo>
                        <a:lnTo>
                          <a:pt x="0" y="181"/>
                        </a:lnTo>
                        <a:lnTo>
                          <a:pt x="1" y="181"/>
                        </a:lnTo>
                        <a:lnTo>
                          <a:pt x="1" y="181"/>
                        </a:lnTo>
                        <a:lnTo>
                          <a:pt x="1" y="182"/>
                        </a:lnTo>
                        <a:lnTo>
                          <a:pt x="3" y="182"/>
                        </a:lnTo>
                        <a:lnTo>
                          <a:pt x="3" y="182"/>
                        </a:lnTo>
                        <a:lnTo>
                          <a:pt x="3" y="182"/>
                        </a:lnTo>
                        <a:lnTo>
                          <a:pt x="3" y="182"/>
                        </a:lnTo>
                        <a:lnTo>
                          <a:pt x="234" y="182"/>
                        </a:lnTo>
                        <a:lnTo>
                          <a:pt x="239" y="181"/>
                        </a:lnTo>
                        <a:lnTo>
                          <a:pt x="242" y="178"/>
                        </a:lnTo>
                        <a:lnTo>
                          <a:pt x="246" y="175"/>
                        </a:lnTo>
                        <a:lnTo>
                          <a:pt x="247" y="169"/>
                        </a:lnTo>
                        <a:lnTo>
                          <a:pt x="247" y="6"/>
                        </a:lnTo>
                        <a:lnTo>
                          <a:pt x="246" y="5"/>
                        </a:lnTo>
                        <a:lnTo>
                          <a:pt x="244" y="2"/>
                        </a:lnTo>
                        <a:lnTo>
                          <a:pt x="243" y="1"/>
                        </a:lnTo>
                        <a:lnTo>
                          <a:pt x="242" y="0"/>
                        </a:lnTo>
                        <a:lnTo>
                          <a:pt x="242" y="17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4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1017" y="3410"/>
                    <a:ext cx="128" cy="95"/>
                  </a:xfrm>
                  <a:custGeom>
                    <a:avLst/>
                    <a:gdLst/>
                    <a:ahLst/>
                    <a:cxnLst>
                      <a:cxn ang="0">
                        <a:pos x="243" y="0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7"/>
                      </a:cxn>
                      <a:cxn ang="0">
                        <a:pos x="0" y="11"/>
                      </a:cxn>
                      <a:cxn ang="0">
                        <a:pos x="0" y="177"/>
                      </a:cxn>
                      <a:cxn ang="0">
                        <a:pos x="1" y="182"/>
                      </a:cxn>
                      <a:cxn ang="0">
                        <a:pos x="3" y="185"/>
                      </a:cxn>
                      <a:cxn ang="0">
                        <a:pos x="6" y="189"/>
                      </a:cxn>
                      <a:cxn ang="0">
                        <a:pos x="10" y="190"/>
                      </a:cxn>
                      <a:cxn ang="0">
                        <a:pos x="10" y="189"/>
                      </a:cxn>
                      <a:cxn ang="0">
                        <a:pos x="10" y="189"/>
                      </a:cxn>
                      <a:cxn ang="0">
                        <a:pos x="9" y="189"/>
                      </a:cxn>
                      <a:cxn ang="0">
                        <a:pos x="9" y="188"/>
                      </a:cxn>
                      <a:cxn ang="0">
                        <a:pos x="7" y="183"/>
                      </a:cxn>
                      <a:cxn ang="0">
                        <a:pos x="5" y="176"/>
                      </a:cxn>
                      <a:cxn ang="0">
                        <a:pos x="3" y="167"/>
                      </a:cxn>
                      <a:cxn ang="0">
                        <a:pos x="3" y="158"/>
                      </a:cxn>
                      <a:cxn ang="0">
                        <a:pos x="3" y="124"/>
                      </a:cxn>
                      <a:cxn ang="0">
                        <a:pos x="5" y="75"/>
                      </a:cxn>
                      <a:cxn ang="0">
                        <a:pos x="5" y="30"/>
                      </a:cxn>
                      <a:cxn ang="0">
                        <a:pos x="5" y="10"/>
                      </a:cxn>
                      <a:cxn ang="0">
                        <a:pos x="6" y="9"/>
                      </a:cxn>
                      <a:cxn ang="0">
                        <a:pos x="9" y="7"/>
                      </a:cxn>
                      <a:cxn ang="0">
                        <a:pos x="18" y="4"/>
                      </a:cxn>
                      <a:cxn ang="0">
                        <a:pos x="35" y="3"/>
                      </a:cxn>
                      <a:cxn ang="0">
                        <a:pos x="248" y="3"/>
                      </a:cxn>
                      <a:cxn ang="0">
                        <a:pos x="248" y="3"/>
                      </a:cxn>
                      <a:cxn ang="0">
                        <a:pos x="249" y="4"/>
                      </a:cxn>
                      <a:cxn ang="0">
                        <a:pos x="250" y="7"/>
                      </a:cxn>
                      <a:cxn ang="0">
                        <a:pos x="251" y="8"/>
                      </a:cxn>
                      <a:cxn ang="0">
                        <a:pos x="252" y="9"/>
                      </a:cxn>
                      <a:cxn ang="0">
                        <a:pos x="253" y="10"/>
                      </a:cxn>
                      <a:cxn ang="0">
                        <a:pos x="255" y="13"/>
                      </a:cxn>
                      <a:cxn ang="0">
                        <a:pos x="256" y="14"/>
                      </a:cxn>
                      <a:cxn ang="0">
                        <a:pos x="256" y="11"/>
                      </a:cxn>
                      <a:cxn ang="0">
                        <a:pos x="255" y="7"/>
                      </a:cxn>
                      <a:cxn ang="0">
                        <a:pos x="251" y="3"/>
                      </a:cxn>
                      <a:cxn ang="0">
                        <a:pos x="248" y="1"/>
                      </a:cxn>
                      <a:cxn ang="0">
                        <a:pos x="243" y="0"/>
                      </a:cxn>
                    </a:cxnLst>
                    <a:rect l="0" t="0" r="r" b="b"/>
                    <a:pathLst>
                      <a:path w="256" h="190">
                        <a:moveTo>
                          <a:pt x="243" y="0"/>
                        </a:move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0" y="177"/>
                        </a:lnTo>
                        <a:lnTo>
                          <a:pt x="1" y="182"/>
                        </a:lnTo>
                        <a:lnTo>
                          <a:pt x="3" y="185"/>
                        </a:lnTo>
                        <a:lnTo>
                          <a:pt x="6" y="189"/>
                        </a:lnTo>
                        <a:lnTo>
                          <a:pt x="10" y="190"/>
                        </a:lnTo>
                        <a:lnTo>
                          <a:pt x="10" y="189"/>
                        </a:lnTo>
                        <a:lnTo>
                          <a:pt x="10" y="189"/>
                        </a:lnTo>
                        <a:lnTo>
                          <a:pt x="9" y="189"/>
                        </a:lnTo>
                        <a:lnTo>
                          <a:pt x="9" y="188"/>
                        </a:lnTo>
                        <a:lnTo>
                          <a:pt x="7" y="183"/>
                        </a:lnTo>
                        <a:lnTo>
                          <a:pt x="5" y="176"/>
                        </a:lnTo>
                        <a:lnTo>
                          <a:pt x="3" y="167"/>
                        </a:lnTo>
                        <a:lnTo>
                          <a:pt x="3" y="158"/>
                        </a:lnTo>
                        <a:lnTo>
                          <a:pt x="3" y="124"/>
                        </a:lnTo>
                        <a:lnTo>
                          <a:pt x="5" y="75"/>
                        </a:lnTo>
                        <a:lnTo>
                          <a:pt x="5" y="30"/>
                        </a:lnTo>
                        <a:lnTo>
                          <a:pt x="5" y="10"/>
                        </a:lnTo>
                        <a:lnTo>
                          <a:pt x="6" y="9"/>
                        </a:lnTo>
                        <a:lnTo>
                          <a:pt x="9" y="7"/>
                        </a:lnTo>
                        <a:lnTo>
                          <a:pt x="18" y="4"/>
                        </a:lnTo>
                        <a:lnTo>
                          <a:pt x="35" y="3"/>
                        </a:lnTo>
                        <a:lnTo>
                          <a:pt x="248" y="3"/>
                        </a:lnTo>
                        <a:lnTo>
                          <a:pt x="248" y="3"/>
                        </a:lnTo>
                        <a:lnTo>
                          <a:pt x="249" y="4"/>
                        </a:lnTo>
                        <a:lnTo>
                          <a:pt x="250" y="7"/>
                        </a:lnTo>
                        <a:lnTo>
                          <a:pt x="251" y="8"/>
                        </a:lnTo>
                        <a:lnTo>
                          <a:pt x="252" y="9"/>
                        </a:lnTo>
                        <a:lnTo>
                          <a:pt x="253" y="10"/>
                        </a:lnTo>
                        <a:lnTo>
                          <a:pt x="255" y="13"/>
                        </a:lnTo>
                        <a:lnTo>
                          <a:pt x="256" y="14"/>
                        </a:lnTo>
                        <a:lnTo>
                          <a:pt x="256" y="11"/>
                        </a:lnTo>
                        <a:lnTo>
                          <a:pt x="255" y="7"/>
                        </a:lnTo>
                        <a:lnTo>
                          <a:pt x="251" y="3"/>
                        </a:lnTo>
                        <a:lnTo>
                          <a:pt x="248" y="1"/>
                        </a:lnTo>
                        <a:lnTo>
                          <a:pt x="243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5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1029" y="3416"/>
                    <a:ext cx="108" cy="84"/>
                  </a:xfrm>
                  <a:custGeom>
                    <a:avLst/>
                    <a:gdLst/>
                    <a:ahLst/>
                    <a:cxnLst>
                      <a:cxn ang="0">
                        <a:pos x="216" y="14"/>
                      </a:cxn>
                      <a:cxn ang="0">
                        <a:pos x="213" y="11"/>
                      </a:cxn>
                      <a:cxn ang="0">
                        <a:pos x="210" y="7"/>
                      </a:cxn>
                      <a:cxn ang="0">
                        <a:pos x="203" y="2"/>
                      </a:cxn>
                      <a:cxn ang="0">
                        <a:pos x="196" y="0"/>
                      </a:cxn>
                      <a:cxn ang="0">
                        <a:pos x="0" y="156"/>
                      </a:cxn>
                      <a:cxn ang="0">
                        <a:pos x="0" y="157"/>
                      </a:cxn>
                      <a:cxn ang="0">
                        <a:pos x="1" y="160"/>
                      </a:cxn>
                      <a:cxn ang="0">
                        <a:pos x="4" y="163"/>
                      </a:cxn>
                      <a:cxn ang="0">
                        <a:pos x="8" y="166"/>
                      </a:cxn>
                      <a:cxn ang="0">
                        <a:pos x="9" y="166"/>
                      </a:cxn>
                      <a:cxn ang="0">
                        <a:pos x="11" y="166"/>
                      </a:cxn>
                      <a:cxn ang="0">
                        <a:pos x="13" y="167"/>
                      </a:cxn>
                      <a:cxn ang="0">
                        <a:pos x="14" y="167"/>
                      </a:cxn>
                      <a:cxn ang="0">
                        <a:pos x="19" y="167"/>
                      </a:cxn>
                      <a:cxn ang="0">
                        <a:pos x="26" y="167"/>
                      </a:cxn>
                      <a:cxn ang="0">
                        <a:pos x="36" y="167"/>
                      </a:cxn>
                      <a:cxn ang="0">
                        <a:pos x="49" y="167"/>
                      </a:cxn>
                      <a:cxn ang="0">
                        <a:pos x="64" y="167"/>
                      </a:cxn>
                      <a:cxn ang="0">
                        <a:pos x="79" y="167"/>
                      </a:cxn>
                      <a:cxn ang="0">
                        <a:pos x="95" y="167"/>
                      </a:cxn>
                      <a:cxn ang="0">
                        <a:pos x="112" y="167"/>
                      </a:cxn>
                      <a:cxn ang="0">
                        <a:pos x="128" y="167"/>
                      </a:cxn>
                      <a:cxn ang="0">
                        <a:pos x="144" y="167"/>
                      </a:cxn>
                      <a:cxn ang="0">
                        <a:pos x="159" y="167"/>
                      </a:cxn>
                      <a:cxn ang="0">
                        <a:pos x="173" y="167"/>
                      </a:cxn>
                      <a:cxn ang="0">
                        <a:pos x="183" y="167"/>
                      </a:cxn>
                      <a:cxn ang="0">
                        <a:pos x="193" y="167"/>
                      </a:cxn>
                      <a:cxn ang="0">
                        <a:pos x="197" y="167"/>
                      </a:cxn>
                      <a:cxn ang="0">
                        <a:pos x="200" y="167"/>
                      </a:cxn>
                      <a:cxn ang="0">
                        <a:pos x="202" y="167"/>
                      </a:cxn>
                      <a:cxn ang="0">
                        <a:pos x="208" y="164"/>
                      </a:cxn>
                      <a:cxn ang="0">
                        <a:pos x="212" y="160"/>
                      </a:cxn>
                      <a:cxn ang="0">
                        <a:pos x="216" y="149"/>
                      </a:cxn>
                      <a:cxn ang="0">
                        <a:pos x="216" y="14"/>
                      </a:cxn>
                    </a:cxnLst>
                    <a:rect l="0" t="0" r="r" b="b"/>
                    <a:pathLst>
                      <a:path w="216" h="167">
                        <a:moveTo>
                          <a:pt x="216" y="14"/>
                        </a:moveTo>
                        <a:lnTo>
                          <a:pt x="213" y="11"/>
                        </a:lnTo>
                        <a:lnTo>
                          <a:pt x="210" y="7"/>
                        </a:lnTo>
                        <a:lnTo>
                          <a:pt x="203" y="2"/>
                        </a:lnTo>
                        <a:lnTo>
                          <a:pt x="196" y="0"/>
                        </a:lnTo>
                        <a:lnTo>
                          <a:pt x="0" y="156"/>
                        </a:lnTo>
                        <a:lnTo>
                          <a:pt x="0" y="157"/>
                        </a:lnTo>
                        <a:lnTo>
                          <a:pt x="1" y="160"/>
                        </a:lnTo>
                        <a:lnTo>
                          <a:pt x="4" y="163"/>
                        </a:lnTo>
                        <a:lnTo>
                          <a:pt x="8" y="166"/>
                        </a:lnTo>
                        <a:lnTo>
                          <a:pt x="9" y="166"/>
                        </a:lnTo>
                        <a:lnTo>
                          <a:pt x="11" y="166"/>
                        </a:lnTo>
                        <a:lnTo>
                          <a:pt x="13" y="167"/>
                        </a:lnTo>
                        <a:lnTo>
                          <a:pt x="14" y="167"/>
                        </a:lnTo>
                        <a:lnTo>
                          <a:pt x="19" y="167"/>
                        </a:lnTo>
                        <a:lnTo>
                          <a:pt x="26" y="167"/>
                        </a:lnTo>
                        <a:lnTo>
                          <a:pt x="36" y="167"/>
                        </a:lnTo>
                        <a:lnTo>
                          <a:pt x="49" y="167"/>
                        </a:lnTo>
                        <a:lnTo>
                          <a:pt x="64" y="167"/>
                        </a:lnTo>
                        <a:lnTo>
                          <a:pt x="79" y="167"/>
                        </a:lnTo>
                        <a:lnTo>
                          <a:pt x="95" y="167"/>
                        </a:lnTo>
                        <a:lnTo>
                          <a:pt x="112" y="167"/>
                        </a:lnTo>
                        <a:lnTo>
                          <a:pt x="128" y="167"/>
                        </a:lnTo>
                        <a:lnTo>
                          <a:pt x="144" y="167"/>
                        </a:lnTo>
                        <a:lnTo>
                          <a:pt x="159" y="167"/>
                        </a:lnTo>
                        <a:lnTo>
                          <a:pt x="173" y="167"/>
                        </a:lnTo>
                        <a:lnTo>
                          <a:pt x="183" y="167"/>
                        </a:lnTo>
                        <a:lnTo>
                          <a:pt x="193" y="167"/>
                        </a:lnTo>
                        <a:lnTo>
                          <a:pt x="197" y="167"/>
                        </a:lnTo>
                        <a:lnTo>
                          <a:pt x="200" y="167"/>
                        </a:lnTo>
                        <a:lnTo>
                          <a:pt x="202" y="167"/>
                        </a:lnTo>
                        <a:lnTo>
                          <a:pt x="208" y="164"/>
                        </a:lnTo>
                        <a:lnTo>
                          <a:pt x="212" y="160"/>
                        </a:lnTo>
                        <a:lnTo>
                          <a:pt x="216" y="149"/>
                        </a:lnTo>
                        <a:lnTo>
                          <a:pt x="216" y="14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6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1026" y="3416"/>
                    <a:ext cx="107" cy="83"/>
                  </a:xfrm>
                  <a:custGeom>
                    <a:avLst/>
                    <a:gdLst/>
                    <a:ahLst/>
                    <a:cxnLst>
                      <a:cxn ang="0">
                        <a:pos x="18" y="164"/>
                      </a:cxn>
                      <a:cxn ang="0">
                        <a:pos x="11" y="163"/>
                      </a:cxn>
                      <a:cxn ang="0">
                        <a:pos x="5" y="158"/>
                      </a:cxn>
                      <a:cxn ang="0">
                        <a:pos x="2" y="153"/>
                      </a:cxn>
                      <a:cxn ang="0">
                        <a:pos x="0" y="146"/>
                      </a:cxn>
                      <a:cxn ang="0">
                        <a:pos x="0" y="17"/>
                      </a:cxn>
                      <a:cxn ang="0">
                        <a:pos x="2" y="10"/>
                      </a:cxn>
                      <a:cxn ang="0">
                        <a:pos x="5" y="4"/>
                      </a:cxn>
                      <a:cxn ang="0">
                        <a:pos x="11" y="1"/>
                      </a:cxn>
                      <a:cxn ang="0">
                        <a:pos x="18" y="0"/>
                      </a:cxn>
                      <a:cxn ang="0">
                        <a:pos x="197" y="0"/>
                      </a:cxn>
                      <a:cxn ang="0">
                        <a:pos x="204" y="1"/>
                      </a:cxn>
                      <a:cxn ang="0">
                        <a:pos x="210" y="4"/>
                      </a:cxn>
                      <a:cxn ang="0">
                        <a:pos x="214" y="10"/>
                      </a:cxn>
                      <a:cxn ang="0">
                        <a:pos x="215" y="17"/>
                      </a:cxn>
                      <a:cxn ang="0">
                        <a:pos x="215" y="146"/>
                      </a:cxn>
                      <a:cxn ang="0">
                        <a:pos x="214" y="153"/>
                      </a:cxn>
                      <a:cxn ang="0">
                        <a:pos x="210" y="158"/>
                      </a:cxn>
                      <a:cxn ang="0">
                        <a:pos x="204" y="163"/>
                      </a:cxn>
                      <a:cxn ang="0">
                        <a:pos x="197" y="164"/>
                      </a:cxn>
                      <a:cxn ang="0">
                        <a:pos x="18" y="164"/>
                      </a:cxn>
                    </a:cxnLst>
                    <a:rect l="0" t="0" r="r" b="b"/>
                    <a:pathLst>
                      <a:path w="215" h="164">
                        <a:moveTo>
                          <a:pt x="18" y="164"/>
                        </a:moveTo>
                        <a:lnTo>
                          <a:pt x="11" y="163"/>
                        </a:lnTo>
                        <a:lnTo>
                          <a:pt x="5" y="158"/>
                        </a:lnTo>
                        <a:lnTo>
                          <a:pt x="2" y="153"/>
                        </a:lnTo>
                        <a:lnTo>
                          <a:pt x="0" y="146"/>
                        </a:lnTo>
                        <a:lnTo>
                          <a:pt x="0" y="17"/>
                        </a:lnTo>
                        <a:lnTo>
                          <a:pt x="2" y="10"/>
                        </a:lnTo>
                        <a:lnTo>
                          <a:pt x="5" y="4"/>
                        </a:lnTo>
                        <a:lnTo>
                          <a:pt x="11" y="1"/>
                        </a:lnTo>
                        <a:lnTo>
                          <a:pt x="18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0" y="4"/>
                        </a:lnTo>
                        <a:lnTo>
                          <a:pt x="214" y="10"/>
                        </a:lnTo>
                        <a:lnTo>
                          <a:pt x="215" y="17"/>
                        </a:lnTo>
                        <a:lnTo>
                          <a:pt x="215" y="146"/>
                        </a:lnTo>
                        <a:lnTo>
                          <a:pt x="214" y="153"/>
                        </a:lnTo>
                        <a:lnTo>
                          <a:pt x="210" y="158"/>
                        </a:lnTo>
                        <a:lnTo>
                          <a:pt x="204" y="163"/>
                        </a:lnTo>
                        <a:lnTo>
                          <a:pt x="197" y="164"/>
                        </a:lnTo>
                        <a:lnTo>
                          <a:pt x="18" y="16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7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1030" y="3420"/>
                    <a:ext cx="99" cy="75"/>
                  </a:xfrm>
                  <a:custGeom>
                    <a:avLst/>
                    <a:gdLst/>
                    <a:ahLst/>
                    <a:cxnLst>
                      <a:cxn ang="0">
                        <a:pos x="189" y="148"/>
                      </a:cxn>
                      <a:cxn ang="0">
                        <a:pos x="193" y="147"/>
                      </a:cxn>
                      <a:cxn ang="0">
                        <a:pos x="196" y="145"/>
                      </a:cxn>
                      <a:cxn ang="0">
                        <a:pos x="198" y="142"/>
                      </a:cxn>
                      <a:cxn ang="0">
                        <a:pos x="199" y="138"/>
                      </a:cxn>
                      <a:cxn ang="0">
                        <a:pos x="199" y="9"/>
                      </a:cxn>
                      <a:cxn ang="0">
                        <a:pos x="198" y="5"/>
                      </a:cxn>
                      <a:cxn ang="0">
                        <a:pos x="196" y="2"/>
                      </a:cxn>
                      <a:cxn ang="0">
                        <a:pos x="193" y="1"/>
                      </a:cxn>
                      <a:cxn ang="0">
                        <a:pos x="189" y="0"/>
                      </a:cxn>
                      <a:cxn ang="0">
                        <a:pos x="10" y="0"/>
                      </a:cxn>
                      <a:cxn ang="0">
                        <a:pos x="6" y="1"/>
                      </a:cxn>
                      <a:cxn ang="0">
                        <a:pos x="4" y="2"/>
                      </a:cxn>
                      <a:cxn ang="0">
                        <a:pos x="2" y="5"/>
                      </a:cxn>
                      <a:cxn ang="0">
                        <a:pos x="0" y="9"/>
                      </a:cxn>
                      <a:cxn ang="0">
                        <a:pos x="0" y="138"/>
                      </a:cxn>
                      <a:cxn ang="0">
                        <a:pos x="2" y="142"/>
                      </a:cxn>
                      <a:cxn ang="0">
                        <a:pos x="4" y="145"/>
                      </a:cxn>
                      <a:cxn ang="0">
                        <a:pos x="6" y="147"/>
                      </a:cxn>
                      <a:cxn ang="0">
                        <a:pos x="10" y="148"/>
                      </a:cxn>
                      <a:cxn ang="0">
                        <a:pos x="189" y="148"/>
                      </a:cxn>
                    </a:cxnLst>
                    <a:rect l="0" t="0" r="r" b="b"/>
                    <a:pathLst>
                      <a:path w="199" h="148">
                        <a:moveTo>
                          <a:pt x="189" y="148"/>
                        </a:moveTo>
                        <a:lnTo>
                          <a:pt x="193" y="147"/>
                        </a:lnTo>
                        <a:lnTo>
                          <a:pt x="196" y="145"/>
                        </a:lnTo>
                        <a:lnTo>
                          <a:pt x="198" y="142"/>
                        </a:lnTo>
                        <a:lnTo>
                          <a:pt x="199" y="138"/>
                        </a:lnTo>
                        <a:lnTo>
                          <a:pt x="199" y="9"/>
                        </a:lnTo>
                        <a:lnTo>
                          <a:pt x="198" y="5"/>
                        </a:lnTo>
                        <a:lnTo>
                          <a:pt x="196" y="2"/>
                        </a:lnTo>
                        <a:lnTo>
                          <a:pt x="193" y="1"/>
                        </a:lnTo>
                        <a:lnTo>
                          <a:pt x="189" y="0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2" y="5"/>
                        </a:lnTo>
                        <a:lnTo>
                          <a:pt x="0" y="9"/>
                        </a:lnTo>
                        <a:lnTo>
                          <a:pt x="0" y="138"/>
                        </a:lnTo>
                        <a:lnTo>
                          <a:pt x="2" y="142"/>
                        </a:lnTo>
                        <a:lnTo>
                          <a:pt x="4" y="145"/>
                        </a:lnTo>
                        <a:lnTo>
                          <a:pt x="6" y="147"/>
                        </a:lnTo>
                        <a:lnTo>
                          <a:pt x="10" y="148"/>
                        </a:lnTo>
                        <a:lnTo>
                          <a:pt x="189" y="148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8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1035" y="3507"/>
                    <a:ext cx="95" cy="16"/>
                  </a:xfrm>
                  <a:custGeom>
                    <a:avLst/>
                    <a:gdLst/>
                    <a:ahLst/>
                    <a:cxnLst>
                      <a:cxn ang="0">
                        <a:pos x="168" y="14"/>
                      </a:cxn>
                      <a:cxn ang="0">
                        <a:pos x="145" y="29"/>
                      </a:cxn>
                      <a:cxn ang="0">
                        <a:pos x="144" y="31"/>
                      </a:cxn>
                      <a:cxn ang="0">
                        <a:pos x="140" y="31"/>
                      </a:cxn>
                      <a:cxn ang="0">
                        <a:pos x="39" y="31"/>
                      </a:cxn>
                      <a:cxn ang="0">
                        <a:pos x="35" y="31"/>
                      </a:cxn>
                      <a:cxn ang="0">
                        <a:pos x="34" y="28"/>
                      </a:cxn>
                      <a:cxn ang="0">
                        <a:pos x="16" y="13"/>
                      </a:cxn>
                      <a:cxn ang="0">
                        <a:pos x="0" y="0"/>
                      </a:cxn>
                      <a:cxn ang="0">
                        <a:pos x="22" y="0"/>
                      </a:cxn>
                      <a:cxn ang="0">
                        <a:pos x="163" y="0"/>
                      </a:cxn>
                      <a:cxn ang="0">
                        <a:pos x="191" y="0"/>
                      </a:cxn>
                      <a:cxn ang="0">
                        <a:pos x="168" y="14"/>
                      </a:cxn>
                    </a:cxnLst>
                    <a:rect l="0" t="0" r="r" b="b"/>
                    <a:pathLst>
                      <a:path w="191" h="31">
                        <a:moveTo>
                          <a:pt x="168" y="14"/>
                        </a:moveTo>
                        <a:lnTo>
                          <a:pt x="145" y="29"/>
                        </a:lnTo>
                        <a:lnTo>
                          <a:pt x="144" y="31"/>
                        </a:lnTo>
                        <a:lnTo>
                          <a:pt x="140" y="31"/>
                        </a:lnTo>
                        <a:lnTo>
                          <a:pt x="39" y="31"/>
                        </a:lnTo>
                        <a:lnTo>
                          <a:pt x="35" y="31"/>
                        </a:lnTo>
                        <a:lnTo>
                          <a:pt x="34" y="28"/>
                        </a:lnTo>
                        <a:lnTo>
                          <a:pt x="16" y="13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  <a:lnTo>
                          <a:pt x="163" y="0"/>
                        </a:lnTo>
                        <a:lnTo>
                          <a:pt x="191" y="0"/>
                        </a:lnTo>
                        <a:lnTo>
                          <a:pt x="168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89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1046" y="3511"/>
                    <a:ext cx="53" cy="8"/>
                  </a:xfrm>
                  <a:custGeom>
                    <a:avLst/>
                    <a:gdLst/>
                    <a:ahLst/>
                    <a:cxnLst>
                      <a:cxn ang="0">
                        <a:pos x="17" y="15"/>
                      </a:cxn>
                      <a:cxn ang="0">
                        <a:pos x="108" y="15"/>
                      </a:cxn>
                      <a:cxn ang="0">
                        <a:pos x="108" y="15"/>
                      </a:cxn>
                      <a:cxn ang="0">
                        <a:pos x="25" y="13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  <a:cxn ang="0">
                        <a:pos x="17" y="15"/>
                      </a:cxn>
                    </a:cxnLst>
                    <a:rect l="0" t="0" r="r" b="b"/>
                    <a:pathLst>
                      <a:path w="108" h="15">
                        <a:moveTo>
                          <a:pt x="17" y="15"/>
                        </a:moveTo>
                        <a:lnTo>
                          <a:pt x="108" y="15"/>
                        </a:lnTo>
                        <a:lnTo>
                          <a:pt x="108" y="15"/>
                        </a:lnTo>
                        <a:lnTo>
                          <a:pt x="25" y="13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17" y="15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0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1055" y="3511"/>
                    <a:ext cx="52" cy="8"/>
                  </a:xfrm>
                  <a:custGeom>
                    <a:avLst/>
                    <a:gdLst/>
                    <a:ahLst/>
                    <a:cxnLst>
                      <a:cxn ang="0">
                        <a:pos x="90" y="15"/>
                      </a:cxn>
                      <a:cxn ang="0">
                        <a:pos x="104" y="0"/>
                      </a:cxn>
                      <a:cxn ang="0">
                        <a:pos x="0" y="0"/>
                      </a:cxn>
                      <a:cxn ang="0">
                        <a:pos x="7" y="13"/>
                      </a:cxn>
                      <a:cxn ang="0">
                        <a:pos x="90" y="15"/>
                      </a:cxn>
                    </a:cxnLst>
                    <a:rect l="0" t="0" r="r" b="b"/>
                    <a:pathLst>
                      <a:path w="104" h="15">
                        <a:moveTo>
                          <a:pt x="90" y="15"/>
                        </a:moveTo>
                        <a:lnTo>
                          <a:pt x="104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90" y="15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1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1100" y="3511"/>
                    <a:ext cx="17" cy="8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15"/>
                      </a:cxn>
                      <a:cxn ang="0">
                        <a:pos x="33" y="0"/>
                      </a:cxn>
                      <a:cxn ang="0">
                        <a:pos x="14" y="0"/>
                      </a:cxn>
                      <a:cxn ang="0">
                        <a:pos x="0" y="15"/>
                      </a:cxn>
                      <a:cxn ang="0">
                        <a:pos x="0" y="15"/>
                      </a:cxn>
                    </a:cxnLst>
                    <a:rect l="0" t="0" r="r" b="b"/>
                    <a:pathLst>
                      <a:path w="33" h="15">
                        <a:moveTo>
                          <a:pt x="0" y="15"/>
                        </a:moveTo>
                        <a:lnTo>
                          <a:pt x="10" y="15"/>
                        </a:lnTo>
                        <a:lnTo>
                          <a:pt x="33" y="0"/>
                        </a:lnTo>
                        <a:lnTo>
                          <a:pt x="14" y="0"/>
                        </a:lnTo>
                        <a:lnTo>
                          <a:pt x="0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3366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2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999" y="3518"/>
                    <a:ext cx="168" cy="43"/>
                  </a:xfrm>
                  <a:custGeom>
                    <a:avLst/>
                    <a:gdLst/>
                    <a:ahLst/>
                    <a:cxnLst>
                      <a:cxn ang="0">
                        <a:pos x="19" y="85"/>
                      </a:cxn>
                      <a:cxn ang="0">
                        <a:pos x="12" y="84"/>
                      </a:cxn>
                      <a:cxn ang="0">
                        <a:pos x="6" y="80"/>
                      </a:cxn>
                      <a:cxn ang="0">
                        <a:pos x="2" y="74"/>
                      </a:cxn>
                      <a:cxn ang="0">
                        <a:pos x="0" y="67"/>
                      </a:cxn>
                      <a:cxn ang="0">
                        <a:pos x="0" y="19"/>
                      </a:cxn>
                      <a:cxn ang="0">
                        <a:pos x="2" y="12"/>
                      </a:cxn>
                      <a:cxn ang="0">
                        <a:pos x="6" y="6"/>
                      </a:cxn>
                      <a:cxn ang="0">
                        <a:pos x="12" y="1"/>
                      </a:cxn>
                      <a:cxn ang="0">
                        <a:pos x="19" y="0"/>
                      </a:cxn>
                      <a:cxn ang="0">
                        <a:pos x="315" y="0"/>
                      </a:cxn>
                      <a:cxn ang="0">
                        <a:pos x="323" y="1"/>
                      </a:cxn>
                      <a:cxn ang="0">
                        <a:pos x="329" y="6"/>
                      </a:cxn>
                      <a:cxn ang="0">
                        <a:pos x="333" y="12"/>
                      </a:cxn>
                      <a:cxn ang="0">
                        <a:pos x="335" y="19"/>
                      </a:cxn>
                      <a:cxn ang="0">
                        <a:pos x="335" y="67"/>
                      </a:cxn>
                      <a:cxn ang="0">
                        <a:pos x="333" y="74"/>
                      </a:cxn>
                      <a:cxn ang="0">
                        <a:pos x="329" y="80"/>
                      </a:cxn>
                      <a:cxn ang="0">
                        <a:pos x="323" y="84"/>
                      </a:cxn>
                      <a:cxn ang="0">
                        <a:pos x="315" y="85"/>
                      </a:cxn>
                      <a:cxn ang="0">
                        <a:pos x="19" y="85"/>
                      </a:cxn>
                    </a:cxnLst>
                    <a:rect l="0" t="0" r="r" b="b"/>
                    <a:pathLst>
                      <a:path w="335" h="85">
                        <a:moveTo>
                          <a:pt x="19" y="85"/>
                        </a:moveTo>
                        <a:lnTo>
                          <a:pt x="12" y="84"/>
                        </a:lnTo>
                        <a:lnTo>
                          <a:pt x="6" y="80"/>
                        </a:lnTo>
                        <a:lnTo>
                          <a:pt x="2" y="74"/>
                        </a:lnTo>
                        <a:lnTo>
                          <a:pt x="0" y="67"/>
                        </a:lnTo>
                        <a:lnTo>
                          <a:pt x="0" y="19"/>
                        </a:lnTo>
                        <a:lnTo>
                          <a:pt x="2" y="12"/>
                        </a:lnTo>
                        <a:lnTo>
                          <a:pt x="6" y="6"/>
                        </a:lnTo>
                        <a:lnTo>
                          <a:pt x="12" y="1"/>
                        </a:lnTo>
                        <a:lnTo>
                          <a:pt x="19" y="0"/>
                        </a:lnTo>
                        <a:lnTo>
                          <a:pt x="315" y="0"/>
                        </a:lnTo>
                        <a:lnTo>
                          <a:pt x="323" y="1"/>
                        </a:lnTo>
                        <a:lnTo>
                          <a:pt x="329" y="6"/>
                        </a:lnTo>
                        <a:lnTo>
                          <a:pt x="333" y="12"/>
                        </a:lnTo>
                        <a:lnTo>
                          <a:pt x="335" y="19"/>
                        </a:lnTo>
                        <a:lnTo>
                          <a:pt x="335" y="67"/>
                        </a:lnTo>
                        <a:lnTo>
                          <a:pt x="333" y="74"/>
                        </a:lnTo>
                        <a:lnTo>
                          <a:pt x="329" y="80"/>
                        </a:lnTo>
                        <a:lnTo>
                          <a:pt x="323" y="84"/>
                        </a:lnTo>
                        <a:lnTo>
                          <a:pt x="315" y="85"/>
                        </a:lnTo>
                        <a:lnTo>
                          <a:pt x="19" y="8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3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1158" y="3525"/>
                    <a:ext cx="1" cy="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E5D1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4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1134" y="3525"/>
                    <a:ext cx="25" cy="24"/>
                  </a:xfrm>
                  <a:custGeom>
                    <a:avLst/>
                    <a:gdLst/>
                    <a:ahLst/>
                    <a:cxnLst>
                      <a:cxn ang="0">
                        <a:pos x="0" y="26"/>
                      </a:cxn>
                      <a:cxn ang="0">
                        <a:pos x="0" y="44"/>
                      </a:cxn>
                      <a:cxn ang="0">
                        <a:pos x="9" y="44"/>
                      </a:cxn>
                      <a:cxn ang="0">
                        <a:pos x="16" y="44"/>
                      </a:cxn>
                      <a:cxn ang="0">
                        <a:pos x="24" y="44"/>
                      </a:cxn>
                      <a:cxn ang="0">
                        <a:pos x="30" y="44"/>
                      </a:cxn>
                      <a:cxn ang="0">
                        <a:pos x="34" y="44"/>
                      </a:cxn>
                      <a:cxn ang="0">
                        <a:pos x="38" y="44"/>
                      </a:cxn>
                      <a:cxn ang="0">
                        <a:pos x="40" y="44"/>
                      </a:cxn>
                      <a:cxn ang="0">
                        <a:pos x="41" y="44"/>
                      </a:cxn>
                      <a:cxn ang="0">
                        <a:pos x="43" y="43"/>
                      </a:cxn>
                      <a:cxn ang="0">
                        <a:pos x="47" y="39"/>
                      </a:cxn>
                      <a:cxn ang="0">
                        <a:pos x="51" y="34"/>
                      </a:cxn>
                      <a:cxn ang="0">
                        <a:pos x="52" y="26"/>
                      </a:cxn>
                      <a:cxn ang="0">
                        <a:pos x="52" y="16"/>
                      </a:cxn>
                      <a:cxn ang="0">
                        <a:pos x="51" y="8"/>
                      </a:cxn>
                      <a:cxn ang="0">
                        <a:pos x="48" y="3"/>
                      </a:cxn>
                      <a:cxn ang="0">
                        <a:pos x="48" y="0"/>
                      </a:cxn>
                      <a:cxn ang="0">
                        <a:pos x="47" y="0"/>
                      </a:cxn>
                      <a:cxn ang="0">
                        <a:pos x="45" y="0"/>
                      </a:cxn>
                      <a:cxn ang="0">
                        <a:pos x="40" y="0"/>
                      </a:cxn>
                      <a:cxn ang="0">
                        <a:pos x="34" y="0"/>
                      </a:cxn>
                      <a:cxn ang="0">
                        <a:pos x="28" y="0"/>
                      </a:cxn>
                      <a:cxn ang="0">
                        <a:pos x="19" y="0"/>
                      </a:cxn>
                      <a:cxn ang="0">
                        <a:pos x="10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8" y="7"/>
                      </a:cxn>
                      <a:cxn ang="0">
                        <a:pos x="15" y="8"/>
                      </a:cxn>
                      <a:cxn ang="0">
                        <a:pos x="19" y="12"/>
                      </a:cxn>
                      <a:cxn ang="0">
                        <a:pos x="21" y="15"/>
                      </a:cxn>
                      <a:cxn ang="0">
                        <a:pos x="19" y="20"/>
                      </a:cxn>
                      <a:cxn ang="0">
                        <a:pos x="15" y="22"/>
                      </a:cxn>
                      <a:cxn ang="0">
                        <a:pos x="8" y="24"/>
                      </a:cxn>
                      <a:cxn ang="0">
                        <a:pos x="0" y="26"/>
                      </a:cxn>
                      <a:cxn ang="0">
                        <a:pos x="0" y="26"/>
                      </a:cxn>
                    </a:cxnLst>
                    <a:rect l="0" t="0" r="r" b="b"/>
                    <a:pathLst>
                      <a:path w="52" h="44">
                        <a:moveTo>
                          <a:pt x="0" y="26"/>
                        </a:moveTo>
                        <a:lnTo>
                          <a:pt x="0" y="44"/>
                        </a:lnTo>
                        <a:lnTo>
                          <a:pt x="9" y="44"/>
                        </a:lnTo>
                        <a:lnTo>
                          <a:pt x="16" y="44"/>
                        </a:lnTo>
                        <a:lnTo>
                          <a:pt x="24" y="44"/>
                        </a:lnTo>
                        <a:lnTo>
                          <a:pt x="30" y="44"/>
                        </a:lnTo>
                        <a:lnTo>
                          <a:pt x="34" y="44"/>
                        </a:lnTo>
                        <a:lnTo>
                          <a:pt x="38" y="44"/>
                        </a:lnTo>
                        <a:lnTo>
                          <a:pt x="40" y="44"/>
                        </a:lnTo>
                        <a:lnTo>
                          <a:pt x="41" y="44"/>
                        </a:lnTo>
                        <a:lnTo>
                          <a:pt x="43" y="43"/>
                        </a:lnTo>
                        <a:lnTo>
                          <a:pt x="47" y="39"/>
                        </a:lnTo>
                        <a:lnTo>
                          <a:pt x="51" y="34"/>
                        </a:lnTo>
                        <a:lnTo>
                          <a:pt x="52" y="26"/>
                        </a:lnTo>
                        <a:lnTo>
                          <a:pt x="52" y="16"/>
                        </a:lnTo>
                        <a:lnTo>
                          <a:pt x="51" y="8"/>
                        </a:lnTo>
                        <a:lnTo>
                          <a:pt x="48" y="3"/>
                        </a:lnTo>
                        <a:lnTo>
                          <a:pt x="48" y="0"/>
                        </a:lnTo>
                        <a:lnTo>
                          <a:pt x="47" y="0"/>
                        </a:lnTo>
                        <a:lnTo>
                          <a:pt x="45" y="0"/>
                        </a:lnTo>
                        <a:lnTo>
                          <a:pt x="40" y="0"/>
                        </a:lnTo>
                        <a:lnTo>
                          <a:pt x="34" y="0"/>
                        </a:lnTo>
                        <a:lnTo>
                          <a:pt x="28" y="0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8" y="7"/>
                        </a:lnTo>
                        <a:lnTo>
                          <a:pt x="15" y="8"/>
                        </a:lnTo>
                        <a:lnTo>
                          <a:pt x="19" y="12"/>
                        </a:lnTo>
                        <a:lnTo>
                          <a:pt x="21" y="15"/>
                        </a:lnTo>
                        <a:lnTo>
                          <a:pt x="19" y="20"/>
                        </a:lnTo>
                        <a:lnTo>
                          <a:pt x="15" y="22"/>
                        </a:lnTo>
                        <a:lnTo>
                          <a:pt x="8" y="24"/>
                        </a:lnTo>
                        <a:lnTo>
                          <a:pt x="0" y="2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5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1007" y="3525"/>
                    <a:ext cx="127" cy="32"/>
                  </a:xfrm>
                  <a:custGeom>
                    <a:avLst/>
                    <a:gdLst/>
                    <a:ahLst/>
                    <a:cxnLst>
                      <a:cxn ang="0">
                        <a:pos x="255" y="0"/>
                      </a:cxn>
                      <a:cxn ang="0">
                        <a:pos x="223" y="0"/>
                      </a:cxn>
                      <a:cxn ang="0">
                        <a:pos x="186" y="0"/>
                      </a:cxn>
                      <a:cxn ang="0">
                        <a:pos x="148" y="0"/>
                      </a:cxn>
                      <a:cxn ang="0">
                        <a:pos x="111" y="0"/>
                      </a:cxn>
                      <a:cxn ang="0">
                        <a:pos x="77" y="0"/>
                      </a:cxn>
                      <a:cxn ang="0">
                        <a:pos x="49" y="0"/>
                      </a:cxn>
                      <a:cxn ang="0">
                        <a:pos x="29" y="0"/>
                      </a:cxn>
                      <a:cxn ang="0">
                        <a:pos x="19" y="0"/>
                      </a:cxn>
                      <a:cxn ang="0">
                        <a:pos x="4" y="1"/>
                      </a:cxn>
                      <a:cxn ang="0">
                        <a:pos x="0" y="4"/>
                      </a:cxn>
                      <a:cxn ang="0">
                        <a:pos x="0" y="9"/>
                      </a:cxn>
                      <a:cxn ang="0">
                        <a:pos x="0" y="34"/>
                      </a:cxn>
                      <a:cxn ang="0">
                        <a:pos x="3" y="57"/>
                      </a:cxn>
                      <a:cxn ang="0">
                        <a:pos x="5" y="62"/>
                      </a:cxn>
                      <a:cxn ang="0">
                        <a:pos x="8" y="53"/>
                      </a:cxn>
                      <a:cxn ang="0">
                        <a:pos x="15" y="44"/>
                      </a:cxn>
                      <a:cxn ang="0">
                        <a:pos x="21" y="43"/>
                      </a:cxn>
                      <a:cxn ang="0">
                        <a:pos x="30" y="43"/>
                      </a:cxn>
                      <a:cxn ang="0">
                        <a:pos x="41" y="42"/>
                      </a:cxn>
                      <a:cxn ang="0">
                        <a:pos x="53" y="42"/>
                      </a:cxn>
                      <a:cxn ang="0">
                        <a:pos x="64" y="42"/>
                      </a:cxn>
                      <a:cxn ang="0">
                        <a:pos x="81" y="42"/>
                      </a:cxn>
                      <a:cxn ang="0">
                        <a:pos x="105" y="42"/>
                      </a:cxn>
                      <a:cxn ang="0">
                        <a:pos x="134" y="43"/>
                      </a:cxn>
                      <a:cxn ang="0">
                        <a:pos x="165" y="43"/>
                      </a:cxn>
                      <a:cxn ang="0">
                        <a:pos x="197" y="43"/>
                      </a:cxn>
                      <a:cxn ang="0">
                        <a:pos x="227" y="44"/>
                      </a:cxn>
                      <a:cxn ang="0">
                        <a:pos x="255" y="44"/>
                      </a:cxn>
                      <a:cxn ang="0">
                        <a:pos x="246" y="24"/>
                      </a:cxn>
                      <a:cxn ang="0">
                        <a:pos x="234" y="20"/>
                      </a:cxn>
                      <a:cxn ang="0">
                        <a:pos x="234" y="12"/>
                      </a:cxn>
                      <a:cxn ang="0">
                        <a:pos x="246" y="7"/>
                      </a:cxn>
                    </a:cxnLst>
                    <a:rect l="0" t="0" r="r" b="b"/>
                    <a:pathLst>
                      <a:path w="255" h="62">
                        <a:moveTo>
                          <a:pt x="255" y="6"/>
                        </a:moveTo>
                        <a:lnTo>
                          <a:pt x="255" y="0"/>
                        </a:lnTo>
                        <a:lnTo>
                          <a:pt x="239" y="0"/>
                        </a:lnTo>
                        <a:lnTo>
                          <a:pt x="223" y="0"/>
                        </a:lnTo>
                        <a:lnTo>
                          <a:pt x="204" y="0"/>
                        </a:lnTo>
                        <a:lnTo>
                          <a:pt x="186" y="0"/>
                        </a:lnTo>
                        <a:lnTo>
                          <a:pt x="167" y="0"/>
                        </a:lnTo>
                        <a:lnTo>
                          <a:pt x="148" y="0"/>
                        </a:lnTo>
                        <a:lnTo>
                          <a:pt x="129" y="0"/>
                        </a:lnTo>
                        <a:lnTo>
                          <a:pt x="111" y="0"/>
                        </a:lnTo>
                        <a:lnTo>
                          <a:pt x="94" y="0"/>
                        </a:lnTo>
                        <a:lnTo>
                          <a:pt x="77" y="0"/>
                        </a:lnTo>
                        <a:lnTo>
                          <a:pt x="62" y="0"/>
                        </a:lnTo>
                        <a:lnTo>
                          <a:pt x="49" y="0"/>
                        </a:lnTo>
                        <a:lnTo>
                          <a:pt x="37" y="0"/>
                        </a:lnTo>
                        <a:lnTo>
                          <a:pt x="29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4" y="1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9"/>
                        </a:lnTo>
                        <a:lnTo>
                          <a:pt x="0" y="19"/>
                        </a:lnTo>
                        <a:lnTo>
                          <a:pt x="0" y="34"/>
                        </a:lnTo>
                        <a:lnTo>
                          <a:pt x="1" y="47"/>
                        </a:lnTo>
                        <a:lnTo>
                          <a:pt x="3" y="57"/>
                        </a:lnTo>
                        <a:lnTo>
                          <a:pt x="4" y="61"/>
                        </a:lnTo>
                        <a:lnTo>
                          <a:pt x="5" y="62"/>
                        </a:lnTo>
                        <a:lnTo>
                          <a:pt x="6" y="60"/>
                        </a:lnTo>
                        <a:lnTo>
                          <a:pt x="8" y="53"/>
                        </a:lnTo>
                        <a:lnTo>
                          <a:pt x="12" y="47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21" y="43"/>
                        </a:lnTo>
                        <a:lnTo>
                          <a:pt x="26" y="43"/>
                        </a:lnTo>
                        <a:lnTo>
                          <a:pt x="30" y="43"/>
                        </a:lnTo>
                        <a:lnTo>
                          <a:pt x="35" y="42"/>
                        </a:lnTo>
                        <a:lnTo>
                          <a:pt x="41" y="42"/>
                        </a:lnTo>
                        <a:lnTo>
                          <a:pt x="46" y="42"/>
                        </a:lnTo>
                        <a:lnTo>
                          <a:pt x="53" y="42"/>
                        </a:lnTo>
                        <a:lnTo>
                          <a:pt x="57" y="42"/>
                        </a:lnTo>
                        <a:lnTo>
                          <a:pt x="64" y="42"/>
                        </a:lnTo>
                        <a:lnTo>
                          <a:pt x="72" y="42"/>
                        </a:lnTo>
                        <a:lnTo>
                          <a:pt x="81" y="42"/>
                        </a:lnTo>
                        <a:lnTo>
                          <a:pt x="92" y="42"/>
                        </a:lnTo>
                        <a:lnTo>
                          <a:pt x="105" y="42"/>
                        </a:lnTo>
                        <a:lnTo>
                          <a:pt x="119" y="42"/>
                        </a:lnTo>
                        <a:lnTo>
                          <a:pt x="134" y="43"/>
                        </a:lnTo>
                        <a:lnTo>
                          <a:pt x="150" y="43"/>
                        </a:lnTo>
                        <a:lnTo>
                          <a:pt x="165" y="43"/>
                        </a:lnTo>
                        <a:lnTo>
                          <a:pt x="181" y="43"/>
                        </a:lnTo>
                        <a:lnTo>
                          <a:pt x="197" y="43"/>
                        </a:lnTo>
                        <a:lnTo>
                          <a:pt x="212" y="43"/>
                        </a:lnTo>
                        <a:lnTo>
                          <a:pt x="227" y="44"/>
                        </a:lnTo>
                        <a:lnTo>
                          <a:pt x="242" y="44"/>
                        </a:lnTo>
                        <a:lnTo>
                          <a:pt x="255" y="44"/>
                        </a:lnTo>
                        <a:lnTo>
                          <a:pt x="255" y="26"/>
                        </a:lnTo>
                        <a:lnTo>
                          <a:pt x="246" y="24"/>
                        </a:lnTo>
                        <a:lnTo>
                          <a:pt x="239" y="22"/>
                        </a:lnTo>
                        <a:lnTo>
                          <a:pt x="234" y="20"/>
                        </a:lnTo>
                        <a:lnTo>
                          <a:pt x="233" y="15"/>
                        </a:lnTo>
                        <a:lnTo>
                          <a:pt x="234" y="12"/>
                        </a:lnTo>
                        <a:lnTo>
                          <a:pt x="239" y="8"/>
                        </a:lnTo>
                        <a:lnTo>
                          <a:pt x="246" y="7"/>
                        </a:lnTo>
                        <a:lnTo>
                          <a:pt x="255" y="6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6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1009" y="3525"/>
                    <a:ext cx="155" cy="32"/>
                  </a:xfrm>
                  <a:custGeom>
                    <a:avLst/>
                    <a:gdLst/>
                    <a:ahLst/>
                    <a:cxnLst>
                      <a:cxn ang="0">
                        <a:pos x="308" y="52"/>
                      </a:cxn>
                      <a:cxn ang="0">
                        <a:pos x="308" y="4"/>
                      </a:cxn>
                      <a:cxn ang="0">
                        <a:pos x="308" y="4"/>
                      </a:cxn>
                      <a:cxn ang="0">
                        <a:pos x="308" y="3"/>
                      </a:cxn>
                      <a:cxn ang="0">
                        <a:pos x="308" y="3"/>
                      </a:cxn>
                      <a:cxn ang="0">
                        <a:pos x="306" y="1"/>
                      </a:cxn>
                      <a:cxn ang="0">
                        <a:pos x="305" y="1"/>
                      </a:cxn>
                      <a:cxn ang="0">
                        <a:pos x="303" y="0"/>
                      </a:cxn>
                      <a:cxn ang="0">
                        <a:pos x="302" y="0"/>
                      </a:cxn>
                      <a:cxn ang="0">
                        <a:pos x="301" y="0"/>
                      </a:cxn>
                      <a:cxn ang="0">
                        <a:pos x="298" y="0"/>
                      </a:cxn>
                      <a:cxn ang="0">
                        <a:pos x="298" y="3"/>
                      </a:cxn>
                      <a:cxn ang="0">
                        <a:pos x="301" y="8"/>
                      </a:cxn>
                      <a:cxn ang="0">
                        <a:pos x="302" y="16"/>
                      </a:cxn>
                      <a:cxn ang="0">
                        <a:pos x="302" y="26"/>
                      </a:cxn>
                      <a:cxn ang="0">
                        <a:pos x="301" y="34"/>
                      </a:cxn>
                      <a:cxn ang="0">
                        <a:pos x="297" y="39"/>
                      </a:cxn>
                      <a:cxn ang="0">
                        <a:pos x="293" y="43"/>
                      </a:cxn>
                      <a:cxn ang="0">
                        <a:pos x="291" y="44"/>
                      </a:cxn>
                      <a:cxn ang="0">
                        <a:pos x="289" y="44"/>
                      </a:cxn>
                      <a:cxn ang="0">
                        <a:pos x="282" y="44"/>
                      </a:cxn>
                      <a:cxn ang="0">
                        <a:pos x="271" y="44"/>
                      </a:cxn>
                      <a:cxn ang="0">
                        <a:pos x="256" y="44"/>
                      </a:cxn>
                      <a:cxn ang="0">
                        <a:pos x="238" y="44"/>
                      </a:cxn>
                      <a:cxn ang="0">
                        <a:pos x="219" y="43"/>
                      </a:cxn>
                      <a:cxn ang="0">
                        <a:pos x="198" y="43"/>
                      </a:cxn>
                      <a:cxn ang="0">
                        <a:pos x="176" y="43"/>
                      </a:cxn>
                      <a:cxn ang="0">
                        <a:pos x="154" y="43"/>
                      </a:cxn>
                      <a:cxn ang="0">
                        <a:pos x="132" y="43"/>
                      </a:cxn>
                      <a:cxn ang="0">
                        <a:pos x="113" y="42"/>
                      </a:cxn>
                      <a:cxn ang="0">
                        <a:pos x="93" y="42"/>
                      </a:cxn>
                      <a:cxn ang="0">
                        <a:pos x="77" y="42"/>
                      </a:cxn>
                      <a:cxn ang="0">
                        <a:pos x="63" y="42"/>
                      </a:cxn>
                      <a:cxn ang="0">
                        <a:pos x="54" y="42"/>
                      </a:cxn>
                      <a:cxn ang="0">
                        <a:pos x="48" y="42"/>
                      </a:cxn>
                      <a:cxn ang="0">
                        <a:pos x="41" y="42"/>
                      </a:cxn>
                      <a:cxn ang="0">
                        <a:pos x="36" y="42"/>
                      </a:cxn>
                      <a:cxn ang="0">
                        <a:pos x="30" y="42"/>
                      </a:cxn>
                      <a:cxn ang="0">
                        <a:pos x="25" y="43"/>
                      </a:cxn>
                      <a:cxn ang="0">
                        <a:pos x="21" y="43"/>
                      </a:cxn>
                      <a:cxn ang="0">
                        <a:pos x="16" y="43"/>
                      </a:cxn>
                      <a:cxn ang="0">
                        <a:pos x="13" y="44"/>
                      </a:cxn>
                      <a:cxn ang="0">
                        <a:pos x="10" y="44"/>
                      </a:cxn>
                      <a:cxn ang="0">
                        <a:pos x="7" y="47"/>
                      </a:cxn>
                      <a:cxn ang="0">
                        <a:pos x="3" y="53"/>
                      </a:cxn>
                      <a:cxn ang="0">
                        <a:pos x="1" y="60"/>
                      </a:cxn>
                      <a:cxn ang="0">
                        <a:pos x="0" y="62"/>
                      </a:cxn>
                      <a:cxn ang="0">
                        <a:pos x="296" y="62"/>
                      </a:cxn>
                      <a:cxn ang="0">
                        <a:pos x="301" y="61"/>
                      </a:cxn>
                      <a:cxn ang="0">
                        <a:pos x="304" y="59"/>
                      </a:cxn>
                      <a:cxn ang="0">
                        <a:pos x="306" y="57"/>
                      </a:cxn>
                      <a:cxn ang="0">
                        <a:pos x="308" y="52"/>
                      </a:cxn>
                    </a:cxnLst>
                    <a:rect l="0" t="0" r="r" b="b"/>
                    <a:pathLst>
                      <a:path w="308" h="62">
                        <a:moveTo>
                          <a:pt x="308" y="52"/>
                        </a:moveTo>
                        <a:lnTo>
                          <a:pt x="308" y="4"/>
                        </a:lnTo>
                        <a:lnTo>
                          <a:pt x="308" y="4"/>
                        </a:lnTo>
                        <a:lnTo>
                          <a:pt x="308" y="3"/>
                        </a:lnTo>
                        <a:lnTo>
                          <a:pt x="308" y="3"/>
                        </a:lnTo>
                        <a:lnTo>
                          <a:pt x="306" y="1"/>
                        </a:lnTo>
                        <a:lnTo>
                          <a:pt x="305" y="1"/>
                        </a:lnTo>
                        <a:lnTo>
                          <a:pt x="303" y="0"/>
                        </a:lnTo>
                        <a:lnTo>
                          <a:pt x="302" y="0"/>
                        </a:lnTo>
                        <a:lnTo>
                          <a:pt x="301" y="0"/>
                        </a:lnTo>
                        <a:lnTo>
                          <a:pt x="298" y="0"/>
                        </a:lnTo>
                        <a:lnTo>
                          <a:pt x="298" y="3"/>
                        </a:lnTo>
                        <a:lnTo>
                          <a:pt x="301" y="8"/>
                        </a:lnTo>
                        <a:lnTo>
                          <a:pt x="302" y="16"/>
                        </a:lnTo>
                        <a:lnTo>
                          <a:pt x="302" y="26"/>
                        </a:lnTo>
                        <a:lnTo>
                          <a:pt x="301" y="34"/>
                        </a:lnTo>
                        <a:lnTo>
                          <a:pt x="297" y="39"/>
                        </a:lnTo>
                        <a:lnTo>
                          <a:pt x="293" y="43"/>
                        </a:lnTo>
                        <a:lnTo>
                          <a:pt x="291" y="44"/>
                        </a:lnTo>
                        <a:lnTo>
                          <a:pt x="289" y="44"/>
                        </a:lnTo>
                        <a:lnTo>
                          <a:pt x="282" y="44"/>
                        </a:lnTo>
                        <a:lnTo>
                          <a:pt x="271" y="44"/>
                        </a:lnTo>
                        <a:lnTo>
                          <a:pt x="256" y="44"/>
                        </a:lnTo>
                        <a:lnTo>
                          <a:pt x="238" y="44"/>
                        </a:lnTo>
                        <a:lnTo>
                          <a:pt x="219" y="43"/>
                        </a:lnTo>
                        <a:lnTo>
                          <a:pt x="198" y="43"/>
                        </a:lnTo>
                        <a:lnTo>
                          <a:pt x="176" y="43"/>
                        </a:lnTo>
                        <a:lnTo>
                          <a:pt x="154" y="43"/>
                        </a:lnTo>
                        <a:lnTo>
                          <a:pt x="132" y="43"/>
                        </a:lnTo>
                        <a:lnTo>
                          <a:pt x="113" y="42"/>
                        </a:lnTo>
                        <a:lnTo>
                          <a:pt x="93" y="42"/>
                        </a:lnTo>
                        <a:lnTo>
                          <a:pt x="77" y="42"/>
                        </a:lnTo>
                        <a:lnTo>
                          <a:pt x="63" y="42"/>
                        </a:lnTo>
                        <a:lnTo>
                          <a:pt x="54" y="42"/>
                        </a:lnTo>
                        <a:lnTo>
                          <a:pt x="48" y="42"/>
                        </a:lnTo>
                        <a:lnTo>
                          <a:pt x="41" y="42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5" y="43"/>
                        </a:lnTo>
                        <a:lnTo>
                          <a:pt x="21" y="43"/>
                        </a:lnTo>
                        <a:lnTo>
                          <a:pt x="16" y="43"/>
                        </a:lnTo>
                        <a:lnTo>
                          <a:pt x="13" y="44"/>
                        </a:lnTo>
                        <a:lnTo>
                          <a:pt x="10" y="44"/>
                        </a:lnTo>
                        <a:lnTo>
                          <a:pt x="7" y="47"/>
                        </a:lnTo>
                        <a:lnTo>
                          <a:pt x="3" y="53"/>
                        </a:lnTo>
                        <a:lnTo>
                          <a:pt x="1" y="60"/>
                        </a:lnTo>
                        <a:lnTo>
                          <a:pt x="0" y="62"/>
                        </a:lnTo>
                        <a:lnTo>
                          <a:pt x="296" y="62"/>
                        </a:lnTo>
                        <a:lnTo>
                          <a:pt x="301" y="61"/>
                        </a:lnTo>
                        <a:lnTo>
                          <a:pt x="304" y="59"/>
                        </a:lnTo>
                        <a:lnTo>
                          <a:pt x="306" y="57"/>
                        </a:lnTo>
                        <a:lnTo>
                          <a:pt x="308" y="5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7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1124" y="3529"/>
                    <a:ext cx="20" cy="9"/>
                  </a:xfrm>
                  <a:custGeom>
                    <a:avLst/>
                    <a:gdLst/>
                    <a:ahLst/>
                    <a:cxnLst>
                      <a:cxn ang="0">
                        <a:pos x="22" y="20"/>
                      </a:cxn>
                      <a:cxn ang="0">
                        <a:pos x="30" y="18"/>
                      </a:cxn>
                      <a:cxn ang="0">
                        <a:pos x="37" y="16"/>
                      </a:cxn>
                      <a:cxn ang="0">
                        <a:pos x="41" y="14"/>
                      </a:cxn>
                      <a:cxn ang="0">
                        <a:pos x="43" y="9"/>
                      </a:cxn>
                      <a:cxn ang="0">
                        <a:pos x="41" y="6"/>
                      </a:cxn>
                      <a:cxn ang="0">
                        <a:pos x="37" y="2"/>
                      </a:cxn>
                      <a:cxn ang="0">
                        <a:pos x="30" y="1"/>
                      </a:cxn>
                      <a:cxn ang="0">
                        <a:pos x="22" y="0"/>
                      </a:cxn>
                      <a:cxn ang="0">
                        <a:pos x="13" y="1"/>
                      </a:cxn>
                      <a:cxn ang="0">
                        <a:pos x="6" y="2"/>
                      </a:cxn>
                      <a:cxn ang="0">
                        <a:pos x="1" y="6"/>
                      </a:cxn>
                      <a:cxn ang="0">
                        <a:pos x="0" y="9"/>
                      </a:cxn>
                      <a:cxn ang="0">
                        <a:pos x="1" y="14"/>
                      </a:cxn>
                      <a:cxn ang="0">
                        <a:pos x="6" y="16"/>
                      </a:cxn>
                      <a:cxn ang="0">
                        <a:pos x="13" y="18"/>
                      </a:cxn>
                      <a:cxn ang="0">
                        <a:pos x="22" y="20"/>
                      </a:cxn>
                    </a:cxnLst>
                    <a:rect l="0" t="0" r="r" b="b"/>
                    <a:pathLst>
                      <a:path w="43" h="20">
                        <a:moveTo>
                          <a:pt x="22" y="20"/>
                        </a:moveTo>
                        <a:lnTo>
                          <a:pt x="30" y="18"/>
                        </a:lnTo>
                        <a:lnTo>
                          <a:pt x="37" y="16"/>
                        </a:lnTo>
                        <a:lnTo>
                          <a:pt x="41" y="14"/>
                        </a:lnTo>
                        <a:lnTo>
                          <a:pt x="43" y="9"/>
                        </a:lnTo>
                        <a:lnTo>
                          <a:pt x="41" y="6"/>
                        </a:lnTo>
                        <a:lnTo>
                          <a:pt x="37" y="2"/>
                        </a:lnTo>
                        <a:lnTo>
                          <a:pt x="30" y="1"/>
                        </a:lnTo>
                        <a:lnTo>
                          <a:pt x="22" y="0"/>
                        </a:lnTo>
                        <a:lnTo>
                          <a:pt x="13" y="1"/>
                        </a:lnTo>
                        <a:lnTo>
                          <a:pt x="6" y="2"/>
                        </a:lnTo>
                        <a:lnTo>
                          <a:pt x="1" y="6"/>
                        </a:lnTo>
                        <a:lnTo>
                          <a:pt x="0" y="9"/>
                        </a:lnTo>
                        <a:lnTo>
                          <a:pt x="1" y="14"/>
                        </a:lnTo>
                        <a:lnTo>
                          <a:pt x="6" y="16"/>
                        </a:lnTo>
                        <a:lnTo>
                          <a:pt x="13" y="18"/>
                        </a:lnTo>
                        <a:lnTo>
                          <a:pt x="22" y="20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8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1003" y="3522"/>
                    <a:ext cx="159" cy="35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7" y="10"/>
                      </a:cxn>
                      <a:cxn ang="0">
                        <a:pos x="10" y="7"/>
                      </a:cxn>
                      <a:cxn ang="0">
                        <a:pos x="15" y="6"/>
                      </a:cxn>
                      <a:cxn ang="0">
                        <a:pos x="25" y="6"/>
                      </a:cxn>
                      <a:cxn ang="0">
                        <a:pos x="30" y="6"/>
                      </a:cxn>
                      <a:cxn ang="0">
                        <a:pos x="41" y="6"/>
                      </a:cxn>
                      <a:cxn ang="0">
                        <a:pos x="56" y="6"/>
                      </a:cxn>
                      <a:cxn ang="0">
                        <a:pos x="75" y="6"/>
                      </a:cxn>
                      <a:cxn ang="0">
                        <a:pos x="97" y="6"/>
                      </a:cxn>
                      <a:cxn ang="0">
                        <a:pos x="120" y="6"/>
                      </a:cxn>
                      <a:cxn ang="0">
                        <a:pos x="146" y="6"/>
                      </a:cxn>
                      <a:cxn ang="0">
                        <a:pos x="172" y="6"/>
                      </a:cxn>
                      <a:cxn ang="0">
                        <a:pos x="198" y="6"/>
                      </a:cxn>
                      <a:cxn ang="0">
                        <a:pos x="223" y="6"/>
                      </a:cxn>
                      <a:cxn ang="0">
                        <a:pos x="246" y="6"/>
                      </a:cxn>
                      <a:cxn ang="0">
                        <a:pos x="267" y="6"/>
                      </a:cxn>
                      <a:cxn ang="0">
                        <a:pos x="284" y="6"/>
                      </a:cxn>
                      <a:cxn ang="0">
                        <a:pos x="298" y="6"/>
                      </a:cxn>
                      <a:cxn ang="0">
                        <a:pos x="306" y="6"/>
                      </a:cxn>
                      <a:cxn ang="0">
                        <a:pos x="309" y="6"/>
                      </a:cxn>
                      <a:cxn ang="0">
                        <a:pos x="309" y="6"/>
                      </a:cxn>
                      <a:cxn ang="0">
                        <a:pos x="310" y="6"/>
                      </a:cxn>
                      <a:cxn ang="0">
                        <a:pos x="310" y="6"/>
                      </a:cxn>
                      <a:cxn ang="0">
                        <a:pos x="312" y="6"/>
                      </a:cxn>
                      <a:cxn ang="0">
                        <a:pos x="313" y="6"/>
                      </a:cxn>
                      <a:cxn ang="0">
                        <a:pos x="314" y="6"/>
                      </a:cxn>
                      <a:cxn ang="0">
                        <a:pos x="316" y="7"/>
                      </a:cxn>
                      <a:cxn ang="0">
                        <a:pos x="317" y="7"/>
                      </a:cxn>
                      <a:cxn ang="0">
                        <a:pos x="316" y="4"/>
                      </a:cxn>
                      <a:cxn ang="0">
                        <a:pos x="314" y="2"/>
                      </a:cxn>
                      <a:cxn ang="0">
                        <a:pos x="310" y="0"/>
                      </a:cxn>
                      <a:cxn ang="0">
                        <a:pos x="307" y="0"/>
                      </a:cxn>
                      <a:cxn ang="0">
                        <a:pos x="11" y="0"/>
                      </a:cxn>
                      <a:cxn ang="0">
                        <a:pos x="6" y="2"/>
                      </a:cxn>
                      <a:cxn ang="0">
                        <a:pos x="4" y="3"/>
                      </a:cxn>
                      <a:cxn ang="0">
                        <a:pos x="2" y="6"/>
                      </a:cxn>
                      <a:cxn ang="0">
                        <a:pos x="0" y="10"/>
                      </a:cxn>
                      <a:cxn ang="0">
                        <a:pos x="0" y="58"/>
                      </a:cxn>
                      <a:cxn ang="0">
                        <a:pos x="2" y="63"/>
                      </a:cxn>
                      <a:cxn ang="0">
                        <a:pos x="4" y="65"/>
                      </a:cxn>
                      <a:cxn ang="0">
                        <a:pos x="6" y="67"/>
                      </a:cxn>
                      <a:cxn ang="0">
                        <a:pos x="11" y="68"/>
                      </a:cxn>
                      <a:cxn ang="0">
                        <a:pos x="10" y="67"/>
                      </a:cxn>
                      <a:cxn ang="0">
                        <a:pos x="9" y="63"/>
                      </a:cxn>
                      <a:cxn ang="0">
                        <a:pos x="7" y="53"/>
                      </a:cxn>
                      <a:cxn ang="0">
                        <a:pos x="6" y="40"/>
                      </a:cxn>
                      <a:cxn ang="0">
                        <a:pos x="6" y="25"/>
                      </a:cxn>
                      <a:cxn ang="0">
                        <a:pos x="6" y="15"/>
                      </a:cxn>
                      <a:cxn ang="0">
                        <a:pos x="6" y="11"/>
                      </a:cxn>
                      <a:cxn ang="0">
                        <a:pos x="6" y="10"/>
                      </a:cxn>
                    </a:cxnLst>
                    <a:rect l="0" t="0" r="r" b="b"/>
                    <a:pathLst>
                      <a:path w="317" h="68">
                        <a:moveTo>
                          <a:pt x="6" y="10"/>
                        </a:moveTo>
                        <a:lnTo>
                          <a:pt x="7" y="10"/>
                        </a:lnTo>
                        <a:lnTo>
                          <a:pt x="10" y="7"/>
                        </a:lnTo>
                        <a:lnTo>
                          <a:pt x="15" y="6"/>
                        </a:lnTo>
                        <a:lnTo>
                          <a:pt x="25" y="6"/>
                        </a:lnTo>
                        <a:lnTo>
                          <a:pt x="30" y="6"/>
                        </a:lnTo>
                        <a:lnTo>
                          <a:pt x="41" y="6"/>
                        </a:lnTo>
                        <a:lnTo>
                          <a:pt x="56" y="6"/>
                        </a:lnTo>
                        <a:lnTo>
                          <a:pt x="75" y="6"/>
                        </a:lnTo>
                        <a:lnTo>
                          <a:pt x="97" y="6"/>
                        </a:lnTo>
                        <a:lnTo>
                          <a:pt x="120" y="6"/>
                        </a:lnTo>
                        <a:lnTo>
                          <a:pt x="146" y="6"/>
                        </a:lnTo>
                        <a:lnTo>
                          <a:pt x="172" y="6"/>
                        </a:lnTo>
                        <a:lnTo>
                          <a:pt x="198" y="6"/>
                        </a:lnTo>
                        <a:lnTo>
                          <a:pt x="223" y="6"/>
                        </a:lnTo>
                        <a:lnTo>
                          <a:pt x="246" y="6"/>
                        </a:lnTo>
                        <a:lnTo>
                          <a:pt x="267" y="6"/>
                        </a:lnTo>
                        <a:lnTo>
                          <a:pt x="284" y="6"/>
                        </a:lnTo>
                        <a:lnTo>
                          <a:pt x="298" y="6"/>
                        </a:lnTo>
                        <a:lnTo>
                          <a:pt x="306" y="6"/>
                        </a:lnTo>
                        <a:lnTo>
                          <a:pt x="309" y="6"/>
                        </a:lnTo>
                        <a:lnTo>
                          <a:pt x="309" y="6"/>
                        </a:lnTo>
                        <a:lnTo>
                          <a:pt x="310" y="6"/>
                        </a:lnTo>
                        <a:lnTo>
                          <a:pt x="310" y="6"/>
                        </a:lnTo>
                        <a:lnTo>
                          <a:pt x="312" y="6"/>
                        </a:lnTo>
                        <a:lnTo>
                          <a:pt x="313" y="6"/>
                        </a:lnTo>
                        <a:lnTo>
                          <a:pt x="314" y="6"/>
                        </a:lnTo>
                        <a:lnTo>
                          <a:pt x="316" y="7"/>
                        </a:lnTo>
                        <a:lnTo>
                          <a:pt x="317" y="7"/>
                        </a:lnTo>
                        <a:lnTo>
                          <a:pt x="316" y="4"/>
                        </a:lnTo>
                        <a:lnTo>
                          <a:pt x="314" y="2"/>
                        </a:lnTo>
                        <a:lnTo>
                          <a:pt x="310" y="0"/>
                        </a:lnTo>
                        <a:lnTo>
                          <a:pt x="307" y="0"/>
                        </a:lnTo>
                        <a:lnTo>
                          <a:pt x="11" y="0"/>
                        </a:lnTo>
                        <a:lnTo>
                          <a:pt x="6" y="2"/>
                        </a:lnTo>
                        <a:lnTo>
                          <a:pt x="4" y="3"/>
                        </a:lnTo>
                        <a:lnTo>
                          <a:pt x="2" y="6"/>
                        </a:lnTo>
                        <a:lnTo>
                          <a:pt x="0" y="10"/>
                        </a:lnTo>
                        <a:lnTo>
                          <a:pt x="0" y="58"/>
                        </a:lnTo>
                        <a:lnTo>
                          <a:pt x="2" y="63"/>
                        </a:lnTo>
                        <a:lnTo>
                          <a:pt x="4" y="65"/>
                        </a:lnTo>
                        <a:lnTo>
                          <a:pt x="6" y="67"/>
                        </a:lnTo>
                        <a:lnTo>
                          <a:pt x="11" y="68"/>
                        </a:lnTo>
                        <a:lnTo>
                          <a:pt x="10" y="67"/>
                        </a:lnTo>
                        <a:lnTo>
                          <a:pt x="9" y="63"/>
                        </a:lnTo>
                        <a:lnTo>
                          <a:pt x="7" y="53"/>
                        </a:lnTo>
                        <a:lnTo>
                          <a:pt x="6" y="40"/>
                        </a:lnTo>
                        <a:lnTo>
                          <a:pt x="6" y="25"/>
                        </a:lnTo>
                        <a:lnTo>
                          <a:pt x="6" y="15"/>
                        </a:lnTo>
                        <a:lnTo>
                          <a:pt x="6" y="11"/>
                        </a:lnTo>
                        <a:lnTo>
                          <a:pt x="6" y="10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099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981" y="3549"/>
                    <a:ext cx="204" cy="40"/>
                  </a:xfrm>
                  <a:custGeom>
                    <a:avLst/>
                    <a:gdLst/>
                    <a:ahLst/>
                    <a:cxnLst>
                      <a:cxn ang="0">
                        <a:pos x="21" y="78"/>
                      </a:cxn>
                      <a:cxn ang="0">
                        <a:pos x="13" y="76"/>
                      </a:cxn>
                      <a:cxn ang="0">
                        <a:pos x="6" y="71"/>
                      </a:cxn>
                      <a:cxn ang="0">
                        <a:pos x="2" y="64"/>
                      </a:cxn>
                      <a:cxn ang="0">
                        <a:pos x="0" y="56"/>
                      </a:cxn>
                      <a:cxn ang="0">
                        <a:pos x="0" y="51"/>
                      </a:cxn>
                      <a:cxn ang="0">
                        <a:pos x="5" y="49"/>
                      </a:cxn>
                      <a:cxn ang="0">
                        <a:pos x="68" y="10"/>
                      </a:cxn>
                      <a:cxn ang="0">
                        <a:pos x="64" y="17"/>
                      </a:cxn>
                      <a:cxn ang="0">
                        <a:pos x="65" y="10"/>
                      </a:cxn>
                      <a:cxn ang="0">
                        <a:pos x="68" y="4"/>
                      </a:cxn>
                      <a:cxn ang="0">
                        <a:pos x="74" y="1"/>
                      </a:cxn>
                      <a:cxn ang="0">
                        <a:pos x="81" y="0"/>
                      </a:cxn>
                      <a:cxn ang="0">
                        <a:pos x="329" y="0"/>
                      </a:cxn>
                      <a:cxn ang="0">
                        <a:pos x="335" y="1"/>
                      </a:cxn>
                      <a:cxn ang="0">
                        <a:pos x="340" y="4"/>
                      </a:cxn>
                      <a:cxn ang="0">
                        <a:pos x="344" y="10"/>
                      </a:cxn>
                      <a:cxn ang="0">
                        <a:pos x="345" y="17"/>
                      </a:cxn>
                      <a:cxn ang="0">
                        <a:pos x="340" y="10"/>
                      </a:cxn>
                      <a:cxn ang="0">
                        <a:pos x="404" y="49"/>
                      </a:cxn>
                      <a:cxn ang="0">
                        <a:pos x="408" y="51"/>
                      </a:cxn>
                      <a:cxn ang="0">
                        <a:pos x="408" y="56"/>
                      </a:cxn>
                      <a:cxn ang="0">
                        <a:pos x="406" y="64"/>
                      </a:cxn>
                      <a:cxn ang="0">
                        <a:pos x="401" y="71"/>
                      </a:cxn>
                      <a:cxn ang="0">
                        <a:pos x="394" y="76"/>
                      </a:cxn>
                      <a:cxn ang="0">
                        <a:pos x="386" y="78"/>
                      </a:cxn>
                      <a:cxn ang="0">
                        <a:pos x="21" y="78"/>
                      </a:cxn>
                    </a:cxnLst>
                    <a:rect l="0" t="0" r="r" b="b"/>
                    <a:pathLst>
                      <a:path w="408" h="78">
                        <a:moveTo>
                          <a:pt x="21" y="78"/>
                        </a:moveTo>
                        <a:lnTo>
                          <a:pt x="13" y="76"/>
                        </a:lnTo>
                        <a:lnTo>
                          <a:pt x="6" y="71"/>
                        </a:lnTo>
                        <a:lnTo>
                          <a:pt x="2" y="64"/>
                        </a:lnTo>
                        <a:lnTo>
                          <a:pt x="0" y="56"/>
                        </a:lnTo>
                        <a:lnTo>
                          <a:pt x="0" y="51"/>
                        </a:lnTo>
                        <a:lnTo>
                          <a:pt x="5" y="49"/>
                        </a:lnTo>
                        <a:lnTo>
                          <a:pt x="68" y="10"/>
                        </a:lnTo>
                        <a:lnTo>
                          <a:pt x="64" y="17"/>
                        </a:lnTo>
                        <a:lnTo>
                          <a:pt x="65" y="10"/>
                        </a:lnTo>
                        <a:lnTo>
                          <a:pt x="68" y="4"/>
                        </a:lnTo>
                        <a:lnTo>
                          <a:pt x="74" y="1"/>
                        </a:lnTo>
                        <a:lnTo>
                          <a:pt x="81" y="0"/>
                        </a:lnTo>
                        <a:lnTo>
                          <a:pt x="329" y="0"/>
                        </a:lnTo>
                        <a:lnTo>
                          <a:pt x="335" y="1"/>
                        </a:lnTo>
                        <a:lnTo>
                          <a:pt x="340" y="4"/>
                        </a:lnTo>
                        <a:lnTo>
                          <a:pt x="344" y="10"/>
                        </a:lnTo>
                        <a:lnTo>
                          <a:pt x="345" y="17"/>
                        </a:lnTo>
                        <a:lnTo>
                          <a:pt x="340" y="10"/>
                        </a:lnTo>
                        <a:lnTo>
                          <a:pt x="404" y="49"/>
                        </a:lnTo>
                        <a:lnTo>
                          <a:pt x="408" y="51"/>
                        </a:lnTo>
                        <a:lnTo>
                          <a:pt x="408" y="56"/>
                        </a:lnTo>
                        <a:lnTo>
                          <a:pt x="406" y="64"/>
                        </a:lnTo>
                        <a:lnTo>
                          <a:pt x="401" y="71"/>
                        </a:lnTo>
                        <a:lnTo>
                          <a:pt x="394" y="76"/>
                        </a:lnTo>
                        <a:lnTo>
                          <a:pt x="386" y="78"/>
                        </a:lnTo>
                        <a:lnTo>
                          <a:pt x="21" y="7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0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987" y="3559"/>
                    <a:ext cx="192" cy="20"/>
                  </a:xfrm>
                  <a:custGeom>
                    <a:avLst/>
                    <a:gdLst/>
                    <a:ahLst/>
                    <a:cxnLst>
                      <a:cxn ang="0">
                        <a:pos x="60" y="2"/>
                      </a:cxn>
                      <a:cxn ang="0">
                        <a:pos x="58" y="3"/>
                      </a:cxn>
                      <a:cxn ang="0">
                        <a:pos x="52" y="8"/>
                      </a:cxn>
                      <a:cxn ang="0">
                        <a:pos x="43" y="14"/>
                      </a:cxn>
                      <a:cxn ang="0">
                        <a:pos x="33" y="21"/>
                      </a:cxn>
                      <a:cxn ang="0">
                        <a:pos x="22" y="27"/>
                      </a:cxn>
                      <a:cxn ang="0">
                        <a:pos x="13" y="33"/>
                      </a:cxn>
                      <a:cxn ang="0">
                        <a:pos x="6" y="37"/>
                      </a:cxn>
                      <a:cxn ang="0">
                        <a:pos x="2" y="39"/>
                      </a:cxn>
                      <a:cxn ang="0">
                        <a:pos x="2" y="39"/>
                      </a:cxn>
                      <a:cxn ang="0">
                        <a:pos x="2" y="39"/>
                      </a:cxn>
                      <a:cxn ang="0">
                        <a:pos x="0" y="40"/>
                      </a:cxn>
                      <a:cxn ang="0">
                        <a:pos x="0" y="40"/>
                      </a:cxn>
                      <a:cxn ang="0">
                        <a:pos x="383" y="40"/>
                      </a:cxn>
                      <a:cxn ang="0">
                        <a:pos x="384" y="40"/>
                      </a:cxn>
                      <a:cxn ang="0">
                        <a:pos x="384" y="39"/>
                      </a:cxn>
                      <a:cxn ang="0">
                        <a:pos x="384" y="39"/>
                      </a:cxn>
                      <a:cxn ang="0">
                        <a:pos x="384" y="38"/>
                      </a:cxn>
                      <a:cxn ang="0">
                        <a:pos x="384" y="38"/>
                      </a:cxn>
                      <a:cxn ang="0">
                        <a:pos x="322" y="0"/>
                      </a:cxn>
                      <a:cxn ang="0">
                        <a:pos x="315" y="0"/>
                      </a:cxn>
                      <a:cxn ang="0">
                        <a:pos x="60" y="2"/>
                      </a:cxn>
                    </a:cxnLst>
                    <a:rect l="0" t="0" r="r" b="b"/>
                    <a:pathLst>
                      <a:path w="384" h="40">
                        <a:moveTo>
                          <a:pt x="60" y="2"/>
                        </a:moveTo>
                        <a:lnTo>
                          <a:pt x="58" y="3"/>
                        </a:lnTo>
                        <a:lnTo>
                          <a:pt x="52" y="8"/>
                        </a:lnTo>
                        <a:lnTo>
                          <a:pt x="43" y="14"/>
                        </a:lnTo>
                        <a:lnTo>
                          <a:pt x="33" y="21"/>
                        </a:lnTo>
                        <a:lnTo>
                          <a:pt x="22" y="27"/>
                        </a:lnTo>
                        <a:lnTo>
                          <a:pt x="13" y="33"/>
                        </a:lnTo>
                        <a:lnTo>
                          <a:pt x="6" y="37"/>
                        </a:lnTo>
                        <a:lnTo>
                          <a:pt x="2" y="39"/>
                        </a:lnTo>
                        <a:lnTo>
                          <a:pt x="2" y="39"/>
                        </a:lnTo>
                        <a:lnTo>
                          <a:pt x="2" y="39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383" y="40"/>
                        </a:lnTo>
                        <a:lnTo>
                          <a:pt x="384" y="40"/>
                        </a:lnTo>
                        <a:lnTo>
                          <a:pt x="384" y="39"/>
                        </a:lnTo>
                        <a:lnTo>
                          <a:pt x="384" y="39"/>
                        </a:lnTo>
                        <a:lnTo>
                          <a:pt x="384" y="38"/>
                        </a:lnTo>
                        <a:lnTo>
                          <a:pt x="384" y="38"/>
                        </a:lnTo>
                        <a:lnTo>
                          <a:pt x="322" y="0"/>
                        </a:lnTo>
                        <a:lnTo>
                          <a:pt x="315" y="0"/>
                        </a:lnTo>
                        <a:lnTo>
                          <a:pt x="60" y="2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1" name="Freeform 141"/>
                  <p:cNvSpPr>
                    <a:spLocks noChangeAspect="1"/>
                  </p:cNvSpPr>
                  <p:nvPr/>
                </p:nvSpPr>
                <p:spPr bwMode="auto">
                  <a:xfrm>
                    <a:off x="987" y="3579"/>
                    <a:ext cx="192" cy="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6"/>
                      </a:cxn>
                      <a:cxn ang="0">
                        <a:pos x="4" y="8"/>
                      </a:cxn>
                      <a:cxn ang="0">
                        <a:pos x="5" y="12"/>
                      </a:cxn>
                      <a:cxn ang="0">
                        <a:pos x="5" y="12"/>
                      </a:cxn>
                      <a:cxn ang="0">
                        <a:pos x="6" y="12"/>
                      </a:cxn>
                      <a:cxn ang="0">
                        <a:pos x="6" y="12"/>
                      </a:cxn>
                      <a:cxn ang="0">
                        <a:pos x="6" y="12"/>
                      </a:cxn>
                      <a:cxn ang="0">
                        <a:pos x="371" y="12"/>
                      </a:cxn>
                      <a:cxn ang="0">
                        <a:pos x="376" y="11"/>
                      </a:cxn>
                      <a:cxn ang="0">
                        <a:pos x="379" y="8"/>
                      </a:cxn>
                      <a:cxn ang="0">
                        <a:pos x="383" y="5"/>
                      </a:cxn>
                      <a:cxn ang="0">
                        <a:pos x="384" y="0"/>
                      </a:cxn>
                      <a:cxn ang="0">
                        <a:pos x="38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84" h="12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6"/>
                        </a:lnTo>
                        <a:lnTo>
                          <a:pt x="4" y="8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6" y="12"/>
                        </a:lnTo>
                        <a:lnTo>
                          <a:pt x="6" y="12"/>
                        </a:lnTo>
                        <a:lnTo>
                          <a:pt x="6" y="12"/>
                        </a:lnTo>
                        <a:lnTo>
                          <a:pt x="371" y="12"/>
                        </a:lnTo>
                        <a:lnTo>
                          <a:pt x="376" y="11"/>
                        </a:lnTo>
                        <a:lnTo>
                          <a:pt x="379" y="8"/>
                        </a:lnTo>
                        <a:lnTo>
                          <a:pt x="383" y="5"/>
                        </a:lnTo>
                        <a:lnTo>
                          <a:pt x="384" y="0"/>
                        </a:lnTo>
                        <a:lnTo>
                          <a:pt x="3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2" name="Freeform 142"/>
                  <p:cNvSpPr>
                    <a:spLocks noChangeAspect="1"/>
                  </p:cNvSpPr>
                  <p:nvPr/>
                </p:nvSpPr>
                <p:spPr bwMode="auto">
                  <a:xfrm>
                    <a:off x="985" y="3553"/>
                    <a:ext cx="164" cy="32"/>
                  </a:xfrm>
                  <a:custGeom>
                    <a:avLst/>
                    <a:gdLst/>
                    <a:ahLst/>
                    <a:cxnLst>
                      <a:cxn ang="0">
                        <a:pos x="64" y="9"/>
                      </a:cxn>
                      <a:cxn ang="0">
                        <a:pos x="0" y="48"/>
                      </a:cxn>
                      <a:cxn ang="0">
                        <a:pos x="2" y="53"/>
                      </a:cxn>
                      <a:cxn ang="0">
                        <a:pos x="4" y="57"/>
                      </a:cxn>
                      <a:cxn ang="0">
                        <a:pos x="7" y="61"/>
                      </a:cxn>
                      <a:cxn ang="0">
                        <a:pos x="12" y="62"/>
                      </a:cxn>
                      <a:cxn ang="0">
                        <a:pos x="11" y="58"/>
                      </a:cxn>
                      <a:cxn ang="0">
                        <a:pos x="9" y="56"/>
                      </a:cxn>
                      <a:cxn ang="0">
                        <a:pos x="7" y="53"/>
                      </a:cxn>
                      <a:cxn ang="0">
                        <a:pos x="7" y="50"/>
                      </a:cxn>
                      <a:cxn ang="0">
                        <a:pos x="7" y="50"/>
                      </a:cxn>
                      <a:cxn ang="0">
                        <a:pos x="9" y="49"/>
                      </a:cxn>
                      <a:cxn ang="0">
                        <a:pos x="9" y="49"/>
                      </a:cxn>
                      <a:cxn ang="0">
                        <a:pos x="9" y="49"/>
                      </a:cxn>
                      <a:cxn ang="0">
                        <a:pos x="13" y="47"/>
                      </a:cxn>
                      <a:cxn ang="0">
                        <a:pos x="20" y="43"/>
                      </a:cxn>
                      <a:cxn ang="0">
                        <a:pos x="29" y="37"/>
                      </a:cxn>
                      <a:cxn ang="0">
                        <a:pos x="40" y="31"/>
                      </a:cxn>
                      <a:cxn ang="0">
                        <a:pos x="50" y="24"/>
                      </a:cxn>
                      <a:cxn ang="0">
                        <a:pos x="59" y="18"/>
                      </a:cxn>
                      <a:cxn ang="0">
                        <a:pos x="65" y="13"/>
                      </a:cxn>
                      <a:cxn ang="0">
                        <a:pos x="67" y="12"/>
                      </a:cxn>
                      <a:cxn ang="0">
                        <a:pos x="322" y="10"/>
                      </a:cxn>
                      <a:cxn ang="0">
                        <a:pos x="329" y="10"/>
                      </a:cxn>
                      <a:cxn ang="0">
                        <a:pos x="329" y="9"/>
                      </a:cxn>
                      <a:cxn ang="0">
                        <a:pos x="328" y="5"/>
                      </a:cxn>
                      <a:cxn ang="0">
                        <a:pos x="327" y="2"/>
                      </a:cxn>
                      <a:cxn ang="0">
                        <a:pos x="323" y="1"/>
                      </a:cxn>
                      <a:cxn ang="0">
                        <a:pos x="321" y="0"/>
                      </a:cxn>
                      <a:cxn ang="0">
                        <a:pos x="73" y="0"/>
                      </a:cxn>
                      <a:cxn ang="0">
                        <a:pos x="70" y="1"/>
                      </a:cxn>
                      <a:cxn ang="0">
                        <a:pos x="67" y="2"/>
                      </a:cxn>
                      <a:cxn ang="0">
                        <a:pos x="65" y="5"/>
                      </a:cxn>
                      <a:cxn ang="0">
                        <a:pos x="64" y="9"/>
                      </a:cxn>
                    </a:cxnLst>
                    <a:rect l="0" t="0" r="r" b="b"/>
                    <a:pathLst>
                      <a:path w="329" h="62">
                        <a:moveTo>
                          <a:pt x="64" y="9"/>
                        </a:moveTo>
                        <a:lnTo>
                          <a:pt x="0" y="48"/>
                        </a:lnTo>
                        <a:lnTo>
                          <a:pt x="2" y="53"/>
                        </a:lnTo>
                        <a:lnTo>
                          <a:pt x="4" y="57"/>
                        </a:lnTo>
                        <a:lnTo>
                          <a:pt x="7" y="61"/>
                        </a:lnTo>
                        <a:lnTo>
                          <a:pt x="12" y="62"/>
                        </a:lnTo>
                        <a:lnTo>
                          <a:pt x="11" y="58"/>
                        </a:lnTo>
                        <a:lnTo>
                          <a:pt x="9" y="56"/>
                        </a:lnTo>
                        <a:lnTo>
                          <a:pt x="7" y="53"/>
                        </a:lnTo>
                        <a:lnTo>
                          <a:pt x="7" y="50"/>
                        </a:lnTo>
                        <a:lnTo>
                          <a:pt x="7" y="50"/>
                        </a:lnTo>
                        <a:lnTo>
                          <a:pt x="9" y="49"/>
                        </a:lnTo>
                        <a:lnTo>
                          <a:pt x="9" y="49"/>
                        </a:lnTo>
                        <a:lnTo>
                          <a:pt x="9" y="49"/>
                        </a:lnTo>
                        <a:lnTo>
                          <a:pt x="13" y="47"/>
                        </a:lnTo>
                        <a:lnTo>
                          <a:pt x="20" y="43"/>
                        </a:lnTo>
                        <a:lnTo>
                          <a:pt x="29" y="37"/>
                        </a:lnTo>
                        <a:lnTo>
                          <a:pt x="40" y="31"/>
                        </a:lnTo>
                        <a:lnTo>
                          <a:pt x="50" y="24"/>
                        </a:lnTo>
                        <a:lnTo>
                          <a:pt x="59" y="18"/>
                        </a:lnTo>
                        <a:lnTo>
                          <a:pt x="65" y="13"/>
                        </a:lnTo>
                        <a:lnTo>
                          <a:pt x="67" y="12"/>
                        </a:lnTo>
                        <a:lnTo>
                          <a:pt x="322" y="10"/>
                        </a:lnTo>
                        <a:lnTo>
                          <a:pt x="329" y="10"/>
                        </a:lnTo>
                        <a:lnTo>
                          <a:pt x="329" y="9"/>
                        </a:lnTo>
                        <a:lnTo>
                          <a:pt x="328" y="5"/>
                        </a:lnTo>
                        <a:lnTo>
                          <a:pt x="327" y="2"/>
                        </a:lnTo>
                        <a:lnTo>
                          <a:pt x="323" y="1"/>
                        </a:lnTo>
                        <a:lnTo>
                          <a:pt x="321" y="0"/>
                        </a:lnTo>
                        <a:lnTo>
                          <a:pt x="73" y="0"/>
                        </a:lnTo>
                        <a:lnTo>
                          <a:pt x="70" y="1"/>
                        </a:lnTo>
                        <a:lnTo>
                          <a:pt x="67" y="2"/>
                        </a:lnTo>
                        <a:lnTo>
                          <a:pt x="65" y="5"/>
                        </a:lnTo>
                        <a:lnTo>
                          <a:pt x="64" y="9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3" name="Freeform 143"/>
                  <p:cNvSpPr>
                    <a:spLocks noChangeAspect="1"/>
                  </p:cNvSpPr>
                  <p:nvPr/>
                </p:nvSpPr>
                <p:spPr bwMode="auto">
                  <a:xfrm>
                    <a:off x="1019" y="3557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" y="4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6" y="4"/>
                      </a:cxn>
                      <a:cxn ang="0">
                        <a:pos x="28" y="5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28" h="5">
                        <a:moveTo>
                          <a:pt x="0" y="5"/>
                        </a:moveTo>
                        <a:lnTo>
                          <a:pt x="1" y="4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6" y="4"/>
                        </a:lnTo>
                        <a:lnTo>
                          <a:pt x="28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4" name="Freeform 144"/>
                  <p:cNvSpPr>
                    <a:spLocks noChangeAspect="1"/>
                  </p:cNvSpPr>
                  <p:nvPr/>
                </p:nvSpPr>
                <p:spPr bwMode="auto">
                  <a:xfrm>
                    <a:off x="1041" y="3557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2" y="4"/>
                      </a:cxn>
                      <a:cxn ang="0">
                        <a:pos x="4" y="2"/>
                      </a:cxn>
                      <a:cxn ang="0">
                        <a:pos x="7" y="1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1"/>
                      </a:cxn>
                      <a:cxn ang="0">
                        <a:pos x="25" y="2"/>
                      </a:cxn>
                      <a:cxn ang="0">
                        <a:pos x="27" y="4"/>
                      </a:cxn>
                      <a:cxn ang="0">
                        <a:pos x="28" y="5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28" h="5">
                        <a:moveTo>
                          <a:pt x="0" y="5"/>
                        </a:move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7" y="1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1"/>
                        </a:lnTo>
                        <a:lnTo>
                          <a:pt x="25" y="2"/>
                        </a:lnTo>
                        <a:lnTo>
                          <a:pt x="27" y="4"/>
                        </a:lnTo>
                        <a:lnTo>
                          <a:pt x="28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5" name="Freeform 145"/>
                  <p:cNvSpPr>
                    <a:spLocks noChangeAspect="1"/>
                  </p:cNvSpPr>
                  <p:nvPr/>
                </p:nvSpPr>
                <p:spPr bwMode="auto">
                  <a:xfrm>
                    <a:off x="1062" y="3557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" y="4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19" y="1"/>
                      </a:cxn>
                      <a:cxn ang="0">
                        <a:pos x="24" y="2"/>
                      </a:cxn>
                      <a:cxn ang="0">
                        <a:pos x="26" y="4"/>
                      </a:cxn>
                      <a:cxn ang="0">
                        <a:pos x="28" y="5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28" h="5">
                        <a:moveTo>
                          <a:pt x="0" y="5"/>
                        </a:moveTo>
                        <a:lnTo>
                          <a:pt x="1" y="4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9" y="1"/>
                        </a:lnTo>
                        <a:lnTo>
                          <a:pt x="24" y="2"/>
                        </a:lnTo>
                        <a:lnTo>
                          <a:pt x="26" y="4"/>
                        </a:lnTo>
                        <a:lnTo>
                          <a:pt x="28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6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1084" y="3557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" y="4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5" y="2"/>
                      </a:cxn>
                      <a:cxn ang="0">
                        <a:pos x="27" y="4"/>
                      </a:cxn>
                      <a:cxn ang="0">
                        <a:pos x="28" y="5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28" h="5">
                        <a:moveTo>
                          <a:pt x="0" y="5"/>
                        </a:moveTo>
                        <a:lnTo>
                          <a:pt x="1" y="4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5" y="2"/>
                        </a:lnTo>
                        <a:lnTo>
                          <a:pt x="27" y="4"/>
                        </a:lnTo>
                        <a:lnTo>
                          <a:pt x="28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7" name="Freeform 147"/>
                  <p:cNvSpPr>
                    <a:spLocks noChangeAspect="1"/>
                  </p:cNvSpPr>
                  <p:nvPr/>
                </p:nvSpPr>
                <p:spPr bwMode="auto">
                  <a:xfrm>
                    <a:off x="1104" y="3557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" y="4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6" y="4"/>
                      </a:cxn>
                      <a:cxn ang="0">
                        <a:pos x="27" y="5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27" h="5">
                        <a:moveTo>
                          <a:pt x="0" y="5"/>
                        </a:moveTo>
                        <a:lnTo>
                          <a:pt x="1" y="4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6" y="4"/>
                        </a:lnTo>
                        <a:lnTo>
                          <a:pt x="27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8" name="Freeform 148"/>
                  <p:cNvSpPr>
                    <a:spLocks noChangeAspect="1"/>
                  </p:cNvSpPr>
                  <p:nvPr/>
                </p:nvSpPr>
                <p:spPr bwMode="auto">
                  <a:xfrm>
                    <a:off x="1124" y="3557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" y="4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7" y="4"/>
                      </a:cxn>
                      <a:cxn ang="0">
                        <a:pos x="28" y="5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28" h="5">
                        <a:moveTo>
                          <a:pt x="0" y="5"/>
                        </a:moveTo>
                        <a:lnTo>
                          <a:pt x="1" y="4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7" y="4"/>
                        </a:lnTo>
                        <a:lnTo>
                          <a:pt x="28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09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1011" y="3563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0" name="Freeform 150"/>
                  <p:cNvSpPr>
                    <a:spLocks noChangeAspect="1"/>
                  </p:cNvSpPr>
                  <p:nvPr/>
                </p:nvSpPr>
                <p:spPr bwMode="auto">
                  <a:xfrm>
                    <a:off x="1033" y="3563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8" y="5"/>
                      </a:cxn>
                      <a:cxn ang="0">
                        <a:pos x="29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9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8" y="5"/>
                        </a:lnTo>
                        <a:lnTo>
                          <a:pt x="29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1" name="Freeform 151"/>
                  <p:cNvSpPr>
                    <a:spLocks noChangeAspect="1"/>
                  </p:cNvSpPr>
                  <p:nvPr/>
                </p:nvSpPr>
                <p:spPr bwMode="auto">
                  <a:xfrm>
                    <a:off x="1053" y="3563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5"/>
                      </a:cxn>
                      <a:cxn ang="0">
                        <a:pos x="4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5" y="3"/>
                      </a:cxn>
                      <a:cxn ang="0">
                        <a:pos x="28" y="5"/>
                      </a:cxn>
                      <a:cxn ang="0">
                        <a:pos x="29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9" h="6">
                        <a:moveTo>
                          <a:pt x="0" y="6"/>
                        </a:moveTo>
                        <a:lnTo>
                          <a:pt x="2" y="5"/>
                        </a:lnTo>
                        <a:lnTo>
                          <a:pt x="4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5" y="3"/>
                        </a:lnTo>
                        <a:lnTo>
                          <a:pt x="28" y="5"/>
                        </a:lnTo>
                        <a:lnTo>
                          <a:pt x="29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2" name="Freeform 152"/>
                  <p:cNvSpPr>
                    <a:spLocks noChangeAspect="1"/>
                  </p:cNvSpPr>
                  <p:nvPr/>
                </p:nvSpPr>
                <p:spPr bwMode="auto">
                  <a:xfrm>
                    <a:off x="1074" y="3563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3" name="Freeform 153"/>
                  <p:cNvSpPr>
                    <a:spLocks noChangeAspect="1"/>
                  </p:cNvSpPr>
                  <p:nvPr/>
                </p:nvSpPr>
                <p:spPr bwMode="auto">
                  <a:xfrm>
                    <a:off x="1094" y="3563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4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1"/>
                      </a:cxn>
                      <a:cxn ang="0">
                        <a:pos x="26" y="3"/>
                      </a:cxn>
                      <a:cxn ang="0">
                        <a:pos x="28" y="5"/>
                      </a:cxn>
                      <a:cxn ang="0">
                        <a:pos x="29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9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4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1"/>
                        </a:lnTo>
                        <a:lnTo>
                          <a:pt x="26" y="3"/>
                        </a:lnTo>
                        <a:lnTo>
                          <a:pt x="28" y="5"/>
                        </a:lnTo>
                        <a:lnTo>
                          <a:pt x="29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4" name="Freeform 154"/>
                  <p:cNvSpPr>
                    <a:spLocks noChangeAspect="1"/>
                  </p:cNvSpPr>
                  <p:nvPr/>
                </p:nvSpPr>
                <p:spPr bwMode="auto">
                  <a:xfrm>
                    <a:off x="1116" y="3563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19" y="1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9" y="1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5" name="Freeform 155"/>
                  <p:cNvSpPr>
                    <a:spLocks noChangeAspect="1"/>
                  </p:cNvSpPr>
                  <p:nvPr/>
                </p:nvSpPr>
                <p:spPr bwMode="auto">
                  <a:xfrm>
                    <a:off x="1136" y="3563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5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5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2" y="5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5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6" name="Freeform 156"/>
                  <p:cNvSpPr>
                    <a:spLocks noChangeAspect="1"/>
                  </p:cNvSpPr>
                  <p:nvPr/>
                </p:nvSpPr>
                <p:spPr bwMode="auto">
                  <a:xfrm>
                    <a:off x="1002" y="3569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7" name="Freeform 157"/>
                  <p:cNvSpPr>
                    <a:spLocks noChangeAspect="1"/>
                  </p:cNvSpPr>
                  <p:nvPr/>
                </p:nvSpPr>
                <p:spPr bwMode="auto">
                  <a:xfrm>
                    <a:off x="1023" y="3569"/>
                    <a:ext cx="12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9" y="0"/>
                      </a:cxn>
                      <a:cxn ang="0">
                        <a:pos x="12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19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9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9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8" name="Freeform 158"/>
                  <p:cNvSpPr>
                    <a:spLocks noChangeAspect="1"/>
                  </p:cNvSpPr>
                  <p:nvPr/>
                </p:nvSpPr>
                <p:spPr bwMode="auto">
                  <a:xfrm>
                    <a:off x="1033" y="3575"/>
                    <a:ext cx="103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2" y="0"/>
                      </a:cxn>
                      <a:cxn ang="0">
                        <a:pos x="200" y="0"/>
                      </a:cxn>
                      <a:cxn ang="0">
                        <a:pos x="205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05" h="7">
                        <a:moveTo>
                          <a:pt x="0" y="7"/>
                        </a:moveTo>
                        <a:lnTo>
                          <a:pt x="12" y="0"/>
                        </a:lnTo>
                        <a:lnTo>
                          <a:pt x="200" y="0"/>
                        </a:lnTo>
                        <a:lnTo>
                          <a:pt x="205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19" name="Freeform 159"/>
                  <p:cNvSpPr>
                    <a:spLocks noChangeAspect="1"/>
                  </p:cNvSpPr>
                  <p:nvPr/>
                </p:nvSpPr>
                <p:spPr bwMode="auto">
                  <a:xfrm>
                    <a:off x="1064" y="3569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5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5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0" name="Freeform 160"/>
                  <p:cNvSpPr>
                    <a:spLocks noChangeAspect="1"/>
                  </p:cNvSpPr>
                  <p:nvPr/>
                </p:nvSpPr>
                <p:spPr bwMode="auto">
                  <a:xfrm>
                    <a:off x="1084" y="3569"/>
                    <a:ext cx="16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1" name="Freeform 161"/>
                  <p:cNvSpPr>
                    <a:spLocks noChangeAspect="1"/>
                  </p:cNvSpPr>
                  <p:nvPr/>
                </p:nvSpPr>
                <p:spPr bwMode="auto">
                  <a:xfrm>
                    <a:off x="1043" y="3569"/>
                    <a:ext cx="12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2" name="Freeform 162"/>
                  <p:cNvSpPr>
                    <a:spLocks noChangeAspect="1"/>
                  </p:cNvSpPr>
                  <p:nvPr/>
                </p:nvSpPr>
                <p:spPr bwMode="auto">
                  <a:xfrm>
                    <a:off x="1105" y="3569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4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4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3" name="Freeform 163"/>
                  <p:cNvSpPr>
                    <a:spLocks noChangeAspect="1"/>
                  </p:cNvSpPr>
                  <p:nvPr/>
                </p:nvSpPr>
                <p:spPr bwMode="auto">
                  <a:xfrm>
                    <a:off x="1126" y="3569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7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4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1148" y="3569"/>
                    <a:ext cx="12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4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4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5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1140" y="3575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6"/>
                      </a:cxn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1"/>
                      </a:cxn>
                      <a:cxn ang="0">
                        <a:pos x="25" y="4"/>
                      </a:cxn>
                      <a:cxn ang="0">
                        <a:pos x="27" y="6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2" y="6"/>
                        </a:lnTo>
                        <a:lnTo>
                          <a:pt x="3" y="4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1"/>
                        </a:lnTo>
                        <a:lnTo>
                          <a:pt x="25" y="4"/>
                        </a:lnTo>
                        <a:lnTo>
                          <a:pt x="27" y="6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6" name="Freeform 166"/>
                  <p:cNvSpPr>
                    <a:spLocks noChangeAspect="1"/>
                  </p:cNvSpPr>
                  <p:nvPr/>
                </p:nvSpPr>
                <p:spPr bwMode="auto">
                  <a:xfrm>
                    <a:off x="1160" y="3575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6"/>
                      </a:cxn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5" y="4"/>
                      </a:cxn>
                      <a:cxn ang="0">
                        <a:pos x="28" y="6"/>
                      </a:cxn>
                      <a:cxn ang="0">
                        <a:pos x="29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9" h="7">
                        <a:moveTo>
                          <a:pt x="0" y="7"/>
                        </a:moveTo>
                        <a:lnTo>
                          <a:pt x="1" y="6"/>
                        </a:lnTo>
                        <a:lnTo>
                          <a:pt x="3" y="4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5" y="4"/>
                        </a:lnTo>
                        <a:lnTo>
                          <a:pt x="28" y="6"/>
                        </a:lnTo>
                        <a:lnTo>
                          <a:pt x="29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7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991" y="3575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8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1011" y="3575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19" y="1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9" y="1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2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14" y="3531"/>
                    <a:ext cx="40" cy="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0" name="Freeform 170"/>
                  <p:cNvSpPr>
                    <a:spLocks noChangeAspect="1"/>
                  </p:cNvSpPr>
                  <p:nvPr/>
                </p:nvSpPr>
                <p:spPr bwMode="auto">
                  <a:xfrm>
                    <a:off x="1015" y="3526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11" y="15"/>
                      </a:cxn>
                      <a:cxn ang="0">
                        <a:pos x="14" y="14"/>
                      </a:cxn>
                      <a:cxn ang="0">
                        <a:pos x="15" y="12"/>
                      </a:cxn>
                      <a:cxn ang="0">
                        <a:pos x="16" y="8"/>
                      </a:cxn>
                      <a:cxn ang="0">
                        <a:pos x="15" y="5"/>
                      </a:cxn>
                      <a:cxn ang="0">
                        <a:pos x="14" y="3"/>
                      </a:cxn>
                      <a:cxn ang="0">
                        <a:pos x="11" y="2"/>
                      </a:cxn>
                      <a:cxn ang="0">
                        <a:pos x="8" y="0"/>
                      </a:cxn>
                      <a:cxn ang="0">
                        <a:pos x="4" y="2"/>
                      </a:cxn>
                      <a:cxn ang="0">
                        <a:pos x="2" y="3"/>
                      </a:cxn>
                      <a:cxn ang="0">
                        <a:pos x="0" y="5"/>
                      </a:cxn>
                      <a:cxn ang="0">
                        <a:pos x="0" y="8"/>
                      </a:cxn>
                      <a:cxn ang="0">
                        <a:pos x="0" y="12"/>
                      </a:cxn>
                      <a:cxn ang="0">
                        <a:pos x="2" y="14"/>
                      </a:cxn>
                      <a:cxn ang="0">
                        <a:pos x="4" y="15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6" h="16">
                        <a:moveTo>
                          <a:pt x="8" y="16"/>
                        </a:moveTo>
                        <a:lnTo>
                          <a:pt x="11" y="15"/>
                        </a:lnTo>
                        <a:lnTo>
                          <a:pt x="14" y="14"/>
                        </a:lnTo>
                        <a:lnTo>
                          <a:pt x="15" y="12"/>
                        </a:lnTo>
                        <a:lnTo>
                          <a:pt x="16" y="8"/>
                        </a:lnTo>
                        <a:lnTo>
                          <a:pt x="15" y="5"/>
                        </a:lnTo>
                        <a:lnTo>
                          <a:pt x="14" y="3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4" y="2"/>
                        </a:lnTo>
                        <a:lnTo>
                          <a:pt x="2" y="3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4" y="15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1" name="Freeform 171"/>
                  <p:cNvSpPr>
                    <a:spLocks noChangeAspect="1"/>
                  </p:cNvSpPr>
                  <p:nvPr/>
                </p:nvSpPr>
                <p:spPr bwMode="auto">
                  <a:xfrm>
                    <a:off x="1029" y="3526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12" y="15"/>
                      </a:cxn>
                      <a:cxn ang="0">
                        <a:pos x="14" y="14"/>
                      </a:cxn>
                      <a:cxn ang="0">
                        <a:pos x="15" y="12"/>
                      </a:cxn>
                      <a:cxn ang="0">
                        <a:pos x="16" y="8"/>
                      </a:cxn>
                      <a:cxn ang="0">
                        <a:pos x="15" y="5"/>
                      </a:cxn>
                      <a:cxn ang="0">
                        <a:pos x="14" y="3"/>
                      </a:cxn>
                      <a:cxn ang="0">
                        <a:pos x="12" y="2"/>
                      </a:cxn>
                      <a:cxn ang="0">
                        <a:pos x="8" y="0"/>
                      </a:cxn>
                      <a:cxn ang="0">
                        <a:pos x="5" y="2"/>
                      </a:cxn>
                      <a:cxn ang="0">
                        <a:pos x="2" y="3"/>
                      </a:cxn>
                      <a:cxn ang="0">
                        <a:pos x="1" y="5"/>
                      </a:cxn>
                      <a:cxn ang="0">
                        <a:pos x="0" y="8"/>
                      </a:cxn>
                      <a:cxn ang="0">
                        <a:pos x="1" y="12"/>
                      </a:cxn>
                      <a:cxn ang="0">
                        <a:pos x="2" y="14"/>
                      </a:cxn>
                      <a:cxn ang="0">
                        <a:pos x="5" y="15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6" h="16">
                        <a:moveTo>
                          <a:pt x="8" y="16"/>
                        </a:moveTo>
                        <a:lnTo>
                          <a:pt x="12" y="15"/>
                        </a:lnTo>
                        <a:lnTo>
                          <a:pt x="14" y="14"/>
                        </a:lnTo>
                        <a:lnTo>
                          <a:pt x="15" y="12"/>
                        </a:lnTo>
                        <a:lnTo>
                          <a:pt x="16" y="8"/>
                        </a:lnTo>
                        <a:lnTo>
                          <a:pt x="15" y="5"/>
                        </a:lnTo>
                        <a:lnTo>
                          <a:pt x="14" y="3"/>
                        </a:lnTo>
                        <a:lnTo>
                          <a:pt x="12" y="2"/>
                        </a:lnTo>
                        <a:lnTo>
                          <a:pt x="8" y="0"/>
                        </a:lnTo>
                        <a:lnTo>
                          <a:pt x="5" y="2"/>
                        </a:lnTo>
                        <a:lnTo>
                          <a:pt x="2" y="3"/>
                        </a:lnTo>
                        <a:lnTo>
                          <a:pt x="1" y="5"/>
                        </a:lnTo>
                        <a:lnTo>
                          <a:pt x="0" y="8"/>
                        </a:lnTo>
                        <a:lnTo>
                          <a:pt x="1" y="12"/>
                        </a:lnTo>
                        <a:lnTo>
                          <a:pt x="2" y="14"/>
                        </a:lnTo>
                        <a:lnTo>
                          <a:pt x="5" y="15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2" name="Freeform 172"/>
                  <p:cNvSpPr>
                    <a:spLocks noChangeAspect="1"/>
                  </p:cNvSpPr>
                  <p:nvPr/>
                </p:nvSpPr>
                <p:spPr bwMode="auto">
                  <a:xfrm>
                    <a:off x="1042" y="3526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1" y="14"/>
                      </a:cxn>
                      <a:cxn ang="0">
                        <a:pos x="13" y="12"/>
                      </a:cxn>
                      <a:cxn ang="0">
                        <a:pos x="15" y="10"/>
                      </a:cxn>
                      <a:cxn ang="0">
                        <a:pos x="16" y="6"/>
                      </a:cxn>
                      <a:cxn ang="0">
                        <a:pos x="15" y="4"/>
                      </a:cxn>
                      <a:cxn ang="0">
                        <a:pos x="13" y="2"/>
                      </a:cxn>
                      <a:cxn ang="0">
                        <a:pos x="11" y="1"/>
                      </a:cxn>
                      <a:cxn ang="0">
                        <a:pos x="8" y="0"/>
                      </a:cxn>
                      <a:cxn ang="0">
                        <a:pos x="5" y="1"/>
                      </a:cxn>
                      <a:cxn ang="0">
                        <a:pos x="2" y="2"/>
                      </a:cxn>
                      <a:cxn ang="0">
                        <a:pos x="1" y="4"/>
                      </a:cxn>
                      <a:cxn ang="0">
                        <a:pos x="0" y="6"/>
                      </a:cxn>
                      <a:cxn ang="0">
                        <a:pos x="1" y="10"/>
                      </a:cxn>
                      <a:cxn ang="0">
                        <a:pos x="2" y="12"/>
                      </a:cxn>
                      <a:cxn ang="0">
                        <a:pos x="5" y="14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16" h="14">
                        <a:moveTo>
                          <a:pt x="8" y="14"/>
                        </a:moveTo>
                        <a:lnTo>
                          <a:pt x="11" y="14"/>
                        </a:lnTo>
                        <a:lnTo>
                          <a:pt x="13" y="12"/>
                        </a:lnTo>
                        <a:lnTo>
                          <a:pt x="15" y="10"/>
                        </a:lnTo>
                        <a:lnTo>
                          <a:pt x="16" y="6"/>
                        </a:lnTo>
                        <a:lnTo>
                          <a:pt x="15" y="4"/>
                        </a:lnTo>
                        <a:lnTo>
                          <a:pt x="13" y="2"/>
                        </a:lnTo>
                        <a:lnTo>
                          <a:pt x="11" y="1"/>
                        </a:lnTo>
                        <a:lnTo>
                          <a:pt x="8" y="0"/>
                        </a:lnTo>
                        <a:lnTo>
                          <a:pt x="5" y="1"/>
                        </a:lnTo>
                        <a:lnTo>
                          <a:pt x="2" y="2"/>
                        </a:lnTo>
                        <a:lnTo>
                          <a:pt x="1" y="4"/>
                        </a:lnTo>
                        <a:lnTo>
                          <a:pt x="0" y="6"/>
                        </a:lnTo>
                        <a:lnTo>
                          <a:pt x="1" y="10"/>
                        </a:lnTo>
                        <a:lnTo>
                          <a:pt x="2" y="12"/>
                        </a:lnTo>
                        <a:lnTo>
                          <a:pt x="5" y="14"/>
                        </a:lnTo>
                        <a:lnTo>
                          <a:pt x="8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3" name="Freeform 173"/>
                  <p:cNvSpPr>
                    <a:spLocks noChangeAspect="1"/>
                  </p:cNvSpPr>
                  <p:nvPr/>
                </p:nvSpPr>
                <p:spPr bwMode="auto">
                  <a:xfrm>
                    <a:off x="1033" y="3423"/>
                    <a:ext cx="91" cy="57"/>
                  </a:xfrm>
                  <a:custGeom>
                    <a:avLst/>
                    <a:gdLst/>
                    <a:ahLst/>
                    <a:cxnLst>
                      <a:cxn ang="0">
                        <a:pos x="1" y="113"/>
                      </a:cxn>
                      <a:cxn ang="0">
                        <a:pos x="0" y="11"/>
                      </a:cxn>
                      <a:cxn ang="0">
                        <a:pos x="0" y="10"/>
                      </a:cxn>
                      <a:cxn ang="0">
                        <a:pos x="3" y="5"/>
                      </a:cxn>
                      <a:cxn ang="0">
                        <a:pos x="6" y="2"/>
                      </a:cxn>
                      <a:cxn ang="0">
                        <a:pos x="14" y="0"/>
                      </a:cxn>
                      <a:cxn ang="0">
                        <a:pos x="181" y="0"/>
                      </a:cxn>
                      <a:cxn ang="0">
                        <a:pos x="24" y="14"/>
                      </a:cxn>
                      <a:cxn ang="0">
                        <a:pos x="23" y="15"/>
                      </a:cxn>
                      <a:cxn ang="0">
                        <a:pos x="20" y="18"/>
                      </a:cxn>
                      <a:cxn ang="0">
                        <a:pos x="15" y="21"/>
                      </a:cxn>
                      <a:cxn ang="0">
                        <a:pos x="14" y="28"/>
                      </a:cxn>
                      <a:cxn ang="0">
                        <a:pos x="12" y="45"/>
                      </a:cxn>
                      <a:cxn ang="0">
                        <a:pos x="8" y="74"/>
                      </a:cxn>
                      <a:cxn ang="0">
                        <a:pos x="4" y="102"/>
                      </a:cxn>
                      <a:cxn ang="0">
                        <a:pos x="1" y="113"/>
                      </a:cxn>
                    </a:cxnLst>
                    <a:rect l="0" t="0" r="r" b="b"/>
                    <a:pathLst>
                      <a:path w="181" h="113">
                        <a:moveTo>
                          <a:pt x="1" y="113"/>
                        </a:move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3" y="5"/>
                        </a:lnTo>
                        <a:lnTo>
                          <a:pt x="6" y="2"/>
                        </a:lnTo>
                        <a:lnTo>
                          <a:pt x="14" y="0"/>
                        </a:lnTo>
                        <a:lnTo>
                          <a:pt x="181" y="0"/>
                        </a:lnTo>
                        <a:lnTo>
                          <a:pt x="24" y="14"/>
                        </a:lnTo>
                        <a:lnTo>
                          <a:pt x="23" y="15"/>
                        </a:lnTo>
                        <a:lnTo>
                          <a:pt x="20" y="18"/>
                        </a:lnTo>
                        <a:lnTo>
                          <a:pt x="15" y="21"/>
                        </a:lnTo>
                        <a:lnTo>
                          <a:pt x="14" y="28"/>
                        </a:lnTo>
                        <a:lnTo>
                          <a:pt x="12" y="45"/>
                        </a:lnTo>
                        <a:lnTo>
                          <a:pt x="8" y="74"/>
                        </a:lnTo>
                        <a:lnTo>
                          <a:pt x="4" y="102"/>
                        </a:lnTo>
                        <a:lnTo>
                          <a:pt x="1" y="113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4" name="Freeform 174"/>
                  <p:cNvSpPr>
                    <a:spLocks noChangeAspect="1"/>
                  </p:cNvSpPr>
                  <p:nvPr/>
                </p:nvSpPr>
                <p:spPr bwMode="auto">
                  <a:xfrm>
                    <a:off x="1037" y="3436"/>
                    <a:ext cx="89" cy="56"/>
                  </a:xfrm>
                  <a:custGeom>
                    <a:avLst/>
                    <a:gdLst/>
                    <a:ahLst/>
                    <a:cxnLst>
                      <a:cxn ang="0">
                        <a:pos x="179" y="0"/>
                      </a:cxn>
                      <a:cxn ang="0">
                        <a:pos x="180" y="102"/>
                      </a:cxn>
                      <a:cxn ang="0">
                        <a:pos x="180" y="103"/>
                      </a:cxn>
                      <a:cxn ang="0">
                        <a:pos x="178" y="107"/>
                      </a:cxn>
                      <a:cxn ang="0">
                        <a:pos x="174" y="111"/>
                      </a:cxn>
                      <a:cxn ang="0">
                        <a:pos x="167" y="113"/>
                      </a:cxn>
                      <a:cxn ang="0">
                        <a:pos x="0" y="113"/>
                      </a:cxn>
                      <a:cxn ang="0">
                        <a:pos x="157" y="99"/>
                      </a:cxn>
                      <a:cxn ang="0">
                        <a:pos x="158" y="98"/>
                      </a:cxn>
                      <a:cxn ang="0">
                        <a:pos x="163" y="95"/>
                      </a:cxn>
                      <a:cxn ang="0">
                        <a:pos x="166" y="92"/>
                      </a:cxn>
                      <a:cxn ang="0">
                        <a:pos x="167" y="86"/>
                      </a:cxn>
                      <a:cxn ang="0">
                        <a:pos x="170" y="68"/>
                      </a:cxn>
                      <a:cxn ang="0">
                        <a:pos x="173" y="39"/>
                      </a:cxn>
                      <a:cxn ang="0">
                        <a:pos x="176" y="11"/>
                      </a:cxn>
                      <a:cxn ang="0">
                        <a:pos x="179" y="0"/>
                      </a:cxn>
                    </a:cxnLst>
                    <a:rect l="0" t="0" r="r" b="b"/>
                    <a:pathLst>
                      <a:path w="180" h="113">
                        <a:moveTo>
                          <a:pt x="179" y="0"/>
                        </a:moveTo>
                        <a:lnTo>
                          <a:pt x="180" y="102"/>
                        </a:lnTo>
                        <a:lnTo>
                          <a:pt x="180" y="103"/>
                        </a:lnTo>
                        <a:lnTo>
                          <a:pt x="178" y="107"/>
                        </a:lnTo>
                        <a:lnTo>
                          <a:pt x="174" y="111"/>
                        </a:lnTo>
                        <a:lnTo>
                          <a:pt x="167" y="113"/>
                        </a:lnTo>
                        <a:lnTo>
                          <a:pt x="0" y="113"/>
                        </a:lnTo>
                        <a:lnTo>
                          <a:pt x="157" y="99"/>
                        </a:lnTo>
                        <a:lnTo>
                          <a:pt x="158" y="98"/>
                        </a:lnTo>
                        <a:lnTo>
                          <a:pt x="163" y="95"/>
                        </a:lnTo>
                        <a:lnTo>
                          <a:pt x="166" y="92"/>
                        </a:lnTo>
                        <a:lnTo>
                          <a:pt x="167" y="86"/>
                        </a:lnTo>
                        <a:lnTo>
                          <a:pt x="170" y="68"/>
                        </a:lnTo>
                        <a:lnTo>
                          <a:pt x="173" y="39"/>
                        </a:lnTo>
                        <a:lnTo>
                          <a:pt x="176" y="11"/>
                        </a:lnTo>
                        <a:lnTo>
                          <a:pt x="179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5" name="Freeform 175"/>
                  <p:cNvSpPr>
                    <a:spLocks noChangeAspect="1"/>
                  </p:cNvSpPr>
                  <p:nvPr/>
                </p:nvSpPr>
                <p:spPr bwMode="auto">
                  <a:xfrm>
                    <a:off x="246" y="3269"/>
                    <a:ext cx="283" cy="154"/>
                  </a:xfrm>
                  <a:custGeom>
                    <a:avLst/>
                    <a:gdLst/>
                    <a:ahLst/>
                    <a:cxnLst>
                      <a:cxn ang="0">
                        <a:pos x="12" y="237"/>
                      </a:cxn>
                      <a:cxn ang="0">
                        <a:pos x="36" y="218"/>
                      </a:cxn>
                      <a:cxn ang="0">
                        <a:pos x="67" y="205"/>
                      </a:cxn>
                      <a:cxn ang="0">
                        <a:pos x="102" y="198"/>
                      </a:cxn>
                      <a:cxn ang="0">
                        <a:pos x="136" y="197"/>
                      </a:cxn>
                      <a:cxn ang="0">
                        <a:pos x="169" y="198"/>
                      </a:cxn>
                      <a:cxn ang="0">
                        <a:pos x="196" y="200"/>
                      </a:cxn>
                      <a:cxn ang="0">
                        <a:pos x="215" y="203"/>
                      </a:cxn>
                      <a:cxn ang="0">
                        <a:pos x="224" y="204"/>
                      </a:cxn>
                      <a:cxn ang="0">
                        <a:pos x="255" y="206"/>
                      </a:cxn>
                      <a:cxn ang="0">
                        <a:pos x="307" y="210"/>
                      </a:cxn>
                      <a:cxn ang="0">
                        <a:pos x="367" y="212"/>
                      </a:cxn>
                      <a:cxn ang="0">
                        <a:pos x="417" y="211"/>
                      </a:cxn>
                      <a:cxn ang="0">
                        <a:pos x="449" y="195"/>
                      </a:cxn>
                      <a:cxn ang="0">
                        <a:pos x="465" y="173"/>
                      </a:cxn>
                      <a:cxn ang="0">
                        <a:pos x="472" y="157"/>
                      </a:cxn>
                      <a:cxn ang="0">
                        <a:pos x="473" y="152"/>
                      </a:cxn>
                      <a:cxn ang="0">
                        <a:pos x="513" y="31"/>
                      </a:cxn>
                      <a:cxn ang="0">
                        <a:pos x="526" y="10"/>
                      </a:cxn>
                      <a:cxn ang="0">
                        <a:pos x="538" y="1"/>
                      </a:cxn>
                      <a:cxn ang="0">
                        <a:pos x="550" y="0"/>
                      </a:cxn>
                      <a:cxn ang="0">
                        <a:pos x="555" y="1"/>
                      </a:cxn>
                      <a:cxn ang="0">
                        <a:pos x="566" y="15"/>
                      </a:cxn>
                      <a:cxn ang="0">
                        <a:pos x="568" y="37"/>
                      </a:cxn>
                      <a:cxn ang="0">
                        <a:pos x="523" y="177"/>
                      </a:cxn>
                      <a:cxn ang="0">
                        <a:pos x="506" y="214"/>
                      </a:cxn>
                      <a:cxn ang="0">
                        <a:pos x="483" y="240"/>
                      </a:cxn>
                      <a:cxn ang="0">
                        <a:pos x="453" y="258"/>
                      </a:cxn>
                      <a:cxn ang="0">
                        <a:pos x="417" y="267"/>
                      </a:cxn>
                      <a:cxn ang="0">
                        <a:pos x="376" y="272"/>
                      </a:cxn>
                      <a:cxn ang="0">
                        <a:pos x="328" y="271"/>
                      </a:cxn>
                      <a:cxn ang="0">
                        <a:pos x="272" y="266"/>
                      </a:cxn>
                      <a:cxn ang="0">
                        <a:pos x="211" y="260"/>
                      </a:cxn>
                      <a:cxn ang="0">
                        <a:pos x="132" y="257"/>
                      </a:cxn>
                      <a:cxn ang="0">
                        <a:pos x="81" y="264"/>
                      </a:cxn>
                      <a:cxn ang="0">
                        <a:pos x="54" y="276"/>
                      </a:cxn>
                      <a:cxn ang="0">
                        <a:pos x="45" y="288"/>
                      </a:cxn>
                      <a:cxn ang="0">
                        <a:pos x="41" y="304"/>
                      </a:cxn>
                      <a:cxn ang="0">
                        <a:pos x="28" y="302"/>
                      </a:cxn>
                      <a:cxn ang="0">
                        <a:pos x="19" y="301"/>
                      </a:cxn>
                      <a:cxn ang="0">
                        <a:pos x="7" y="293"/>
                      </a:cxn>
                      <a:cxn ang="0">
                        <a:pos x="0" y="276"/>
                      </a:cxn>
                      <a:cxn ang="0">
                        <a:pos x="3" y="256"/>
                      </a:cxn>
                    </a:cxnLst>
                    <a:rect l="0" t="0" r="r" b="b"/>
                    <a:pathLst>
                      <a:path w="568" h="305">
                        <a:moveTo>
                          <a:pt x="4" y="251"/>
                        </a:moveTo>
                        <a:lnTo>
                          <a:pt x="12" y="237"/>
                        </a:lnTo>
                        <a:lnTo>
                          <a:pt x="23" y="227"/>
                        </a:lnTo>
                        <a:lnTo>
                          <a:pt x="36" y="218"/>
                        </a:lnTo>
                        <a:lnTo>
                          <a:pt x="51" y="211"/>
                        </a:lnTo>
                        <a:lnTo>
                          <a:pt x="67" y="205"/>
                        </a:lnTo>
                        <a:lnTo>
                          <a:pt x="83" y="202"/>
                        </a:lnTo>
                        <a:lnTo>
                          <a:pt x="102" y="198"/>
                        </a:lnTo>
                        <a:lnTo>
                          <a:pt x="119" y="197"/>
                        </a:lnTo>
                        <a:lnTo>
                          <a:pt x="136" y="197"/>
                        </a:lnTo>
                        <a:lnTo>
                          <a:pt x="154" y="197"/>
                        </a:lnTo>
                        <a:lnTo>
                          <a:pt x="169" y="198"/>
                        </a:lnTo>
                        <a:lnTo>
                          <a:pt x="183" y="199"/>
                        </a:lnTo>
                        <a:lnTo>
                          <a:pt x="196" y="200"/>
                        </a:lnTo>
                        <a:lnTo>
                          <a:pt x="207" y="202"/>
                        </a:lnTo>
                        <a:lnTo>
                          <a:pt x="215" y="203"/>
                        </a:lnTo>
                        <a:lnTo>
                          <a:pt x="219" y="204"/>
                        </a:lnTo>
                        <a:lnTo>
                          <a:pt x="224" y="204"/>
                        </a:lnTo>
                        <a:lnTo>
                          <a:pt x="235" y="205"/>
                        </a:lnTo>
                        <a:lnTo>
                          <a:pt x="255" y="206"/>
                        </a:lnTo>
                        <a:lnTo>
                          <a:pt x="279" y="208"/>
                        </a:lnTo>
                        <a:lnTo>
                          <a:pt x="307" y="210"/>
                        </a:lnTo>
                        <a:lnTo>
                          <a:pt x="337" y="211"/>
                        </a:lnTo>
                        <a:lnTo>
                          <a:pt x="367" y="212"/>
                        </a:lnTo>
                        <a:lnTo>
                          <a:pt x="397" y="213"/>
                        </a:lnTo>
                        <a:lnTo>
                          <a:pt x="417" y="211"/>
                        </a:lnTo>
                        <a:lnTo>
                          <a:pt x="435" y="204"/>
                        </a:lnTo>
                        <a:lnTo>
                          <a:pt x="449" y="195"/>
                        </a:lnTo>
                        <a:lnTo>
                          <a:pt x="458" y="184"/>
                        </a:lnTo>
                        <a:lnTo>
                          <a:pt x="465" y="173"/>
                        </a:lnTo>
                        <a:lnTo>
                          <a:pt x="469" y="164"/>
                        </a:lnTo>
                        <a:lnTo>
                          <a:pt x="472" y="157"/>
                        </a:lnTo>
                        <a:lnTo>
                          <a:pt x="473" y="153"/>
                        </a:lnTo>
                        <a:lnTo>
                          <a:pt x="473" y="152"/>
                        </a:lnTo>
                        <a:lnTo>
                          <a:pt x="473" y="151"/>
                        </a:lnTo>
                        <a:lnTo>
                          <a:pt x="513" y="31"/>
                        </a:lnTo>
                        <a:lnTo>
                          <a:pt x="519" y="18"/>
                        </a:lnTo>
                        <a:lnTo>
                          <a:pt x="526" y="10"/>
                        </a:lnTo>
                        <a:lnTo>
                          <a:pt x="531" y="5"/>
                        </a:lnTo>
                        <a:lnTo>
                          <a:pt x="538" y="1"/>
                        </a:lnTo>
                        <a:lnTo>
                          <a:pt x="544" y="0"/>
                        </a:lnTo>
                        <a:lnTo>
                          <a:pt x="550" y="0"/>
                        </a:lnTo>
                        <a:lnTo>
                          <a:pt x="553" y="1"/>
                        </a:lnTo>
                        <a:lnTo>
                          <a:pt x="555" y="1"/>
                        </a:lnTo>
                        <a:lnTo>
                          <a:pt x="565" y="5"/>
                        </a:lnTo>
                        <a:lnTo>
                          <a:pt x="566" y="15"/>
                        </a:lnTo>
                        <a:lnTo>
                          <a:pt x="568" y="33"/>
                        </a:lnTo>
                        <a:lnTo>
                          <a:pt x="568" y="37"/>
                        </a:lnTo>
                        <a:lnTo>
                          <a:pt x="568" y="40"/>
                        </a:lnTo>
                        <a:lnTo>
                          <a:pt x="523" y="177"/>
                        </a:lnTo>
                        <a:lnTo>
                          <a:pt x="515" y="197"/>
                        </a:lnTo>
                        <a:lnTo>
                          <a:pt x="506" y="214"/>
                        </a:lnTo>
                        <a:lnTo>
                          <a:pt x="496" y="228"/>
                        </a:lnTo>
                        <a:lnTo>
                          <a:pt x="483" y="240"/>
                        </a:lnTo>
                        <a:lnTo>
                          <a:pt x="469" y="250"/>
                        </a:lnTo>
                        <a:lnTo>
                          <a:pt x="453" y="258"/>
                        </a:lnTo>
                        <a:lnTo>
                          <a:pt x="437" y="264"/>
                        </a:lnTo>
                        <a:lnTo>
                          <a:pt x="417" y="267"/>
                        </a:lnTo>
                        <a:lnTo>
                          <a:pt x="398" y="271"/>
                        </a:lnTo>
                        <a:lnTo>
                          <a:pt x="376" y="272"/>
                        </a:lnTo>
                        <a:lnTo>
                          <a:pt x="352" y="272"/>
                        </a:lnTo>
                        <a:lnTo>
                          <a:pt x="328" y="271"/>
                        </a:lnTo>
                        <a:lnTo>
                          <a:pt x="301" y="269"/>
                        </a:lnTo>
                        <a:lnTo>
                          <a:pt x="272" y="266"/>
                        </a:lnTo>
                        <a:lnTo>
                          <a:pt x="242" y="264"/>
                        </a:lnTo>
                        <a:lnTo>
                          <a:pt x="211" y="260"/>
                        </a:lnTo>
                        <a:lnTo>
                          <a:pt x="167" y="257"/>
                        </a:lnTo>
                        <a:lnTo>
                          <a:pt x="132" y="257"/>
                        </a:lnTo>
                        <a:lnTo>
                          <a:pt x="103" y="259"/>
                        </a:lnTo>
                        <a:lnTo>
                          <a:pt x="81" y="264"/>
                        </a:lnTo>
                        <a:lnTo>
                          <a:pt x="65" y="269"/>
                        </a:lnTo>
                        <a:lnTo>
                          <a:pt x="54" y="276"/>
                        </a:lnTo>
                        <a:lnTo>
                          <a:pt x="48" y="282"/>
                        </a:lnTo>
                        <a:lnTo>
                          <a:pt x="45" y="288"/>
                        </a:lnTo>
                        <a:lnTo>
                          <a:pt x="43" y="305"/>
                        </a:lnTo>
                        <a:lnTo>
                          <a:pt x="41" y="304"/>
                        </a:lnTo>
                        <a:lnTo>
                          <a:pt x="35" y="303"/>
                        </a:lnTo>
                        <a:lnTo>
                          <a:pt x="28" y="302"/>
                        </a:lnTo>
                        <a:lnTo>
                          <a:pt x="26" y="302"/>
                        </a:lnTo>
                        <a:lnTo>
                          <a:pt x="19" y="301"/>
                        </a:lnTo>
                        <a:lnTo>
                          <a:pt x="12" y="297"/>
                        </a:lnTo>
                        <a:lnTo>
                          <a:pt x="7" y="293"/>
                        </a:lnTo>
                        <a:lnTo>
                          <a:pt x="4" y="287"/>
                        </a:lnTo>
                        <a:lnTo>
                          <a:pt x="0" y="276"/>
                        </a:lnTo>
                        <a:lnTo>
                          <a:pt x="0" y="265"/>
                        </a:lnTo>
                        <a:lnTo>
                          <a:pt x="3" y="256"/>
                        </a:lnTo>
                        <a:lnTo>
                          <a:pt x="4" y="2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6" name="Freeform 176"/>
                  <p:cNvSpPr>
                    <a:spLocks noChangeAspect="1"/>
                  </p:cNvSpPr>
                  <p:nvPr/>
                </p:nvSpPr>
                <p:spPr bwMode="auto">
                  <a:xfrm>
                    <a:off x="255" y="3279"/>
                    <a:ext cx="267" cy="130"/>
                  </a:xfrm>
                  <a:custGeom>
                    <a:avLst/>
                    <a:gdLst/>
                    <a:ahLst/>
                    <a:cxnLst>
                      <a:cxn ang="0">
                        <a:pos x="509" y="33"/>
                      </a:cxn>
                      <a:cxn ang="0">
                        <a:pos x="496" y="69"/>
                      </a:cxn>
                      <a:cxn ang="0">
                        <a:pos x="483" y="109"/>
                      </a:cxn>
                      <a:cxn ang="0">
                        <a:pos x="474" y="135"/>
                      </a:cxn>
                      <a:cxn ang="0">
                        <a:pos x="472" y="143"/>
                      </a:cxn>
                      <a:cxn ang="0">
                        <a:pos x="464" y="163"/>
                      </a:cxn>
                      <a:cxn ang="0">
                        <a:pos x="444" y="189"/>
                      </a:cxn>
                      <a:cxn ang="0">
                        <a:pos x="406" y="209"/>
                      </a:cxn>
                      <a:cxn ang="0">
                        <a:pos x="350" y="212"/>
                      </a:cxn>
                      <a:cxn ang="0">
                        <a:pos x="290" y="210"/>
                      </a:cxn>
                      <a:cxn ang="0">
                        <a:pos x="237" y="206"/>
                      </a:cxn>
                      <a:cxn ang="0">
                        <a:pos x="204" y="204"/>
                      </a:cxn>
                      <a:cxn ang="0">
                        <a:pos x="197" y="204"/>
                      </a:cxn>
                      <a:cxn ang="0">
                        <a:pos x="185" y="202"/>
                      </a:cxn>
                      <a:cxn ang="0">
                        <a:pos x="161" y="200"/>
                      </a:cxn>
                      <a:cxn ang="0">
                        <a:pos x="131" y="197"/>
                      </a:cxn>
                      <a:cxn ang="0">
                        <a:pos x="97" y="197"/>
                      </a:cxn>
                      <a:cxn ang="0">
                        <a:pos x="64" y="202"/>
                      </a:cxn>
                      <a:cxn ang="0">
                        <a:pos x="34" y="212"/>
                      </a:cxn>
                      <a:cxn ang="0">
                        <a:pos x="12" y="229"/>
                      </a:cxn>
                      <a:cxn ang="0">
                        <a:pos x="3" y="243"/>
                      </a:cxn>
                      <a:cxn ang="0">
                        <a:pos x="0" y="255"/>
                      </a:cxn>
                      <a:cxn ang="0">
                        <a:pos x="4" y="255"/>
                      </a:cxn>
                      <a:cxn ang="0">
                        <a:pos x="19" y="239"/>
                      </a:cxn>
                      <a:cxn ang="0">
                        <a:pos x="50" y="224"/>
                      </a:cxn>
                      <a:cxn ang="0">
                        <a:pos x="109" y="216"/>
                      </a:cxn>
                      <a:cxn ang="0">
                        <a:pos x="179" y="216"/>
                      </a:cxn>
                      <a:cxn ang="0">
                        <a:pos x="235" y="220"/>
                      </a:cxn>
                      <a:cxn ang="0">
                        <a:pos x="288" y="225"/>
                      </a:cxn>
                      <a:cxn ang="0">
                        <a:pos x="335" y="229"/>
                      </a:cxn>
                      <a:cxn ang="0">
                        <a:pos x="376" y="231"/>
                      </a:cxn>
                      <a:cxn ang="0">
                        <a:pos x="412" y="228"/>
                      </a:cxn>
                      <a:cxn ang="0">
                        <a:pos x="441" y="218"/>
                      </a:cxn>
                      <a:cxn ang="0">
                        <a:pos x="461" y="200"/>
                      </a:cxn>
                      <a:cxn ang="0">
                        <a:pos x="522" y="22"/>
                      </a:cxn>
                      <a:cxn ang="0">
                        <a:pos x="536" y="21"/>
                      </a:cxn>
                      <a:cxn ang="0">
                        <a:pos x="536" y="19"/>
                      </a:cxn>
                      <a:cxn ang="0">
                        <a:pos x="534" y="0"/>
                      </a:cxn>
                      <a:cxn ang="0">
                        <a:pos x="527" y="1"/>
                      </a:cxn>
                      <a:cxn ang="0">
                        <a:pos x="513" y="20"/>
                      </a:cxn>
                    </a:cxnLst>
                    <a:rect l="0" t="0" r="r" b="b"/>
                    <a:pathLst>
                      <a:path w="536" h="262">
                        <a:moveTo>
                          <a:pt x="513" y="20"/>
                        </a:moveTo>
                        <a:lnTo>
                          <a:pt x="509" y="33"/>
                        </a:lnTo>
                        <a:lnTo>
                          <a:pt x="503" y="50"/>
                        </a:lnTo>
                        <a:lnTo>
                          <a:pt x="496" y="69"/>
                        </a:lnTo>
                        <a:lnTo>
                          <a:pt x="490" y="89"/>
                        </a:lnTo>
                        <a:lnTo>
                          <a:pt x="483" y="109"/>
                        </a:lnTo>
                        <a:lnTo>
                          <a:pt x="477" y="125"/>
                        </a:lnTo>
                        <a:lnTo>
                          <a:pt x="474" y="135"/>
                        </a:lnTo>
                        <a:lnTo>
                          <a:pt x="473" y="140"/>
                        </a:lnTo>
                        <a:lnTo>
                          <a:pt x="472" y="143"/>
                        </a:lnTo>
                        <a:lnTo>
                          <a:pt x="469" y="151"/>
                        </a:lnTo>
                        <a:lnTo>
                          <a:pt x="464" y="163"/>
                        </a:lnTo>
                        <a:lnTo>
                          <a:pt x="456" y="175"/>
                        </a:lnTo>
                        <a:lnTo>
                          <a:pt x="444" y="189"/>
                        </a:lnTo>
                        <a:lnTo>
                          <a:pt x="427" y="201"/>
                        </a:lnTo>
                        <a:lnTo>
                          <a:pt x="406" y="209"/>
                        </a:lnTo>
                        <a:lnTo>
                          <a:pt x="380" y="212"/>
                        </a:lnTo>
                        <a:lnTo>
                          <a:pt x="350" y="212"/>
                        </a:lnTo>
                        <a:lnTo>
                          <a:pt x="320" y="211"/>
                        </a:lnTo>
                        <a:lnTo>
                          <a:pt x="290" y="210"/>
                        </a:lnTo>
                        <a:lnTo>
                          <a:pt x="261" y="208"/>
                        </a:lnTo>
                        <a:lnTo>
                          <a:pt x="237" y="206"/>
                        </a:lnTo>
                        <a:lnTo>
                          <a:pt x="217" y="205"/>
                        </a:lnTo>
                        <a:lnTo>
                          <a:pt x="204" y="204"/>
                        </a:lnTo>
                        <a:lnTo>
                          <a:pt x="200" y="204"/>
                        </a:lnTo>
                        <a:lnTo>
                          <a:pt x="197" y="204"/>
                        </a:lnTo>
                        <a:lnTo>
                          <a:pt x="193" y="203"/>
                        </a:lnTo>
                        <a:lnTo>
                          <a:pt x="185" y="202"/>
                        </a:lnTo>
                        <a:lnTo>
                          <a:pt x="173" y="201"/>
                        </a:lnTo>
                        <a:lnTo>
                          <a:pt x="161" y="200"/>
                        </a:lnTo>
                        <a:lnTo>
                          <a:pt x="147" y="198"/>
                        </a:lnTo>
                        <a:lnTo>
                          <a:pt x="131" y="197"/>
                        </a:lnTo>
                        <a:lnTo>
                          <a:pt x="114" y="197"/>
                        </a:lnTo>
                        <a:lnTo>
                          <a:pt x="97" y="197"/>
                        </a:lnTo>
                        <a:lnTo>
                          <a:pt x="80" y="200"/>
                        </a:lnTo>
                        <a:lnTo>
                          <a:pt x="64" y="202"/>
                        </a:lnTo>
                        <a:lnTo>
                          <a:pt x="48" y="206"/>
                        </a:lnTo>
                        <a:lnTo>
                          <a:pt x="34" y="212"/>
                        </a:lnTo>
                        <a:lnTo>
                          <a:pt x="21" y="220"/>
                        </a:lnTo>
                        <a:lnTo>
                          <a:pt x="12" y="229"/>
                        </a:lnTo>
                        <a:lnTo>
                          <a:pt x="4" y="241"/>
                        </a:lnTo>
                        <a:lnTo>
                          <a:pt x="3" y="243"/>
                        </a:lnTo>
                        <a:lnTo>
                          <a:pt x="2" y="248"/>
                        </a:lnTo>
                        <a:lnTo>
                          <a:pt x="0" y="255"/>
                        </a:lnTo>
                        <a:lnTo>
                          <a:pt x="2" y="262"/>
                        </a:lnTo>
                        <a:lnTo>
                          <a:pt x="4" y="255"/>
                        </a:lnTo>
                        <a:lnTo>
                          <a:pt x="10" y="247"/>
                        </a:lnTo>
                        <a:lnTo>
                          <a:pt x="19" y="239"/>
                        </a:lnTo>
                        <a:lnTo>
                          <a:pt x="32" y="231"/>
                        </a:lnTo>
                        <a:lnTo>
                          <a:pt x="50" y="224"/>
                        </a:lnTo>
                        <a:lnTo>
                          <a:pt x="75" y="219"/>
                        </a:lnTo>
                        <a:lnTo>
                          <a:pt x="109" y="216"/>
                        </a:lnTo>
                        <a:lnTo>
                          <a:pt x="149" y="214"/>
                        </a:lnTo>
                        <a:lnTo>
                          <a:pt x="179" y="216"/>
                        </a:lnTo>
                        <a:lnTo>
                          <a:pt x="208" y="218"/>
                        </a:lnTo>
                        <a:lnTo>
                          <a:pt x="235" y="220"/>
                        </a:lnTo>
                        <a:lnTo>
                          <a:pt x="262" y="223"/>
                        </a:lnTo>
                        <a:lnTo>
                          <a:pt x="288" y="225"/>
                        </a:lnTo>
                        <a:lnTo>
                          <a:pt x="312" y="227"/>
                        </a:lnTo>
                        <a:lnTo>
                          <a:pt x="335" y="229"/>
                        </a:lnTo>
                        <a:lnTo>
                          <a:pt x="356" y="231"/>
                        </a:lnTo>
                        <a:lnTo>
                          <a:pt x="376" y="231"/>
                        </a:lnTo>
                        <a:lnTo>
                          <a:pt x="394" y="231"/>
                        </a:lnTo>
                        <a:lnTo>
                          <a:pt x="412" y="228"/>
                        </a:lnTo>
                        <a:lnTo>
                          <a:pt x="427" y="224"/>
                        </a:lnTo>
                        <a:lnTo>
                          <a:pt x="441" y="218"/>
                        </a:lnTo>
                        <a:lnTo>
                          <a:pt x="452" y="210"/>
                        </a:lnTo>
                        <a:lnTo>
                          <a:pt x="461" y="200"/>
                        </a:lnTo>
                        <a:lnTo>
                          <a:pt x="469" y="186"/>
                        </a:lnTo>
                        <a:lnTo>
                          <a:pt x="522" y="22"/>
                        </a:lnTo>
                        <a:lnTo>
                          <a:pt x="535" y="22"/>
                        </a:lnTo>
                        <a:lnTo>
                          <a:pt x="536" y="21"/>
                        </a:lnTo>
                        <a:lnTo>
                          <a:pt x="536" y="20"/>
                        </a:lnTo>
                        <a:lnTo>
                          <a:pt x="536" y="19"/>
                        </a:lnTo>
                        <a:lnTo>
                          <a:pt x="536" y="19"/>
                        </a:lnTo>
                        <a:lnTo>
                          <a:pt x="534" y="0"/>
                        </a:lnTo>
                        <a:lnTo>
                          <a:pt x="532" y="0"/>
                        </a:lnTo>
                        <a:lnTo>
                          <a:pt x="527" y="1"/>
                        </a:lnTo>
                        <a:lnTo>
                          <a:pt x="520" y="6"/>
                        </a:lnTo>
                        <a:lnTo>
                          <a:pt x="513" y="20"/>
                        </a:lnTo>
                        <a:close/>
                      </a:path>
                    </a:pathLst>
                  </a:custGeom>
                  <a:solidFill>
                    <a:srgbClr val="E033F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7" name="Freeform 177"/>
                  <p:cNvSpPr>
                    <a:spLocks noChangeAspect="1"/>
                  </p:cNvSpPr>
                  <p:nvPr/>
                </p:nvSpPr>
                <p:spPr bwMode="auto">
                  <a:xfrm>
                    <a:off x="255" y="3290"/>
                    <a:ext cx="267" cy="123"/>
                  </a:xfrm>
                  <a:custGeom>
                    <a:avLst/>
                    <a:gdLst/>
                    <a:ahLst/>
                    <a:cxnLst>
                      <a:cxn ang="0">
                        <a:pos x="459" y="178"/>
                      </a:cxn>
                      <a:cxn ang="0">
                        <a:pos x="439" y="196"/>
                      </a:cxn>
                      <a:cxn ang="0">
                        <a:pos x="410" y="206"/>
                      </a:cxn>
                      <a:cxn ang="0">
                        <a:pos x="374" y="209"/>
                      </a:cxn>
                      <a:cxn ang="0">
                        <a:pos x="333" y="207"/>
                      </a:cxn>
                      <a:cxn ang="0">
                        <a:pos x="286" y="203"/>
                      </a:cxn>
                      <a:cxn ang="0">
                        <a:pos x="233" y="198"/>
                      </a:cxn>
                      <a:cxn ang="0">
                        <a:pos x="177" y="194"/>
                      </a:cxn>
                      <a:cxn ang="0">
                        <a:pos x="107" y="194"/>
                      </a:cxn>
                      <a:cxn ang="0">
                        <a:pos x="48" y="202"/>
                      </a:cxn>
                      <a:cxn ang="0">
                        <a:pos x="17" y="217"/>
                      </a:cxn>
                      <a:cxn ang="0">
                        <a:pos x="2" y="233"/>
                      </a:cxn>
                      <a:cxn ang="0">
                        <a:pos x="2" y="242"/>
                      </a:cxn>
                      <a:cxn ang="0">
                        <a:pos x="6" y="245"/>
                      </a:cxn>
                      <a:cxn ang="0">
                        <a:pos x="10" y="245"/>
                      </a:cxn>
                      <a:cxn ang="0">
                        <a:pos x="11" y="241"/>
                      </a:cxn>
                      <a:cxn ang="0">
                        <a:pos x="17" y="233"/>
                      </a:cxn>
                      <a:cxn ang="0">
                        <a:pos x="27" y="224"/>
                      </a:cxn>
                      <a:cxn ang="0">
                        <a:pos x="46" y="213"/>
                      </a:cxn>
                      <a:cxn ang="0">
                        <a:pos x="73" y="205"/>
                      </a:cxn>
                      <a:cxn ang="0">
                        <a:pos x="111" y="201"/>
                      </a:cxn>
                      <a:cxn ang="0">
                        <a:pos x="163" y="202"/>
                      </a:cxn>
                      <a:cxn ang="0">
                        <a:pos x="228" y="207"/>
                      </a:cxn>
                      <a:cxn ang="0">
                        <a:pos x="285" y="213"/>
                      </a:cxn>
                      <a:cxn ang="0">
                        <a:pos x="336" y="216"/>
                      </a:cxn>
                      <a:cxn ang="0">
                        <a:pos x="379" y="214"/>
                      </a:cxn>
                      <a:cxn ang="0">
                        <a:pos x="414" y="209"/>
                      </a:cxn>
                      <a:cxn ang="0">
                        <a:pos x="443" y="196"/>
                      </a:cxn>
                      <a:cxn ang="0">
                        <a:pos x="466" y="176"/>
                      </a:cxn>
                      <a:cxn ang="0">
                        <a:pos x="482" y="150"/>
                      </a:cxn>
                      <a:cxn ang="0">
                        <a:pos x="498" y="104"/>
                      </a:cxn>
                      <a:cxn ang="0">
                        <a:pos x="513" y="58"/>
                      </a:cxn>
                      <a:cxn ang="0">
                        <a:pos x="525" y="25"/>
                      </a:cxn>
                      <a:cxn ang="0">
                        <a:pos x="531" y="6"/>
                      </a:cxn>
                      <a:cxn ang="0">
                        <a:pos x="520" y="0"/>
                      </a:cxn>
                    </a:cxnLst>
                    <a:rect l="0" t="0" r="r" b="b"/>
                    <a:pathLst>
                      <a:path w="533" h="247">
                        <a:moveTo>
                          <a:pt x="467" y="164"/>
                        </a:moveTo>
                        <a:lnTo>
                          <a:pt x="459" y="178"/>
                        </a:lnTo>
                        <a:lnTo>
                          <a:pt x="450" y="188"/>
                        </a:lnTo>
                        <a:lnTo>
                          <a:pt x="439" y="196"/>
                        </a:lnTo>
                        <a:lnTo>
                          <a:pt x="425" y="202"/>
                        </a:lnTo>
                        <a:lnTo>
                          <a:pt x="410" y="206"/>
                        </a:lnTo>
                        <a:lnTo>
                          <a:pt x="392" y="209"/>
                        </a:lnTo>
                        <a:lnTo>
                          <a:pt x="374" y="209"/>
                        </a:lnTo>
                        <a:lnTo>
                          <a:pt x="354" y="209"/>
                        </a:lnTo>
                        <a:lnTo>
                          <a:pt x="333" y="207"/>
                        </a:lnTo>
                        <a:lnTo>
                          <a:pt x="310" y="205"/>
                        </a:lnTo>
                        <a:lnTo>
                          <a:pt x="286" y="203"/>
                        </a:lnTo>
                        <a:lnTo>
                          <a:pt x="260" y="201"/>
                        </a:lnTo>
                        <a:lnTo>
                          <a:pt x="233" y="198"/>
                        </a:lnTo>
                        <a:lnTo>
                          <a:pt x="206" y="196"/>
                        </a:lnTo>
                        <a:lnTo>
                          <a:pt x="177" y="194"/>
                        </a:lnTo>
                        <a:lnTo>
                          <a:pt x="147" y="192"/>
                        </a:lnTo>
                        <a:lnTo>
                          <a:pt x="107" y="194"/>
                        </a:lnTo>
                        <a:lnTo>
                          <a:pt x="73" y="197"/>
                        </a:lnTo>
                        <a:lnTo>
                          <a:pt x="48" y="202"/>
                        </a:lnTo>
                        <a:lnTo>
                          <a:pt x="30" y="209"/>
                        </a:lnTo>
                        <a:lnTo>
                          <a:pt x="17" y="217"/>
                        </a:lnTo>
                        <a:lnTo>
                          <a:pt x="8" y="225"/>
                        </a:lnTo>
                        <a:lnTo>
                          <a:pt x="2" y="233"/>
                        </a:lnTo>
                        <a:lnTo>
                          <a:pt x="0" y="240"/>
                        </a:lnTo>
                        <a:lnTo>
                          <a:pt x="2" y="242"/>
                        </a:lnTo>
                        <a:lnTo>
                          <a:pt x="4" y="244"/>
                        </a:lnTo>
                        <a:lnTo>
                          <a:pt x="6" y="245"/>
                        </a:lnTo>
                        <a:lnTo>
                          <a:pt x="10" y="247"/>
                        </a:lnTo>
                        <a:lnTo>
                          <a:pt x="10" y="245"/>
                        </a:lnTo>
                        <a:lnTo>
                          <a:pt x="11" y="244"/>
                        </a:lnTo>
                        <a:lnTo>
                          <a:pt x="11" y="241"/>
                        </a:lnTo>
                        <a:lnTo>
                          <a:pt x="13" y="237"/>
                        </a:lnTo>
                        <a:lnTo>
                          <a:pt x="17" y="233"/>
                        </a:lnTo>
                        <a:lnTo>
                          <a:pt x="21" y="228"/>
                        </a:lnTo>
                        <a:lnTo>
                          <a:pt x="27" y="224"/>
                        </a:lnTo>
                        <a:lnTo>
                          <a:pt x="35" y="218"/>
                        </a:lnTo>
                        <a:lnTo>
                          <a:pt x="46" y="213"/>
                        </a:lnTo>
                        <a:lnTo>
                          <a:pt x="58" y="210"/>
                        </a:lnTo>
                        <a:lnTo>
                          <a:pt x="73" y="205"/>
                        </a:lnTo>
                        <a:lnTo>
                          <a:pt x="91" y="203"/>
                        </a:lnTo>
                        <a:lnTo>
                          <a:pt x="111" y="201"/>
                        </a:lnTo>
                        <a:lnTo>
                          <a:pt x="136" y="201"/>
                        </a:lnTo>
                        <a:lnTo>
                          <a:pt x="163" y="202"/>
                        </a:lnTo>
                        <a:lnTo>
                          <a:pt x="195" y="204"/>
                        </a:lnTo>
                        <a:lnTo>
                          <a:pt x="228" y="207"/>
                        </a:lnTo>
                        <a:lnTo>
                          <a:pt x="258" y="211"/>
                        </a:lnTo>
                        <a:lnTo>
                          <a:pt x="285" y="213"/>
                        </a:lnTo>
                        <a:lnTo>
                          <a:pt x="312" y="214"/>
                        </a:lnTo>
                        <a:lnTo>
                          <a:pt x="336" y="216"/>
                        </a:lnTo>
                        <a:lnTo>
                          <a:pt x="358" y="216"/>
                        </a:lnTo>
                        <a:lnTo>
                          <a:pt x="379" y="214"/>
                        </a:lnTo>
                        <a:lnTo>
                          <a:pt x="397" y="212"/>
                        </a:lnTo>
                        <a:lnTo>
                          <a:pt x="414" y="209"/>
                        </a:lnTo>
                        <a:lnTo>
                          <a:pt x="429" y="203"/>
                        </a:lnTo>
                        <a:lnTo>
                          <a:pt x="443" y="196"/>
                        </a:lnTo>
                        <a:lnTo>
                          <a:pt x="455" y="188"/>
                        </a:lnTo>
                        <a:lnTo>
                          <a:pt x="466" y="176"/>
                        </a:lnTo>
                        <a:lnTo>
                          <a:pt x="475" y="164"/>
                        </a:lnTo>
                        <a:lnTo>
                          <a:pt x="482" y="150"/>
                        </a:lnTo>
                        <a:lnTo>
                          <a:pt x="489" y="133"/>
                        </a:lnTo>
                        <a:lnTo>
                          <a:pt x="498" y="104"/>
                        </a:lnTo>
                        <a:lnTo>
                          <a:pt x="507" y="80"/>
                        </a:lnTo>
                        <a:lnTo>
                          <a:pt x="513" y="58"/>
                        </a:lnTo>
                        <a:lnTo>
                          <a:pt x="520" y="40"/>
                        </a:lnTo>
                        <a:lnTo>
                          <a:pt x="525" y="25"/>
                        </a:lnTo>
                        <a:lnTo>
                          <a:pt x="528" y="14"/>
                        </a:lnTo>
                        <a:lnTo>
                          <a:pt x="531" y="6"/>
                        </a:lnTo>
                        <a:lnTo>
                          <a:pt x="533" y="0"/>
                        </a:lnTo>
                        <a:lnTo>
                          <a:pt x="520" y="0"/>
                        </a:lnTo>
                        <a:lnTo>
                          <a:pt x="467" y="164"/>
                        </a:lnTo>
                        <a:close/>
                      </a:path>
                    </a:pathLst>
                  </a:custGeom>
                  <a:solidFill>
                    <a:srgbClr val="9900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8" name="Freeform 178"/>
                  <p:cNvSpPr>
                    <a:spLocks noChangeAspect="1"/>
                  </p:cNvSpPr>
                  <p:nvPr/>
                </p:nvSpPr>
                <p:spPr bwMode="auto">
                  <a:xfrm>
                    <a:off x="511" y="3276"/>
                    <a:ext cx="15" cy="13"/>
                  </a:xfrm>
                  <a:custGeom>
                    <a:avLst/>
                    <a:gdLst/>
                    <a:ahLst/>
                    <a:cxnLst>
                      <a:cxn ang="0">
                        <a:pos x="20" y="25"/>
                      </a:cxn>
                      <a:cxn ang="0">
                        <a:pos x="22" y="24"/>
                      </a:cxn>
                      <a:cxn ang="0">
                        <a:pos x="25" y="22"/>
                      </a:cxn>
                      <a:cxn ang="0">
                        <a:pos x="26" y="20"/>
                      </a:cxn>
                      <a:cxn ang="0">
                        <a:pos x="28" y="18"/>
                      </a:cxn>
                      <a:cxn ang="0">
                        <a:pos x="30" y="13"/>
                      </a:cxn>
                      <a:cxn ang="0">
                        <a:pos x="30" y="9"/>
                      </a:cxn>
                      <a:cxn ang="0">
                        <a:pos x="28" y="5"/>
                      </a:cxn>
                      <a:cxn ang="0">
                        <a:pos x="25" y="2"/>
                      </a:cxn>
                      <a:cxn ang="0">
                        <a:pos x="21" y="0"/>
                      </a:cxn>
                      <a:cxn ang="0">
                        <a:pos x="16" y="0"/>
                      </a:cxn>
                      <a:cxn ang="0">
                        <a:pos x="12" y="2"/>
                      </a:cxn>
                      <a:cxn ang="0">
                        <a:pos x="8" y="4"/>
                      </a:cxn>
                      <a:cxn ang="0">
                        <a:pos x="8" y="5"/>
                      </a:cxn>
                      <a:cxn ang="0">
                        <a:pos x="7" y="8"/>
                      </a:cxn>
                      <a:cxn ang="0">
                        <a:pos x="7" y="9"/>
                      </a:cxn>
                      <a:cxn ang="0">
                        <a:pos x="6" y="10"/>
                      </a:cxn>
                      <a:cxn ang="0">
                        <a:pos x="6" y="9"/>
                      </a:cxn>
                      <a:cxn ang="0">
                        <a:pos x="6" y="8"/>
                      </a:cxn>
                      <a:cxn ang="0">
                        <a:pos x="6" y="8"/>
                      </a:cxn>
                      <a:cxn ang="0">
                        <a:pos x="5" y="7"/>
                      </a:cxn>
                      <a:cxn ang="0">
                        <a:pos x="3" y="10"/>
                      </a:cxn>
                      <a:cxn ang="0">
                        <a:pos x="0" y="15"/>
                      </a:cxn>
                      <a:cxn ang="0">
                        <a:pos x="0" y="19"/>
                      </a:cxn>
                      <a:cxn ang="0">
                        <a:pos x="3" y="23"/>
                      </a:cxn>
                      <a:cxn ang="0">
                        <a:pos x="6" y="26"/>
                      </a:cxn>
                      <a:cxn ang="0">
                        <a:pos x="11" y="27"/>
                      </a:cxn>
                      <a:cxn ang="0">
                        <a:pos x="15" y="27"/>
                      </a:cxn>
                      <a:cxn ang="0">
                        <a:pos x="20" y="25"/>
                      </a:cxn>
                      <a:cxn ang="0">
                        <a:pos x="20" y="25"/>
                      </a:cxn>
                    </a:cxnLst>
                    <a:rect l="0" t="0" r="r" b="b"/>
                    <a:pathLst>
                      <a:path w="30" h="27">
                        <a:moveTo>
                          <a:pt x="20" y="25"/>
                        </a:moveTo>
                        <a:lnTo>
                          <a:pt x="22" y="24"/>
                        </a:lnTo>
                        <a:lnTo>
                          <a:pt x="25" y="22"/>
                        </a:lnTo>
                        <a:lnTo>
                          <a:pt x="26" y="20"/>
                        </a:lnTo>
                        <a:lnTo>
                          <a:pt x="28" y="18"/>
                        </a:lnTo>
                        <a:lnTo>
                          <a:pt x="30" y="13"/>
                        </a:lnTo>
                        <a:lnTo>
                          <a:pt x="30" y="9"/>
                        </a:lnTo>
                        <a:lnTo>
                          <a:pt x="28" y="5"/>
                        </a:lnTo>
                        <a:lnTo>
                          <a:pt x="25" y="2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8" y="5"/>
                        </a:lnTo>
                        <a:lnTo>
                          <a:pt x="7" y="8"/>
                        </a:lnTo>
                        <a:lnTo>
                          <a:pt x="7" y="9"/>
                        </a:lnTo>
                        <a:lnTo>
                          <a:pt x="6" y="10"/>
                        </a:lnTo>
                        <a:lnTo>
                          <a:pt x="6" y="9"/>
                        </a:lnTo>
                        <a:lnTo>
                          <a:pt x="6" y="8"/>
                        </a:lnTo>
                        <a:lnTo>
                          <a:pt x="6" y="8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0" y="15"/>
                        </a:lnTo>
                        <a:lnTo>
                          <a:pt x="0" y="19"/>
                        </a:lnTo>
                        <a:lnTo>
                          <a:pt x="3" y="23"/>
                        </a:lnTo>
                        <a:lnTo>
                          <a:pt x="6" y="26"/>
                        </a:lnTo>
                        <a:lnTo>
                          <a:pt x="11" y="27"/>
                        </a:lnTo>
                        <a:lnTo>
                          <a:pt x="15" y="27"/>
                        </a:lnTo>
                        <a:lnTo>
                          <a:pt x="20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39" name="Freeform 179"/>
                  <p:cNvSpPr>
                    <a:spLocks noChangeAspect="1"/>
                  </p:cNvSpPr>
                  <p:nvPr/>
                </p:nvSpPr>
                <p:spPr bwMode="auto">
                  <a:xfrm>
                    <a:off x="117" y="3185"/>
                    <a:ext cx="298" cy="267"/>
                  </a:xfrm>
                  <a:custGeom>
                    <a:avLst/>
                    <a:gdLst/>
                    <a:ahLst/>
                    <a:cxnLst>
                      <a:cxn ang="0">
                        <a:pos x="585" y="473"/>
                      </a:cxn>
                      <a:cxn ang="0">
                        <a:pos x="543" y="438"/>
                      </a:cxn>
                      <a:cxn ang="0">
                        <a:pos x="546" y="427"/>
                      </a:cxn>
                      <a:cxn ang="0">
                        <a:pos x="547" y="352"/>
                      </a:cxn>
                      <a:cxn ang="0">
                        <a:pos x="544" y="337"/>
                      </a:cxn>
                      <a:cxn ang="0">
                        <a:pos x="536" y="324"/>
                      </a:cxn>
                      <a:cxn ang="0">
                        <a:pos x="522" y="316"/>
                      </a:cxn>
                      <a:cxn ang="0">
                        <a:pos x="507" y="313"/>
                      </a:cxn>
                      <a:cxn ang="0">
                        <a:pos x="482" y="307"/>
                      </a:cxn>
                      <a:cxn ang="0">
                        <a:pos x="495" y="287"/>
                      </a:cxn>
                      <a:cxn ang="0">
                        <a:pos x="498" y="41"/>
                      </a:cxn>
                      <a:cxn ang="0">
                        <a:pos x="494" y="25"/>
                      </a:cxn>
                      <a:cxn ang="0">
                        <a:pos x="485" y="12"/>
                      </a:cxn>
                      <a:cxn ang="0">
                        <a:pos x="472" y="3"/>
                      </a:cxn>
                      <a:cxn ang="0">
                        <a:pos x="455" y="0"/>
                      </a:cxn>
                      <a:cxn ang="0">
                        <a:pos x="123" y="1"/>
                      </a:cxn>
                      <a:cxn ang="0">
                        <a:pos x="108" y="6"/>
                      </a:cxn>
                      <a:cxn ang="0">
                        <a:pos x="97" y="18"/>
                      </a:cxn>
                      <a:cxn ang="0">
                        <a:pos x="91" y="33"/>
                      </a:cxn>
                      <a:cxn ang="0">
                        <a:pos x="90" y="275"/>
                      </a:cxn>
                      <a:cxn ang="0">
                        <a:pos x="98" y="298"/>
                      </a:cxn>
                      <a:cxn ang="0">
                        <a:pos x="118" y="313"/>
                      </a:cxn>
                      <a:cxn ang="0">
                        <a:pos x="84" y="314"/>
                      </a:cxn>
                      <a:cxn ang="0">
                        <a:pos x="70" y="320"/>
                      </a:cxn>
                      <a:cxn ang="0">
                        <a:pos x="59" y="330"/>
                      </a:cxn>
                      <a:cxn ang="0">
                        <a:pos x="53" y="344"/>
                      </a:cxn>
                      <a:cxn ang="0">
                        <a:pos x="52" y="420"/>
                      </a:cxn>
                      <a:cxn ang="0">
                        <a:pos x="54" y="433"/>
                      </a:cxn>
                      <a:cxn ang="0">
                        <a:pos x="60" y="443"/>
                      </a:cxn>
                      <a:cxn ang="0">
                        <a:pos x="45" y="452"/>
                      </a:cxn>
                      <a:cxn ang="0">
                        <a:pos x="30" y="463"/>
                      </a:cxn>
                      <a:cxn ang="0">
                        <a:pos x="17" y="469"/>
                      </a:cxn>
                      <a:cxn ang="0">
                        <a:pos x="13" y="473"/>
                      </a:cxn>
                      <a:cxn ang="0">
                        <a:pos x="0" y="480"/>
                      </a:cxn>
                      <a:cxn ang="0">
                        <a:pos x="0" y="492"/>
                      </a:cxn>
                      <a:cxn ang="0">
                        <a:pos x="3" y="511"/>
                      </a:cxn>
                      <a:cxn ang="0">
                        <a:pos x="13" y="526"/>
                      </a:cxn>
                      <a:cxn ang="0">
                        <a:pos x="25" y="535"/>
                      </a:cxn>
                      <a:cxn ang="0">
                        <a:pos x="43" y="539"/>
                      </a:cxn>
                      <a:cxn ang="0">
                        <a:pos x="563" y="537"/>
                      </a:cxn>
                      <a:cxn ang="0">
                        <a:pos x="578" y="530"/>
                      </a:cxn>
                      <a:cxn ang="0">
                        <a:pos x="590" y="519"/>
                      </a:cxn>
                      <a:cxn ang="0">
                        <a:pos x="596" y="502"/>
                      </a:cxn>
                      <a:cxn ang="0">
                        <a:pos x="597" y="487"/>
                      </a:cxn>
                      <a:cxn ang="0">
                        <a:pos x="590" y="475"/>
                      </a:cxn>
                    </a:cxnLst>
                    <a:rect l="0" t="0" r="r" b="b"/>
                    <a:pathLst>
                      <a:path w="597" h="539">
                        <a:moveTo>
                          <a:pt x="590" y="475"/>
                        </a:moveTo>
                        <a:lnTo>
                          <a:pt x="585" y="473"/>
                        </a:lnTo>
                        <a:lnTo>
                          <a:pt x="539" y="444"/>
                        </a:lnTo>
                        <a:lnTo>
                          <a:pt x="543" y="438"/>
                        </a:lnTo>
                        <a:lnTo>
                          <a:pt x="545" y="433"/>
                        </a:lnTo>
                        <a:lnTo>
                          <a:pt x="546" y="427"/>
                        </a:lnTo>
                        <a:lnTo>
                          <a:pt x="547" y="420"/>
                        </a:lnTo>
                        <a:lnTo>
                          <a:pt x="547" y="352"/>
                        </a:lnTo>
                        <a:lnTo>
                          <a:pt x="546" y="344"/>
                        </a:lnTo>
                        <a:lnTo>
                          <a:pt x="544" y="337"/>
                        </a:lnTo>
                        <a:lnTo>
                          <a:pt x="540" y="330"/>
                        </a:lnTo>
                        <a:lnTo>
                          <a:pt x="536" y="324"/>
                        </a:lnTo>
                        <a:lnTo>
                          <a:pt x="529" y="320"/>
                        </a:lnTo>
                        <a:lnTo>
                          <a:pt x="522" y="316"/>
                        </a:lnTo>
                        <a:lnTo>
                          <a:pt x="515" y="314"/>
                        </a:lnTo>
                        <a:lnTo>
                          <a:pt x="507" y="313"/>
                        </a:lnTo>
                        <a:lnTo>
                          <a:pt x="470" y="313"/>
                        </a:lnTo>
                        <a:lnTo>
                          <a:pt x="482" y="307"/>
                        </a:lnTo>
                        <a:lnTo>
                          <a:pt x="490" y="298"/>
                        </a:lnTo>
                        <a:lnTo>
                          <a:pt x="495" y="287"/>
                        </a:lnTo>
                        <a:lnTo>
                          <a:pt x="498" y="275"/>
                        </a:lnTo>
                        <a:lnTo>
                          <a:pt x="498" y="41"/>
                        </a:lnTo>
                        <a:lnTo>
                          <a:pt x="497" y="33"/>
                        </a:lnTo>
                        <a:lnTo>
                          <a:pt x="494" y="25"/>
                        </a:lnTo>
                        <a:lnTo>
                          <a:pt x="491" y="18"/>
                        </a:lnTo>
                        <a:lnTo>
                          <a:pt x="485" y="12"/>
                        </a:lnTo>
                        <a:lnTo>
                          <a:pt x="479" y="6"/>
                        </a:lnTo>
                        <a:lnTo>
                          <a:pt x="472" y="3"/>
                        </a:lnTo>
                        <a:lnTo>
                          <a:pt x="464" y="1"/>
                        </a:lnTo>
                        <a:lnTo>
                          <a:pt x="455" y="0"/>
                        </a:lnTo>
                        <a:lnTo>
                          <a:pt x="133" y="0"/>
                        </a:lnTo>
                        <a:lnTo>
                          <a:pt x="123" y="1"/>
                        </a:lnTo>
                        <a:lnTo>
                          <a:pt x="115" y="3"/>
                        </a:lnTo>
                        <a:lnTo>
                          <a:pt x="108" y="6"/>
                        </a:lnTo>
                        <a:lnTo>
                          <a:pt x="103" y="12"/>
                        </a:lnTo>
                        <a:lnTo>
                          <a:pt x="97" y="18"/>
                        </a:lnTo>
                        <a:lnTo>
                          <a:pt x="93" y="25"/>
                        </a:lnTo>
                        <a:lnTo>
                          <a:pt x="91" y="33"/>
                        </a:lnTo>
                        <a:lnTo>
                          <a:pt x="90" y="41"/>
                        </a:lnTo>
                        <a:lnTo>
                          <a:pt x="90" y="275"/>
                        </a:lnTo>
                        <a:lnTo>
                          <a:pt x="92" y="287"/>
                        </a:lnTo>
                        <a:lnTo>
                          <a:pt x="98" y="298"/>
                        </a:lnTo>
                        <a:lnTo>
                          <a:pt x="106" y="307"/>
                        </a:lnTo>
                        <a:lnTo>
                          <a:pt x="118" y="313"/>
                        </a:lnTo>
                        <a:lnTo>
                          <a:pt x="92" y="313"/>
                        </a:lnTo>
                        <a:lnTo>
                          <a:pt x="84" y="314"/>
                        </a:lnTo>
                        <a:lnTo>
                          <a:pt x="77" y="316"/>
                        </a:lnTo>
                        <a:lnTo>
                          <a:pt x="70" y="320"/>
                        </a:lnTo>
                        <a:lnTo>
                          <a:pt x="63" y="324"/>
                        </a:lnTo>
                        <a:lnTo>
                          <a:pt x="59" y="330"/>
                        </a:lnTo>
                        <a:lnTo>
                          <a:pt x="55" y="337"/>
                        </a:lnTo>
                        <a:lnTo>
                          <a:pt x="53" y="344"/>
                        </a:lnTo>
                        <a:lnTo>
                          <a:pt x="52" y="352"/>
                        </a:lnTo>
                        <a:lnTo>
                          <a:pt x="52" y="420"/>
                        </a:lnTo>
                        <a:lnTo>
                          <a:pt x="53" y="427"/>
                        </a:lnTo>
                        <a:lnTo>
                          <a:pt x="54" y="433"/>
                        </a:lnTo>
                        <a:lnTo>
                          <a:pt x="56" y="437"/>
                        </a:lnTo>
                        <a:lnTo>
                          <a:pt x="60" y="443"/>
                        </a:lnTo>
                        <a:lnTo>
                          <a:pt x="53" y="448"/>
                        </a:lnTo>
                        <a:lnTo>
                          <a:pt x="45" y="452"/>
                        </a:lnTo>
                        <a:lnTo>
                          <a:pt x="37" y="458"/>
                        </a:lnTo>
                        <a:lnTo>
                          <a:pt x="30" y="463"/>
                        </a:lnTo>
                        <a:lnTo>
                          <a:pt x="23" y="466"/>
                        </a:lnTo>
                        <a:lnTo>
                          <a:pt x="17" y="469"/>
                        </a:lnTo>
                        <a:lnTo>
                          <a:pt x="14" y="472"/>
                        </a:lnTo>
                        <a:lnTo>
                          <a:pt x="13" y="473"/>
                        </a:lnTo>
                        <a:lnTo>
                          <a:pt x="6" y="475"/>
                        </a:lnTo>
                        <a:lnTo>
                          <a:pt x="0" y="480"/>
                        </a:lnTo>
                        <a:lnTo>
                          <a:pt x="0" y="487"/>
                        </a:lnTo>
                        <a:lnTo>
                          <a:pt x="0" y="492"/>
                        </a:lnTo>
                        <a:lnTo>
                          <a:pt x="1" y="502"/>
                        </a:lnTo>
                        <a:lnTo>
                          <a:pt x="3" y="511"/>
                        </a:lnTo>
                        <a:lnTo>
                          <a:pt x="7" y="519"/>
                        </a:lnTo>
                        <a:lnTo>
                          <a:pt x="13" y="526"/>
                        </a:lnTo>
                        <a:lnTo>
                          <a:pt x="18" y="530"/>
                        </a:lnTo>
                        <a:lnTo>
                          <a:pt x="25" y="535"/>
                        </a:lnTo>
                        <a:lnTo>
                          <a:pt x="33" y="537"/>
                        </a:lnTo>
                        <a:lnTo>
                          <a:pt x="43" y="539"/>
                        </a:lnTo>
                        <a:lnTo>
                          <a:pt x="554" y="539"/>
                        </a:lnTo>
                        <a:lnTo>
                          <a:pt x="563" y="537"/>
                        </a:lnTo>
                        <a:lnTo>
                          <a:pt x="572" y="535"/>
                        </a:lnTo>
                        <a:lnTo>
                          <a:pt x="578" y="530"/>
                        </a:lnTo>
                        <a:lnTo>
                          <a:pt x="584" y="526"/>
                        </a:lnTo>
                        <a:lnTo>
                          <a:pt x="590" y="519"/>
                        </a:lnTo>
                        <a:lnTo>
                          <a:pt x="593" y="511"/>
                        </a:lnTo>
                        <a:lnTo>
                          <a:pt x="596" y="502"/>
                        </a:lnTo>
                        <a:lnTo>
                          <a:pt x="597" y="492"/>
                        </a:lnTo>
                        <a:lnTo>
                          <a:pt x="597" y="487"/>
                        </a:lnTo>
                        <a:lnTo>
                          <a:pt x="597" y="480"/>
                        </a:lnTo>
                        <a:lnTo>
                          <a:pt x="590" y="4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0" name="Freeform 180"/>
                  <p:cNvSpPr>
                    <a:spLocks noChangeAspect="1"/>
                  </p:cNvSpPr>
                  <p:nvPr/>
                </p:nvSpPr>
                <p:spPr bwMode="auto">
                  <a:xfrm>
                    <a:off x="169" y="3192"/>
                    <a:ext cx="190" cy="144"/>
                  </a:xfrm>
                  <a:custGeom>
                    <a:avLst/>
                    <a:gdLst/>
                    <a:ahLst/>
                    <a:cxnLst>
                      <a:cxn ang="0">
                        <a:pos x="28" y="288"/>
                      </a:cxn>
                      <a:cxn ang="0">
                        <a:pos x="16" y="286"/>
                      </a:cxn>
                      <a:cxn ang="0">
                        <a:pos x="8" y="280"/>
                      </a:cxn>
                      <a:cxn ang="0">
                        <a:pos x="2" y="272"/>
                      </a:cxn>
                      <a:cxn ang="0">
                        <a:pos x="0" y="262"/>
                      </a:cxn>
                      <a:cxn ang="0">
                        <a:pos x="0" y="28"/>
                      </a:cxn>
                      <a:cxn ang="0">
                        <a:pos x="2" y="18"/>
                      </a:cxn>
                      <a:cxn ang="0">
                        <a:pos x="8" y="8"/>
                      </a:cxn>
                      <a:cxn ang="0">
                        <a:pos x="16" y="3"/>
                      </a:cxn>
                      <a:cxn ang="0">
                        <a:pos x="28" y="0"/>
                      </a:cxn>
                      <a:cxn ang="0">
                        <a:pos x="350" y="0"/>
                      </a:cxn>
                      <a:cxn ang="0">
                        <a:pos x="361" y="3"/>
                      </a:cxn>
                      <a:cxn ang="0">
                        <a:pos x="370" y="8"/>
                      </a:cxn>
                      <a:cxn ang="0">
                        <a:pos x="377" y="18"/>
                      </a:cxn>
                      <a:cxn ang="0">
                        <a:pos x="379" y="28"/>
                      </a:cxn>
                      <a:cxn ang="0">
                        <a:pos x="379" y="262"/>
                      </a:cxn>
                      <a:cxn ang="0">
                        <a:pos x="377" y="272"/>
                      </a:cxn>
                      <a:cxn ang="0">
                        <a:pos x="370" y="280"/>
                      </a:cxn>
                      <a:cxn ang="0">
                        <a:pos x="361" y="286"/>
                      </a:cxn>
                      <a:cxn ang="0">
                        <a:pos x="350" y="288"/>
                      </a:cxn>
                      <a:cxn ang="0">
                        <a:pos x="28" y="288"/>
                      </a:cxn>
                    </a:cxnLst>
                    <a:rect l="0" t="0" r="r" b="b"/>
                    <a:pathLst>
                      <a:path w="379" h="288">
                        <a:moveTo>
                          <a:pt x="28" y="288"/>
                        </a:moveTo>
                        <a:lnTo>
                          <a:pt x="16" y="286"/>
                        </a:lnTo>
                        <a:lnTo>
                          <a:pt x="8" y="280"/>
                        </a:lnTo>
                        <a:lnTo>
                          <a:pt x="2" y="272"/>
                        </a:lnTo>
                        <a:lnTo>
                          <a:pt x="0" y="262"/>
                        </a:lnTo>
                        <a:lnTo>
                          <a:pt x="0" y="28"/>
                        </a:lnTo>
                        <a:lnTo>
                          <a:pt x="2" y="18"/>
                        </a:lnTo>
                        <a:lnTo>
                          <a:pt x="8" y="8"/>
                        </a:lnTo>
                        <a:lnTo>
                          <a:pt x="16" y="3"/>
                        </a:lnTo>
                        <a:lnTo>
                          <a:pt x="28" y="0"/>
                        </a:lnTo>
                        <a:lnTo>
                          <a:pt x="350" y="0"/>
                        </a:lnTo>
                        <a:lnTo>
                          <a:pt x="361" y="3"/>
                        </a:lnTo>
                        <a:lnTo>
                          <a:pt x="370" y="8"/>
                        </a:lnTo>
                        <a:lnTo>
                          <a:pt x="377" y="18"/>
                        </a:lnTo>
                        <a:lnTo>
                          <a:pt x="379" y="28"/>
                        </a:lnTo>
                        <a:lnTo>
                          <a:pt x="379" y="262"/>
                        </a:lnTo>
                        <a:lnTo>
                          <a:pt x="377" y="272"/>
                        </a:lnTo>
                        <a:lnTo>
                          <a:pt x="370" y="280"/>
                        </a:lnTo>
                        <a:lnTo>
                          <a:pt x="361" y="286"/>
                        </a:lnTo>
                        <a:lnTo>
                          <a:pt x="350" y="288"/>
                        </a:lnTo>
                        <a:lnTo>
                          <a:pt x="28" y="28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1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263" y="3200"/>
                    <a:ext cx="88" cy="128"/>
                  </a:xfrm>
                  <a:custGeom>
                    <a:avLst/>
                    <a:gdLst/>
                    <a:ahLst/>
                    <a:cxnLst>
                      <a:cxn ang="0">
                        <a:pos x="0" y="249"/>
                      </a:cxn>
                      <a:cxn ang="0">
                        <a:pos x="0" y="257"/>
                      </a:cxn>
                      <a:cxn ang="0">
                        <a:pos x="152" y="257"/>
                      </a:cxn>
                      <a:cxn ang="0">
                        <a:pos x="165" y="256"/>
                      </a:cxn>
                      <a:cxn ang="0">
                        <a:pos x="172" y="252"/>
                      </a:cxn>
                      <a:cxn ang="0">
                        <a:pos x="176" y="248"/>
                      </a:cxn>
                      <a:cxn ang="0">
                        <a:pos x="176" y="247"/>
                      </a:cxn>
                      <a:cxn ang="0">
                        <a:pos x="176" y="7"/>
                      </a:cxn>
                      <a:cxn ang="0">
                        <a:pos x="174" y="4"/>
                      </a:cxn>
                      <a:cxn ang="0">
                        <a:pos x="172" y="2"/>
                      </a:cxn>
                      <a:cxn ang="0">
                        <a:pos x="171" y="0"/>
                      </a:cxn>
                      <a:cxn ang="0">
                        <a:pos x="171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139" y="6"/>
                      </a:cxn>
                      <a:cxn ang="0">
                        <a:pos x="142" y="9"/>
                      </a:cxn>
                      <a:cxn ang="0">
                        <a:pos x="150" y="14"/>
                      </a:cxn>
                      <a:cxn ang="0">
                        <a:pos x="157" y="23"/>
                      </a:cxn>
                      <a:cxn ang="0">
                        <a:pos x="161" y="35"/>
                      </a:cxn>
                      <a:cxn ang="0">
                        <a:pos x="161" y="224"/>
                      </a:cxn>
                      <a:cxn ang="0">
                        <a:pos x="156" y="238"/>
                      </a:cxn>
                      <a:cxn ang="0">
                        <a:pos x="148" y="245"/>
                      </a:cxn>
                      <a:cxn ang="0">
                        <a:pos x="140" y="248"/>
                      </a:cxn>
                      <a:cxn ang="0">
                        <a:pos x="136" y="248"/>
                      </a:cxn>
                      <a:cxn ang="0">
                        <a:pos x="133" y="248"/>
                      </a:cxn>
                      <a:cxn ang="0">
                        <a:pos x="125" y="248"/>
                      </a:cxn>
                      <a:cxn ang="0">
                        <a:pos x="111" y="248"/>
                      </a:cxn>
                      <a:cxn ang="0">
                        <a:pos x="94" y="248"/>
                      </a:cxn>
                      <a:cxn ang="0">
                        <a:pos x="73" y="249"/>
                      </a:cxn>
                      <a:cxn ang="0">
                        <a:pos x="50" y="249"/>
                      </a:cxn>
                      <a:cxn ang="0">
                        <a:pos x="26" y="249"/>
                      </a:cxn>
                      <a:cxn ang="0">
                        <a:pos x="0" y="249"/>
                      </a:cxn>
                    </a:cxnLst>
                    <a:rect l="0" t="0" r="r" b="b"/>
                    <a:pathLst>
                      <a:path w="176" h="257">
                        <a:moveTo>
                          <a:pt x="0" y="249"/>
                        </a:moveTo>
                        <a:lnTo>
                          <a:pt x="0" y="257"/>
                        </a:lnTo>
                        <a:lnTo>
                          <a:pt x="152" y="257"/>
                        </a:lnTo>
                        <a:lnTo>
                          <a:pt x="165" y="256"/>
                        </a:lnTo>
                        <a:lnTo>
                          <a:pt x="172" y="252"/>
                        </a:lnTo>
                        <a:lnTo>
                          <a:pt x="176" y="248"/>
                        </a:lnTo>
                        <a:lnTo>
                          <a:pt x="176" y="247"/>
                        </a:lnTo>
                        <a:lnTo>
                          <a:pt x="176" y="7"/>
                        </a:lnTo>
                        <a:lnTo>
                          <a:pt x="174" y="4"/>
                        </a:lnTo>
                        <a:lnTo>
                          <a:pt x="172" y="2"/>
                        </a:lnTo>
                        <a:lnTo>
                          <a:pt x="171" y="0"/>
                        </a:lnTo>
                        <a:lnTo>
                          <a:pt x="17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9" y="6"/>
                        </a:lnTo>
                        <a:lnTo>
                          <a:pt x="142" y="9"/>
                        </a:lnTo>
                        <a:lnTo>
                          <a:pt x="150" y="14"/>
                        </a:lnTo>
                        <a:lnTo>
                          <a:pt x="157" y="23"/>
                        </a:lnTo>
                        <a:lnTo>
                          <a:pt x="161" y="35"/>
                        </a:lnTo>
                        <a:lnTo>
                          <a:pt x="161" y="224"/>
                        </a:lnTo>
                        <a:lnTo>
                          <a:pt x="156" y="238"/>
                        </a:lnTo>
                        <a:lnTo>
                          <a:pt x="148" y="245"/>
                        </a:lnTo>
                        <a:lnTo>
                          <a:pt x="140" y="248"/>
                        </a:lnTo>
                        <a:lnTo>
                          <a:pt x="136" y="248"/>
                        </a:lnTo>
                        <a:lnTo>
                          <a:pt x="133" y="248"/>
                        </a:lnTo>
                        <a:lnTo>
                          <a:pt x="125" y="248"/>
                        </a:lnTo>
                        <a:lnTo>
                          <a:pt x="111" y="248"/>
                        </a:lnTo>
                        <a:lnTo>
                          <a:pt x="94" y="248"/>
                        </a:lnTo>
                        <a:lnTo>
                          <a:pt x="73" y="249"/>
                        </a:lnTo>
                        <a:lnTo>
                          <a:pt x="50" y="249"/>
                        </a:lnTo>
                        <a:lnTo>
                          <a:pt x="26" y="249"/>
                        </a:lnTo>
                        <a:lnTo>
                          <a:pt x="0" y="249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2" name="Freeform 182"/>
                  <p:cNvSpPr>
                    <a:spLocks noChangeAspect="1"/>
                  </p:cNvSpPr>
                  <p:nvPr/>
                </p:nvSpPr>
                <p:spPr bwMode="auto">
                  <a:xfrm>
                    <a:off x="176" y="3200"/>
                    <a:ext cx="87" cy="128"/>
                  </a:xfrm>
                  <a:custGeom>
                    <a:avLst/>
                    <a:gdLst/>
                    <a:ahLst/>
                    <a:cxnLst>
                      <a:cxn ang="0">
                        <a:pos x="170" y="6"/>
                      </a:cxn>
                      <a:cxn ang="0">
                        <a:pos x="170" y="0"/>
                      </a:cxn>
                      <a:cxn ang="0">
                        <a:pos x="44" y="0"/>
                      </a:cxn>
                      <a:cxn ang="0">
                        <a:pos x="31" y="0"/>
                      </a:cxn>
                      <a:cxn ang="0">
                        <a:pos x="22" y="2"/>
                      </a:cxn>
                      <a:cxn ang="0">
                        <a:pos x="15" y="3"/>
                      </a:cxn>
                      <a:cxn ang="0">
                        <a:pos x="9" y="5"/>
                      </a:cxn>
                      <a:cxn ang="0">
                        <a:pos x="6" y="6"/>
                      </a:cxn>
                      <a:cxn ang="0">
                        <a:pos x="3" y="9"/>
                      </a:cxn>
                      <a:cxn ang="0">
                        <a:pos x="2" y="10"/>
                      </a:cxn>
                      <a:cxn ang="0">
                        <a:pos x="2" y="10"/>
                      </a:cxn>
                      <a:cxn ang="0">
                        <a:pos x="2" y="37"/>
                      </a:cxn>
                      <a:cxn ang="0">
                        <a:pos x="1" y="101"/>
                      </a:cxn>
                      <a:cxn ang="0">
                        <a:pos x="0" y="170"/>
                      </a:cxn>
                      <a:cxn ang="0">
                        <a:pos x="0" y="217"/>
                      </a:cxn>
                      <a:cxn ang="0">
                        <a:pos x="1" y="231"/>
                      </a:cxn>
                      <a:cxn ang="0">
                        <a:pos x="2" y="241"/>
                      </a:cxn>
                      <a:cxn ang="0">
                        <a:pos x="4" y="250"/>
                      </a:cxn>
                      <a:cxn ang="0">
                        <a:pos x="7" y="257"/>
                      </a:cxn>
                      <a:cxn ang="0">
                        <a:pos x="170" y="257"/>
                      </a:cxn>
                      <a:cxn ang="0">
                        <a:pos x="170" y="249"/>
                      </a:cxn>
                      <a:cxn ang="0">
                        <a:pos x="150" y="249"/>
                      </a:cxn>
                      <a:cxn ang="0">
                        <a:pos x="129" y="249"/>
                      </a:cxn>
                      <a:cxn ang="0">
                        <a:pos x="109" y="249"/>
                      </a:cxn>
                      <a:cxn ang="0">
                        <a:pos x="91" y="249"/>
                      </a:cxn>
                      <a:cxn ang="0">
                        <a:pos x="75" y="249"/>
                      </a:cxn>
                      <a:cxn ang="0">
                        <a:pos x="62" y="249"/>
                      </a:cxn>
                      <a:cxn ang="0">
                        <a:pos x="53" y="248"/>
                      </a:cxn>
                      <a:cxn ang="0">
                        <a:pos x="47" y="248"/>
                      </a:cxn>
                      <a:cxn ang="0">
                        <a:pos x="46" y="248"/>
                      </a:cxn>
                      <a:cxn ang="0">
                        <a:pos x="44" y="248"/>
                      </a:cxn>
                      <a:cxn ang="0">
                        <a:pos x="42" y="248"/>
                      </a:cxn>
                      <a:cxn ang="0">
                        <a:pos x="41" y="247"/>
                      </a:cxn>
                      <a:cxn ang="0">
                        <a:pos x="33" y="248"/>
                      </a:cxn>
                      <a:cxn ang="0">
                        <a:pos x="24" y="245"/>
                      </a:cxn>
                      <a:cxn ang="0">
                        <a:pos x="16" y="230"/>
                      </a:cxn>
                      <a:cxn ang="0">
                        <a:pos x="13" y="197"/>
                      </a:cxn>
                      <a:cxn ang="0">
                        <a:pos x="13" y="33"/>
                      </a:cxn>
                      <a:cxn ang="0">
                        <a:pos x="14" y="28"/>
                      </a:cxn>
                      <a:cxn ang="0">
                        <a:pos x="17" y="19"/>
                      </a:cxn>
                      <a:cxn ang="0">
                        <a:pos x="28" y="11"/>
                      </a:cxn>
                      <a:cxn ang="0">
                        <a:pos x="46" y="6"/>
                      </a:cxn>
                      <a:cxn ang="0">
                        <a:pos x="170" y="6"/>
                      </a:cxn>
                    </a:cxnLst>
                    <a:rect l="0" t="0" r="r" b="b"/>
                    <a:pathLst>
                      <a:path w="170" h="257">
                        <a:moveTo>
                          <a:pt x="170" y="6"/>
                        </a:moveTo>
                        <a:lnTo>
                          <a:pt x="170" y="0"/>
                        </a:lnTo>
                        <a:lnTo>
                          <a:pt x="44" y="0"/>
                        </a:lnTo>
                        <a:lnTo>
                          <a:pt x="31" y="0"/>
                        </a:lnTo>
                        <a:lnTo>
                          <a:pt x="22" y="2"/>
                        </a:lnTo>
                        <a:lnTo>
                          <a:pt x="15" y="3"/>
                        </a:lnTo>
                        <a:lnTo>
                          <a:pt x="9" y="5"/>
                        </a:lnTo>
                        <a:lnTo>
                          <a:pt x="6" y="6"/>
                        </a:lnTo>
                        <a:lnTo>
                          <a:pt x="3" y="9"/>
                        </a:lnTo>
                        <a:lnTo>
                          <a:pt x="2" y="10"/>
                        </a:lnTo>
                        <a:lnTo>
                          <a:pt x="2" y="10"/>
                        </a:lnTo>
                        <a:lnTo>
                          <a:pt x="2" y="37"/>
                        </a:lnTo>
                        <a:lnTo>
                          <a:pt x="1" y="101"/>
                        </a:lnTo>
                        <a:lnTo>
                          <a:pt x="0" y="170"/>
                        </a:lnTo>
                        <a:lnTo>
                          <a:pt x="0" y="217"/>
                        </a:lnTo>
                        <a:lnTo>
                          <a:pt x="1" y="231"/>
                        </a:lnTo>
                        <a:lnTo>
                          <a:pt x="2" y="241"/>
                        </a:lnTo>
                        <a:lnTo>
                          <a:pt x="4" y="250"/>
                        </a:lnTo>
                        <a:lnTo>
                          <a:pt x="7" y="257"/>
                        </a:lnTo>
                        <a:lnTo>
                          <a:pt x="170" y="257"/>
                        </a:lnTo>
                        <a:lnTo>
                          <a:pt x="170" y="249"/>
                        </a:lnTo>
                        <a:lnTo>
                          <a:pt x="150" y="249"/>
                        </a:lnTo>
                        <a:lnTo>
                          <a:pt x="129" y="249"/>
                        </a:lnTo>
                        <a:lnTo>
                          <a:pt x="109" y="249"/>
                        </a:lnTo>
                        <a:lnTo>
                          <a:pt x="91" y="249"/>
                        </a:lnTo>
                        <a:lnTo>
                          <a:pt x="75" y="249"/>
                        </a:lnTo>
                        <a:lnTo>
                          <a:pt x="62" y="249"/>
                        </a:lnTo>
                        <a:lnTo>
                          <a:pt x="53" y="248"/>
                        </a:lnTo>
                        <a:lnTo>
                          <a:pt x="47" y="248"/>
                        </a:lnTo>
                        <a:lnTo>
                          <a:pt x="46" y="248"/>
                        </a:lnTo>
                        <a:lnTo>
                          <a:pt x="44" y="248"/>
                        </a:lnTo>
                        <a:lnTo>
                          <a:pt x="42" y="248"/>
                        </a:lnTo>
                        <a:lnTo>
                          <a:pt x="41" y="247"/>
                        </a:lnTo>
                        <a:lnTo>
                          <a:pt x="33" y="248"/>
                        </a:lnTo>
                        <a:lnTo>
                          <a:pt x="24" y="245"/>
                        </a:lnTo>
                        <a:lnTo>
                          <a:pt x="16" y="230"/>
                        </a:lnTo>
                        <a:lnTo>
                          <a:pt x="13" y="197"/>
                        </a:lnTo>
                        <a:lnTo>
                          <a:pt x="13" y="33"/>
                        </a:lnTo>
                        <a:lnTo>
                          <a:pt x="14" y="28"/>
                        </a:lnTo>
                        <a:lnTo>
                          <a:pt x="17" y="19"/>
                        </a:lnTo>
                        <a:lnTo>
                          <a:pt x="28" y="11"/>
                        </a:lnTo>
                        <a:lnTo>
                          <a:pt x="46" y="6"/>
                        </a:lnTo>
                        <a:lnTo>
                          <a:pt x="170" y="6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3" name="Freeform 183"/>
                  <p:cNvSpPr>
                    <a:spLocks noChangeAspect="1"/>
                  </p:cNvSpPr>
                  <p:nvPr/>
                </p:nvSpPr>
                <p:spPr bwMode="auto">
                  <a:xfrm>
                    <a:off x="182" y="3203"/>
                    <a:ext cx="160" cy="123"/>
                  </a:xfrm>
                  <a:custGeom>
                    <a:avLst/>
                    <a:gdLst/>
                    <a:ahLst/>
                    <a:cxnLst>
                      <a:cxn ang="0">
                        <a:pos x="15" y="228"/>
                      </a:cxn>
                      <a:cxn ang="0">
                        <a:pos x="291" y="9"/>
                      </a:cxn>
                      <a:cxn ang="0">
                        <a:pos x="300" y="13"/>
                      </a:cxn>
                      <a:cxn ang="0">
                        <a:pos x="308" y="20"/>
                      </a:cxn>
                      <a:cxn ang="0">
                        <a:pos x="315" y="27"/>
                      </a:cxn>
                      <a:cxn ang="0">
                        <a:pos x="318" y="29"/>
                      </a:cxn>
                      <a:cxn ang="0">
                        <a:pos x="314" y="17"/>
                      </a:cxn>
                      <a:cxn ang="0">
                        <a:pos x="307" y="8"/>
                      </a:cxn>
                      <a:cxn ang="0">
                        <a:pos x="299" y="3"/>
                      </a:cxn>
                      <a:cxn ang="0">
                        <a:pos x="296" y="0"/>
                      </a:cxn>
                      <a:cxn ang="0">
                        <a:pos x="33" y="0"/>
                      </a:cxn>
                      <a:cxn ang="0">
                        <a:pos x="15" y="5"/>
                      </a:cxn>
                      <a:cxn ang="0">
                        <a:pos x="4" y="13"/>
                      </a:cxn>
                      <a:cxn ang="0">
                        <a:pos x="1" y="22"/>
                      </a:cxn>
                      <a:cxn ang="0">
                        <a:pos x="0" y="27"/>
                      </a:cxn>
                      <a:cxn ang="0">
                        <a:pos x="0" y="191"/>
                      </a:cxn>
                      <a:cxn ang="0">
                        <a:pos x="3" y="224"/>
                      </a:cxn>
                      <a:cxn ang="0">
                        <a:pos x="11" y="239"/>
                      </a:cxn>
                      <a:cxn ang="0">
                        <a:pos x="20" y="242"/>
                      </a:cxn>
                      <a:cxn ang="0">
                        <a:pos x="28" y="241"/>
                      </a:cxn>
                      <a:cxn ang="0">
                        <a:pos x="20" y="237"/>
                      </a:cxn>
                      <a:cxn ang="0">
                        <a:pos x="17" y="234"/>
                      </a:cxn>
                      <a:cxn ang="0">
                        <a:pos x="15" y="229"/>
                      </a:cxn>
                      <a:cxn ang="0">
                        <a:pos x="15" y="228"/>
                      </a:cxn>
                    </a:cxnLst>
                    <a:rect l="0" t="0" r="r" b="b"/>
                    <a:pathLst>
                      <a:path w="318" h="242">
                        <a:moveTo>
                          <a:pt x="15" y="228"/>
                        </a:moveTo>
                        <a:lnTo>
                          <a:pt x="291" y="9"/>
                        </a:lnTo>
                        <a:lnTo>
                          <a:pt x="300" y="13"/>
                        </a:lnTo>
                        <a:lnTo>
                          <a:pt x="308" y="20"/>
                        </a:lnTo>
                        <a:lnTo>
                          <a:pt x="315" y="27"/>
                        </a:lnTo>
                        <a:lnTo>
                          <a:pt x="318" y="29"/>
                        </a:lnTo>
                        <a:lnTo>
                          <a:pt x="314" y="17"/>
                        </a:lnTo>
                        <a:lnTo>
                          <a:pt x="307" y="8"/>
                        </a:lnTo>
                        <a:lnTo>
                          <a:pt x="299" y="3"/>
                        </a:lnTo>
                        <a:lnTo>
                          <a:pt x="296" y="0"/>
                        </a:lnTo>
                        <a:lnTo>
                          <a:pt x="33" y="0"/>
                        </a:lnTo>
                        <a:lnTo>
                          <a:pt x="15" y="5"/>
                        </a:lnTo>
                        <a:lnTo>
                          <a:pt x="4" y="13"/>
                        </a:lnTo>
                        <a:lnTo>
                          <a:pt x="1" y="22"/>
                        </a:lnTo>
                        <a:lnTo>
                          <a:pt x="0" y="27"/>
                        </a:lnTo>
                        <a:lnTo>
                          <a:pt x="0" y="191"/>
                        </a:lnTo>
                        <a:lnTo>
                          <a:pt x="3" y="224"/>
                        </a:lnTo>
                        <a:lnTo>
                          <a:pt x="11" y="239"/>
                        </a:lnTo>
                        <a:lnTo>
                          <a:pt x="20" y="242"/>
                        </a:lnTo>
                        <a:lnTo>
                          <a:pt x="28" y="241"/>
                        </a:lnTo>
                        <a:lnTo>
                          <a:pt x="20" y="237"/>
                        </a:lnTo>
                        <a:lnTo>
                          <a:pt x="17" y="234"/>
                        </a:lnTo>
                        <a:lnTo>
                          <a:pt x="15" y="229"/>
                        </a:lnTo>
                        <a:lnTo>
                          <a:pt x="15" y="228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4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180" y="3203"/>
                    <a:ext cx="175" cy="127"/>
                  </a:xfrm>
                  <a:custGeom>
                    <a:avLst/>
                    <a:gdLst/>
                    <a:ahLst/>
                    <a:cxnLst>
                      <a:cxn ang="0">
                        <a:pos x="339" y="240"/>
                      </a:cxn>
                      <a:cxn ang="0">
                        <a:pos x="339" y="241"/>
                      </a:cxn>
                      <a:cxn ang="0">
                        <a:pos x="335" y="245"/>
                      </a:cxn>
                      <a:cxn ang="0">
                        <a:pos x="328" y="249"/>
                      </a:cxn>
                      <a:cxn ang="0">
                        <a:pos x="315" y="250"/>
                      </a:cxn>
                      <a:cxn ang="0">
                        <a:pos x="0" y="250"/>
                      </a:cxn>
                      <a:cxn ang="0">
                        <a:pos x="1" y="251"/>
                      </a:cxn>
                      <a:cxn ang="0">
                        <a:pos x="1" y="253"/>
                      </a:cxn>
                      <a:cxn ang="0">
                        <a:pos x="1" y="254"/>
                      </a:cxn>
                      <a:cxn ang="0">
                        <a:pos x="2" y="255"/>
                      </a:cxn>
                      <a:cxn ang="0">
                        <a:pos x="3" y="255"/>
                      </a:cxn>
                      <a:cxn ang="0">
                        <a:pos x="4" y="255"/>
                      </a:cxn>
                      <a:cxn ang="0">
                        <a:pos x="4" y="255"/>
                      </a:cxn>
                      <a:cxn ang="0">
                        <a:pos x="6" y="255"/>
                      </a:cxn>
                      <a:cxn ang="0">
                        <a:pos x="328" y="255"/>
                      </a:cxn>
                      <a:cxn ang="0">
                        <a:pos x="335" y="254"/>
                      </a:cxn>
                      <a:cxn ang="0">
                        <a:pos x="341" y="250"/>
                      </a:cxn>
                      <a:cxn ang="0">
                        <a:pos x="344" y="246"/>
                      </a:cxn>
                      <a:cxn ang="0">
                        <a:pos x="345" y="239"/>
                      </a:cxn>
                      <a:cxn ang="0">
                        <a:pos x="345" y="7"/>
                      </a:cxn>
                      <a:cxn ang="0">
                        <a:pos x="344" y="5"/>
                      </a:cxn>
                      <a:cxn ang="0">
                        <a:pos x="342" y="4"/>
                      </a:cxn>
                      <a:cxn ang="0">
                        <a:pos x="341" y="2"/>
                      </a:cxn>
                      <a:cxn ang="0">
                        <a:pos x="339" y="0"/>
                      </a:cxn>
                      <a:cxn ang="0">
                        <a:pos x="339" y="240"/>
                      </a:cxn>
                    </a:cxnLst>
                    <a:rect l="0" t="0" r="r" b="b"/>
                    <a:pathLst>
                      <a:path w="345" h="255">
                        <a:moveTo>
                          <a:pt x="339" y="240"/>
                        </a:moveTo>
                        <a:lnTo>
                          <a:pt x="339" y="241"/>
                        </a:lnTo>
                        <a:lnTo>
                          <a:pt x="335" y="245"/>
                        </a:lnTo>
                        <a:lnTo>
                          <a:pt x="328" y="249"/>
                        </a:lnTo>
                        <a:lnTo>
                          <a:pt x="315" y="250"/>
                        </a:lnTo>
                        <a:lnTo>
                          <a:pt x="0" y="250"/>
                        </a:lnTo>
                        <a:lnTo>
                          <a:pt x="1" y="251"/>
                        </a:lnTo>
                        <a:lnTo>
                          <a:pt x="1" y="253"/>
                        </a:lnTo>
                        <a:lnTo>
                          <a:pt x="1" y="254"/>
                        </a:lnTo>
                        <a:lnTo>
                          <a:pt x="2" y="255"/>
                        </a:lnTo>
                        <a:lnTo>
                          <a:pt x="3" y="255"/>
                        </a:lnTo>
                        <a:lnTo>
                          <a:pt x="4" y="255"/>
                        </a:lnTo>
                        <a:lnTo>
                          <a:pt x="4" y="255"/>
                        </a:lnTo>
                        <a:lnTo>
                          <a:pt x="6" y="255"/>
                        </a:lnTo>
                        <a:lnTo>
                          <a:pt x="328" y="255"/>
                        </a:lnTo>
                        <a:lnTo>
                          <a:pt x="335" y="254"/>
                        </a:lnTo>
                        <a:lnTo>
                          <a:pt x="341" y="250"/>
                        </a:lnTo>
                        <a:lnTo>
                          <a:pt x="344" y="246"/>
                        </a:lnTo>
                        <a:lnTo>
                          <a:pt x="345" y="239"/>
                        </a:lnTo>
                        <a:lnTo>
                          <a:pt x="345" y="7"/>
                        </a:lnTo>
                        <a:lnTo>
                          <a:pt x="344" y="5"/>
                        </a:lnTo>
                        <a:lnTo>
                          <a:pt x="342" y="4"/>
                        </a:lnTo>
                        <a:lnTo>
                          <a:pt x="341" y="2"/>
                        </a:lnTo>
                        <a:lnTo>
                          <a:pt x="339" y="0"/>
                        </a:lnTo>
                        <a:lnTo>
                          <a:pt x="339" y="24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5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174" y="3197"/>
                    <a:ext cx="179" cy="132"/>
                  </a:xfrm>
                  <a:custGeom>
                    <a:avLst/>
                    <a:gdLst/>
                    <a:ahLst/>
                    <a:cxnLst>
                      <a:cxn ang="0">
                        <a:pos x="340" y="0"/>
                      </a:cxn>
                      <a:cxn ang="0">
                        <a:pos x="18" y="0"/>
                      </a:cxn>
                      <a:cxn ang="0">
                        <a:pos x="11" y="1"/>
                      </a:cxn>
                      <a:cxn ang="0">
                        <a:pos x="6" y="4"/>
                      </a:cxn>
                      <a:cxn ang="0">
                        <a:pos x="1" y="9"/>
                      </a:cxn>
                      <a:cxn ang="0">
                        <a:pos x="0" y="16"/>
                      </a:cxn>
                      <a:cxn ang="0">
                        <a:pos x="0" y="250"/>
                      </a:cxn>
                      <a:cxn ang="0">
                        <a:pos x="1" y="256"/>
                      </a:cxn>
                      <a:cxn ang="0">
                        <a:pos x="4" y="260"/>
                      </a:cxn>
                      <a:cxn ang="0">
                        <a:pos x="8" y="264"/>
                      </a:cxn>
                      <a:cxn ang="0">
                        <a:pos x="14" y="266"/>
                      </a:cxn>
                      <a:cxn ang="0">
                        <a:pos x="13" y="265"/>
                      </a:cxn>
                      <a:cxn ang="0">
                        <a:pos x="13" y="264"/>
                      </a:cxn>
                      <a:cxn ang="0">
                        <a:pos x="13" y="262"/>
                      </a:cxn>
                      <a:cxn ang="0">
                        <a:pos x="12" y="261"/>
                      </a:cxn>
                      <a:cxn ang="0">
                        <a:pos x="9" y="254"/>
                      </a:cxn>
                      <a:cxn ang="0">
                        <a:pos x="7" y="245"/>
                      </a:cxn>
                      <a:cxn ang="0">
                        <a:pos x="6" y="235"/>
                      </a:cxn>
                      <a:cxn ang="0">
                        <a:pos x="5" y="221"/>
                      </a:cxn>
                      <a:cxn ang="0">
                        <a:pos x="5" y="174"/>
                      </a:cxn>
                      <a:cxn ang="0">
                        <a:pos x="6" y="105"/>
                      </a:cxn>
                      <a:cxn ang="0">
                        <a:pos x="7" y="41"/>
                      </a:cxn>
                      <a:cxn ang="0">
                        <a:pos x="7" y="14"/>
                      </a:cxn>
                      <a:cxn ang="0">
                        <a:pos x="7" y="14"/>
                      </a:cxn>
                      <a:cxn ang="0">
                        <a:pos x="8" y="13"/>
                      </a:cxn>
                      <a:cxn ang="0">
                        <a:pos x="11" y="10"/>
                      </a:cxn>
                      <a:cxn ang="0">
                        <a:pos x="14" y="9"/>
                      </a:cxn>
                      <a:cxn ang="0">
                        <a:pos x="20" y="7"/>
                      </a:cxn>
                      <a:cxn ang="0">
                        <a:pos x="27" y="6"/>
                      </a:cxn>
                      <a:cxn ang="0">
                        <a:pos x="36" y="4"/>
                      </a:cxn>
                      <a:cxn ang="0">
                        <a:pos x="49" y="4"/>
                      </a:cxn>
                      <a:cxn ang="0">
                        <a:pos x="346" y="4"/>
                      </a:cxn>
                      <a:cxn ang="0">
                        <a:pos x="346" y="4"/>
                      </a:cxn>
                      <a:cxn ang="0">
                        <a:pos x="347" y="6"/>
                      </a:cxn>
                      <a:cxn ang="0">
                        <a:pos x="349" y="8"/>
                      </a:cxn>
                      <a:cxn ang="0">
                        <a:pos x="351" y="11"/>
                      </a:cxn>
                      <a:cxn ang="0">
                        <a:pos x="353" y="13"/>
                      </a:cxn>
                      <a:cxn ang="0">
                        <a:pos x="354" y="15"/>
                      </a:cxn>
                      <a:cxn ang="0">
                        <a:pos x="356" y="16"/>
                      </a:cxn>
                      <a:cxn ang="0">
                        <a:pos x="357" y="18"/>
                      </a:cxn>
                      <a:cxn ang="0">
                        <a:pos x="357" y="16"/>
                      </a:cxn>
                      <a:cxn ang="0">
                        <a:pos x="356" y="9"/>
                      </a:cxn>
                      <a:cxn ang="0">
                        <a:pos x="353" y="4"/>
                      </a:cxn>
                      <a:cxn ang="0">
                        <a:pos x="347" y="1"/>
                      </a:cxn>
                      <a:cxn ang="0">
                        <a:pos x="340" y="0"/>
                      </a:cxn>
                    </a:cxnLst>
                    <a:rect l="0" t="0" r="r" b="b"/>
                    <a:pathLst>
                      <a:path w="357" h="266">
                        <a:moveTo>
                          <a:pt x="340" y="0"/>
                        </a:moveTo>
                        <a:lnTo>
                          <a:pt x="18" y="0"/>
                        </a:lnTo>
                        <a:lnTo>
                          <a:pt x="11" y="1"/>
                        </a:lnTo>
                        <a:lnTo>
                          <a:pt x="6" y="4"/>
                        </a:lnTo>
                        <a:lnTo>
                          <a:pt x="1" y="9"/>
                        </a:lnTo>
                        <a:lnTo>
                          <a:pt x="0" y="16"/>
                        </a:lnTo>
                        <a:lnTo>
                          <a:pt x="0" y="250"/>
                        </a:lnTo>
                        <a:lnTo>
                          <a:pt x="1" y="256"/>
                        </a:lnTo>
                        <a:lnTo>
                          <a:pt x="4" y="260"/>
                        </a:lnTo>
                        <a:lnTo>
                          <a:pt x="8" y="264"/>
                        </a:lnTo>
                        <a:lnTo>
                          <a:pt x="14" y="266"/>
                        </a:lnTo>
                        <a:lnTo>
                          <a:pt x="13" y="265"/>
                        </a:lnTo>
                        <a:lnTo>
                          <a:pt x="13" y="264"/>
                        </a:lnTo>
                        <a:lnTo>
                          <a:pt x="13" y="262"/>
                        </a:lnTo>
                        <a:lnTo>
                          <a:pt x="12" y="261"/>
                        </a:lnTo>
                        <a:lnTo>
                          <a:pt x="9" y="254"/>
                        </a:lnTo>
                        <a:lnTo>
                          <a:pt x="7" y="245"/>
                        </a:lnTo>
                        <a:lnTo>
                          <a:pt x="6" y="235"/>
                        </a:lnTo>
                        <a:lnTo>
                          <a:pt x="5" y="221"/>
                        </a:lnTo>
                        <a:lnTo>
                          <a:pt x="5" y="174"/>
                        </a:lnTo>
                        <a:lnTo>
                          <a:pt x="6" y="105"/>
                        </a:lnTo>
                        <a:lnTo>
                          <a:pt x="7" y="41"/>
                        </a:lnTo>
                        <a:lnTo>
                          <a:pt x="7" y="14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11" y="10"/>
                        </a:lnTo>
                        <a:lnTo>
                          <a:pt x="14" y="9"/>
                        </a:lnTo>
                        <a:lnTo>
                          <a:pt x="20" y="7"/>
                        </a:lnTo>
                        <a:lnTo>
                          <a:pt x="27" y="6"/>
                        </a:lnTo>
                        <a:lnTo>
                          <a:pt x="36" y="4"/>
                        </a:lnTo>
                        <a:lnTo>
                          <a:pt x="49" y="4"/>
                        </a:lnTo>
                        <a:lnTo>
                          <a:pt x="346" y="4"/>
                        </a:lnTo>
                        <a:lnTo>
                          <a:pt x="346" y="4"/>
                        </a:lnTo>
                        <a:lnTo>
                          <a:pt x="347" y="6"/>
                        </a:lnTo>
                        <a:lnTo>
                          <a:pt x="349" y="8"/>
                        </a:lnTo>
                        <a:lnTo>
                          <a:pt x="351" y="11"/>
                        </a:lnTo>
                        <a:lnTo>
                          <a:pt x="353" y="13"/>
                        </a:lnTo>
                        <a:lnTo>
                          <a:pt x="354" y="15"/>
                        </a:lnTo>
                        <a:lnTo>
                          <a:pt x="356" y="16"/>
                        </a:lnTo>
                        <a:lnTo>
                          <a:pt x="357" y="18"/>
                        </a:lnTo>
                        <a:lnTo>
                          <a:pt x="357" y="16"/>
                        </a:lnTo>
                        <a:lnTo>
                          <a:pt x="356" y="9"/>
                        </a:lnTo>
                        <a:lnTo>
                          <a:pt x="353" y="4"/>
                        </a:lnTo>
                        <a:lnTo>
                          <a:pt x="347" y="1"/>
                        </a:lnTo>
                        <a:lnTo>
                          <a:pt x="340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6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190" y="3207"/>
                    <a:ext cx="152" cy="119"/>
                  </a:xfrm>
                  <a:custGeom>
                    <a:avLst/>
                    <a:gdLst/>
                    <a:ahLst/>
                    <a:cxnLst>
                      <a:cxn ang="0">
                        <a:pos x="303" y="20"/>
                      </a:cxn>
                      <a:cxn ang="0">
                        <a:pos x="300" y="18"/>
                      </a:cxn>
                      <a:cxn ang="0">
                        <a:pos x="293" y="11"/>
                      </a:cxn>
                      <a:cxn ang="0">
                        <a:pos x="285" y="4"/>
                      </a:cxn>
                      <a:cxn ang="0">
                        <a:pos x="276" y="0"/>
                      </a:cxn>
                      <a:cxn ang="0">
                        <a:pos x="0" y="219"/>
                      </a:cxn>
                      <a:cxn ang="0">
                        <a:pos x="0" y="220"/>
                      </a:cxn>
                      <a:cxn ang="0">
                        <a:pos x="2" y="225"/>
                      </a:cxn>
                      <a:cxn ang="0">
                        <a:pos x="5" y="228"/>
                      </a:cxn>
                      <a:cxn ang="0">
                        <a:pos x="13" y="232"/>
                      </a:cxn>
                      <a:cxn ang="0">
                        <a:pos x="14" y="233"/>
                      </a:cxn>
                      <a:cxn ang="0">
                        <a:pos x="16" y="233"/>
                      </a:cxn>
                      <a:cxn ang="0">
                        <a:pos x="18" y="233"/>
                      </a:cxn>
                      <a:cxn ang="0">
                        <a:pos x="19" y="233"/>
                      </a:cxn>
                      <a:cxn ang="0">
                        <a:pos x="25" y="233"/>
                      </a:cxn>
                      <a:cxn ang="0">
                        <a:pos x="36" y="234"/>
                      </a:cxn>
                      <a:cxn ang="0">
                        <a:pos x="50" y="234"/>
                      </a:cxn>
                      <a:cxn ang="0">
                        <a:pos x="67" y="234"/>
                      </a:cxn>
                      <a:cxn ang="0">
                        <a:pos x="88" y="234"/>
                      </a:cxn>
                      <a:cxn ang="0">
                        <a:pos x="110" y="234"/>
                      </a:cxn>
                      <a:cxn ang="0">
                        <a:pos x="133" y="234"/>
                      </a:cxn>
                      <a:cxn ang="0">
                        <a:pos x="156" y="234"/>
                      </a:cxn>
                      <a:cxn ang="0">
                        <a:pos x="179" y="234"/>
                      </a:cxn>
                      <a:cxn ang="0">
                        <a:pos x="201" y="234"/>
                      </a:cxn>
                      <a:cxn ang="0">
                        <a:pos x="222" y="233"/>
                      </a:cxn>
                      <a:cxn ang="0">
                        <a:pos x="240" y="233"/>
                      </a:cxn>
                      <a:cxn ang="0">
                        <a:pos x="256" y="233"/>
                      </a:cxn>
                      <a:cxn ang="0">
                        <a:pos x="268" y="233"/>
                      </a:cxn>
                      <a:cxn ang="0">
                        <a:pos x="276" y="233"/>
                      </a:cxn>
                      <a:cxn ang="0">
                        <a:pos x="278" y="233"/>
                      </a:cxn>
                      <a:cxn ang="0">
                        <a:pos x="282" y="233"/>
                      </a:cxn>
                      <a:cxn ang="0">
                        <a:pos x="290" y="230"/>
                      </a:cxn>
                      <a:cxn ang="0">
                        <a:pos x="298" y="223"/>
                      </a:cxn>
                      <a:cxn ang="0">
                        <a:pos x="303" y="209"/>
                      </a:cxn>
                      <a:cxn ang="0">
                        <a:pos x="303" y="20"/>
                      </a:cxn>
                    </a:cxnLst>
                    <a:rect l="0" t="0" r="r" b="b"/>
                    <a:pathLst>
                      <a:path w="303" h="234">
                        <a:moveTo>
                          <a:pt x="303" y="20"/>
                        </a:moveTo>
                        <a:lnTo>
                          <a:pt x="300" y="18"/>
                        </a:lnTo>
                        <a:lnTo>
                          <a:pt x="293" y="11"/>
                        </a:lnTo>
                        <a:lnTo>
                          <a:pt x="285" y="4"/>
                        </a:lnTo>
                        <a:lnTo>
                          <a:pt x="276" y="0"/>
                        </a:lnTo>
                        <a:lnTo>
                          <a:pt x="0" y="219"/>
                        </a:lnTo>
                        <a:lnTo>
                          <a:pt x="0" y="220"/>
                        </a:lnTo>
                        <a:lnTo>
                          <a:pt x="2" y="225"/>
                        </a:lnTo>
                        <a:lnTo>
                          <a:pt x="5" y="228"/>
                        </a:lnTo>
                        <a:lnTo>
                          <a:pt x="13" y="232"/>
                        </a:lnTo>
                        <a:lnTo>
                          <a:pt x="14" y="233"/>
                        </a:lnTo>
                        <a:lnTo>
                          <a:pt x="16" y="233"/>
                        </a:lnTo>
                        <a:lnTo>
                          <a:pt x="18" y="233"/>
                        </a:lnTo>
                        <a:lnTo>
                          <a:pt x="19" y="233"/>
                        </a:lnTo>
                        <a:lnTo>
                          <a:pt x="25" y="233"/>
                        </a:lnTo>
                        <a:lnTo>
                          <a:pt x="36" y="234"/>
                        </a:lnTo>
                        <a:lnTo>
                          <a:pt x="50" y="234"/>
                        </a:lnTo>
                        <a:lnTo>
                          <a:pt x="67" y="234"/>
                        </a:lnTo>
                        <a:lnTo>
                          <a:pt x="88" y="234"/>
                        </a:lnTo>
                        <a:lnTo>
                          <a:pt x="110" y="234"/>
                        </a:lnTo>
                        <a:lnTo>
                          <a:pt x="133" y="234"/>
                        </a:lnTo>
                        <a:lnTo>
                          <a:pt x="156" y="234"/>
                        </a:lnTo>
                        <a:lnTo>
                          <a:pt x="179" y="234"/>
                        </a:lnTo>
                        <a:lnTo>
                          <a:pt x="201" y="234"/>
                        </a:lnTo>
                        <a:lnTo>
                          <a:pt x="222" y="233"/>
                        </a:lnTo>
                        <a:lnTo>
                          <a:pt x="240" y="233"/>
                        </a:lnTo>
                        <a:lnTo>
                          <a:pt x="256" y="233"/>
                        </a:lnTo>
                        <a:lnTo>
                          <a:pt x="268" y="233"/>
                        </a:lnTo>
                        <a:lnTo>
                          <a:pt x="276" y="233"/>
                        </a:lnTo>
                        <a:lnTo>
                          <a:pt x="278" y="233"/>
                        </a:lnTo>
                        <a:lnTo>
                          <a:pt x="282" y="233"/>
                        </a:lnTo>
                        <a:lnTo>
                          <a:pt x="290" y="230"/>
                        </a:lnTo>
                        <a:lnTo>
                          <a:pt x="298" y="223"/>
                        </a:lnTo>
                        <a:lnTo>
                          <a:pt x="303" y="209"/>
                        </a:lnTo>
                        <a:lnTo>
                          <a:pt x="303" y="20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7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186" y="3205"/>
                    <a:ext cx="151" cy="116"/>
                  </a:xfrm>
                  <a:custGeom>
                    <a:avLst/>
                    <a:gdLst/>
                    <a:ahLst/>
                    <a:cxnLst>
                      <a:cxn ang="0">
                        <a:pos x="24" y="230"/>
                      </a:cxn>
                      <a:cxn ang="0">
                        <a:pos x="15" y="228"/>
                      </a:cxn>
                      <a:cxn ang="0">
                        <a:pos x="7" y="222"/>
                      </a:cxn>
                      <a:cxn ang="0">
                        <a:pos x="2" y="214"/>
                      </a:cxn>
                      <a:cxn ang="0">
                        <a:pos x="0" y="205"/>
                      </a:cxn>
                      <a:cxn ang="0">
                        <a:pos x="0" y="24"/>
                      </a:cxn>
                      <a:cxn ang="0">
                        <a:pos x="2" y="15"/>
                      </a:cxn>
                      <a:cxn ang="0">
                        <a:pos x="7" y="7"/>
                      </a:cxn>
                      <a:cxn ang="0">
                        <a:pos x="15" y="2"/>
                      </a:cxn>
                      <a:cxn ang="0">
                        <a:pos x="24" y="0"/>
                      </a:cxn>
                      <a:cxn ang="0">
                        <a:pos x="275" y="0"/>
                      </a:cxn>
                      <a:cxn ang="0">
                        <a:pos x="285" y="2"/>
                      </a:cxn>
                      <a:cxn ang="0">
                        <a:pos x="293" y="7"/>
                      </a:cxn>
                      <a:cxn ang="0">
                        <a:pos x="298" y="15"/>
                      </a:cxn>
                      <a:cxn ang="0">
                        <a:pos x="300" y="24"/>
                      </a:cxn>
                      <a:cxn ang="0">
                        <a:pos x="300" y="205"/>
                      </a:cxn>
                      <a:cxn ang="0">
                        <a:pos x="298" y="214"/>
                      </a:cxn>
                      <a:cxn ang="0">
                        <a:pos x="293" y="222"/>
                      </a:cxn>
                      <a:cxn ang="0">
                        <a:pos x="285" y="228"/>
                      </a:cxn>
                      <a:cxn ang="0">
                        <a:pos x="275" y="230"/>
                      </a:cxn>
                      <a:cxn ang="0">
                        <a:pos x="24" y="230"/>
                      </a:cxn>
                    </a:cxnLst>
                    <a:rect l="0" t="0" r="r" b="b"/>
                    <a:pathLst>
                      <a:path w="300" h="230">
                        <a:moveTo>
                          <a:pt x="24" y="230"/>
                        </a:moveTo>
                        <a:lnTo>
                          <a:pt x="15" y="228"/>
                        </a:lnTo>
                        <a:lnTo>
                          <a:pt x="7" y="222"/>
                        </a:lnTo>
                        <a:lnTo>
                          <a:pt x="2" y="214"/>
                        </a:lnTo>
                        <a:lnTo>
                          <a:pt x="0" y="205"/>
                        </a:lnTo>
                        <a:lnTo>
                          <a:pt x="0" y="24"/>
                        </a:lnTo>
                        <a:lnTo>
                          <a:pt x="2" y="15"/>
                        </a:lnTo>
                        <a:lnTo>
                          <a:pt x="7" y="7"/>
                        </a:lnTo>
                        <a:lnTo>
                          <a:pt x="15" y="2"/>
                        </a:lnTo>
                        <a:lnTo>
                          <a:pt x="24" y="0"/>
                        </a:lnTo>
                        <a:lnTo>
                          <a:pt x="275" y="0"/>
                        </a:lnTo>
                        <a:lnTo>
                          <a:pt x="285" y="2"/>
                        </a:lnTo>
                        <a:lnTo>
                          <a:pt x="293" y="7"/>
                        </a:lnTo>
                        <a:lnTo>
                          <a:pt x="298" y="15"/>
                        </a:lnTo>
                        <a:lnTo>
                          <a:pt x="300" y="24"/>
                        </a:lnTo>
                        <a:lnTo>
                          <a:pt x="300" y="205"/>
                        </a:lnTo>
                        <a:lnTo>
                          <a:pt x="298" y="214"/>
                        </a:lnTo>
                        <a:lnTo>
                          <a:pt x="293" y="222"/>
                        </a:lnTo>
                        <a:lnTo>
                          <a:pt x="285" y="228"/>
                        </a:lnTo>
                        <a:lnTo>
                          <a:pt x="275" y="230"/>
                        </a:lnTo>
                        <a:lnTo>
                          <a:pt x="24" y="2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8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193" y="3212"/>
                    <a:ext cx="138" cy="103"/>
                  </a:xfrm>
                  <a:custGeom>
                    <a:avLst/>
                    <a:gdLst/>
                    <a:ahLst/>
                    <a:cxnLst>
                      <a:cxn ang="0">
                        <a:pos x="264" y="206"/>
                      </a:cxn>
                      <a:cxn ang="0">
                        <a:pos x="270" y="205"/>
                      </a:cxn>
                      <a:cxn ang="0">
                        <a:pos x="274" y="203"/>
                      </a:cxn>
                      <a:cxn ang="0">
                        <a:pos x="277" y="198"/>
                      </a:cxn>
                      <a:cxn ang="0">
                        <a:pos x="278" y="192"/>
                      </a:cxn>
                      <a:cxn ang="0">
                        <a:pos x="278" y="11"/>
                      </a:cxn>
                      <a:cxn ang="0">
                        <a:pos x="277" y="7"/>
                      </a:cxn>
                      <a:cxn ang="0">
                        <a:pos x="274" y="3"/>
                      </a:cxn>
                      <a:cxn ang="0">
                        <a:pos x="270" y="1"/>
                      </a:cxn>
                      <a:cxn ang="0">
                        <a:pos x="264" y="0"/>
                      </a:cxn>
                      <a:cxn ang="0">
                        <a:pos x="13" y="0"/>
                      </a:cxn>
                      <a:cxn ang="0">
                        <a:pos x="8" y="1"/>
                      </a:cxn>
                      <a:cxn ang="0">
                        <a:pos x="4" y="3"/>
                      </a:cxn>
                      <a:cxn ang="0">
                        <a:pos x="1" y="7"/>
                      </a:cxn>
                      <a:cxn ang="0">
                        <a:pos x="0" y="11"/>
                      </a:cxn>
                      <a:cxn ang="0">
                        <a:pos x="0" y="192"/>
                      </a:cxn>
                      <a:cxn ang="0">
                        <a:pos x="1" y="198"/>
                      </a:cxn>
                      <a:cxn ang="0">
                        <a:pos x="4" y="203"/>
                      </a:cxn>
                      <a:cxn ang="0">
                        <a:pos x="8" y="205"/>
                      </a:cxn>
                      <a:cxn ang="0">
                        <a:pos x="13" y="206"/>
                      </a:cxn>
                      <a:cxn ang="0">
                        <a:pos x="264" y="206"/>
                      </a:cxn>
                    </a:cxnLst>
                    <a:rect l="0" t="0" r="r" b="b"/>
                    <a:pathLst>
                      <a:path w="278" h="206">
                        <a:moveTo>
                          <a:pt x="264" y="206"/>
                        </a:moveTo>
                        <a:lnTo>
                          <a:pt x="270" y="205"/>
                        </a:lnTo>
                        <a:lnTo>
                          <a:pt x="274" y="203"/>
                        </a:lnTo>
                        <a:lnTo>
                          <a:pt x="277" y="198"/>
                        </a:lnTo>
                        <a:lnTo>
                          <a:pt x="278" y="192"/>
                        </a:lnTo>
                        <a:lnTo>
                          <a:pt x="278" y="11"/>
                        </a:lnTo>
                        <a:lnTo>
                          <a:pt x="277" y="7"/>
                        </a:lnTo>
                        <a:lnTo>
                          <a:pt x="274" y="3"/>
                        </a:lnTo>
                        <a:lnTo>
                          <a:pt x="270" y="1"/>
                        </a:lnTo>
                        <a:lnTo>
                          <a:pt x="264" y="0"/>
                        </a:lnTo>
                        <a:lnTo>
                          <a:pt x="13" y="0"/>
                        </a:lnTo>
                        <a:lnTo>
                          <a:pt x="8" y="1"/>
                        </a:lnTo>
                        <a:lnTo>
                          <a:pt x="4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0" y="192"/>
                        </a:lnTo>
                        <a:lnTo>
                          <a:pt x="1" y="198"/>
                        </a:lnTo>
                        <a:lnTo>
                          <a:pt x="4" y="203"/>
                        </a:lnTo>
                        <a:lnTo>
                          <a:pt x="8" y="205"/>
                        </a:lnTo>
                        <a:lnTo>
                          <a:pt x="13" y="206"/>
                        </a:lnTo>
                        <a:lnTo>
                          <a:pt x="264" y="206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49" name="Freeform 189"/>
                  <p:cNvSpPr>
                    <a:spLocks noChangeAspect="1"/>
                  </p:cNvSpPr>
                  <p:nvPr/>
                </p:nvSpPr>
                <p:spPr bwMode="auto">
                  <a:xfrm>
                    <a:off x="198" y="3334"/>
                    <a:ext cx="135" cy="21"/>
                  </a:xfrm>
                  <a:custGeom>
                    <a:avLst/>
                    <a:gdLst/>
                    <a:ahLst/>
                    <a:cxnLst>
                      <a:cxn ang="0">
                        <a:pos x="237" y="20"/>
                      </a:cxn>
                      <a:cxn ang="0">
                        <a:pos x="205" y="41"/>
                      </a:cxn>
                      <a:cxn ang="0">
                        <a:pos x="201" y="43"/>
                      </a:cxn>
                      <a:cxn ang="0">
                        <a:pos x="198" y="43"/>
                      </a:cxn>
                      <a:cxn ang="0">
                        <a:pos x="56" y="43"/>
                      </a:cxn>
                      <a:cxn ang="0">
                        <a:pos x="51" y="43"/>
                      </a:cxn>
                      <a:cxn ang="0">
                        <a:pos x="48" y="41"/>
                      </a:cxn>
                      <a:cxn ang="0">
                        <a:pos x="24" y="19"/>
                      </a:cxn>
                      <a:cxn ang="0">
                        <a:pos x="0" y="0"/>
                      </a:cxn>
                      <a:cxn ang="0">
                        <a:pos x="31" y="0"/>
                      </a:cxn>
                      <a:cxn ang="0">
                        <a:pos x="231" y="0"/>
                      </a:cxn>
                      <a:cxn ang="0">
                        <a:pos x="269" y="0"/>
                      </a:cxn>
                      <a:cxn ang="0">
                        <a:pos x="237" y="20"/>
                      </a:cxn>
                    </a:cxnLst>
                    <a:rect l="0" t="0" r="r" b="b"/>
                    <a:pathLst>
                      <a:path w="269" h="43">
                        <a:moveTo>
                          <a:pt x="237" y="20"/>
                        </a:moveTo>
                        <a:lnTo>
                          <a:pt x="205" y="41"/>
                        </a:lnTo>
                        <a:lnTo>
                          <a:pt x="201" y="43"/>
                        </a:lnTo>
                        <a:lnTo>
                          <a:pt x="198" y="43"/>
                        </a:lnTo>
                        <a:lnTo>
                          <a:pt x="56" y="43"/>
                        </a:lnTo>
                        <a:lnTo>
                          <a:pt x="51" y="43"/>
                        </a:lnTo>
                        <a:lnTo>
                          <a:pt x="48" y="41"/>
                        </a:lnTo>
                        <a:lnTo>
                          <a:pt x="24" y="19"/>
                        </a:lnTo>
                        <a:lnTo>
                          <a:pt x="0" y="0"/>
                        </a:lnTo>
                        <a:lnTo>
                          <a:pt x="31" y="0"/>
                        </a:lnTo>
                        <a:lnTo>
                          <a:pt x="231" y="0"/>
                        </a:lnTo>
                        <a:lnTo>
                          <a:pt x="269" y="0"/>
                        </a:lnTo>
                        <a:lnTo>
                          <a:pt x="237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0" name="Freeform 190"/>
                  <p:cNvSpPr>
                    <a:spLocks noChangeAspect="1"/>
                  </p:cNvSpPr>
                  <p:nvPr/>
                </p:nvSpPr>
                <p:spPr bwMode="auto">
                  <a:xfrm>
                    <a:off x="214" y="3339"/>
                    <a:ext cx="76" cy="11"/>
                  </a:xfrm>
                  <a:custGeom>
                    <a:avLst/>
                    <a:gdLst/>
                    <a:ahLst/>
                    <a:cxnLst>
                      <a:cxn ang="0">
                        <a:pos x="25" y="21"/>
                      </a:cxn>
                      <a:cxn ang="0">
                        <a:pos x="152" y="21"/>
                      </a:cxn>
                      <a:cxn ang="0">
                        <a:pos x="153" y="21"/>
                      </a:cxn>
                      <a:cxn ang="0">
                        <a:pos x="37" y="20"/>
                      </a:cxn>
                      <a:cxn ang="0">
                        <a:pos x="27" y="0"/>
                      </a:cxn>
                      <a:cxn ang="0">
                        <a:pos x="0" y="0"/>
                      </a:cxn>
                      <a:cxn ang="0">
                        <a:pos x="25" y="21"/>
                      </a:cxn>
                    </a:cxnLst>
                    <a:rect l="0" t="0" r="r" b="b"/>
                    <a:pathLst>
                      <a:path w="153" h="21">
                        <a:moveTo>
                          <a:pt x="25" y="21"/>
                        </a:moveTo>
                        <a:lnTo>
                          <a:pt x="152" y="21"/>
                        </a:lnTo>
                        <a:lnTo>
                          <a:pt x="153" y="21"/>
                        </a:lnTo>
                        <a:lnTo>
                          <a:pt x="37" y="20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25" y="21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1" name="Freeform 191"/>
                  <p:cNvSpPr>
                    <a:spLocks noChangeAspect="1"/>
                  </p:cNvSpPr>
                  <p:nvPr/>
                </p:nvSpPr>
                <p:spPr bwMode="auto">
                  <a:xfrm>
                    <a:off x="228" y="3339"/>
                    <a:ext cx="72" cy="11"/>
                  </a:xfrm>
                  <a:custGeom>
                    <a:avLst/>
                    <a:gdLst/>
                    <a:ahLst/>
                    <a:cxnLst>
                      <a:cxn ang="0">
                        <a:pos x="126" y="21"/>
                      </a:cxn>
                      <a:cxn ang="0">
                        <a:pos x="144" y="0"/>
                      </a:cxn>
                      <a:cxn ang="0">
                        <a:pos x="0" y="0"/>
                      </a:cxn>
                      <a:cxn ang="0">
                        <a:pos x="10" y="20"/>
                      </a:cxn>
                      <a:cxn ang="0">
                        <a:pos x="126" y="21"/>
                      </a:cxn>
                    </a:cxnLst>
                    <a:rect l="0" t="0" r="r" b="b"/>
                    <a:pathLst>
                      <a:path w="144" h="21">
                        <a:moveTo>
                          <a:pt x="126" y="21"/>
                        </a:move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10" y="20"/>
                        </a:lnTo>
                        <a:lnTo>
                          <a:pt x="126" y="21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2" name="Freeform 192"/>
                  <p:cNvSpPr>
                    <a:spLocks noChangeAspect="1"/>
                  </p:cNvSpPr>
                  <p:nvPr/>
                </p:nvSpPr>
                <p:spPr bwMode="auto">
                  <a:xfrm>
                    <a:off x="291" y="3339"/>
                    <a:ext cx="24" cy="11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5" y="21"/>
                      </a:cxn>
                      <a:cxn ang="0">
                        <a:pos x="48" y="0"/>
                      </a:cxn>
                      <a:cxn ang="0">
                        <a:pos x="19" y="0"/>
                      </a:cxn>
                      <a:cxn ang="0">
                        <a:pos x="1" y="21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8" h="21">
                        <a:moveTo>
                          <a:pt x="0" y="21"/>
                        </a:moveTo>
                        <a:lnTo>
                          <a:pt x="15" y="21"/>
                        </a:lnTo>
                        <a:lnTo>
                          <a:pt x="48" y="0"/>
                        </a:lnTo>
                        <a:lnTo>
                          <a:pt x="19" y="0"/>
                        </a:lnTo>
                        <a:lnTo>
                          <a:pt x="1" y="21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3366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3" name="Freeform 193"/>
                  <p:cNvSpPr>
                    <a:spLocks noChangeAspect="1"/>
                  </p:cNvSpPr>
                  <p:nvPr/>
                </p:nvSpPr>
                <p:spPr bwMode="auto">
                  <a:xfrm>
                    <a:off x="149" y="3348"/>
                    <a:ext cx="234" cy="60"/>
                  </a:xfrm>
                  <a:custGeom>
                    <a:avLst/>
                    <a:gdLst/>
                    <a:ahLst/>
                    <a:cxnLst>
                      <a:cxn ang="0">
                        <a:pos x="26" y="119"/>
                      </a:cxn>
                      <a:cxn ang="0">
                        <a:pos x="16" y="117"/>
                      </a:cxn>
                      <a:cxn ang="0">
                        <a:pos x="8" y="111"/>
                      </a:cxn>
                      <a:cxn ang="0">
                        <a:pos x="2" y="103"/>
                      </a:cxn>
                      <a:cxn ang="0">
                        <a:pos x="0" y="93"/>
                      </a:cxn>
                      <a:cxn ang="0">
                        <a:pos x="0" y="25"/>
                      </a:cxn>
                      <a:cxn ang="0">
                        <a:pos x="2" y="15"/>
                      </a:cxn>
                      <a:cxn ang="0">
                        <a:pos x="8" y="7"/>
                      </a:cxn>
                      <a:cxn ang="0">
                        <a:pos x="16" y="2"/>
                      </a:cxn>
                      <a:cxn ang="0">
                        <a:pos x="26" y="0"/>
                      </a:cxn>
                      <a:cxn ang="0">
                        <a:pos x="441" y="0"/>
                      </a:cxn>
                      <a:cxn ang="0">
                        <a:pos x="451" y="2"/>
                      </a:cxn>
                      <a:cxn ang="0">
                        <a:pos x="459" y="7"/>
                      </a:cxn>
                      <a:cxn ang="0">
                        <a:pos x="465" y="15"/>
                      </a:cxn>
                      <a:cxn ang="0">
                        <a:pos x="468" y="25"/>
                      </a:cxn>
                      <a:cxn ang="0">
                        <a:pos x="468" y="93"/>
                      </a:cxn>
                      <a:cxn ang="0">
                        <a:pos x="465" y="103"/>
                      </a:cxn>
                      <a:cxn ang="0">
                        <a:pos x="459" y="111"/>
                      </a:cxn>
                      <a:cxn ang="0">
                        <a:pos x="451" y="117"/>
                      </a:cxn>
                      <a:cxn ang="0">
                        <a:pos x="441" y="119"/>
                      </a:cxn>
                      <a:cxn ang="0">
                        <a:pos x="26" y="119"/>
                      </a:cxn>
                    </a:cxnLst>
                    <a:rect l="0" t="0" r="r" b="b"/>
                    <a:pathLst>
                      <a:path w="468" h="119">
                        <a:moveTo>
                          <a:pt x="26" y="119"/>
                        </a:moveTo>
                        <a:lnTo>
                          <a:pt x="16" y="117"/>
                        </a:lnTo>
                        <a:lnTo>
                          <a:pt x="8" y="111"/>
                        </a:lnTo>
                        <a:lnTo>
                          <a:pt x="2" y="103"/>
                        </a:lnTo>
                        <a:lnTo>
                          <a:pt x="0" y="93"/>
                        </a:lnTo>
                        <a:lnTo>
                          <a:pt x="0" y="25"/>
                        </a:lnTo>
                        <a:lnTo>
                          <a:pt x="2" y="15"/>
                        </a:lnTo>
                        <a:lnTo>
                          <a:pt x="8" y="7"/>
                        </a:lnTo>
                        <a:lnTo>
                          <a:pt x="16" y="2"/>
                        </a:lnTo>
                        <a:lnTo>
                          <a:pt x="26" y="0"/>
                        </a:lnTo>
                        <a:lnTo>
                          <a:pt x="441" y="0"/>
                        </a:lnTo>
                        <a:lnTo>
                          <a:pt x="451" y="2"/>
                        </a:lnTo>
                        <a:lnTo>
                          <a:pt x="459" y="7"/>
                        </a:lnTo>
                        <a:lnTo>
                          <a:pt x="465" y="15"/>
                        </a:lnTo>
                        <a:lnTo>
                          <a:pt x="468" y="25"/>
                        </a:lnTo>
                        <a:lnTo>
                          <a:pt x="468" y="93"/>
                        </a:lnTo>
                        <a:lnTo>
                          <a:pt x="465" y="103"/>
                        </a:lnTo>
                        <a:lnTo>
                          <a:pt x="459" y="111"/>
                        </a:lnTo>
                        <a:lnTo>
                          <a:pt x="451" y="117"/>
                        </a:lnTo>
                        <a:lnTo>
                          <a:pt x="441" y="119"/>
                        </a:lnTo>
                        <a:lnTo>
                          <a:pt x="26" y="1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4" name="Freeform 194"/>
                  <p:cNvSpPr>
                    <a:spLocks noChangeAspect="1"/>
                  </p:cNvSpPr>
                  <p:nvPr/>
                </p:nvSpPr>
                <p:spPr bwMode="auto">
                  <a:xfrm>
                    <a:off x="372" y="3359"/>
                    <a:ext cx="1" cy="0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>
                        <a:moveTo>
                          <a:pt x="4" y="0"/>
                        </a:move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E5D1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5" name="Freeform 195"/>
                  <p:cNvSpPr>
                    <a:spLocks noChangeAspect="1"/>
                  </p:cNvSpPr>
                  <p:nvPr/>
                </p:nvSpPr>
                <p:spPr bwMode="auto">
                  <a:xfrm>
                    <a:off x="337" y="3359"/>
                    <a:ext cx="37" cy="29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61"/>
                      </a:cxn>
                      <a:cxn ang="0">
                        <a:pos x="13" y="61"/>
                      </a:cxn>
                      <a:cxn ang="0">
                        <a:pos x="25" y="61"/>
                      </a:cxn>
                      <a:cxn ang="0">
                        <a:pos x="34" y="61"/>
                      </a:cxn>
                      <a:cxn ang="0">
                        <a:pos x="43" y="61"/>
                      </a:cxn>
                      <a:cxn ang="0">
                        <a:pos x="50" y="61"/>
                      </a:cxn>
                      <a:cxn ang="0">
                        <a:pos x="54" y="61"/>
                      </a:cxn>
                      <a:cxn ang="0">
                        <a:pos x="58" y="61"/>
                      </a:cxn>
                      <a:cxn ang="0">
                        <a:pos x="59" y="61"/>
                      </a:cxn>
                      <a:cxn ang="0">
                        <a:pos x="61" y="59"/>
                      </a:cxn>
                      <a:cxn ang="0">
                        <a:pos x="67" y="54"/>
                      </a:cxn>
                      <a:cxn ang="0">
                        <a:pos x="72" y="45"/>
                      </a:cxn>
                      <a:cxn ang="0">
                        <a:pos x="74" y="35"/>
                      </a:cxn>
                      <a:cxn ang="0">
                        <a:pos x="73" y="22"/>
                      </a:cxn>
                      <a:cxn ang="0">
                        <a:pos x="72" y="12"/>
                      </a:cxn>
                      <a:cxn ang="0">
                        <a:pos x="71" y="4"/>
                      </a:cxn>
                      <a:cxn ang="0">
                        <a:pos x="69" y="0"/>
                      </a:cxn>
                      <a:cxn ang="0">
                        <a:pos x="68" y="0"/>
                      </a:cxn>
                      <a:cxn ang="0">
                        <a:pos x="65" y="0"/>
                      </a:cxn>
                      <a:cxn ang="0">
                        <a:pos x="58" y="0"/>
                      </a:cxn>
                      <a:cxn ang="0">
                        <a:pos x="50" y="0"/>
                      </a:cxn>
                      <a:cxn ang="0">
                        <a:pos x="40" y="0"/>
                      </a:cxn>
                      <a:cxn ang="0">
                        <a:pos x="28" y="0"/>
                      </a:cxn>
                      <a:cxn ang="0">
                        <a:pos x="15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0" y="8"/>
                      </a:cxn>
                      <a:cxn ang="0">
                        <a:pos x="12" y="10"/>
                      </a:cxn>
                      <a:cxn ang="0">
                        <a:pos x="21" y="12"/>
                      </a:cxn>
                      <a:cxn ang="0">
                        <a:pos x="28" y="16"/>
                      </a:cxn>
                      <a:cxn ang="0">
                        <a:pos x="30" y="21"/>
                      </a:cxn>
                      <a:cxn ang="0">
                        <a:pos x="28" y="27"/>
                      </a:cxn>
                      <a:cxn ang="0">
                        <a:pos x="21" y="31"/>
                      </a:cxn>
                      <a:cxn ang="0">
                        <a:pos x="12" y="35"/>
                      </a:cxn>
                      <a:cxn ang="0">
                        <a:pos x="0" y="3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w="74" h="61">
                        <a:moveTo>
                          <a:pt x="0" y="36"/>
                        </a:moveTo>
                        <a:lnTo>
                          <a:pt x="0" y="61"/>
                        </a:lnTo>
                        <a:lnTo>
                          <a:pt x="13" y="61"/>
                        </a:lnTo>
                        <a:lnTo>
                          <a:pt x="25" y="61"/>
                        </a:lnTo>
                        <a:lnTo>
                          <a:pt x="34" y="61"/>
                        </a:lnTo>
                        <a:lnTo>
                          <a:pt x="43" y="61"/>
                        </a:lnTo>
                        <a:lnTo>
                          <a:pt x="50" y="61"/>
                        </a:lnTo>
                        <a:lnTo>
                          <a:pt x="54" y="61"/>
                        </a:lnTo>
                        <a:lnTo>
                          <a:pt x="58" y="61"/>
                        </a:lnTo>
                        <a:lnTo>
                          <a:pt x="59" y="61"/>
                        </a:lnTo>
                        <a:lnTo>
                          <a:pt x="61" y="59"/>
                        </a:lnTo>
                        <a:lnTo>
                          <a:pt x="67" y="54"/>
                        </a:lnTo>
                        <a:lnTo>
                          <a:pt x="72" y="45"/>
                        </a:lnTo>
                        <a:lnTo>
                          <a:pt x="74" y="35"/>
                        </a:lnTo>
                        <a:lnTo>
                          <a:pt x="73" y="22"/>
                        </a:lnTo>
                        <a:lnTo>
                          <a:pt x="72" y="12"/>
                        </a:lnTo>
                        <a:lnTo>
                          <a:pt x="71" y="4"/>
                        </a:lnTo>
                        <a:lnTo>
                          <a:pt x="69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58" y="0"/>
                        </a:lnTo>
                        <a:lnTo>
                          <a:pt x="50" y="0"/>
                        </a:lnTo>
                        <a:lnTo>
                          <a:pt x="40" y="0"/>
                        </a:lnTo>
                        <a:lnTo>
                          <a:pt x="28" y="0"/>
                        </a:lnTo>
                        <a:lnTo>
                          <a:pt x="15" y="0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lnTo>
                          <a:pt x="12" y="10"/>
                        </a:lnTo>
                        <a:lnTo>
                          <a:pt x="21" y="12"/>
                        </a:lnTo>
                        <a:lnTo>
                          <a:pt x="28" y="16"/>
                        </a:lnTo>
                        <a:lnTo>
                          <a:pt x="30" y="21"/>
                        </a:lnTo>
                        <a:lnTo>
                          <a:pt x="28" y="27"/>
                        </a:lnTo>
                        <a:lnTo>
                          <a:pt x="21" y="31"/>
                        </a:lnTo>
                        <a:lnTo>
                          <a:pt x="12" y="35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6" name="Freeform 196"/>
                  <p:cNvSpPr>
                    <a:spLocks noChangeAspect="1"/>
                  </p:cNvSpPr>
                  <p:nvPr/>
                </p:nvSpPr>
                <p:spPr bwMode="auto">
                  <a:xfrm>
                    <a:off x="160" y="3359"/>
                    <a:ext cx="179" cy="43"/>
                  </a:xfrm>
                  <a:custGeom>
                    <a:avLst/>
                    <a:gdLst/>
                    <a:ahLst/>
                    <a:cxnLst>
                      <a:cxn ang="0">
                        <a:pos x="355" y="0"/>
                      </a:cxn>
                      <a:cxn ang="0">
                        <a:pos x="310" y="0"/>
                      </a:cxn>
                      <a:cxn ang="0">
                        <a:pos x="260" y="0"/>
                      </a:cxn>
                      <a:cxn ang="0">
                        <a:pos x="207" y="0"/>
                      </a:cxn>
                      <a:cxn ang="0">
                        <a:pos x="155" y="0"/>
                      </a:cxn>
                      <a:cxn ang="0">
                        <a:pos x="106" y="0"/>
                      </a:cxn>
                      <a:cxn ang="0">
                        <a:pos x="67" y="0"/>
                      </a:cxn>
                      <a:cxn ang="0">
                        <a:pos x="38" y="0"/>
                      </a:cxn>
                      <a:cxn ang="0">
                        <a:pos x="25" y="0"/>
                      </a:cxn>
                      <a:cxn ang="0">
                        <a:pos x="4" y="3"/>
                      </a:cxn>
                      <a:cxn ang="0">
                        <a:pos x="0" y="5"/>
                      </a:cxn>
                      <a:cxn ang="0">
                        <a:pos x="0" y="13"/>
                      </a:cxn>
                      <a:cxn ang="0">
                        <a:pos x="0" y="45"/>
                      </a:cxn>
                      <a:cxn ang="0">
                        <a:pos x="4" y="79"/>
                      </a:cxn>
                      <a:cxn ang="0">
                        <a:pos x="6" y="88"/>
                      </a:cxn>
                      <a:cxn ang="0">
                        <a:pos x="11" y="75"/>
                      </a:cxn>
                      <a:cxn ang="0">
                        <a:pos x="21" y="61"/>
                      </a:cxn>
                      <a:cxn ang="0">
                        <a:pos x="29" y="60"/>
                      </a:cxn>
                      <a:cxn ang="0">
                        <a:pos x="42" y="59"/>
                      </a:cxn>
                      <a:cxn ang="0">
                        <a:pos x="57" y="58"/>
                      </a:cxn>
                      <a:cxn ang="0">
                        <a:pos x="75" y="58"/>
                      </a:cxn>
                      <a:cxn ang="0">
                        <a:pos x="88" y="58"/>
                      </a:cxn>
                      <a:cxn ang="0">
                        <a:pos x="113" y="58"/>
                      </a:cxn>
                      <a:cxn ang="0">
                        <a:pos x="147" y="59"/>
                      </a:cxn>
                      <a:cxn ang="0">
                        <a:pos x="187" y="59"/>
                      </a:cxn>
                      <a:cxn ang="0">
                        <a:pos x="231" y="60"/>
                      </a:cxn>
                      <a:cxn ang="0">
                        <a:pos x="275" y="60"/>
                      </a:cxn>
                      <a:cxn ang="0">
                        <a:pos x="317" y="61"/>
                      </a:cxn>
                      <a:cxn ang="0">
                        <a:pos x="355" y="61"/>
                      </a:cxn>
                      <a:cxn ang="0">
                        <a:pos x="344" y="35"/>
                      </a:cxn>
                      <a:cxn ang="0">
                        <a:pos x="328" y="27"/>
                      </a:cxn>
                      <a:cxn ang="0">
                        <a:pos x="328" y="16"/>
                      </a:cxn>
                      <a:cxn ang="0">
                        <a:pos x="344" y="10"/>
                      </a:cxn>
                    </a:cxnLst>
                    <a:rect l="0" t="0" r="r" b="b"/>
                    <a:pathLst>
                      <a:path w="355" h="88">
                        <a:moveTo>
                          <a:pt x="355" y="8"/>
                        </a:moveTo>
                        <a:lnTo>
                          <a:pt x="355" y="0"/>
                        </a:lnTo>
                        <a:lnTo>
                          <a:pt x="333" y="0"/>
                        </a:lnTo>
                        <a:lnTo>
                          <a:pt x="310" y="0"/>
                        </a:lnTo>
                        <a:lnTo>
                          <a:pt x="285" y="0"/>
                        </a:lnTo>
                        <a:lnTo>
                          <a:pt x="260" y="0"/>
                        </a:lnTo>
                        <a:lnTo>
                          <a:pt x="233" y="0"/>
                        </a:lnTo>
                        <a:lnTo>
                          <a:pt x="207" y="0"/>
                        </a:lnTo>
                        <a:lnTo>
                          <a:pt x="180" y="0"/>
                        </a:lnTo>
                        <a:lnTo>
                          <a:pt x="155" y="0"/>
                        </a:lnTo>
                        <a:lnTo>
                          <a:pt x="129" y="0"/>
                        </a:lnTo>
                        <a:lnTo>
                          <a:pt x="106" y="0"/>
                        </a:lnTo>
                        <a:lnTo>
                          <a:pt x="86" y="0"/>
                        </a:lnTo>
                        <a:lnTo>
                          <a:pt x="67" y="0"/>
                        </a:lnTo>
                        <a:lnTo>
                          <a:pt x="51" y="0"/>
                        </a:lnTo>
                        <a:lnTo>
                          <a:pt x="38" y="0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12" y="2"/>
                        </a:lnTo>
                        <a:lnTo>
                          <a:pt x="4" y="3"/>
                        </a:lnTo>
                        <a:lnTo>
                          <a:pt x="2" y="4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0" y="26"/>
                        </a:lnTo>
                        <a:lnTo>
                          <a:pt x="0" y="45"/>
                        </a:lnTo>
                        <a:lnTo>
                          <a:pt x="2" y="66"/>
                        </a:lnTo>
                        <a:lnTo>
                          <a:pt x="4" y="79"/>
                        </a:lnTo>
                        <a:lnTo>
                          <a:pt x="5" y="86"/>
                        </a:lnTo>
                        <a:lnTo>
                          <a:pt x="6" y="88"/>
                        </a:lnTo>
                        <a:lnTo>
                          <a:pt x="7" y="84"/>
                        </a:lnTo>
                        <a:lnTo>
                          <a:pt x="11" y="75"/>
                        </a:lnTo>
                        <a:lnTo>
                          <a:pt x="15" y="66"/>
                        </a:lnTo>
                        <a:lnTo>
                          <a:pt x="21" y="61"/>
                        </a:lnTo>
                        <a:lnTo>
                          <a:pt x="25" y="61"/>
                        </a:lnTo>
                        <a:lnTo>
                          <a:pt x="29" y="60"/>
                        </a:lnTo>
                        <a:lnTo>
                          <a:pt x="35" y="60"/>
                        </a:lnTo>
                        <a:lnTo>
                          <a:pt x="42" y="59"/>
                        </a:lnTo>
                        <a:lnTo>
                          <a:pt x="49" y="59"/>
                        </a:lnTo>
                        <a:lnTo>
                          <a:pt x="57" y="58"/>
                        </a:lnTo>
                        <a:lnTo>
                          <a:pt x="66" y="58"/>
                        </a:lnTo>
                        <a:lnTo>
                          <a:pt x="75" y="58"/>
                        </a:lnTo>
                        <a:lnTo>
                          <a:pt x="80" y="58"/>
                        </a:lnTo>
                        <a:lnTo>
                          <a:pt x="88" y="58"/>
                        </a:lnTo>
                        <a:lnTo>
                          <a:pt x="100" y="58"/>
                        </a:lnTo>
                        <a:lnTo>
                          <a:pt x="113" y="58"/>
                        </a:lnTo>
                        <a:lnTo>
                          <a:pt x="129" y="58"/>
                        </a:lnTo>
                        <a:lnTo>
                          <a:pt x="147" y="59"/>
                        </a:lnTo>
                        <a:lnTo>
                          <a:pt x="166" y="59"/>
                        </a:lnTo>
                        <a:lnTo>
                          <a:pt x="187" y="59"/>
                        </a:lnTo>
                        <a:lnTo>
                          <a:pt x="209" y="59"/>
                        </a:lnTo>
                        <a:lnTo>
                          <a:pt x="231" y="60"/>
                        </a:lnTo>
                        <a:lnTo>
                          <a:pt x="253" y="60"/>
                        </a:lnTo>
                        <a:lnTo>
                          <a:pt x="275" y="60"/>
                        </a:lnTo>
                        <a:lnTo>
                          <a:pt x="297" y="60"/>
                        </a:lnTo>
                        <a:lnTo>
                          <a:pt x="317" y="61"/>
                        </a:lnTo>
                        <a:lnTo>
                          <a:pt x="337" y="61"/>
                        </a:lnTo>
                        <a:lnTo>
                          <a:pt x="355" y="61"/>
                        </a:lnTo>
                        <a:lnTo>
                          <a:pt x="355" y="36"/>
                        </a:lnTo>
                        <a:lnTo>
                          <a:pt x="344" y="35"/>
                        </a:lnTo>
                        <a:lnTo>
                          <a:pt x="333" y="31"/>
                        </a:lnTo>
                        <a:lnTo>
                          <a:pt x="328" y="27"/>
                        </a:lnTo>
                        <a:lnTo>
                          <a:pt x="325" y="21"/>
                        </a:lnTo>
                        <a:lnTo>
                          <a:pt x="328" y="16"/>
                        </a:lnTo>
                        <a:lnTo>
                          <a:pt x="333" y="12"/>
                        </a:lnTo>
                        <a:lnTo>
                          <a:pt x="344" y="10"/>
                        </a:lnTo>
                        <a:lnTo>
                          <a:pt x="355" y="8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7" name="Freeform 197"/>
                  <p:cNvSpPr>
                    <a:spLocks noChangeAspect="1"/>
                  </p:cNvSpPr>
                  <p:nvPr/>
                </p:nvSpPr>
                <p:spPr bwMode="auto">
                  <a:xfrm>
                    <a:off x="162" y="3359"/>
                    <a:ext cx="215" cy="43"/>
                  </a:xfrm>
                  <a:custGeom>
                    <a:avLst/>
                    <a:gdLst/>
                    <a:ahLst/>
                    <a:cxnLst>
                      <a:cxn ang="0">
                        <a:pos x="430" y="73"/>
                      </a:cxn>
                      <a:cxn ang="0">
                        <a:pos x="430" y="5"/>
                      </a:cxn>
                      <a:cxn ang="0">
                        <a:pos x="430" y="5"/>
                      </a:cxn>
                      <a:cxn ang="0">
                        <a:pos x="430" y="4"/>
                      </a:cxn>
                      <a:cxn ang="0">
                        <a:pos x="430" y="3"/>
                      </a:cxn>
                      <a:cxn ang="0">
                        <a:pos x="430" y="2"/>
                      </a:cxn>
                      <a:cxn ang="0">
                        <a:pos x="428" y="0"/>
                      </a:cxn>
                      <a:cxn ang="0">
                        <a:pos x="425" y="0"/>
                      </a:cxn>
                      <a:cxn ang="0">
                        <a:pos x="423" y="0"/>
                      </a:cxn>
                      <a:cxn ang="0">
                        <a:pos x="422" y="0"/>
                      </a:cxn>
                      <a:cxn ang="0">
                        <a:pos x="418" y="0"/>
                      </a:cxn>
                      <a:cxn ang="0">
                        <a:pos x="420" y="4"/>
                      </a:cxn>
                      <a:cxn ang="0">
                        <a:pos x="421" y="12"/>
                      </a:cxn>
                      <a:cxn ang="0">
                        <a:pos x="422" y="22"/>
                      </a:cxn>
                      <a:cxn ang="0">
                        <a:pos x="423" y="35"/>
                      </a:cxn>
                      <a:cxn ang="0">
                        <a:pos x="421" y="45"/>
                      </a:cxn>
                      <a:cxn ang="0">
                        <a:pos x="416" y="54"/>
                      </a:cxn>
                      <a:cxn ang="0">
                        <a:pos x="410" y="59"/>
                      </a:cxn>
                      <a:cxn ang="0">
                        <a:pos x="408" y="61"/>
                      </a:cxn>
                      <a:cxn ang="0">
                        <a:pos x="405" y="61"/>
                      </a:cxn>
                      <a:cxn ang="0">
                        <a:pos x="394" y="61"/>
                      </a:cxn>
                      <a:cxn ang="0">
                        <a:pos x="379" y="61"/>
                      </a:cxn>
                      <a:cxn ang="0">
                        <a:pos x="359" y="61"/>
                      </a:cxn>
                      <a:cxn ang="0">
                        <a:pos x="334" y="60"/>
                      </a:cxn>
                      <a:cxn ang="0">
                        <a:pos x="308" y="60"/>
                      </a:cxn>
                      <a:cxn ang="0">
                        <a:pos x="278" y="60"/>
                      </a:cxn>
                      <a:cxn ang="0">
                        <a:pos x="248" y="59"/>
                      </a:cxn>
                      <a:cxn ang="0">
                        <a:pos x="217" y="59"/>
                      </a:cxn>
                      <a:cxn ang="0">
                        <a:pos x="187" y="59"/>
                      </a:cxn>
                      <a:cxn ang="0">
                        <a:pos x="158" y="59"/>
                      </a:cxn>
                      <a:cxn ang="0">
                        <a:pos x="133" y="58"/>
                      </a:cxn>
                      <a:cxn ang="0">
                        <a:pos x="110" y="58"/>
                      </a:cxn>
                      <a:cxn ang="0">
                        <a:pos x="91" y="58"/>
                      </a:cxn>
                      <a:cxn ang="0">
                        <a:pos x="77" y="58"/>
                      </a:cxn>
                      <a:cxn ang="0">
                        <a:pos x="69" y="58"/>
                      </a:cxn>
                      <a:cxn ang="0">
                        <a:pos x="60" y="58"/>
                      </a:cxn>
                      <a:cxn ang="0">
                        <a:pos x="51" y="58"/>
                      </a:cxn>
                      <a:cxn ang="0">
                        <a:pos x="43" y="59"/>
                      </a:cxn>
                      <a:cxn ang="0">
                        <a:pos x="36" y="59"/>
                      </a:cxn>
                      <a:cxn ang="0">
                        <a:pos x="29" y="60"/>
                      </a:cxn>
                      <a:cxn ang="0">
                        <a:pos x="23" y="60"/>
                      </a:cxn>
                      <a:cxn ang="0">
                        <a:pos x="19" y="61"/>
                      </a:cxn>
                      <a:cxn ang="0">
                        <a:pos x="15" y="61"/>
                      </a:cxn>
                      <a:cxn ang="0">
                        <a:pos x="9" y="66"/>
                      </a:cxn>
                      <a:cxn ang="0">
                        <a:pos x="5" y="75"/>
                      </a:cxn>
                      <a:cxn ang="0">
                        <a:pos x="1" y="84"/>
                      </a:cxn>
                      <a:cxn ang="0">
                        <a:pos x="0" y="88"/>
                      </a:cxn>
                      <a:cxn ang="0">
                        <a:pos x="415" y="88"/>
                      </a:cxn>
                      <a:cxn ang="0">
                        <a:pos x="421" y="87"/>
                      </a:cxn>
                      <a:cxn ang="0">
                        <a:pos x="425" y="83"/>
                      </a:cxn>
                      <a:cxn ang="0">
                        <a:pos x="429" y="79"/>
                      </a:cxn>
                      <a:cxn ang="0">
                        <a:pos x="430" y="73"/>
                      </a:cxn>
                    </a:cxnLst>
                    <a:rect l="0" t="0" r="r" b="b"/>
                    <a:pathLst>
                      <a:path w="430" h="88">
                        <a:moveTo>
                          <a:pt x="430" y="73"/>
                        </a:moveTo>
                        <a:lnTo>
                          <a:pt x="430" y="5"/>
                        </a:lnTo>
                        <a:lnTo>
                          <a:pt x="430" y="5"/>
                        </a:lnTo>
                        <a:lnTo>
                          <a:pt x="430" y="4"/>
                        </a:lnTo>
                        <a:lnTo>
                          <a:pt x="430" y="3"/>
                        </a:lnTo>
                        <a:lnTo>
                          <a:pt x="430" y="2"/>
                        </a:lnTo>
                        <a:lnTo>
                          <a:pt x="428" y="0"/>
                        </a:lnTo>
                        <a:lnTo>
                          <a:pt x="425" y="0"/>
                        </a:lnTo>
                        <a:lnTo>
                          <a:pt x="423" y="0"/>
                        </a:lnTo>
                        <a:lnTo>
                          <a:pt x="422" y="0"/>
                        </a:lnTo>
                        <a:lnTo>
                          <a:pt x="418" y="0"/>
                        </a:lnTo>
                        <a:lnTo>
                          <a:pt x="420" y="4"/>
                        </a:lnTo>
                        <a:lnTo>
                          <a:pt x="421" y="12"/>
                        </a:lnTo>
                        <a:lnTo>
                          <a:pt x="422" y="22"/>
                        </a:lnTo>
                        <a:lnTo>
                          <a:pt x="423" y="35"/>
                        </a:lnTo>
                        <a:lnTo>
                          <a:pt x="421" y="45"/>
                        </a:lnTo>
                        <a:lnTo>
                          <a:pt x="416" y="54"/>
                        </a:lnTo>
                        <a:lnTo>
                          <a:pt x="410" y="59"/>
                        </a:lnTo>
                        <a:lnTo>
                          <a:pt x="408" y="61"/>
                        </a:lnTo>
                        <a:lnTo>
                          <a:pt x="405" y="61"/>
                        </a:lnTo>
                        <a:lnTo>
                          <a:pt x="394" y="61"/>
                        </a:lnTo>
                        <a:lnTo>
                          <a:pt x="379" y="61"/>
                        </a:lnTo>
                        <a:lnTo>
                          <a:pt x="359" y="61"/>
                        </a:lnTo>
                        <a:lnTo>
                          <a:pt x="334" y="60"/>
                        </a:lnTo>
                        <a:lnTo>
                          <a:pt x="308" y="60"/>
                        </a:lnTo>
                        <a:lnTo>
                          <a:pt x="278" y="60"/>
                        </a:lnTo>
                        <a:lnTo>
                          <a:pt x="248" y="59"/>
                        </a:lnTo>
                        <a:lnTo>
                          <a:pt x="217" y="59"/>
                        </a:lnTo>
                        <a:lnTo>
                          <a:pt x="187" y="59"/>
                        </a:lnTo>
                        <a:lnTo>
                          <a:pt x="158" y="59"/>
                        </a:lnTo>
                        <a:lnTo>
                          <a:pt x="133" y="58"/>
                        </a:lnTo>
                        <a:lnTo>
                          <a:pt x="110" y="58"/>
                        </a:lnTo>
                        <a:lnTo>
                          <a:pt x="91" y="58"/>
                        </a:lnTo>
                        <a:lnTo>
                          <a:pt x="77" y="58"/>
                        </a:lnTo>
                        <a:lnTo>
                          <a:pt x="69" y="58"/>
                        </a:lnTo>
                        <a:lnTo>
                          <a:pt x="60" y="58"/>
                        </a:lnTo>
                        <a:lnTo>
                          <a:pt x="51" y="58"/>
                        </a:lnTo>
                        <a:lnTo>
                          <a:pt x="43" y="59"/>
                        </a:lnTo>
                        <a:lnTo>
                          <a:pt x="36" y="59"/>
                        </a:lnTo>
                        <a:lnTo>
                          <a:pt x="29" y="60"/>
                        </a:lnTo>
                        <a:lnTo>
                          <a:pt x="23" y="60"/>
                        </a:lnTo>
                        <a:lnTo>
                          <a:pt x="19" y="61"/>
                        </a:lnTo>
                        <a:lnTo>
                          <a:pt x="15" y="61"/>
                        </a:lnTo>
                        <a:lnTo>
                          <a:pt x="9" y="66"/>
                        </a:lnTo>
                        <a:lnTo>
                          <a:pt x="5" y="75"/>
                        </a:lnTo>
                        <a:lnTo>
                          <a:pt x="1" y="84"/>
                        </a:lnTo>
                        <a:lnTo>
                          <a:pt x="0" y="88"/>
                        </a:lnTo>
                        <a:lnTo>
                          <a:pt x="415" y="88"/>
                        </a:lnTo>
                        <a:lnTo>
                          <a:pt x="421" y="87"/>
                        </a:lnTo>
                        <a:lnTo>
                          <a:pt x="425" y="83"/>
                        </a:lnTo>
                        <a:lnTo>
                          <a:pt x="429" y="79"/>
                        </a:lnTo>
                        <a:lnTo>
                          <a:pt x="430" y="73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8" name="Freeform 198"/>
                  <p:cNvSpPr>
                    <a:spLocks noChangeAspect="1"/>
                  </p:cNvSpPr>
                  <p:nvPr/>
                </p:nvSpPr>
                <p:spPr bwMode="auto">
                  <a:xfrm>
                    <a:off x="323" y="3363"/>
                    <a:ext cx="29" cy="15"/>
                  </a:xfrm>
                  <a:custGeom>
                    <a:avLst/>
                    <a:gdLst/>
                    <a:ahLst/>
                    <a:cxnLst>
                      <a:cxn ang="0">
                        <a:pos x="30" y="28"/>
                      </a:cxn>
                      <a:cxn ang="0">
                        <a:pos x="42" y="27"/>
                      </a:cxn>
                      <a:cxn ang="0">
                        <a:pos x="51" y="23"/>
                      </a:cxn>
                      <a:cxn ang="0">
                        <a:pos x="58" y="19"/>
                      </a:cxn>
                      <a:cxn ang="0">
                        <a:pos x="60" y="13"/>
                      </a:cxn>
                      <a:cxn ang="0">
                        <a:pos x="58" y="8"/>
                      </a:cxn>
                      <a:cxn ang="0">
                        <a:pos x="51" y="4"/>
                      </a:cxn>
                      <a:cxn ang="0">
                        <a:pos x="42" y="2"/>
                      </a:cxn>
                      <a:cxn ang="0">
                        <a:pos x="30" y="0"/>
                      </a:cxn>
                      <a:cxn ang="0">
                        <a:pos x="19" y="2"/>
                      </a:cxn>
                      <a:cxn ang="0">
                        <a:pos x="8" y="4"/>
                      </a:cxn>
                      <a:cxn ang="0">
                        <a:pos x="3" y="8"/>
                      </a:cxn>
                      <a:cxn ang="0">
                        <a:pos x="0" y="13"/>
                      </a:cxn>
                      <a:cxn ang="0">
                        <a:pos x="3" y="19"/>
                      </a:cxn>
                      <a:cxn ang="0">
                        <a:pos x="8" y="23"/>
                      </a:cxn>
                      <a:cxn ang="0">
                        <a:pos x="19" y="27"/>
                      </a:cxn>
                      <a:cxn ang="0">
                        <a:pos x="30" y="28"/>
                      </a:cxn>
                    </a:cxnLst>
                    <a:rect l="0" t="0" r="r" b="b"/>
                    <a:pathLst>
                      <a:path w="60" h="28">
                        <a:moveTo>
                          <a:pt x="30" y="28"/>
                        </a:moveTo>
                        <a:lnTo>
                          <a:pt x="42" y="27"/>
                        </a:lnTo>
                        <a:lnTo>
                          <a:pt x="51" y="23"/>
                        </a:lnTo>
                        <a:lnTo>
                          <a:pt x="58" y="19"/>
                        </a:lnTo>
                        <a:lnTo>
                          <a:pt x="60" y="13"/>
                        </a:lnTo>
                        <a:lnTo>
                          <a:pt x="58" y="8"/>
                        </a:lnTo>
                        <a:lnTo>
                          <a:pt x="51" y="4"/>
                        </a:lnTo>
                        <a:lnTo>
                          <a:pt x="42" y="2"/>
                        </a:lnTo>
                        <a:lnTo>
                          <a:pt x="30" y="0"/>
                        </a:lnTo>
                        <a:lnTo>
                          <a:pt x="19" y="2"/>
                        </a:lnTo>
                        <a:lnTo>
                          <a:pt x="8" y="4"/>
                        </a:lnTo>
                        <a:lnTo>
                          <a:pt x="3" y="8"/>
                        </a:lnTo>
                        <a:lnTo>
                          <a:pt x="0" y="13"/>
                        </a:lnTo>
                        <a:lnTo>
                          <a:pt x="3" y="19"/>
                        </a:lnTo>
                        <a:lnTo>
                          <a:pt x="8" y="23"/>
                        </a:lnTo>
                        <a:lnTo>
                          <a:pt x="19" y="27"/>
                        </a:ln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59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154" y="3354"/>
                    <a:ext cx="223" cy="48"/>
                  </a:xfrm>
                  <a:custGeom>
                    <a:avLst/>
                    <a:gdLst/>
                    <a:ahLst/>
                    <a:cxnLst>
                      <a:cxn ang="0">
                        <a:pos x="9" y="14"/>
                      </a:cxn>
                      <a:cxn ang="0">
                        <a:pos x="11" y="13"/>
                      </a:cxn>
                      <a:cxn ang="0">
                        <a:pos x="13" y="12"/>
                      </a:cxn>
                      <a:cxn ang="0">
                        <a:pos x="21" y="11"/>
                      </a:cxn>
                      <a:cxn ang="0">
                        <a:pos x="34" y="9"/>
                      </a:cxn>
                      <a:cxn ang="0">
                        <a:pos x="42" y="9"/>
                      </a:cxn>
                      <a:cxn ang="0">
                        <a:pos x="57" y="9"/>
                      </a:cxn>
                      <a:cxn ang="0">
                        <a:pos x="79" y="9"/>
                      </a:cxn>
                      <a:cxn ang="0">
                        <a:pos x="105" y="9"/>
                      </a:cxn>
                      <a:cxn ang="0">
                        <a:pos x="136" y="9"/>
                      </a:cxn>
                      <a:cxn ang="0">
                        <a:pos x="170" y="9"/>
                      </a:cxn>
                      <a:cxn ang="0">
                        <a:pos x="205" y="9"/>
                      </a:cxn>
                      <a:cxn ang="0">
                        <a:pos x="242" y="9"/>
                      </a:cxn>
                      <a:cxn ang="0">
                        <a:pos x="278" y="9"/>
                      </a:cxn>
                      <a:cxn ang="0">
                        <a:pos x="312" y="9"/>
                      </a:cxn>
                      <a:cxn ang="0">
                        <a:pos x="345" y="9"/>
                      </a:cxn>
                      <a:cxn ang="0">
                        <a:pos x="374" y="9"/>
                      </a:cxn>
                      <a:cxn ang="0">
                        <a:pos x="399" y="9"/>
                      </a:cxn>
                      <a:cxn ang="0">
                        <a:pos x="417" y="9"/>
                      </a:cxn>
                      <a:cxn ang="0">
                        <a:pos x="429" y="9"/>
                      </a:cxn>
                      <a:cxn ang="0">
                        <a:pos x="433" y="9"/>
                      </a:cxn>
                      <a:cxn ang="0">
                        <a:pos x="433" y="9"/>
                      </a:cxn>
                      <a:cxn ang="0">
                        <a:pos x="435" y="9"/>
                      </a:cxn>
                      <a:cxn ang="0">
                        <a:pos x="436" y="9"/>
                      </a:cxn>
                      <a:cxn ang="0">
                        <a:pos x="437" y="9"/>
                      </a:cxn>
                      <a:cxn ang="0">
                        <a:pos x="438" y="9"/>
                      </a:cxn>
                      <a:cxn ang="0">
                        <a:pos x="440" y="9"/>
                      </a:cxn>
                      <a:cxn ang="0">
                        <a:pos x="443" y="9"/>
                      </a:cxn>
                      <a:cxn ang="0">
                        <a:pos x="445" y="11"/>
                      </a:cxn>
                      <a:cxn ang="0">
                        <a:pos x="443" y="6"/>
                      </a:cxn>
                      <a:cxn ang="0">
                        <a:pos x="439" y="4"/>
                      </a:cxn>
                      <a:cxn ang="0">
                        <a:pos x="436" y="1"/>
                      </a:cxn>
                      <a:cxn ang="0">
                        <a:pos x="430" y="0"/>
                      </a:cxn>
                      <a:cxn ang="0">
                        <a:pos x="15" y="0"/>
                      </a:cxn>
                      <a:cxn ang="0">
                        <a:pos x="9" y="1"/>
                      </a:cxn>
                      <a:cxn ang="0">
                        <a:pos x="5" y="5"/>
                      </a:cxn>
                      <a:cxn ang="0">
                        <a:pos x="1" y="9"/>
                      </a:cxn>
                      <a:cxn ang="0">
                        <a:pos x="0" y="14"/>
                      </a:cxn>
                      <a:cxn ang="0">
                        <a:pos x="0" y="82"/>
                      </a:cxn>
                      <a:cxn ang="0">
                        <a:pos x="1" y="88"/>
                      </a:cxn>
                      <a:cxn ang="0">
                        <a:pos x="5" y="92"/>
                      </a:cxn>
                      <a:cxn ang="0">
                        <a:pos x="9" y="96"/>
                      </a:cxn>
                      <a:cxn ang="0">
                        <a:pos x="15" y="97"/>
                      </a:cxn>
                      <a:cxn ang="0">
                        <a:pos x="14" y="95"/>
                      </a:cxn>
                      <a:cxn ang="0">
                        <a:pos x="13" y="88"/>
                      </a:cxn>
                      <a:cxn ang="0">
                        <a:pos x="11" y="75"/>
                      </a:cxn>
                      <a:cxn ang="0">
                        <a:pos x="9" y="54"/>
                      </a:cxn>
                      <a:cxn ang="0">
                        <a:pos x="9" y="35"/>
                      </a:cxn>
                      <a:cxn ang="0">
                        <a:pos x="9" y="22"/>
                      </a:cxn>
                      <a:cxn ang="0">
                        <a:pos x="9" y="16"/>
                      </a:cxn>
                      <a:cxn ang="0">
                        <a:pos x="9" y="14"/>
                      </a:cxn>
                    </a:cxnLst>
                    <a:rect l="0" t="0" r="r" b="b"/>
                    <a:pathLst>
                      <a:path w="445" h="97">
                        <a:moveTo>
                          <a:pt x="9" y="14"/>
                        </a:moveTo>
                        <a:lnTo>
                          <a:pt x="11" y="13"/>
                        </a:lnTo>
                        <a:lnTo>
                          <a:pt x="13" y="12"/>
                        </a:lnTo>
                        <a:lnTo>
                          <a:pt x="21" y="11"/>
                        </a:lnTo>
                        <a:lnTo>
                          <a:pt x="34" y="9"/>
                        </a:lnTo>
                        <a:lnTo>
                          <a:pt x="42" y="9"/>
                        </a:lnTo>
                        <a:lnTo>
                          <a:pt x="57" y="9"/>
                        </a:lnTo>
                        <a:lnTo>
                          <a:pt x="79" y="9"/>
                        </a:lnTo>
                        <a:lnTo>
                          <a:pt x="105" y="9"/>
                        </a:lnTo>
                        <a:lnTo>
                          <a:pt x="136" y="9"/>
                        </a:lnTo>
                        <a:lnTo>
                          <a:pt x="170" y="9"/>
                        </a:lnTo>
                        <a:lnTo>
                          <a:pt x="205" y="9"/>
                        </a:lnTo>
                        <a:lnTo>
                          <a:pt x="242" y="9"/>
                        </a:lnTo>
                        <a:lnTo>
                          <a:pt x="278" y="9"/>
                        </a:lnTo>
                        <a:lnTo>
                          <a:pt x="312" y="9"/>
                        </a:lnTo>
                        <a:lnTo>
                          <a:pt x="345" y="9"/>
                        </a:lnTo>
                        <a:lnTo>
                          <a:pt x="374" y="9"/>
                        </a:lnTo>
                        <a:lnTo>
                          <a:pt x="399" y="9"/>
                        </a:lnTo>
                        <a:lnTo>
                          <a:pt x="417" y="9"/>
                        </a:lnTo>
                        <a:lnTo>
                          <a:pt x="429" y="9"/>
                        </a:lnTo>
                        <a:lnTo>
                          <a:pt x="433" y="9"/>
                        </a:lnTo>
                        <a:lnTo>
                          <a:pt x="433" y="9"/>
                        </a:lnTo>
                        <a:lnTo>
                          <a:pt x="435" y="9"/>
                        </a:lnTo>
                        <a:lnTo>
                          <a:pt x="436" y="9"/>
                        </a:lnTo>
                        <a:lnTo>
                          <a:pt x="437" y="9"/>
                        </a:lnTo>
                        <a:lnTo>
                          <a:pt x="438" y="9"/>
                        </a:lnTo>
                        <a:lnTo>
                          <a:pt x="440" y="9"/>
                        </a:lnTo>
                        <a:lnTo>
                          <a:pt x="443" y="9"/>
                        </a:lnTo>
                        <a:lnTo>
                          <a:pt x="445" y="11"/>
                        </a:lnTo>
                        <a:lnTo>
                          <a:pt x="443" y="6"/>
                        </a:lnTo>
                        <a:lnTo>
                          <a:pt x="439" y="4"/>
                        </a:lnTo>
                        <a:lnTo>
                          <a:pt x="436" y="1"/>
                        </a:lnTo>
                        <a:lnTo>
                          <a:pt x="430" y="0"/>
                        </a:lnTo>
                        <a:lnTo>
                          <a:pt x="15" y="0"/>
                        </a:lnTo>
                        <a:lnTo>
                          <a:pt x="9" y="1"/>
                        </a:lnTo>
                        <a:lnTo>
                          <a:pt x="5" y="5"/>
                        </a:lnTo>
                        <a:lnTo>
                          <a:pt x="1" y="9"/>
                        </a:lnTo>
                        <a:lnTo>
                          <a:pt x="0" y="14"/>
                        </a:lnTo>
                        <a:lnTo>
                          <a:pt x="0" y="82"/>
                        </a:lnTo>
                        <a:lnTo>
                          <a:pt x="1" y="88"/>
                        </a:lnTo>
                        <a:lnTo>
                          <a:pt x="5" y="92"/>
                        </a:lnTo>
                        <a:lnTo>
                          <a:pt x="9" y="96"/>
                        </a:lnTo>
                        <a:lnTo>
                          <a:pt x="15" y="97"/>
                        </a:lnTo>
                        <a:lnTo>
                          <a:pt x="14" y="95"/>
                        </a:lnTo>
                        <a:lnTo>
                          <a:pt x="13" y="88"/>
                        </a:lnTo>
                        <a:lnTo>
                          <a:pt x="11" y="75"/>
                        </a:lnTo>
                        <a:lnTo>
                          <a:pt x="9" y="54"/>
                        </a:lnTo>
                        <a:lnTo>
                          <a:pt x="9" y="35"/>
                        </a:lnTo>
                        <a:lnTo>
                          <a:pt x="9" y="22"/>
                        </a:lnTo>
                        <a:lnTo>
                          <a:pt x="9" y="16"/>
                        </a:lnTo>
                        <a:lnTo>
                          <a:pt x="9" y="14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0" name="Freeform 200"/>
                  <p:cNvSpPr>
                    <a:spLocks noChangeAspect="1"/>
                  </p:cNvSpPr>
                  <p:nvPr/>
                </p:nvSpPr>
                <p:spPr bwMode="auto">
                  <a:xfrm>
                    <a:off x="122" y="3392"/>
                    <a:ext cx="286" cy="55"/>
                  </a:xfrm>
                  <a:custGeom>
                    <a:avLst/>
                    <a:gdLst/>
                    <a:ahLst/>
                    <a:cxnLst>
                      <a:cxn ang="0">
                        <a:pos x="29" y="111"/>
                      </a:cxn>
                      <a:cxn ang="0">
                        <a:pos x="17" y="108"/>
                      </a:cxn>
                      <a:cxn ang="0">
                        <a:pos x="8" y="102"/>
                      </a:cxn>
                      <a:cxn ang="0">
                        <a:pos x="2" y="91"/>
                      </a:cxn>
                      <a:cxn ang="0">
                        <a:pos x="0" y="78"/>
                      </a:cxn>
                      <a:cxn ang="0">
                        <a:pos x="0" y="73"/>
                      </a:cxn>
                      <a:cxn ang="0">
                        <a:pos x="6" y="69"/>
                      </a:cxn>
                      <a:cxn ang="0">
                        <a:pos x="93" y="15"/>
                      </a:cxn>
                      <a:cxn ang="0">
                        <a:pos x="89" y="24"/>
                      </a:cxn>
                      <a:cxn ang="0">
                        <a:pos x="91" y="15"/>
                      </a:cxn>
                      <a:cxn ang="0">
                        <a:pos x="95" y="7"/>
                      </a:cxn>
                      <a:cxn ang="0">
                        <a:pos x="102" y="2"/>
                      </a:cxn>
                      <a:cxn ang="0">
                        <a:pos x="110" y="0"/>
                      </a:cxn>
                      <a:cxn ang="0">
                        <a:pos x="457" y="0"/>
                      </a:cxn>
                      <a:cxn ang="0">
                        <a:pos x="467" y="2"/>
                      </a:cxn>
                      <a:cxn ang="0">
                        <a:pos x="475" y="7"/>
                      </a:cxn>
                      <a:cxn ang="0">
                        <a:pos x="479" y="15"/>
                      </a:cxn>
                      <a:cxn ang="0">
                        <a:pos x="481" y="24"/>
                      </a:cxn>
                      <a:cxn ang="0">
                        <a:pos x="475" y="15"/>
                      </a:cxn>
                      <a:cxn ang="0">
                        <a:pos x="564" y="69"/>
                      </a:cxn>
                      <a:cxn ang="0">
                        <a:pos x="569" y="73"/>
                      </a:cxn>
                      <a:cxn ang="0">
                        <a:pos x="569" y="78"/>
                      </a:cxn>
                      <a:cxn ang="0">
                        <a:pos x="567" y="91"/>
                      </a:cxn>
                      <a:cxn ang="0">
                        <a:pos x="561" y="102"/>
                      </a:cxn>
                      <a:cxn ang="0">
                        <a:pos x="552" y="108"/>
                      </a:cxn>
                      <a:cxn ang="0">
                        <a:pos x="540" y="111"/>
                      </a:cxn>
                      <a:cxn ang="0">
                        <a:pos x="29" y="111"/>
                      </a:cxn>
                    </a:cxnLst>
                    <a:rect l="0" t="0" r="r" b="b"/>
                    <a:pathLst>
                      <a:path w="569" h="111">
                        <a:moveTo>
                          <a:pt x="29" y="111"/>
                        </a:moveTo>
                        <a:lnTo>
                          <a:pt x="17" y="108"/>
                        </a:lnTo>
                        <a:lnTo>
                          <a:pt x="8" y="102"/>
                        </a:lnTo>
                        <a:lnTo>
                          <a:pt x="2" y="91"/>
                        </a:lnTo>
                        <a:lnTo>
                          <a:pt x="0" y="78"/>
                        </a:lnTo>
                        <a:lnTo>
                          <a:pt x="0" y="73"/>
                        </a:lnTo>
                        <a:lnTo>
                          <a:pt x="6" y="69"/>
                        </a:lnTo>
                        <a:lnTo>
                          <a:pt x="93" y="15"/>
                        </a:lnTo>
                        <a:lnTo>
                          <a:pt x="89" y="24"/>
                        </a:lnTo>
                        <a:lnTo>
                          <a:pt x="91" y="15"/>
                        </a:lnTo>
                        <a:lnTo>
                          <a:pt x="95" y="7"/>
                        </a:lnTo>
                        <a:lnTo>
                          <a:pt x="102" y="2"/>
                        </a:lnTo>
                        <a:lnTo>
                          <a:pt x="110" y="0"/>
                        </a:lnTo>
                        <a:lnTo>
                          <a:pt x="457" y="0"/>
                        </a:lnTo>
                        <a:lnTo>
                          <a:pt x="467" y="2"/>
                        </a:lnTo>
                        <a:lnTo>
                          <a:pt x="475" y="7"/>
                        </a:lnTo>
                        <a:lnTo>
                          <a:pt x="479" y="15"/>
                        </a:lnTo>
                        <a:lnTo>
                          <a:pt x="481" y="24"/>
                        </a:lnTo>
                        <a:lnTo>
                          <a:pt x="475" y="15"/>
                        </a:lnTo>
                        <a:lnTo>
                          <a:pt x="564" y="69"/>
                        </a:lnTo>
                        <a:lnTo>
                          <a:pt x="569" y="73"/>
                        </a:lnTo>
                        <a:lnTo>
                          <a:pt x="569" y="78"/>
                        </a:lnTo>
                        <a:lnTo>
                          <a:pt x="567" y="91"/>
                        </a:lnTo>
                        <a:lnTo>
                          <a:pt x="561" y="102"/>
                        </a:lnTo>
                        <a:lnTo>
                          <a:pt x="552" y="108"/>
                        </a:lnTo>
                        <a:lnTo>
                          <a:pt x="540" y="111"/>
                        </a:lnTo>
                        <a:lnTo>
                          <a:pt x="29" y="1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1" name="Freeform 201"/>
                  <p:cNvSpPr>
                    <a:spLocks noChangeAspect="1"/>
                  </p:cNvSpPr>
                  <p:nvPr/>
                </p:nvSpPr>
                <p:spPr bwMode="auto">
                  <a:xfrm>
                    <a:off x="134" y="3404"/>
                    <a:ext cx="267" cy="28"/>
                  </a:xfrm>
                  <a:custGeom>
                    <a:avLst/>
                    <a:gdLst/>
                    <a:ahLst/>
                    <a:cxnLst>
                      <a:cxn ang="0">
                        <a:pos x="83" y="5"/>
                      </a:cxn>
                      <a:cxn ang="0">
                        <a:pos x="79" y="7"/>
                      </a:cxn>
                      <a:cxn ang="0">
                        <a:pos x="71" y="13"/>
                      </a:cxn>
                      <a:cxn ang="0">
                        <a:pos x="58" y="20"/>
                      </a:cxn>
                      <a:cxn ang="0">
                        <a:pos x="45" y="29"/>
                      </a:cxn>
                      <a:cxn ang="0">
                        <a:pos x="30" y="39"/>
                      </a:cxn>
                      <a:cxn ang="0">
                        <a:pos x="17" y="47"/>
                      </a:cxn>
                      <a:cxn ang="0">
                        <a:pos x="7" y="53"/>
                      </a:cxn>
                      <a:cxn ang="0">
                        <a:pos x="2" y="56"/>
                      </a:cxn>
                      <a:cxn ang="0">
                        <a:pos x="1" y="56"/>
                      </a:cxn>
                      <a:cxn ang="0">
                        <a:pos x="1" y="57"/>
                      </a:cxn>
                      <a:cxn ang="0">
                        <a:pos x="0" y="57"/>
                      </a:cxn>
                      <a:cxn ang="0">
                        <a:pos x="0" y="58"/>
                      </a:cxn>
                      <a:cxn ang="0">
                        <a:pos x="535" y="58"/>
                      </a:cxn>
                      <a:cxn ang="0">
                        <a:pos x="537" y="57"/>
                      </a:cxn>
                      <a:cxn ang="0">
                        <a:pos x="537" y="56"/>
                      </a:cxn>
                      <a:cxn ang="0">
                        <a:pos x="537" y="55"/>
                      </a:cxn>
                      <a:cxn ang="0">
                        <a:pos x="537" y="55"/>
                      </a:cxn>
                      <a:cxn ang="0">
                        <a:pos x="537" y="53"/>
                      </a:cxn>
                      <a:cxn ang="0">
                        <a:pos x="449" y="0"/>
                      </a:cxn>
                      <a:cxn ang="0">
                        <a:pos x="440" y="2"/>
                      </a:cxn>
                      <a:cxn ang="0">
                        <a:pos x="83" y="5"/>
                      </a:cxn>
                    </a:cxnLst>
                    <a:rect l="0" t="0" r="r" b="b"/>
                    <a:pathLst>
                      <a:path w="537" h="58">
                        <a:moveTo>
                          <a:pt x="83" y="5"/>
                        </a:moveTo>
                        <a:lnTo>
                          <a:pt x="79" y="7"/>
                        </a:lnTo>
                        <a:lnTo>
                          <a:pt x="71" y="13"/>
                        </a:lnTo>
                        <a:lnTo>
                          <a:pt x="58" y="20"/>
                        </a:lnTo>
                        <a:lnTo>
                          <a:pt x="45" y="29"/>
                        </a:lnTo>
                        <a:lnTo>
                          <a:pt x="30" y="39"/>
                        </a:lnTo>
                        <a:lnTo>
                          <a:pt x="17" y="47"/>
                        </a:lnTo>
                        <a:lnTo>
                          <a:pt x="7" y="53"/>
                        </a:lnTo>
                        <a:lnTo>
                          <a:pt x="2" y="56"/>
                        </a:lnTo>
                        <a:lnTo>
                          <a:pt x="1" y="56"/>
                        </a:lnTo>
                        <a:lnTo>
                          <a:pt x="1" y="57"/>
                        </a:lnTo>
                        <a:lnTo>
                          <a:pt x="0" y="57"/>
                        </a:lnTo>
                        <a:lnTo>
                          <a:pt x="0" y="58"/>
                        </a:lnTo>
                        <a:lnTo>
                          <a:pt x="535" y="58"/>
                        </a:lnTo>
                        <a:lnTo>
                          <a:pt x="537" y="57"/>
                        </a:lnTo>
                        <a:lnTo>
                          <a:pt x="537" y="56"/>
                        </a:lnTo>
                        <a:lnTo>
                          <a:pt x="537" y="55"/>
                        </a:lnTo>
                        <a:lnTo>
                          <a:pt x="537" y="55"/>
                        </a:lnTo>
                        <a:lnTo>
                          <a:pt x="537" y="53"/>
                        </a:lnTo>
                        <a:lnTo>
                          <a:pt x="449" y="0"/>
                        </a:lnTo>
                        <a:lnTo>
                          <a:pt x="440" y="2"/>
                        </a:lnTo>
                        <a:lnTo>
                          <a:pt x="83" y="5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2" name="Freeform 202"/>
                  <p:cNvSpPr>
                    <a:spLocks noChangeAspect="1"/>
                  </p:cNvSpPr>
                  <p:nvPr/>
                </p:nvSpPr>
                <p:spPr bwMode="auto">
                  <a:xfrm>
                    <a:off x="134" y="3432"/>
                    <a:ext cx="267" cy="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5"/>
                      </a:cxn>
                      <a:cxn ang="0">
                        <a:pos x="1" y="8"/>
                      </a:cxn>
                      <a:cxn ang="0">
                        <a:pos x="3" y="13"/>
                      </a:cxn>
                      <a:cxn ang="0">
                        <a:pos x="5" y="16"/>
                      </a:cxn>
                      <a:cxn ang="0">
                        <a:pos x="7" y="17"/>
                      </a:cxn>
                      <a:cxn ang="0">
                        <a:pos x="7" y="17"/>
                      </a:cxn>
                      <a:cxn ang="0">
                        <a:pos x="7" y="17"/>
                      </a:cxn>
                      <a:cxn ang="0">
                        <a:pos x="8" y="17"/>
                      </a:cxn>
                      <a:cxn ang="0">
                        <a:pos x="519" y="17"/>
                      </a:cxn>
                      <a:cxn ang="0">
                        <a:pos x="526" y="16"/>
                      </a:cxn>
                      <a:cxn ang="0">
                        <a:pos x="531" y="11"/>
                      </a:cxn>
                      <a:cxn ang="0">
                        <a:pos x="534" y="7"/>
                      </a:cxn>
                      <a:cxn ang="0">
                        <a:pos x="537" y="0"/>
                      </a:cxn>
                      <a:cxn ang="0">
                        <a:pos x="535" y="1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37" h="17">
                        <a:moveTo>
                          <a:pt x="0" y="1"/>
                        </a:moveTo>
                        <a:lnTo>
                          <a:pt x="0" y="5"/>
                        </a:lnTo>
                        <a:lnTo>
                          <a:pt x="1" y="8"/>
                        </a:lnTo>
                        <a:lnTo>
                          <a:pt x="3" y="13"/>
                        </a:lnTo>
                        <a:lnTo>
                          <a:pt x="5" y="16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8" y="17"/>
                        </a:lnTo>
                        <a:lnTo>
                          <a:pt x="519" y="17"/>
                        </a:lnTo>
                        <a:lnTo>
                          <a:pt x="526" y="16"/>
                        </a:lnTo>
                        <a:lnTo>
                          <a:pt x="531" y="11"/>
                        </a:lnTo>
                        <a:lnTo>
                          <a:pt x="534" y="7"/>
                        </a:lnTo>
                        <a:lnTo>
                          <a:pt x="537" y="0"/>
                        </a:lnTo>
                        <a:lnTo>
                          <a:pt x="535" y="1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3" name="Freeform 203"/>
                  <p:cNvSpPr>
                    <a:spLocks noChangeAspect="1"/>
                  </p:cNvSpPr>
                  <p:nvPr/>
                </p:nvSpPr>
                <p:spPr bwMode="auto">
                  <a:xfrm>
                    <a:off x="129" y="3398"/>
                    <a:ext cx="230" cy="43"/>
                  </a:xfrm>
                  <a:custGeom>
                    <a:avLst/>
                    <a:gdLst/>
                    <a:ahLst/>
                    <a:cxnLst>
                      <a:cxn ang="0">
                        <a:pos x="89" y="12"/>
                      </a:cxn>
                      <a:cxn ang="0">
                        <a:pos x="0" y="66"/>
                      </a:cxn>
                      <a:cxn ang="0">
                        <a:pos x="2" y="73"/>
                      </a:cxn>
                      <a:cxn ang="0">
                        <a:pos x="5" y="80"/>
                      </a:cxn>
                      <a:cxn ang="0">
                        <a:pos x="10" y="85"/>
                      </a:cxn>
                      <a:cxn ang="0">
                        <a:pos x="15" y="86"/>
                      </a:cxn>
                      <a:cxn ang="0">
                        <a:pos x="13" y="83"/>
                      </a:cxn>
                      <a:cxn ang="0">
                        <a:pos x="11" y="78"/>
                      </a:cxn>
                      <a:cxn ang="0">
                        <a:pos x="10" y="75"/>
                      </a:cxn>
                      <a:cxn ang="0">
                        <a:pos x="10" y="71"/>
                      </a:cxn>
                      <a:cxn ang="0">
                        <a:pos x="10" y="70"/>
                      </a:cxn>
                      <a:cxn ang="0">
                        <a:pos x="11" y="70"/>
                      </a:cxn>
                      <a:cxn ang="0">
                        <a:pos x="11" y="69"/>
                      </a:cxn>
                      <a:cxn ang="0">
                        <a:pos x="12" y="69"/>
                      </a:cxn>
                      <a:cxn ang="0">
                        <a:pos x="17" y="66"/>
                      </a:cxn>
                      <a:cxn ang="0">
                        <a:pos x="27" y="60"/>
                      </a:cxn>
                      <a:cxn ang="0">
                        <a:pos x="40" y="52"/>
                      </a:cxn>
                      <a:cxn ang="0">
                        <a:pos x="55" y="42"/>
                      </a:cxn>
                      <a:cxn ang="0">
                        <a:pos x="68" y="33"/>
                      </a:cxn>
                      <a:cxn ang="0">
                        <a:pos x="81" y="26"/>
                      </a:cxn>
                      <a:cxn ang="0">
                        <a:pos x="89" y="20"/>
                      </a:cxn>
                      <a:cxn ang="0">
                        <a:pos x="93" y="18"/>
                      </a:cxn>
                      <a:cxn ang="0">
                        <a:pos x="450" y="15"/>
                      </a:cxn>
                      <a:cxn ang="0">
                        <a:pos x="459" y="13"/>
                      </a:cxn>
                      <a:cxn ang="0">
                        <a:pos x="459" y="12"/>
                      </a:cxn>
                      <a:cxn ang="0">
                        <a:pos x="458" y="8"/>
                      </a:cxn>
                      <a:cxn ang="0">
                        <a:pos x="456" y="3"/>
                      </a:cxn>
                      <a:cxn ang="0">
                        <a:pos x="451" y="1"/>
                      </a:cxn>
                      <a:cxn ang="0">
                        <a:pos x="446" y="0"/>
                      </a:cxn>
                      <a:cxn ang="0">
                        <a:pos x="99" y="0"/>
                      </a:cxn>
                      <a:cxn ang="0">
                        <a:pos x="95" y="1"/>
                      </a:cxn>
                      <a:cxn ang="0">
                        <a:pos x="93" y="3"/>
                      </a:cxn>
                      <a:cxn ang="0">
                        <a:pos x="90" y="8"/>
                      </a:cxn>
                      <a:cxn ang="0">
                        <a:pos x="89" y="12"/>
                      </a:cxn>
                    </a:cxnLst>
                    <a:rect l="0" t="0" r="r" b="b"/>
                    <a:pathLst>
                      <a:path w="459" h="86">
                        <a:moveTo>
                          <a:pt x="89" y="12"/>
                        </a:moveTo>
                        <a:lnTo>
                          <a:pt x="0" y="66"/>
                        </a:lnTo>
                        <a:lnTo>
                          <a:pt x="2" y="73"/>
                        </a:lnTo>
                        <a:lnTo>
                          <a:pt x="5" y="80"/>
                        </a:lnTo>
                        <a:lnTo>
                          <a:pt x="10" y="85"/>
                        </a:lnTo>
                        <a:lnTo>
                          <a:pt x="15" y="86"/>
                        </a:lnTo>
                        <a:lnTo>
                          <a:pt x="13" y="83"/>
                        </a:lnTo>
                        <a:lnTo>
                          <a:pt x="11" y="78"/>
                        </a:lnTo>
                        <a:lnTo>
                          <a:pt x="10" y="75"/>
                        </a:lnTo>
                        <a:lnTo>
                          <a:pt x="10" y="71"/>
                        </a:lnTo>
                        <a:lnTo>
                          <a:pt x="10" y="70"/>
                        </a:lnTo>
                        <a:lnTo>
                          <a:pt x="11" y="70"/>
                        </a:lnTo>
                        <a:lnTo>
                          <a:pt x="11" y="69"/>
                        </a:lnTo>
                        <a:lnTo>
                          <a:pt x="12" y="69"/>
                        </a:lnTo>
                        <a:lnTo>
                          <a:pt x="17" y="66"/>
                        </a:lnTo>
                        <a:lnTo>
                          <a:pt x="27" y="60"/>
                        </a:lnTo>
                        <a:lnTo>
                          <a:pt x="40" y="52"/>
                        </a:lnTo>
                        <a:lnTo>
                          <a:pt x="55" y="42"/>
                        </a:lnTo>
                        <a:lnTo>
                          <a:pt x="68" y="33"/>
                        </a:lnTo>
                        <a:lnTo>
                          <a:pt x="81" y="26"/>
                        </a:lnTo>
                        <a:lnTo>
                          <a:pt x="89" y="20"/>
                        </a:lnTo>
                        <a:lnTo>
                          <a:pt x="93" y="18"/>
                        </a:lnTo>
                        <a:lnTo>
                          <a:pt x="450" y="15"/>
                        </a:lnTo>
                        <a:lnTo>
                          <a:pt x="459" y="13"/>
                        </a:lnTo>
                        <a:lnTo>
                          <a:pt x="459" y="12"/>
                        </a:lnTo>
                        <a:lnTo>
                          <a:pt x="458" y="8"/>
                        </a:lnTo>
                        <a:lnTo>
                          <a:pt x="456" y="3"/>
                        </a:lnTo>
                        <a:lnTo>
                          <a:pt x="451" y="1"/>
                        </a:lnTo>
                        <a:lnTo>
                          <a:pt x="446" y="0"/>
                        </a:lnTo>
                        <a:lnTo>
                          <a:pt x="99" y="0"/>
                        </a:lnTo>
                        <a:lnTo>
                          <a:pt x="95" y="1"/>
                        </a:lnTo>
                        <a:lnTo>
                          <a:pt x="93" y="3"/>
                        </a:lnTo>
                        <a:lnTo>
                          <a:pt x="90" y="8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4" name="Freeform 204"/>
                  <p:cNvSpPr>
                    <a:spLocks noChangeAspect="1"/>
                  </p:cNvSpPr>
                  <p:nvPr/>
                </p:nvSpPr>
                <p:spPr bwMode="auto">
                  <a:xfrm>
                    <a:off x="178" y="3404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5" y="5"/>
                      </a:cxn>
                      <a:cxn ang="0">
                        <a:pos x="10" y="1"/>
                      </a:cxn>
                      <a:cxn ang="0">
                        <a:pos x="15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4" y="0"/>
                      </a:cxn>
                      <a:cxn ang="0">
                        <a:pos x="29" y="1"/>
                      </a:cxn>
                      <a:cxn ang="0">
                        <a:pos x="34" y="5"/>
                      </a:cxn>
                      <a:cxn ang="0">
                        <a:pos x="38" y="8"/>
                      </a:cxn>
                      <a:cxn ang="0">
                        <a:pos x="40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40" h="9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5" y="5"/>
                        </a:lnTo>
                        <a:lnTo>
                          <a:pt x="10" y="1"/>
                        </a:lnTo>
                        <a:lnTo>
                          <a:pt x="15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  <a:lnTo>
                          <a:pt x="29" y="1"/>
                        </a:lnTo>
                        <a:lnTo>
                          <a:pt x="34" y="5"/>
                        </a:lnTo>
                        <a:lnTo>
                          <a:pt x="38" y="8"/>
                        </a:lnTo>
                        <a:lnTo>
                          <a:pt x="4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5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208" y="3404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4" y="5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1"/>
                      </a:cxn>
                      <a:cxn ang="0">
                        <a:pos x="35" y="5"/>
                      </a:cxn>
                      <a:cxn ang="0">
                        <a:pos x="38" y="8"/>
                      </a:cxn>
                      <a:cxn ang="0">
                        <a:pos x="39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9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4" y="5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1"/>
                        </a:lnTo>
                        <a:lnTo>
                          <a:pt x="35" y="5"/>
                        </a:lnTo>
                        <a:lnTo>
                          <a:pt x="38" y="8"/>
                        </a:lnTo>
                        <a:lnTo>
                          <a:pt x="39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6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237" y="3404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3" y="5"/>
                      </a:cxn>
                      <a:cxn ang="0">
                        <a:pos x="7" y="1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8" y="0"/>
                      </a:cxn>
                      <a:cxn ang="0">
                        <a:pos x="22" y="0"/>
                      </a:cxn>
                      <a:cxn ang="0">
                        <a:pos x="28" y="1"/>
                      </a:cxn>
                      <a:cxn ang="0">
                        <a:pos x="32" y="5"/>
                      </a:cxn>
                      <a:cxn ang="0">
                        <a:pos x="37" y="8"/>
                      </a:cxn>
                      <a:cxn ang="0">
                        <a:pos x="38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8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3" y="5"/>
                        </a:lnTo>
                        <a:lnTo>
                          <a:pt x="7" y="1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22" y="0"/>
                        </a:lnTo>
                        <a:lnTo>
                          <a:pt x="28" y="1"/>
                        </a:lnTo>
                        <a:lnTo>
                          <a:pt x="32" y="5"/>
                        </a:lnTo>
                        <a:lnTo>
                          <a:pt x="37" y="8"/>
                        </a:lnTo>
                        <a:lnTo>
                          <a:pt x="38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7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267" y="3404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4" y="5"/>
                      </a:cxn>
                      <a:cxn ang="0">
                        <a:pos x="9" y="1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4" y="0"/>
                      </a:cxn>
                      <a:cxn ang="0">
                        <a:pos x="29" y="1"/>
                      </a:cxn>
                      <a:cxn ang="0">
                        <a:pos x="34" y="5"/>
                      </a:cxn>
                      <a:cxn ang="0">
                        <a:pos x="38" y="8"/>
                      </a:cxn>
                      <a:cxn ang="0">
                        <a:pos x="40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40" h="9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4" y="5"/>
                        </a:lnTo>
                        <a:lnTo>
                          <a:pt x="9" y="1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4" y="0"/>
                        </a:lnTo>
                        <a:lnTo>
                          <a:pt x="29" y="1"/>
                        </a:lnTo>
                        <a:lnTo>
                          <a:pt x="34" y="5"/>
                        </a:lnTo>
                        <a:lnTo>
                          <a:pt x="38" y="8"/>
                        </a:lnTo>
                        <a:lnTo>
                          <a:pt x="4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8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295" y="3404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5" y="5"/>
                      </a:cxn>
                      <a:cxn ang="0">
                        <a:pos x="9" y="1"/>
                      </a:cxn>
                      <a:cxn ang="0">
                        <a:pos x="15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4" y="0"/>
                      </a:cxn>
                      <a:cxn ang="0">
                        <a:pos x="29" y="1"/>
                      </a:cxn>
                      <a:cxn ang="0">
                        <a:pos x="33" y="5"/>
                      </a:cxn>
                      <a:cxn ang="0">
                        <a:pos x="38" y="8"/>
                      </a:cxn>
                      <a:cxn ang="0">
                        <a:pos x="39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9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5" y="5"/>
                        </a:lnTo>
                        <a:lnTo>
                          <a:pt x="9" y="1"/>
                        </a:lnTo>
                        <a:lnTo>
                          <a:pt x="15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  <a:lnTo>
                          <a:pt x="29" y="1"/>
                        </a:lnTo>
                        <a:lnTo>
                          <a:pt x="33" y="5"/>
                        </a:lnTo>
                        <a:lnTo>
                          <a:pt x="38" y="8"/>
                        </a:lnTo>
                        <a:lnTo>
                          <a:pt x="39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69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323" y="3404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3" y="5"/>
                      </a:cxn>
                      <a:cxn ang="0">
                        <a:pos x="7" y="1"/>
                      </a:cxn>
                      <a:cxn ang="0">
                        <a:pos x="12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8" y="0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32" y="5"/>
                      </a:cxn>
                      <a:cxn ang="0">
                        <a:pos x="37" y="8"/>
                      </a:cxn>
                      <a:cxn ang="0">
                        <a:pos x="38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8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3" y="5"/>
                        </a:lnTo>
                        <a:lnTo>
                          <a:pt x="7" y="1"/>
                        </a:lnTo>
                        <a:lnTo>
                          <a:pt x="12" y="0"/>
                        </a:lnTo>
                        <a:lnTo>
                          <a:pt x="17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22" y="0"/>
                        </a:lnTo>
                        <a:lnTo>
                          <a:pt x="27" y="1"/>
                        </a:lnTo>
                        <a:lnTo>
                          <a:pt x="32" y="5"/>
                        </a:lnTo>
                        <a:lnTo>
                          <a:pt x="37" y="8"/>
                        </a:lnTo>
                        <a:lnTo>
                          <a:pt x="38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0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66" y="3412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5" y="4"/>
                      </a:cxn>
                      <a:cxn ang="0">
                        <a:pos x="9" y="1"/>
                      </a:cxn>
                      <a:cxn ang="0">
                        <a:pos x="15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1"/>
                      </a:cxn>
                      <a:cxn ang="0">
                        <a:pos x="34" y="4"/>
                      </a:cxn>
                      <a:cxn ang="0">
                        <a:pos x="38" y="7"/>
                      </a:cxn>
                      <a:cxn ang="0">
                        <a:pos x="39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9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5" y="4"/>
                        </a:lnTo>
                        <a:lnTo>
                          <a:pt x="9" y="1"/>
                        </a:lnTo>
                        <a:lnTo>
                          <a:pt x="15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1"/>
                        </a:lnTo>
                        <a:lnTo>
                          <a:pt x="34" y="4"/>
                        </a:lnTo>
                        <a:lnTo>
                          <a:pt x="38" y="7"/>
                        </a:lnTo>
                        <a:lnTo>
                          <a:pt x="3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1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96" y="3412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8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8" y="1"/>
                      </a:cxn>
                      <a:cxn ang="0">
                        <a:pos x="32" y="4"/>
                      </a:cxn>
                      <a:cxn ang="0">
                        <a:pos x="37" y="7"/>
                      </a:cxn>
                      <a:cxn ang="0">
                        <a:pos x="38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8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3" y="4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8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8" y="1"/>
                        </a:lnTo>
                        <a:lnTo>
                          <a:pt x="32" y="4"/>
                        </a:lnTo>
                        <a:lnTo>
                          <a:pt x="37" y="7"/>
                        </a:lnTo>
                        <a:lnTo>
                          <a:pt x="38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2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224" y="3412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2" y="7"/>
                      </a:cxn>
                      <a:cxn ang="0">
                        <a:pos x="4" y="4"/>
                      </a:cxn>
                      <a:cxn ang="0">
                        <a:pos x="9" y="1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4" y="0"/>
                      </a:cxn>
                      <a:cxn ang="0">
                        <a:pos x="29" y="1"/>
                      </a:cxn>
                      <a:cxn ang="0">
                        <a:pos x="34" y="4"/>
                      </a:cxn>
                      <a:cxn ang="0">
                        <a:pos x="37" y="7"/>
                      </a:cxn>
                      <a:cxn ang="0">
                        <a:pos x="39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9" h="8">
                        <a:moveTo>
                          <a:pt x="0" y="8"/>
                        </a:moveTo>
                        <a:lnTo>
                          <a:pt x="2" y="7"/>
                        </a:lnTo>
                        <a:lnTo>
                          <a:pt x="4" y="4"/>
                        </a:lnTo>
                        <a:lnTo>
                          <a:pt x="9" y="1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4" y="0"/>
                        </a:lnTo>
                        <a:lnTo>
                          <a:pt x="29" y="1"/>
                        </a:lnTo>
                        <a:lnTo>
                          <a:pt x="34" y="4"/>
                        </a:lnTo>
                        <a:lnTo>
                          <a:pt x="37" y="7"/>
                        </a:lnTo>
                        <a:lnTo>
                          <a:pt x="3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3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253" y="3412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5" y="4"/>
                      </a:cxn>
                      <a:cxn ang="0">
                        <a:pos x="9" y="1"/>
                      </a:cxn>
                      <a:cxn ang="0">
                        <a:pos x="15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4" y="0"/>
                      </a:cxn>
                      <a:cxn ang="0">
                        <a:pos x="30" y="1"/>
                      </a:cxn>
                      <a:cxn ang="0">
                        <a:pos x="35" y="4"/>
                      </a:cxn>
                      <a:cxn ang="0">
                        <a:pos x="38" y="7"/>
                      </a:cxn>
                      <a:cxn ang="0">
                        <a:pos x="39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9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5" y="4"/>
                        </a:lnTo>
                        <a:lnTo>
                          <a:pt x="9" y="1"/>
                        </a:lnTo>
                        <a:lnTo>
                          <a:pt x="15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  <a:lnTo>
                          <a:pt x="30" y="1"/>
                        </a:lnTo>
                        <a:lnTo>
                          <a:pt x="35" y="4"/>
                        </a:lnTo>
                        <a:lnTo>
                          <a:pt x="38" y="7"/>
                        </a:lnTo>
                        <a:lnTo>
                          <a:pt x="3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4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283" y="3412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12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8" y="0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33" y="4"/>
                      </a:cxn>
                      <a:cxn ang="0">
                        <a:pos x="38" y="7"/>
                      </a:cxn>
                      <a:cxn ang="0">
                        <a:pos x="39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9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12" y="0"/>
                        </a:lnTo>
                        <a:lnTo>
                          <a:pt x="17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22" y="0"/>
                        </a:lnTo>
                        <a:lnTo>
                          <a:pt x="27" y="1"/>
                        </a:lnTo>
                        <a:lnTo>
                          <a:pt x="33" y="4"/>
                        </a:lnTo>
                        <a:lnTo>
                          <a:pt x="38" y="7"/>
                        </a:lnTo>
                        <a:lnTo>
                          <a:pt x="3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5" name="Freeform 215"/>
                  <p:cNvSpPr>
                    <a:spLocks noChangeAspect="1"/>
                  </p:cNvSpPr>
                  <p:nvPr/>
                </p:nvSpPr>
                <p:spPr bwMode="auto">
                  <a:xfrm>
                    <a:off x="311" y="3412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1"/>
                      </a:cxn>
                      <a:cxn ang="0">
                        <a:pos x="34" y="4"/>
                      </a:cxn>
                      <a:cxn ang="0">
                        <a:pos x="37" y="7"/>
                      </a:cxn>
                      <a:cxn ang="0">
                        <a:pos x="38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8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1"/>
                        </a:lnTo>
                        <a:lnTo>
                          <a:pt x="34" y="4"/>
                        </a:lnTo>
                        <a:lnTo>
                          <a:pt x="37" y="7"/>
                        </a:lnTo>
                        <a:lnTo>
                          <a:pt x="38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6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339" y="3412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5" y="4"/>
                      </a:cxn>
                      <a:cxn ang="0">
                        <a:pos x="9" y="1"/>
                      </a:cxn>
                      <a:cxn ang="0">
                        <a:pos x="15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4" y="0"/>
                      </a:cxn>
                      <a:cxn ang="0">
                        <a:pos x="30" y="1"/>
                      </a:cxn>
                      <a:cxn ang="0">
                        <a:pos x="35" y="4"/>
                      </a:cxn>
                      <a:cxn ang="0">
                        <a:pos x="38" y="7"/>
                      </a:cxn>
                      <a:cxn ang="0">
                        <a:pos x="39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9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5" y="4"/>
                        </a:lnTo>
                        <a:lnTo>
                          <a:pt x="9" y="1"/>
                        </a:lnTo>
                        <a:lnTo>
                          <a:pt x="15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  <a:lnTo>
                          <a:pt x="30" y="1"/>
                        </a:lnTo>
                        <a:lnTo>
                          <a:pt x="35" y="4"/>
                        </a:lnTo>
                        <a:lnTo>
                          <a:pt x="38" y="7"/>
                        </a:lnTo>
                        <a:lnTo>
                          <a:pt x="3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7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152" y="3420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5" y="4"/>
                      </a:cxn>
                      <a:cxn ang="0">
                        <a:pos x="10" y="1"/>
                      </a:cxn>
                      <a:cxn ang="0">
                        <a:pos x="15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5" y="0"/>
                      </a:cxn>
                      <a:cxn ang="0">
                        <a:pos x="29" y="1"/>
                      </a:cxn>
                      <a:cxn ang="0">
                        <a:pos x="34" y="4"/>
                      </a:cxn>
                      <a:cxn ang="0">
                        <a:pos x="38" y="8"/>
                      </a:cxn>
                      <a:cxn ang="0">
                        <a:pos x="40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40" h="9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5" y="4"/>
                        </a:lnTo>
                        <a:lnTo>
                          <a:pt x="10" y="1"/>
                        </a:lnTo>
                        <a:lnTo>
                          <a:pt x="15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5" y="0"/>
                        </a:lnTo>
                        <a:lnTo>
                          <a:pt x="29" y="1"/>
                        </a:lnTo>
                        <a:lnTo>
                          <a:pt x="34" y="4"/>
                        </a:lnTo>
                        <a:lnTo>
                          <a:pt x="38" y="8"/>
                        </a:lnTo>
                        <a:lnTo>
                          <a:pt x="4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8" name="Freeform 218"/>
                  <p:cNvSpPr>
                    <a:spLocks noChangeAspect="1"/>
                  </p:cNvSpPr>
                  <p:nvPr/>
                </p:nvSpPr>
                <p:spPr bwMode="auto">
                  <a:xfrm>
                    <a:off x="182" y="3420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1"/>
                      </a:cxn>
                      <a:cxn ang="0">
                        <a:pos x="35" y="4"/>
                      </a:cxn>
                      <a:cxn ang="0">
                        <a:pos x="38" y="8"/>
                      </a:cxn>
                      <a:cxn ang="0">
                        <a:pos x="39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9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1"/>
                        </a:lnTo>
                        <a:lnTo>
                          <a:pt x="35" y="4"/>
                        </a:lnTo>
                        <a:lnTo>
                          <a:pt x="38" y="8"/>
                        </a:lnTo>
                        <a:lnTo>
                          <a:pt x="39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79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197" y="3427"/>
                    <a:ext cx="144" cy="5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15" y="0"/>
                      </a:cxn>
                      <a:cxn ang="0">
                        <a:pos x="279" y="2"/>
                      </a:cxn>
                      <a:cxn ang="0">
                        <a:pos x="287" y="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287" h="11">
                        <a:moveTo>
                          <a:pt x="0" y="11"/>
                        </a:moveTo>
                        <a:lnTo>
                          <a:pt x="15" y="0"/>
                        </a:lnTo>
                        <a:lnTo>
                          <a:pt x="279" y="2"/>
                        </a:lnTo>
                        <a:lnTo>
                          <a:pt x="287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0" name="Freeform 220"/>
                  <p:cNvSpPr>
                    <a:spLocks noChangeAspect="1"/>
                  </p:cNvSpPr>
                  <p:nvPr/>
                </p:nvSpPr>
                <p:spPr bwMode="auto">
                  <a:xfrm>
                    <a:off x="238" y="3420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5" y="4"/>
                      </a:cxn>
                      <a:cxn ang="0">
                        <a:pos x="10" y="1"/>
                      </a:cxn>
                      <a:cxn ang="0">
                        <a:pos x="15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4" y="0"/>
                      </a:cxn>
                      <a:cxn ang="0">
                        <a:pos x="29" y="1"/>
                      </a:cxn>
                      <a:cxn ang="0">
                        <a:pos x="34" y="4"/>
                      </a:cxn>
                      <a:cxn ang="0">
                        <a:pos x="38" y="8"/>
                      </a:cxn>
                      <a:cxn ang="0">
                        <a:pos x="40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40" h="9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5" y="4"/>
                        </a:lnTo>
                        <a:lnTo>
                          <a:pt x="10" y="1"/>
                        </a:lnTo>
                        <a:lnTo>
                          <a:pt x="15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4" y="0"/>
                        </a:lnTo>
                        <a:lnTo>
                          <a:pt x="29" y="1"/>
                        </a:lnTo>
                        <a:lnTo>
                          <a:pt x="34" y="4"/>
                        </a:lnTo>
                        <a:lnTo>
                          <a:pt x="38" y="8"/>
                        </a:lnTo>
                        <a:lnTo>
                          <a:pt x="4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1" name="Freeform 221"/>
                  <p:cNvSpPr>
                    <a:spLocks noChangeAspect="1"/>
                  </p:cNvSpPr>
                  <p:nvPr/>
                </p:nvSpPr>
                <p:spPr bwMode="auto">
                  <a:xfrm>
                    <a:off x="267" y="3420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8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1"/>
                      </a:cxn>
                      <a:cxn ang="0">
                        <a:pos x="33" y="4"/>
                      </a:cxn>
                      <a:cxn ang="0">
                        <a:pos x="38" y="8"/>
                      </a:cxn>
                      <a:cxn ang="0">
                        <a:pos x="39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9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3" y="4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8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1"/>
                        </a:lnTo>
                        <a:lnTo>
                          <a:pt x="33" y="4"/>
                        </a:lnTo>
                        <a:lnTo>
                          <a:pt x="38" y="8"/>
                        </a:lnTo>
                        <a:lnTo>
                          <a:pt x="39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2" name="Freeform 222"/>
                  <p:cNvSpPr>
                    <a:spLocks noChangeAspect="1"/>
                  </p:cNvSpPr>
                  <p:nvPr/>
                </p:nvSpPr>
                <p:spPr bwMode="auto">
                  <a:xfrm>
                    <a:off x="210" y="3420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4" y="4"/>
                      </a:cxn>
                      <a:cxn ang="0">
                        <a:pos x="9" y="1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19" y="0"/>
                      </a:cxn>
                      <a:cxn ang="0">
                        <a:pos x="23" y="0"/>
                      </a:cxn>
                      <a:cxn ang="0">
                        <a:pos x="28" y="1"/>
                      </a:cxn>
                      <a:cxn ang="0">
                        <a:pos x="33" y="4"/>
                      </a:cxn>
                      <a:cxn ang="0">
                        <a:pos x="37" y="8"/>
                      </a:cxn>
                      <a:cxn ang="0">
                        <a:pos x="38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8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4" y="4"/>
                        </a:lnTo>
                        <a:lnTo>
                          <a:pt x="9" y="1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23" y="0"/>
                        </a:lnTo>
                        <a:lnTo>
                          <a:pt x="28" y="1"/>
                        </a:lnTo>
                        <a:lnTo>
                          <a:pt x="33" y="4"/>
                        </a:lnTo>
                        <a:lnTo>
                          <a:pt x="37" y="8"/>
                        </a:lnTo>
                        <a:lnTo>
                          <a:pt x="38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3" name="Freeform 223"/>
                  <p:cNvSpPr>
                    <a:spLocks noChangeAspect="1"/>
                  </p:cNvSpPr>
                  <p:nvPr/>
                </p:nvSpPr>
                <p:spPr bwMode="auto">
                  <a:xfrm>
                    <a:off x="297" y="3420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32" y="4"/>
                      </a:cxn>
                      <a:cxn ang="0">
                        <a:pos x="37" y="8"/>
                      </a:cxn>
                      <a:cxn ang="0">
                        <a:pos x="38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8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3" y="4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8" y="0"/>
                        </a:lnTo>
                        <a:lnTo>
                          <a:pt x="19" y="0"/>
                        </a:lnTo>
                        <a:lnTo>
                          <a:pt x="22" y="0"/>
                        </a:lnTo>
                        <a:lnTo>
                          <a:pt x="27" y="1"/>
                        </a:lnTo>
                        <a:lnTo>
                          <a:pt x="32" y="4"/>
                        </a:lnTo>
                        <a:lnTo>
                          <a:pt x="37" y="8"/>
                        </a:lnTo>
                        <a:lnTo>
                          <a:pt x="38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4" name="Freeform 224"/>
                  <p:cNvSpPr>
                    <a:spLocks noChangeAspect="1"/>
                  </p:cNvSpPr>
                  <p:nvPr/>
                </p:nvSpPr>
                <p:spPr bwMode="auto">
                  <a:xfrm>
                    <a:off x="327" y="3420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7"/>
                      </a:cxn>
                      <a:cxn ang="0">
                        <a:pos x="3" y="4"/>
                      </a:cxn>
                      <a:cxn ang="0">
                        <a:pos x="7" y="2"/>
                      </a:cxn>
                      <a:cxn ang="0">
                        <a:pos x="12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8" y="0"/>
                      </a:cxn>
                      <a:cxn ang="0">
                        <a:pos x="21" y="0"/>
                      </a:cxn>
                      <a:cxn ang="0">
                        <a:pos x="27" y="2"/>
                      </a:cxn>
                      <a:cxn ang="0">
                        <a:pos x="33" y="4"/>
                      </a:cxn>
                      <a:cxn ang="0">
                        <a:pos x="38" y="7"/>
                      </a:cxn>
                      <a:cxn ang="0">
                        <a:pos x="39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9" h="9">
                        <a:moveTo>
                          <a:pt x="0" y="9"/>
                        </a:moveTo>
                        <a:lnTo>
                          <a:pt x="1" y="7"/>
                        </a:lnTo>
                        <a:lnTo>
                          <a:pt x="3" y="4"/>
                        </a:lnTo>
                        <a:lnTo>
                          <a:pt x="7" y="2"/>
                        </a:lnTo>
                        <a:lnTo>
                          <a:pt x="12" y="0"/>
                        </a:lnTo>
                        <a:lnTo>
                          <a:pt x="17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21" y="0"/>
                        </a:lnTo>
                        <a:lnTo>
                          <a:pt x="27" y="2"/>
                        </a:lnTo>
                        <a:lnTo>
                          <a:pt x="33" y="4"/>
                        </a:lnTo>
                        <a:lnTo>
                          <a:pt x="38" y="7"/>
                        </a:lnTo>
                        <a:lnTo>
                          <a:pt x="39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5" name="Freeform 225"/>
                  <p:cNvSpPr>
                    <a:spLocks noChangeAspect="1"/>
                  </p:cNvSpPr>
                  <p:nvPr/>
                </p:nvSpPr>
                <p:spPr bwMode="auto">
                  <a:xfrm>
                    <a:off x="356" y="3420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7"/>
                      </a:cxn>
                      <a:cxn ang="0">
                        <a:pos x="4" y="4"/>
                      </a:cxn>
                      <a:cxn ang="0">
                        <a:pos x="7" y="2"/>
                      </a:cxn>
                      <a:cxn ang="0">
                        <a:pos x="13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19" y="0"/>
                      </a:cxn>
                      <a:cxn ang="0">
                        <a:pos x="22" y="0"/>
                      </a:cxn>
                      <a:cxn ang="0">
                        <a:pos x="28" y="2"/>
                      </a:cxn>
                      <a:cxn ang="0">
                        <a:pos x="33" y="4"/>
                      </a:cxn>
                      <a:cxn ang="0">
                        <a:pos x="37" y="7"/>
                      </a:cxn>
                      <a:cxn ang="0">
                        <a:pos x="38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8" h="9">
                        <a:moveTo>
                          <a:pt x="0" y="9"/>
                        </a:moveTo>
                        <a:lnTo>
                          <a:pt x="2" y="7"/>
                        </a:lnTo>
                        <a:lnTo>
                          <a:pt x="4" y="4"/>
                        </a:lnTo>
                        <a:lnTo>
                          <a:pt x="7" y="2"/>
                        </a:lnTo>
                        <a:lnTo>
                          <a:pt x="13" y="0"/>
                        </a:lnTo>
                        <a:lnTo>
                          <a:pt x="18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22" y="0"/>
                        </a:lnTo>
                        <a:lnTo>
                          <a:pt x="28" y="2"/>
                        </a:lnTo>
                        <a:lnTo>
                          <a:pt x="33" y="4"/>
                        </a:lnTo>
                        <a:lnTo>
                          <a:pt x="37" y="7"/>
                        </a:lnTo>
                        <a:lnTo>
                          <a:pt x="38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6" name="Freeform 226"/>
                  <p:cNvSpPr>
                    <a:spLocks noChangeAspect="1"/>
                  </p:cNvSpPr>
                  <p:nvPr/>
                </p:nvSpPr>
                <p:spPr bwMode="auto">
                  <a:xfrm>
                    <a:off x="347" y="3428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12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8" y="0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32" y="4"/>
                      </a:cxn>
                      <a:cxn ang="0">
                        <a:pos x="37" y="8"/>
                      </a:cxn>
                      <a:cxn ang="0">
                        <a:pos x="38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38" h="9">
                        <a:moveTo>
                          <a:pt x="0" y="9"/>
                        </a:moveTo>
                        <a:lnTo>
                          <a:pt x="1" y="8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12" y="0"/>
                        </a:lnTo>
                        <a:lnTo>
                          <a:pt x="17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22" y="0"/>
                        </a:lnTo>
                        <a:lnTo>
                          <a:pt x="27" y="1"/>
                        </a:lnTo>
                        <a:lnTo>
                          <a:pt x="32" y="4"/>
                        </a:lnTo>
                        <a:lnTo>
                          <a:pt x="37" y="8"/>
                        </a:lnTo>
                        <a:lnTo>
                          <a:pt x="38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7" name="Freeform 227"/>
                  <p:cNvSpPr>
                    <a:spLocks noChangeAspect="1"/>
                  </p:cNvSpPr>
                  <p:nvPr/>
                </p:nvSpPr>
                <p:spPr bwMode="auto">
                  <a:xfrm>
                    <a:off x="375" y="3428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1"/>
                      </a:cxn>
                      <a:cxn ang="0">
                        <a:pos x="34" y="4"/>
                      </a:cxn>
                      <a:cxn ang="0">
                        <a:pos x="38" y="8"/>
                      </a:cxn>
                      <a:cxn ang="0">
                        <a:pos x="40" y="9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40" h="9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1"/>
                        </a:lnTo>
                        <a:lnTo>
                          <a:pt x="34" y="4"/>
                        </a:lnTo>
                        <a:lnTo>
                          <a:pt x="38" y="8"/>
                        </a:lnTo>
                        <a:lnTo>
                          <a:pt x="4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8" name="Freeform 228"/>
                  <p:cNvSpPr>
                    <a:spLocks noChangeAspect="1"/>
                  </p:cNvSpPr>
                  <p:nvPr/>
                </p:nvSpPr>
                <p:spPr bwMode="auto">
                  <a:xfrm>
                    <a:off x="138" y="3427"/>
                    <a:ext cx="19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" y="7"/>
                      </a:cxn>
                      <a:cxn ang="0">
                        <a:pos x="4" y="4"/>
                      </a:cxn>
                      <a:cxn ang="0">
                        <a:pos x="9" y="2"/>
                      </a:cxn>
                      <a:cxn ang="0">
                        <a:pos x="15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4" y="0"/>
                      </a:cxn>
                      <a:cxn ang="0">
                        <a:pos x="30" y="2"/>
                      </a:cxn>
                      <a:cxn ang="0">
                        <a:pos x="34" y="4"/>
                      </a:cxn>
                      <a:cxn ang="0">
                        <a:pos x="38" y="7"/>
                      </a:cxn>
                      <a:cxn ang="0">
                        <a:pos x="39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39" h="8">
                        <a:moveTo>
                          <a:pt x="0" y="8"/>
                        </a:moveTo>
                        <a:lnTo>
                          <a:pt x="1" y="7"/>
                        </a:lnTo>
                        <a:lnTo>
                          <a:pt x="4" y="4"/>
                        </a:lnTo>
                        <a:lnTo>
                          <a:pt x="9" y="2"/>
                        </a:lnTo>
                        <a:lnTo>
                          <a:pt x="15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4" y="0"/>
                        </a:lnTo>
                        <a:lnTo>
                          <a:pt x="30" y="2"/>
                        </a:lnTo>
                        <a:lnTo>
                          <a:pt x="34" y="4"/>
                        </a:lnTo>
                        <a:lnTo>
                          <a:pt x="38" y="7"/>
                        </a:lnTo>
                        <a:lnTo>
                          <a:pt x="3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89" name="Freeform 229"/>
                  <p:cNvSpPr>
                    <a:spLocks noChangeAspect="1"/>
                  </p:cNvSpPr>
                  <p:nvPr/>
                </p:nvSpPr>
                <p:spPr bwMode="auto">
                  <a:xfrm>
                    <a:off x="166" y="3427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2" y="7"/>
                      </a:cxn>
                      <a:cxn ang="0">
                        <a:pos x="4" y="4"/>
                      </a:cxn>
                      <a:cxn ang="0">
                        <a:pos x="8" y="2"/>
                      </a:cxn>
                      <a:cxn ang="0">
                        <a:pos x="14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9" y="2"/>
                      </a:cxn>
                      <a:cxn ang="0">
                        <a:pos x="35" y="4"/>
                      </a:cxn>
                      <a:cxn ang="0">
                        <a:pos x="40" y="7"/>
                      </a:cxn>
                      <a:cxn ang="0">
                        <a:pos x="41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41" h="8">
                        <a:moveTo>
                          <a:pt x="0" y="8"/>
                        </a:moveTo>
                        <a:lnTo>
                          <a:pt x="2" y="7"/>
                        </a:lnTo>
                        <a:lnTo>
                          <a:pt x="4" y="4"/>
                        </a:lnTo>
                        <a:lnTo>
                          <a:pt x="8" y="2"/>
                        </a:lnTo>
                        <a:lnTo>
                          <a:pt x="14" y="0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9" y="2"/>
                        </a:lnTo>
                        <a:lnTo>
                          <a:pt x="35" y="4"/>
                        </a:lnTo>
                        <a:lnTo>
                          <a:pt x="40" y="7"/>
                        </a:lnTo>
                        <a:lnTo>
                          <a:pt x="41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0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" y="3367"/>
                    <a:ext cx="56" cy="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1" name="Freeform 231"/>
                  <p:cNvSpPr>
                    <a:spLocks noChangeAspect="1"/>
                  </p:cNvSpPr>
                  <p:nvPr/>
                </p:nvSpPr>
                <p:spPr bwMode="auto">
                  <a:xfrm>
                    <a:off x="172" y="3359"/>
                    <a:ext cx="11" cy="12"/>
                  </a:xfrm>
                  <a:custGeom>
                    <a:avLst/>
                    <a:gdLst/>
                    <a:ahLst/>
                    <a:cxnLst>
                      <a:cxn ang="0">
                        <a:pos x="11" y="23"/>
                      </a:cxn>
                      <a:cxn ang="0">
                        <a:pos x="16" y="21"/>
                      </a:cxn>
                      <a:cxn ang="0">
                        <a:pos x="19" y="19"/>
                      </a:cxn>
                      <a:cxn ang="0">
                        <a:pos x="22" y="16"/>
                      </a:cxn>
                      <a:cxn ang="0">
                        <a:pos x="23" y="11"/>
                      </a:cxn>
                      <a:cxn ang="0">
                        <a:pos x="22" y="6"/>
                      </a:cxn>
                      <a:cxn ang="0">
                        <a:pos x="19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6"/>
                      </a:cxn>
                      <a:cxn ang="0">
                        <a:pos x="0" y="11"/>
                      </a:cxn>
                      <a:cxn ang="0">
                        <a:pos x="1" y="16"/>
                      </a:cxn>
                      <a:cxn ang="0">
                        <a:pos x="3" y="19"/>
                      </a:cxn>
                      <a:cxn ang="0">
                        <a:pos x="7" y="21"/>
                      </a:cxn>
                      <a:cxn ang="0">
                        <a:pos x="11" y="23"/>
                      </a:cxn>
                    </a:cxnLst>
                    <a:rect l="0" t="0" r="r" b="b"/>
                    <a:pathLst>
                      <a:path w="23" h="23">
                        <a:moveTo>
                          <a:pt x="11" y="23"/>
                        </a:moveTo>
                        <a:lnTo>
                          <a:pt x="16" y="21"/>
                        </a:lnTo>
                        <a:lnTo>
                          <a:pt x="19" y="19"/>
                        </a:lnTo>
                        <a:lnTo>
                          <a:pt x="22" y="16"/>
                        </a:lnTo>
                        <a:lnTo>
                          <a:pt x="23" y="11"/>
                        </a:lnTo>
                        <a:lnTo>
                          <a:pt x="22" y="6"/>
                        </a:lnTo>
                        <a:lnTo>
                          <a:pt x="19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1" y="16"/>
                        </a:lnTo>
                        <a:lnTo>
                          <a:pt x="3" y="19"/>
                        </a:lnTo>
                        <a:lnTo>
                          <a:pt x="7" y="21"/>
                        </a:lnTo>
                        <a:lnTo>
                          <a:pt x="11" y="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2" name="Freeform 232"/>
                  <p:cNvSpPr>
                    <a:spLocks noChangeAspect="1"/>
                  </p:cNvSpPr>
                  <p:nvPr/>
                </p:nvSpPr>
                <p:spPr bwMode="auto">
                  <a:xfrm>
                    <a:off x="190" y="3359"/>
                    <a:ext cx="11" cy="12"/>
                  </a:xfrm>
                  <a:custGeom>
                    <a:avLst/>
                    <a:gdLst/>
                    <a:ahLst/>
                    <a:cxnLst>
                      <a:cxn ang="0">
                        <a:pos x="11" y="23"/>
                      </a:cxn>
                      <a:cxn ang="0">
                        <a:pos x="16" y="21"/>
                      </a:cxn>
                      <a:cxn ang="0">
                        <a:pos x="18" y="19"/>
                      </a:cxn>
                      <a:cxn ang="0">
                        <a:pos x="20" y="16"/>
                      </a:cxn>
                      <a:cxn ang="0">
                        <a:pos x="21" y="11"/>
                      </a:cxn>
                      <a:cxn ang="0">
                        <a:pos x="20" y="6"/>
                      </a:cxn>
                      <a:cxn ang="0">
                        <a:pos x="18" y="3"/>
                      </a:cxn>
                      <a:cxn ang="0">
                        <a:pos x="16" y="1"/>
                      </a:cxn>
                      <a:cxn ang="0">
                        <a:pos x="11" y="0"/>
                      </a:cxn>
                      <a:cxn ang="0">
                        <a:pos x="6" y="1"/>
                      </a:cxn>
                      <a:cxn ang="0">
                        <a:pos x="3" y="3"/>
                      </a:cxn>
                      <a:cxn ang="0">
                        <a:pos x="1" y="6"/>
                      </a:cxn>
                      <a:cxn ang="0">
                        <a:pos x="0" y="11"/>
                      </a:cxn>
                      <a:cxn ang="0">
                        <a:pos x="1" y="16"/>
                      </a:cxn>
                      <a:cxn ang="0">
                        <a:pos x="3" y="19"/>
                      </a:cxn>
                      <a:cxn ang="0">
                        <a:pos x="6" y="21"/>
                      </a:cxn>
                      <a:cxn ang="0">
                        <a:pos x="11" y="23"/>
                      </a:cxn>
                    </a:cxnLst>
                    <a:rect l="0" t="0" r="r" b="b"/>
                    <a:pathLst>
                      <a:path w="21" h="23">
                        <a:moveTo>
                          <a:pt x="11" y="23"/>
                        </a:moveTo>
                        <a:lnTo>
                          <a:pt x="16" y="21"/>
                        </a:lnTo>
                        <a:lnTo>
                          <a:pt x="18" y="19"/>
                        </a:lnTo>
                        <a:lnTo>
                          <a:pt x="20" y="16"/>
                        </a:lnTo>
                        <a:lnTo>
                          <a:pt x="21" y="11"/>
                        </a:lnTo>
                        <a:lnTo>
                          <a:pt x="20" y="6"/>
                        </a:lnTo>
                        <a:lnTo>
                          <a:pt x="18" y="3"/>
                        </a:lnTo>
                        <a:lnTo>
                          <a:pt x="16" y="1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1" y="16"/>
                        </a:lnTo>
                        <a:lnTo>
                          <a:pt x="3" y="19"/>
                        </a:lnTo>
                        <a:lnTo>
                          <a:pt x="6" y="21"/>
                        </a:lnTo>
                        <a:lnTo>
                          <a:pt x="11" y="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3" name="Freeform 233"/>
                  <p:cNvSpPr>
                    <a:spLocks noChangeAspect="1"/>
                  </p:cNvSpPr>
                  <p:nvPr/>
                </p:nvSpPr>
                <p:spPr bwMode="auto">
                  <a:xfrm>
                    <a:off x="209" y="3360"/>
                    <a:ext cx="11" cy="11"/>
                  </a:xfrm>
                  <a:custGeom>
                    <a:avLst/>
                    <a:gdLst/>
                    <a:ahLst/>
                    <a:cxnLst>
                      <a:cxn ang="0">
                        <a:pos x="12" y="22"/>
                      </a:cxn>
                      <a:cxn ang="0">
                        <a:pos x="17" y="20"/>
                      </a:cxn>
                      <a:cxn ang="0">
                        <a:pos x="19" y="18"/>
                      </a:cxn>
                      <a:cxn ang="0">
                        <a:pos x="21" y="15"/>
                      </a:cxn>
                      <a:cxn ang="0">
                        <a:pos x="22" y="10"/>
                      </a:cxn>
                      <a:cxn ang="0">
                        <a:pos x="21" y="7"/>
                      </a:cxn>
                      <a:cxn ang="0">
                        <a:pos x="19" y="3"/>
                      </a:cxn>
                      <a:cxn ang="0">
                        <a:pos x="17" y="1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4" y="3"/>
                      </a:cxn>
                      <a:cxn ang="0">
                        <a:pos x="2" y="7"/>
                      </a:cxn>
                      <a:cxn ang="0">
                        <a:pos x="0" y="10"/>
                      </a:cxn>
                      <a:cxn ang="0">
                        <a:pos x="2" y="15"/>
                      </a:cxn>
                      <a:cxn ang="0">
                        <a:pos x="4" y="18"/>
                      </a:cxn>
                      <a:cxn ang="0">
                        <a:pos x="7" y="20"/>
                      </a:cxn>
                      <a:cxn ang="0">
                        <a:pos x="12" y="22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0"/>
                        </a:lnTo>
                        <a:lnTo>
                          <a:pt x="19" y="18"/>
                        </a:lnTo>
                        <a:lnTo>
                          <a:pt x="21" y="15"/>
                        </a:lnTo>
                        <a:lnTo>
                          <a:pt x="22" y="10"/>
                        </a:lnTo>
                        <a:lnTo>
                          <a:pt x="21" y="7"/>
                        </a:lnTo>
                        <a:lnTo>
                          <a:pt x="19" y="3"/>
                        </a:lnTo>
                        <a:lnTo>
                          <a:pt x="17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2" y="7"/>
                        </a:lnTo>
                        <a:lnTo>
                          <a:pt x="0" y="10"/>
                        </a:lnTo>
                        <a:lnTo>
                          <a:pt x="2" y="15"/>
                        </a:lnTo>
                        <a:lnTo>
                          <a:pt x="4" y="18"/>
                        </a:lnTo>
                        <a:lnTo>
                          <a:pt x="7" y="20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4" name="Freeform 234"/>
                  <p:cNvSpPr>
                    <a:spLocks noChangeAspect="1"/>
                  </p:cNvSpPr>
                  <p:nvPr/>
                </p:nvSpPr>
                <p:spPr bwMode="auto">
                  <a:xfrm>
                    <a:off x="197" y="3216"/>
                    <a:ext cx="125" cy="79"/>
                  </a:xfrm>
                  <a:custGeom>
                    <a:avLst/>
                    <a:gdLst/>
                    <a:ahLst/>
                    <a:cxnLst>
                      <a:cxn ang="0">
                        <a:pos x="0" y="158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3" y="7"/>
                      </a:cxn>
                      <a:cxn ang="0">
                        <a:pos x="7" y="2"/>
                      </a:cxn>
                      <a:cxn ang="0">
                        <a:pos x="18" y="0"/>
                      </a:cxn>
                      <a:cxn ang="0">
                        <a:pos x="253" y="0"/>
                      </a:cxn>
                      <a:cxn ang="0">
                        <a:pos x="34" y="19"/>
                      </a:cxn>
                      <a:cxn ang="0">
                        <a:pos x="31" y="20"/>
                      </a:cxn>
                      <a:cxn ang="0">
                        <a:pos x="26" y="23"/>
                      </a:cxn>
                      <a:cxn ang="0">
                        <a:pos x="20" y="29"/>
                      </a:cxn>
                      <a:cxn ang="0">
                        <a:pos x="18" y="38"/>
                      </a:cxn>
                      <a:cxn ang="0">
                        <a:pos x="15" y="62"/>
                      </a:cxn>
                      <a:cxn ang="0">
                        <a:pos x="10" y="102"/>
                      </a:cxn>
                      <a:cxn ang="0">
                        <a:pos x="3" y="140"/>
                      </a:cxn>
                      <a:cxn ang="0">
                        <a:pos x="0" y="158"/>
                      </a:cxn>
                    </a:cxnLst>
                    <a:rect l="0" t="0" r="r" b="b"/>
                    <a:pathLst>
                      <a:path w="253" h="158">
                        <a:moveTo>
                          <a:pt x="0" y="158"/>
                        </a:move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3" y="7"/>
                        </a:lnTo>
                        <a:lnTo>
                          <a:pt x="7" y="2"/>
                        </a:lnTo>
                        <a:lnTo>
                          <a:pt x="18" y="0"/>
                        </a:lnTo>
                        <a:lnTo>
                          <a:pt x="253" y="0"/>
                        </a:lnTo>
                        <a:lnTo>
                          <a:pt x="34" y="19"/>
                        </a:lnTo>
                        <a:lnTo>
                          <a:pt x="31" y="20"/>
                        </a:lnTo>
                        <a:lnTo>
                          <a:pt x="26" y="23"/>
                        </a:lnTo>
                        <a:lnTo>
                          <a:pt x="20" y="29"/>
                        </a:lnTo>
                        <a:lnTo>
                          <a:pt x="18" y="38"/>
                        </a:lnTo>
                        <a:lnTo>
                          <a:pt x="15" y="62"/>
                        </a:lnTo>
                        <a:lnTo>
                          <a:pt x="10" y="102"/>
                        </a:lnTo>
                        <a:lnTo>
                          <a:pt x="3" y="140"/>
                        </a:lnTo>
                        <a:lnTo>
                          <a:pt x="0" y="158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5" name="Freeform 235"/>
                  <p:cNvSpPr>
                    <a:spLocks noChangeAspect="1"/>
                  </p:cNvSpPr>
                  <p:nvPr/>
                </p:nvSpPr>
                <p:spPr bwMode="auto">
                  <a:xfrm>
                    <a:off x="201" y="3233"/>
                    <a:ext cx="125" cy="80"/>
                  </a:xfrm>
                  <a:custGeom>
                    <a:avLst/>
                    <a:gdLst/>
                    <a:ahLst/>
                    <a:cxnLst>
                      <a:cxn ang="0">
                        <a:pos x="252" y="0"/>
                      </a:cxn>
                      <a:cxn ang="0">
                        <a:pos x="253" y="143"/>
                      </a:cxn>
                      <a:cxn ang="0">
                        <a:pos x="253" y="146"/>
                      </a:cxn>
                      <a:cxn ang="0">
                        <a:pos x="250" y="150"/>
                      </a:cxn>
                      <a:cxn ang="0">
                        <a:pos x="245" y="156"/>
                      </a:cxn>
                      <a:cxn ang="0">
                        <a:pos x="235" y="158"/>
                      </a:cxn>
                      <a:cxn ang="0">
                        <a:pos x="0" y="158"/>
                      </a:cxn>
                      <a:cxn ang="0">
                        <a:pos x="219" y="139"/>
                      </a:cxn>
                      <a:cxn ang="0">
                        <a:pos x="222" y="137"/>
                      </a:cxn>
                      <a:cxn ang="0">
                        <a:pos x="227" y="135"/>
                      </a:cxn>
                      <a:cxn ang="0">
                        <a:pos x="233" y="129"/>
                      </a:cxn>
                      <a:cxn ang="0">
                        <a:pos x="235" y="121"/>
                      </a:cxn>
                      <a:cxn ang="0">
                        <a:pos x="238" y="96"/>
                      </a:cxn>
                      <a:cxn ang="0">
                        <a:pos x="244" y="56"/>
                      </a:cxn>
                      <a:cxn ang="0">
                        <a:pos x="249" y="18"/>
                      </a:cxn>
                      <a:cxn ang="0">
                        <a:pos x="252" y="0"/>
                      </a:cxn>
                    </a:cxnLst>
                    <a:rect l="0" t="0" r="r" b="b"/>
                    <a:pathLst>
                      <a:path w="253" h="158">
                        <a:moveTo>
                          <a:pt x="252" y="0"/>
                        </a:moveTo>
                        <a:lnTo>
                          <a:pt x="253" y="143"/>
                        </a:lnTo>
                        <a:lnTo>
                          <a:pt x="253" y="146"/>
                        </a:lnTo>
                        <a:lnTo>
                          <a:pt x="250" y="150"/>
                        </a:lnTo>
                        <a:lnTo>
                          <a:pt x="245" y="156"/>
                        </a:lnTo>
                        <a:lnTo>
                          <a:pt x="235" y="158"/>
                        </a:lnTo>
                        <a:lnTo>
                          <a:pt x="0" y="158"/>
                        </a:lnTo>
                        <a:lnTo>
                          <a:pt x="219" y="139"/>
                        </a:lnTo>
                        <a:lnTo>
                          <a:pt x="222" y="137"/>
                        </a:lnTo>
                        <a:lnTo>
                          <a:pt x="227" y="135"/>
                        </a:lnTo>
                        <a:lnTo>
                          <a:pt x="233" y="129"/>
                        </a:lnTo>
                        <a:lnTo>
                          <a:pt x="235" y="121"/>
                        </a:lnTo>
                        <a:lnTo>
                          <a:pt x="238" y="96"/>
                        </a:lnTo>
                        <a:lnTo>
                          <a:pt x="244" y="56"/>
                        </a:lnTo>
                        <a:lnTo>
                          <a:pt x="249" y="18"/>
                        </a:lnTo>
                        <a:lnTo>
                          <a:pt x="252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6" name="Freeform 236"/>
                  <p:cNvSpPr>
                    <a:spLocks noChangeAspect="1"/>
                  </p:cNvSpPr>
                  <p:nvPr/>
                </p:nvSpPr>
                <p:spPr bwMode="auto">
                  <a:xfrm>
                    <a:off x="971" y="2949"/>
                    <a:ext cx="214" cy="192"/>
                  </a:xfrm>
                  <a:custGeom>
                    <a:avLst/>
                    <a:gdLst/>
                    <a:ahLst/>
                    <a:cxnLst>
                      <a:cxn ang="0">
                        <a:pos x="417" y="338"/>
                      </a:cxn>
                      <a:cxn ang="0">
                        <a:pos x="387" y="314"/>
                      </a:cxn>
                      <a:cxn ang="0">
                        <a:pos x="391" y="304"/>
                      </a:cxn>
                      <a:cxn ang="0">
                        <a:pos x="391" y="251"/>
                      </a:cxn>
                      <a:cxn ang="0">
                        <a:pos x="383" y="232"/>
                      </a:cxn>
                      <a:cxn ang="0">
                        <a:pos x="362" y="224"/>
                      </a:cxn>
                      <a:cxn ang="0">
                        <a:pos x="342" y="219"/>
                      </a:cxn>
                      <a:cxn ang="0">
                        <a:pos x="354" y="204"/>
                      </a:cxn>
                      <a:cxn ang="0">
                        <a:pos x="355" y="30"/>
                      </a:cxn>
                      <a:cxn ang="0">
                        <a:pos x="346" y="9"/>
                      </a:cxn>
                      <a:cxn ang="0">
                        <a:pos x="325" y="0"/>
                      </a:cxn>
                      <a:cxn ang="0">
                        <a:pos x="82" y="3"/>
                      </a:cxn>
                      <a:cxn ang="0">
                        <a:pos x="67" y="19"/>
                      </a:cxn>
                      <a:cxn ang="0">
                        <a:pos x="65" y="195"/>
                      </a:cxn>
                      <a:cxn ang="0">
                        <a:pos x="70" y="212"/>
                      </a:cxn>
                      <a:cxn ang="0">
                        <a:pos x="84" y="224"/>
                      </a:cxn>
                      <a:cxn ang="0">
                        <a:pos x="54" y="226"/>
                      </a:cxn>
                      <a:cxn ang="0">
                        <a:pos x="39" y="241"/>
                      </a:cxn>
                      <a:cxn ang="0">
                        <a:pos x="37" y="300"/>
                      </a:cxn>
                      <a:cxn ang="0">
                        <a:pos x="38" y="309"/>
                      </a:cxn>
                      <a:cxn ang="0">
                        <a:pos x="43" y="317"/>
                      </a:cxn>
                      <a:cxn ang="0">
                        <a:pos x="31" y="324"/>
                      </a:cxn>
                      <a:cxn ang="0">
                        <a:pos x="21" y="331"/>
                      </a:cxn>
                      <a:cxn ang="0">
                        <a:pos x="12" y="335"/>
                      </a:cxn>
                      <a:cxn ang="0">
                        <a:pos x="8" y="338"/>
                      </a:cxn>
                      <a:cxn ang="0">
                        <a:pos x="0" y="344"/>
                      </a:cxn>
                      <a:cxn ang="0">
                        <a:pos x="0" y="353"/>
                      </a:cxn>
                      <a:cxn ang="0">
                        <a:pos x="8" y="376"/>
                      </a:cxn>
                      <a:cxn ang="0">
                        <a:pos x="30" y="385"/>
                      </a:cxn>
                      <a:cxn ang="0">
                        <a:pos x="408" y="383"/>
                      </a:cxn>
                      <a:cxn ang="0">
                        <a:pos x="424" y="365"/>
                      </a:cxn>
                      <a:cxn ang="0">
                        <a:pos x="426" y="348"/>
                      </a:cxn>
                      <a:cxn ang="0">
                        <a:pos x="421" y="340"/>
                      </a:cxn>
                    </a:cxnLst>
                    <a:rect l="0" t="0" r="r" b="b"/>
                    <a:pathLst>
                      <a:path w="426" h="385">
                        <a:moveTo>
                          <a:pt x="421" y="340"/>
                        </a:moveTo>
                        <a:lnTo>
                          <a:pt x="417" y="338"/>
                        </a:lnTo>
                        <a:lnTo>
                          <a:pt x="385" y="317"/>
                        </a:lnTo>
                        <a:lnTo>
                          <a:pt x="387" y="314"/>
                        </a:lnTo>
                        <a:lnTo>
                          <a:pt x="390" y="309"/>
                        </a:lnTo>
                        <a:lnTo>
                          <a:pt x="391" y="304"/>
                        </a:lnTo>
                        <a:lnTo>
                          <a:pt x="391" y="300"/>
                        </a:lnTo>
                        <a:lnTo>
                          <a:pt x="391" y="251"/>
                        </a:lnTo>
                        <a:lnTo>
                          <a:pt x="388" y="241"/>
                        </a:lnTo>
                        <a:lnTo>
                          <a:pt x="383" y="232"/>
                        </a:lnTo>
                        <a:lnTo>
                          <a:pt x="373" y="226"/>
                        </a:lnTo>
                        <a:lnTo>
                          <a:pt x="362" y="224"/>
                        </a:lnTo>
                        <a:lnTo>
                          <a:pt x="334" y="224"/>
                        </a:lnTo>
                        <a:lnTo>
                          <a:pt x="342" y="219"/>
                        </a:lnTo>
                        <a:lnTo>
                          <a:pt x="349" y="212"/>
                        </a:lnTo>
                        <a:lnTo>
                          <a:pt x="354" y="204"/>
                        </a:lnTo>
                        <a:lnTo>
                          <a:pt x="355" y="195"/>
                        </a:lnTo>
                        <a:lnTo>
                          <a:pt x="355" y="30"/>
                        </a:lnTo>
                        <a:lnTo>
                          <a:pt x="353" y="19"/>
                        </a:lnTo>
                        <a:lnTo>
                          <a:pt x="346" y="9"/>
                        </a:lnTo>
                        <a:lnTo>
                          <a:pt x="337" y="3"/>
                        </a:lnTo>
                        <a:lnTo>
                          <a:pt x="325" y="0"/>
                        </a:lnTo>
                        <a:lnTo>
                          <a:pt x="93" y="0"/>
                        </a:lnTo>
                        <a:lnTo>
                          <a:pt x="82" y="3"/>
                        </a:lnTo>
                        <a:lnTo>
                          <a:pt x="73" y="9"/>
                        </a:lnTo>
                        <a:lnTo>
                          <a:pt x="67" y="19"/>
                        </a:lnTo>
                        <a:lnTo>
                          <a:pt x="65" y="30"/>
                        </a:lnTo>
                        <a:lnTo>
                          <a:pt x="65" y="195"/>
                        </a:lnTo>
                        <a:lnTo>
                          <a:pt x="66" y="204"/>
                        </a:lnTo>
                        <a:lnTo>
                          <a:pt x="70" y="212"/>
                        </a:lnTo>
                        <a:lnTo>
                          <a:pt x="76" y="219"/>
                        </a:lnTo>
                        <a:lnTo>
                          <a:pt x="84" y="224"/>
                        </a:lnTo>
                        <a:lnTo>
                          <a:pt x="66" y="224"/>
                        </a:lnTo>
                        <a:lnTo>
                          <a:pt x="54" y="226"/>
                        </a:lnTo>
                        <a:lnTo>
                          <a:pt x="45" y="232"/>
                        </a:lnTo>
                        <a:lnTo>
                          <a:pt x="39" y="241"/>
                        </a:lnTo>
                        <a:lnTo>
                          <a:pt x="37" y="251"/>
                        </a:lnTo>
                        <a:lnTo>
                          <a:pt x="37" y="300"/>
                        </a:lnTo>
                        <a:lnTo>
                          <a:pt x="37" y="304"/>
                        </a:lnTo>
                        <a:lnTo>
                          <a:pt x="38" y="309"/>
                        </a:lnTo>
                        <a:lnTo>
                          <a:pt x="40" y="312"/>
                        </a:lnTo>
                        <a:lnTo>
                          <a:pt x="43" y="317"/>
                        </a:lnTo>
                        <a:lnTo>
                          <a:pt x="37" y="320"/>
                        </a:lnTo>
                        <a:lnTo>
                          <a:pt x="31" y="324"/>
                        </a:lnTo>
                        <a:lnTo>
                          <a:pt x="25" y="327"/>
                        </a:lnTo>
                        <a:lnTo>
                          <a:pt x="21" y="331"/>
                        </a:lnTo>
                        <a:lnTo>
                          <a:pt x="15" y="333"/>
                        </a:lnTo>
                        <a:lnTo>
                          <a:pt x="12" y="335"/>
                        </a:lnTo>
                        <a:lnTo>
                          <a:pt x="9" y="338"/>
                        </a:lnTo>
                        <a:lnTo>
                          <a:pt x="8" y="338"/>
                        </a:lnTo>
                        <a:lnTo>
                          <a:pt x="5" y="340"/>
                        </a:lnTo>
                        <a:lnTo>
                          <a:pt x="0" y="344"/>
                        </a:lnTo>
                        <a:lnTo>
                          <a:pt x="0" y="348"/>
                        </a:lnTo>
                        <a:lnTo>
                          <a:pt x="0" y="353"/>
                        </a:lnTo>
                        <a:lnTo>
                          <a:pt x="2" y="365"/>
                        </a:lnTo>
                        <a:lnTo>
                          <a:pt x="8" y="376"/>
                        </a:lnTo>
                        <a:lnTo>
                          <a:pt x="19" y="383"/>
                        </a:lnTo>
                        <a:lnTo>
                          <a:pt x="30" y="385"/>
                        </a:lnTo>
                        <a:lnTo>
                          <a:pt x="395" y="385"/>
                        </a:lnTo>
                        <a:lnTo>
                          <a:pt x="408" y="383"/>
                        </a:lnTo>
                        <a:lnTo>
                          <a:pt x="417" y="376"/>
                        </a:lnTo>
                        <a:lnTo>
                          <a:pt x="424" y="365"/>
                        </a:lnTo>
                        <a:lnTo>
                          <a:pt x="426" y="353"/>
                        </a:lnTo>
                        <a:lnTo>
                          <a:pt x="426" y="348"/>
                        </a:lnTo>
                        <a:lnTo>
                          <a:pt x="426" y="344"/>
                        </a:lnTo>
                        <a:lnTo>
                          <a:pt x="421" y="34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7" name="Freeform 237"/>
                  <p:cNvSpPr>
                    <a:spLocks noChangeAspect="1"/>
                  </p:cNvSpPr>
                  <p:nvPr/>
                </p:nvSpPr>
                <p:spPr bwMode="auto">
                  <a:xfrm>
                    <a:off x="1009" y="2953"/>
                    <a:ext cx="135" cy="103"/>
                  </a:xfrm>
                  <a:custGeom>
                    <a:avLst/>
                    <a:gdLst/>
                    <a:ahLst/>
                    <a:cxnLst>
                      <a:cxn ang="0">
                        <a:pos x="19" y="207"/>
                      </a:cxn>
                      <a:cxn ang="0">
                        <a:pos x="13" y="206"/>
                      </a:cxn>
                      <a:cxn ang="0">
                        <a:pos x="6" y="201"/>
                      </a:cxn>
                      <a:cxn ang="0">
                        <a:pos x="1" y="194"/>
                      </a:cxn>
                      <a:cxn ang="0">
                        <a:pos x="0" y="186"/>
                      </a:cxn>
                      <a:cxn ang="0">
                        <a:pos x="0" y="21"/>
                      </a:cxn>
                      <a:cxn ang="0">
                        <a:pos x="1" y="13"/>
                      </a:cxn>
                      <a:cxn ang="0">
                        <a:pos x="6" y="6"/>
                      </a:cxn>
                      <a:cxn ang="0">
                        <a:pos x="13" y="2"/>
                      </a:cxn>
                      <a:cxn ang="0">
                        <a:pos x="19" y="0"/>
                      </a:cxn>
                      <a:cxn ang="0">
                        <a:pos x="251" y="0"/>
                      </a:cxn>
                      <a:cxn ang="0">
                        <a:pos x="259" y="2"/>
                      </a:cxn>
                      <a:cxn ang="0">
                        <a:pos x="265" y="6"/>
                      </a:cxn>
                      <a:cxn ang="0">
                        <a:pos x="269" y="13"/>
                      </a:cxn>
                      <a:cxn ang="0">
                        <a:pos x="271" y="21"/>
                      </a:cxn>
                      <a:cxn ang="0">
                        <a:pos x="271" y="186"/>
                      </a:cxn>
                      <a:cxn ang="0">
                        <a:pos x="269" y="194"/>
                      </a:cxn>
                      <a:cxn ang="0">
                        <a:pos x="265" y="201"/>
                      </a:cxn>
                      <a:cxn ang="0">
                        <a:pos x="259" y="206"/>
                      </a:cxn>
                      <a:cxn ang="0">
                        <a:pos x="251" y="207"/>
                      </a:cxn>
                      <a:cxn ang="0">
                        <a:pos x="19" y="207"/>
                      </a:cxn>
                    </a:cxnLst>
                    <a:rect l="0" t="0" r="r" b="b"/>
                    <a:pathLst>
                      <a:path w="271" h="207">
                        <a:moveTo>
                          <a:pt x="19" y="207"/>
                        </a:moveTo>
                        <a:lnTo>
                          <a:pt x="13" y="206"/>
                        </a:lnTo>
                        <a:lnTo>
                          <a:pt x="6" y="201"/>
                        </a:lnTo>
                        <a:lnTo>
                          <a:pt x="1" y="194"/>
                        </a:lnTo>
                        <a:lnTo>
                          <a:pt x="0" y="186"/>
                        </a:lnTo>
                        <a:lnTo>
                          <a:pt x="0" y="21"/>
                        </a:lnTo>
                        <a:lnTo>
                          <a:pt x="1" y="13"/>
                        </a:lnTo>
                        <a:lnTo>
                          <a:pt x="6" y="6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51" y="0"/>
                        </a:lnTo>
                        <a:lnTo>
                          <a:pt x="259" y="2"/>
                        </a:lnTo>
                        <a:lnTo>
                          <a:pt x="265" y="6"/>
                        </a:lnTo>
                        <a:lnTo>
                          <a:pt x="269" y="13"/>
                        </a:lnTo>
                        <a:lnTo>
                          <a:pt x="271" y="21"/>
                        </a:lnTo>
                        <a:lnTo>
                          <a:pt x="271" y="186"/>
                        </a:lnTo>
                        <a:lnTo>
                          <a:pt x="269" y="194"/>
                        </a:lnTo>
                        <a:lnTo>
                          <a:pt x="265" y="201"/>
                        </a:lnTo>
                        <a:lnTo>
                          <a:pt x="259" y="206"/>
                        </a:lnTo>
                        <a:lnTo>
                          <a:pt x="251" y="207"/>
                        </a:lnTo>
                        <a:lnTo>
                          <a:pt x="19" y="2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8" name="Freeform 238"/>
                  <p:cNvSpPr>
                    <a:spLocks noChangeAspect="1"/>
                  </p:cNvSpPr>
                  <p:nvPr/>
                </p:nvSpPr>
                <p:spPr bwMode="auto">
                  <a:xfrm>
                    <a:off x="1076" y="2960"/>
                    <a:ext cx="64" cy="91"/>
                  </a:xfrm>
                  <a:custGeom>
                    <a:avLst/>
                    <a:gdLst/>
                    <a:ahLst/>
                    <a:cxnLst>
                      <a:cxn ang="0">
                        <a:pos x="0" y="178"/>
                      </a:cxn>
                      <a:cxn ang="0">
                        <a:pos x="0" y="183"/>
                      </a:cxn>
                      <a:cxn ang="0">
                        <a:pos x="108" y="183"/>
                      </a:cxn>
                      <a:cxn ang="0">
                        <a:pos x="117" y="182"/>
                      </a:cxn>
                      <a:cxn ang="0">
                        <a:pos x="122" y="179"/>
                      </a:cxn>
                      <a:cxn ang="0">
                        <a:pos x="124" y="176"/>
                      </a:cxn>
                      <a:cxn ang="0">
                        <a:pos x="125" y="175"/>
                      </a:cxn>
                      <a:cxn ang="0">
                        <a:pos x="125" y="4"/>
                      </a:cxn>
                      <a:cxn ang="0">
                        <a:pos x="124" y="2"/>
                      </a:cxn>
                      <a:cxn ang="0">
                        <a:pos x="122" y="1"/>
                      </a:cxn>
                      <a:cxn ang="0">
                        <a:pos x="121" y="0"/>
                      </a:cxn>
                      <a:cxn ang="0">
                        <a:pos x="121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99" y="4"/>
                      </a:cxn>
                      <a:cxn ang="0">
                        <a:pos x="101" y="5"/>
                      </a:cxn>
                      <a:cxn ang="0">
                        <a:pos x="107" y="9"/>
                      </a:cxn>
                      <a:cxn ang="0">
                        <a:pos x="111" y="16"/>
                      </a:cxn>
                      <a:cxn ang="0">
                        <a:pos x="112" y="24"/>
                      </a:cxn>
                      <a:cxn ang="0">
                        <a:pos x="112" y="159"/>
                      </a:cxn>
                      <a:cxn ang="0">
                        <a:pos x="110" y="169"/>
                      </a:cxn>
                      <a:cxn ang="0">
                        <a:pos x="104" y="174"/>
                      </a:cxn>
                      <a:cxn ang="0">
                        <a:pos x="99" y="176"/>
                      </a:cxn>
                      <a:cxn ang="0">
                        <a:pos x="96" y="176"/>
                      </a:cxn>
                      <a:cxn ang="0">
                        <a:pos x="94" y="176"/>
                      </a:cxn>
                      <a:cxn ang="0">
                        <a:pos x="88" y="176"/>
                      </a:cxn>
                      <a:cxn ang="0">
                        <a:pos x="78" y="176"/>
                      </a:cxn>
                      <a:cxn ang="0">
                        <a:pos x="65" y="176"/>
                      </a:cxn>
                      <a:cxn ang="0">
                        <a:pos x="51" y="178"/>
                      </a:cxn>
                      <a:cxn ang="0">
                        <a:pos x="34" y="178"/>
                      </a:cxn>
                      <a:cxn ang="0">
                        <a:pos x="17" y="178"/>
                      </a:cxn>
                      <a:cxn ang="0">
                        <a:pos x="0" y="178"/>
                      </a:cxn>
                    </a:cxnLst>
                    <a:rect l="0" t="0" r="r" b="b"/>
                    <a:pathLst>
                      <a:path w="125" h="183">
                        <a:moveTo>
                          <a:pt x="0" y="178"/>
                        </a:moveTo>
                        <a:lnTo>
                          <a:pt x="0" y="183"/>
                        </a:lnTo>
                        <a:lnTo>
                          <a:pt x="108" y="183"/>
                        </a:lnTo>
                        <a:lnTo>
                          <a:pt x="117" y="182"/>
                        </a:lnTo>
                        <a:lnTo>
                          <a:pt x="122" y="179"/>
                        </a:lnTo>
                        <a:lnTo>
                          <a:pt x="124" y="176"/>
                        </a:lnTo>
                        <a:lnTo>
                          <a:pt x="125" y="175"/>
                        </a:lnTo>
                        <a:lnTo>
                          <a:pt x="125" y="4"/>
                        </a:lnTo>
                        <a:lnTo>
                          <a:pt x="124" y="2"/>
                        </a:lnTo>
                        <a:lnTo>
                          <a:pt x="122" y="1"/>
                        </a:lnTo>
                        <a:lnTo>
                          <a:pt x="121" y="0"/>
                        </a:lnTo>
                        <a:lnTo>
                          <a:pt x="121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99" y="4"/>
                        </a:lnTo>
                        <a:lnTo>
                          <a:pt x="101" y="5"/>
                        </a:lnTo>
                        <a:lnTo>
                          <a:pt x="107" y="9"/>
                        </a:lnTo>
                        <a:lnTo>
                          <a:pt x="111" y="16"/>
                        </a:lnTo>
                        <a:lnTo>
                          <a:pt x="112" y="24"/>
                        </a:lnTo>
                        <a:lnTo>
                          <a:pt x="112" y="159"/>
                        </a:lnTo>
                        <a:lnTo>
                          <a:pt x="110" y="169"/>
                        </a:lnTo>
                        <a:lnTo>
                          <a:pt x="104" y="174"/>
                        </a:lnTo>
                        <a:lnTo>
                          <a:pt x="99" y="176"/>
                        </a:lnTo>
                        <a:lnTo>
                          <a:pt x="96" y="176"/>
                        </a:lnTo>
                        <a:lnTo>
                          <a:pt x="94" y="176"/>
                        </a:lnTo>
                        <a:lnTo>
                          <a:pt x="88" y="176"/>
                        </a:lnTo>
                        <a:lnTo>
                          <a:pt x="78" y="176"/>
                        </a:lnTo>
                        <a:lnTo>
                          <a:pt x="65" y="176"/>
                        </a:lnTo>
                        <a:lnTo>
                          <a:pt x="51" y="178"/>
                        </a:lnTo>
                        <a:lnTo>
                          <a:pt x="34" y="178"/>
                        </a:lnTo>
                        <a:lnTo>
                          <a:pt x="17" y="178"/>
                        </a:lnTo>
                        <a:lnTo>
                          <a:pt x="0" y="178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199" name="Freeform 239"/>
                  <p:cNvSpPr>
                    <a:spLocks noChangeAspect="1"/>
                  </p:cNvSpPr>
                  <p:nvPr/>
                </p:nvSpPr>
                <p:spPr bwMode="auto">
                  <a:xfrm>
                    <a:off x="1015" y="2960"/>
                    <a:ext cx="60" cy="91"/>
                  </a:xfrm>
                  <a:custGeom>
                    <a:avLst/>
                    <a:gdLst/>
                    <a:ahLst/>
                    <a:cxnLst>
                      <a:cxn ang="0">
                        <a:pos x="123" y="4"/>
                      </a:cxn>
                      <a:cxn ang="0">
                        <a:pos x="123" y="0"/>
                      </a:cxn>
                      <a:cxn ang="0">
                        <a:pos x="31" y="0"/>
                      </a:cxn>
                      <a:cxn ang="0">
                        <a:pos x="15" y="0"/>
                      </a:cxn>
                      <a:cxn ang="0">
                        <a:pos x="6" y="2"/>
                      </a:cxn>
                      <a:cxn ang="0">
                        <a:pos x="3" y="5"/>
                      </a:cxn>
                      <a:cxn ang="0">
                        <a:pos x="2" y="6"/>
                      </a:cxn>
                      <a:cxn ang="0">
                        <a:pos x="2" y="26"/>
                      </a:cxn>
                      <a:cxn ang="0">
                        <a:pos x="2" y="70"/>
                      </a:cxn>
                      <a:cxn ang="0">
                        <a:pos x="0" y="120"/>
                      </a:cxn>
                      <a:cxn ang="0">
                        <a:pos x="0" y="153"/>
                      </a:cxn>
                      <a:cxn ang="0">
                        <a:pos x="0" y="163"/>
                      </a:cxn>
                      <a:cxn ang="0">
                        <a:pos x="2" y="172"/>
                      </a:cxn>
                      <a:cxn ang="0">
                        <a:pos x="4" y="179"/>
                      </a:cxn>
                      <a:cxn ang="0">
                        <a:pos x="6" y="183"/>
                      </a:cxn>
                      <a:cxn ang="0">
                        <a:pos x="123" y="183"/>
                      </a:cxn>
                      <a:cxn ang="0">
                        <a:pos x="123" y="178"/>
                      </a:cxn>
                      <a:cxn ang="0">
                        <a:pos x="108" y="178"/>
                      </a:cxn>
                      <a:cxn ang="0">
                        <a:pos x="93" y="178"/>
                      </a:cxn>
                      <a:cxn ang="0">
                        <a:pos x="78" y="178"/>
                      </a:cxn>
                      <a:cxn ang="0">
                        <a:pos x="65" y="178"/>
                      </a:cxn>
                      <a:cxn ang="0">
                        <a:pos x="55" y="178"/>
                      </a:cxn>
                      <a:cxn ang="0">
                        <a:pos x="45" y="178"/>
                      </a:cxn>
                      <a:cxn ang="0">
                        <a:pos x="38" y="176"/>
                      </a:cxn>
                      <a:cxn ang="0">
                        <a:pos x="34" y="176"/>
                      </a:cxn>
                      <a:cxn ang="0">
                        <a:pos x="33" y="176"/>
                      </a:cxn>
                      <a:cxn ang="0">
                        <a:pos x="31" y="175"/>
                      </a:cxn>
                      <a:cxn ang="0">
                        <a:pos x="30" y="175"/>
                      </a:cxn>
                      <a:cxn ang="0">
                        <a:pos x="29" y="175"/>
                      </a:cxn>
                      <a:cxn ang="0">
                        <a:pos x="25" y="176"/>
                      </a:cxn>
                      <a:cxn ang="0">
                        <a:pos x="18" y="174"/>
                      </a:cxn>
                      <a:cxn ang="0">
                        <a:pos x="11" y="163"/>
                      </a:cxn>
                      <a:cxn ang="0">
                        <a:pos x="8" y="140"/>
                      </a:cxn>
                      <a:cxn ang="0">
                        <a:pos x="8" y="22"/>
                      </a:cxn>
                      <a:cxn ang="0">
                        <a:pos x="10" y="19"/>
                      </a:cxn>
                      <a:cxn ang="0">
                        <a:pos x="12" y="13"/>
                      </a:cxn>
                      <a:cxn ang="0">
                        <a:pos x="20" y="6"/>
                      </a:cxn>
                      <a:cxn ang="0">
                        <a:pos x="33" y="4"/>
                      </a:cxn>
                      <a:cxn ang="0">
                        <a:pos x="123" y="4"/>
                      </a:cxn>
                    </a:cxnLst>
                    <a:rect l="0" t="0" r="r" b="b"/>
                    <a:pathLst>
                      <a:path w="123" h="183">
                        <a:moveTo>
                          <a:pt x="123" y="4"/>
                        </a:moveTo>
                        <a:lnTo>
                          <a:pt x="123" y="0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6" y="2"/>
                        </a:lnTo>
                        <a:lnTo>
                          <a:pt x="3" y="5"/>
                        </a:lnTo>
                        <a:lnTo>
                          <a:pt x="2" y="6"/>
                        </a:lnTo>
                        <a:lnTo>
                          <a:pt x="2" y="26"/>
                        </a:lnTo>
                        <a:lnTo>
                          <a:pt x="2" y="70"/>
                        </a:lnTo>
                        <a:lnTo>
                          <a:pt x="0" y="120"/>
                        </a:lnTo>
                        <a:lnTo>
                          <a:pt x="0" y="153"/>
                        </a:lnTo>
                        <a:lnTo>
                          <a:pt x="0" y="163"/>
                        </a:lnTo>
                        <a:lnTo>
                          <a:pt x="2" y="172"/>
                        </a:lnTo>
                        <a:lnTo>
                          <a:pt x="4" y="179"/>
                        </a:lnTo>
                        <a:lnTo>
                          <a:pt x="6" y="183"/>
                        </a:lnTo>
                        <a:lnTo>
                          <a:pt x="123" y="183"/>
                        </a:lnTo>
                        <a:lnTo>
                          <a:pt x="123" y="178"/>
                        </a:lnTo>
                        <a:lnTo>
                          <a:pt x="108" y="178"/>
                        </a:lnTo>
                        <a:lnTo>
                          <a:pt x="93" y="178"/>
                        </a:lnTo>
                        <a:lnTo>
                          <a:pt x="78" y="178"/>
                        </a:lnTo>
                        <a:lnTo>
                          <a:pt x="65" y="178"/>
                        </a:lnTo>
                        <a:lnTo>
                          <a:pt x="55" y="178"/>
                        </a:lnTo>
                        <a:lnTo>
                          <a:pt x="45" y="178"/>
                        </a:lnTo>
                        <a:lnTo>
                          <a:pt x="38" y="176"/>
                        </a:lnTo>
                        <a:lnTo>
                          <a:pt x="34" y="176"/>
                        </a:lnTo>
                        <a:lnTo>
                          <a:pt x="33" y="176"/>
                        </a:lnTo>
                        <a:lnTo>
                          <a:pt x="31" y="175"/>
                        </a:lnTo>
                        <a:lnTo>
                          <a:pt x="30" y="175"/>
                        </a:lnTo>
                        <a:lnTo>
                          <a:pt x="29" y="175"/>
                        </a:lnTo>
                        <a:lnTo>
                          <a:pt x="25" y="176"/>
                        </a:lnTo>
                        <a:lnTo>
                          <a:pt x="18" y="174"/>
                        </a:lnTo>
                        <a:lnTo>
                          <a:pt x="11" y="163"/>
                        </a:lnTo>
                        <a:lnTo>
                          <a:pt x="8" y="140"/>
                        </a:lnTo>
                        <a:lnTo>
                          <a:pt x="8" y="22"/>
                        </a:lnTo>
                        <a:lnTo>
                          <a:pt x="10" y="19"/>
                        </a:lnTo>
                        <a:lnTo>
                          <a:pt x="12" y="13"/>
                        </a:lnTo>
                        <a:lnTo>
                          <a:pt x="20" y="6"/>
                        </a:lnTo>
                        <a:lnTo>
                          <a:pt x="33" y="4"/>
                        </a:lnTo>
                        <a:lnTo>
                          <a:pt x="123" y="4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0" name="Freeform 240"/>
                  <p:cNvSpPr>
                    <a:spLocks noChangeAspect="1"/>
                  </p:cNvSpPr>
                  <p:nvPr/>
                </p:nvSpPr>
                <p:spPr bwMode="auto">
                  <a:xfrm>
                    <a:off x="1019" y="2961"/>
                    <a:ext cx="112" cy="87"/>
                  </a:xfrm>
                  <a:custGeom>
                    <a:avLst/>
                    <a:gdLst/>
                    <a:ahLst/>
                    <a:cxnLst>
                      <a:cxn ang="0">
                        <a:pos x="12" y="162"/>
                      </a:cxn>
                      <a:cxn ang="0">
                        <a:pos x="209" y="5"/>
                      </a:cxn>
                      <a:cxn ang="0">
                        <a:pos x="216" y="8"/>
                      </a:cxn>
                      <a:cxn ang="0">
                        <a:pos x="222" y="13"/>
                      </a:cxn>
                      <a:cxn ang="0">
                        <a:pos x="226" y="18"/>
                      </a:cxn>
                      <a:cxn ang="0">
                        <a:pos x="227" y="20"/>
                      </a:cxn>
                      <a:cxn ang="0">
                        <a:pos x="226" y="12"/>
                      </a:cxn>
                      <a:cxn ang="0">
                        <a:pos x="222" y="5"/>
                      </a:cxn>
                      <a:cxn ang="0">
                        <a:pos x="216" y="1"/>
                      </a:cxn>
                      <a:cxn ang="0">
                        <a:pos x="214" y="0"/>
                      </a:cxn>
                      <a:cxn ang="0">
                        <a:pos x="25" y="0"/>
                      </a:cxn>
                      <a:cxn ang="0">
                        <a:pos x="12" y="2"/>
                      </a:cxn>
                      <a:cxn ang="0">
                        <a:pos x="4" y="9"/>
                      </a:cxn>
                      <a:cxn ang="0">
                        <a:pos x="2" y="15"/>
                      </a:cxn>
                      <a:cxn ang="0">
                        <a:pos x="0" y="18"/>
                      </a:cxn>
                      <a:cxn ang="0">
                        <a:pos x="0" y="136"/>
                      </a:cxn>
                      <a:cxn ang="0">
                        <a:pos x="3" y="159"/>
                      </a:cxn>
                      <a:cxn ang="0">
                        <a:pos x="10" y="170"/>
                      </a:cxn>
                      <a:cxn ang="0">
                        <a:pos x="17" y="172"/>
                      </a:cxn>
                      <a:cxn ang="0">
                        <a:pos x="21" y="171"/>
                      </a:cxn>
                      <a:cxn ang="0">
                        <a:pos x="15" y="169"/>
                      </a:cxn>
                      <a:cxn ang="0">
                        <a:pos x="13" y="165"/>
                      </a:cxn>
                      <a:cxn ang="0">
                        <a:pos x="12" y="163"/>
                      </a:cxn>
                      <a:cxn ang="0">
                        <a:pos x="12" y="162"/>
                      </a:cxn>
                    </a:cxnLst>
                    <a:rect l="0" t="0" r="r" b="b"/>
                    <a:pathLst>
                      <a:path w="227" h="172">
                        <a:moveTo>
                          <a:pt x="12" y="162"/>
                        </a:moveTo>
                        <a:lnTo>
                          <a:pt x="209" y="5"/>
                        </a:lnTo>
                        <a:lnTo>
                          <a:pt x="216" y="8"/>
                        </a:lnTo>
                        <a:lnTo>
                          <a:pt x="222" y="13"/>
                        </a:lnTo>
                        <a:lnTo>
                          <a:pt x="226" y="18"/>
                        </a:lnTo>
                        <a:lnTo>
                          <a:pt x="227" y="20"/>
                        </a:lnTo>
                        <a:lnTo>
                          <a:pt x="226" y="12"/>
                        </a:lnTo>
                        <a:lnTo>
                          <a:pt x="222" y="5"/>
                        </a:lnTo>
                        <a:lnTo>
                          <a:pt x="216" y="1"/>
                        </a:lnTo>
                        <a:lnTo>
                          <a:pt x="214" y="0"/>
                        </a:lnTo>
                        <a:lnTo>
                          <a:pt x="25" y="0"/>
                        </a:lnTo>
                        <a:lnTo>
                          <a:pt x="12" y="2"/>
                        </a:lnTo>
                        <a:lnTo>
                          <a:pt x="4" y="9"/>
                        </a:lnTo>
                        <a:lnTo>
                          <a:pt x="2" y="15"/>
                        </a:lnTo>
                        <a:lnTo>
                          <a:pt x="0" y="18"/>
                        </a:lnTo>
                        <a:lnTo>
                          <a:pt x="0" y="136"/>
                        </a:lnTo>
                        <a:lnTo>
                          <a:pt x="3" y="159"/>
                        </a:lnTo>
                        <a:lnTo>
                          <a:pt x="10" y="170"/>
                        </a:lnTo>
                        <a:lnTo>
                          <a:pt x="17" y="172"/>
                        </a:lnTo>
                        <a:lnTo>
                          <a:pt x="21" y="171"/>
                        </a:lnTo>
                        <a:lnTo>
                          <a:pt x="15" y="169"/>
                        </a:lnTo>
                        <a:lnTo>
                          <a:pt x="13" y="165"/>
                        </a:lnTo>
                        <a:lnTo>
                          <a:pt x="12" y="163"/>
                        </a:lnTo>
                        <a:lnTo>
                          <a:pt x="12" y="16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1" name="Freeform 241"/>
                  <p:cNvSpPr>
                    <a:spLocks noChangeAspect="1"/>
                  </p:cNvSpPr>
                  <p:nvPr/>
                </p:nvSpPr>
                <p:spPr bwMode="auto">
                  <a:xfrm>
                    <a:off x="1018" y="2961"/>
                    <a:ext cx="121" cy="91"/>
                  </a:xfrm>
                  <a:custGeom>
                    <a:avLst/>
                    <a:gdLst/>
                    <a:ahLst/>
                    <a:cxnLst>
                      <a:cxn ang="0">
                        <a:pos x="242" y="171"/>
                      </a:cxn>
                      <a:cxn ang="0">
                        <a:pos x="241" y="172"/>
                      </a:cxn>
                      <a:cxn ang="0">
                        <a:pos x="239" y="175"/>
                      </a:cxn>
                      <a:cxn ang="0">
                        <a:pos x="234" y="178"/>
                      </a:cxn>
                      <a:cxn ang="0">
                        <a:pos x="225" y="179"/>
                      </a:cxn>
                      <a:cxn ang="0">
                        <a:pos x="0" y="179"/>
                      </a:cxn>
                      <a:cxn ang="0">
                        <a:pos x="0" y="180"/>
                      </a:cxn>
                      <a:cxn ang="0">
                        <a:pos x="0" y="180"/>
                      </a:cxn>
                      <a:cxn ang="0">
                        <a:pos x="0" y="180"/>
                      </a:cxn>
                      <a:cxn ang="0">
                        <a:pos x="0" y="182"/>
                      </a:cxn>
                      <a:cxn ang="0">
                        <a:pos x="1" y="182"/>
                      </a:cxn>
                      <a:cxn ang="0">
                        <a:pos x="2" y="182"/>
                      </a:cxn>
                      <a:cxn ang="0">
                        <a:pos x="2" y="182"/>
                      </a:cxn>
                      <a:cxn ang="0">
                        <a:pos x="2" y="182"/>
                      </a:cxn>
                      <a:cxn ang="0">
                        <a:pos x="234" y="182"/>
                      </a:cxn>
                      <a:cxn ang="0">
                        <a:pos x="239" y="180"/>
                      </a:cxn>
                      <a:cxn ang="0">
                        <a:pos x="242" y="178"/>
                      </a:cxn>
                      <a:cxn ang="0">
                        <a:pos x="244" y="175"/>
                      </a:cxn>
                      <a:cxn ang="0">
                        <a:pos x="246" y="169"/>
                      </a:cxn>
                      <a:cxn ang="0">
                        <a:pos x="246" y="5"/>
                      </a:cxn>
                      <a:cxn ang="0">
                        <a:pos x="244" y="4"/>
                      </a:cxn>
                      <a:cxn ang="0">
                        <a:pos x="244" y="3"/>
                      </a:cxn>
                      <a:cxn ang="0">
                        <a:pos x="243" y="1"/>
                      </a:cxn>
                      <a:cxn ang="0">
                        <a:pos x="242" y="0"/>
                      </a:cxn>
                      <a:cxn ang="0">
                        <a:pos x="242" y="171"/>
                      </a:cxn>
                    </a:cxnLst>
                    <a:rect l="0" t="0" r="r" b="b"/>
                    <a:pathLst>
                      <a:path w="246" h="182">
                        <a:moveTo>
                          <a:pt x="242" y="171"/>
                        </a:moveTo>
                        <a:lnTo>
                          <a:pt x="241" y="172"/>
                        </a:lnTo>
                        <a:lnTo>
                          <a:pt x="239" y="175"/>
                        </a:lnTo>
                        <a:lnTo>
                          <a:pt x="234" y="178"/>
                        </a:lnTo>
                        <a:lnTo>
                          <a:pt x="225" y="179"/>
                        </a:lnTo>
                        <a:lnTo>
                          <a:pt x="0" y="179"/>
                        </a:lnTo>
                        <a:lnTo>
                          <a:pt x="0" y="180"/>
                        </a:lnTo>
                        <a:lnTo>
                          <a:pt x="0" y="180"/>
                        </a:lnTo>
                        <a:lnTo>
                          <a:pt x="0" y="180"/>
                        </a:lnTo>
                        <a:lnTo>
                          <a:pt x="0" y="182"/>
                        </a:lnTo>
                        <a:lnTo>
                          <a:pt x="1" y="182"/>
                        </a:lnTo>
                        <a:lnTo>
                          <a:pt x="2" y="182"/>
                        </a:lnTo>
                        <a:lnTo>
                          <a:pt x="2" y="182"/>
                        </a:lnTo>
                        <a:lnTo>
                          <a:pt x="2" y="182"/>
                        </a:lnTo>
                        <a:lnTo>
                          <a:pt x="234" y="182"/>
                        </a:lnTo>
                        <a:lnTo>
                          <a:pt x="239" y="180"/>
                        </a:lnTo>
                        <a:lnTo>
                          <a:pt x="242" y="178"/>
                        </a:lnTo>
                        <a:lnTo>
                          <a:pt x="244" y="175"/>
                        </a:lnTo>
                        <a:lnTo>
                          <a:pt x="246" y="169"/>
                        </a:lnTo>
                        <a:lnTo>
                          <a:pt x="246" y="5"/>
                        </a:lnTo>
                        <a:lnTo>
                          <a:pt x="244" y="4"/>
                        </a:lnTo>
                        <a:lnTo>
                          <a:pt x="244" y="3"/>
                        </a:lnTo>
                        <a:lnTo>
                          <a:pt x="243" y="1"/>
                        </a:lnTo>
                        <a:lnTo>
                          <a:pt x="242" y="0"/>
                        </a:lnTo>
                        <a:lnTo>
                          <a:pt x="242" y="171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2" name="Freeform 242"/>
                  <p:cNvSpPr>
                    <a:spLocks noChangeAspect="1"/>
                  </p:cNvSpPr>
                  <p:nvPr/>
                </p:nvSpPr>
                <p:spPr bwMode="auto">
                  <a:xfrm>
                    <a:off x="1013" y="2957"/>
                    <a:ext cx="127" cy="95"/>
                  </a:xfrm>
                  <a:custGeom>
                    <a:avLst/>
                    <a:gdLst/>
                    <a:ahLst/>
                    <a:cxnLst>
                      <a:cxn ang="0">
                        <a:pos x="243" y="0"/>
                      </a:cxn>
                      <a:cxn ang="0">
                        <a:pos x="11" y="0"/>
                      </a:cxn>
                      <a:cxn ang="0">
                        <a:pos x="7" y="1"/>
                      </a:cxn>
                      <a:cxn ang="0">
                        <a:pos x="3" y="3"/>
                      </a:cxn>
                      <a:cxn ang="0">
                        <a:pos x="1" y="8"/>
                      </a:cxn>
                      <a:cxn ang="0">
                        <a:pos x="0" y="12"/>
                      </a:cxn>
                      <a:cxn ang="0">
                        <a:pos x="0" y="177"/>
                      </a:cxn>
                      <a:cxn ang="0">
                        <a:pos x="1" y="182"/>
                      </a:cxn>
                      <a:cxn ang="0">
                        <a:pos x="3" y="185"/>
                      </a:cxn>
                      <a:cxn ang="0">
                        <a:pos x="6" y="188"/>
                      </a:cxn>
                      <a:cxn ang="0">
                        <a:pos x="9" y="190"/>
                      </a:cxn>
                      <a:cxn ang="0">
                        <a:pos x="9" y="188"/>
                      </a:cxn>
                      <a:cxn ang="0">
                        <a:pos x="9" y="188"/>
                      </a:cxn>
                      <a:cxn ang="0">
                        <a:pos x="9" y="188"/>
                      </a:cxn>
                      <a:cxn ang="0">
                        <a:pos x="9" y="187"/>
                      </a:cxn>
                      <a:cxn ang="0">
                        <a:pos x="7" y="183"/>
                      </a:cxn>
                      <a:cxn ang="0">
                        <a:pos x="5" y="176"/>
                      </a:cxn>
                      <a:cxn ang="0">
                        <a:pos x="3" y="167"/>
                      </a:cxn>
                      <a:cxn ang="0">
                        <a:pos x="3" y="157"/>
                      </a:cxn>
                      <a:cxn ang="0">
                        <a:pos x="3" y="124"/>
                      </a:cxn>
                      <a:cxn ang="0">
                        <a:pos x="5" y="74"/>
                      </a:cxn>
                      <a:cxn ang="0">
                        <a:pos x="5" y="30"/>
                      </a:cxn>
                      <a:cxn ang="0">
                        <a:pos x="5" y="10"/>
                      </a:cxn>
                      <a:cxn ang="0">
                        <a:pos x="6" y="9"/>
                      </a:cxn>
                      <a:cxn ang="0">
                        <a:pos x="9" y="6"/>
                      </a:cxn>
                      <a:cxn ang="0">
                        <a:pos x="18" y="4"/>
                      </a:cxn>
                      <a:cxn ang="0">
                        <a:pos x="34" y="4"/>
                      </a:cxn>
                      <a:cxn ang="0">
                        <a:pos x="247" y="4"/>
                      </a:cxn>
                      <a:cxn ang="0">
                        <a:pos x="247" y="4"/>
                      </a:cxn>
                      <a:cxn ang="0">
                        <a:pos x="248" y="5"/>
                      </a:cxn>
                      <a:cxn ang="0">
                        <a:pos x="250" y="6"/>
                      </a:cxn>
                      <a:cxn ang="0">
                        <a:pos x="251" y="8"/>
                      </a:cxn>
                      <a:cxn ang="0">
                        <a:pos x="252" y="9"/>
                      </a:cxn>
                      <a:cxn ang="0">
                        <a:pos x="253" y="11"/>
                      </a:cxn>
                      <a:cxn ang="0">
                        <a:pos x="253" y="12"/>
                      </a:cxn>
                      <a:cxn ang="0">
                        <a:pos x="255" y="13"/>
                      </a:cxn>
                      <a:cxn ang="0">
                        <a:pos x="255" y="12"/>
                      </a:cxn>
                      <a:cxn ang="0">
                        <a:pos x="253" y="8"/>
                      </a:cxn>
                      <a:cxn ang="0">
                        <a:pos x="251" y="3"/>
                      </a:cxn>
                      <a:cxn ang="0">
                        <a:pos x="248" y="1"/>
                      </a:cxn>
                      <a:cxn ang="0">
                        <a:pos x="243" y="0"/>
                      </a:cxn>
                    </a:cxnLst>
                    <a:rect l="0" t="0" r="r" b="b"/>
                    <a:pathLst>
                      <a:path w="255" h="190">
                        <a:moveTo>
                          <a:pt x="243" y="0"/>
                        </a:move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1" y="8"/>
                        </a:lnTo>
                        <a:lnTo>
                          <a:pt x="0" y="12"/>
                        </a:lnTo>
                        <a:lnTo>
                          <a:pt x="0" y="177"/>
                        </a:lnTo>
                        <a:lnTo>
                          <a:pt x="1" y="182"/>
                        </a:lnTo>
                        <a:lnTo>
                          <a:pt x="3" y="185"/>
                        </a:lnTo>
                        <a:lnTo>
                          <a:pt x="6" y="188"/>
                        </a:lnTo>
                        <a:lnTo>
                          <a:pt x="9" y="190"/>
                        </a:lnTo>
                        <a:lnTo>
                          <a:pt x="9" y="188"/>
                        </a:lnTo>
                        <a:lnTo>
                          <a:pt x="9" y="188"/>
                        </a:lnTo>
                        <a:lnTo>
                          <a:pt x="9" y="188"/>
                        </a:lnTo>
                        <a:lnTo>
                          <a:pt x="9" y="187"/>
                        </a:lnTo>
                        <a:lnTo>
                          <a:pt x="7" y="183"/>
                        </a:lnTo>
                        <a:lnTo>
                          <a:pt x="5" y="176"/>
                        </a:lnTo>
                        <a:lnTo>
                          <a:pt x="3" y="167"/>
                        </a:lnTo>
                        <a:lnTo>
                          <a:pt x="3" y="157"/>
                        </a:lnTo>
                        <a:lnTo>
                          <a:pt x="3" y="124"/>
                        </a:lnTo>
                        <a:lnTo>
                          <a:pt x="5" y="74"/>
                        </a:lnTo>
                        <a:lnTo>
                          <a:pt x="5" y="30"/>
                        </a:lnTo>
                        <a:lnTo>
                          <a:pt x="5" y="10"/>
                        </a:lnTo>
                        <a:lnTo>
                          <a:pt x="6" y="9"/>
                        </a:lnTo>
                        <a:lnTo>
                          <a:pt x="9" y="6"/>
                        </a:lnTo>
                        <a:lnTo>
                          <a:pt x="18" y="4"/>
                        </a:lnTo>
                        <a:lnTo>
                          <a:pt x="34" y="4"/>
                        </a:lnTo>
                        <a:lnTo>
                          <a:pt x="247" y="4"/>
                        </a:lnTo>
                        <a:lnTo>
                          <a:pt x="247" y="4"/>
                        </a:lnTo>
                        <a:lnTo>
                          <a:pt x="248" y="5"/>
                        </a:lnTo>
                        <a:lnTo>
                          <a:pt x="250" y="6"/>
                        </a:lnTo>
                        <a:lnTo>
                          <a:pt x="251" y="8"/>
                        </a:lnTo>
                        <a:lnTo>
                          <a:pt x="252" y="9"/>
                        </a:lnTo>
                        <a:lnTo>
                          <a:pt x="253" y="11"/>
                        </a:lnTo>
                        <a:lnTo>
                          <a:pt x="253" y="12"/>
                        </a:lnTo>
                        <a:lnTo>
                          <a:pt x="255" y="13"/>
                        </a:lnTo>
                        <a:lnTo>
                          <a:pt x="255" y="12"/>
                        </a:lnTo>
                        <a:lnTo>
                          <a:pt x="253" y="8"/>
                        </a:lnTo>
                        <a:lnTo>
                          <a:pt x="251" y="3"/>
                        </a:lnTo>
                        <a:lnTo>
                          <a:pt x="248" y="1"/>
                        </a:lnTo>
                        <a:lnTo>
                          <a:pt x="243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3" name="Freeform 243"/>
                  <p:cNvSpPr>
                    <a:spLocks noChangeAspect="1"/>
                  </p:cNvSpPr>
                  <p:nvPr/>
                </p:nvSpPr>
                <p:spPr bwMode="auto">
                  <a:xfrm>
                    <a:off x="1023" y="2964"/>
                    <a:ext cx="108" cy="84"/>
                  </a:xfrm>
                  <a:custGeom>
                    <a:avLst/>
                    <a:gdLst/>
                    <a:ahLst/>
                    <a:cxnLst>
                      <a:cxn ang="0">
                        <a:pos x="215" y="15"/>
                      </a:cxn>
                      <a:cxn ang="0">
                        <a:pos x="214" y="13"/>
                      </a:cxn>
                      <a:cxn ang="0">
                        <a:pos x="210" y="8"/>
                      </a:cxn>
                      <a:cxn ang="0">
                        <a:pos x="204" y="3"/>
                      </a:cxn>
                      <a:cxn ang="0">
                        <a:pos x="197" y="0"/>
                      </a:cxn>
                      <a:cxn ang="0">
                        <a:pos x="0" y="157"/>
                      </a:cxn>
                      <a:cxn ang="0">
                        <a:pos x="0" y="158"/>
                      </a:cxn>
                      <a:cxn ang="0">
                        <a:pos x="1" y="160"/>
                      </a:cxn>
                      <a:cxn ang="0">
                        <a:pos x="3" y="164"/>
                      </a:cxn>
                      <a:cxn ang="0">
                        <a:pos x="9" y="166"/>
                      </a:cxn>
                      <a:cxn ang="0">
                        <a:pos x="10" y="166"/>
                      </a:cxn>
                      <a:cxn ang="0">
                        <a:pos x="11" y="166"/>
                      </a:cxn>
                      <a:cxn ang="0">
                        <a:pos x="13" y="167"/>
                      </a:cxn>
                      <a:cxn ang="0">
                        <a:pos x="14" y="167"/>
                      </a:cxn>
                      <a:cxn ang="0">
                        <a:pos x="18" y="167"/>
                      </a:cxn>
                      <a:cxn ang="0">
                        <a:pos x="25" y="167"/>
                      </a:cxn>
                      <a:cxn ang="0">
                        <a:pos x="36" y="167"/>
                      </a:cxn>
                      <a:cxn ang="0">
                        <a:pos x="48" y="167"/>
                      </a:cxn>
                      <a:cxn ang="0">
                        <a:pos x="63" y="167"/>
                      </a:cxn>
                      <a:cxn ang="0">
                        <a:pos x="78" y="167"/>
                      </a:cxn>
                      <a:cxn ang="0">
                        <a:pos x="94" y="167"/>
                      </a:cxn>
                      <a:cxn ang="0">
                        <a:pos x="112" y="167"/>
                      </a:cxn>
                      <a:cxn ang="0">
                        <a:pos x="128" y="167"/>
                      </a:cxn>
                      <a:cxn ang="0">
                        <a:pos x="144" y="167"/>
                      </a:cxn>
                      <a:cxn ang="0">
                        <a:pos x="159" y="167"/>
                      </a:cxn>
                      <a:cxn ang="0">
                        <a:pos x="173" y="167"/>
                      </a:cxn>
                      <a:cxn ang="0">
                        <a:pos x="183" y="167"/>
                      </a:cxn>
                      <a:cxn ang="0">
                        <a:pos x="192" y="167"/>
                      </a:cxn>
                      <a:cxn ang="0">
                        <a:pos x="197" y="167"/>
                      </a:cxn>
                      <a:cxn ang="0">
                        <a:pos x="199" y="167"/>
                      </a:cxn>
                      <a:cxn ang="0">
                        <a:pos x="202" y="167"/>
                      </a:cxn>
                      <a:cxn ang="0">
                        <a:pos x="207" y="165"/>
                      </a:cxn>
                      <a:cxn ang="0">
                        <a:pos x="213" y="160"/>
                      </a:cxn>
                      <a:cxn ang="0">
                        <a:pos x="215" y="150"/>
                      </a:cxn>
                      <a:cxn ang="0">
                        <a:pos x="215" y="15"/>
                      </a:cxn>
                    </a:cxnLst>
                    <a:rect l="0" t="0" r="r" b="b"/>
                    <a:pathLst>
                      <a:path w="215" h="167">
                        <a:moveTo>
                          <a:pt x="215" y="15"/>
                        </a:moveTo>
                        <a:lnTo>
                          <a:pt x="214" y="13"/>
                        </a:lnTo>
                        <a:lnTo>
                          <a:pt x="210" y="8"/>
                        </a:lnTo>
                        <a:lnTo>
                          <a:pt x="204" y="3"/>
                        </a:lnTo>
                        <a:lnTo>
                          <a:pt x="197" y="0"/>
                        </a:lnTo>
                        <a:lnTo>
                          <a:pt x="0" y="157"/>
                        </a:lnTo>
                        <a:lnTo>
                          <a:pt x="0" y="158"/>
                        </a:lnTo>
                        <a:lnTo>
                          <a:pt x="1" y="160"/>
                        </a:lnTo>
                        <a:lnTo>
                          <a:pt x="3" y="164"/>
                        </a:lnTo>
                        <a:lnTo>
                          <a:pt x="9" y="166"/>
                        </a:lnTo>
                        <a:lnTo>
                          <a:pt x="10" y="166"/>
                        </a:lnTo>
                        <a:lnTo>
                          <a:pt x="11" y="166"/>
                        </a:lnTo>
                        <a:lnTo>
                          <a:pt x="13" y="167"/>
                        </a:lnTo>
                        <a:lnTo>
                          <a:pt x="14" y="167"/>
                        </a:lnTo>
                        <a:lnTo>
                          <a:pt x="18" y="167"/>
                        </a:lnTo>
                        <a:lnTo>
                          <a:pt x="25" y="167"/>
                        </a:lnTo>
                        <a:lnTo>
                          <a:pt x="36" y="167"/>
                        </a:lnTo>
                        <a:lnTo>
                          <a:pt x="48" y="167"/>
                        </a:lnTo>
                        <a:lnTo>
                          <a:pt x="63" y="167"/>
                        </a:lnTo>
                        <a:lnTo>
                          <a:pt x="78" y="167"/>
                        </a:lnTo>
                        <a:lnTo>
                          <a:pt x="94" y="167"/>
                        </a:lnTo>
                        <a:lnTo>
                          <a:pt x="112" y="167"/>
                        </a:lnTo>
                        <a:lnTo>
                          <a:pt x="128" y="167"/>
                        </a:lnTo>
                        <a:lnTo>
                          <a:pt x="144" y="167"/>
                        </a:lnTo>
                        <a:lnTo>
                          <a:pt x="159" y="167"/>
                        </a:lnTo>
                        <a:lnTo>
                          <a:pt x="173" y="167"/>
                        </a:lnTo>
                        <a:lnTo>
                          <a:pt x="183" y="167"/>
                        </a:lnTo>
                        <a:lnTo>
                          <a:pt x="192" y="167"/>
                        </a:lnTo>
                        <a:lnTo>
                          <a:pt x="197" y="167"/>
                        </a:lnTo>
                        <a:lnTo>
                          <a:pt x="199" y="167"/>
                        </a:lnTo>
                        <a:lnTo>
                          <a:pt x="202" y="167"/>
                        </a:lnTo>
                        <a:lnTo>
                          <a:pt x="207" y="165"/>
                        </a:lnTo>
                        <a:lnTo>
                          <a:pt x="213" y="160"/>
                        </a:lnTo>
                        <a:lnTo>
                          <a:pt x="215" y="150"/>
                        </a:lnTo>
                        <a:lnTo>
                          <a:pt x="215" y="15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4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1022" y="2964"/>
                    <a:ext cx="107" cy="83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11" y="164"/>
                      </a:cxn>
                      <a:cxn ang="0">
                        <a:pos x="5" y="159"/>
                      </a:cxn>
                      <a:cxn ang="0">
                        <a:pos x="2" y="155"/>
                      </a:cxn>
                      <a:cxn ang="0">
                        <a:pos x="0" y="148"/>
                      </a:cxn>
                      <a:cxn ang="0">
                        <a:pos x="0" y="18"/>
                      </a:cxn>
                      <a:cxn ang="0">
                        <a:pos x="2" y="11"/>
                      </a:cxn>
                      <a:cxn ang="0">
                        <a:pos x="5" y="5"/>
                      </a:cxn>
                      <a:cxn ang="0">
                        <a:pos x="11" y="1"/>
                      </a:cxn>
                      <a:cxn ang="0">
                        <a:pos x="18" y="0"/>
                      </a:cxn>
                      <a:cxn ang="0">
                        <a:pos x="197" y="0"/>
                      </a:cxn>
                      <a:cxn ang="0">
                        <a:pos x="204" y="1"/>
                      </a:cxn>
                      <a:cxn ang="0">
                        <a:pos x="210" y="5"/>
                      </a:cxn>
                      <a:cxn ang="0">
                        <a:pos x="214" y="11"/>
                      </a:cxn>
                      <a:cxn ang="0">
                        <a:pos x="215" y="18"/>
                      </a:cxn>
                      <a:cxn ang="0">
                        <a:pos x="215" y="148"/>
                      </a:cxn>
                      <a:cxn ang="0">
                        <a:pos x="214" y="155"/>
                      </a:cxn>
                      <a:cxn ang="0">
                        <a:pos x="210" y="159"/>
                      </a:cxn>
                      <a:cxn ang="0">
                        <a:pos x="204" y="164"/>
                      </a:cxn>
                      <a:cxn ang="0">
                        <a:pos x="197" y="16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215" h="165">
                        <a:moveTo>
                          <a:pt x="18" y="165"/>
                        </a:moveTo>
                        <a:lnTo>
                          <a:pt x="11" y="164"/>
                        </a:lnTo>
                        <a:lnTo>
                          <a:pt x="5" y="159"/>
                        </a:lnTo>
                        <a:lnTo>
                          <a:pt x="2" y="155"/>
                        </a:lnTo>
                        <a:lnTo>
                          <a:pt x="0" y="148"/>
                        </a:lnTo>
                        <a:lnTo>
                          <a:pt x="0" y="18"/>
                        </a:lnTo>
                        <a:lnTo>
                          <a:pt x="2" y="11"/>
                        </a:lnTo>
                        <a:lnTo>
                          <a:pt x="5" y="5"/>
                        </a:lnTo>
                        <a:lnTo>
                          <a:pt x="11" y="1"/>
                        </a:lnTo>
                        <a:lnTo>
                          <a:pt x="18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0" y="5"/>
                        </a:lnTo>
                        <a:lnTo>
                          <a:pt x="214" y="11"/>
                        </a:lnTo>
                        <a:lnTo>
                          <a:pt x="215" y="18"/>
                        </a:lnTo>
                        <a:lnTo>
                          <a:pt x="215" y="148"/>
                        </a:lnTo>
                        <a:lnTo>
                          <a:pt x="214" y="155"/>
                        </a:lnTo>
                        <a:lnTo>
                          <a:pt x="210" y="159"/>
                        </a:lnTo>
                        <a:lnTo>
                          <a:pt x="204" y="164"/>
                        </a:lnTo>
                        <a:lnTo>
                          <a:pt x="197" y="165"/>
                        </a:lnTo>
                        <a:lnTo>
                          <a:pt x="18" y="16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5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1026" y="2968"/>
                    <a:ext cx="99" cy="75"/>
                  </a:xfrm>
                  <a:custGeom>
                    <a:avLst/>
                    <a:gdLst/>
                    <a:ahLst/>
                    <a:cxnLst>
                      <a:cxn ang="0">
                        <a:pos x="189" y="149"/>
                      </a:cxn>
                      <a:cxn ang="0">
                        <a:pos x="193" y="148"/>
                      </a:cxn>
                      <a:cxn ang="0">
                        <a:pos x="196" y="145"/>
                      </a:cxn>
                      <a:cxn ang="0">
                        <a:pos x="197" y="143"/>
                      </a:cxn>
                      <a:cxn ang="0">
                        <a:pos x="199" y="140"/>
                      </a:cxn>
                      <a:cxn ang="0">
                        <a:pos x="199" y="10"/>
                      </a:cxn>
                      <a:cxn ang="0">
                        <a:pos x="197" y="6"/>
                      </a:cxn>
                      <a:cxn ang="0">
                        <a:pos x="196" y="3"/>
                      </a:cxn>
                      <a:cxn ang="0">
                        <a:pos x="193" y="1"/>
                      </a:cxn>
                      <a:cxn ang="0">
                        <a:pos x="189" y="0"/>
                      </a:cxn>
                      <a:cxn ang="0">
                        <a:pos x="10" y="0"/>
                      </a:cxn>
                      <a:cxn ang="0">
                        <a:pos x="6" y="1"/>
                      </a:cxn>
                      <a:cxn ang="0">
                        <a:pos x="4" y="3"/>
                      </a:cxn>
                      <a:cxn ang="0">
                        <a:pos x="2" y="6"/>
                      </a:cxn>
                      <a:cxn ang="0">
                        <a:pos x="0" y="10"/>
                      </a:cxn>
                      <a:cxn ang="0">
                        <a:pos x="0" y="140"/>
                      </a:cxn>
                      <a:cxn ang="0">
                        <a:pos x="2" y="143"/>
                      </a:cxn>
                      <a:cxn ang="0">
                        <a:pos x="4" y="145"/>
                      </a:cxn>
                      <a:cxn ang="0">
                        <a:pos x="6" y="148"/>
                      </a:cxn>
                      <a:cxn ang="0">
                        <a:pos x="10" y="149"/>
                      </a:cxn>
                      <a:cxn ang="0">
                        <a:pos x="189" y="149"/>
                      </a:cxn>
                    </a:cxnLst>
                    <a:rect l="0" t="0" r="r" b="b"/>
                    <a:pathLst>
                      <a:path w="199" h="149">
                        <a:moveTo>
                          <a:pt x="189" y="149"/>
                        </a:moveTo>
                        <a:lnTo>
                          <a:pt x="193" y="148"/>
                        </a:lnTo>
                        <a:lnTo>
                          <a:pt x="196" y="145"/>
                        </a:lnTo>
                        <a:lnTo>
                          <a:pt x="197" y="143"/>
                        </a:lnTo>
                        <a:lnTo>
                          <a:pt x="199" y="140"/>
                        </a:lnTo>
                        <a:lnTo>
                          <a:pt x="199" y="10"/>
                        </a:lnTo>
                        <a:lnTo>
                          <a:pt x="197" y="6"/>
                        </a:lnTo>
                        <a:lnTo>
                          <a:pt x="196" y="3"/>
                        </a:lnTo>
                        <a:lnTo>
                          <a:pt x="193" y="1"/>
                        </a:lnTo>
                        <a:lnTo>
                          <a:pt x="189" y="0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4" y="3"/>
                        </a:lnTo>
                        <a:lnTo>
                          <a:pt x="2" y="6"/>
                        </a:lnTo>
                        <a:lnTo>
                          <a:pt x="0" y="10"/>
                        </a:lnTo>
                        <a:lnTo>
                          <a:pt x="0" y="140"/>
                        </a:lnTo>
                        <a:lnTo>
                          <a:pt x="2" y="143"/>
                        </a:lnTo>
                        <a:lnTo>
                          <a:pt x="4" y="145"/>
                        </a:lnTo>
                        <a:lnTo>
                          <a:pt x="6" y="148"/>
                        </a:lnTo>
                        <a:lnTo>
                          <a:pt x="10" y="149"/>
                        </a:lnTo>
                        <a:lnTo>
                          <a:pt x="189" y="149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6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1031" y="3054"/>
                    <a:ext cx="95" cy="16"/>
                  </a:xfrm>
                  <a:custGeom>
                    <a:avLst/>
                    <a:gdLst/>
                    <a:ahLst/>
                    <a:cxnLst>
                      <a:cxn ang="0">
                        <a:pos x="168" y="15"/>
                      </a:cxn>
                      <a:cxn ang="0">
                        <a:pos x="145" y="30"/>
                      </a:cxn>
                      <a:cxn ang="0">
                        <a:pos x="143" y="31"/>
                      </a:cxn>
                      <a:cxn ang="0">
                        <a:pos x="140" y="31"/>
                      </a:cxn>
                      <a:cxn ang="0">
                        <a:pos x="39" y="31"/>
                      </a:cxn>
                      <a:cxn ang="0">
                        <a:pos x="35" y="31"/>
                      </a:cxn>
                      <a:cxn ang="0">
                        <a:pos x="33" y="29"/>
                      </a:cxn>
                      <a:cxn ang="0">
                        <a:pos x="15" y="14"/>
                      </a:cxn>
                      <a:cxn ang="0">
                        <a:pos x="0" y="0"/>
                      </a:cxn>
                      <a:cxn ang="0">
                        <a:pos x="22" y="0"/>
                      </a:cxn>
                      <a:cxn ang="0">
                        <a:pos x="163" y="0"/>
                      </a:cxn>
                      <a:cxn ang="0">
                        <a:pos x="191" y="0"/>
                      </a:cxn>
                      <a:cxn ang="0">
                        <a:pos x="168" y="15"/>
                      </a:cxn>
                    </a:cxnLst>
                    <a:rect l="0" t="0" r="r" b="b"/>
                    <a:pathLst>
                      <a:path w="191" h="31">
                        <a:moveTo>
                          <a:pt x="168" y="15"/>
                        </a:moveTo>
                        <a:lnTo>
                          <a:pt x="145" y="30"/>
                        </a:lnTo>
                        <a:lnTo>
                          <a:pt x="143" y="31"/>
                        </a:lnTo>
                        <a:lnTo>
                          <a:pt x="140" y="31"/>
                        </a:lnTo>
                        <a:lnTo>
                          <a:pt x="39" y="31"/>
                        </a:lnTo>
                        <a:lnTo>
                          <a:pt x="35" y="31"/>
                        </a:lnTo>
                        <a:lnTo>
                          <a:pt x="33" y="29"/>
                        </a:lnTo>
                        <a:lnTo>
                          <a:pt x="15" y="14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  <a:lnTo>
                          <a:pt x="163" y="0"/>
                        </a:lnTo>
                        <a:lnTo>
                          <a:pt x="191" y="0"/>
                        </a:lnTo>
                        <a:lnTo>
                          <a:pt x="168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7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1042" y="3059"/>
                    <a:ext cx="53" cy="8"/>
                  </a:xfrm>
                  <a:custGeom>
                    <a:avLst/>
                    <a:gdLst/>
                    <a:ahLst/>
                    <a:cxnLst>
                      <a:cxn ang="0">
                        <a:pos x="17" y="15"/>
                      </a:cxn>
                      <a:cxn ang="0">
                        <a:pos x="108" y="15"/>
                      </a:cxn>
                      <a:cxn ang="0">
                        <a:pos x="108" y="15"/>
                      </a:cxn>
                      <a:cxn ang="0">
                        <a:pos x="25" y="14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  <a:cxn ang="0">
                        <a:pos x="17" y="15"/>
                      </a:cxn>
                    </a:cxnLst>
                    <a:rect l="0" t="0" r="r" b="b"/>
                    <a:pathLst>
                      <a:path w="108" h="15">
                        <a:moveTo>
                          <a:pt x="17" y="15"/>
                        </a:moveTo>
                        <a:lnTo>
                          <a:pt x="108" y="15"/>
                        </a:lnTo>
                        <a:lnTo>
                          <a:pt x="108" y="15"/>
                        </a:lnTo>
                        <a:lnTo>
                          <a:pt x="25" y="14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17" y="15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8" name="Freeform 248"/>
                  <p:cNvSpPr>
                    <a:spLocks noChangeAspect="1"/>
                  </p:cNvSpPr>
                  <p:nvPr/>
                </p:nvSpPr>
                <p:spPr bwMode="auto">
                  <a:xfrm>
                    <a:off x="1051" y="3059"/>
                    <a:ext cx="52" cy="8"/>
                  </a:xfrm>
                  <a:custGeom>
                    <a:avLst/>
                    <a:gdLst/>
                    <a:ahLst/>
                    <a:cxnLst>
                      <a:cxn ang="0">
                        <a:pos x="90" y="15"/>
                      </a:cxn>
                      <a:cxn ang="0">
                        <a:pos x="104" y="0"/>
                      </a:cxn>
                      <a:cxn ang="0">
                        <a:pos x="0" y="0"/>
                      </a:cxn>
                      <a:cxn ang="0">
                        <a:pos x="7" y="14"/>
                      </a:cxn>
                      <a:cxn ang="0">
                        <a:pos x="90" y="15"/>
                      </a:cxn>
                    </a:cxnLst>
                    <a:rect l="0" t="0" r="r" b="b"/>
                    <a:pathLst>
                      <a:path w="104" h="15">
                        <a:moveTo>
                          <a:pt x="90" y="15"/>
                        </a:moveTo>
                        <a:lnTo>
                          <a:pt x="104" y="0"/>
                        </a:lnTo>
                        <a:lnTo>
                          <a:pt x="0" y="0"/>
                        </a:lnTo>
                        <a:lnTo>
                          <a:pt x="7" y="14"/>
                        </a:lnTo>
                        <a:lnTo>
                          <a:pt x="90" y="15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09" name="Freeform 249"/>
                  <p:cNvSpPr>
                    <a:spLocks noChangeAspect="1"/>
                  </p:cNvSpPr>
                  <p:nvPr/>
                </p:nvSpPr>
                <p:spPr bwMode="auto">
                  <a:xfrm>
                    <a:off x="1096" y="3059"/>
                    <a:ext cx="17" cy="8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15"/>
                      </a:cxn>
                      <a:cxn ang="0">
                        <a:pos x="33" y="0"/>
                      </a:cxn>
                      <a:cxn ang="0">
                        <a:pos x="14" y="0"/>
                      </a:cxn>
                      <a:cxn ang="0">
                        <a:pos x="0" y="15"/>
                      </a:cxn>
                      <a:cxn ang="0">
                        <a:pos x="0" y="15"/>
                      </a:cxn>
                    </a:cxnLst>
                    <a:rect l="0" t="0" r="r" b="b"/>
                    <a:pathLst>
                      <a:path w="33" h="15">
                        <a:moveTo>
                          <a:pt x="0" y="15"/>
                        </a:moveTo>
                        <a:lnTo>
                          <a:pt x="10" y="15"/>
                        </a:lnTo>
                        <a:lnTo>
                          <a:pt x="33" y="0"/>
                        </a:lnTo>
                        <a:lnTo>
                          <a:pt x="14" y="0"/>
                        </a:lnTo>
                        <a:lnTo>
                          <a:pt x="0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3366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0" name="Freeform 250"/>
                  <p:cNvSpPr>
                    <a:spLocks noChangeAspect="1"/>
                  </p:cNvSpPr>
                  <p:nvPr/>
                </p:nvSpPr>
                <p:spPr bwMode="auto">
                  <a:xfrm>
                    <a:off x="995" y="3065"/>
                    <a:ext cx="167" cy="43"/>
                  </a:xfrm>
                  <a:custGeom>
                    <a:avLst/>
                    <a:gdLst/>
                    <a:ahLst/>
                    <a:cxnLst>
                      <a:cxn ang="0">
                        <a:pos x="19" y="85"/>
                      </a:cxn>
                      <a:cxn ang="0">
                        <a:pos x="12" y="84"/>
                      </a:cxn>
                      <a:cxn ang="0">
                        <a:pos x="6" y="79"/>
                      </a:cxn>
                      <a:cxn ang="0">
                        <a:pos x="2" y="74"/>
                      </a:cxn>
                      <a:cxn ang="0">
                        <a:pos x="0" y="67"/>
                      </a:cxn>
                      <a:cxn ang="0">
                        <a:pos x="0" y="18"/>
                      </a:cxn>
                      <a:cxn ang="0">
                        <a:pos x="2" y="11"/>
                      </a:cxn>
                      <a:cxn ang="0">
                        <a:pos x="6" y="6"/>
                      </a:cxn>
                      <a:cxn ang="0">
                        <a:pos x="12" y="1"/>
                      </a:cxn>
                      <a:cxn ang="0">
                        <a:pos x="19" y="0"/>
                      </a:cxn>
                      <a:cxn ang="0">
                        <a:pos x="315" y="0"/>
                      </a:cxn>
                      <a:cxn ang="0">
                        <a:pos x="322" y="1"/>
                      </a:cxn>
                      <a:cxn ang="0">
                        <a:pos x="328" y="6"/>
                      </a:cxn>
                      <a:cxn ang="0">
                        <a:pos x="332" y="11"/>
                      </a:cxn>
                      <a:cxn ang="0">
                        <a:pos x="333" y="18"/>
                      </a:cxn>
                      <a:cxn ang="0">
                        <a:pos x="333" y="67"/>
                      </a:cxn>
                      <a:cxn ang="0">
                        <a:pos x="332" y="74"/>
                      </a:cxn>
                      <a:cxn ang="0">
                        <a:pos x="328" y="79"/>
                      </a:cxn>
                      <a:cxn ang="0">
                        <a:pos x="322" y="84"/>
                      </a:cxn>
                      <a:cxn ang="0">
                        <a:pos x="315" y="85"/>
                      </a:cxn>
                      <a:cxn ang="0">
                        <a:pos x="19" y="85"/>
                      </a:cxn>
                    </a:cxnLst>
                    <a:rect l="0" t="0" r="r" b="b"/>
                    <a:pathLst>
                      <a:path w="333" h="85">
                        <a:moveTo>
                          <a:pt x="19" y="85"/>
                        </a:moveTo>
                        <a:lnTo>
                          <a:pt x="12" y="84"/>
                        </a:lnTo>
                        <a:lnTo>
                          <a:pt x="6" y="79"/>
                        </a:lnTo>
                        <a:lnTo>
                          <a:pt x="2" y="74"/>
                        </a:lnTo>
                        <a:lnTo>
                          <a:pt x="0" y="67"/>
                        </a:lnTo>
                        <a:lnTo>
                          <a:pt x="0" y="18"/>
                        </a:lnTo>
                        <a:lnTo>
                          <a:pt x="2" y="11"/>
                        </a:lnTo>
                        <a:lnTo>
                          <a:pt x="6" y="6"/>
                        </a:lnTo>
                        <a:lnTo>
                          <a:pt x="12" y="1"/>
                        </a:lnTo>
                        <a:lnTo>
                          <a:pt x="19" y="0"/>
                        </a:lnTo>
                        <a:lnTo>
                          <a:pt x="315" y="0"/>
                        </a:lnTo>
                        <a:lnTo>
                          <a:pt x="322" y="1"/>
                        </a:lnTo>
                        <a:lnTo>
                          <a:pt x="328" y="6"/>
                        </a:lnTo>
                        <a:lnTo>
                          <a:pt x="332" y="11"/>
                        </a:lnTo>
                        <a:lnTo>
                          <a:pt x="333" y="18"/>
                        </a:lnTo>
                        <a:lnTo>
                          <a:pt x="333" y="67"/>
                        </a:lnTo>
                        <a:lnTo>
                          <a:pt x="332" y="74"/>
                        </a:lnTo>
                        <a:lnTo>
                          <a:pt x="328" y="79"/>
                        </a:lnTo>
                        <a:lnTo>
                          <a:pt x="322" y="84"/>
                        </a:lnTo>
                        <a:lnTo>
                          <a:pt x="315" y="85"/>
                        </a:lnTo>
                        <a:lnTo>
                          <a:pt x="19" y="8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1" name="Freeform 251"/>
                  <p:cNvSpPr>
                    <a:spLocks noChangeAspect="1"/>
                  </p:cNvSpPr>
                  <p:nvPr/>
                </p:nvSpPr>
                <p:spPr bwMode="auto">
                  <a:xfrm>
                    <a:off x="1154" y="3072"/>
                    <a:ext cx="1" cy="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E5D1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2" name="Freeform 252"/>
                  <p:cNvSpPr>
                    <a:spLocks noChangeAspect="1"/>
                  </p:cNvSpPr>
                  <p:nvPr/>
                </p:nvSpPr>
                <p:spPr bwMode="auto">
                  <a:xfrm>
                    <a:off x="1129" y="3072"/>
                    <a:ext cx="27" cy="23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0" y="44"/>
                      </a:cxn>
                      <a:cxn ang="0">
                        <a:pos x="9" y="44"/>
                      </a:cxn>
                      <a:cxn ang="0">
                        <a:pos x="17" y="44"/>
                      </a:cxn>
                      <a:cxn ang="0">
                        <a:pos x="24" y="44"/>
                      </a:cxn>
                      <a:cxn ang="0">
                        <a:pos x="30" y="44"/>
                      </a:cxn>
                      <a:cxn ang="0">
                        <a:pos x="34" y="44"/>
                      </a:cxn>
                      <a:cxn ang="0">
                        <a:pos x="38" y="44"/>
                      </a:cxn>
                      <a:cxn ang="0">
                        <a:pos x="40" y="44"/>
                      </a:cxn>
                      <a:cxn ang="0">
                        <a:pos x="41" y="44"/>
                      </a:cxn>
                      <a:cxn ang="0">
                        <a:pos x="43" y="43"/>
                      </a:cxn>
                      <a:cxn ang="0">
                        <a:pos x="47" y="39"/>
                      </a:cxn>
                      <a:cxn ang="0">
                        <a:pos x="50" y="33"/>
                      </a:cxn>
                      <a:cxn ang="0">
                        <a:pos x="53" y="25"/>
                      </a:cxn>
                      <a:cxn ang="0">
                        <a:pos x="53" y="16"/>
                      </a:cxn>
                      <a:cxn ang="0">
                        <a:pos x="52" y="8"/>
                      </a:cxn>
                      <a:cxn ang="0">
                        <a:pos x="49" y="2"/>
                      </a:cxn>
                      <a:cxn ang="0">
                        <a:pos x="49" y="0"/>
                      </a:cxn>
                      <a:cxn ang="0">
                        <a:pos x="48" y="0"/>
                      </a:cxn>
                      <a:cxn ang="0">
                        <a:pos x="46" y="0"/>
                      </a:cxn>
                      <a:cxn ang="0">
                        <a:pos x="41" y="0"/>
                      </a:cxn>
                      <a:cxn ang="0">
                        <a:pos x="35" y="0"/>
                      </a:cxn>
                      <a:cxn ang="0">
                        <a:pos x="28" y="0"/>
                      </a:cxn>
                      <a:cxn ang="0">
                        <a:pos x="20" y="0"/>
                      </a:cxn>
                      <a:cxn ang="0">
                        <a:pos x="10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9" y="7"/>
                      </a:cxn>
                      <a:cxn ang="0">
                        <a:pos x="16" y="8"/>
                      </a:cxn>
                      <a:cxn ang="0">
                        <a:pos x="20" y="11"/>
                      </a:cxn>
                      <a:cxn ang="0">
                        <a:pos x="22" y="15"/>
                      </a:cxn>
                      <a:cxn ang="0">
                        <a:pos x="20" y="19"/>
                      </a:cxn>
                      <a:cxn ang="0">
                        <a:pos x="16" y="23"/>
                      </a:cxn>
                      <a:cxn ang="0">
                        <a:pos x="9" y="24"/>
                      </a:cxn>
                      <a:cxn ang="0">
                        <a:pos x="0" y="25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53" h="44">
                        <a:moveTo>
                          <a:pt x="0" y="25"/>
                        </a:moveTo>
                        <a:lnTo>
                          <a:pt x="0" y="44"/>
                        </a:lnTo>
                        <a:lnTo>
                          <a:pt x="9" y="44"/>
                        </a:lnTo>
                        <a:lnTo>
                          <a:pt x="17" y="44"/>
                        </a:lnTo>
                        <a:lnTo>
                          <a:pt x="24" y="44"/>
                        </a:lnTo>
                        <a:lnTo>
                          <a:pt x="30" y="44"/>
                        </a:lnTo>
                        <a:lnTo>
                          <a:pt x="34" y="44"/>
                        </a:lnTo>
                        <a:lnTo>
                          <a:pt x="38" y="44"/>
                        </a:lnTo>
                        <a:lnTo>
                          <a:pt x="40" y="44"/>
                        </a:lnTo>
                        <a:lnTo>
                          <a:pt x="41" y="44"/>
                        </a:lnTo>
                        <a:lnTo>
                          <a:pt x="43" y="43"/>
                        </a:lnTo>
                        <a:lnTo>
                          <a:pt x="47" y="39"/>
                        </a:lnTo>
                        <a:lnTo>
                          <a:pt x="50" y="33"/>
                        </a:lnTo>
                        <a:lnTo>
                          <a:pt x="53" y="25"/>
                        </a:lnTo>
                        <a:lnTo>
                          <a:pt x="53" y="16"/>
                        </a:lnTo>
                        <a:lnTo>
                          <a:pt x="52" y="8"/>
                        </a:lnTo>
                        <a:lnTo>
                          <a:pt x="49" y="2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6" y="0"/>
                        </a:lnTo>
                        <a:lnTo>
                          <a:pt x="41" y="0"/>
                        </a:lnTo>
                        <a:lnTo>
                          <a:pt x="35" y="0"/>
                        </a:lnTo>
                        <a:lnTo>
                          <a:pt x="28" y="0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9" y="7"/>
                        </a:lnTo>
                        <a:lnTo>
                          <a:pt x="16" y="8"/>
                        </a:lnTo>
                        <a:lnTo>
                          <a:pt x="20" y="11"/>
                        </a:lnTo>
                        <a:lnTo>
                          <a:pt x="22" y="15"/>
                        </a:lnTo>
                        <a:lnTo>
                          <a:pt x="20" y="19"/>
                        </a:lnTo>
                        <a:lnTo>
                          <a:pt x="16" y="23"/>
                        </a:lnTo>
                        <a:lnTo>
                          <a:pt x="9" y="24"/>
                        </a:lnTo>
                        <a:lnTo>
                          <a:pt x="0" y="25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3" name="Freeform 253"/>
                  <p:cNvSpPr>
                    <a:spLocks noChangeAspect="1"/>
                  </p:cNvSpPr>
                  <p:nvPr/>
                </p:nvSpPr>
                <p:spPr bwMode="auto">
                  <a:xfrm>
                    <a:off x="1003" y="3072"/>
                    <a:ext cx="124" cy="32"/>
                  </a:xfrm>
                  <a:custGeom>
                    <a:avLst/>
                    <a:gdLst/>
                    <a:ahLst/>
                    <a:cxnLst>
                      <a:cxn ang="0">
                        <a:pos x="254" y="0"/>
                      </a:cxn>
                      <a:cxn ang="0">
                        <a:pos x="221" y="0"/>
                      </a:cxn>
                      <a:cxn ang="0">
                        <a:pos x="186" y="0"/>
                      </a:cxn>
                      <a:cxn ang="0">
                        <a:pos x="148" y="0"/>
                      </a:cxn>
                      <a:cxn ang="0">
                        <a:pos x="111" y="0"/>
                      </a:cxn>
                      <a:cxn ang="0">
                        <a:pos x="77" y="0"/>
                      </a:cxn>
                      <a:cxn ang="0">
                        <a:pos x="49" y="0"/>
                      </a:cxn>
                      <a:cxn ang="0">
                        <a:pos x="29" y="0"/>
                      </a:cxn>
                      <a:cxn ang="0">
                        <a:pos x="19" y="0"/>
                      </a:cxn>
                      <a:cxn ang="0">
                        <a:pos x="4" y="1"/>
                      </a:cxn>
                      <a:cxn ang="0">
                        <a:pos x="0" y="3"/>
                      </a:cxn>
                      <a:cxn ang="0">
                        <a:pos x="0" y="9"/>
                      </a:cxn>
                      <a:cxn ang="0">
                        <a:pos x="0" y="33"/>
                      </a:cxn>
                      <a:cxn ang="0">
                        <a:pos x="2" y="56"/>
                      </a:cxn>
                      <a:cxn ang="0">
                        <a:pos x="5" y="62"/>
                      </a:cxn>
                      <a:cxn ang="0">
                        <a:pos x="8" y="53"/>
                      </a:cxn>
                      <a:cxn ang="0">
                        <a:pos x="15" y="44"/>
                      </a:cxn>
                      <a:cxn ang="0">
                        <a:pos x="21" y="43"/>
                      </a:cxn>
                      <a:cxn ang="0">
                        <a:pos x="29" y="43"/>
                      </a:cxn>
                      <a:cxn ang="0">
                        <a:pos x="41" y="41"/>
                      </a:cxn>
                      <a:cxn ang="0">
                        <a:pos x="53" y="41"/>
                      </a:cxn>
                      <a:cxn ang="0">
                        <a:pos x="62" y="41"/>
                      </a:cxn>
                      <a:cxn ang="0">
                        <a:pos x="81" y="41"/>
                      </a:cxn>
                      <a:cxn ang="0">
                        <a:pos x="105" y="43"/>
                      </a:cxn>
                      <a:cxn ang="0">
                        <a:pos x="134" y="43"/>
                      </a:cxn>
                      <a:cxn ang="0">
                        <a:pos x="165" y="43"/>
                      </a:cxn>
                      <a:cxn ang="0">
                        <a:pos x="196" y="44"/>
                      </a:cxn>
                      <a:cxn ang="0">
                        <a:pos x="227" y="44"/>
                      </a:cxn>
                      <a:cxn ang="0">
                        <a:pos x="254" y="44"/>
                      </a:cxn>
                      <a:cxn ang="0">
                        <a:pos x="246" y="24"/>
                      </a:cxn>
                      <a:cxn ang="0">
                        <a:pos x="234" y="19"/>
                      </a:cxn>
                      <a:cxn ang="0">
                        <a:pos x="234" y="11"/>
                      </a:cxn>
                      <a:cxn ang="0">
                        <a:pos x="246" y="7"/>
                      </a:cxn>
                    </a:cxnLst>
                    <a:rect l="0" t="0" r="r" b="b"/>
                    <a:pathLst>
                      <a:path w="254" h="62">
                        <a:moveTo>
                          <a:pt x="254" y="6"/>
                        </a:moveTo>
                        <a:lnTo>
                          <a:pt x="254" y="0"/>
                        </a:lnTo>
                        <a:lnTo>
                          <a:pt x="239" y="0"/>
                        </a:lnTo>
                        <a:lnTo>
                          <a:pt x="221" y="0"/>
                        </a:lnTo>
                        <a:lnTo>
                          <a:pt x="204" y="0"/>
                        </a:lnTo>
                        <a:lnTo>
                          <a:pt x="186" y="0"/>
                        </a:lnTo>
                        <a:lnTo>
                          <a:pt x="166" y="0"/>
                        </a:lnTo>
                        <a:lnTo>
                          <a:pt x="148" y="0"/>
                        </a:lnTo>
                        <a:lnTo>
                          <a:pt x="129" y="0"/>
                        </a:lnTo>
                        <a:lnTo>
                          <a:pt x="111" y="0"/>
                        </a:lnTo>
                        <a:lnTo>
                          <a:pt x="94" y="0"/>
                        </a:lnTo>
                        <a:lnTo>
                          <a:pt x="77" y="0"/>
                        </a:lnTo>
                        <a:lnTo>
                          <a:pt x="62" y="0"/>
                        </a:lnTo>
                        <a:lnTo>
                          <a:pt x="49" y="0"/>
                        </a:lnTo>
                        <a:lnTo>
                          <a:pt x="37" y="0"/>
                        </a:lnTo>
                        <a:lnTo>
                          <a:pt x="29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4" y="1"/>
                        </a:lnTo>
                        <a:lnTo>
                          <a:pt x="1" y="3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9"/>
                        </a:lnTo>
                        <a:lnTo>
                          <a:pt x="0" y="18"/>
                        </a:lnTo>
                        <a:lnTo>
                          <a:pt x="0" y="33"/>
                        </a:lnTo>
                        <a:lnTo>
                          <a:pt x="1" y="47"/>
                        </a:lnTo>
                        <a:lnTo>
                          <a:pt x="2" y="56"/>
                        </a:lnTo>
                        <a:lnTo>
                          <a:pt x="4" y="61"/>
                        </a:lnTo>
                        <a:lnTo>
                          <a:pt x="5" y="62"/>
                        </a:lnTo>
                        <a:lnTo>
                          <a:pt x="6" y="60"/>
                        </a:lnTo>
                        <a:lnTo>
                          <a:pt x="8" y="53"/>
                        </a:lnTo>
                        <a:lnTo>
                          <a:pt x="12" y="47"/>
                        </a:lnTo>
                        <a:lnTo>
                          <a:pt x="15" y="44"/>
                        </a:lnTo>
                        <a:lnTo>
                          <a:pt x="17" y="44"/>
                        </a:lnTo>
                        <a:lnTo>
                          <a:pt x="21" y="43"/>
                        </a:lnTo>
                        <a:lnTo>
                          <a:pt x="24" y="43"/>
                        </a:lnTo>
                        <a:lnTo>
                          <a:pt x="29" y="43"/>
                        </a:lnTo>
                        <a:lnTo>
                          <a:pt x="35" y="41"/>
                        </a:lnTo>
                        <a:lnTo>
                          <a:pt x="41" y="41"/>
                        </a:lnTo>
                        <a:lnTo>
                          <a:pt x="46" y="41"/>
                        </a:lnTo>
                        <a:lnTo>
                          <a:pt x="53" y="41"/>
                        </a:lnTo>
                        <a:lnTo>
                          <a:pt x="57" y="41"/>
                        </a:lnTo>
                        <a:lnTo>
                          <a:pt x="62" y="41"/>
                        </a:lnTo>
                        <a:lnTo>
                          <a:pt x="70" y="41"/>
                        </a:lnTo>
                        <a:lnTo>
                          <a:pt x="81" y="41"/>
                        </a:lnTo>
                        <a:lnTo>
                          <a:pt x="92" y="41"/>
                        </a:lnTo>
                        <a:lnTo>
                          <a:pt x="105" y="43"/>
                        </a:lnTo>
                        <a:lnTo>
                          <a:pt x="119" y="43"/>
                        </a:lnTo>
                        <a:lnTo>
                          <a:pt x="134" y="43"/>
                        </a:lnTo>
                        <a:lnTo>
                          <a:pt x="149" y="43"/>
                        </a:lnTo>
                        <a:lnTo>
                          <a:pt x="165" y="43"/>
                        </a:lnTo>
                        <a:lnTo>
                          <a:pt x="181" y="44"/>
                        </a:lnTo>
                        <a:lnTo>
                          <a:pt x="196" y="44"/>
                        </a:lnTo>
                        <a:lnTo>
                          <a:pt x="212" y="44"/>
                        </a:lnTo>
                        <a:lnTo>
                          <a:pt x="227" y="44"/>
                        </a:lnTo>
                        <a:lnTo>
                          <a:pt x="241" y="44"/>
                        </a:lnTo>
                        <a:lnTo>
                          <a:pt x="254" y="44"/>
                        </a:lnTo>
                        <a:lnTo>
                          <a:pt x="254" y="25"/>
                        </a:lnTo>
                        <a:lnTo>
                          <a:pt x="246" y="24"/>
                        </a:lnTo>
                        <a:lnTo>
                          <a:pt x="239" y="23"/>
                        </a:lnTo>
                        <a:lnTo>
                          <a:pt x="234" y="19"/>
                        </a:lnTo>
                        <a:lnTo>
                          <a:pt x="232" y="15"/>
                        </a:lnTo>
                        <a:lnTo>
                          <a:pt x="234" y="11"/>
                        </a:lnTo>
                        <a:lnTo>
                          <a:pt x="239" y="8"/>
                        </a:lnTo>
                        <a:lnTo>
                          <a:pt x="246" y="7"/>
                        </a:lnTo>
                        <a:lnTo>
                          <a:pt x="254" y="6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4" name="Freeform 254"/>
                  <p:cNvSpPr>
                    <a:spLocks noChangeAspect="1"/>
                  </p:cNvSpPr>
                  <p:nvPr/>
                </p:nvSpPr>
                <p:spPr bwMode="auto">
                  <a:xfrm>
                    <a:off x="1005" y="3072"/>
                    <a:ext cx="155" cy="32"/>
                  </a:xfrm>
                  <a:custGeom>
                    <a:avLst/>
                    <a:gdLst/>
                    <a:ahLst/>
                    <a:cxnLst>
                      <a:cxn ang="0">
                        <a:pos x="306" y="52"/>
                      </a:cxn>
                      <a:cxn ang="0">
                        <a:pos x="306" y="3"/>
                      </a:cxn>
                      <a:cxn ang="0">
                        <a:pos x="306" y="3"/>
                      </a:cxn>
                      <a:cxn ang="0">
                        <a:pos x="306" y="2"/>
                      </a:cxn>
                      <a:cxn ang="0">
                        <a:pos x="306" y="2"/>
                      </a:cxn>
                      <a:cxn ang="0">
                        <a:pos x="306" y="1"/>
                      </a:cxn>
                      <a:cxn ang="0">
                        <a:pos x="305" y="1"/>
                      </a:cxn>
                      <a:cxn ang="0">
                        <a:pos x="303" y="0"/>
                      </a:cxn>
                      <a:cxn ang="0">
                        <a:pos x="302" y="0"/>
                      </a:cxn>
                      <a:cxn ang="0">
                        <a:pos x="301" y="0"/>
                      </a:cxn>
                      <a:cxn ang="0">
                        <a:pos x="298" y="0"/>
                      </a:cxn>
                      <a:cxn ang="0">
                        <a:pos x="298" y="2"/>
                      </a:cxn>
                      <a:cxn ang="0">
                        <a:pos x="301" y="8"/>
                      </a:cxn>
                      <a:cxn ang="0">
                        <a:pos x="302" y="16"/>
                      </a:cxn>
                      <a:cxn ang="0">
                        <a:pos x="302" y="25"/>
                      </a:cxn>
                      <a:cxn ang="0">
                        <a:pos x="299" y="33"/>
                      </a:cxn>
                      <a:cxn ang="0">
                        <a:pos x="296" y="39"/>
                      </a:cxn>
                      <a:cxn ang="0">
                        <a:pos x="292" y="43"/>
                      </a:cxn>
                      <a:cxn ang="0">
                        <a:pos x="290" y="44"/>
                      </a:cxn>
                      <a:cxn ang="0">
                        <a:pos x="288" y="44"/>
                      </a:cxn>
                      <a:cxn ang="0">
                        <a:pos x="281" y="44"/>
                      </a:cxn>
                      <a:cxn ang="0">
                        <a:pos x="269" y="44"/>
                      </a:cxn>
                      <a:cxn ang="0">
                        <a:pos x="254" y="44"/>
                      </a:cxn>
                      <a:cxn ang="0">
                        <a:pos x="237" y="44"/>
                      </a:cxn>
                      <a:cxn ang="0">
                        <a:pos x="219" y="43"/>
                      </a:cxn>
                      <a:cxn ang="0">
                        <a:pos x="197" y="43"/>
                      </a:cxn>
                      <a:cxn ang="0">
                        <a:pos x="176" y="43"/>
                      </a:cxn>
                      <a:cxn ang="0">
                        <a:pos x="154" y="43"/>
                      </a:cxn>
                      <a:cxn ang="0">
                        <a:pos x="132" y="43"/>
                      </a:cxn>
                      <a:cxn ang="0">
                        <a:pos x="112" y="41"/>
                      </a:cxn>
                      <a:cxn ang="0">
                        <a:pos x="93" y="41"/>
                      </a:cxn>
                      <a:cxn ang="0">
                        <a:pos x="77" y="41"/>
                      </a:cxn>
                      <a:cxn ang="0">
                        <a:pos x="63" y="41"/>
                      </a:cxn>
                      <a:cxn ang="0">
                        <a:pos x="54" y="41"/>
                      </a:cxn>
                      <a:cxn ang="0">
                        <a:pos x="48" y="41"/>
                      </a:cxn>
                      <a:cxn ang="0">
                        <a:pos x="41" y="41"/>
                      </a:cxn>
                      <a:cxn ang="0">
                        <a:pos x="36" y="41"/>
                      </a:cxn>
                      <a:cxn ang="0">
                        <a:pos x="30" y="41"/>
                      </a:cxn>
                      <a:cxn ang="0">
                        <a:pos x="24" y="43"/>
                      </a:cxn>
                      <a:cxn ang="0">
                        <a:pos x="19" y="43"/>
                      </a:cxn>
                      <a:cxn ang="0">
                        <a:pos x="16" y="43"/>
                      </a:cxn>
                      <a:cxn ang="0">
                        <a:pos x="12" y="44"/>
                      </a:cxn>
                      <a:cxn ang="0">
                        <a:pos x="10" y="44"/>
                      </a:cxn>
                      <a:cxn ang="0">
                        <a:pos x="7" y="47"/>
                      </a:cxn>
                      <a:cxn ang="0">
                        <a:pos x="3" y="53"/>
                      </a:cxn>
                      <a:cxn ang="0">
                        <a:pos x="1" y="60"/>
                      </a:cxn>
                      <a:cxn ang="0">
                        <a:pos x="0" y="62"/>
                      </a:cxn>
                      <a:cxn ang="0">
                        <a:pos x="296" y="62"/>
                      </a:cxn>
                      <a:cxn ang="0">
                        <a:pos x="301" y="61"/>
                      </a:cxn>
                      <a:cxn ang="0">
                        <a:pos x="303" y="59"/>
                      </a:cxn>
                      <a:cxn ang="0">
                        <a:pos x="305" y="56"/>
                      </a:cxn>
                      <a:cxn ang="0">
                        <a:pos x="306" y="52"/>
                      </a:cxn>
                    </a:cxnLst>
                    <a:rect l="0" t="0" r="r" b="b"/>
                    <a:pathLst>
                      <a:path w="306" h="62">
                        <a:moveTo>
                          <a:pt x="306" y="52"/>
                        </a:moveTo>
                        <a:lnTo>
                          <a:pt x="306" y="3"/>
                        </a:lnTo>
                        <a:lnTo>
                          <a:pt x="306" y="3"/>
                        </a:lnTo>
                        <a:lnTo>
                          <a:pt x="306" y="2"/>
                        </a:lnTo>
                        <a:lnTo>
                          <a:pt x="306" y="2"/>
                        </a:lnTo>
                        <a:lnTo>
                          <a:pt x="306" y="1"/>
                        </a:lnTo>
                        <a:lnTo>
                          <a:pt x="305" y="1"/>
                        </a:lnTo>
                        <a:lnTo>
                          <a:pt x="303" y="0"/>
                        </a:lnTo>
                        <a:lnTo>
                          <a:pt x="302" y="0"/>
                        </a:lnTo>
                        <a:lnTo>
                          <a:pt x="301" y="0"/>
                        </a:lnTo>
                        <a:lnTo>
                          <a:pt x="298" y="0"/>
                        </a:lnTo>
                        <a:lnTo>
                          <a:pt x="298" y="2"/>
                        </a:lnTo>
                        <a:lnTo>
                          <a:pt x="301" y="8"/>
                        </a:lnTo>
                        <a:lnTo>
                          <a:pt x="302" y="16"/>
                        </a:lnTo>
                        <a:lnTo>
                          <a:pt x="302" y="25"/>
                        </a:lnTo>
                        <a:lnTo>
                          <a:pt x="299" y="33"/>
                        </a:lnTo>
                        <a:lnTo>
                          <a:pt x="296" y="39"/>
                        </a:lnTo>
                        <a:lnTo>
                          <a:pt x="292" y="43"/>
                        </a:lnTo>
                        <a:lnTo>
                          <a:pt x="290" y="44"/>
                        </a:lnTo>
                        <a:lnTo>
                          <a:pt x="288" y="44"/>
                        </a:lnTo>
                        <a:lnTo>
                          <a:pt x="281" y="44"/>
                        </a:lnTo>
                        <a:lnTo>
                          <a:pt x="269" y="44"/>
                        </a:lnTo>
                        <a:lnTo>
                          <a:pt x="254" y="44"/>
                        </a:lnTo>
                        <a:lnTo>
                          <a:pt x="237" y="44"/>
                        </a:lnTo>
                        <a:lnTo>
                          <a:pt x="219" y="43"/>
                        </a:lnTo>
                        <a:lnTo>
                          <a:pt x="197" y="43"/>
                        </a:lnTo>
                        <a:lnTo>
                          <a:pt x="176" y="43"/>
                        </a:lnTo>
                        <a:lnTo>
                          <a:pt x="154" y="43"/>
                        </a:lnTo>
                        <a:lnTo>
                          <a:pt x="132" y="43"/>
                        </a:lnTo>
                        <a:lnTo>
                          <a:pt x="112" y="41"/>
                        </a:lnTo>
                        <a:lnTo>
                          <a:pt x="93" y="41"/>
                        </a:lnTo>
                        <a:lnTo>
                          <a:pt x="77" y="41"/>
                        </a:lnTo>
                        <a:lnTo>
                          <a:pt x="63" y="41"/>
                        </a:lnTo>
                        <a:lnTo>
                          <a:pt x="54" y="41"/>
                        </a:lnTo>
                        <a:lnTo>
                          <a:pt x="48" y="41"/>
                        </a:lnTo>
                        <a:lnTo>
                          <a:pt x="41" y="41"/>
                        </a:lnTo>
                        <a:lnTo>
                          <a:pt x="36" y="41"/>
                        </a:lnTo>
                        <a:lnTo>
                          <a:pt x="30" y="41"/>
                        </a:lnTo>
                        <a:lnTo>
                          <a:pt x="24" y="43"/>
                        </a:lnTo>
                        <a:lnTo>
                          <a:pt x="19" y="43"/>
                        </a:lnTo>
                        <a:lnTo>
                          <a:pt x="16" y="43"/>
                        </a:lnTo>
                        <a:lnTo>
                          <a:pt x="12" y="44"/>
                        </a:lnTo>
                        <a:lnTo>
                          <a:pt x="10" y="44"/>
                        </a:lnTo>
                        <a:lnTo>
                          <a:pt x="7" y="47"/>
                        </a:lnTo>
                        <a:lnTo>
                          <a:pt x="3" y="53"/>
                        </a:lnTo>
                        <a:lnTo>
                          <a:pt x="1" y="60"/>
                        </a:lnTo>
                        <a:lnTo>
                          <a:pt x="0" y="62"/>
                        </a:lnTo>
                        <a:lnTo>
                          <a:pt x="296" y="62"/>
                        </a:lnTo>
                        <a:lnTo>
                          <a:pt x="301" y="61"/>
                        </a:lnTo>
                        <a:lnTo>
                          <a:pt x="303" y="59"/>
                        </a:lnTo>
                        <a:lnTo>
                          <a:pt x="305" y="56"/>
                        </a:lnTo>
                        <a:lnTo>
                          <a:pt x="306" y="5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5" name="Freeform 255"/>
                  <p:cNvSpPr>
                    <a:spLocks noChangeAspect="1"/>
                  </p:cNvSpPr>
                  <p:nvPr/>
                </p:nvSpPr>
                <p:spPr bwMode="auto">
                  <a:xfrm>
                    <a:off x="1118" y="3075"/>
                    <a:ext cx="21" cy="12"/>
                  </a:xfrm>
                  <a:custGeom>
                    <a:avLst/>
                    <a:gdLst/>
                    <a:ahLst/>
                    <a:cxnLst>
                      <a:cxn ang="0">
                        <a:pos x="22" y="19"/>
                      </a:cxn>
                      <a:cxn ang="0">
                        <a:pos x="31" y="18"/>
                      </a:cxn>
                      <a:cxn ang="0">
                        <a:pos x="38" y="17"/>
                      </a:cxn>
                      <a:cxn ang="0">
                        <a:pos x="42" y="13"/>
                      </a:cxn>
                      <a:cxn ang="0">
                        <a:pos x="44" y="9"/>
                      </a:cxn>
                      <a:cxn ang="0">
                        <a:pos x="42" y="5"/>
                      </a:cxn>
                      <a:cxn ang="0">
                        <a:pos x="38" y="2"/>
                      </a:cxn>
                      <a:cxn ang="0">
                        <a:pos x="31" y="1"/>
                      </a:cxn>
                      <a:cxn ang="0">
                        <a:pos x="22" y="0"/>
                      </a:cxn>
                      <a:cxn ang="0">
                        <a:pos x="14" y="1"/>
                      </a:cxn>
                      <a:cxn ang="0">
                        <a:pos x="7" y="2"/>
                      </a:cxn>
                      <a:cxn ang="0">
                        <a:pos x="2" y="5"/>
                      </a:cxn>
                      <a:cxn ang="0">
                        <a:pos x="0" y="9"/>
                      </a:cxn>
                      <a:cxn ang="0">
                        <a:pos x="2" y="13"/>
                      </a:cxn>
                      <a:cxn ang="0">
                        <a:pos x="7" y="17"/>
                      </a:cxn>
                      <a:cxn ang="0">
                        <a:pos x="14" y="18"/>
                      </a:cxn>
                      <a:cxn ang="0">
                        <a:pos x="22" y="19"/>
                      </a:cxn>
                    </a:cxnLst>
                    <a:rect l="0" t="0" r="r" b="b"/>
                    <a:pathLst>
                      <a:path w="44" h="19">
                        <a:moveTo>
                          <a:pt x="22" y="19"/>
                        </a:moveTo>
                        <a:lnTo>
                          <a:pt x="31" y="18"/>
                        </a:lnTo>
                        <a:lnTo>
                          <a:pt x="38" y="17"/>
                        </a:lnTo>
                        <a:lnTo>
                          <a:pt x="42" y="13"/>
                        </a:lnTo>
                        <a:lnTo>
                          <a:pt x="44" y="9"/>
                        </a:lnTo>
                        <a:lnTo>
                          <a:pt x="42" y="5"/>
                        </a:lnTo>
                        <a:lnTo>
                          <a:pt x="38" y="2"/>
                        </a:lnTo>
                        <a:lnTo>
                          <a:pt x="31" y="1"/>
                        </a:lnTo>
                        <a:lnTo>
                          <a:pt x="22" y="0"/>
                        </a:lnTo>
                        <a:lnTo>
                          <a:pt x="14" y="1"/>
                        </a:lnTo>
                        <a:lnTo>
                          <a:pt x="7" y="2"/>
                        </a:lnTo>
                        <a:lnTo>
                          <a:pt x="2" y="5"/>
                        </a:lnTo>
                        <a:lnTo>
                          <a:pt x="0" y="9"/>
                        </a:lnTo>
                        <a:lnTo>
                          <a:pt x="2" y="13"/>
                        </a:lnTo>
                        <a:lnTo>
                          <a:pt x="7" y="17"/>
                        </a:lnTo>
                        <a:lnTo>
                          <a:pt x="14" y="18"/>
                        </a:lnTo>
                        <a:lnTo>
                          <a:pt x="22" y="19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6" name="Freeform 256"/>
                  <p:cNvSpPr>
                    <a:spLocks noChangeAspect="1"/>
                  </p:cNvSpPr>
                  <p:nvPr/>
                </p:nvSpPr>
                <p:spPr bwMode="auto">
                  <a:xfrm>
                    <a:off x="999" y="3071"/>
                    <a:ext cx="159" cy="33"/>
                  </a:xfrm>
                  <a:custGeom>
                    <a:avLst/>
                    <a:gdLst/>
                    <a:ahLst/>
                    <a:cxnLst>
                      <a:cxn ang="0">
                        <a:pos x="6" y="9"/>
                      </a:cxn>
                      <a:cxn ang="0">
                        <a:pos x="7" y="9"/>
                      </a:cxn>
                      <a:cxn ang="0">
                        <a:pos x="10" y="7"/>
                      </a:cxn>
                      <a:cxn ang="0">
                        <a:pos x="15" y="6"/>
                      </a:cxn>
                      <a:cxn ang="0">
                        <a:pos x="25" y="6"/>
                      </a:cxn>
                      <a:cxn ang="0">
                        <a:pos x="30" y="6"/>
                      </a:cxn>
                      <a:cxn ang="0">
                        <a:pos x="41" y="6"/>
                      </a:cxn>
                      <a:cxn ang="0">
                        <a:pos x="56" y="6"/>
                      </a:cxn>
                      <a:cxn ang="0">
                        <a:pos x="75" y="6"/>
                      </a:cxn>
                      <a:cxn ang="0">
                        <a:pos x="97" y="6"/>
                      </a:cxn>
                      <a:cxn ang="0">
                        <a:pos x="120" y="6"/>
                      </a:cxn>
                      <a:cxn ang="0">
                        <a:pos x="146" y="6"/>
                      </a:cxn>
                      <a:cxn ang="0">
                        <a:pos x="172" y="6"/>
                      </a:cxn>
                      <a:cxn ang="0">
                        <a:pos x="197" y="6"/>
                      </a:cxn>
                      <a:cxn ang="0">
                        <a:pos x="223" y="6"/>
                      </a:cxn>
                      <a:cxn ang="0">
                        <a:pos x="246" y="6"/>
                      </a:cxn>
                      <a:cxn ang="0">
                        <a:pos x="267" y="6"/>
                      </a:cxn>
                      <a:cxn ang="0">
                        <a:pos x="284" y="6"/>
                      </a:cxn>
                      <a:cxn ang="0">
                        <a:pos x="298" y="6"/>
                      </a:cxn>
                      <a:cxn ang="0">
                        <a:pos x="306" y="6"/>
                      </a:cxn>
                      <a:cxn ang="0">
                        <a:pos x="309" y="6"/>
                      </a:cxn>
                      <a:cxn ang="0">
                        <a:pos x="309" y="6"/>
                      </a:cxn>
                      <a:cxn ang="0">
                        <a:pos x="309" y="6"/>
                      </a:cxn>
                      <a:cxn ang="0">
                        <a:pos x="310" y="6"/>
                      </a:cxn>
                      <a:cxn ang="0">
                        <a:pos x="312" y="6"/>
                      </a:cxn>
                      <a:cxn ang="0">
                        <a:pos x="313" y="6"/>
                      </a:cxn>
                      <a:cxn ang="0">
                        <a:pos x="314" y="6"/>
                      </a:cxn>
                      <a:cxn ang="0">
                        <a:pos x="316" y="7"/>
                      </a:cxn>
                      <a:cxn ang="0">
                        <a:pos x="317" y="7"/>
                      </a:cxn>
                      <a:cxn ang="0">
                        <a:pos x="316" y="5"/>
                      </a:cxn>
                      <a:cxn ang="0">
                        <a:pos x="314" y="2"/>
                      </a:cxn>
                      <a:cxn ang="0">
                        <a:pos x="310" y="1"/>
                      </a:cxn>
                      <a:cxn ang="0">
                        <a:pos x="307" y="0"/>
                      </a:cxn>
                      <a:cxn ang="0">
                        <a:pos x="11" y="0"/>
                      </a:cxn>
                      <a:cxn ang="0">
                        <a:pos x="6" y="1"/>
                      </a:cxn>
                      <a:cxn ang="0">
                        <a:pos x="4" y="2"/>
                      </a:cxn>
                      <a:cxn ang="0">
                        <a:pos x="2" y="6"/>
                      </a:cxn>
                      <a:cxn ang="0">
                        <a:pos x="0" y="9"/>
                      </a:cxn>
                      <a:cxn ang="0">
                        <a:pos x="0" y="58"/>
                      </a:cxn>
                      <a:cxn ang="0">
                        <a:pos x="2" y="62"/>
                      </a:cxn>
                      <a:cxn ang="0">
                        <a:pos x="4" y="65"/>
                      </a:cxn>
                      <a:cxn ang="0">
                        <a:pos x="6" y="67"/>
                      </a:cxn>
                      <a:cxn ang="0">
                        <a:pos x="11" y="68"/>
                      </a:cxn>
                      <a:cxn ang="0">
                        <a:pos x="10" y="67"/>
                      </a:cxn>
                      <a:cxn ang="0">
                        <a:pos x="8" y="62"/>
                      </a:cxn>
                      <a:cxn ang="0">
                        <a:pos x="7" y="53"/>
                      </a:cxn>
                      <a:cxn ang="0">
                        <a:pos x="6" y="39"/>
                      </a:cxn>
                      <a:cxn ang="0">
                        <a:pos x="6" y="24"/>
                      </a:cxn>
                      <a:cxn ang="0">
                        <a:pos x="6" y="15"/>
                      </a:cxn>
                      <a:cxn ang="0">
                        <a:pos x="6" y="11"/>
                      </a:cxn>
                      <a:cxn ang="0">
                        <a:pos x="6" y="9"/>
                      </a:cxn>
                    </a:cxnLst>
                    <a:rect l="0" t="0" r="r" b="b"/>
                    <a:pathLst>
                      <a:path w="317" h="68">
                        <a:moveTo>
                          <a:pt x="6" y="9"/>
                        </a:moveTo>
                        <a:lnTo>
                          <a:pt x="7" y="9"/>
                        </a:lnTo>
                        <a:lnTo>
                          <a:pt x="10" y="7"/>
                        </a:lnTo>
                        <a:lnTo>
                          <a:pt x="15" y="6"/>
                        </a:lnTo>
                        <a:lnTo>
                          <a:pt x="25" y="6"/>
                        </a:lnTo>
                        <a:lnTo>
                          <a:pt x="30" y="6"/>
                        </a:lnTo>
                        <a:lnTo>
                          <a:pt x="41" y="6"/>
                        </a:lnTo>
                        <a:lnTo>
                          <a:pt x="56" y="6"/>
                        </a:lnTo>
                        <a:lnTo>
                          <a:pt x="75" y="6"/>
                        </a:lnTo>
                        <a:lnTo>
                          <a:pt x="97" y="6"/>
                        </a:lnTo>
                        <a:lnTo>
                          <a:pt x="120" y="6"/>
                        </a:lnTo>
                        <a:lnTo>
                          <a:pt x="146" y="6"/>
                        </a:lnTo>
                        <a:lnTo>
                          <a:pt x="172" y="6"/>
                        </a:lnTo>
                        <a:lnTo>
                          <a:pt x="197" y="6"/>
                        </a:lnTo>
                        <a:lnTo>
                          <a:pt x="223" y="6"/>
                        </a:lnTo>
                        <a:lnTo>
                          <a:pt x="246" y="6"/>
                        </a:lnTo>
                        <a:lnTo>
                          <a:pt x="267" y="6"/>
                        </a:lnTo>
                        <a:lnTo>
                          <a:pt x="284" y="6"/>
                        </a:lnTo>
                        <a:lnTo>
                          <a:pt x="298" y="6"/>
                        </a:lnTo>
                        <a:lnTo>
                          <a:pt x="306" y="6"/>
                        </a:lnTo>
                        <a:lnTo>
                          <a:pt x="309" y="6"/>
                        </a:lnTo>
                        <a:lnTo>
                          <a:pt x="309" y="6"/>
                        </a:lnTo>
                        <a:lnTo>
                          <a:pt x="309" y="6"/>
                        </a:lnTo>
                        <a:lnTo>
                          <a:pt x="310" y="6"/>
                        </a:lnTo>
                        <a:lnTo>
                          <a:pt x="312" y="6"/>
                        </a:lnTo>
                        <a:lnTo>
                          <a:pt x="313" y="6"/>
                        </a:lnTo>
                        <a:lnTo>
                          <a:pt x="314" y="6"/>
                        </a:lnTo>
                        <a:lnTo>
                          <a:pt x="316" y="7"/>
                        </a:lnTo>
                        <a:lnTo>
                          <a:pt x="317" y="7"/>
                        </a:lnTo>
                        <a:lnTo>
                          <a:pt x="316" y="5"/>
                        </a:lnTo>
                        <a:lnTo>
                          <a:pt x="314" y="2"/>
                        </a:lnTo>
                        <a:lnTo>
                          <a:pt x="310" y="1"/>
                        </a:lnTo>
                        <a:lnTo>
                          <a:pt x="307" y="0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2" y="6"/>
                        </a:lnTo>
                        <a:lnTo>
                          <a:pt x="0" y="9"/>
                        </a:lnTo>
                        <a:lnTo>
                          <a:pt x="0" y="58"/>
                        </a:lnTo>
                        <a:lnTo>
                          <a:pt x="2" y="62"/>
                        </a:lnTo>
                        <a:lnTo>
                          <a:pt x="4" y="65"/>
                        </a:lnTo>
                        <a:lnTo>
                          <a:pt x="6" y="67"/>
                        </a:lnTo>
                        <a:lnTo>
                          <a:pt x="11" y="68"/>
                        </a:lnTo>
                        <a:lnTo>
                          <a:pt x="10" y="67"/>
                        </a:lnTo>
                        <a:lnTo>
                          <a:pt x="8" y="62"/>
                        </a:lnTo>
                        <a:lnTo>
                          <a:pt x="7" y="53"/>
                        </a:lnTo>
                        <a:lnTo>
                          <a:pt x="6" y="39"/>
                        </a:lnTo>
                        <a:lnTo>
                          <a:pt x="6" y="24"/>
                        </a:lnTo>
                        <a:lnTo>
                          <a:pt x="6" y="15"/>
                        </a:lnTo>
                        <a:lnTo>
                          <a:pt x="6" y="11"/>
                        </a:lnTo>
                        <a:lnTo>
                          <a:pt x="6" y="9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7" name="Freeform 257"/>
                  <p:cNvSpPr>
                    <a:spLocks noChangeAspect="1"/>
                  </p:cNvSpPr>
                  <p:nvPr/>
                </p:nvSpPr>
                <p:spPr bwMode="auto">
                  <a:xfrm>
                    <a:off x="977" y="3097"/>
                    <a:ext cx="203" cy="39"/>
                  </a:xfrm>
                  <a:custGeom>
                    <a:avLst/>
                    <a:gdLst/>
                    <a:ahLst/>
                    <a:cxnLst>
                      <a:cxn ang="0">
                        <a:pos x="21" y="79"/>
                      </a:cxn>
                      <a:cxn ang="0">
                        <a:pos x="13" y="77"/>
                      </a:cxn>
                      <a:cxn ang="0">
                        <a:pos x="6" y="73"/>
                      </a:cxn>
                      <a:cxn ang="0">
                        <a:pos x="1" y="66"/>
                      </a:cxn>
                      <a:cxn ang="0">
                        <a:pos x="0" y="57"/>
                      </a:cxn>
                      <a:cxn ang="0">
                        <a:pos x="0" y="52"/>
                      </a:cxn>
                      <a:cxn ang="0">
                        <a:pos x="4" y="50"/>
                      </a:cxn>
                      <a:cxn ang="0">
                        <a:pos x="68" y="12"/>
                      </a:cxn>
                      <a:cxn ang="0">
                        <a:pos x="64" y="18"/>
                      </a:cxn>
                      <a:cxn ang="0">
                        <a:pos x="65" y="11"/>
                      </a:cxn>
                      <a:cxn ang="0">
                        <a:pos x="68" y="5"/>
                      </a:cxn>
                      <a:cxn ang="0">
                        <a:pos x="73" y="1"/>
                      </a:cxn>
                      <a:cxn ang="0">
                        <a:pos x="80" y="0"/>
                      </a:cxn>
                      <a:cxn ang="0">
                        <a:pos x="328" y="0"/>
                      </a:cxn>
                      <a:cxn ang="0">
                        <a:pos x="334" y="1"/>
                      </a:cxn>
                      <a:cxn ang="0">
                        <a:pos x="339" y="5"/>
                      </a:cxn>
                      <a:cxn ang="0">
                        <a:pos x="343" y="11"/>
                      </a:cxn>
                      <a:cxn ang="0">
                        <a:pos x="344" y="18"/>
                      </a:cxn>
                      <a:cxn ang="0">
                        <a:pos x="340" y="12"/>
                      </a:cxn>
                      <a:cxn ang="0">
                        <a:pos x="404" y="50"/>
                      </a:cxn>
                      <a:cxn ang="0">
                        <a:pos x="407" y="52"/>
                      </a:cxn>
                      <a:cxn ang="0">
                        <a:pos x="407" y="57"/>
                      </a:cxn>
                      <a:cxn ang="0">
                        <a:pos x="406" y="66"/>
                      </a:cxn>
                      <a:cxn ang="0">
                        <a:pos x="401" y="73"/>
                      </a:cxn>
                      <a:cxn ang="0">
                        <a:pos x="394" y="77"/>
                      </a:cxn>
                      <a:cxn ang="0">
                        <a:pos x="386" y="79"/>
                      </a:cxn>
                      <a:cxn ang="0">
                        <a:pos x="21" y="79"/>
                      </a:cxn>
                    </a:cxnLst>
                    <a:rect l="0" t="0" r="r" b="b"/>
                    <a:pathLst>
                      <a:path w="407" h="79">
                        <a:moveTo>
                          <a:pt x="21" y="79"/>
                        </a:moveTo>
                        <a:lnTo>
                          <a:pt x="13" y="77"/>
                        </a:lnTo>
                        <a:lnTo>
                          <a:pt x="6" y="73"/>
                        </a:lnTo>
                        <a:lnTo>
                          <a:pt x="1" y="66"/>
                        </a:lnTo>
                        <a:lnTo>
                          <a:pt x="0" y="57"/>
                        </a:lnTo>
                        <a:lnTo>
                          <a:pt x="0" y="52"/>
                        </a:lnTo>
                        <a:lnTo>
                          <a:pt x="4" y="50"/>
                        </a:lnTo>
                        <a:lnTo>
                          <a:pt x="68" y="12"/>
                        </a:lnTo>
                        <a:lnTo>
                          <a:pt x="64" y="18"/>
                        </a:lnTo>
                        <a:lnTo>
                          <a:pt x="65" y="11"/>
                        </a:lnTo>
                        <a:lnTo>
                          <a:pt x="68" y="5"/>
                        </a:lnTo>
                        <a:lnTo>
                          <a:pt x="73" y="1"/>
                        </a:lnTo>
                        <a:lnTo>
                          <a:pt x="80" y="0"/>
                        </a:lnTo>
                        <a:lnTo>
                          <a:pt x="328" y="0"/>
                        </a:lnTo>
                        <a:lnTo>
                          <a:pt x="334" y="1"/>
                        </a:lnTo>
                        <a:lnTo>
                          <a:pt x="339" y="5"/>
                        </a:lnTo>
                        <a:lnTo>
                          <a:pt x="343" y="11"/>
                        </a:lnTo>
                        <a:lnTo>
                          <a:pt x="344" y="18"/>
                        </a:lnTo>
                        <a:lnTo>
                          <a:pt x="340" y="12"/>
                        </a:lnTo>
                        <a:lnTo>
                          <a:pt x="404" y="50"/>
                        </a:lnTo>
                        <a:lnTo>
                          <a:pt x="407" y="52"/>
                        </a:lnTo>
                        <a:lnTo>
                          <a:pt x="407" y="57"/>
                        </a:lnTo>
                        <a:lnTo>
                          <a:pt x="406" y="66"/>
                        </a:lnTo>
                        <a:lnTo>
                          <a:pt x="401" y="73"/>
                        </a:lnTo>
                        <a:lnTo>
                          <a:pt x="394" y="77"/>
                        </a:lnTo>
                        <a:lnTo>
                          <a:pt x="386" y="79"/>
                        </a:lnTo>
                        <a:lnTo>
                          <a:pt x="21" y="7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8" name="Freeform 258"/>
                  <p:cNvSpPr>
                    <a:spLocks noChangeAspect="1"/>
                  </p:cNvSpPr>
                  <p:nvPr/>
                </p:nvSpPr>
                <p:spPr bwMode="auto">
                  <a:xfrm>
                    <a:off x="983" y="3107"/>
                    <a:ext cx="192" cy="20"/>
                  </a:xfrm>
                  <a:custGeom>
                    <a:avLst/>
                    <a:gdLst/>
                    <a:ahLst/>
                    <a:cxnLst>
                      <a:cxn ang="0">
                        <a:pos x="60" y="2"/>
                      </a:cxn>
                      <a:cxn ang="0">
                        <a:pos x="58" y="3"/>
                      </a:cxn>
                      <a:cxn ang="0">
                        <a:pos x="52" y="8"/>
                      </a:cxn>
                      <a:cxn ang="0">
                        <a:pos x="43" y="14"/>
                      </a:cxn>
                      <a:cxn ang="0">
                        <a:pos x="33" y="20"/>
                      </a:cxn>
                      <a:cxn ang="0">
                        <a:pos x="22" y="26"/>
                      </a:cxn>
                      <a:cxn ang="0">
                        <a:pos x="13" y="33"/>
                      </a:cxn>
                      <a:cxn ang="0">
                        <a:pos x="6" y="37"/>
                      </a:cxn>
                      <a:cxn ang="0">
                        <a:pos x="1" y="39"/>
                      </a:cxn>
                      <a:cxn ang="0">
                        <a:pos x="1" y="39"/>
                      </a:cxn>
                      <a:cxn ang="0">
                        <a:pos x="1" y="39"/>
                      </a:cxn>
                      <a:cxn ang="0">
                        <a:pos x="0" y="40"/>
                      </a:cxn>
                      <a:cxn ang="0">
                        <a:pos x="0" y="40"/>
                      </a:cxn>
                      <a:cxn ang="0">
                        <a:pos x="383" y="40"/>
                      </a:cxn>
                      <a:cxn ang="0">
                        <a:pos x="384" y="40"/>
                      </a:cxn>
                      <a:cxn ang="0">
                        <a:pos x="384" y="39"/>
                      </a:cxn>
                      <a:cxn ang="0">
                        <a:pos x="384" y="39"/>
                      </a:cxn>
                      <a:cxn ang="0">
                        <a:pos x="384" y="38"/>
                      </a:cxn>
                      <a:cxn ang="0">
                        <a:pos x="384" y="38"/>
                      </a:cxn>
                      <a:cxn ang="0">
                        <a:pos x="322" y="0"/>
                      </a:cxn>
                      <a:cxn ang="0">
                        <a:pos x="315" y="0"/>
                      </a:cxn>
                      <a:cxn ang="0">
                        <a:pos x="60" y="2"/>
                      </a:cxn>
                    </a:cxnLst>
                    <a:rect l="0" t="0" r="r" b="b"/>
                    <a:pathLst>
                      <a:path w="384" h="40">
                        <a:moveTo>
                          <a:pt x="60" y="2"/>
                        </a:moveTo>
                        <a:lnTo>
                          <a:pt x="58" y="3"/>
                        </a:lnTo>
                        <a:lnTo>
                          <a:pt x="52" y="8"/>
                        </a:lnTo>
                        <a:lnTo>
                          <a:pt x="43" y="14"/>
                        </a:lnTo>
                        <a:lnTo>
                          <a:pt x="33" y="20"/>
                        </a:lnTo>
                        <a:lnTo>
                          <a:pt x="22" y="26"/>
                        </a:lnTo>
                        <a:lnTo>
                          <a:pt x="13" y="33"/>
                        </a:lnTo>
                        <a:lnTo>
                          <a:pt x="6" y="37"/>
                        </a:lnTo>
                        <a:lnTo>
                          <a:pt x="1" y="39"/>
                        </a:lnTo>
                        <a:lnTo>
                          <a:pt x="1" y="39"/>
                        </a:lnTo>
                        <a:lnTo>
                          <a:pt x="1" y="39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383" y="40"/>
                        </a:lnTo>
                        <a:lnTo>
                          <a:pt x="384" y="40"/>
                        </a:lnTo>
                        <a:lnTo>
                          <a:pt x="384" y="39"/>
                        </a:lnTo>
                        <a:lnTo>
                          <a:pt x="384" y="39"/>
                        </a:lnTo>
                        <a:lnTo>
                          <a:pt x="384" y="38"/>
                        </a:lnTo>
                        <a:lnTo>
                          <a:pt x="384" y="38"/>
                        </a:lnTo>
                        <a:lnTo>
                          <a:pt x="322" y="0"/>
                        </a:lnTo>
                        <a:lnTo>
                          <a:pt x="315" y="0"/>
                        </a:lnTo>
                        <a:lnTo>
                          <a:pt x="60" y="2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19" name="Freeform 259"/>
                  <p:cNvSpPr>
                    <a:spLocks noChangeAspect="1"/>
                  </p:cNvSpPr>
                  <p:nvPr/>
                </p:nvSpPr>
                <p:spPr bwMode="auto">
                  <a:xfrm>
                    <a:off x="983" y="3127"/>
                    <a:ext cx="192" cy="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1" y="6"/>
                      </a:cxn>
                      <a:cxn ang="0">
                        <a:pos x="3" y="8"/>
                      </a:cxn>
                      <a:cxn ang="0">
                        <a:pos x="5" y="12"/>
                      </a:cxn>
                      <a:cxn ang="0">
                        <a:pos x="5" y="12"/>
                      </a:cxn>
                      <a:cxn ang="0">
                        <a:pos x="5" y="12"/>
                      </a:cxn>
                      <a:cxn ang="0">
                        <a:pos x="5" y="12"/>
                      </a:cxn>
                      <a:cxn ang="0">
                        <a:pos x="6" y="12"/>
                      </a:cxn>
                      <a:cxn ang="0">
                        <a:pos x="371" y="12"/>
                      </a:cxn>
                      <a:cxn ang="0">
                        <a:pos x="376" y="10"/>
                      </a:cxn>
                      <a:cxn ang="0">
                        <a:pos x="379" y="8"/>
                      </a:cxn>
                      <a:cxn ang="0">
                        <a:pos x="383" y="5"/>
                      </a:cxn>
                      <a:cxn ang="0">
                        <a:pos x="384" y="0"/>
                      </a:cxn>
                      <a:cxn ang="0">
                        <a:pos x="38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84" h="1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1" y="6"/>
                        </a:lnTo>
                        <a:lnTo>
                          <a:pt x="3" y="8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6" y="12"/>
                        </a:lnTo>
                        <a:lnTo>
                          <a:pt x="371" y="12"/>
                        </a:lnTo>
                        <a:lnTo>
                          <a:pt x="376" y="10"/>
                        </a:lnTo>
                        <a:lnTo>
                          <a:pt x="379" y="8"/>
                        </a:lnTo>
                        <a:lnTo>
                          <a:pt x="383" y="5"/>
                        </a:lnTo>
                        <a:lnTo>
                          <a:pt x="384" y="0"/>
                        </a:lnTo>
                        <a:lnTo>
                          <a:pt x="3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0" name="Freeform 260"/>
                  <p:cNvSpPr>
                    <a:spLocks noChangeAspect="1"/>
                  </p:cNvSpPr>
                  <p:nvPr/>
                </p:nvSpPr>
                <p:spPr bwMode="auto">
                  <a:xfrm>
                    <a:off x="981" y="3101"/>
                    <a:ext cx="164" cy="31"/>
                  </a:xfrm>
                  <a:custGeom>
                    <a:avLst/>
                    <a:gdLst/>
                    <a:ahLst/>
                    <a:cxnLst>
                      <a:cxn ang="0">
                        <a:pos x="64" y="10"/>
                      </a:cxn>
                      <a:cxn ang="0">
                        <a:pos x="0" y="49"/>
                      </a:cxn>
                      <a:cxn ang="0">
                        <a:pos x="2" y="53"/>
                      </a:cxn>
                      <a:cxn ang="0">
                        <a:pos x="4" y="58"/>
                      </a:cxn>
                      <a:cxn ang="0">
                        <a:pos x="7" y="61"/>
                      </a:cxn>
                      <a:cxn ang="0">
                        <a:pos x="12" y="63"/>
                      </a:cxn>
                      <a:cxn ang="0">
                        <a:pos x="10" y="59"/>
                      </a:cxn>
                      <a:cxn ang="0">
                        <a:pos x="8" y="57"/>
                      </a:cxn>
                      <a:cxn ang="0">
                        <a:pos x="7" y="53"/>
                      </a:cxn>
                      <a:cxn ang="0">
                        <a:pos x="7" y="51"/>
                      </a:cxn>
                      <a:cxn ang="0">
                        <a:pos x="7" y="51"/>
                      </a:cxn>
                      <a:cxn ang="0">
                        <a:pos x="8" y="50"/>
                      </a:cxn>
                      <a:cxn ang="0">
                        <a:pos x="8" y="50"/>
                      </a:cxn>
                      <a:cxn ang="0">
                        <a:pos x="8" y="50"/>
                      </a:cxn>
                      <a:cxn ang="0">
                        <a:pos x="13" y="48"/>
                      </a:cxn>
                      <a:cxn ang="0">
                        <a:pos x="20" y="44"/>
                      </a:cxn>
                      <a:cxn ang="0">
                        <a:pos x="29" y="37"/>
                      </a:cxn>
                      <a:cxn ang="0">
                        <a:pos x="40" y="31"/>
                      </a:cxn>
                      <a:cxn ang="0">
                        <a:pos x="50" y="25"/>
                      </a:cxn>
                      <a:cxn ang="0">
                        <a:pos x="59" y="19"/>
                      </a:cxn>
                      <a:cxn ang="0">
                        <a:pos x="65" y="14"/>
                      </a:cxn>
                      <a:cxn ang="0">
                        <a:pos x="67" y="13"/>
                      </a:cxn>
                      <a:cxn ang="0">
                        <a:pos x="322" y="11"/>
                      </a:cxn>
                      <a:cxn ang="0">
                        <a:pos x="329" y="11"/>
                      </a:cxn>
                      <a:cxn ang="0">
                        <a:pos x="328" y="10"/>
                      </a:cxn>
                      <a:cxn ang="0">
                        <a:pos x="326" y="6"/>
                      </a:cxn>
                      <a:cxn ang="0">
                        <a:pos x="325" y="3"/>
                      </a:cxn>
                      <a:cxn ang="0">
                        <a:pos x="323" y="2"/>
                      </a:cxn>
                      <a:cxn ang="0">
                        <a:pos x="320" y="0"/>
                      </a:cxn>
                      <a:cxn ang="0">
                        <a:pos x="72" y="0"/>
                      </a:cxn>
                      <a:cxn ang="0">
                        <a:pos x="70" y="2"/>
                      </a:cxn>
                      <a:cxn ang="0">
                        <a:pos x="66" y="3"/>
                      </a:cxn>
                      <a:cxn ang="0">
                        <a:pos x="65" y="6"/>
                      </a:cxn>
                      <a:cxn ang="0">
                        <a:pos x="64" y="10"/>
                      </a:cxn>
                    </a:cxnLst>
                    <a:rect l="0" t="0" r="r" b="b"/>
                    <a:pathLst>
                      <a:path w="329" h="63">
                        <a:moveTo>
                          <a:pt x="64" y="10"/>
                        </a:moveTo>
                        <a:lnTo>
                          <a:pt x="0" y="49"/>
                        </a:lnTo>
                        <a:lnTo>
                          <a:pt x="2" y="53"/>
                        </a:lnTo>
                        <a:lnTo>
                          <a:pt x="4" y="58"/>
                        </a:lnTo>
                        <a:lnTo>
                          <a:pt x="7" y="61"/>
                        </a:lnTo>
                        <a:lnTo>
                          <a:pt x="12" y="63"/>
                        </a:lnTo>
                        <a:lnTo>
                          <a:pt x="10" y="59"/>
                        </a:lnTo>
                        <a:lnTo>
                          <a:pt x="8" y="57"/>
                        </a:lnTo>
                        <a:lnTo>
                          <a:pt x="7" y="53"/>
                        </a:lnTo>
                        <a:lnTo>
                          <a:pt x="7" y="51"/>
                        </a:lnTo>
                        <a:lnTo>
                          <a:pt x="7" y="51"/>
                        </a:lnTo>
                        <a:lnTo>
                          <a:pt x="8" y="50"/>
                        </a:lnTo>
                        <a:lnTo>
                          <a:pt x="8" y="50"/>
                        </a:lnTo>
                        <a:lnTo>
                          <a:pt x="8" y="50"/>
                        </a:lnTo>
                        <a:lnTo>
                          <a:pt x="13" y="48"/>
                        </a:lnTo>
                        <a:lnTo>
                          <a:pt x="20" y="44"/>
                        </a:lnTo>
                        <a:lnTo>
                          <a:pt x="29" y="37"/>
                        </a:lnTo>
                        <a:lnTo>
                          <a:pt x="40" y="31"/>
                        </a:lnTo>
                        <a:lnTo>
                          <a:pt x="50" y="25"/>
                        </a:lnTo>
                        <a:lnTo>
                          <a:pt x="59" y="19"/>
                        </a:lnTo>
                        <a:lnTo>
                          <a:pt x="65" y="14"/>
                        </a:lnTo>
                        <a:lnTo>
                          <a:pt x="67" y="13"/>
                        </a:lnTo>
                        <a:lnTo>
                          <a:pt x="322" y="11"/>
                        </a:lnTo>
                        <a:lnTo>
                          <a:pt x="329" y="11"/>
                        </a:lnTo>
                        <a:lnTo>
                          <a:pt x="328" y="10"/>
                        </a:lnTo>
                        <a:lnTo>
                          <a:pt x="326" y="6"/>
                        </a:lnTo>
                        <a:lnTo>
                          <a:pt x="325" y="3"/>
                        </a:lnTo>
                        <a:lnTo>
                          <a:pt x="323" y="2"/>
                        </a:lnTo>
                        <a:lnTo>
                          <a:pt x="320" y="0"/>
                        </a:lnTo>
                        <a:lnTo>
                          <a:pt x="72" y="0"/>
                        </a:lnTo>
                        <a:lnTo>
                          <a:pt x="70" y="2"/>
                        </a:lnTo>
                        <a:lnTo>
                          <a:pt x="66" y="3"/>
                        </a:lnTo>
                        <a:lnTo>
                          <a:pt x="65" y="6"/>
                        </a:lnTo>
                        <a:lnTo>
                          <a:pt x="64" y="10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1" name="Freeform 261"/>
                  <p:cNvSpPr>
                    <a:spLocks noChangeAspect="1"/>
                  </p:cNvSpPr>
                  <p:nvPr/>
                </p:nvSpPr>
                <p:spPr bwMode="auto">
                  <a:xfrm>
                    <a:off x="1015" y="3105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2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2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2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2" name="Freeform 262"/>
                  <p:cNvSpPr>
                    <a:spLocks noChangeAspect="1"/>
                  </p:cNvSpPr>
                  <p:nvPr/>
                </p:nvSpPr>
                <p:spPr bwMode="auto">
                  <a:xfrm>
                    <a:off x="1037" y="3105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4" y="3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2"/>
                      </a:cxn>
                      <a:cxn ang="0">
                        <a:pos x="25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4" y="3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2"/>
                        </a:lnTo>
                        <a:lnTo>
                          <a:pt x="25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3" name="Freeform 263"/>
                  <p:cNvSpPr>
                    <a:spLocks noChangeAspect="1"/>
                  </p:cNvSpPr>
                  <p:nvPr/>
                </p:nvSpPr>
                <p:spPr bwMode="auto">
                  <a:xfrm>
                    <a:off x="1057" y="3105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5" y="2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5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4" name="Freeform 264"/>
                  <p:cNvSpPr>
                    <a:spLocks noChangeAspect="1"/>
                  </p:cNvSpPr>
                  <p:nvPr/>
                </p:nvSpPr>
                <p:spPr bwMode="auto">
                  <a:xfrm>
                    <a:off x="1080" y="3105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2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2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5" name="Freeform 265"/>
                  <p:cNvSpPr>
                    <a:spLocks noChangeAspect="1"/>
                  </p:cNvSpPr>
                  <p:nvPr/>
                </p:nvSpPr>
                <p:spPr bwMode="auto">
                  <a:xfrm>
                    <a:off x="1098" y="3105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5"/>
                      </a:cxn>
                      <a:cxn ang="0">
                        <a:pos x="4" y="3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2"/>
                      </a:cxn>
                      <a:cxn ang="0">
                        <a:pos x="26" y="3"/>
                      </a:cxn>
                      <a:cxn ang="0">
                        <a:pos x="28" y="5"/>
                      </a:cxn>
                      <a:cxn ang="0">
                        <a:pos x="29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9" h="6">
                        <a:moveTo>
                          <a:pt x="0" y="6"/>
                        </a:moveTo>
                        <a:lnTo>
                          <a:pt x="2" y="5"/>
                        </a:lnTo>
                        <a:lnTo>
                          <a:pt x="4" y="3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2"/>
                        </a:lnTo>
                        <a:lnTo>
                          <a:pt x="26" y="3"/>
                        </a:lnTo>
                        <a:lnTo>
                          <a:pt x="28" y="5"/>
                        </a:lnTo>
                        <a:lnTo>
                          <a:pt x="29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6" name="Freeform 266"/>
                  <p:cNvSpPr>
                    <a:spLocks noChangeAspect="1"/>
                  </p:cNvSpPr>
                  <p:nvPr/>
                </p:nvSpPr>
                <p:spPr bwMode="auto">
                  <a:xfrm>
                    <a:off x="1120" y="3105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2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2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7" name="Freeform 267"/>
                  <p:cNvSpPr>
                    <a:spLocks noChangeAspect="1"/>
                  </p:cNvSpPr>
                  <p:nvPr/>
                </p:nvSpPr>
                <p:spPr bwMode="auto">
                  <a:xfrm>
                    <a:off x="1007" y="3111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9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9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8" name="Freeform 268"/>
                  <p:cNvSpPr>
                    <a:spLocks noChangeAspect="1"/>
                  </p:cNvSpPr>
                  <p:nvPr/>
                </p:nvSpPr>
                <p:spPr bwMode="auto">
                  <a:xfrm>
                    <a:off x="1029" y="3111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29" name="Freeform 269"/>
                  <p:cNvSpPr>
                    <a:spLocks noChangeAspect="1"/>
                  </p:cNvSpPr>
                  <p:nvPr/>
                </p:nvSpPr>
                <p:spPr bwMode="auto">
                  <a:xfrm>
                    <a:off x="1049" y="3111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5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2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5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0" name="Freeform 270"/>
                  <p:cNvSpPr>
                    <a:spLocks noChangeAspect="1"/>
                  </p:cNvSpPr>
                  <p:nvPr/>
                </p:nvSpPr>
                <p:spPr bwMode="auto">
                  <a:xfrm>
                    <a:off x="1069" y="3111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1" name="Freeform 271"/>
                  <p:cNvSpPr>
                    <a:spLocks noChangeAspect="1"/>
                  </p:cNvSpPr>
                  <p:nvPr/>
                </p:nvSpPr>
                <p:spPr bwMode="auto">
                  <a:xfrm>
                    <a:off x="1090" y="3111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2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1110" y="3111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3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1132" y="3111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20" y="1"/>
                      </a:cxn>
                      <a:cxn ang="0">
                        <a:pos x="23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20" y="1"/>
                        </a:lnTo>
                        <a:lnTo>
                          <a:pt x="23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4" name="Freeform 274"/>
                  <p:cNvSpPr>
                    <a:spLocks noChangeAspect="1"/>
                  </p:cNvSpPr>
                  <p:nvPr/>
                </p:nvSpPr>
                <p:spPr bwMode="auto">
                  <a:xfrm>
                    <a:off x="997" y="3117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9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9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9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5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1019" y="3117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5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20" y="1"/>
                      </a:cxn>
                      <a:cxn ang="0">
                        <a:pos x="25" y="3"/>
                      </a:cxn>
                      <a:cxn ang="0">
                        <a:pos x="27" y="5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2" y="5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20" y="1"/>
                        </a:lnTo>
                        <a:lnTo>
                          <a:pt x="25" y="3"/>
                        </a:lnTo>
                        <a:lnTo>
                          <a:pt x="27" y="5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6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1029" y="3123"/>
                    <a:ext cx="103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2" y="0"/>
                      </a:cxn>
                      <a:cxn ang="0">
                        <a:pos x="200" y="0"/>
                      </a:cxn>
                      <a:cxn ang="0">
                        <a:pos x="205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05" h="7">
                        <a:moveTo>
                          <a:pt x="0" y="7"/>
                        </a:moveTo>
                        <a:lnTo>
                          <a:pt x="12" y="0"/>
                        </a:lnTo>
                        <a:lnTo>
                          <a:pt x="200" y="0"/>
                        </a:lnTo>
                        <a:lnTo>
                          <a:pt x="205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7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1060" y="3117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8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1080" y="3117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5" y="1"/>
                      </a:cxn>
                      <a:cxn ang="0">
                        <a:pos x="9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7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5" y="1"/>
                        </a:lnTo>
                        <a:lnTo>
                          <a:pt x="9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39" name="Freeform 279"/>
                  <p:cNvSpPr>
                    <a:spLocks noChangeAspect="1"/>
                  </p:cNvSpPr>
                  <p:nvPr/>
                </p:nvSpPr>
                <p:spPr bwMode="auto">
                  <a:xfrm>
                    <a:off x="1038" y="3117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0" name="Freeform 280"/>
                  <p:cNvSpPr>
                    <a:spLocks noChangeAspect="1"/>
                  </p:cNvSpPr>
                  <p:nvPr/>
                </p:nvSpPr>
                <p:spPr bwMode="auto">
                  <a:xfrm>
                    <a:off x="1101" y="3117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1" name="Freeform 281"/>
                  <p:cNvSpPr>
                    <a:spLocks noChangeAspect="1"/>
                  </p:cNvSpPr>
                  <p:nvPr/>
                </p:nvSpPr>
                <p:spPr bwMode="auto">
                  <a:xfrm>
                    <a:off x="1122" y="3116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5" y="2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5" y="2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2" name="Freeform 282"/>
                  <p:cNvSpPr>
                    <a:spLocks noChangeAspect="1"/>
                  </p:cNvSpPr>
                  <p:nvPr/>
                </p:nvSpPr>
                <p:spPr bwMode="auto">
                  <a:xfrm>
                    <a:off x="1144" y="3116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4" y="3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4" y="3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3" name="Freeform 283"/>
                  <p:cNvSpPr>
                    <a:spLocks noChangeAspect="1"/>
                  </p:cNvSpPr>
                  <p:nvPr/>
                </p:nvSpPr>
                <p:spPr bwMode="auto">
                  <a:xfrm>
                    <a:off x="1136" y="3123"/>
                    <a:ext cx="16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6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1"/>
                      </a:cxn>
                      <a:cxn ang="0">
                        <a:pos x="25" y="3"/>
                      </a:cxn>
                      <a:cxn ang="0">
                        <a:pos x="27" y="6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2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1"/>
                        </a:lnTo>
                        <a:lnTo>
                          <a:pt x="25" y="3"/>
                        </a:lnTo>
                        <a:lnTo>
                          <a:pt x="27" y="6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4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1156" y="3123"/>
                    <a:ext cx="16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6"/>
                      </a:cxn>
                      <a:cxn ang="0">
                        <a:pos x="3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6" y="6"/>
                      </a:cxn>
                      <a:cxn ang="0">
                        <a:pos x="27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7" h="7">
                        <a:moveTo>
                          <a:pt x="0" y="7"/>
                        </a:moveTo>
                        <a:lnTo>
                          <a:pt x="1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6" y="6"/>
                        </a:lnTo>
                        <a:lnTo>
                          <a:pt x="27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5" name="Freeform 285"/>
                  <p:cNvSpPr>
                    <a:spLocks noChangeAspect="1"/>
                  </p:cNvSpPr>
                  <p:nvPr/>
                </p:nvSpPr>
                <p:spPr bwMode="auto">
                  <a:xfrm>
                    <a:off x="987" y="3123"/>
                    <a:ext cx="12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6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1007" y="3123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19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9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7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09" y="3079"/>
                    <a:ext cx="41" cy="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8" name="Freeform 288"/>
                  <p:cNvSpPr>
                    <a:spLocks noChangeAspect="1"/>
                  </p:cNvSpPr>
                  <p:nvPr/>
                </p:nvSpPr>
                <p:spPr bwMode="auto">
                  <a:xfrm>
                    <a:off x="1011" y="3073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10" y="15"/>
                      </a:cxn>
                      <a:cxn ang="0">
                        <a:pos x="13" y="14"/>
                      </a:cxn>
                      <a:cxn ang="0">
                        <a:pos x="15" y="12"/>
                      </a:cxn>
                      <a:cxn ang="0">
                        <a:pos x="16" y="8"/>
                      </a:cxn>
                      <a:cxn ang="0">
                        <a:pos x="15" y="6"/>
                      </a:cxn>
                      <a:cxn ang="0">
                        <a:pos x="13" y="2"/>
                      </a:cxn>
                      <a:cxn ang="0">
                        <a:pos x="10" y="1"/>
                      </a:cxn>
                      <a:cxn ang="0">
                        <a:pos x="8" y="0"/>
                      </a:cxn>
                      <a:cxn ang="0">
                        <a:pos x="4" y="1"/>
                      </a:cxn>
                      <a:cxn ang="0">
                        <a:pos x="2" y="2"/>
                      </a:cxn>
                      <a:cxn ang="0">
                        <a:pos x="0" y="6"/>
                      </a:cxn>
                      <a:cxn ang="0">
                        <a:pos x="0" y="8"/>
                      </a:cxn>
                      <a:cxn ang="0">
                        <a:pos x="0" y="12"/>
                      </a:cxn>
                      <a:cxn ang="0">
                        <a:pos x="2" y="14"/>
                      </a:cxn>
                      <a:cxn ang="0">
                        <a:pos x="4" y="15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6" h="16">
                        <a:moveTo>
                          <a:pt x="8" y="16"/>
                        </a:moveTo>
                        <a:lnTo>
                          <a:pt x="10" y="15"/>
                        </a:lnTo>
                        <a:lnTo>
                          <a:pt x="13" y="14"/>
                        </a:lnTo>
                        <a:lnTo>
                          <a:pt x="15" y="12"/>
                        </a:lnTo>
                        <a:lnTo>
                          <a:pt x="16" y="8"/>
                        </a:lnTo>
                        <a:lnTo>
                          <a:pt x="15" y="6"/>
                        </a:lnTo>
                        <a:lnTo>
                          <a:pt x="13" y="2"/>
                        </a:lnTo>
                        <a:lnTo>
                          <a:pt x="10" y="1"/>
                        </a:lnTo>
                        <a:lnTo>
                          <a:pt x="8" y="0"/>
                        </a:lnTo>
                        <a:lnTo>
                          <a:pt x="4" y="1"/>
                        </a:lnTo>
                        <a:lnTo>
                          <a:pt x="2" y="2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4" y="15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49" name="Freeform 289"/>
                  <p:cNvSpPr>
                    <a:spLocks noChangeAspect="1"/>
                  </p:cNvSpPr>
                  <p:nvPr/>
                </p:nvSpPr>
                <p:spPr bwMode="auto">
                  <a:xfrm>
                    <a:off x="1023" y="3073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11" y="15"/>
                      </a:cxn>
                      <a:cxn ang="0">
                        <a:pos x="14" y="14"/>
                      </a:cxn>
                      <a:cxn ang="0">
                        <a:pos x="15" y="12"/>
                      </a:cxn>
                      <a:cxn ang="0">
                        <a:pos x="16" y="8"/>
                      </a:cxn>
                      <a:cxn ang="0">
                        <a:pos x="15" y="6"/>
                      </a:cxn>
                      <a:cxn ang="0">
                        <a:pos x="14" y="2"/>
                      </a:cxn>
                      <a:cxn ang="0">
                        <a:pos x="11" y="1"/>
                      </a:cxn>
                      <a:cxn ang="0">
                        <a:pos x="8" y="0"/>
                      </a:cxn>
                      <a:cxn ang="0">
                        <a:pos x="5" y="1"/>
                      </a:cxn>
                      <a:cxn ang="0">
                        <a:pos x="2" y="2"/>
                      </a:cxn>
                      <a:cxn ang="0">
                        <a:pos x="1" y="6"/>
                      </a:cxn>
                      <a:cxn ang="0">
                        <a:pos x="0" y="8"/>
                      </a:cxn>
                      <a:cxn ang="0">
                        <a:pos x="1" y="12"/>
                      </a:cxn>
                      <a:cxn ang="0">
                        <a:pos x="2" y="14"/>
                      </a:cxn>
                      <a:cxn ang="0">
                        <a:pos x="5" y="15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6" h="16">
                        <a:moveTo>
                          <a:pt x="8" y="16"/>
                        </a:moveTo>
                        <a:lnTo>
                          <a:pt x="11" y="15"/>
                        </a:lnTo>
                        <a:lnTo>
                          <a:pt x="14" y="14"/>
                        </a:lnTo>
                        <a:lnTo>
                          <a:pt x="15" y="12"/>
                        </a:lnTo>
                        <a:lnTo>
                          <a:pt x="16" y="8"/>
                        </a:lnTo>
                        <a:lnTo>
                          <a:pt x="15" y="6"/>
                        </a:lnTo>
                        <a:lnTo>
                          <a:pt x="14" y="2"/>
                        </a:lnTo>
                        <a:lnTo>
                          <a:pt x="11" y="1"/>
                        </a:lnTo>
                        <a:lnTo>
                          <a:pt x="8" y="0"/>
                        </a:lnTo>
                        <a:lnTo>
                          <a:pt x="5" y="1"/>
                        </a:lnTo>
                        <a:lnTo>
                          <a:pt x="2" y="2"/>
                        </a:lnTo>
                        <a:lnTo>
                          <a:pt x="1" y="6"/>
                        </a:lnTo>
                        <a:lnTo>
                          <a:pt x="0" y="8"/>
                        </a:lnTo>
                        <a:lnTo>
                          <a:pt x="1" y="12"/>
                        </a:lnTo>
                        <a:lnTo>
                          <a:pt x="2" y="14"/>
                        </a:lnTo>
                        <a:lnTo>
                          <a:pt x="5" y="15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0" name="Freeform 290"/>
                  <p:cNvSpPr>
                    <a:spLocks noChangeAspect="1"/>
                  </p:cNvSpPr>
                  <p:nvPr/>
                </p:nvSpPr>
                <p:spPr bwMode="auto">
                  <a:xfrm>
                    <a:off x="1038" y="3075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9" y="15"/>
                      </a:cxn>
                      <a:cxn ang="0">
                        <a:pos x="12" y="15"/>
                      </a:cxn>
                      <a:cxn ang="0">
                        <a:pos x="14" y="13"/>
                      </a:cxn>
                      <a:cxn ang="0">
                        <a:pos x="15" y="11"/>
                      </a:cxn>
                      <a:cxn ang="0">
                        <a:pos x="17" y="7"/>
                      </a:cxn>
                      <a:cxn ang="0">
                        <a:pos x="15" y="5"/>
                      </a:cxn>
                      <a:cxn ang="0">
                        <a:pos x="14" y="3"/>
                      </a:cxn>
                      <a:cxn ang="0">
                        <a:pos x="12" y="1"/>
                      </a:cxn>
                      <a:cxn ang="0">
                        <a:pos x="9" y="0"/>
                      </a:cxn>
                      <a:cxn ang="0">
                        <a:pos x="5" y="1"/>
                      </a:cxn>
                      <a:cxn ang="0">
                        <a:pos x="3" y="3"/>
                      </a:cxn>
                      <a:cxn ang="0">
                        <a:pos x="2" y="5"/>
                      </a:cxn>
                      <a:cxn ang="0">
                        <a:pos x="0" y="7"/>
                      </a:cxn>
                      <a:cxn ang="0">
                        <a:pos x="2" y="11"/>
                      </a:cxn>
                      <a:cxn ang="0">
                        <a:pos x="3" y="13"/>
                      </a:cxn>
                      <a:cxn ang="0">
                        <a:pos x="5" y="15"/>
                      </a:cxn>
                      <a:cxn ang="0">
                        <a:pos x="9" y="15"/>
                      </a:cxn>
                    </a:cxnLst>
                    <a:rect l="0" t="0" r="r" b="b"/>
                    <a:pathLst>
                      <a:path w="17" h="15">
                        <a:moveTo>
                          <a:pt x="9" y="15"/>
                        </a:moveTo>
                        <a:lnTo>
                          <a:pt x="12" y="15"/>
                        </a:lnTo>
                        <a:lnTo>
                          <a:pt x="14" y="13"/>
                        </a:lnTo>
                        <a:lnTo>
                          <a:pt x="15" y="11"/>
                        </a:lnTo>
                        <a:lnTo>
                          <a:pt x="17" y="7"/>
                        </a:lnTo>
                        <a:lnTo>
                          <a:pt x="15" y="5"/>
                        </a:lnTo>
                        <a:lnTo>
                          <a:pt x="14" y="3"/>
                        </a:lnTo>
                        <a:lnTo>
                          <a:pt x="12" y="1"/>
                        </a:lnTo>
                        <a:lnTo>
                          <a:pt x="9" y="0"/>
                        </a:lnTo>
                        <a:lnTo>
                          <a:pt x="5" y="1"/>
                        </a:lnTo>
                        <a:lnTo>
                          <a:pt x="3" y="3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11"/>
                        </a:lnTo>
                        <a:lnTo>
                          <a:pt x="3" y="13"/>
                        </a:lnTo>
                        <a:lnTo>
                          <a:pt x="5" y="15"/>
                        </a:lnTo>
                        <a:lnTo>
                          <a:pt x="9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1" name="Freeform 291"/>
                  <p:cNvSpPr>
                    <a:spLocks noChangeAspect="1"/>
                  </p:cNvSpPr>
                  <p:nvPr/>
                </p:nvSpPr>
                <p:spPr bwMode="auto">
                  <a:xfrm>
                    <a:off x="1029" y="2970"/>
                    <a:ext cx="91" cy="56"/>
                  </a:xfrm>
                  <a:custGeom>
                    <a:avLst/>
                    <a:gdLst/>
                    <a:ahLst/>
                    <a:cxnLst>
                      <a:cxn ang="0">
                        <a:pos x="1" y="113"/>
                      </a:cxn>
                      <a:cxn ang="0">
                        <a:pos x="0" y="10"/>
                      </a:cxn>
                      <a:cxn ang="0">
                        <a:pos x="0" y="9"/>
                      </a:cxn>
                      <a:cxn ang="0">
                        <a:pos x="2" y="5"/>
                      </a:cxn>
                      <a:cxn ang="0">
                        <a:pos x="6" y="1"/>
                      </a:cxn>
                      <a:cxn ang="0">
                        <a:pos x="13" y="0"/>
                      </a:cxn>
                      <a:cxn ang="0">
                        <a:pos x="181" y="0"/>
                      </a:cxn>
                      <a:cxn ang="0">
                        <a:pos x="24" y="14"/>
                      </a:cxn>
                      <a:cxn ang="0">
                        <a:pos x="22" y="15"/>
                      </a:cxn>
                      <a:cxn ang="0">
                        <a:pos x="19" y="17"/>
                      </a:cxn>
                      <a:cxn ang="0">
                        <a:pos x="15" y="21"/>
                      </a:cxn>
                      <a:cxn ang="0">
                        <a:pos x="13" y="28"/>
                      </a:cxn>
                      <a:cxn ang="0">
                        <a:pos x="11" y="45"/>
                      </a:cxn>
                      <a:cxn ang="0">
                        <a:pos x="7" y="74"/>
                      </a:cxn>
                      <a:cxn ang="0">
                        <a:pos x="4" y="101"/>
                      </a:cxn>
                      <a:cxn ang="0">
                        <a:pos x="1" y="113"/>
                      </a:cxn>
                    </a:cxnLst>
                    <a:rect l="0" t="0" r="r" b="b"/>
                    <a:pathLst>
                      <a:path w="181" h="113">
                        <a:moveTo>
                          <a:pt x="1" y="113"/>
                        </a:move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2" y="5"/>
                        </a:lnTo>
                        <a:lnTo>
                          <a:pt x="6" y="1"/>
                        </a:lnTo>
                        <a:lnTo>
                          <a:pt x="13" y="0"/>
                        </a:lnTo>
                        <a:lnTo>
                          <a:pt x="181" y="0"/>
                        </a:lnTo>
                        <a:lnTo>
                          <a:pt x="24" y="14"/>
                        </a:lnTo>
                        <a:lnTo>
                          <a:pt x="22" y="15"/>
                        </a:lnTo>
                        <a:lnTo>
                          <a:pt x="19" y="17"/>
                        </a:lnTo>
                        <a:lnTo>
                          <a:pt x="15" y="21"/>
                        </a:lnTo>
                        <a:lnTo>
                          <a:pt x="13" y="28"/>
                        </a:lnTo>
                        <a:lnTo>
                          <a:pt x="11" y="45"/>
                        </a:lnTo>
                        <a:lnTo>
                          <a:pt x="7" y="74"/>
                        </a:lnTo>
                        <a:lnTo>
                          <a:pt x="4" y="101"/>
                        </a:lnTo>
                        <a:lnTo>
                          <a:pt x="1" y="113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2" name="Freeform 292"/>
                  <p:cNvSpPr>
                    <a:spLocks noChangeAspect="1"/>
                  </p:cNvSpPr>
                  <p:nvPr/>
                </p:nvSpPr>
                <p:spPr bwMode="auto">
                  <a:xfrm>
                    <a:off x="1033" y="2982"/>
                    <a:ext cx="89" cy="56"/>
                  </a:xfrm>
                  <a:custGeom>
                    <a:avLst/>
                    <a:gdLst/>
                    <a:ahLst/>
                    <a:cxnLst>
                      <a:cxn ang="0">
                        <a:pos x="179" y="0"/>
                      </a:cxn>
                      <a:cxn ang="0">
                        <a:pos x="180" y="103"/>
                      </a:cxn>
                      <a:cxn ang="0">
                        <a:pos x="180" y="104"/>
                      </a:cxn>
                      <a:cxn ang="0">
                        <a:pos x="178" y="108"/>
                      </a:cxn>
                      <a:cxn ang="0">
                        <a:pos x="174" y="112"/>
                      </a:cxn>
                      <a:cxn ang="0">
                        <a:pos x="167" y="113"/>
                      </a:cxn>
                      <a:cxn ang="0">
                        <a:pos x="0" y="113"/>
                      </a:cxn>
                      <a:cxn ang="0">
                        <a:pos x="156" y="99"/>
                      </a:cxn>
                      <a:cxn ang="0">
                        <a:pos x="158" y="98"/>
                      </a:cxn>
                      <a:cxn ang="0">
                        <a:pos x="161" y="96"/>
                      </a:cxn>
                      <a:cxn ang="0">
                        <a:pos x="165" y="93"/>
                      </a:cxn>
                      <a:cxn ang="0">
                        <a:pos x="167" y="87"/>
                      </a:cxn>
                      <a:cxn ang="0">
                        <a:pos x="169" y="68"/>
                      </a:cxn>
                      <a:cxn ang="0">
                        <a:pos x="173" y="40"/>
                      </a:cxn>
                      <a:cxn ang="0">
                        <a:pos x="176" y="12"/>
                      </a:cxn>
                      <a:cxn ang="0">
                        <a:pos x="179" y="0"/>
                      </a:cxn>
                    </a:cxnLst>
                    <a:rect l="0" t="0" r="r" b="b"/>
                    <a:pathLst>
                      <a:path w="180" h="113">
                        <a:moveTo>
                          <a:pt x="179" y="0"/>
                        </a:moveTo>
                        <a:lnTo>
                          <a:pt x="180" y="103"/>
                        </a:lnTo>
                        <a:lnTo>
                          <a:pt x="180" y="104"/>
                        </a:lnTo>
                        <a:lnTo>
                          <a:pt x="178" y="108"/>
                        </a:lnTo>
                        <a:lnTo>
                          <a:pt x="174" y="112"/>
                        </a:lnTo>
                        <a:lnTo>
                          <a:pt x="167" y="113"/>
                        </a:lnTo>
                        <a:lnTo>
                          <a:pt x="0" y="113"/>
                        </a:lnTo>
                        <a:lnTo>
                          <a:pt x="156" y="99"/>
                        </a:lnTo>
                        <a:lnTo>
                          <a:pt x="158" y="98"/>
                        </a:lnTo>
                        <a:lnTo>
                          <a:pt x="161" y="96"/>
                        </a:lnTo>
                        <a:lnTo>
                          <a:pt x="165" y="93"/>
                        </a:lnTo>
                        <a:lnTo>
                          <a:pt x="167" y="87"/>
                        </a:lnTo>
                        <a:lnTo>
                          <a:pt x="169" y="68"/>
                        </a:lnTo>
                        <a:lnTo>
                          <a:pt x="173" y="40"/>
                        </a:lnTo>
                        <a:lnTo>
                          <a:pt x="176" y="12"/>
                        </a:lnTo>
                        <a:lnTo>
                          <a:pt x="179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3" name="Freeform 293"/>
                  <p:cNvSpPr>
                    <a:spLocks noChangeAspect="1"/>
                  </p:cNvSpPr>
                  <p:nvPr/>
                </p:nvSpPr>
                <p:spPr bwMode="auto">
                  <a:xfrm>
                    <a:off x="975" y="3173"/>
                    <a:ext cx="214" cy="194"/>
                  </a:xfrm>
                  <a:custGeom>
                    <a:avLst/>
                    <a:gdLst/>
                    <a:ahLst/>
                    <a:cxnLst>
                      <a:cxn ang="0">
                        <a:pos x="417" y="338"/>
                      </a:cxn>
                      <a:cxn ang="0">
                        <a:pos x="387" y="314"/>
                      </a:cxn>
                      <a:cxn ang="0">
                        <a:pos x="391" y="305"/>
                      </a:cxn>
                      <a:cxn ang="0">
                        <a:pos x="391" y="252"/>
                      </a:cxn>
                      <a:cxn ang="0">
                        <a:pos x="383" y="232"/>
                      </a:cxn>
                      <a:cxn ang="0">
                        <a:pos x="362" y="224"/>
                      </a:cxn>
                      <a:cxn ang="0">
                        <a:pos x="342" y="220"/>
                      </a:cxn>
                      <a:cxn ang="0">
                        <a:pos x="354" y="205"/>
                      </a:cxn>
                      <a:cxn ang="0">
                        <a:pos x="355" y="30"/>
                      </a:cxn>
                      <a:cxn ang="0">
                        <a:pos x="346" y="9"/>
                      </a:cxn>
                      <a:cxn ang="0">
                        <a:pos x="325" y="0"/>
                      </a:cxn>
                      <a:cxn ang="0">
                        <a:pos x="82" y="2"/>
                      </a:cxn>
                      <a:cxn ang="0">
                        <a:pos x="67" y="18"/>
                      </a:cxn>
                      <a:cxn ang="0">
                        <a:pos x="65" y="195"/>
                      </a:cxn>
                      <a:cxn ang="0">
                        <a:pos x="70" y="213"/>
                      </a:cxn>
                      <a:cxn ang="0">
                        <a:pos x="84" y="224"/>
                      </a:cxn>
                      <a:cxn ang="0">
                        <a:pos x="54" y="227"/>
                      </a:cxn>
                      <a:cxn ang="0">
                        <a:pos x="39" y="242"/>
                      </a:cxn>
                      <a:cxn ang="0">
                        <a:pos x="37" y="300"/>
                      </a:cxn>
                      <a:cxn ang="0">
                        <a:pos x="38" y="309"/>
                      </a:cxn>
                      <a:cxn ang="0">
                        <a:pos x="43" y="318"/>
                      </a:cxn>
                      <a:cxn ang="0">
                        <a:pos x="31" y="324"/>
                      </a:cxn>
                      <a:cxn ang="0">
                        <a:pos x="21" y="331"/>
                      </a:cxn>
                      <a:cxn ang="0">
                        <a:pos x="12" y="336"/>
                      </a:cxn>
                      <a:cxn ang="0">
                        <a:pos x="8" y="338"/>
                      </a:cxn>
                      <a:cxn ang="0">
                        <a:pos x="0" y="343"/>
                      </a:cxn>
                      <a:cxn ang="0">
                        <a:pos x="0" y="353"/>
                      </a:cxn>
                      <a:cxn ang="0">
                        <a:pos x="8" y="376"/>
                      </a:cxn>
                      <a:cxn ang="0">
                        <a:pos x="30" y="385"/>
                      </a:cxn>
                      <a:cxn ang="0">
                        <a:pos x="408" y="383"/>
                      </a:cxn>
                      <a:cxn ang="0">
                        <a:pos x="424" y="366"/>
                      </a:cxn>
                      <a:cxn ang="0">
                        <a:pos x="427" y="349"/>
                      </a:cxn>
                      <a:cxn ang="0">
                        <a:pos x="421" y="341"/>
                      </a:cxn>
                    </a:cxnLst>
                    <a:rect l="0" t="0" r="r" b="b"/>
                    <a:pathLst>
                      <a:path w="427" h="385">
                        <a:moveTo>
                          <a:pt x="421" y="341"/>
                        </a:moveTo>
                        <a:lnTo>
                          <a:pt x="417" y="338"/>
                        </a:lnTo>
                        <a:lnTo>
                          <a:pt x="385" y="318"/>
                        </a:lnTo>
                        <a:lnTo>
                          <a:pt x="387" y="314"/>
                        </a:lnTo>
                        <a:lnTo>
                          <a:pt x="390" y="309"/>
                        </a:lnTo>
                        <a:lnTo>
                          <a:pt x="391" y="305"/>
                        </a:lnTo>
                        <a:lnTo>
                          <a:pt x="391" y="300"/>
                        </a:lnTo>
                        <a:lnTo>
                          <a:pt x="391" y="252"/>
                        </a:lnTo>
                        <a:lnTo>
                          <a:pt x="388" y="242"/>
                        </a:lnTo>
                        <a:lnTo>
                          <a:pt x="383" y="232"/>
                        </a:lnTo>
                        <a:lnTo>
                          <a:pt x="374" y="227"/>
                        </a:lnTo>
                        <a:lnTo>
                          <a:pt x="362" y="224"/>
                        </a:lnTo>
                        <a:lnTo>
                          <a:pt x="334" y="224"/>
                        </a:lnTo>
                        <a:lnTo>
                          <a:pt x="342" y="220"/>
                        </a:lnTo>
                        <a:lnTo>
                          <a:pt x="349" y="213"/>
                        </a:lnTo>
                        <a:lnTo>
                          <a:pt x="354" y="205"/>
                        </a:lnTo>
                        <a:lnTo>
                          <a:pt x="355" y="195"/>
                        </a:lnTo>
                        <a:lnTo>
                          <a:pt x="355" y="30"/>
                        </a:lnTo>
                        <a:lnTo>
                          <a:pt x="353" y="18"/>
                        </a:lnTo>
                        <a:lnTo>
                          <a:pt x="346" y="9"/>
                        </a:lnTo>
                        <a:lnTo>
                          <a:pt x="337" y="2"/>
                        </a:lnTo>
                        <a:lnTo>
                          <a:pt x="325" y="0"/>
                        </a:lnTo>
                        <a:lnTo>
                          <a:pt x="94" y="0"/>
                        </a:lnTo>
                        <a:lnTo>
                          <a:pt x="82" y="2"/>
                        </a:lnTo>
                        <a:lnTo>
                          <a:pt x="73" y="9"/>
                        </a:lnTo>
                        <a:lnTo>
                          <a:pt x="67" y="18"/>
                        </a:lnTo>
                        <a:lnTo>
                          <a:pt x="65" y="30"/>
                        </a:lnTo>
                        <a:lnTo>
                          <a:pt x="65" y="195"/>
                        </a:lnTo>
                        <a:lnTo>
                          <a:pt x="66" y="205"/>
                        </a:lnTo>
                        <a:lnTo>
                          <a:pt x="70" y="213"/>
                        </a:lnTo>
                        <a:lnTo>
                          <a:pt x="76" y="220"/>
                        </a:lnTo>
                        <a:lnTo>
                          <a:pt x="84" y="224"/>
                        </a:lnTo>
                        <a:lnTo>
                          <a:pt x="65" y="224"/>
                        </a:lnTo>
                        <a:lnTo>
                          <a:pt x="54" y="227"/>
                        </a:lnTo>
                        <a:lnTo>
                          <a:pt x="45" y="232"/>
                        </a:lnTo>
                        <a:lnTo>
                          <a:pt x="39" y="242"/>
                        </a:lnTo>
                        <a:lnTo>
                          <a:pt x="37" y="252"/>
                        </a:lnTo>
                        <a:lnTo>
                          <a:pt x="37" y="300"/>
                        </a:lnTo>
                        <a:lnTo>
                          <a:pt x="37" y="305"/>
                        </a:lnTo>
                        <a:lnTo>
                          <a:pt x="38" y="309"/>
                        </a:lnTo>
                        <a:lnTo>
                          <a:pt x="41" y="313"/>
                        </a:lnTo>
                        <a:lnTo>
                          <a:pt x="43" y="318"/>
                        </a:lnTo>
                        <a:lnTo>
                          <a:pt x="37" y="321"/>
                        </a:lnTo>
                        <a:lnTo>
                          <a:pt x="31" y="324"/>
                        </a:lnTo>
                        <a:lnTo>
                          <a:pt x="26" y="328"/>
                        </a:lnTo>
                        <a:lnTo>
                          <a:pt x="21" y="331"/>
                        </a:lnTo>
                        <a:lnTo>
                          <a:pt x="15" y="334"/>
                        </a:lnTo>
                        <a:lnTo>
                          <a:pt x="12" y="336"/>
                        </a:lnTo>
                        <a:lnTo>
                          <a:pt x="9" y="338"/>
                        </a:lnTo>
                        <a:lnTo>
                          <a:pt x="8" y="338"/>
                        </a:lnTo>
                        <a:lnTo>
                          <a:pt x="5" y="341"/>
                        </a:lnTo>
                        <a:lnTo>
                          <a:pt x="0" y="343"/>
                        </a:lnTo>
                        <a:lnTo>
                          <a:pt x="0" y="349"/>
                        </a:lnTo>
                        <a:lnTo>
                          <a:pt x="0" y="353"/>
                        </a:lnTo>
                        <a:lnTo>
                          <a:pt x="2" y="366"/>
                        </a:lnTo>
                        <a:lnTo>
                          <a:pt x="8" y="376"/>
                        </a:lnTo>
                        <a:lnTo>
                          <a:pt x="19" y="383"/>
                        </a:lnTo>
                        <a:lnTo>
                          <a:pt x="30" y="385"/>
                        </a:lnTo>
                        <a:lnTo>
                          <a:pt x="395" y="385"/>
                        </a:lnTo>
                        <a:lnTo>
                          <a:pt x="408" y="383"/>
                        </a:lnTo>
                        <a:lnTo>
                          <a:pt x="417" y="376"/>
                        </a:lnTo>
                        <a:lnTo>
                          <a:pt x="424" y="366"/>
                        </a:lnTo>
                        <a:lnTo>
                          <a:pt x="427" y="353"/>
                        </a:lnTo>
                        <a:lnTo>
                          <a:pt x="427" y="349"/>
                        </a:lnTo>
                        <a:lnTo>
                          <a:pt x="427" y="343"/>
                        </a:lnTo>
                        <a:lnTo>
                          <a:pt x="421" y="3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4" name="Freeform 294"/>
                  <p:cNvSpPr>
                    <a:spLocks noChangeAspect="1"/>
                  </p:cNvSpPr>
                  <p:nvPr/>
                </p:nvSpPr>
                <p:spPr bwMode="auto">
                  <a:xfrm>
                    <a:off x="1013" y="3179"/>
                    <a:ext cx="135" cy="103"/>
                  </a:xfrm>
                  <a:custGeom>
                    <a:avLst/>
                    <a:gdLst/>
                    <a:ahLst/>
                    <a:cxnLst>
                      <a:cxn ang="0">
                        <a:pos x="20" y="206"/>
                      </a:cxn>
                      <a:cxn ang="0">
                        <a:pos x="13" y="205"/>
                      </a:cxn>
                      <a:cxn ang="0">
                        <a:pos x="6" y="200"/>
                      </a:cxn>
                      <a:cxn ang="0">
                        <a:pos x="1" y="193"/>
                      </a:cxn>
                      <a:cxn ang="0">
                        <a:pos x="0" y="185"/>
                      </a:cxn>
                      <a:cxn ang="0">
                        <a:pos x="0" y="20"/>
                      </a:cxn>
                      <a:cxn ang="0">
                        <a:pos x="1" y="13"/>
                      </a:cxn>
                      <a:cxn ang="0">
                        <a:pos x="6" y="6"/>
                      </a:cxn>
                      <a:cxn ang="0">
                        <a:pos x="13" y="1"/>
                      </a:cxn>
                      <a:cxn ang="0">
                        <a:pos x="20" y="0"/>
                      </a:cxn>
                      <a:cxn ang="0">
                        <a:pos x="251" y="0"/>
                      </a:cxn>
                      <a:cxn ang="0">
                        <a:pos x="259" y="1"/>
                      </a:cxn>
                      <a:cxn ang="0">
                        <a:pos x="265" y="6"/>
                      </a:cxn>
                      <a:cxn ang="0">
                        <a:pos x="270" y="13"/>
                      </a:cxn>
                      <a:cxn ang="0">
                        <a:pos x="271" y="20"/>
                      </a:cxn>
                      <a:cxn ang="0">
                        <a:pos x="271" y="185"/>
                      </a:cxn>
                      <a:cxn ang="0">
                        <a:pos x="270" y="193"/>
                      </a:cxn>
                      <a:cxn ang="0">
                        <a:pos x="265" y="200"/>
                      </a:cxn>
                      <a:cxn ang="0">
                        <a:pos x="259" y="205"/>
                      </a:cxn>
                      <a:cxn ang="0">
                        <a:pos x="251" y="206"/>
                      </a:cxn>
                      <a:cxn ang="0">
                        <a:pos x="20" y="206"/>
                      </a:cxn>
                    </a:cxnLst>
                    <a:rect l="0" t="0" r="r" b="b"/>
                    <a:pathLst>
                      <a:path w="271" h="206">
                        <a:moveTo>
                          <a:pt x="20" y="206"/>
                        </a:moveTo>
                        <a:lnTo>
                          <a:pt x="13" y="205"/>
                        </a:lnTo>
                        <a:lnTo>
                          <a:pt x="6" y="200"/>
                        </a:lnTo>
                        <a:lnTo>
                          <a:pt x="1" y="193"/>
                        </a:lnTo>
                        <a:lnTo>
                          <a:pt x="0" y="185"/>
                        </a:lnTo>
                        <a:lnTo>
                          <a:pt x="0" y="20"/>
                        </a:lnTo>
                        <a:lnTo>
                          <a:pt x="1" y="13"/>
                        </a:lnTo>
                        <a:lnTo>
                          <a:pt x="6" y="6"/>
                        </a:lnTo>
                        <a:lnTo>
                          <a:pt x="13" y="1"/>
                        </a:lnTo>
                        <a:lnTo>
                          <a:pt x="20" y="0"/>
                        </a:lnTo>
                        <a:lnTo>
                          <a:pt x="251" y="0"/>
                        </a:lnTo>
                        <a:lnTo>
                          <a:pt x="259" y="1"/>
                        </a:lnTo>
                        <a:lnTo>
                          <a:pt x="265" y="6"/>
                        </a:lnTo>
                        <a:lnTo>
                          <a:pt x="270" y="13"/>
                        </a:lnTo>
                        <a:lnTo>
                          <a:pt x="271" y="20"/>
                        </a:lnTo>
                        <a:lnTo>
                          <a:pt x="271" y="185"/>
                        </a:lnTo>
                        <a:lnTo>
                          <a:pt x="270" y="193"/>
                        </a:lnTo>
                        <a:lnTo>
                          <a:pt x="265" y="200"/>
                        </a:lnTo>
                        <a:lnTo>
                          <a:pt x="259" y="205"/>
                        </a:lnTo>
                        <a:lnTo>
                          <a:pt x="251" y="206"/>
                        </a:lnTo>
                        <a:lnTo>
                          <a:pt x="20" y="20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5" name="Freeform 295"/>
                  <p:cNvSpPr>
                    <a:spLocks noChangeAspect="1"/>
                  </p:cNvSpPr>
                  <p:nvPr/>
                </p:nvSpPr>
                <p:spPr bwMode="auto">
                  <a:xfrm>
                    <a:off x="1080" y="3185"/>
                    <a:ext cx="64" cy="92"/>
                  </a:xfrm>
                  <a:custGeom>
                    <a:avLst/>
                    <a:gdLst/>
                    <a:ahLst/>
                    <a:cxnLst>
                      <a:cxn ang="0">
                        <a:pos x="0" y="177"/>
                      </a:cxn>
                      <a:cxn ang="0">
                        <a:pos x="0" y="184"/>
                      </a:cxn>
                      <a:cxn ang="0">
                        <a:pos x="108" y="184"/>
                      </a:cxn>
                      <a:cxn ang="0">
                        <a:pos x="117" y="183"/>
                      </a:cxn>
                      <a:cxn ang="0">
                        <a:pos x="122" y="179"/>
                      </a:cxn>
                      <a:cxn ang="0">
                        <a:pos x="124" y="177"/>
                      </a:cxn>
                      <a:cxn ang="0">
                        <a:pos x="125" y="176"/>
                      </a:cxn>
                      <a:cxn ang="0">
                        <a:pos x="125" y="4"/>
                      </a:cxn>
                      <a:cxn ang="0">
                        <a:pos x="124" y="3"/>
                      </a:cxn>
                      <a:cxn ang="0">
                        <a:pos x="122" y="1"/>
                      </a:cxn>
                      <a:cxn ang="0">
                        <a:pos x="121" y="0"/>
                      </a:cxn>
                      <a:cxn ang="0">
                        <a:pos x="121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99" y="4"/>
                      </a:cxn>
                      <a:cxn ang="0">
                        <a:pos x="101" y="5"/>
                      </a:cxn>
                      <a:cxn ang="0">
                        <a:pos x="107" y="10"/>
                      </a:cxn>
                      <a:cxn ang="0">
                        <a:pos x="111" y="16"/>
                      </a:cxn>
                      <a:cxn ang="0">
                        <a:pos x="113" y="24"/>
                      </a:cxn>
                      <a:cxn ang="0">
                        <a:pos x="113" y="160"/>
                      </a:cxn>
                      <a:cxn ang="0">
                        <a:pos x="110" y="170"/>
                      </a:cxn>
                      <a:cxn ang="0">
                        <a:pos x="104" y="175"/>
                      </a:cxn>
                      <a:cxn ang="0">
                        <a:pos x="99" y="177"/>
                      </a:cxn>
                      <a:cxn ang="0">
                        <a:pos x="96" y="177"/>
                      </a:cxn>
                      <a:cxn ang="0">
                        <a:pos x="94" y="177"/>
                      </a:cxn>
                      <a:cxn ang="0">
                        <a:pos x="88" y="177"/>
                      </a:cxn>
                      <a:cxn ang="0">
                        <a:pos x="78" y="177"/>
                      </a:cxn>
                      <a:cxn ang="0">
                        <a:pos x="65" y="177"/>
                      </a:cxn>
                      <a:cxn ang="0">
                        <a:pos x="51" y="177"/>
                      </a:cxn>
                      <a:cxn ang="0">
                        <a:pos x="34" y="177"/>
                      </a:cxn>
                      <a:cxn ang="0">
                        <a:pos x="17" y="177"/>
                      </a:cxn>
                      <a:cxn ang="0">
                        <a:pos x="0" y="177"/>
                      </a:cxn>
                    </a:cxnLst>
                    <a:rect l="0" t="0" r="r" b="b"/>
                    <a:pathLst>
                      <a:path w="125" h="184">
                        <a:moveTo>
                          <a:pt x="0" y="177"/>
                        </a:moveTo>
                        <a:lnTo>
                          <a:pt x="0" y="184"/>
                        </a:lnTo>
                        <a:lnTo>
                          <a:pt x="108" y="184"/>
                        </a:lnTo>
                        <a:lnTo>
                          <a:pt x="117" y="183"/>
                        </a:lnTo>
                        <a:lnTo>
                          <a:pt x="122" y="179"/>
                        </a:lnTo>
                        <a:lnTo>
                          <a:pt x="124" y="177"/>
                        </a:lnTo>
                        <a:lnTo>
                          <a:pt x="125" y="176"/>
                        </a:lnTo>
                        <a:lnTo>
                          <a:pt x="125" y="4"/>
                        </a:lnTo>
                        <a:lnTo>
                          <a:pt x="124" y="3"/>
                        </a:lnTo>
                        <a:lnTo>
                          <a:pt x="122" y="1"/>
                        </a:lnTo>
                        <a:lnTo>
                          <a:pt x="121" y="0"/>
                        </a:lnTo>
                        <a:lnTo>
                          <a:pt x="121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99" y="4"/>
                        </a:lnTo>
                        <a:lnTo>
                          <a:pt x="101" y="5"/>
                        </a:lnTo>
                        <a:lnTo>
                          <a:pt x="107" y="10"/>
                        </a:lnTo>
                        <a:lnTo>
                          <a:pt x="111" y="16"/>
                        </a:lnTo>
                        <a:lnTo>
                          <a:pt x="113" y="24"/>
                        </a:lnTo>
                        <a:lnTo>
                          <a:pt x="113" y="160"/>
                        </a:lnTo>
                        <a:lnTo>
                          <a:pt x="110" y="170"/>
                        </a:lnTo>
                        <a:lnTo>
                          <a:pt x="104" y="175"/>
                        </a:lnTo>
                        <a:lnTo>
                          <a:pt x="99" y="177"/>
                        </a:lnTo>
                        <a:lnTo>
                          <a:pt x="96" y="177"/>
                        </a:lnTo>
                        <a:lnTo>
                          <a:pt x="94" y="177"/>
                        </a:lnTo>
                        <a:lnTo>
                          <a:pt x="88" y="177"/>
                        </a:lnTo>
                        <a:lnTo>
                          <a:pt x="78" y="177"/>
                        </a:lnTo>
                        <a:lnTo>
                          <a:pt x="65" y="177"/>
                        </a:lnTo>
                        <a:lnTo>
                          <a:pt x="51" y="177"/>
                        </a:lnTo>
                        <a:lnTo>
                          <a:pt x="34" y="177"/>
                        </a:lnTo>
                        <a:lnTo>
                          <a:pt x="17" y="177"/>
                        </a:lnTo>
                        <a:lnTo>
                          <a:pt x="0" y="177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6" name="Freeform 296"/>
                  <p:cNvSpPr>
                    <a:spLocks noChangeAspect="1"/>
                  </p:cNvSpPr>
                  <p:nvPr/>
                </p:nvSpPr>
                <p:spPr bwMode="auto">
                  <a:xfrm>
                    <a:off x="1019" y="3185"/>
                    <a:ext cx="60" cy="92"/>
                  </a:xfrm>
                  <a:custGeom>
                    <a:avLst/>
                    <a:gdLst/>
                    <a:ahLst/>
                    <a:cxnLst>
                      <a:cxn ang="0">
                        <a:pos x="123" y="4"/>
                      </a:cxn>
                      <a:cxn ang="0">
                        <a:pos x="123" y="0"/>
                      </a:cxn>
                      <a:cxn ang="0">
                        <a:pos x="32" y="0"/>
                      </a:cxn>
                      <a:cxn ang="0">
                        <a:pos x="15" y="1"/>
                      </a:cxn>
                      <a:cxn ang="0">
                        <a:pos x="6" y="3"/>
                      </a:cxn>
                      <a:cxn ang="0">
                        <a:pos x="3" y="5"/>
                      </a:cxn>
                      <a:cxn ang="0">
                        <a:pos x="2" y="6"/>
                      </a:cxn>
                      <a:cxn ang="0">
                        <a:pos x="2" y="26"/>
                      </a:cxn>
                      <a:cxn ang="0">
                        <a:pos x="2" y="71"/>
                      </a:cxn>
                      <a:cxn ang="0">
                        <a:pos x="0" y="120"/>
                      </a:cxn>
                      <a:cxn ang="0">
                        <a:pos x="0" y="154"/>
                      </a:cxn>
                      <a:cxn ang="0">
                        <a:pos x="0" y="163"/>
                      </a:cxn>
                      <a:cxn ang="0">
                        <a:pos x="2" y="171"/>
                      </a:cxn>
                      <a:cxn ang="0">
                        <a:pos x="4" y="178"/>
                      </a:cxn>
                      <a:cxn ang="0">
                        <a:pos x="6" y="184"/>
                      </a:cxn>
                      <a:cxn ang="0">
                        <a:pos x="123" y="184"/>
                      </a:cxn>
                      <a:cxn ang="0">
                        <a:pos x="123" y="177"/>
                      </a:cxn>
                      <a:cxn ang="0">
                        <a:pos x="108" y="177"/>
                      </a:cxn>
                      <a:cxn ang="0">
                        <a:pos x="93" y="177"/>
                      </a:cxn>
                      <a:cxn ang="0">
                        <a:pos x="78" y="177"/>
                      </a:cxn>
                      <a:cxn ang="0">
                        <a:pos x="65" y="177"/>
                      </a:cxn>
                      <a:cxn ang="0">
                        <a:pos x="55" y="177"/>
                      </a:cxn>
                      <a:cxn ang="0">
                        <a:pos x="45" y="177"/>
                      </a:cxn>
                      <a:cxn ang="0">
                        <a:pos x="38" y="177"/>
                      </a:cxn>
                      <a:cxn ang="0">
                        <a:pos x="34" y="177"/>
                      </a:cxn>
                      <a:cxn ang="0">
                        <a:pos x="33" y="177"/>
                      </a:cxn>
                      <a:cxn ang="0">
                        <a:pos x="32" y="176"/>
                      </a:cxn>
                      <a:cxn ang="0">
                        <a:pos x="30" y="176"/>
                      </a:cxn>
                      <a:cxn ang="0">
                        <a:pos x="29" y="176"/>
                      </a:cxn>
                      <a:cxn ang="0">
                        <a:pos x="25" y="177"/>
                      </a:cxn>
                      <a:cxn ang="0">
                        <a:pos x="18" y="173"/>
                      </a:cxn>
                      <a:cxn ang="0">
                        <a:pos x="11" y="163"/>
                      </a:cxn>
                      <a:cxn ang="0">
                        <a:pos x="9" y="140"/>
                      </a:cxn>
                      <a:cxn ang="0">
                        <a:pos x="9" y="23"/>
                      </a:cxn>
                      <a:cxn ang="0">
                        <a:pos x="9" y="19"/>
                      </a:cxn>
                      <a:cxn ang="0">
                        <a:pos x="12" y="13"/>
                      </a:cxn>
                      <a:cxn ang="0">
                        <a:pos x="19" y="6"/>
                      </a:cxn>
                      <a:cxn ang="0">
                        <a:pos x="33" y="4"/>
                      </a:cxn>
                      <a:cxn ang="0">
                        <a:pos x="123" y="4"/>
                      </a:cxn>
                    </a:cxnLst>
                    <a:rect l="0" t="0" r="r" b="b"/>
                    <a:pathLst>
                      <a:path w="123" h="184">
                        <a:moveTo>
                          <a:pt x="123" y="4"/>
                        </a:moveTo>
                        <a:lnTo>
                          <a:pt x="123" y="0"/>
                        </a:lnTo>
                        <a:lnTo>
                          <a:pt x="32" y="0"/>
                        </a:lnTo>
                        <a:lnTo>
                          <a:pt x="15" y="1"/>
                        </a:lnTo>
                        <a:lnTo>
                          <a:pt x="6" y="3"/>
                        </a:lnTo>
                        <a:lnTo>
                          <a:pt x="3" y="5"/>
                        </a:lnTo>
                        <a:lnTo>
                          <a:pt x="2" y="6"/>
                        </a:lnTo>
                        <a:lnTo>
                          <a:pt x="2" y="26"/>
                        </a:lnTo>
                        <a:lnTo>
                          <a:pt x="2" y="71"/>
                        </a:lnTo>
                        <a:lnTo>
                          <a:pt x="0" y="120"/>
                        </a:lnTo>
                        <a:lnTo>
                          <a:pt x="0" y="154"/>
                        </a:lnTo>
                        <a:lnTo>
                          <a:pt x="0" y="163"/>
                        </a:lnTo>
                        <a:lnTo>
                          <a:pt x="2" y="171"/>
                        </a:lnTo>
                        <a:lnTo>
                          <a:pt x="4" y="178"/>
                        </a:lnTo>
                        <a:lnTo>
                          <a:pt x="6" y="184"/>
                        </a:lnTo>
                        <a:lnTo>
                          <a:pt x="123" y="184"/>
                        </a:lnTo>
                        <a:lnTo>
                          <a:pt x="123" y="177"/>
                        </a:lnTo>
                        <a:lnTo>
                          <a:pt x="108" y="177"/>
                        </a:lnTo>
                        <a:lnTo>
                          <a:pt x="93" y="177"/>
                        </a:lnTo>
                        <a:lnTo>
                          <a:pt x="78" y="177"/>
                        </a:lnTo>
                        <a:lnTo>
                          <a:pt x="65" y="177"/>
                        </a:lnTo>
                        <a:lnTo>
                          <a:pt x="55" y="177"/>
                        </a:lnTo>
                        <a:lnTo>
                          <a:pt x="45" y="177"/>
                        </a:lnTo>
                        <a:lnTo>
                          <a:pt x="38" y="177"/>
                        </a:lnTo>
                        <a:lnTo>
                          <a:pt x="34" y="177"/>
                        </a:lnTo>
                        <a:lnTo>
                          <a:pt x="33" y="177"/>
                        </a:lnTo>
                        <a:lnTo>
                          <a:pt x="32" y="176"/>
                        </a:lnTo>
                        <a:lnTo>
                          <a:pt x="30" y="176"/>
                        </a:lnTo>
                        <a:lnTo>
                          <a:pt x="29" y="176"/>
                        </a:lnTo>
                        <a:lnTo>
                          <a:pt x="25" y="177"/>
                        </a:lnTo>
                        <a:lnTo>
                          <a:pt x="18" y="173"/>
                        </a:lnTo>
                        <a:lnTo>
                          <a:pt x="11" y="163"/>
                        </a:lnTo>
                        <a:lnTo>
                          <a:pt x="9" y="140"/>
                        </a:lnTo>
                        <a:lnTo>
                          <a:pt x="9" y="23"/>
                        </a:lnTo>
                        <a:lnTo>
                          <a:pt x="9" y="19"/>
                        </a:lnTo>
                        <a:lnTo>
                          <a:pt x="12" y="13"/>
                        </a:lnTo>
                        <a:lnTo>
                          <a:pt x="19" y="6"/>
                        </a:lnTo>
                        <a:lnTo>
                          <a:pt x="33" y="4"/>
                        </a:lnTo>
                        <a:lnTo>
                          <a:pt x="123" y="4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7" name="Freeform 297"/>
                  <p:cNvSpPr>
                    <a:spLocks noChangeAspect="1"/>
                  </p:cNvSpPr>
                  <p:nvPr/>
                </p:nvSpPr>
                <p:spPr bwMode="auto">
                  <a:xfrm>
                    <a:off x="1023" y="3187"/>
                    <a:ext cx="112" cy="87"/>
                  </a:xfrm>
                  <a:custGeom>
                    <a:avLst/>
                    <a:gdLst/>
                    <a:ahLst/>
                    <a:cxnLst>
                      <a:cxn ang="0">
                        <a:pos x="11" y="163"/>
                      </a:cxn>
                      <a:cxn ang="0">
                        <a:pos x="208" y="6"/>
                      </a:cxn>
                      <a:cxn ang="0">
                        <a:pos x="215" y="8"/>
                      </a:cxn>
                      <a:cxn ang="0">
                        <a:pos x="221" y="13"/>
                      </a:cxn>
                      <a:cxn ang="0">
                        <a:pos x="225" y="17"/>
                      </a:cxn>
                      <a:cxn ang="0">
                        <a:pos x="227" y="20"/>
                      </a:cxn>
                      <a:cxn ang="0">
                        <a:pos x="225" y="12"/>
                      </a:cxn>
                      <a:cxn ang="0">
                        <a:pos x="221" y="6"/>
                      </a:cxn>
                      <a:cxn ang="0">
                        <a:pos x="215" y="1"/>
                      </a:cxn>
                      <a:cxn ang="0">
                        <a:pos x="213" y="0"/>
                      </a:cxn>
                      <a:cxn ang="0">
                        <a:pos x="24" y="0"/>
                      </a:cxn>
                      <a:cxn ang="0">
                        <a:pos x="10" y="2"/>
                      </a:cxn>
                      <a:cxn ang="0">
                        <a:pos x="3" y="9"/>
                      </a:cxn>
                      <a:cxn ang="0">
                        <a:pos x="0" y="15"/>
                      </a:cxn>
                      <a:cxn ang="0">
                        <a:pos x="0" y="19"/>
                      </a:cxn>
                      <a:cxn ang="0">
                        <a:pos x="0" y="136"/>
                      </a:cxn>
                      <a:cxn ang="0">
                        <a:pos x="2" y="159"/>
                      </a:cxn>
                      <a:cxn ang="0">
                        <a:pos x="9" y="169"/>
                      </a:cxn>
                      <a:cxn ang="0">
                        <a:pos x="16" y="173"/>
                      </a:cxn>
                      <a:cxn ang="0">
                        <a:pos x="20" y="172"/>
                      </a:cxn>
                      <a:cxn ang="0">
                        <a:pos x="14" y="169"/>
                      </a:cxn>
                      <a:cxn ang="0">
                        <a:pos x="12" y="166"/>
                      </a:cxn>
                      <a:cxn ang="0">
                        <a:pos x="11" y="164"/>
                      </a:cxn>
                      <a:cxn ang="0">
                        <a:pos x="11" y="163"/>
                      </a:cxn>
                    </a:cxnLst>
                    <a:rect l="0" t="0" r="r" b="b"/>
                    <a:pathLst>
                      <a:path w="227" h="173">
                        <a:moveTo>
                          <a:pt x="11" y="163"/>
                        </a:moveTo>
                        <a:lnTo>
                          <a:pt x="208" y="6"/>
                        </a:lnTo>
                        <a:lnTo>
                          <a:pt x="215" y="8"/>
                        </a:lnTo>
                        <a:lnTo>
                          <a:pt x="221" y="13"/>
                        </a:lnTo>
                        <a:lnTo>
                          <a:pt x="225" y="17"/>
                        </a:lnTo>
                        <a:lnTo>
                          <a:pt x="227" y="20"/>
                        </a:lnTo>
                        <a:lnTo>
                          <a:pt x="225" y="12"/>
                        </a:lnTo>
                        <a:lnTo>
                          <a:pt x="221" y="6"/>
                        </a:lnTo>
                        <a:lnTo>
                          <a:pt x="215" y="1"/>
                        </a:lnTo>
                        <a:lnTo>
                          <a:pt x="213" y="0"/>
                        </a:lnTo>
                        <a:lnTo>
                          <a:pt x="24" y="0"/>
                        </a:lnTo>
                        <a:lnTo>
                          <a:pt x="10" y="2"/>
                        </a:lnTo>
                        <a:lnTo>
                          <a:pt x="3" y="9"/>
                        </a:lnTo>
                        <a:lnTo>
                          <a:pt x="0" y="15"/>
                        </a:lnTo>
                        <a:lnTo>
                          <a:pt x="0" y="19"/>
                        </a:lnTo>
                        <a:lnTo>
                          <a:pt x="0" y="136"/>
                        </a:lnTo>
                        <a:lnTo>
                          <a:pt x="2" y="159"/>
                        </a:lnTo>
                        <a:lnTo>
                          <a:pt x="9" y="169"/>
                        </a:lnTo>
                        <a:lnTo>
                          <a:pt x="16" y="173"/>
                        </a:lnTo>
                        <a:lnTo>
                          <a:pt x="20" y="172"/>
                        </a:lnTo>
                        <a:lnTo>
                          <a:pt x="14" y="169"/>
                        </a:lnTo>
                        <a:lnTo>
                          <a:pt x="12" y="166"/>
                        </a:lnTo>
                        <a:lnTo>
                          <a:pt x="11" y="164"/>
                        </a:lnTo>
                        <a:lnTo>
                          <a:pt x="11" y="163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8" name="Freeform 298"/>
                  <p:cNvSpPr>
                    <a:spLocks noChangeAspect="1"/>
                  </p:cNvSpPr>
                  <p:nvPr/>
                </p:nvSpPr>
                <p:spPr bwMode="auto">
                  <a:xfrm>
                    <a:off x="1022" y="3187"/>
                    <a:ext cx="121" cy="91"/>
                  </a:xfrm>
                  <a:custGeom>
                    <a:avLst/>
                    <a:gdLst/>
                    <a:ahLst/>
                    <a:cxnLst>
                      <a:cxn ang="0">
                        <a:pos x="242" y="172"/>
                      </a:cxn>
                      <a:cxn ang="0">
                        <a:pos x="241" y="173"/>
                      </a:cxn>
                      <a:cxn ang="0">
                        <a:pos x="239" y="175"/>
                      </a:cxn>
                      <a:cxn ang="0">
                        <a:pos x="234" y="179"/>
                      </a:cxn>
                      <a:cxn ang="0">
                        <a:pos x="225" y="180"/>
                      </a:cxn>
                      <a:cxn ang="0">
                        <a:pos x="0" y="180"/>
                      </a:cxn>
                      <a:cxn ang="0">
                        <a:pos x="0" y="181"/>
                      </a:cxn>
                      <a:cxn ang="0">
                        <a:pos x="0" y="181"/>
                      </a:cxn>
                      <a:cxn ang="0">
                        <a:pos x="0" y="181"/>
                      </a:cxn>
                      <a:cxn ang="0">
                        <a:pos x="0" y="182"/>
                      </a:cxn>
                      <a:cxn ang="0">
                        <a:pos x="1" y="182"/>
                      </a:cxn>
                      <a:cxn ang="0">
                        <a:pos x="3" y="182"/>
                      </a:cxn>
                      <a:cxn ang="0">
                        <a:pos x="3" y="182"/>
                      </a:cxn>
                      <a:cxn ang="0">
                        <a:pos x="3" y="182"/>
                      </a:cxn>
                      <a:cxn ang="0">
                        <a:pos x="234" y="182"/>
                      </a:cxn>
                      <a:cxn ang="0">
                        <a:pos x="239" y="181"/>
                      </a:cxn>
                      <a:cxn ang="0">
                        <a:pos x="242" y="179"/>
                      </a:cxn>
                      <a:cxn ang="0">
                        <a:pos x="244" y="175"/>
                      </a:cxn>
                      <a:cxn ang="0">
                        <a:pos x="246" y="169"/>
                      </a:cxn>
                      <a:cxn ang="0">
                        <a:pos x="246" y="6"/>
                      </a:cxn>
                      <a:cxn ang="0">
                        <a:pos x="244" y="5"/>
                      </a:cxn>
                      <a:cxn ang="0">
                        <a:pos x="244" y="2"/>
                      </a:cxn>
                      <a:cxn ang="0">
                        <a:pos x="243" y="1"/>
                      </a:cxn>
                      <a:cxn ang="0">
                        <a:pos x="242" y="0"/>
                      </a:cxn>
                      <a:cxn ang="0">
                        <a:pos x="242" y="172"/>
                      </a:cxn>
                    </a:cxnLst>
                    <a:rect l="0" t="0" r="r" b="b"/>
                    <a:pathLst>
                      <a:path w="246" h="182">
                        <a:moveTo>
                          <a:pt x="242" y="172"/>
                        </a:moveTo>
                        <a:lnTo>
                          <a:pt x="241" y="173"/>
                        </a:lnTo>
                        <a:lnTo>
                          <a:pt x="239" y="175"/>
                        </a:lnTo>
                        <a:lnTo>
                          <a:pt x="234" y="179"/>
                        </a:lnTo>
                        <a:lnTo>
                          <a:pt x="225" y="180"/>
                        </a:lnTo>
                        <a:lnTo>
                          <a:pt x="0" y="180"/>
                        </a:lnTo>
                        <a:lnTo>
                          <a:pt x="0" y="181"/>
                        </a:lnTo>
                        <a:lnTo>
                          <a:pt x="0" y="181"/>
                        </a:lnTo>
                        <a:lnTo>
                          <a:pt x="0" y="181"/>
                        </a:lnTo>
                        <a:lnTo>
                          <a:pt x="0" y="182"/>
                        </a:lnTo>
                        <a:lnTo>
                          <a:pt x="1" y="182"/>
                        </a:lnTo>
                        <a:lnTo>
                          <a:pt x="3" y="182"/>
                        </a:lnTo>
                        <a:lnTo>
                          <a:pt x="3" y="182"/>
                        </a:lnTo>
                        <a:lnTo>
                          <a:pt x="3" y="182"/>
                        </a:lnTo>
                        <a:lnTo>
                          <a:pt x="234" y="182"/>
                        </a:lnTo>
                        <a:lnTo>
                          <a:pt x="239" y="181"/>
                        </a:lnTo>
                        <a:lnTo>
                          <a:pt x="242" y="179"/>
                        </a:lnTo>
                        <a:lnTo>
                          <a:pt x="244" y="175"/>
                        </a:lnTo>
                        <a:lnTo>
                          <a:pt x="246" y="169"/>
                        </a:lnTo>
                        <a:lnTo>
                          <a:pt x="246" y="6"/>
                        </a:lnTo>
                        <a:lnTo>
                          <a:pt x="244" y="5"/>
                        </a:lnTo>
                        <a:lnTo>
                          <a:pt x="244" y="2"/>
                        </a:lnTo>
                        <a:lnTo>
                          <a:pt x="243" y="1"/>
                        </a:lnTo>
                        <a:lnTo>
                          <a:pt x="242" y="0"/>
                        </a:lnTo>
                        <a:lnTo>
                          <a:pt x="242" y="17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59" name="Freeform 299"/>
                  <p:cNvSpPr>
                    <a:spLocks noChangeAspect="1"/>
                  </p:cNvSpPr>
                  <p:nvPr/>
                </p:nvSpPr>
                <p:spPr bwMode="auto">
                  <a:xfrm>
                    <a:off x="1017" y="3183"/>
                    <a:ext cx="127" cy="95"/>
                  </a:xfrm>
                  <a:custGeom>
                    <a:avLst/>
                    <a:gdLst/>
                    <a:ahLst/>
                    <a:cxnLst>
                      <a:cxn ang="0">
                        <a:pos x="243" y="0"/>
                      </a:cxn>
                      <a:cxn ang="0">
                        <a:pos x="12" y="0"/>
                      </a:cxn>
                      <a:cxn ang="0">
                        <a:pos x="7" y="1"/>
                      </a:cxn>
                      <a:cxn ang="0">
                        <a:pos x="3" y="4"/>
                      </a:cxn>
                      <a:cxn ang="0">
                        <a:pos x="1" y="7"/>
                      </a:cxn>
                      <a:cxn ang="0">
                        <a:pos x="0" y="12"/>
                      </a:cxn>
                      <a:cxn ang="0">
                        <a:pos x="0" y="177"/>
                      </a:cxn>
                      <a:cxn ang="0">
                        <a:pos x="1" y="182"/>
                      </a:cxn>
                      <a:cxn ang="0">
                        <a:pos x="3" y="185"/>
                      </a:cxn>
                      <a:cxn ang="0">
                        <a:pos x="6" y="189"/>
                      </a:cxn>
                      <a:cxn ang="0">
                        <a:pos x="9" y="190"/>
                      </a:cxn>
                      <a:cxn ang="0">
                        <a:pos x="9" y="189"/>
                      </a:cxn>
                      <a:cxn ang="0">
                        <a:pos x="9" y="189"/>
                      </a:cxn>
                      <a:cxn ang="0">
                        <a:pos x="9" y="189"/>
                      </a:cxn>
                      <a:cxn ang="0">
                        <a:pos x="9" y="188"/>
                      </a:cxn>
                      <a:cxn ang="0">
                        <a:pos x="7" y="182"/>
                      </a:cxn>
                      <a:cxn ang="0">
                        <a:pos x="5" y="175"/>
                      </a:cxn>
                      <a:cxn ang="0">
                        <a:pos x="3" y="167"/>
                      </a:cxn>
                      <a:cxn ang="0">
                        <a:pos x="3" y="158"/>
                      </a:cxn>
                      <a:cxn ang="0">
                        <a:pos x="3" y="124"/>
                      </a:cxn>
                      <a:cxn ang="0">
                        <a:pos x="5" y="75"/>
                      </a:cxn>
                      <a:cxn ang="0">
                        <a:pos x="5" y="30"/>
                      </a:cxn>
                      <a:cxn ang="0">
                        <a:pos x="5" y="10"/>
                      </a:cxn>
                      <a:cxn ang="0">
                        <a:pos x="6" y="9"/>
                      </a:cxn>
                      <a:cxn ang="0">
                        <a:pos x="9" y="7"/>
                      </a:cxn>
                      <a:cxn ang="0">
                        <a:pos x="18" y="5"/>
                      </a:cxn>
                      <a:cxn ang="0">
                        <a:pos x="35" y="4"/>
                      </a:cxn>
                      <a:cxn ang="0">
                        <a:pos x="247" y="4"/>
                      </a:cxn>
                      <a:cxn ang="0">
                        <a:pos x="247" y="4"/>
                      </a:cxn>
                      <a:cxn ang="0">
                        <a:pos x="248" y="5"/>
                      </a:cxn>
                      <a:cxn ang="0">
                        <a:pos x="250" y="7"/>
                      </a:cxn>
                      <a:cxn ang="0">
                        <a:pos x="251" y="8"/>
                      </a:cxn>
                      <a:cxn ang="0">
                        <a:pos x="252" y="9"/>
                      </a:cxn>
                      <a:cxn ang="0">
                        <a:pos x="253" y="10"/>
                      </a:cxn>
                      <a:cxn ang="0">
                        <a:pos x="253" y="13"/>
                      </a:cxn>
                      <a:cxn ang="0">
                        <a:pos x="255" y="14"/>
                      </a:cxn>
                      <a:cxn ang="0">
                        <a:pos x="255" y="12"/>
                      </a:cxn>
                      <a:cxn ang="0">
                        <a:pos x="253" y="7"/>
                      </a:cxn>
                      <a:cxn ang="0">
                        <a:pos x="251" y="4"/>
                      </a:cxn>
                      <a:cxn ang="0">
                        <a:pos x="248" y="1"/>
                      </a:cxn>
                      <a:cxn ang="0">
                        <a:pos x="243" y="0"/>
                      </a:cxn>
                    </a:cxnLst>
                    <a:rect l="0" t="0" r="r" b="b"/>
                    <a:pathLst>
                      <a:path w="255" h="190">
                        <a:moveTo>
                          <a:pt x="243" y="0"/>
                        </a:move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3" y="4"/>
                        </a:lnTo>
                        <a:lnTo>
                          <a:pt x="1" y="7"/>
                        </a:lnTo>
                        <a:lnTo>
                          <a:pt x="0" y="12"/>
                        </a:lnTo>
                        <a:lnTo>
                          <a:pt x="0" y="177"/>
                        </a:lnTo>
                        <a:lnTo>
                          <a:pt x="1" y="182"/>
                        </a:lnTo>
                        <a:lnTo>
                          <a:pt x="3" y="185"/>
                        </a:lnTo>
                        <a:lnTo>
                          <a:pt x="6" y="189"/>
                        </a:lnTo>
                        <a:lnTo>
                          <a:pt x="9" y="190"/>
                        </a:lnTo>
                        <a:lnTo>
                          <a:pt x="9" y="189"/>
                        </a:lnTo>
                        <a:lnTo>
                          <a:pt x="9" y="189"/>
                        </a:lnTo>
                        <a:lnTo>
                          <a:pt x="9" y="189"/>
                        </a:lnTo>
                        <a:lnTo>
                          <a:pt x="9" y="188"/>
                        </a:lnTo>
                        <a:lnTo>
                          <a:pt x="7" y="182"/>
                        </a:lnTo>
                        <a:lnTo>
                          <a:pt x="5" y="175"/>
                        </a:lnTo>
                        <a:lnTo>
                          <a:pt x="3" y="167"/>
                        </a:lnTo>
                        <a:lnTo>
                          <a:pt x="3" y="158"/>
                        </a:lnTo>
                        <a:lnTo>
                          <a:pt x="3" y="124"/>
                        </a:lnTo>
                        <a:lnTo>
                          <a:pt x="5" y="75"/>
                        </a:lnTo>
                        <a:lnTo>
                          <a:pt x="5" y="30"/>
                        </a:lnTo>
                        <a:lnTo>
                          <a:pt x="5" y="10"/>
                        </a:lnTo>
                        <a:lnTo>
                          <a:pt x="6" y="9"/>
                        </a:lnTo>
                        <a:lnTo>
                          <a:pt x="9" y="7"/>
                        </a:lnTo>
                        <a:lnTo>
                          <a:pt x="18" y="5"/>
                        </a:lnTo>
                        <a:lnTo>
                          <a:pt x="35" y="4"/>
                        </a:lnTo>
                        <a:lnTo>
                          <a:pt x="247" y="4"/>
                        </a:lnTo>
                        <a:lnTo>
                          <a:pt x="247" y="4"/>
                        </a:lnTo>
                        <a:lnTo>
                          <a:pt x="248" y="5"/>
                        </a:lnTo>
                        <a:lnTo>
                          <a:pt x="250" y="7"/>
                        </a:lnTo>
                        <a:lnTo>
                          <a:pt x="251" y="8"/>
                        </a:lnTo>
                        <a:lnTo>
                          <a:pt x="252" y="9"/>
                        </a:lnTo>
                        <a:lnTo>
                          <a:pt x="253" y="10"/>
                        </a:lnTo>
                        <a:lnTo>
                          <a:pt x="253" y="13"/>
                        </a:lnTo>
                        <a:lnTo>
                          <a:pt x="255" y="14"/>
                        </a:lnTo>
                        <a:lnTo>
                          <a:pt x="255" y="12"/>
                        </a:lnTo>
                        <a:lnTo>
                          <a:pt x="253" y="7"/>
                        </a:lnTo>
                        <a:lnTo>
                          <a:pt x="251" y="4"/>
                        </a:lnTo>
                        <a:lnTo>
                          <a:pt x="248" y="1"/>
                        </a:lnTo>
                        <a:lnTo>
                          <a:pt x="243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0" name="Freeform 300"/>
                  <p:cNvSpPr>
                    <a:spLocks noChangeAspect="1"/>
                  </p:cNvSpPr>
                  <p:nvPr/>
                </p:nvSpPr>
                <p:spPr bwMode="auto">
                  <a:xfrm>
                    <a:off x="1029" y="3189"/>
                    <a:ext cx="107" cy="84"/>
                  </a:xfrm>
                  <a:custGeom>
                    <a:avLst/>
                    <a:gdLst/>
                    <a:ahLst/>
                    <a:cxnLst>
                      <a:cxn ang="0">
                        <a:pos x="216" y="14"/>
                      </a:cxn>
                      <a:cxn ang="0">
                        <a:pos x="214" y="11"/>
                      </a:cxn>
                      <a:cxn ang="0">
                        <a:pos x="210" y="7"/>
                      </a:cxn>
                      <a:cxn ang="0">
                        <a:pos x="204" y="2"/>
                      </a:cxn>
                      <a:cxn ang="0">
                        <a:pos x="197" y="0"/>
                      </a:cxn>
                      <a:cxn ang="0">
                        <a:pos x="0" y="157"/>
                      </a:cxn>
                      <a:cxn ang="0">
                        <a:pos x="0" y="158"/>
                      </a:cxn>
                      <a:cxn ang="0">
                        <a:pos x="1" y="160"/>
                      </a:cxn>
                      <a:cxn ang="0">
                        <a:pos x="3" y="163"/>
                      </a:cxn>
                      <a:cxn ang="0">
                        <a:pos x="9" y="166"/>
                      </a:cxn>
                      <a:cxn ang="0">
                        <a:pos x="10" y="166"/>
                      </a:cxn>
                      <a:cxn ang="0">
                        <a:pos x="12" y="166"/>
                      </a:cxn>
                      <a:cxn ang="0">
                        <a:pos x="13" y="167"/>
                      </a:cxn>
                      <a:cxn ang="0">
                        <a:pos x="14" y="167"/>
                      </a:cxn>
                      <a:cxn ang="0">
                        <a:pos x="18" y="167"/>
                      </a:cxn>
                      <a:cxn ang="0">
                        <a:pos x="25" y="167"/>
                      </a:cxn>
                      <a:cxn ang="0">
                        <a:pos x="36" y="167"/>
                      </a:cxn>
                      <a:cxn ang="0">
                        <a:pos x="48" y="167"/>
                      </a:cxn>
                      <a:cxn ang="0">
                        <a:pos x="63" y="167"/>
                      </a:cxn>
                      <a:cxn ang="0">
                        <a:pos x="78" y="167"/>
                      </a:cxn>
                      <a:cxn ang="0">
                        <a:pos x="95" y="167"/>
                      </a:cxn>
                      <a:cxn ang="0">
                        <a:pos x="112" y="167"/>
                      </a:cxn>
                      <a:cxn ang="0">
                        <a:pos x="128" y="167"/>
                      </a:cxn>
                      <a:cxn ang="0">
                        <a:pos x="144" y="167"/>
                      </a:cxn>
                      <a:cxn ang="0">
                        <a:pos x="159" y="167"/>
                      </a:cxn>
                      <a:cxn ang="0">
                        <a:pos x="173" y="167"/>
                      </a:cxn>
                      <a:cxn ang="0">
                        <a:pos x="183" y="167"/>
                      </a:cxn>
                      <a:cxn ang="0">
                        <a:pos x="192" y="167"/>
                      </a:cxn>
                      <a:cxn ang="0">
                        <a:pos x="197" y="167"/>
                      </a:cxn>
                      <a:cxn ang="0">
                        <a:pos x="199" y="167"/>
                      </a:cxn>
                      <a:cxn ang="0">
                        <a:pos x="202" y="167"/>
                      </a:cxn>
                      <a:cxn ang="0">
                        <a:pos x="207" y="165"/>
                      </a:cxn>
                      <a:cxn ang="0">
                        <a:pos x="213" y="160"/>
                      </a:cxn>
                      <a:cxn ang="0">
                        <a:pos x="216" y="150"/>
                      </a:cxn>
                      <a:cxn ang="0">
                        <a:pos x="216" y="14"/>
                      </a:cxn>
                    </a:cxnLst>
                    <a:rect l="0" t="0" r="r" b="b"/>
                    <a:pathLst>
                      <a:path w="216" h="167">
                        <a:moveTo>
                          <a:pt x="216" y="14"/>
                        </a:moveTo>
                        <a:lnTo>
                          <a:pt x="214" y="11"/>
                        </a:lnTo>
                        <a:lnTo>
                          <a:pt x="210" y="7"/>
                        </a:lnTo>
                        <a:lnTo>
                          <a:pt x="204" y="2"/>
                        </a:lnTo>
                        <a:lnTo>
                          <a:pt x="197" y="0"/>
                        </a:lnTo>
                        <a:lnTo>
                          <a:pt x="0" y="157"/>
                        </a:lnTo>
                        <a:lnTo>
                          <a:pt x="0" y="158"/>
                        </a:lnTo>
                        <a:lnTo>
                          <a:pt x="1" y="160"/>
                        </a:lnTo>
                        <a:lnTo>
                          <a:pt x="3" y="163"/>
                        </a:lnTo>
                        <a:lnTo>
                          <a:pt x="9" y="166"/>
                        </a:lnTo>
                        <a:lnTo>
                          <a:pt x="10" y="166"/>
                        </a:lnTo>
                        <a:lnTo>
                          <a:pt x="12" y="166"/>
                        </a:lnTo>
                        <a:lnTo>
                          <a:pt x="13" y="167"/>
                        </a:lnTo>
                        <a:lnTo>
                          <a:pt x="14" y="167"/>
                        </a:lnTo>
                        <a:lnTo>
                          <a:pt x="18" y="167"/>
                        </a:lnTo>
                        <a:lnTo>
                          <a:pt x="25" y="167"/>
                        </a:lnTo>
                        <a:lnTo>
                          <a:pt x="36" y="167"/>
                        </a:lnTo>
                        <a:lnTo>
                          <a:pt x="48" y="167"/>
                        </a:lnTo>
                        <a:lnTo>
                          <a:pt x="63" y="167"/>
                        </a:lnTo>
                        <a:lnTo>
                          <a:pt x="78" y="167"/>
                        </a:lnTo>
                        <a:lnTo>
                          <a:pt x="95" y="167"/>
                        </a:lnTo>
                        <a:lnTo>
                          <a:pt x="112" y="167"/>
                        </a:lnTo>
                        <a:lnTo>
                          <a:pt x="128" y="167"/>
                        </a:lnTo>
                        <a:lnTo>
                          <a:pt x="144" y="167"/>
                        </a:lnTo>
                        <a:lnTo>
                          <a:pt x="159" y="167"/>
                        </a:lnTo>
                        <a:lnTo>
                          <a:pt x="173" y="167"/>
                        </a:lnTo>
                        <a:lnTo>
                          <a:pt x="183" y="167"/>
                        </a:lnTo>
                        <a:lnTo>
                          <a:pt x="192" y="167"/>
                        </a:lnTo>
                        <a:lnTo>
                          <a:pt x="197" y="167"/>
                        </a:lnTo>
                        <a:lnTo>
                          <a:pt x="199" y="167"/>
                        </a:lnTo>
                        <a:lnTo>
                          <a:pt x="202" y="167"/>
                        </a:lnTo>
                        <a:lnTo>
                          <a:pt x="207" y="165"/>
                        </a:lnTo>
                        <a:lnTo>
                          <a:pt x="213" y="160"/>
                        </a:lnTo>
                        <a:lnTo>
                          <a:pt x="216" y="150"/>
                        </a:lnTo>
                        <a:lnTo>
                          <a:pt x="216" y="14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1" name="Freeform 301"/>
                  <p:cNvSpPr>
                    <a:spLocks noChangeAspect="1"/>
                  </p:cNvSpPr>
                  <p:nvPr/>
                </p:nvSpPr>
                <p:spPr bwMode="auto">
                  <a:xfrm>
                    <a:off x="1026" y="3189"/>
                    <a:ext cx="107" cy="83"/>
                  </a:xfrm>
                  <a:custGeom>
                    <a:avLst/>
                    <a:gdLst/>
                    <a:ahLst/>
                    <a:cxnLst>
                      <a:cxn ang="0">
                        <a:pos x="18" y="164"/>
                      </a:cxn>
                      <a:cxn ang="0">
                        <a:pos x="11" y="163"/>
                      </a:cxn>
                      <a:cxn ang="0">
                        <a:pos x="5" y="159"/>
                      </a:cxn>
                      <a:cxn ang="0">
                        <a:pos x="2" y="153"/>
                      </a:cxn>
                      <a:cxn ang="0">
                        <a:pos x="0" y="146"/>
                      </a:cxn>
                      <a:cxn ang="0">
                        <a:pos x="0" y="17"/>
                      </a:cxn>
                      <a:cxn ang="0">
                        <a:pos x="2" y="10"/>
                      </a:cxn>
                      <a:cxn ang="0">
                        <a:pos x="5" y="4"/>
                      </a:cxn>
                      <a:cxn ang="0">
                        <a:pos x="11" y="1"/>
                      </a:cxn>
                      <a:cxn ang="0">
                        <a:pos x="18" y="0"/>
                      </a:cxn>
                      <a:cxn ang="0">
                        <a:pos x="196" y="0"/>
                      </a:cxn>
                      <a:cxn ang="0">
                        <a:pos x="203" y="1"/>
                      </a:cxn>
                      <a:cxn ang="0">
                        <a:pos x="209" y="4"/>
                      </a:cxn>
                      <a:cxn ang="0">
                        <a:pos x="214" y="10"/>
                      </a:cxn>
                      <a:cxn ang="0">
                        <a:pos x="215" y="17"/>
                      </a:cxn>
                      <a:cxn ang="0">
                        <a:pos x="215" y="146"/>
                      </a:cxn>
                      <a:cxn ang="0">
                        <a:pos x="214" y="153"/>
                      </a:cxn>
                      <a:cxn ang="0">
                        <a:pos x="209" y="159"/>
                      </a:cxn>
                      <a:cxn ang="0">
                        <a:pos x="203" y="163"/>
                      </a:cxn>
                      <a:cxn ang="0">
                        <a:pos x="196" y="164"/>
                      </a:cxn>
                      <a:cxn ang="0">
                        <a:pos x="18" y="164"/>
                      </a:cxn>
                    </a:cxnLst>
                    <a:rect l="0" t="0" r="r" b="b"/>
                    <a:pathLst>
                      <a:path w="215" h="164">
                        <a:moveTo>
                          <a:pt x="18" y="164"/>
                        </a:moveTo>
                        <a:lnTo>
                          <a:pt x="11" y="163"/>
                        </a:lnTo>
                        <a:lnTo>
                          <a:pt x="5" y="159"/>
                        </a:lnTo>
                        <a:lnTo>
                          <a:pt x="2" y="153"/>
                        </a:lnTo>
                        <a:lnTo>
                          <a:pt x="0" y="146"/>
                        </a:lnTo>
                        <a:lnTo>
                          <a:pt x="0" y="17"/>
                        </a:lnTo>
                        <a:lnTo>
                          <a:pt x="2" y="10"/>
                        </a:lnTo>
                        <a:lnTo>
                          <a:pt x="5" y="4"/>
                        </a:lnTo>
                        <a:lnTo>
                          <a:pt x="11" y="1"/>
                        </a:lnTo>
                        <a:lnTo>
                          <a:pt x="18" y="0"/>
                        </a:lnTo>
                        <a:lnTo>
                          <a:pt x="196" y="0"/>
                        </a:lnTo>
                        <a:lnTo>
                          <a:pt x="203" y="1"/>
                        </a:lnTo>
                        <a:lnTo>
                          <a:pt x="209" y="4"/>
                        </a:lnTo>
                        <a:lnTo>
                          <a:pt x="214" y="10"/>
                        </a:lnTo>
                        <a:lnTo>
                          <a:pt x="215" y="17"/>
                        </a:lnTo>
                        <a:lnTo>
                          <a:pt x="215" y="146"/>
                        </a:lnTo>
                        <a:lnTo>
                          <a:pt x="214" y="153"/>
                        </a:lnTo>
                        <a:lnTo>
                          <a:pt x="209" y="159"/>
                        </a:lnTo>
                        <a:lnTo>
                          <a:pt x="203" y="163"/>
                        </a:lnTo>
                        <a:lnTo>
                          <a:pt x="196" y="164"/>
                        </a:lnTo>
                        <a:lnTo>
                          <a:pt x="18" y="16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2" name="Freeform 302"/>
                  <p:cNvSpPr>
                    <a:spLocks noChangeAspect="1"/>
                  </p:cNvSpPr>
                  <p:nvPr/>
                </p:nvSpPr>
                <p:spPr bwMode="auto">
                  <a:xfrm>
                    <a:off x="1030" y="3193"/>
                    <a:ext cx="99" cy="75"/>
                  </a:xfrm>
                  <a:custGeom>
                    <a:avLst/>
                    <a:gdLst/>
                    <a:ahLst/>
                    <a:cxnLst>
                      <a:cxn ang="0">
                        <a:pos x="188" y="148"/>
                      </a:cxn>
                      <a:cxn ang="0">
                        <a:pos x="193" y="147"/>
                      </a:cxn>
                      <a:cxn ang="0">
                        <a:pos x="195" y="145"/>
                      </a:cxn>
                      <a:cxn ang="0">
                        <a:pos x="198" y="143"/>
                      </a:cxn>
                      <a:cxn ang="0">
                        <a:pos x="199" y="138"/>
                      </a:cxn>
                      <a:cxn ang="0">
                        <a:pos x="199" y="9"/>
                      </a:cxn>
                      <a:cxn ang="0">
                        <a:pos x="198" y="6"/>
                      </a:cxn>
                      <a:cxn ang="0">
                        <a:pos x="195" y="2"/>
                      </a:cxn>
                      <a:cxn ang="0">
                        <a:pos x="193" y="1"/>
                      </a:cxn>
                      <a:cxn ang="0">
                        <a:pos x="188" y="0"/>
                      </a:cxn>
                      <a:cxn ang="0">
                        <a:pos x="10" y="0"/>
                      </a:cxn>
                      <a:cxn ang="0">
                        <a:pos x="6" y="1"/>
                      </a:cxn>
                      <a:cxn ang="0">
                        <a:pos x="4" y="2"/>
                      </a:cxn>
                      <a:cxn ang="0">
                        <a:pos x="2" y="6"/>
                      </a:cxn>
                      <a:cxn ang="0">
                        <a:pos x="0" y="9"/>
                      </a:cxn>
                      <a:cxn ang="0">
                        <a:pos x="0" y="138"/>
                      </a:cxn>
                      <a:cxn ang="0">
                        <a:pos x="2" y="143"/>
                      </a:cxn>
                      <a:cxn ang="0">
                        <a:pos x="4" y="145"/>
                      </a:cxn>
                      <a:cxn ang="0">
                        <a:pos x="6" y="147"/>
                      </a:cxn>
                      <a:cxn ang="0">
                        <a:pos x="10" y="148"/>
                      </a:cxn>
                      <a:cxn ang="0">
                        <a:pos x="188" y="148"/>
                      </a:cxn>
                    </a:cxnLst>
                    <a:rect l="0" t="0" r="r" b="b"/>
                    <a:pathLst>
                      <a:path w="199" h="148">
                        <a:moveTo>
                          <a:pt x="188" y="148"/>
                        </a:moveTo>
                        <a:lnTo>
                          <a:pt x="193" y="147"/>
                        </a:lnTo>
                        <a:lnTo>
                          <a:pt x="195" y="145"/>
                        </a:lnTo>
                        <a:lnTo>
                          <a:pt x="198" y="143"/>
                        </a:lnTo>
                        <a:lnTo>
                          <a:pt x="199" y="138"/>
                        </a:lnTo>
                        <a:lnTo>
                          <a:pt x="199" y="9"/>
                        </a:lnTo>
                        <a:lnTo>
                          <a:pt x="198" y="6"/>
                        </a:lnTo>
                        <a:lnTo>
                          <a:pt x="195" y="2"/>
                        </a:lnTo>
                        <a:lnTo>
                          <a:pt x="193" y="1"/>
                        </a:lnTo>
                        <a:lnTo>
                          <a:pt x="188" y="0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2" y="6"/>
                        </a:lnTo>
                        <a:lnTo>
                          <a:pt x="0" y="9"/>
                        </a:lnTo>
                        <a:lnTo>
                          <a:pt x="0" y="138"/>
                        </a:lnTo>
                        <a:lnTo>
                          <a:pt x="2" y="143"/>
                        </a:lnTo>
                        <a:lnTo>
                          <a:pt x="4" y="145"/>
                        </a:lnTo>
                        <a:lnTo>
                          <a:pt x="6" y="147"/>
                        </a:lnTo>
                        <a:lnTo>
                          <a:pt x="10" y="148"/>
                        </a:lnTo>
                        <a:lnTo>
                          <a:pt x="188" y="148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3" name="Freeform 303"/>
                  <p:cNvSpPr>
                    <a:spLocks noChangeAspect="1"/>
                  </p:cNvSpPr>
                  <p:nvPr/>
                </p:nvSpPr>
                <p:spPr bwMode="auto">
                  <a:xfrm>
                    <a:off x="1034" y="3280"/>
                    <a:ext cx="96" cy="16"/>
                  </a:xfrm>
                  <a:custGeom>
                    <a:avLst/>
                    <a:gdLst/>
                    <a:ahLst/>
                    <a:cxnLst>
                      <a:cxn ang="0">
                        <a:pos x="169" y="15"/>
                      </a:cxn>
                      <a:cxn ang="0">
                        <a:pos x="146" y="30"/>
                      </a:cxn>
                      <a:cxn ang="0">
                        <a:pos x="144" y="31"/>
                      </a:cxn>
                      <a:cxn ang="0">
                        <a:pos x="141" y="31"/>
                      </a:cxn>
                      <a:cxn ang="0">
                        <a:pos x="40" y="31"/>
                      </a:cxn>
                      <a:cxn ang="0">
                        <a:pos x="36" y="31"/>
                      </a:cxn>
                      <a:cxn ang="0">
                        <a:pos x="34" y="29"/>
                      </a:cxn>
                      <a:cxn ang="0">
                        <a:pos x="16" y="14"/>
                      </a:cxn>
                      <a:cxn ang="0">
                        <a:pos x="0" y="0"/>
                      </a:cxn>
                      <a:cxn ang="0">
                        <a:pos x="21" y="0"/>
                      </a:cxn>
                      <a:cxn ang="0">
                        <a:pos x="164" y="0"/>
                      </a:cxn>
                      <a:cxn ang="0">
                        <a:pos x="192" y="0"/>
                      </a:cxn>
                      <a:cxn ang="0">
                        <a:pos x="169" y="15"/>
                      </a:cxn>
                    </a:cxnLst>
                    <a:rect l="0" t="0" r="r" b="b"/>
                    <a:pathLst>
                      <a:path w="192" h="31">
                        <a:moveTo>
                          <a:pt x="169" y="15"/>
                        </a:moveTo>
                        <a:lnTo>
                          <a:pt x="146" y="30"/>
                        </a:lnTo>
                        <a:lnTo>
                          <a:pt x="144" y="31"/>
                        </a:lnTo>
                        <a:lnTo>
                          <a:pt x="141" y="31"/>
                        </a:lnTo>
                        <a:lnTo>
                          <a:pt x="40" y="31"/>
                        </a:lnTo>
                        <a:lnTo>
                          <a:pt x="36" y="31"/>
                        </a:lnTo>
                        <a:lnTo>
                          <a:pt x="34" y="29"/>
                        </a:lnTo>
                        <a:lnTo>
                          <a:pt x="16" y="14"/>
                        </a:lnTo>
                        <a:lnTo>
                          <a:pt x="0" y="0"/>
                        </a:lnTo>
                        <a:lnTo>
                          <a:pt x="21" y="0"/>
                        </a:lnTo>
                        <a:lnTo>
                          <a:pt x="164" y="0"/>
                        </a:lnTo>
                        <a:lnTo>
                          <a:pt x="192" y="0"/>
                        </a:lnTo>
                        <a:lnTo>
                          <a:pt x="169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4" name="Freeform 304"/>
                  <p:cNvSpPr>
                    <a:spLocks noChangeAspect="1"/>
                  </p:cNvSpPr>
                  <p:nvPr/>
                </p:nvSpPr>
                <p:spPr bwMode="auto">
                  <a:xfrm>
                    <a:off x="1045" y="3284"/>
                    <a:ext cx="55" cy="8"/>
                  </a:xfrm>
                  <a:custGeom>
                    <a:avLst/>
                    <a:gdLst/>
                    <a:ahLst/>
                    <a:cxnLst>
                      <a:cxn ang="0">
                        <a:pos x="19" y="15"/>
                      </a:cxn>
                      <a:cxn ang="0">
                        <a:pos x="110" y="15"/>
                      </a:cxn>
                      <a:cxn ang="0">
                        <a:pos x="110" y="15"/>
                      </a:cxn>
                      <a:cxn ang="0">
                        <a:pos x="27" y="14"/>
                      </a:cxn>
                      <a:cxn ang="0">
                        <a:pos x="20" y="0"/>
                      </a:cxn>
                      <a:cxn ang="0">
                        <a:pos x="0" y="0"/>
                      </a:cxn>
                      <a:cxn ang="0">
                        <a:pos x="19" y="15"/>
                      </a:cxn>
                    </a:cxnLst>
                    <a:rect l="0" t="0" r="r" b="b"/>
                    <a:pathLst>
                      <a:path w="110" h="15">
                        <a:moveTo>
                          <a:pt x="19" y="15"/>
                        </a:moveTo>
                        <a:lnTo>
                          <a:pt x="110" y="15"/>
                        </a:lnTo>
                        <a:lnTo>
                          <a:pt x="110" y="15"/>
                        </a:lnTo>
                        <a:lnTo>
                          <a:pt x="27" y="14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lnTo>
                          <a:pt x="19" y="15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5" name="Freeform 305"/>
                  <p:cNvSpPr>
                    <a:spLocks noChangeAspect="1"/>
                  </p:cNvSpPr>
                  <p:nvPr/>
                </p:nvSpPr>
                <p:spPr bwMode="auto">
                  <a:xfrm>
                    <a:off x="1055" y="3284"/>
                    <a:ext cx="52" cy="8"/>
                  </a:xfrm>
                  <a:custGeom>
                    <a:avLst/>
                    <a:gdLst/>
                    <a:ahLst/>
                    <a:cxnLst>
                      <a:cxn ang="0">
                        <a:pos x="90" y="15"/>
                      </a:cxn>
                      <a:cxn ang="0">
                        <a:pos x="104" y="0"/>
                      </a:cxn>
                      <a:cxn ang="0">
                        <a:pos x="0" y="0"/>
                      </a:cxn>
                      <a:cxn ang="0">
                        <a:pos x="7" y="14"/>
                      </a:cxn>
                      <a:cxn ang="0">
                        <a:pos x="90" y="15"/>
                      </a:cxn>
                    </a:cxnLst>
                    <a:rect l="0" t="0" r="r" b="b"/>
                    <a:pathLst>
                      <a:path w="104" h="15">
                        <a:moveTo>
                          <a:pt x="90" y="15"/>
                        </a:moveTo>
                        <a:lnTo>
                          <a:pt x="104" y="0"/>
                        </a:lnTo>
                        <a:lnTo>
                          <a:pt x="0" y="0"/>
                        </a:lnTo>
                        <a:lnTo>
                          <a:pt x="7" y="14"/>
                        </a:lnTo>
                        <a:lnTo>
                          <a:pt x="90" y="15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6" name="Freeform 306"/>
                  <p:cNvSpPr>
                    <a:spLocks noChangeAspect="1"/>
                  </p:cNvSpPr>
                  <p:nvPr/>
                </p:nvSpPr>
                <p:spPr bwMode="auto">
                  <a:xfrm>
                    <a:off x="1100" y="3284"/>
                    <a:ext cx="17" cy="8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15"/>
                      </a:cxn>
                      <a:cxn ang="0">
                        <a:pos x="33" y="0"/>
                      </a:cxn>
                      <a:cxn ang="0">
                        <a:pos x="14" y="0"/>
                      </a:cxn>
                      <a:cxn ang="0">
                        <a:pos x="0" y="15"/>
                      </a:cxn>
                      <a:cxn ang="0">
                        <a:pos x="0" y="15"/>
                      </a:cxn>
                    </a:cxnLst>
                    <a:rect l="0" t="0" r="r" b="b"/>
                    <a:pathLst>
                      <a:path w="33" h="15">
                        <a:moveTo>
                          <a:pt x="0" y="15"/>
                        </a:moveTo>
                        <a:lnTo>
                          <a:pt x="10" y="15"/>
                        </a:lnTo>
                        <a:lnTo>
                          <a:pt x="33" y="0"/>
                        </a:lnTo>
                        <a:lnTo>
                          <a:pt x="14" y="0"/>
                        </a:lnTo>
                        <a:lnTo>
                          <a:pt x="0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3366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7" name="Freeform 307"/>
                  <p:cNvSpPr>
                    <a:spLocks noChangeAspect="1"/>
                  </p:cNvSpPr>
                  <p:nvPr/>
                </p:nvSpPr>
                <p:spPr bwMode="auto">
                  <a:xfrm>
                    <a:off x="999" y="3291"/>
                    <a:ext cx="167" cy="43"/>
                  </a:xfrm>
                  <a:custGeom>
                    <a:avLst/>
                    <a:gdLst/>
                    <a:ahLst/>
                    <a:cxnLst>
                      <a:cxn ang="0">
                        <a:pos x="18" y="86"/>
                      </a:cxn>
                      <a:cxn ang="0">
                        <a:pos x="11" y="85"/>
                      </a:cxn>
                      <a:cxn ang="0">
                        <a:pos x="6" y="80"/>
                      </a:cxn>
                      <a:cxn ang="0">
                        <a:pos x="2" y="74"/>
                      </a:cxn>
                      <a:cxn ang="0">
                        <a:pos x="0" y="67"/>
                      </a:cxn>
                      <a:cxn ang="0">
                        <a:pos x="0" y="19"/>
                      </a:cxn>
                      <a:cxn ang="0">
                        <a:pos x="2" y="12"/>
                      </a:cxn>
                      <a:cxn ang="0">
                        <a:pos x="6" y="6"/>
                      </a:cxn>
                      <a:cxn ang="0">
                        <a:pos x="11" y="2"/>
                      </a:cxn>
                      <a:cxn ang="0">
                        <a:pos x="18" y="0"/>
                      </a:cxn>
                      <a:cxn ang="0">
                        <a:pos x="315" y="0"/>
                      </a:cxn>
                      <a:cxn ang="0">
                        <a:pos x="322" y="2"/>
                      </a:cxn>
                      <a:cxn ang="0">
                        <a:pos x="328" y="6"/>
                      </a:cxn>
                      <a:cxn ang="0">
                        <a:pos x="332" y="12"/>
                      </a:cxn>
                      <a:cxn ang="0">
                        <a:pos x="333" y="19"/>
                      </a:cxn>
                      <a:cxn ang="0">
                        <a:pos x="333" y="67"/>
                      </a:cxn>
                      <a:cxn ang="0">
                        <a:pos x="332" y="74"/>
                      </a:cxn>
                      <a:cxn ang="0">
                        <a:pos x="328" y="80"/>
                      </a:cxn>
                      <a:cxn ang="0">
                        <a:pos x="322" y="85"/>
                      </a:cxn>
                      <a:cxn ang="0">
                        <a:pos x="315" y="86"/>
                      </a:cxn>
                      <a:cxn ang="0">
                        <a:pos x="18" y="86"/>
                      </a:cxn>
                    </a:cxnLst>
                    <a:rect l="0" t="0" r="r" b="b"/>
                    <a:pathLst>
                      <a:path w="333" h="86">
                        <a:moveTo>
                          <a:pt x="18" y="86"/>
                        </a:moveTo>
                        <a:lnTo>
                          <a:pt x="11" y="85"/>
                        </a:lnTo>
                        <a:lnTo>
                          <a:pt x="6" y="80"/>
                        </a:lnTo>
                        <a:lnTo>
                          <a:pt x="2" y="74"/>
                        </a:lnTo>
                        <a:lnTo>
                          <a:pt x="0" y="67"/>
                        </a:lnTo>
                        <a:lnTo>
                          <a:pt x="0" y="19"/>
                        </a:lnTo>
                        <a:lnTo>
                          <a:pt x="2" y="12"/>
                        </a:lnTo>
                        <a:lnTo>
                          <a:pt x="6" y="6"/>
                        </a:lnTo>
                        <a:lnTo>
                          <a:pt x="11" y="2"/>
                        </a:lnTo>
                        <a:lnTo>
                          <a:pt x="18" y="0"/>
                        </a:lnTo>
                        <a:lnTo>
                          <a:pt x="315" y="0"/>
                        </a:lnTo>
                        <a:lnTo>
                          <a:pt x="322" y="2"/>
                        </a:lnTo>
                        <a:lnTo>
                          <a:pt x="328" y="6"/>
                        </a:lnTo>
                        <a:lnTo>
                          <a:pt x="332" y="12"/>
                        </a:lnTo>
                        <a:lnTo>
                          <a:pt x="333" y="19"/>
                        </a:lnTo>
                        <a:lnTo>
                          <a:pt x="333" y="67"/>
                        </a:lnTo>
                        <a:lnTo>
                          <a:pt x="332" y="74"/>
                        </a:lnTo>
                        <a:lnTo>
                          <a:pt x="328" y="80"/>
                        </a:lnTo>
                        <a:lnTo>
                          <a:pt x="322" y="85"/>
                        </a:lnTo>
                        <a:lnTo>
                          <a:pt x="315" y="86"/>
                        </a:lnTo>
                        <a:lnTo>
                          <a:pt x="18" y="8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8" name="Freeform 308"/>
                  <p:cNvSpPr>
                    <a:spLocks noChangeAspect="1"/>
                  </p:cNvSpPr>
                  <p:nvPr/>
                </p:nvSpPr>
                <p:spPr bwMode="auto">
                  <a:xfrm>
                    <a:off x="1158" y="3298"/>
                    <a:ext cx="1" cy="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E5D1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69" name="Freeform 309"/>
                  <p:cNvSpPr>
                    <a:spLocks noChangeAspect="1"/>
                  </p:cNvSpPr>
                  <p:nvPr/>
                </p:nvSpPr>
                <p:spPr bwMode="auto">
                  <a:xfrm>
                    <a:off x="1133" y="3298"/>
                    <a:ext cx="27" cy="24"/>
                  </a:xfrm>
                  <a:custGeom>
                    <a:avLst/>
                    <a:gdLst/>
                    <a:ahLst/>
                    <a:cxnLst>
                      <a:cxn ang="0">
                        <a:pos x="0" y="26"/>
                      </a:cxn>
                      <a:cxn ang="0">
                        <a:pos x="0" y="44"/>
                      </a:cxn>
                      <a:cxn ang="0">
                        <a:pos x="9" y="44"/>
                      </a:cxn>
                      <a:cxn ang="0">
                        <a:pos x="17" y="44"/>
                      </a:cxn>
                      <a:cxn ang="0">
                        <a:pos x="24" y="44"/>
                      </a:cxn>
                      <a:cxn ang="0">
                        <a:pos x="30" y="44"/>
                      </a:cxn>
                      <a:cxn ang="0">
                        <a:pos x="34" y="44"/>
                      </a:cxn>
                      <a:cxn ang="0">
                        <a:pos x="38" y="44"/>
                      </a:cxn>
                      <a:cxn ang="0">
                        <a:pos x="40" y="44"/>
                      </a:cxn>
                      <a:cxn ang="0">
                        <a:pos x="41" y="44"/>
                      </a:cxn>
                      <a:cxn ang="0">
                        <a:pos x="44" y="43"/>
                      </a:cxn>
                      <a:cxn ang="0">
                        <a:pos x="47" y="40"/>
                      </a:cxn>
                      <a:cxn ang="0">
                        <a:pos x="50" y="34"/>
                      </a:cxn>
                      <a:cxn ang="0">
                        <a:pos x="53" y="26"/>
                      </a:cxn>
                      <a:cxn ang="0">
                        <a:pos x="53" y="17"/>
                      </a:cxn>
                      <a:cxn ang="0">
                        <a:pos x="52" y="8"/>
                      </a:cxn>
                      <a:cxn ang="0">
                        <a:pos x="49" y="3"/>
                      </a:cxn>
                      <a:cxn ang="0">
                        <a:pos x="49" y="0"/>
                      </a:cxn>
                      <a:cxn ang="0">
                        <a:pos x="48" y="0"/>
                      </a:cxn>
                      <a:cxn ang="0">
                        <a:pos x="46" y="0"/>
                      </a:cxn>
                      <a:cxn ang="0">
                        <a:pos x="41" y="0"/>
                      </a:cxn>
                      <a:cxn ang="0">
                        <a:pos x="35" y="0"/>
                      </a:cxn>
                      <a:cxn ang="0">
                        <a:pos x="29" y="0"/>
                      </a:cxn>
                      <a:cxn ang="0">
                        <a:pos x="20" y="0"/>
                      </a:cxn>
                      <a:cxn ang="0">
                        <a:pos x="10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8" y="7"/>
                      </a:cxn>
                      <a:cxn ang="0">
                        <a:pos x="15" y="8"/>
                      </a:cxn>
                      <a:cxn ang="0">
                        <a:pos x="19" y="12"/>
                      </a:cxn>
                      <a:cxn ang="0">
                        <a:pos x="22" y="15"/>
                      </a:cxn>
                      <a:cxn ang="0">
                        <a:pos x="19" y="20"/>
                      </a:cxn>
                      <a:cxn ang="0">
                        <a:pos x="15" y="22"/>
                      </a:cxn>
                      <a:cxn ang="0">
                        <a:pos x="8" y="25"/>
                      </a:cxn>
                      <a:cxn ang="0">
                        <a:pos x="0" y="26"/>
                      </a:cxn>
                      <a:cxn ang="0">
                        <a:pos x="0" y="26"/>
                      </a:cxn>
                    </a:cxnLst>
                    <a:rect l="0" t="0" r="r" b="b"/>
                    <a:pathLst>
                      <a:path w="53" h="44">
                        <a:moveTo>
                          <a:pt x="0" y="26"/>
                        </a:moveTo>
                        <a:lnTo>
                          <a:pt x="0" y="44"/>
                        </a:lnTo>
                        <a:lnTo>
                          <a:pt x="9" y="44"/>
                        </a:lnTo>
                        <a:lnTo>
                          <a:pt x="17" y="44"/>
                        </a:lnTo>
                        <a:lnTo>
                          <a:pt x="24" y="44"/>
                        </a:lnTo>
                        <a:lnTo>
                          <a:pt x="30" y="44"/>
                        </a:lnTo>
                        <a:lnTo>
                          <a:pt x="34" y="44"/>
                        </a:lnTo>
                        <a:lnTo>
                          <a:pt x="38" y="44"/>
                        </a:lnTo>
                        <a:lnTo>
                          <a:pt x="40" y="44"/>
                        </a:lnTo>
                        <a:lnTo>
                          <a:pt x="41" y="44"/>
                        </a:lnTo>
                        <a:lnTo>
                          <a:pt x="44" y="43"/>
                        </a:lnTo>
                        <a:lnTo>
                          <a:pt x="47" y="40"/>
                        </a:lnTo>
                        <a:lnTo>
                          <a:pt x="50" y="34"/>
                        </a:lnTo>
                        <a:lnTo>
                          <a:pt x="53" y="26"/>
                        </a:lnTo>
                        <a:lnTo>
                          <a:pt x="53" y="17"/>
                        </a:lnTo>
                        <a:lnTo>
                          <a:pt x="52" y="8"/>
                        </a:lnTo>
                        <a:lnTo>
                          <a:pt x="49" y="3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6" y="0"/>
                        </a:lnTo>
                        <a:lnTo>
                          <a:pt x="41" y="0"/>
                        </a:lnTo>
                        <a:lnTo>
                          <a:pt x="35" y="0"/>
                        </a:lnTo>
                        <a:lnTo>
                          <a:pt x="29" y="0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8" y="7"/>
                        </a:lnTo>
                        <a:lnTo>
                          <a:pt x="15" y="8"/>
                        </a:lnTo>
                        <a:lnTo>
                          <a:pt x="19" y="12"/>
                        </a:lnTo>
                        <a:lnTo>
                          <a:pt x="22" y="15"/>
                        </a:lnTo>
                        <a:lnTo>
                          <a:pt x="19" y="20"/>
                        </a:lnTo>
                        <a:lnTo>
                          <a:pt x="15" y="22"/>
                        </a:lnTo>
                        <a:lnTo>
                          <a:pt x="8" y="25"/>
                        </a:lnTo>
                        <a:lnTo>
                          <a:pt x="0" y="2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0" name="Freeform 310"/>
                  <p:cNvSpPr>
                    <a:spLocks noChangeAspect="1"/>
                  </p:cNvSpPr>
                  <p:nvPr/>
                </p:nvSpPr>
                <p:spPr bwMode="auto">
                  <a:xfrm>
                    <a:off x="1007" y="3298"/>
                    <a:ext cx="124" cy="32"/>
                  </a:xfrm>
                  <a:custGeom>
                    <a:avLst/>
                    <a:gdLst/>
                    <a:ahLst/>
                    <a:cxnLst>
                      <a:cxn ang="0">
                        <a:pos x="254" y="0"/>
                      </a:cxn>
                      <a:cxn ang="0">
                        <a:pos x="221" y="0"/>
                      </a:cxn>
                      <a:cxn ang="0">
                        <a:pos x="186" y="0"/>
                      </a:cxn>
                      <a:cxn ang="0">
                        <a:pos x="148" y="0"/>
                      </a:cxn>
                      <a:cxn ang="0">
                        <a:pos x="111" y="0"/>
                      </a:cxn>
                      <a:cxn ang="0">
                        <a:pos x="76" y="0"/>
                      </a:cxn>
                      <a:cxn ang="0">
                        <a:pos x="49" y="0"/>
                      </a:cxn>
                      <a:cxn ang="0">
                        <a:pos x="28" y="0"/>
                      </a:cxn>
                      <a:cxn ang="0">
                        <a:pos x="18" y="0"/>
                      </a:cxn>
                      <a:cxn ang="0">
                        <a:pos x="4" y="2"/>
                      </a:cxn>
                      <a:cxn ang="0">
                        <a:pos x="0" y="4"/>
                      </a:cxn>
                      <a:cxn ang="0">
                        <a:pos x="0" y="10"/>
                      </a:cxn>
                      <a:cxn ang="0">
                        <a:pos x="0" y="34"/>
                      </a:cxn>
                      <a:cxn ang="0">
                        <a:pos x="3" y="57"/>
                      </a:cxn>
                      <a:cxn ang="0">
                        <a:pos x="4" y="63"/>
                      </a:cxn>
                      <a:cxn ang="0">
                        <a:pos x="8" y="53"/>
                      </a:cxn>
                      <a:cxn ang="0">
                        <a:pos x="15" y="44"/>
                      </a:cxn>
                      <a:cxn ang="0">
                        <a:pos x="21" y="43"/>
                      </a:cxn>
                      <a:cxn ang="0">
                        <a:pos x="29" y="43"/>
                      </a:cxn>
                      <a:cxn ang="0">
                        <a:pos x="41" y="42"/>
                      </a:cxn>
                      <a:cxn ang="0">
                        <a:pos x="53" y="42"/>
                      </a:cxn>
                      <a:cxn ang="0">
                        <a:pos x="62" y="42"/>
                      </a:cxn>
                      <a:cxn ang="0">
                        <a:pos x="81" y="42"/>
                      </a:cxn>
                      <a:cxn ang="0">
                        <a:pos x="105" y="42"/>
                      </a:cxn>
                      <a:cxn ang="0">
                        <a:pos x="134" y="43"/>
                      </a:cxn>
                      <a:cxn ang="0">
                        <a:pos x="165" y="43"/>
                      </a:cxn>
                      <a:cxn ang="0">
                        <a:pos x="196" y="43"/>
                      </a:cxn>
                      <a:cxn ang="0">
                        <a:pos x="227" y="44"/>
                      </a:cxn>
                      <a:cxn ang="0">
                        <a:pos x="254" y="44"/>
                      </a:cxn>
                      <a:cxn ang="0">
                        <a:pos x="246" y="25"/>
                      </a:cxn>
                      <a:cxn ang="0">
                        <a:pos x="234" y="20"/>
                      </a:cxn>
                      <a:cxn ang="0">
                        <a:pos x="234" y="12"/>
                      </a:cxn>
                      <a:cxn ang="0">
                        <a:pos x="246" y="7"/>
                      </a:cxn>
                    </a:cxnLst>
                    <a:rect l="0" t="0" r="r" b="b"/>
                    <a:pathLst>
                      <a:path w="254" h="63">
                        <a:moveTo>
                          <a:pt x="254" y="6"/>
                        </a:moveTo>
                        <a:lnTo>
                          <a:pt x="254" y="0"/>
                        </a:lnTo>
                        <a:lnTo>
                          <a:pt x="239" y="0"/>
                        </a:lnTo>
                        <a:lnTo>
                          <a:pt x="221" y="0"/>
                        </a:lnTo>
                        <a:lnTo>
                          <a:pt x="204" y="0"/>
                        </a:lnTo>
                        <a:lnTo>
                          <a:pt x="186" y="0"/>
                        </a:lnTo>
                        <a:lnTo>
                          <a:pt x="166" y="0"/>
                        </a:lnTo>
                        <a:lnTo>
                          <a:pt x="148" y="0"/>
                        </a:lnTo>
                        <a:lnTo>
                          <a:pt x="129" y="0"/>
                        </a:lnTo>
                        <a:lnTo>
                          <a:pt x="111" y="0"/>
                        </a:lnTo>
                        <a:lnTo>
                          <a:pt x="94" y="0"/>
                        </a:lnTo>
                        <a:lnTo>
                          <a:pt x="76" y="0"/>
                        </a:lnTo>
                        <a:lnTo>
                          <a:pt x="61" y="0"/>
                        </a:lnTo>
                        <a:lnTo>
                          <a:pt x="49" y="0"/>
                        </a:lnTo>
                        <a:lnTo>
                          <a:pt x="37" y="0"/>
                        </a:lnTo>
                        <a:lnTo>
                          <a:pt x="28" y="0"/>
                        </a:lnTo>
                        <a:lnTo>
                          <a:pt x="21" y="0"/>
                        </a:lnTo>
                        <a:lnTo>
                          <a:pt x="18" y="0"/>
                        </a:lnTo>
                        <a:lnTo>
                          <a:pt x="8" y="0"/>
                        </a:lnTo>
                        <a:lnTo>
                          <a:pt x="4" y="2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34"/>
                        </a:lnTo>
                        <a:lnTo>
                          <a:pt x="0" y="48"/>
                        </a:lnTo>
                        <a:lnTo>
                          <a:pt x="3" y="57"/>
                        </a:lnTo>
                        <a:lnTo>
                          <a:pt x="4" y="61"/>
                        </a:lnTo>
                        <a:lnTo>
                          <a:pt x="4" y="63"/>
                        </a:lnTo>
                        <a:lnTo>
                          <a:pt x="5" y="60"/>
                        </a:lnTo>
                        <a:lnTo>
                          <a:pt x="8" y="53"/>
                        </a:lnTo>
                        <a:lnTo>
                          <a:pt x="12" y="48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21" y="43"/>
                        </a:lnTo>
                        <a:lnTo>
                          <a:pt x="24" y="43"/>
                        </a:lnTo>
                        <a:lnTo>
                          <a:pt x="29" y="43"/>
                        </a:lnTo>
                        <a:lnTo>
                          <a:pt x="35" y="42"/>
                        </a:lnTo>
                        <a:lnTo>
                          <a:pt x="41" y="42"/>
                        </a:lnTo>
                        <a:lnTo>
                          <a:pt x="46" y="42"/>
                        </a:lnTo>
                        <a:lnTo>
                          <a:pt x="53" y="42"/>
                        </a:lnTo>
                        <a:lnTo>
                          <a:pt x="57" y="42"/>
                        </a:lnTo>
                        <a:lnTo>
                          <a:pt x="62" y="42"/>
                        </a:lnTo>
                        <a:lnTo>
                          <a:pt x="71" y="42"/>
                        </a:lnTo>
                        <a:lnTo>
                          <a:pt x="81" y="42"/>
                        </a:lnTo>
                        <a:lnTo>
                          <a:pt x="92" y="42"/>
                        </a:lnTo>
                        <a:lnTo>
                          <a:pt x="105" y="42"/>
                        </a:lnTo>
                        <a:lnTo>
                          <a:pt x="119" y="42"/>
                        </a:lnTo>
                        <a:lnTo>
                          <a:pt x="134" y="43"/>
                        </a:lnTo>
                        <a:lnTo>
                          <a:pt x="149" y="43"/>
                        </a:lnTo>
                        <a:lnTo>
                          <a:pt x="165" y="43"/>
                        </a:lnTo>
                        <a:lnTo>
                          <a:pt x="181" y="43"/>
                        </a:lnTo>
                        <a:lnTo>
                          <a:pt x="196" y="43"/>
                        </a:lnTo>
                        <a:lnTo>
                          <a:pt x="212" y="43"/>
                        </a:lnTo>
                        <a:lnTo>
                          <a:pt x="227" y="44"/>
                        </a:lnTo>
                        <a:lnTo>
                          <a:pt x="241" y="44"/>
                        </a:lnTo>
                        <a:lnTo>
                          <a:pt x="254" y="44"/>
                        </a:lnTo>
                        <a:lnTo>
                          <a:pt x="254" y="26"/>
                        </a:lnTo>
                        <a:lnTo>
                          <a:pt x="246" y="25"/>
                        </a:lnTo>
                        <a:lnTo>
                          <a:pt x="239" y="22"/>
                        </a:lnTo>
                        <a:lnTo>
                          <a:pt x="234" y="20"/>
                        </a:lnTo>
                        <a:lnTo>
                          <a:pt x="232" y="15"/>
                        </a:lnTo>
                        <a:lnTo>
                          <a:pt x="234" y="12"/>
                        </a:lnTo>
                        <a:lnTo>
                          <a:pt x="239" y="8"/>
                        </a:lnTo>
                        <a:lnTo>
                          <a:pt x="246" y="7"/>
                        </a:lnTo>
                        <a:lnTo>
                          <a:pt x="254" y="6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1" name="Freeform 311"/>
                  <p:cNvSpPr>
                    <a:spLocks noChangeAspect="1"/>
                  </p:cNvSpPr>
                  <p:nvPr/>
                </p:nvSpPr>
                <p:spPr bwMode="auto">
                  <a:xfrm>
                    <a:off x="1007" y="3298"/>
                    <a:ext cx="155" cy="32"/>
                  </a:xfrm>
                  <a:custGeom>
                    <a:avLst/>
                    <a:gdLst/>
                    <a:ahLst/>
                    <a:cxnLst>
                      <a:cxn ang="0">
                        <a:pos x="307" y="52"/>
                      </a:cxn>
                      <a:cxn ang="0">
                        <a:pos x="307" y="4"/>
                      </a:cxn>
                      <a:cxn ang="0">
                        <a:pos x="307" y="4"/>
                      </a:cxn>
                      <a:cxn ang="0">
                        <a:pos x="307" y="3"/>
                      </a:cxn>
                      <a:cxn ang="0">
                        <a:pos x="307" y="3"/>
                      </a:cxn>
                      <a:cxn ang="0">
                        <a:pos x="307" y="2"/>
                      </a:cxn>
                      <a:cxn ang="0">
                        <a:pos x="306" y="2"/>
                      </a:cxn>
                      <a:cxn ang="0">
                        <a:pos x="304" y="0"/>
                      </a:cxn>
                      <a:cxn ang="0">
                        <a:pos x="303" y="0"/>
                      </a:cxn>
                      <a:cxn ang="0">
                        <a:pos x="302" y="0"/>
                      </a:cxn>
                      <a:cxn ang="0">
                        <a:pos x="299" y="0"/>
                      </a:cxn>
                      <a:cxn ang="0">
                        <a:pos x="299" y="3"/>
                      </a:cxn>
                      <a:cxn ang="0">
                        <a:pos x="302" y="8"/>
                      </a:cxn>
                      <a:cxn ang="0">
                        <a:pos x="303" y="17"/>
                      </a:cxn>
                      <a:cxn ang="0">
                        <a:pos x="303" y="26"/>
                      </a:cxn>
                      <a:cxn ang="0">
                        <a:pos x="300" y="34"/>
                      </a:cxn>
                      <a:cxn ang="0">
                        <a:pos x="297" y="40"/>
                      </a:cxn>
                      <a:cxn ang="0">
                        <a:pos x="294" y="43"/>
                      </a:cxn>
                      <a:cxn ang="0">
                        <a:pos x="291" y="44"/>
                      </a:cxn>
                      <a:cxn ang="0">
                        <a:pos x="289" y="44"/>
                      </a:cxn>
                      <a:cxn ang="0">
                        <a:pos x="282" y="44"/>
                      </a:cxn>
                      <a:cxn ang="0">
                        <a:pos x="270" y="44"/>
                      </a:cxn>
                      <a:cxn ang="0">
                        <a:pos x="256" y="44"/>
                      </a:cxn>
                      <a:cxn ang="0">
                        <a:pos x="238" y="44"/>
                      </a:cxn>
                      <a:cxn ang="0">
                        <a:pos x="220" y="43"/>
                      </a:cxn>
                      <a:cxn ang="0">
                        <a:pos x="198" y="43"/>
                      </a:cxn>
                      <a:cxn ang="0">
                        <a:pos x="177" y="43"/>
                      </a:cxn>
                      <a:cxn ang="0">
                        <a:pos x="155" y="43"/>
                      </a:cxn>
                      <a:cxn ang="0">
                        <a:pos x="133" y="43"/>
                      </a:cxn>
                      <a:cxn ang="0">
                        <a:pos x="113" y="42"/>
                      </a:cxn>
                      <a:cxn ang="0">
                        <a:pos x="94" y="42"/>
                      </a:cxn>
                      <a:cxn ang="0">
                        <a:pos x="78" y="42"/>
                      </a:cxn>
                      <a:cxn ang="0">
                        <a:pos x="64" y="42"/>
                      </a:cxn>
                      <a:cxn ang="0">
                        <a:pos x="55" y="42"/>
                      </a:cxn>
                      <a:cxn ang="0">
                        <a:pos x="49" y="42"/>
                      </a:cxn>
                      <a:cxn ang="0">
                        <a:pos x="42" y="42"/>
                      </a:cxn>
                      <a:cxn ang="0">
                        <a:pos x="37" y="42"/>
                      </a:cxn>
                      <a:cxn ang="0">
                        <a:pos x="31" y="42"/>
                      </a:cxn>
                      <a:cxn ang="0">
                        <a:pos x="25" y="43"/>
                      </a:cxn>
                      <a:cxn ang="0">
                        <a:pos x="20" y="43"/>
                      </a:cxn>
                      <a:cxn ang="0">
                        <a:pos x="17" y="43"/>
                      </a:cxn>
                      <a:cxn ang="0">
                        <a:pos x="14" y="44"/>
                      </a:cxn>
                      <a:cxn ang="0">
                        <a:pos x="11" y="44"/>
                      </a:cxn>
                      <a:cxn ang="0">
                        <a:pos x="8" y="48"/>
                      </a:cxn>
                      <a:cxn ang="0">
                        <a:pos x="4" y="53"/>
                      </a:cxn>
                      <a:cxn ang="0">
                        <a:pos x="1" y="60"/>
                      </a:cxn>
                      <a:cxn ang="0">
                        <a:pos x="0" y="63"/>
                      </a:cxn>
                      <a:cxn ang="0">
                        <a:pos x="297" y="63"/>
                      </a:cxn>
                      <a:cxn ang="0">
                        <a:pos x="302" y="61"/>
                      </a:cxn>
                      <a:cxn ang="0">
                        <a:pos x="304" y="59"/>
                      </a:cxn>
                      <a:cxn ang="0">
                        <a:pos x="306" y="57"/>
                      </a:cxn>
                      <a:cxn ang="0">
                        <a:pos x="307" y="52"/>
                      </a:cxn>
                    </a:cxnLst>
                    <a:rect l="0" t="0" r="r" b="b"/>
                    <a:pathLst>
                      <a:path w="307" h="63">
                        <a:moveTo>
                          <a:pt x="307" y="52"/>
                        </a:moveTo>
                        <a:lnTo>
                          <a:pt x="307" y="4"/>
                        </a:lnTo>
                        <a:lnTo>
                          <a:pt x="307" y="4"/>
                        </a:lnTo>
                        <a:lnTo>
                          <a:pt x="307" y="3"/>
                        </a:lnTo>
                        <a:lnTo>
                          <a:pt x="307" y="3"/>
                        </a:lnTo>
                        <a:lnTo>
                          <a:pt x="307" y="2"/>
                        </a:lnTo>
                        <a:lnTo>
                          <a:pt x="306" y="2"/>
                        </a:lnTo>
                        <a:lnTo>
                          <a:pt x="304" y="0"/>
                        </a:lnTo>
                        <a:lnTo>
                          <a:pt x="303" y="0"/>
                        </a:lnTo>
                        <a:lnTo>
                          <a:pt x="302" y="0"/>
                        </a:lnTo>
                        <a:lnTo>
                          <a:pt x="299" y="0"/>
                        </a:lnTo>
                        <a:lnTo>
                          <a:pt x="299" y="3"/>
                        </a:lnTo>
                        <a:lnTo>
                          <a:pt x="302" y="8"/>
                        </a:lnTo>
                        <a:lnTo>
                          <a:pt x="303" y="17"/>
                        </a:lnTo>
                        <a:lnTo>
                          <a:pt x="303" y="26"/>
                        </a:lnTo>
                        <a:lnTo>
                          <a:pt x="300" y="34"/>
                        </a:lnTo>
                        <a:lnTo>
                          <a:pt x="297" y="40"/>
                        </a:lnTo>
                        <a:lnTo>
                          <a:pt x="294" y="43"/>
                        </a:lnTo>
                        <a:lnTo>
                          <a:pt x="291" y="44"/>
                        </a:lnTo>
                        <a:lnTo>
                          <a:pt x="289" y="44"/>
                        </a:lnTo>
                        <a:lnTo>
                          <a:pt x="282" y="44"/>
                        </a:lnTo>
                        <a:lnTo>
                          <a:pt x="270" y="44"/>
                        </a:lnTo>
                        <a:lnTo>
                          <a:pt x="256" y="44"/>
                        </a:lnTo>
                        <a:lnTo>
                          <a:pt x="238" y="44"/>
                        </a:lnTo>
                        <a:lnTo>
                          <a:pt x="220" y="43"/>
                        </a:lnTo>
                        <a:lnTo>
                          <a:pt x="198" y="43"/>
                        </a:lnTo>
                        <a:lnTo>
                          <a:pt x="177" y="43"/>
                        </a:lnTo>
                        <a:lnTo>
                          <a:pt x="155" y="43"/>
                        </a:lnTo>
                        <a:lnTo>
                          <a:pt x="133" y="43"/>
                        </a:lnTo>
                        <a:lnTo>
                          <a:pt x="113" y="42"/>
                        </a:lnTo>
                        <a:lnTo>
                          <a:pt x="94" y="42"/>
                        </a:lnTo>
                        <a:lnTo>
                          <a:pt x="78" y="42"/>
                        </a:lnTo>
                        <a:lnTo>
                          <a:pt x="64" y="42"/>
                        </a:lnTo>
                        <a:lnTo>
                          <a:pt x="55" y="42"/>
                        </a:lnTo>
                        <a:lnTo>
                          <a:pt x="49" y="42"/>
                        </a:lnTo>
                        <a:lnTo>
                          <a:pt x="42" y="42"/>
                        </a:lnTo>
                        <a:lnTo>
                          <a:pt x="37" y="42"/>
                        </a:lnTo>
                        <a:lnTo>
                          <a:pt x="31" y="42"/>
                        </a:lnTo>
                        <a:lnTo>
                          <a:pt x="25" y="43"/>
                        </a:lnTo>
                        <a:lnTo>
                          <a:pt x="20" y="43"/>
                        </a:lnTo>
                        <a:lnTo>
                          <a:pt x="17" y="43"/>
                        </a:lnTo>
                        <a:lnTo>
                          <a:pt x="14" y="44"/>
                        </a:lnTo>
                        <a:lnTo>
                          <a:pt x="11" y="44"/>
                        </a:lnTo>
                        <a:lnTo>
                          <a:pt x="8" y="48"/>
                        </a:lnTo>
                        <a:lnTo>
                          <a:pt x="4" y="53"/>
                        </a:lnTo>
                        <a:lnTo>
                          <a:pt x="1" y="60"/>
                        </a:lnTo>
                        <a:lnTo>
                          <a:pt x="0" y="63"/>
                        </a:lnTo>
                        <a:lnTo>
                          <a:pt x="297" y="63"/>
                        </a:lnTo>
                        <a:lnTo>
                          <a:pt x="302" y="61"/>
                        </a:lnTo>
                        <a:lnTo>
                          <a:pt x="304" y="59"/>
                        </a:lnTo>
                        <a:lnTo>
                          <a:pt x="306" y="57"/>
                        </a:lnTo>
                        <a:lnTo>
                          <a:pt x="307" y="52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2" name="Freeform 312"/>
                  <p:cNvSpPr>
                    <a:spLocks noChangeAspect="1"/>
                  </p:cNvSpPr>
                  <p:nvPr/>
                </p:nvSpPr>
                <p:spPr bwMode="auto">
                  <a:xfrm>
                    <a:off x="1122" y="3302"/>
                    <a:ext cx="21" cy="9"/>
                  </a:xfrm>
                  <a:custGeom>
                    <a:avLst/>
                    <a:gdLst/>
                    <a:ahLst/>
                    <a:cxnLst>
                      <a:cxn ang="0">
                        <a:pos x="22" y="20"/>
                      </a:cxn>
                      <a:cxn ang="0">
                        <a:pos x="30" y="19"/>
                      </a:cxn>
                      <a:cxn ang="0">
                        <a:pos x="37" y="16"/>
                      </a:cxn>
                      <a:cxn ang="0">
                        <a:pos x="41" y="14"/>
                      </a:cxn>
                      <a:cxn ang="0">
                        <a:pos x="44" y="9"/>
                      </a:cxn>
                      <a:cxn ang="0">
                        <a:pos x="41" y="6"/>
                      </a:cxn>
                      <a:cxn ang="0">
                        <a:pos x="37" y="2"/>
                      </a:cxn>
                      <a:cxn ang="0">
                        <a:pos x="30" y="1"/>
                      </a:cxn>
                      <a:cxn ang="0">
                        <a:pos x="22" y="0"/>
                      </a:cxn>
                      <a:cxn ang="0">
                        <a:pos x="14" y="1"/>
                      </a:cxn>
                      <a:cxn ang="0">
                        <a:pos x="7" y="2"/>
                      </a:cxn>
                      <a:cxn ang="0">
                        <a:pos x="2" y="6"/>
                      </a:cxn>
                      <a:cxn ang="0">
                        <a:pos x="0" y="9"/>
                      </a:cxn>
                      <a:cxn ang="0">
                        <a:pos x="2" y="14"/>
                      </a:cxn>
                      <a:cxn ang="0">
                        <a:pos x="7" y="16"/>
                      </a:cxn>
                      <a:cxn ang="0">
                        <a:pos x="14" y="19"/>
                      </a:cxn>
                      <a:cxn ang="0">
                        <a:pos x="22" y="20"/>
                      </a:cxn>
                    </a:cxnLst>
                    <a:rect l="0" t="0" r="r" b="b"/>
                    <a:pathLst>
                      <a:path w="44" h="20">
                        <a:moveTo>
                          <a:pt x="22" y="20"/>
                        </a:moveTo>
                        <a:lnTo>
                          <a:pt x="30" y="19"/>
                        </a:lnTo>
                        <a:lnTo>
                          <a:pt x="37" y="16"/>
                        </a:lnTo>
                        <a:lnTo>
                          <a:pt x="41" y="14"/>
                        </a:lnTo>
                        <a:lnTo>
                          <a:pt x="44" y="9"/>
                        </a:lnTo>
                        <a:lnTo>
                          <a:pt x="41" y="6"/>
                        </a:lnTo>
                        <a:lnTo>
                          <a:pt x="37" y="2"/>
                        </a:lnTo>
                        <a:lnTo>
                          <a:pt x="30" y="1"/>
                        </a:lnTo>
                        <a:lnTo>
                          <a:pt x="22" y="0"/>
                        </a:lnTo>
                        <a:lnTo>
                          <a:pt x="14" y="1"/>
                        </a:lnTo>
                        <a:lnTo>
                          <a:pt x="7" y="2"/>
                        </a:lnTo>
                        <a:lnTo>
                          <a:pt x="2" y="6"/>
                        </a:lnTo>
                        <a:lnTo>
                          <a:pt x="0" y="9"/>
                        </a:lnTo>
                        <a:lnTo>
                          <a:pt x="2" y="14"/>
                        </a:lnTo>
                        <a:lnTo>
                          <a:pt x="7" y="16"/>
                        </a:lnTo>
                        <a:lnTo>
                          <a:pt x="14" y="19"/>
                        </a:lnTo>
                        <a:lnTo>
                          <a:pt x="22" y="20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3" name="Freeform 313"/>
                  <p:cNvSpPr>
                    <a:spLocks noChangeAspect="1"/>
                  </p:cNvSpPr>
                  <p:nvPr/>
                </p:nvSpPr>
                <p:spPr bwMode="auto">
                  <a:xfrm>
                    <a:off x="1003" y="3295"/>
                    <a:ext cx="159" cy="35"/>
                  </a:xfrm>
                  <a:custGeom>
                    <a:avLst/>
                    <a:gdLst/>
                    <a:ahLst/>
                    <a:cxnLst>
                      <a:cxn ang="0">
                        <a:pos x="6" y="9"/>
                      </a:cxn>
                      <a:cxn ang="0">
                        <a:pos x="7" y="9"/>
                      </a:cxn>
                      <a:cxn ang="0">
                        <a:pos x="10" y="7"/>
                      </a:cxn>
                      <a:cxn ang="0">
                        <a:pos x="14" y="5"/>
                      </a:cxn>
                      <a:cxn ang="0">
                        <a:pos x="24" y="5"/>
                      </a:cxn>
                      <a:cxn ang="0">
                        <a:pos x="29" y="5"/>
                      </a:cxn>
                      <a:cxn ang="0">
                        <a:pos x="40" y="5"/>
                      </a:cxn>
                      <a:cxn ang="0">
                        <a:pos x="56" y="5"/>
                      </a:cxn>
                      <a:cxn ang="0">
                        <a:pos x="74" y="5"/>
                      </a:cxn>
                      <a:cxn ang="0">
                        <a:pos x="96" y="5"/>
                      </a:cxn>
                      <a:cxn ang="0">
                        <a:pos x="120" y="5"/>
                      </a:cxn>
                      <a:cxn ang="0">
                        <a:pos x="146" y="5"/>
                      </a:cxn>
                      <a:cxn ang="0">
                        <a:pos x="172" y="5"/>
                      </a:cxn>
                      <a:cxn ang="0">
                        <a:pos x="198" y="5"/>
                      </a:cxn>
                      <a:cxn ang="0">
                        <a:pos x="223" y="5"/>
                      </a:cxn>
                      <a:cxn ang="0">
                        <a:pos x="246" y="5"/>
                      </a:cxn>
                      <a:cxn ang="0">
                        <a:pos x="267" y="5"/>
                      </a:cxn>
                      <a:cxn ang="0">
                        <a:pos x="284" y="5"/>
                      </a:cxn>
                      <a:cxn ang="0">
                        <a:pos x="298" y="5"/>
                      </a:cxn>
                      <a:cxn ang="0">
                        <a:pos x="306" y="5"/>
                      </a:cxn>
                      <a:cxn ang="0">
                        <a:pos x="309" y="5"/>
                      </a:cxn>
                      <a:cxn ang="0">
                        <a:pos x="309" y="5"/>
                      </a:cxn>
                      <a:cxn ang="0">
                        <a:pos x="309" y="5"/>
                      </a:cxn>
                      <a:cxn ang="0">
                        <a:pos x="310" y="5"/>
                      </a:cxn>
                      <a:cxn ang="0">
                        <a:pos x="312" y="5"/>
                      </a:cxn>
                      <a:cxn ang="0">
                        <a:pos x="313" y="5"/>
                      </a:cxn>
                      <a:cxn ang="0">
                        <a:pos x="314" y="5"/>
                      </a:cxn>
                      <a:cxn ang="0">
                        <a:pos x="316" y="7"/>
                      </a:cxn>
                      <a:cxn ang="0">
                        <a:pos x="317" y="7"/>
                      </a:cxn>
                      <a:cxn ang="0">
                        <a:pos x="316" y="3"/>
                      </a:cxn>
                      <a:cxn ang="0">
                        <a:pos x="314" y="1"/>
                      </a:cxn>
                      <a:cxn ang="0">
                        <a:pos x="310" y="0"/>
                      </a:cxn>
                      <a:cxn ang="0">
                        <a:pos x="307" y="0"/>
                      </a:cxn>
                      <a:cxn ang="0">
                        <a:pos x="10" y="0"/>
                      </a:cxn>
                      <a:cxn ang="0">
                        <a:pos x="6" y="1"/>
                      </a:cxn>
                      <a:cxn ang="0">
                        <a:pos x="4" y="2"/>
                      </a:cxn>
                      <a:cxn ang="0">
                        <a:pos x="2" y="5"/>
                      </a:cxn>
                      <a:cxn ang="0">
                        <a:pos x="0" y="9"/>
                      </a:cxn>
                      <a:cxn ang="0">
                        <a:pos x="0" y="57"/>
                      </a:cxn>
                      <a:cxn ang="0">
                        <a:pos x="2" y="62"/>
                      </a:cxn>
                      <a:cxn ang="0">
                        <a:pos x="4" y="64"/>
                      </a:cxn>
                      <a:cxn ang="0">
                        <a:pos x="6" y="66"/>
                      </a:cxn>
                      <a:cxn ang="0">
                        <a:pos x="10" y="68"/>
                      </a:cxn>
                      <a:cxn ang="0">
                        <a:pos x="10" y="66"/>
                      </a:cxn>
                      <a:cxn ang="0">
                        <a:pos x="9" y="62"/>
                      </a:cxn>
                      <a:cxn ang="0">
                        <a:pos x="6" y="53"/>
                      </a:cxn>
                      <a:cxn ang="0">
                        <a:pos x="6" y="39"/>
                      </a:cxn>
                      <a:cxn ang="0">
                        <a:pos x="6" y="24"/>
                      </a:cxn>
                      <a:cxn ang="0">
                        <a:pos x="6" y="15"/>
                      </a:cxn>
                      <a:cxn ang="0">
                        <a:pos x="6" y="10"/>
                      </a:cxn>
                      <a:cxn ang="0">
                        <a:pos x="6" y="9"/>
                      </a:cxn>
                    </a:cxnLst>
                    <a:rect l="0" t="0" r="r" b="b"/>
                    <a:pathLst>
                      <a:path w="317" h="68">
                        <a:moveTo>
                          <a:pt x="6" y="9"/>
                        </a:moveTo>
                        <a:lnTo>
                          <a:pt x="7" y="9"/>
                        </a:lnTo>
                        <a:lnTo>
                          <a:pt x="10" y="7"/>
                        </a:lnTo>
                        <a:lnTo>
                          <a:pt x="14" y="5"/>
                        </a:lnTo>
                        <a:lnTo>
                          <a:pt x="24" y="5"/>
                        </a:lnTo>
                        <a:lnTo>
                          <a:pt x="29" y="5"/>
                        </a:lnTo>
                        <a:lnTo>
                          <a:pt x="40" y="5"/>
                        </a:lnTo>
                        <a:lnTo>
                          <a:pt x="56" y="5"/>
                        </a:lnTo>
                        <a:lnTo>
                          <a:pt x="74" y="5"/>
                        </a:lnTo>
                        <a:lnTo>
                          <a:pt x="96" y="5"/>
                        </a:lnTo>
                        <a:lnTo>
                          <a:pt x="120" y="5"/>
                        </a:lnTo>
                        <a:lnTo>
                          <a:pt x="146" y="5"/>
                        </a:lnTo>
                        <a:lnTo>
                          <a:pt x="172" y="5"/>
                        </a:lnTo>
                        <a:lnTo>
                          <a:pt x="198" y="5"/>
                        </a:lnTo>
                        <a:lnTo>
                          <a:pt x="223" y="5"/>
                        </a:lnTo>
                        <a:lnTo>
                          <a:pt x="246" y="5"/>
                        </a:lnTo>
                        <a:lnTo>
                          <a:pt x="267" y="5"/>
                        </a:lnTo>
                        <a:lnTo>
                          <a:pt x="284" y="5"/>
                        </a:lnTo>
                        <a:lnTo>
                          <a:pt x="298" y="5"/>
                        </a:lnTo>
                        <a:lnTo>
                          <a:pt x="306" y="5"/>
                        </a:lnTo>
                        <a:lnTo>
                          <a:pt x="309" y="5"/>
                        </a:lnTo>
                        <a:lnTo>
                          <a:pt x="309" y="5"/>
                        </a:lnTo>
                        <a:lnTo>
                          <a:pt x="309" y="5"/>
                        </a:lnTo>
                        <a:lnTo>
                          <a:pt x="310" y="5"/>
                        </a:lnTo>
                        <a:lnTo>
                          <a:pt x="312" y="5"/>
                        </a:lnTo>
                        <a:lnTo>
                          <a:pt x="313" y="5"/>
                        </a:lnTo>
                        <a:lnTo>
                          <a:pt x="314" y="5"/>
                        </a:lnTo>
                        <a:lnTo>
                          <a:pt x="316" y="7"/>
                        </a:lnTo>
                        <a:lnTo>
                          <a:pt x="317" y="7"/>
                        </a:lnTo>
                        <a:lnTo>
                          <a:pt x="316" y="3"/>
                        </a:lnTo>
                        <a:lnTo>
                          <a:pt x="314" y="1"/>
                        </a:lnTo>
                        <a:lnTo>
                          <a:pt x="310" y="0"/>
                        </a:lnTo>
                        <a:lnTo>
                          <a:pt x="307" y="0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2" y="5"/>
                        </a:lnTo>
                        <a:lnTo>
                          <a:pt x="0" y="9"/>
                        </a:lnTo>
                        <a:lnTo>
                          <a:pt x="0" y="57"/>
                        </a:lnTo>
                        <a:lnTo>
                          <a:pt x="2" y="62"/>
                        </a:lnTo>
                        <a:lnTo>
                          <a:pt x="4" y="64"/>
                        </a:lnTo>
                        <a:lnTo>
                          <a:pt x="6" y="66"/>
                        </a:lnTo>
                        <a:lnTo>
                          <a:pt x="10" y="68"/>
                        </a:lnTo>
                        <a:lnTo>
                          <a:pt x="10" y="66"/>
                        </a:lnTo>
                        <a:lnTo>
                          <a:pt x="9" y="62"/>
                        </a:lnTo>
                        <a:lnTo>
                          <a:pt x="6" y="53"/>
                        </a:lnTo>
                        <a:lnTo>
                          <a:pt x="6" y="39"/>
                        </a:lnTo>
                        <a:lnTo>
                          <a:pt x="6" y="24"/>
                        </a:lnTo>
                        <a:lnTo>
                          <a:pt x="6" y="15"/>
                        </a:lnTo>
                        <a:lnTo>
                          <a:pt x="6" y="10"/>
                        </a:lnTo>
                        <a:lnTo>
                          <a:pt x="6" y="9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4" name="Freeform 314"/>
                  <p:cNvSpPr>
                    <a:spLocks noChangeAspect="1"/>
                  </p:cNvSpPr>
                  <p:nvPr/>
                </p:nvSpPr>
                <p:spPr bwMode="auto">
                  <a:xfrm>
                    <a:off x="981" y="3322"/>
                    <a:ext cx="203" cy="40"/>
                  </a:xfrm>
                  <a:custGeom>
                    <a:avLst/>
                    <a:gdLst/>
                    <a:ahLst/>
                    <a:cxnLst>
                      <a:cxn ang="0">
                        <a:pos x="21" y="78"/>
                      </a:cxn>
                      <a:cxn ang="0">
                        <a:pos x="13" y="76"/>
                      </a:cxn>
                      <a:cxn ang="0">
                        <a:pos x="6" y="71"/>
                      </a:cxn>
                      <a:cxn ang="0">
                        <a:pos x="2" y="64"/>
                      </a:cxn>
                      <a:cxn ang="0">
                        <a:pos x="0" y="56"/>
                      </a:cxn>
                      <a:cxn ang="0">
                        <a:pos x="0" y="52"/>
                      </a:cxn>
                      <a:cxn ang="0">
                        <a:pos x="4" y="49"/>
                      </a:cxn>
                      <a:cxn ang="0">
                        <a:pos x="68" y="10"/>
                      </a:cxn>
                      <a:cxn ang="0">
                        <a:pos x="64" y="17"/>
                      </a:cxn>
                      <a:cxn ang="0">
                        <a:pos x="65" y="10"/>
                      </a:cxn>
                      <a:cxn ang="0">
                        <a:pos x="68" y="4"/>
                      </a:cxn>
                      <a:cxn ang="0">
                        <a:pos x="73" y="1"/>
                      </a:cxn>
                      <a:cxn ang="0">
                        <a:pos x="80" y="0"/>
                      </a:cxn>
                      <a:cxn ang="0">
                        <a:pos x="328" y="0"/>
                      </a:cxn>
                      <a:cxn ang="0">
                        <a:pos x="335" y="1"/>
                      </a:cxn>
                      <a:cxn ang="0">
                        <a:pos x="339" y="4"/>
                      </a:cxn>
                      <a:cxn ang="0">
                        <a:pos x="343" y="10"/>
                      </a:cxn>
                      <a:cxn ang="0">
                        <a:pos x="344" y="17"/>
                      </a:cxn>
                      <a:cxn ang="0">
                        <a:pos x="340" y="10"/>
                      </a:cxn>
                      <a:cxn ang="0">
                        <a:pos x="404" y="49"/>
                      </a:cxn>
                      <a:cxn ang="0">
                        <a:pos x="407" y="52"/>
                      </a:cxn>
                      <a:cxn ang="0">
                        <a:pos x="407" y="56"/>
                      </a:cxn>
                      <a:cxn ang="0">
                        <a:pos x="406" y="64"/>
                      </a:cxn>
                      <a:cxn ang="0">
                        <a:pos x="401" y="71"/>
                      </a:cxn>
                      <a:cxn ang="0">
                        <a:pos x="394" y="76"/>
                      </a:cxn>
                      <a:cxn ang="0">
                        <a:pos x="386" y="78"/>
                      </a:cxn>
                      <a:cxn ang="0">
                        <a:pos x="21" y="78"/>
                      </a:cxn>
                    </a:cxnLst>
                    <a:rect l="0" t="0" r="r" b="b"/>
                    <a:pathLst>
                      <a:path w="407" h="78">
                        <a:moveTo>
                          <a:pt x="21" y="78"/>
                        </a:moveTo>
                        <a:lnTo>
                          <a:pt x="13" y="76"/>
                        </a:lnTo>
                        <a:lnTo>
                          <a:pt x="6" y="71"/>
                        </a:lnTo>
                        <a:lnTo>
                          <a:pt x="2" y="64"/>
                        </a:lnTo>
                        <a:lnTo>
                          <a:pt x="0" y="56"/>
                        </a:lnTo>
                        <a:lnTo>
                          <a:pt x="0" y="52"/>
                        </a:lnTo>
                        <a:lnTo>
                          <a:pt x="4" y="49"/>
                        </a:lnTo>
                        <a:lnTo>
                          <a:pt x="68" y="10"/>
                        </a:lnTo>
                        <a:lnTo>
                          <a:pt x="64" y="17"/>
                        </a:lnTo>
                        <a:lnTo>
                          <a:pt x="65" y="10"/>
                        </a:lnTo>
                        <a:lnTo>
                          <a:pt x="68" y="4"/>
                        </a:lnTo>
                        <a:lnTo>
                          <a:pt x="73" y="1"/>
                        </a:lnTo>
                        <a:lnTo>
                          <a:pt x="80" y="0"/>
                        </a:lnTo>
                        <a:lnTo>
                          <a:pt x="328" y="0"/>
                        </a:lnTo>
                        <a:lnTo>
                          <a:pt x="335" y="1"/>
                        </a:lnTo>
                        <a:lnTo>
                          <a:pt x="339" y="4"/>
                        </a:lnTo>
                        <a:lnTo>
                          <a:pt x="343" y="10"/>
                        </a:lnTo>
                        <a:lnTo>
                          <a:pt x="344" y="17"/>
                        </a:lnTo>
                        <a:lnTo>
                          <a:pt x="340" y="10"/>
                        </a:lnTo>
                        <a:lnTo>
                          <a:pt x="404" y="49"/>
                        </a:lnTo>
                        <a:lnTo>
                          <a:pt x="407" y="52"/>
                        </a:lnTo>
                        <a:lnTo>
                          <a:pt x="407" y="56"/>
                        </a:lnTo>
                        <a:lnTo>
                          <a:pt x="406" y="64"/>
                        </a:lnTo>
                        <a:lnTo>
                          <a:pt x="401" y="71"/>
                        </a:lnTo>
                        <a:lnTo>
                          <a:pt x="394" y="76"/>
                        </a:lnTo>
                        <a:lnTo>
                          <a:pt x="386" y="78"/>
                        </a:lnTo>
                        <a:lnTo>
                          <a:pt x="21" y="7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5" name="Freeform 315"/>
                  <p:cNvSpPr>
                    <a:spLocks noChangeAspect="1"/>
                  </p:cNvSpPr>
                  <p:nvPr/>
                </p:nvSpPr>
                <p:spPr bwMode="auto">
                  <a:xfrm>
                    <a:off x="987" y="3332"/>
                    <a:ext cx="192" cy="20"/>
                  </a:xfrm>
                  <a:custGeom>
                    <a:avLst/>
                    <a:gdLst/>
                    <a:ahLst/>
                    <a:cxnLst>
                      <a:cxn ang="0">
                        <a:pos x="60" y="3"/>
                      </a:cxn>
                      <a:cxn ang="0">
                        <a:pos x="58" y="4"/>
                      </a:cxn>
                      <a:cxn ang="0">
                        <a:pos x="52" y="8"/>
                      </a:cxn>
                      <a:cxn ang="0">
                        <a:pos x="43" y="14"/>
                      </a:cxn>
                      <a:cxn ang="0">
                        <a:pos x="33" y="21"/>
                      </a:cxn>
                      <a:cxn ang="0">
                        <a:pos x="22" y="27"/>
                      </a:cxn>
                      <a:cxn ang="0">
                        <a:pos x="13" y="34"/>
                      </a:cxn>
                      <a:cxn ang="0">
                        <a:pos x="6" y="37"/>
                      </a:cxn>
                      <a:cxn ang="0">
                        <a:pos x="2" y="39"/>
                      </a:cxn>
                      <a:cxn ang="0">
                        <a:pos x="2" y="39"/>
                      </a:cxn>
                      <a:cxn ang="0">
                        <a:pos x="2" y="39"/>
                      </a:cxn>
                      <a:cxn ang="0">
                        <a:pos x="0" y="41"/>
                      </a:cxn>
                      <a:cxn ang="0">
                        <a:pos x="0" y="41"/>
                      </a:cxn>
                      <a:cxn ang="0">
                        <a:pos x="383" y="41"/>
                      </a:cxn>
                      <a:cxn ang="0">
                        <a:pos x="384" y="41"/>
                      </a:cxn>
                      <a:cxn ang="0">
                        <a:pos x="384" y="39"/>
                      </a:cxn>
                      <a:cxn ang="0">
                        <a:pos x="384" y="39"/>
                      </a:cxn>
                      <a:cxn ang="0">
                        <a:pos x="384" y="38"/>
                      </a:cxn>
                      <a:cxn ang="0">
                        <a:pos x="384" y="38"/>
                      </a:cxn>
                      <a:cxn ang="0">
                        <a:pos x="322" y="0"/>
                      </a:cxn>
                      <a:cxn ang="0">
                        <a:pos x="315" y="0"/>
                      </a:cxn>
                      <a:cxn ang="0">
                        <a:pos x="60" y="3"/>
                      </a:cxn>
                    </a:cxnLst>
                    <a:rect l="0" t="0" r="r" b="b"/>
                    <a:pathLst>
                      <a:path w="384" h="41">
                        <a:moveTo>
                          <a:pt x="60" y="3"/>
                        </a:moveTo>
                        <a:lnTo>
                          <a:pt x="58" y="4"/>
                        </a:lnTo>
                        <a:lnTo>
                          <a:pt x="52" y="8"/>
                        </a:lnTo>
                        <a:lnTo>
                          <a:pt x="43" y="14"/>
                        </a:lnTo>
                        <a:lnTo>
                          <a:pt x="33" y="21"/>
                        </a:lnTo>
                        <a:lnTo>
                          <a:pt x="22" y="27"/>
                        </a:lnTo>
                        <a:lnTo>
                          <a:pt x="13" y="34"/>
                        </a:lnTo>
                        <a:lnTo>
                          <a:pt x="6" y="37"/>
                        </a:lnTo>
                        <a:lnTo>
                          <a:pt x="2" y="39"/>
                        </a:lnTo>
                        <a:lnTo>
                          <a:pt x="2" y="39"/>
                        </a:lnTo>
                        <a:lnTo>
                          <a:pt x="2" y="39"/>
                        </a:lnTo>
                        <a:lnTo>
                          <a:pt x="0" y="41"/>
                        </a:lnTo>
                        <a:lnTo>
                          <a:pt x="0" y="41"/>
                        </a:lnTo>
                        <a:lnTo>
                          <a:pt x="383" y="41"/>
                        </a:lnTo>
                        <a:lnTo>
                          <a:pt x="384" y="41"/>
                        </a:lnTo>
                        <a:lnTo>
                          <a:pt x="384" y="39"/>
                        </a:lnTo>
                        <a:lnTo>
                          <a:pt x="384" y="39"/>
                        </a:lnTo>
                        <a:lnTo>
                          <a:pt x="384" y="38"/>
                        </a:lnTo>
                        <a:lnTo>
                          <a:pt x="384" y="38"/>
                        </a:lnTo>
                        <a:lnTo>
                          <a:pt x="322" y="0"/>
                        </a:lnTo>
                        <a:lnTo>
                          <a:pt x="315" y="0"/>
                        </a:lnTo>
                        <a:lnTo>
                          <a:pt x="60" y="3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6" name="Freeform 316"/>
                  <p:cNvSpPr>
                    <a:spLocks noChangeAspect="1"/>
                  </p:cNvSpPr>
                  <p:nvPr/>
                </p:nvSpPr>
                <p:spPr bwMode="auto">
                  <a:xfrm>
                    <a:off x="987" y="3352"/>
                    <a:ext cx="192" cy="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2" y="5"/>
                      </a:cxn>
                      <a:cxn ang="0">
                        <a:pos x="3" y="8"/>
                      </a:cxn>
                      <a:cxn ang="0">
                        <a:pos x="5" y="11"/>
                      </a:cxn>
                      <a:cxn ang="0">
                        <a:pos x="5" y="11"/>
                      </a:cxn>
                      <a:cxn ang="0">
                        <a:pos x="5" y="11"/>
                      </a:cxn>
                      <a:cxn ang="0">
                        <a:pos x="5" y="11"/>
                      </a:cxn>
                      <a:cxn ang="0">
                        <a:pos x="6" y="11"/>
                      </a:cxn>
                      <a:cxn ang="0">
                        <a:pos x="371" y="11"/>
                      </a:cxn>
                      <a:cxn ang="0">
                        <a:pos x="376" y="10"/>
                      </a:cxn>
                      <a:cxn ang="0">
                        <a:pos x="379" y="8"/>
                      </a:cxn>
                      <a:cxn ang="0">
                        <a:pos x="383" y="4"/>
                      </a:cxn>
                      <a:cxn ang="0">
                        <a:pos x="384" y="0"/>
                      </a:cxn>
                      <a:cxn ang="0">
                        <a:pos x="38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84" h="11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2" y="5"/>
                        </a:lnTo>
                        <a:lnTo>
                          <a:pt x="3" y="8"/>
                        </a:lnTo>
                        <a:lnTo>
                          <a:pt x="5" y="11"/>
                        </a:lnTo>
                        <a:lnTo>
                          <a:pt x="5" y="11"/>
                        </a:lnTo>
                        <a:lnTo>
                          <a:pt x="5" y="11"/>
                        </a:lnTo>
                        <a:lnTo>
                          <a:pt x="5" y="11"/>
                        </a:lnTo>
                        <a:lnTo>
                          <a:pt x="6" y="11"/>
                        </a:lnTo>
                        <a:lnTo>
                          <a:pt x="371" y="11"/>
                        </a:lnTo>
                        <a:lnTo>
                          <a:pt x="376" y="10"/>
                        </a:lnTo>
                        <a:lnTo>
                          <a:pt x="379" y="8"/>
                        </a:lnTo>
                        <a:lnTo>
                          <a:pt x="383" y="4"/>
                        </a:lnTo>
                        <a:lnTo>
                          <a:pt x="384" y="0"/>
                        </a:lnTo>
                        <a:lnTo>
                          <a:pt x="3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99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7" name="Freeform 317"/>
                  <p:cNvSpPr>
                    <a:spLocks noChangeAspect="1"/>
                  </p:cNvSpPr>
                  <p:nvPr/>
                </p:nvSpPr>
                <p:spPr bwMode="auto">
                  <a:xfrm>
                    <a:off x="985" y="3326"/>
                    <a:ext cx="164" cy="32"/>
                  </a:xfrm>
                  <a:custGeom>
                    <a:avLst/>
                    <a:gdLst/>
                    <a:ahLst/>
                    <a:cxnLst>
                      <a:cxn ang="0">
                        <a:pos x="64" y="9"/>
                      </a:cxn>
                      <a:cxn ang="0">
                        <a:pos x="0" y="48"/>
                      </a:cxn>
                      <a:cxn ang="0">
                        <a:pos x="2" y="53"/>
                      </a:cxn>
                      <a:cxn ang="0">
                        <a:pos x="4" y="57"/>
                      </a:cxn>
                      <a:cxn ang="0">
                        <a:pos x="7" y="61"/>
                      </a:cxn>
                      <a:cxn ang="0">
                        <a:pos x="12" y="62"/>
                      </a:cxn>
                      <a:cxn ang="0">
                        <a:pos x="10" y="59"/>
                      </a:cxn>
                      <a:cxn ang="0">
                        <a:pos x="9" y="56"/>
                      </a:cxn>
                      <a:cxn ang="0">
                        <a:pos x="7" y="53"/>
                      </a:cxn>
                      <a:cxn ang="0">
                        <a:pos x="7" y="51"/>
                      </a:cxn>
                      <a:cxn ang="0">
                        <a:pos x="7" y="51"/>
                      </a:cxn>
                      <a:cxn ang="0">
                        <a:pos x="9" y="49"/>
                      </a:cxn>
                      <a:cxn ang="0">
                        <a:pos x="9" y="49"/>
                      </a:cxn>
                      <a:cxn ang="0">
                        <a:pos x="9" y="49"/>
                      </a:cxn>
                      <a:cxn ang="0">
                        <a:pos x="13" y="47"/>
                      </a:cxn>
                      <a:cxn ang="0">
                        <a:pos x="20" y="44"/>
                      </a:cxn>
                      <a:cxn ang="0">
                        <a:pos x="29" y="37"/>
                      </a:cxn>
                      <a:cxn ang="0">
                        <a:pos x="40" y="31"/>
                      </a:cxn>
                      <a:cxn ang="0">
                        <a:pos x="50" y="24"/>
                      </a:cxn>
                      <a:cxn ang="0">
                        <a:pos x="59" y="18"/>
                      </a:cxn>
                      <a:cxn ang="0">
                        <a:pos x="65" y="14"/>
                      </a:cxn>
                      <a:cxn ang="0">
                        <a:pos x="67" y="13"/>
                      </a:cxn>
                      <a:cxn ang="0">
                        <a:pos x="322" y="10"/>
                      </a:cxn>
                      <a:cxn ang="0">
                        <a:pos x="329" y="10"/>
                      </a:cxn>
                      <a:cxn ang="0">
                        <a:pos x="328" y="9"/>
                      </a:cxn>
                      <a:cxn ang="0">
                        <a:pos x="327" y="6"/>
                      </a:cxn>
                      <a:cxn ang="0">
                        <a:pos x="325" y="2"/>
                      </a:cxn>
                      <a:cxn ang="0">
                        <a:pos x="323" y="1"/>
                      </a:cxn>
                      <a:cxn ang="0">
                        <a:pos x="320" y="0"/>
                      </a:cxn>
                      <a:cxn ang="0">
                        <a:pos x="72" y="0"/>
                      </a:cxn>
                      <a:cxn ang="0">
                        <a:pos x="70" y="1"/>
                      </a:cxn>
                      <a:cxn ang="0">
                        <a:pos x="66" y="2"/>
                      </a:cxn>
                      <a:cxn ang="0">
                        <a:pos x="65" y="6"/>
                      </a:cxn>
                      <a:cxn ang="0">
                        <a:pos x="64" y="9"/>
                      </a:cxn>
                    </a:cxnLst>
                    <a:rect l="0" t="0" r="r" b="b"/>
                    <a:pathLst>
                      <a:path w="329" h="62">
                        <a:moveTo>
                          <a:pt x="64" y="9"/>
                        </a:moveTo>
                        <a:lnTo>
                          <a:pt x="0" y="48"/>
                        </a:lnTo>
                        <a:lnTo>
                          <a:pt x="2" y="53"/>
                        </a:lnTo>
                        <a:lnTo>
                          <a:pt x="4" y="57"/>
                        </a:lnTo>
                        <a:lnTo>
                          <a:pt x="7" y="61"/>
                        </a:lnTo>
                        <a:lnTo>
                          <a:pt x="12" y="62"/>
                        </a:lnTo>
                        <a:lnTo>
                          <a:pt x="10" y="59"/>
                        </a:lnTo>
                        <a:lnTo>
                          <a:pt x="9" y="56"/>
                        </a:lnTo>
                        <a:lnTo>
                          <a:pt x="7" y="53"/>
                        </a:lnTo>
                        <a:lnTo>
                          <a:pt x="7" y="51"/>
                        </a:lnTo>
                        <a:lnTo>
                          <a:pt x="7" y="51"/>
                        </a:lnTo>
                        <a:lnTo>
                          <a:pt x="9" y="49"/>
                        </a:lnTo>
                        <a:lnTo>
                          <a:pt x="9" y="49"/>
                        </a:lnTo>
                        <a:lnTo>
                          <a:pt x="9" y="49"/>
                        </a:lnTo>
                        <a:lnTo>
                          <a:pt x="13" y="47"/>
                        </a:lnTo>
                        <a:lnTo>
                          <a:pt x="20" y="44"/>
                        </a:lnTo>
                        <a:lnTo>
                          <a:pt x="29" y="37"/>
                        </a:lnTo>
                        <a:lnTo>
                          <a:pt x="40" y="31"/>
                        </a:lnTo>
                        <a:lnTo>
                          <a:pt x="50" y="24"/>
                        </a:lnTo>
                        <a:lnTo>
                          <a:pt x="59" y="18"/>
                        </a:lnTo>
                        <a:lnTo>
                          <a:pt x="65" y="14"/>
                        </a:lnTo>
                        <a:lnTo>
                          <a:pt x="67" y="13"/>
                        </a:lnTo>
                        <a:lnTo>
                          <a:pt x="322" y="10"/>
                        </a:lnTo>
                        <a:lnTo>
                          <a:pt x="329" y="10"/>
                        </a:lnTo>
                        <a:lnTo>
                          <a:pt x="328" y="9"/>
                        </a:lnTo>
                        <a:lnTo>
                          <a:pt x="327" y="6"/>
                        </a:lnTo>
                        <a:lnTo>
                          <a:pt x="325" y="2"/>
                        </a:lnTo>
                        <a:lnTo>
                          <a:pt x="323" y="1"/>
                        </a:lnTo>
                        <a:lnTo>
                          <a:pt x="320" y="0"/>
                        </a:lnTo>
                        <a:lnTo>
                          <a:pt x="72" y="0"/>
                        </a:lnTo>
                        <a:lnTo>
                          <a:pt x="70" y="1"/>
                        </a:lnTo>
                        <a:lnTo>
                          <a:pt x="66" y="2"/>
                        </a:lnTo>
                        <a:lnTo>
                          <a:pt x="65" y="6"/>
                        </a:lnTo>
                        <a:lnTo>
                          <a:pt x="64" y="9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8" name="Freeform 318"/>
                  <p:cNvSpPr>
                    <a:spLocks noChangeAspect="1"/>
                  </p:cNvSpPr>
                  <p:nvPr/>
                </p:nvSpPr>
                <p:spPr bwMode="auto">
                  <a:xfrm>
                    <a:off x="1019" y="3330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79" name="Freeform 319"/>
                  <p:cNvSpPr>
                    <a:spLocks noChangeAspect="1"/>
                  </p:cNvSpPr>
                  <p:nvPr/>
                </p:nvSpPr>
                <p:spPr bwMode="auto">
                  <a:xfrm>
                    <a:off x="1041" y="3330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5"/>
                      </a:cxn>
                      <a:cxn ang="0">
                        <a:pos x="4" y="2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5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2" y="5"/>
                        </a:lnTo>
                        <a:lnTo>
                          <a:pt x="4" y="2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5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0" name="Freeform 320"/>
                  <p:cNvSpPr>
                    <a:spLocks noChangeAspect="1"/>
                  </p:cNvSpPr>
                  <p:nvPr/>
                </p:nvSpPr>
                <p:spPr bwMode="auto">
                  <a:xfrm>
                    <a:off x="1061" y="3330"/>
                    <a:ext cx="15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1" name="Freeform 321"/>
                  <p:cNvSpPr>
                    <a:spLocks noChangeAspect="1"/>
                  </p:cNvSpPr>
                  <p:nvPr/>
                </p:nvSpPr>
                <p:spPr bwMode="auto">
                  <a:xfrm>
                    <a:off x="1084" y="3330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5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5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2" name="Freeform 322"/>
                  <p:cNvSpPr>
                    <a:spLocks noChangeAspect="1"/>
                  </p:cNvSpPr>
                  <p:nvPr/>
                </p:nvSpPr>
                <p:spPr bwMode="auto">
                  <a:xfrm>
                    <a:off x="1102" y="3330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5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3" name="Freeform 323"/>
                  <p:cNvSpPr>
                    <a:spLocks noChangeAspect="1"/>
                  </p:cNvSpPr>
                  <p:nvPr/>
                </p:nvSpPr>
                <p:spPr bwMode="auto">
                  <a:xfrm>
                    <a:off x="1124" y="3330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4" name="Freeform 324"/>
                  <p:cNvSpPr>
                    <a:spLocks noChangeAspect="1"/>
                  </p:cNvSpPr>
                  <p:nvPr/>
                </p:nvSpPr>
                <p:spPr bwMode="auto">
                  <a:xfrm>
                    <a:off x="1011" y="3336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5" y="2"/>
                      </a:cxn>
                      <a:cxn ang="0">
                        <a:pos x="9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5" y="2"/>
                        </a:lnTo>
                        <a:lnTo>
                          <a:pt x="9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5" name="Freeform 325"/>
                  <p:cNvSpPr>
                    <a:spLocks noChangeAspect="1"/>
                  </p:cNvSpPr>
                  <p:nvPr/>
                </p:nvSpPr>
                <p:spPr bwMode="auto">
                  <a:xfrm>
                    <a:off x="1033" y="3336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2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6" name="Freeform 326"/>
                  <p:cNvSpPr>
                    <a:spLocks noChangeAspect="1"/>
                  </p:cNvSpPr>
                  <p:nvPr/>
                </p:nvSpPr>
                <p:spPr bwMode="auto">
                  <a:xfrm>
                    <a:off x="1053" y="3336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5"/>
                      </a:cxn>
                      <a:cxn ang="0">
                        <a:pos x="3" y="3"/>
                      </a:cxn>
                      <a:cxn ang="0">
                        <a:pos x="6" y="2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21" y="2"/>
                      </a:cxn>
                      <a:cxn ang="0">
                        <a:pos x="25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2" y="5"/>
                        </a:lnTo>
                        <a:lnTo>
                          <a:pt x="3" y="3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5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7" name="Freeform 327"/>
                  <p:cNvSpPr>
                    <a:spLocks noChangeAspect="1"/>
                  </p:cNvSpPr>
                  <p:nvPr/>
                </p:nvSpPr>
                <p:spPr bwMode="auto">
                  <a:xfrm>
                    <a:off x="1073" y="3336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2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2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2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8" name="Freeform 328"/>
                  <p:cNvSpPr>
                    <a:spLocks noChangeAspect="1"/>
                  </p:cNvSpPr>
                  <p:nvPr/>
                </p:nvSpPr>
                <p:spPr bwMode="auto">
                  <a:xfrm>
                    <a:off x="1094" y="3336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89" name="Freeform 329"/>
                  <p:cNvSpPr>
                    <a:spLocks noChangeAspect="1"/>
                  </p:cNvSpPr>
                  <p:nvPr/>
                </p:nvSpPr>
                <p:spPr bwMode="auto">
                  <a:xfrm>
                    <a:off x="1114" y="3336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5" y="2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5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0" name="Freeform 330"/>
                  <p:cNvSpPr>
                    <a:spLocks noChangeAspect="1"/>
                  </p:cNvSpPr>
                  <p:nvPr/>
                </p:nvSpPr>
                <p:spPr bwMode="auto">
                  <a:xfrm>
                    <a:off x="1136" y="3336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4" y="3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21" y="2"/>
                      </a:cxn>
                      <a:cxn ang="0">
                        <a:pos x="24" y="3"/>
                      </a:cxn>
                      <a:cxn ang="0">
                        <a:pos x="28" y="5"/>
                      </a:cxn>
                      <a:cxn ang="0">
                        <a:pos x="29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9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4" y="3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6" y="0"/>
                        </a:lnTo>
                        <a:lnTo>
                          <a:pt x="21" y="2"/>
                        </a:lnTo>
                        <a:lnTo>
                          <a:pt x="24" y="3"/>
                        </a:lnTo>
                        <a:lnTo>
                          <a:pt x="28" y="5"/>
                        </a:lnTo>
                        <a:lnTo>
                          <a:pt x="29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1" name="Freeform 331"/>
                  <p:cNvSpPr>
                    <a:spLocks noChangeAspect="1"/>
                  </p:cNvSpPr>
                  <p:nvPr/>
                </p:nvSpPr>
                <p:spPr bwMode="auto">
                  <a:xfrm>
                    <a:off x="1001" y="3343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2" name="Freeform 332"/>
                  <p:cNvSpPr>
                    <a:spLocks noChangeAspect="1"/>
                  </p:cNvSpPr>
                  <p:nvPr/>
                </p:nvSpPr>
                <p:spPr bwMode="auto">
                  <a:xfrm>
                    <a:off x="1023" y="3343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2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9" y="1"/>
                      </a:cxn>
                      <a:cxn ang="0">
                        <a:pos x="23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9" y="1"/>
                        </a:lnTo>
                        <a:lnTo>
                          <a:pt x="23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3" name="Freeform 333"/>
                  <p:cNvSpPr>
                    <a:spLocks noChangeAspect="1"/>
                  </p:cNvSpPr>
                  <p:nvPr/>
                </p:nvSpPr>
                <p:spPr bwMode="auto">
                  <a:xfrm>
                    <a:off x="1033" y="3348"/>
                    <a:ext cx="103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2" y="0"/>
                      </a:cxn>
                      <a:cxn ang="0">
                        <a:pos x="200" y="0"/>
                      </a:cxn>
                      <a:cxn ang="0">
                        <a:pos x="205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05" h="7">
                        <a:moveTo>
                          <a:pt x="0" y="7"/>
                        </a:moveTo>
                        <a:lnTo>
                          <a:pt x="12" y="0"/>
                        </a:lnTo>
                        <a:lnTo>
                          <a:pt x="200" y="0"/>
                        </a:lnTo>
                        <a:lnTo>
                          <a:pt x="205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4" name="Freeform 334"/>
                  <p:cNvSpPr>
                    <a:spLocks noChangeAspect="1"/>
                  </p:cNvSpPr>
                  <p:nvPr/>
                </p:nvSpPr>
                <p:spPr bwMode="auto">
                  <a:xfrm>
                    <a:off x="1064" y="3343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5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5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5" name="Freeform 335"/>
                  <p:cNvSpPr>
                    <a:spLocks noChangeAspect="1"/>
                  </p:cNvSpPr>
                  <p:nvPr/>
                </p:nvSpPr>
                <p:spPr bwMode="auto">
                  <a:xfrm>
                    <a:off x="1084" y="3343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5" y="1"/>
                      </a:cxn>
                      <a:cxn ang="0">
                        <a:pos x="9" y="0"/>
                      </a:cxn>
                      <a:cxn ang="0">
                        <a:pos x="12" y="0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19" y="1"/>
                      </a:cxn>
                      <a:cxn ang="0">
                        <a:pos x="24" y="2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5" y="1"/>
                        </a:lnTo>
                        <a:lnTo>
                          <a:pt x="9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9" y="1"/>
                        </a:lnTo>
                        <a:lnTo>
                          <a:pt x="24" y="2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6" name="Freeform 336"/>
                  <p:cNvSpPr>
                    <a:spLocks noChangeAspect="1"/>
                  </p:cNvSpPr>
                  <p:nvPr/>
                </p:nvSpPr>
                <p:spPr bwMode="auto">
                  <a:xfrm>
                    <a:off x="1042" y="3343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2"/>
                        </a:lnTo>
                        <a:lnTo>
                          <a:pt x="5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7" name="Freeform 337"/>
                  <p:cNvSpPr>
                    <a:spLocks noChangeAspect="1"/>
                  </p:cNvSpPr>
                  <p:nvPr/>
                </p:nvSpPr>
                <p:spPr bwMode="auto">
                  <a:xfrm>
                    <a:off x="1105" y="3343"/>
                    <a:ext cx="13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2"/>
                      </a:cxn>
                      <a:cxn ang="0">
                        <a:pos x="6" y="1"/>
                      </a:cxn>
                      <a:cxn ang="0">
                        <a:pos x="9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4" y="2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2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1" y="1"/>
                        </a:lnTo>
                        <a:lnTo>
                          <a:pt x="24" y="2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8" name="Freeform 338"/>
                  <p:cNvSpPr>
                    <a:spLocks noChangeAspect="1"/>
                  </p:cNvSpPr>
                  <p:nvPr/>
                </p:nvSpPr>
                <p:spPr bwMode="auto">
                  <a:xfrm>
                    <a:off x="1126" y="3342"/>
                    <a:ext cx="13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6"/>
                      </a:cxn>
                      <a:cxn ang="0">
                        <a:pos x="2" y="3"/>
                      </a:cxn>
                      <a:cxn ang="0">
                        <a:pos x="6" y="1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6" y="6"/>
                      </a:cxn>
                      <a:cxn ang="0">
                        <a:pos x="27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7" h="7">
                        <a:moveTo>
                          <a:pt x="0" y="7"/>
                        </a:moveTo>
                        <a:lnTo>
                          <a:pt x="1" y="6"/>
                        </a:lnTo>
                        <a:lnTo>
                          <a:pt x="2" y="3"/>
                        </a:lnTo>
                        <a:lnTo>
                          <a:pt x="6" y="1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6" y="6"/>
                        </a:lnTo>
                        <a:lnTo>
                          <a:pt x="27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299" name="Freeform 339"/>
                  <p:cNvSpPr>
                    <a:spLocks noChangeAspect="1"/>
                  </p:cNvSpPr>
                  <p:nvPr/>
                </p:nvSpPr>
                <p:spPr bwMode="auto">
                  <a:xfrm>
                    <a:off x="1148" y="3342"/>
                    <a:ext cx="12" cy="4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6"/>
                      </a:cxn>
                      <a:cxn ang="0">
                        <a:pos x="4" y="3"/>
                      </a:cxn>
                      <a:cxn ang="0">
                        <a:pos x="6" y="1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1"/>
                      </a:cxn>
                      <a:cxn ang="0">
                        <a:pos x="24" y="3"/>
                      </a:cxn>
                      <a:cxn ang="0">
                        <a:pos x="27" y="6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1" y="6"/>
                        </a:lnTo>
                        <a:lnTo>
                          <a:pt x="4" y="3"/>
                        </a:lnTo>
                        <a:lnTo>
                          <a:pt x="6" y="1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1"/>
                        </a:lnTo>
                        <a:lnTo>
                          <a:pt x="24" y="3"/>
                        </a:lnTo>
                        <a:lnTo>
                          <a:pt x="27" y="6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0" name="Freeform 340"/>
                  <p:cNvSpPr>
                    <a:spLocks noChangeAspect="1"/>
                  </p:cNvSpPr>
                  <p:nvPr/>
                </p:nvSpPr>
                <p:spPr bwMode="auto">
                  <a:xfrm>
                    <a:off x="1140" y="3348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6"/>
                      </a:cxn>
                      <a:cxn ang="0">
                        <a:pos x="3" y="4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8" y="0"/>
                      </a:cxn>
                      <a:cxn ang="0">
                        <a:pos x="21" y="2"/>
                      </a:cxn>
                      <a:cxn ang="0">
                        <a:pos x="25" y="4"/>
                      </a:cxn>
                      <a:cxn ang="0">
                        <a:pos x="27" y="6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2" y="6"/>
                        </a:lnTo>
                        <a:lnTo>
                          <a:pt x="3" y="4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8" y="0"/>
                        </a:lnTo>
                        <a:lnTo>
                          <a:pt x="21" y="2"/>
                        </a:lnTo>
                        <a:lnTo>
                          <a:pt x="25" y="4"/>
                        </a:lnTo>
                        <a:lnTo>
                          <a:pt x="27" y="6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1" name="Freeform 341"/>
                  <p:cNvSpPr>
                    <a:spLocks noChangeAspect="1"/>
                  </p:cNvSpPr>
                  <p:nvPr/>
                </p:nvSpPr>
                <p:spPr bwMode="auto">
                  <a:xfrm>
                    <a:off x="1160" y="3348"/>
                    <a:ext cx="16" cy="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6"/>
                      </a:cxn>
                      <a:cxn ang="0">
                        <a:pos x="3" y="4"/>
                      </a:cxn>
                      <a:cxn ang="0">
                        <a:pos x="6" y="2"/>
                      </a:cxn>
                      <a:cxn ang="0">
                        <a:pos x="10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7" y="0"/>
                      </a:cxn>
                      <a:cxn ang="0">
                        <a:pos x="21" y="2"/>
                      </a:cxn>
                      <a:cxn ang="0">
                        <a:pos x="24" y="4"/>
                      </a:cxn>
                      <a:cxn ang="0">
                        <a:pos x="26" y="6"/>
                      </a:cxn>
                      <a:cxn ang="0">
                        <a:pos x="28" y="7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8" h="7">
                        <a:moveTo>
                          <a:pt x="0" y="7"/>
                        </a:moveTo>
                        <a:lnTo>
                          <a:pt x="1" y="6"/>
                        </a:lnTo>
                        <a:lnTo>
                          <a:pt x="3" y="4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5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4"/>
                        </a:lnTo>
                        <a:lnTo>
                          <a:pt x="26" y="6"/>
                        </a:lnTo>
                        <a:lnTo>
                          <a:pt x="28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2" name="Freeform 342"/>
                  <p:cNvSpPr>
                    <a:spLocks noChangeAspect="1"/>
                  </p:cNvSpPr>
                  <p:nvPr/>
                </p:nvSpPr>
                <p:spPr bwMode="auto">
                  <a:xfrm>
                    <a:off x="991" y="3348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3" y="3"/>
                      </a:cxn>
                      <a:cxn ang="0">
                        <a:pos x="6" y="2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20" y="2"/>
                      </a:cxn>
                      <a:cxn ang="0">
                        <a:pos x="24" y="3"/>
                      </a:cxn>
                      <a:cxn ang="0">
                        <a:pos x="27" y="5"/>
                      </a:cxn>
                      <a:cxn ang="0">
                        <a:pos x="28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8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3" y="3"/>
                        </a:lnTo>
                        <a:lnTo>
                          <a:pt x="6" y="2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4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3" name="Freeform 343"/>
                  <p:cNvSpPr>
                    <a:spLocks noChangeAspect="1"/>
                  </p:cNvSpPr>
                  <p:nvPr/>
                </p:nvSpPr>
                <p:spPr bwMode="auto">
                  <a:xfrm>
                    <a:off x="1011" y="3348"/>
                    <a:ext cx="15" cy="3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" y="5"/>
                      </a:cxn>
                      <a:cxn ang="0">
                        <a:pos x="2" y="3"/>
                      </a:cxn>
                      <a:cxn ang="0">
                        <a:pos x="6" y="2"/>
                      </a:cxn>
                      <a:cxn ang="0">
                        <a:pos x="10" y="0"/>
                      </a:cxn>
                      <a:cxn ang="0">
                        <a:pos x="12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6" y="0"/>
                      </a:cxn>
                      <a:cxn ang="0">
                        <a:pos x="19" y="2"/>
                      </a:cxn>
                      <a:cxn ang="0">
                        <a:pos x="24" y="3"/>
                      </a:cxn>
                      <a:cxn ang="0">
                        <a:pos x="26" y="5"/>
                      </a:cxn>
                      <a:cxn ang="0">
                        <a:pos x="27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27" h="6">
                        <a:moveTo>
                          <a:pt x="0" y="6"/>
                        </a:move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19" y="2"/>
                        </a:lnTo>
                        <a:lnTo>
                          <a:pt x="24" y="3"/>
                        </a:lnTo>
                        <a:lnTo>
                          <a:pt x="26" y="5"/>
                        </a:lnTo>
                        <a:lnTo>
                          <a:pt x="27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4" name="Rectangle 3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13" y="3306"/>
                    <a:ext cx="41" cy="1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5" name="Freeform 345"/>
                  <p:cNvSpPr>
                    <a:spLocks noChangeAspect="1"/>
                  </p:cNvSpPr>
                  <p:nvPr/>
                </p:nvSpPr>
                <p:spPr bwMode="auto">
                  <a:xfrm>
                    <a:off x="1015" y="3299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11" y="15"/>
                      </a:cxn>
                      <a:cxn ang="0">
                        <a:pos x="13" y="13"/>
                      </a:cxn>
                      <a:cxn ang="0">
                        <a:pos x="15" y="11"/>
                      </a:cxn>
                      <a:cxn ang="0">
                        <a:pos x="16" y="8"/>
                      </a:cxn>
                      <a:cxn ang="0">
                        <a:pos x="15" y="4"/>
                      </a:cxn>
                      <a:cxn ang="0">
                        <a:pos x="13" y="2"/>
                      </a:cxn>
                      <a:cxn ang="0">
                        <a:pos x="11" y="1"/>
                      </a:cxn>
                      <a:cxn ang="0">
                        <a:pos x="8" y="0"/>
                      </a:cxn>
                      <a:cxn ang="0">
                        <a:pos x="4" y="1"/>
                      </a:cxn>
                      <a:cxn ang="0">
                        <a:pos x="2" y="2"/>
                      </a:cxn>
                      <a:cxn ang="0">
                        <a:pos x="1" y="4"/>
                      </a:cxn>
                      <a:cxn ang="0">
                        <a:pos x="0" y="8"/>
                      </a:cxn>
                      <a:cxn ang="0">
                        <a:pos x="1" y="11"/>
                      </a:cxn>
                      <a:cxn ang="0">
                        <a:pos x="2" y="13"/>
                      </a:cxn>
                      <a:cxn ang="0">
                        <a:pos x="4" y="15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6" h="16">
                        <a:moveTo>
                          <a:pt x="8" y="16"/>
                        </a:moveTo>
                        <a:lnTo>
                          <a:pt x="11" y="15"/>
                        </a:lnTo>
                        <a:lnTo>
                          <a:pt x="13" y="13"/>
                        </a:lnTo>
                        <a:lnTo>
                          <a:pt x="15" y="11"/>
                        </a:lnTo>
                        <a:lnTo>
                          <a:pt x="16" y="8"/>
                        </a:lnTo>
                        <a:lnTo>
                          <a:pt x="15" y="4"/>
                        </a:lnTo>
                        <a:lnTo>
                          <a:pt x="13" y="2"/>
                        </a:lnTo>
                        <a:lnTo>
                          <a:pt x="11" y="1"/>
                        </a:lnTo>
                        <a:lnTo>
                          <a:pt x="8" y="0"/>
                        </a:lnTo>
                        <a:lnTo>
                          <a:pt x="4" y="1"/>
                        </a:lnTo>
                        <a:lnTo>
                          <a:pt x="2" y="2"/>
                        </a:lnTo>
                        <a:lnTo>
                          <a:pt x="1" y="4"/>
                        </a:lnTo>
                        <a:lnTo>
                          <a:pt x="0" y="8"/>
                        </a:lnTo>
                        <a:lnTo>
                          <a:pt x="1" y="11"/>
                        </a:lnTo>
                        <a:lnTo>
                          <a:pt x="2" y="13"/>
                        </a:lnTo>
                        <a:lnTo>
                          <a:pt x="4" y="15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6" name="Freeform 346"/>
                  <p:cNvSpPr>
                    <a:spLocks noChangeAspect="1"/>
                  </p:cNvSpPr>
                  <p:nvPr/>
                </p:nvSpPr>
                <p:spPr bwMode="auto">
                  <a:xfrm>
                    <a:off x="1029" y="3299"/>
                    <a:ext cx="8" cy="8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10" y="15"/>
                      </a:cxn>
                      <a:cxn ang="0">
                        <a:pos x="14" y="13"/>
                      </a:cxn>
                      <a:cxn ang="0">
                        <a:pos x="15" y="11"/>
                      </a:cxn>
                      <a:cxn ang="0">
                        <a:pos x="16" y="8"/>
                      </a:cxn>
                      <a:cxn ang="0">
                        <a:pos x="15" y="4"/>
                      </a:cxn>
                      <a:cxn ang="0">
                        <a:pos x="14" y="2"/>
                      </a:cxn>
                      <a:cxn ang="0">
                        <a:pos x="10" y="1"/>
                      </a:cxn>
                      <a:cxn ang="0">
                        <a:pos x="8" y="0"/>
                      </a:cxn>
                      <a:cxn ang="0">
                        <a:pos x="5" y="1"/>
                      </a:cxn>
                      <a:cxn ang="0">
                        <a:pos x="2" y="2"/>
                      </a:cxn>
                      <a:cxn ang="0">
                        <a:pos x="1" y="4"/>
                      </a:cxn>
                      <a:cxn ang="0">
                        <a:pos x="0" y="8"/>
                      </a:cxn>
                      <a:cxn ang="0">
                        <a:pos x="1" y="11"/>
                      </a:cxn>
                      <a:cxn ang="0">
                        <a:pos x="2" y="13"/>
                      </a:cxn>
                      <a:cxn ang="0">
                        <a:pos x="5" y="15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6" h="16">
                        <a:moveTo>
                          <a:pt x="8" y="16"/>
                        </a:moveTo>
                        <a:lnTo>
                          <a:pt x="10" y="15"/>
                        </a:lnTo>
                        <a:lnTo>
                          <a:pt x="14" y="13"/>
                        </a:lnTo>
                        <a:lnTo>
                          <a:pt x="15" y="11"/>
                        </a:lnTo>
                        <a:lnTo>
                          <a:pt x="16" y="8"/>
                        </a:lnTo>
                        <a:lnTo>
                          <a:pt x="15" y="4"/>
                        </a:lnTo>
                        <a:lnTo>
                          <a:pt x="14" y="2"/>
                        </a:lnTo>
                        <a:lnTo>
                          <a:pt x="10" y="1"/>
                        </a:lnTo>
                        <a:lnTo>
                          <a:pt x="8" y="0"/>
                        </a:lnTo>
                        <a:lnTo>
                          <a:pt x="5" y="1"/>
                        </a:lnTo>
                        <a:lnTo>
                          <a:pt x="2" y="2"/>
                        </a:lnTo>
                        <a:lnTo>
                          <a:pt x="1" y="4"/>
                        </a:lnTo>
                        <a:lnTo>
                          <a:pt x="0" y="8"/>
                        </a:lnTo>
                        <a:lnTo>
                          <a:pt x="1" y="11"/>
                        </a:lnTo>
                        <a:lnTo>
                          <a:pt x="2" y="13"/>
                        </a:lnTo>
                        <a:lnTo>
                          <a:pt x="5" y="15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7" name="Freeform 347"/>
                  <p:cNvSpPr>
                    <a:spLocks noChangeAspect="1"/>
                  </p:cNvSpPr>
                  <p:nvPr/>
                </p:nvSpPr>
                <p:spPr bwMode="auto">
                  <a:xfrm>
                    <a:off x="1042" y="3299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6" y="15"/>
                      </a:cxn>
                      <a:cxn ang="0">
                        <a:pos x="10" y="15"/>
                      </a:cxn>
                      <a:cxn ang="0">
                        <a:pos x="12" y="12"/>
                      </a:cxn>
                      <a:cxn ang="0">
                        <a:pos x="15" y="10"/>
                      </a:cxn>
                      <a:cxn ang="0">
                        <a:pos x="15" y="7"/>
                      </a:cxn>
                      <a:cxn ang="0">
                        <a:pos x="15" y="4"/>
                      </a:cxn>
                      <a:cxn ang="0">
                        <a:pos x="12" y="2"/>
                      </a:cxn>
                      <a:cxn ang="0">
                        <a:pos x="10" y="1"/>
                      </a:cxn>
                      <a:cxn ang="0">
                        <a:pos x="6" y="0"/>
                      </a:cxn>
                      <a:cxn ang="0">
                        <a:pos x="4" y="1"/>
                      </a:cxn>
                      <a:cxn ang="0">
                        <a:pos x="2" y="2"/>
                      </a:cxn>
                      <a:cxn ang="0">
                        <a:pos x="1" y="4"/>
                      </a:cxn>
                      <a:cxn ang="0">
                        <a:pos x="0" y="7"/>
                      </a:cxn>
                      <a:cxn ang="0">
                        <a:pos x="1" y="10"/>
                      </a:cxn>
                      <a:cxn ang="0">
                        <a:pos x="2" y="12"/>
                      </a:cxn>
                      <a:cxn ang="0">
                        <a:pos x="4" y="15"/>
                      </a:cxn>
                      <a:cxn ang="0">
                        <a:pos x="6" y="15"/>
                      </a:cxn>
                    </a:cxnLst>
                    <a:rect l="0" t="0" r="r" b="b"/>
                    <a:pathLst>
                      <a:path w="15" h="15">
                        <a:moveTo>
                          <a:pt x="6" y="15"/>
                        </a:moveTo>
                        <a:lnTo>
                          <a:pt x="10" y="15"/>
                        </a:lnTo>
                        <a:lnTo>
                          <a:pt x="12" y="12"/>
                        </a:lnTo>
                        <a:lnTo>
                          <a:pt x="15" y="10"/>
                        </a:lnTo>
                        <a:lnTo>
                          <a:pt x="15" y="7"/>
                        </a:lnTo>
                        <a:lnTo>
                          <a:pt x="15" y="4"/>
                        </a:lnTo>
                        <a:lnTo>
                          <a:pt x="12" y="2"/>
                        </a:lnTo>
                        <a:lnTo>
                          <a:pt x="10" y="1"/>
                        </a:lnTo>
                        <a:lnTo>
                          <a:pt x="6" y="0"/>
                        </a:lnTo>
                        <a:lnTo>
                          <a:pt x="4" y="1"/>
                        </a:lnTo>
                        <a:lnTo>
                          <a:pt x="2" y="2"/>
                        </a:lnTo>
                        <a:lnTo>
                          <a:pt x="1" y="4"/>
                        </a:lnTo>
                        <a:lnTo>
                          <a:pt x="0" y="7"/>
                        </a:lnTo>
                        <a:lnTo>
                          <a:pt x="1" y="10"/>
                        </a:lnTo>
                        <a:lnTo>
                          <a:pt x="2" y="12"/>
                        </a:lnTo>
                        <a:lnTo>
                          <a:pt x="4" y="15"/>
                        </a:lnTo>
                        <a:lnTo>
                          <a:pt x="6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8" name="Freeform 348"/>
                  <p:cNvSpPr>
                    <a:spLocks noChangeAspect="1"/>
                  </p:cNvSpPr>
                  <p:nvPr/>
                </p:nvSpPr>
                <p:spPr bwMode="auto">
                  <a:xfrm>
                    <a:off x="1033" y="3196"/>
                    <a:ext cx="91" cy="57"/>
                  </a:xfrm>
                  <a:custGeom>
                    <a:avLst/>
                    <a:gdLst/>
                    <a:ahLst/>
                    <a:cxnLst>
                      <a:cxn ang="0">
                        <a:pos x="1" y="112"/>
                      </a:cxn>
                      <a:cxn ang="0">
                        <a:pos x="0" y="10"/>
                      </a:cxn>
                      <a:cxn ang="0">
                        <a:pos x="0" y="9"/>
                      </a:cxn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13" y="0"/>
                      </a:cxn>
                      <a:cxn ang="0">
                        <a:pos x="181" y="0"/>
                      </a:cxn>
                      <a:cxn ang="0">
                        <a:pos x="24" y="13"/>
                      </a:cxn>
                      <a:cxn ang="0">
                        <a:pos x="22" y="15"/>
                      </a:cxn>
                      <a:cxn ang="0">
                        <a:pos x="19" y="17"/>
                      </a:cxn>
                      <a:cxn ang="0">
                        <a:pos x="15" y="20"/>
                      </a:cxn>
                      <a:cxn ang="0">
                        <a:pos x="13" y="27"/>
                      </a:cxn>
                      <a:cxn ang="0">
                        <a:pos x="11" y="44"/>
                      </a:cxn>
                      <a:cxn ang="0">
                        <a:pos x="7" y="73"/>
                      </a:cxn>
                      <a:cxn ang="0">
                        <a:pos x="4" y="101"/>
                      </a:cxn>
                      <a:cxn ang="0">
                        <a:pos x="1" y="112"/>
                      </a:cxn>
                    </a:cxnLst>
                    <a:rect l="0" t="0" r="r" b="b"/>
                    <a:pathLst>
                      <a:path w="181" h="112">
                        <a:moveTo>
                          <a:pt x="1" y="112"/>
                        </a:move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6" y="1"/>
                        </a:lnTo>
                        <a:lnTo>
                          <a:pt x="13" y="0"/>
                        </a:lnTo>
                        <a:lnTo>
                          <a:pt x="181" y="0"/>
                        </a:lnTo>
                        <a:lnTo>
                          <a:pt x="24" y="13"/>
                        </a:lnTo>
                        <a:lnTo>
                          <a:pt x="22" y="15"/>
                        </a:lnTo>
                        <a:lnTo>
                          <a:pt x="19" y="17"/>
                        </a:lnTo>
                        <a:lnTo>
                          <a:pt x="15" y="20"/>
                        </a:lnTo>
                        <a:lnTo>
                          <a:pt x="13" y="27"/>
                        </a:lnTo>
                        <a:lnTo>
                          <a:pt x="11" y="44"/>
                        </a:lnTo>
                        <a:lnTo>
                          <a:pt x="7" y="73"/>
                        </a:lnTo>
                        <a:lnTo>
                          <a:pt x="4" y="101"/>
                        </a:lnTo>
                        <a:lnTo>
                          <a:pt x="1" y="112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065309" name="Freeform 349"/>
                  <p:cNvSpPr>
                    <a:spLocks noChangeAspect="1"/>
                  </p:cNvSpPr>
                  <p:nvPr/>
                </p:nvSpPr>
                <p:spPr bwMode="auto">
                  <a:xfrm>
                    <a:off x="1037" y="3209"/>
                    <a:ext cx="89" cy="56"/>
                  </a:xfrm>
                  <a:custGeom>
                    <a:avLst/>
                    <a:gdLst/>
                    <a:ahLst/>
                    <a:cxnLst>
                      <a:cxn ang="0">
                        <a:pos x="179" y="0"/>
                      </a:cxn>
                      <a:cxn ang="0">
                        <a:pos x="180" y="102"/>
                      </a:cxn>
                      <a:cxn ang="0">
                        <a:pos x="180" y="104"/>
                      </a:cxn>
                      <a:cxn ang="0">
                        <a:pos x="178" y="107"/>
                      </a:cxn>
                      <a:cxn ang="0">
                        <a:pos x="174" y="112"/>
                      </a:cxn>
                      <a:cxn ang="0">
                        <a:pos x="167" y="113"/>
                      </a:cxn>
                      <a:cxn ang="0">
                        <a:pos x="0" y="113"/>
                      </a:cxn>
                      <a:cxn ang="0">
                        <a:pos x="156" y="99"/>
                      </a:cxn>
                      <a:cxn ang="0">
                        <a:pos x="158" y="98"/>
                      </a:cxn>
                      <a:cxn ang="0">
                        <a:pos x="161" y="95"/>
                      </a:cxn>
                      <a:cxn ang="0">
                        <a:pos x="165" y="92"/>
                      </a:cxn>
                      <a:cxn ang="0">
                        <a:pos x="167" y="86"/>
                      </a:cxn>
                      <a:cxn ang="0">
                        <a:pos x="170" y="68"/>
                      </a:cxn>
                      <a:cxn ang="0">
                        <a:pos x="173" y="39"/>
                      </a:cxn>
                      <a:cxn ang="0">
                        <a:pos x="176" y="11"/>
                      </a:cxn>
                      <a:cxn ang="0">
                        <a:pos x="179" y="0"/>
                      </a:cxn>
                    </a:cxnLst>
                    <a:rect l="0" t="0" r="r" b="b"/>
                    <a:pathLst>
                      <a:path w="180" h="113">
                        <a:moveTo>
                          <a:pt x="179" y="0"/>
                        </a:moveTo>
                        <a:lnTo>
                          <a:pt x="180" y="102"/>
                        </a:lnTo>
                        <a:lnTo>
                          <a:pt x="180" y="104"/>
                        </a:lnTo>
                        <a:lnTo>
                          <a:pt x="178" y="107"/>
                        </a:lnTo>
                        <a:lnTo>
                          <a:pt x="174" y="112"/>
                        </a:lnTo>
                        <a:lnTo>
                          <a:pt x="167" y="113"/>
                        </a:lnTo>
                        <a:lnTo>
                          <a:pt x="0" y="113"/>
                        </a:lnTo>
                        <a:lnTo>
                          <a:pt x="156" y="99"/>
                        </a:lnTo>
                        <a:lnTo>
                          <a:pt x="158" y="98"/>
                        </a:lnTo>
                        <a:lnTo>
                          <a:pt x="161" y="95"/>
                        </a:lnTo>
                        <a:lnTo>
                          <a:pt x="165" y="92"/>
                        </a:lnTo>
                        <a:lnTo>
                          <a:pt x="167" y="86"/>
                        </a:lnTo>
                        <a:lnTo>
                          <a:pt x="170" y="68"/>
                        </a:lnTo>
                        <a:lnTo>
                          <a:pt x="173" y="39"/>
                        </a:lnTo>
                        <a:lnTo>
                          <a:pt x="176" y="11"/>
                        </a:lnTo>
                        <a:lnTo>
                          <a:pt x="179" y="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FFFFF"/>
                      </a:buClr>
                      <a:defRPr/>
                    </a:pPr>
                    <a:endParaRPr lang="ja-JP" altLang="en-US" sz="20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pic>
              <p:nvPicPr>
                <p:cNvPr id="209948" name="Picture 350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1680"/>
                  <a:ext cx="48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66" y="752237"/>
            <a:ext cx="1217070" cy="4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5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614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IHE Adoption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29" y="970864"/>
            <a:ext cx="8229600" cy="388823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Key Radiology Profiles implemented:</a:t>
            </a:r>
          </a:p>
          <a:p>
            <a:pPr lvl="1"/>
            <a:r>
              <a:rPr lang="en-US" dirty="0" smtClean="0"/>
              <a:t>Workflow (Radiology Scheduled Workflow – </a:t>
            </a:r>
            <a:r>
              <a:rPr lang="en-US" dirty="0" err="1" smtClean="0"/>
              <a:t>SWF.b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Health Information Exchange (Cross-enterprise Document Sharing – </a:t>
            </a:r>
            <a:r>
              <a:rPr lang="en-US" dirty="0" err="1" smtClean="0"/>
              <a:t>XDS.b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Radiology Reporting (Management of Radiology Report Templates – MRRT) </a:t>
            </a:r>
          </a:p>
          <a:p>
            <a:pPr lvl="1"/>
            <a:r>
              <a:rPr lang="en-US" dirty="0" smtClean="0"/>
              <a:t>Radiation Dose Information (Radiation Exposure Management – REM)</a:t>
            </a:r>
          </a:p>
          <a:p>
            <a:r>
              <a:rPr lang="en-US" dirty="0" smtClean="0"/>
              <a:t>IHE Profiles referenced by ONC MU requirements and European Commission acquisition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2806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RSNA </a:t>
            </a:r>
            <a:r>
              <a:rPr lang="en-US" sz="3600" dirty="0"/>
              <a:t>Image </a:t>
            </a:r>
            <a:r>
              <a:rPr lang="en-US" sz="3600" dirty="0" smtClean="0"/>
              <a:t>Share Network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NIBIB-funded demonstration project to enable </a:t>
            </a:r>
            <a:r>
              <a:rPr lang="en-US" sz="2400" dirty="0"/>
              <a:t>patient control of imaging </a:t>
            </a:r>
            <a:r>
              <a:rPr lang="en-US" sz="2400" dirty="0" smtClean="0"/>
              <a:t>information</a:t>
            </a:r>
          </a:p>
          <a:p>
            <a:pPr lvl="1"/>
            <a:r>
              <a:rPr lang="en-US" sz="1800" dirty="0" smtClean="0"/>
              <a:t>Image-enabled Personal Health Records</a:t>
            </a:r>
            <a:endParaRPr lang="en-US" sz="1800" dirty="0"/>
          </a:p>
          <a:p>
            <a:r>
              <a:rPr lang="en-US" sz="2400" dirty="0" smtClean="0"/>
              <a:t>Establishes </a:t>
            </a:r>
            <a:r>
              <a:rPr lang="en-US" sz="2400" dirty="0"/>
              <a:t>network using IHE </a:t>
            </a:r>
            <a:r>
              <a:rPr lang="en-US" sz="2400" dirty="0" smtClean="0"/>
              <a:t>profiles (</a:t>
            </a:r>
            <a:r>
              <a:rPr lang="en-US" sz="2400" dirty="0" err="1" smtClean="0"/>
              <a:t>XDS.b</a:t>
            </a:r>
            <a:r>
              <a:rPr lang="en-US" sz="2400" dirty="0" smtClean="0"/>
              <a:t>-I)</a:t>
            </a:r>
            <a:endParaRPr lang="en-US" sz="2400" dirty="0"/>
          </a:p>
          <a:p>
            <a:pPr lvl="1"/>
            <a:r>
              <a:rPr lang="en-US" sz="1800" dirty="0"/>
              <a:t>Enables site-to-site exchange</a:t>
            </a:r>
          </a:p>
          <a:p>
            <a:pPr lvl="1"/>
            <a:r>
              <a:rPr lang="en-US" sz="1800" dirty="0"/>
              <a:t>Same architecture used for exchange of other health information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4DA1F-CCFE-42FC-8C6A-1168F5C4F1A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3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Share Network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10 </a:t>
            </a:r>
            <a:r>
              <a:rPr lang="en-US" dirty="0"/>
              <a:t>radiology centers currently enrolling patients in the network</a:t>
            </a:r>
          </a:p>
          <a:p>
            <a:r>
              <a:rPr lang="en-US" dirty="0" smtClean="0"/>
              <a:t>Vendors </a:t>
            </a:r>
            <a:r>
              <a:rPr lang="en-US" dirty="0"/>
              <a:t>are implementing the RSNA Image Share Edge application into their image management appliances (several hundred potential customer sites)</a:t>
            </a:r>
          </a:p>
          <a:p>
            <a:r>
              <a:rPr lang="en-US" dirty="0"/>
              <a:t>7 vendor (</a:t>
            </a:r>
            <a:r>
              <a:rPr lang="en-US" dirty="0" err="1"/>
              <a:t>lifeIMAGE</a:t>
            </a:r>
            <a:r>
              <a:rPr lang="en-US" dirty="0"/>
              <a:t>) customer sites currently testing their implementations</a:t>
            </a:r>
          </a:p>
          <a:p>
            <a:r>
              <a:rPr lang="en-US" dirty="0" smtClean="0"/>
              <a:t>June 10, 2017:</a:t>
            </a:r>
            <a:endParaRPr lang="en-US" dirty="0"/>
          </a:p>
          <a:p>
            <a:pPr lvl="1"/>
            <a:r>
              <a:rPr lang="en-US" dirty="0"/>
              <a:t>Patients – </a:t>
            </a:r>
            <a:r>
              <a:rPr lang="en-US" dirty="0" smtClean="0"/>
              <a:t>33,086</a:t>
            </a:r>
            <a:endParaRPr lang="en-US" dirty="0"/>
          </a:p>
          <a:p>
            <a:pPr lvl="1"/>
            <a:r>
              <a:rPr lang="en-US" dirty="0" smtClean="0"/>
              <a:t>8,060 </a:t>
            </a:r>
            <a:r>
              <a:rPr lang="en-US" dirty="0"/>
              <a:t>of those patients have created personal health record accounts and accessed their images</a:t>
            </a:r>
          </a:p>
          <a:p>
            <a:pPr lvl="1"/>
            <a:r>
              <a:rPr lang="en-US" dirty="0"/>
              <a:t>Exams – </a:t>
            </a:r>
            <a:r>
              <a:rPr lang="en-US" dirty="0" smtClean="0"/>
              <a:t>121,4260</a:t>
            </a:r>
            <a:endParaRPr lang="en-US" dirty="0"/>
          </a:p>
          <a:p>
            <a:pPr lvl="1"/>
            <a:r>
              <a:rPr lang="en-US" dirty="0"/>
              <a:t>Images – 25,000,000+ (avg. 220 images/exam)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C6A27-C62F-4789-8D4F-AF7F735C11D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11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386" y="77638"/>
            <a:ext cx="9026836" cy="45857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hape 48"/>
          <p:cNvSpPr/>
          <p:nvPr/>
        </p:nvSpPr>
        <p:spPr>
          <a:xfrm>
            <a:off x="7462810" y="501410"/>
            <a:ext cx="1571700" cy="31611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3537835" y="287091"/>
            <a:ext cx="3353724" cy="4340628"/>
          </a:xfrm>
          <a:prstGeom prst="cloud">
            <a:avLst/>
          </a:prstGeom>
          <a:solidFill>
            <a:srgbClr val="CFE2F3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/>
          <p:nvPr/>
        </p:nvSpPr>
        <p:spPr>
          <a:xfrm>
            <a:off x="4319459" y="776450"/>
            <a:ext cx="1929000" cy="5358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/>
              <a:t>Clearinghouse</a:t>
            </a:r>
          </a:p>
        </p:txBody>
      </p:sp>
      <p:sp>
        <p:nvSpPr>
          <p:cNvPr id="51" name="Shape 51"/>
          <p:cNvSpPr txBox="1"/>
          <p:nvPr/>
        </p:nvSpPr>
        <p:spPr>
          <a:xfrm>
            <a:off x="4605218" y="1251528"/>
            <a:ext cx="1071600" cy="3750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/>
              <a:t>PIX Manager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7677129" y="554990"/>
            <a:ext cx="1214400" cy="3750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/>
              <a:t>PHR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4608664" y="1843700"/>
            <a:ext cx="1071600" cy="3750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/>
              <a:t>Document</a:t>
            </a:r>
            <a:br>
              <a:rPr lang="en" sz="1100"/>
            </a:br>
            <a:r>
              <a:rPr lang="en" sz="1100"/>
              <a:t>Registry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5678585" y="2644604"/>
            <a:ext cx="16431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Retrieve Document [ITI-43]</a:t>
            </a:r>
            <a:br>
              <a:rPr lang="en" sz="800" i="1"/>
            </a:br>
            <a:r>
              <a:rPr lang="en" sz="800" i="1"/>
              <a:t>Note: Returns KOS and Reports</a:t>
            </a:r>
          </a:p>
        </p:txBody>
      </p:sp>
      <p:sp>
        <p:nvSpPr>
          <p:cNvPr id="55" name="Shape 55"/>
          <p:cNvSpPr/>
          <p:nvPr/>
        </p:nvSpPr>
        <p:spPr>
          <a:xfrm>
            <a:off x="4606150" y="2754348"/>
            <a:ext cx="1071600" cy="1015200"/>
          </a:xfrm>
          <a:prstGeom prst="can">
            <a:avLst>
              <a:gd name="adj" fmla="val 25000"/>
            </a:avLst>
          </a:prstGeom>
          <a:solidFill>
            <a:srgbClr val="93C47D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/>
              <a:t>Document/</a:t>
            </a:r>
            <a:br>
              <a:rPr lang="en" sz="1000"/>
            </a:br>
            <a:r>
              <a:rPr lang="en" sz="1000"/>
              <a:t>Imaging Document</a:t>
            </a:r>
            <a:br>
              <a:rPr lang="en" sz="1000"/>
            </a:br>
            <a:r>
              <a:rPr lang="en" sz="1000"/>
              <a:t>Repository</a:t>
            </a:r>
          </a:p>
        </p:txBody>
      </p:sp>
      <p:sp>
        <p:nvSpPr>
          <p:cNvPr id="56" name="Shape 56"/>
          <p:cNvSpPr/>
          <p:nvPr/>
        </p:nvSpPr>
        <p:spPr>
          <a:xfrm rot="10800000" flipH="1">
            <a:off x="4890512" y="2212723"/>
            <a:ext cx="3600" cy="6462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57" name="Shape 57"/>
          <p:cNvSpPr txBox="1"/>
          <p:nvPr/>
        </p:nvSpPr>
        <p:spPr>
          <a:xfrm>
            <a:off x="3605061" y="2269545"/>
            <a:ext cx="13575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Register Document Set [ITI-42] Pid=RSNA ID + PIN</a:t>
            </a:r>
          </a:p>
        </p:txBody>
      </p:sp>
      <p:sp>
        <p:nvSpPr>
          <p:cNvPr id="58" name="Shape 58"/>
          <p:cNvSpPr/>
          <p:nvPr/>
        </p:nvSpPr>
        <p:spPr>
          <a:xfrm rot="10800000" flipH="1">
            <a:off x="5319150" y="2216023"/>
            <a:ext cx="600" cy="642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59" name="Shape 59"/>
          <p:cNvSpPr txBox="1"/>
          <p:nvPr/>
        </p:nvSpPr>
        <p:spPr>
          <a:xfrm>
            <a:off x="5248176" y="2269545"/>
            <a:ext cx="1428900" cy="4287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>
                <a:solidFill>
                  <a:srgbClr val="FF0000"/>
                </a:solidFill>
              </a:rPr>
              <a:t>Delete Document Set</a:t>
            </a:r>
            <a:br>
              <a:rPr lang="en" sz="800" i="1">
                <a:solidFill>
                  <a:srgbClr val="FF0000"/>
                </a:solidFill>
              </a:rPr>
            </a:br>
            <a:r>
              <a:rPr lang="en" sz="800" i="1">
                <a:solidFill>
                  <a:srgbClr val="FF0000"/>
                </a:solidFill>
              </a:rPr>
              <a:t>Note: Requires new transaction to be defined</a:t>
            </a:r>
          </a:p>
        </p:txBody>
      </p:sp>
      <p:sp>
        <p:nvSpPr>
          <p:cNvPr id="60" name="Shape 60"/>
          <p:cNvSpPr/>
          <p:nvPr/>
        </p:nvSpPr>
        <p:spPr>
          <a:xfrm flipH="1">
            <a:off x="8319850" y="3178097"/>
            <a:ext cx="2100" cy="3774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1" name="Shape 61"/>
          <p:cNvSpPr/>
          <p:nvPr/>
        </p:nvSpPr>
        <p:spPr>
          <a:xfrm>
            <a:off x="175952" y="179931"/>
            <a:ext cx="2786100" cy="4447200"/>
          </a:xfrm>
          <a:prstGeom prst="rect">
            <a:avLst/>
          </a:prstGeom>
          <a:solidFill>
            <a:srgbClr val="EEEEEE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251862" y="289997"/>
            <a:ext cx="21432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/>
              <a:t>Hospital/</a:t>
            </a:r>
            <a:br>
              <a:rPr lang="en" sz="1700"/>
            </a:br>
            <a:r>
              <a:rPr lang="en" sz="1700"/>
              <a:t>Imaging Center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23552" y="1962347"/>
            <a:ext cx="928800" cy="2679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300"/>
              <a:t>RIS</a:t>
            </a:r>
          </a:p>
        </p:txBody>
      </p:sp>
      <p:sp>
        <p:nvSpPr>
          <p:cNvPr id="64" name="Shape 64"/>
          <p:cNvSpPr/>
          <p:nvPr/>
        </p:nvSpPr>
        <p:spPr>
          <a:xfrm>
            <a:off x="1533308" y="983629"/>
            <a:ext cx="1357499" cy="35364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/>
          <p:nvPr/>
        </p:nvSpPr>
        <p:spPr>
          <a:xfrm>
            <a:off x="1747627" y="1090788"/>
            <a:ext cx="1071600" cy="4821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300"/>
              <a:t>Edge</a:t>
            </a:r>
            <a:br>
              <a:rPr lang="en" sz="1300"/>
            </a:br>
            <a:r>
              <a:rPr lang="en" sz="1300"/>
              <a:t>Server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1676187" y="1626587"/>
            <a:ext cx="1000200" cy="3750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/>
              <a:t>Patient ID</a:t>
            </a:r>
            <a:br>
              <a:rPr lang="en" sz="1100"/>
            </a:br>
            <a:r>
              <a:rPr lang="en" sz="1100"/>
              <a:t>Source</a:t>
            </a:r>
          </a:p>
        </p:txBody>
      </p:sp>
      <p:sp>
        <p:nvSpPr>
          <p:cNvPr id="67" name="Shape 67"/>
          <p:cNvSpPr/>
          <p:nvPr/>
        </p:nvSpPr>
        <p:spPr>
          <a:xfrm rot="10800000" flipH="1">
            <a:off x="2676344" y="1414726"/>
            <a:ext cx="1926300" cy="3726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68" name="Shape 68"/>
          <p:cNvSpPr/>
          <p:nvPr/>
        </p:nvSpPr>
        <p:spPr>
          <a:xfrm>
            <a:off x="2676344" y="1894486"/>
            <a:ext cx="1929600" cy="164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69" name="Shape 69"/>
          <p:cNvSpPr/>
          <p:nvPr/>
        </p:nvSpPr>
        <p:spPr>
          <a:xfrm>
            <a:off x="1720895" y="2032103"/>
            <a:ext cx="928800" cy="375000"/>
          </a:xfrm>
          <a:prstGeom prst="can">
            <a:avLst>
              <a:gd name="adj" fmla="val 25000"/>
            </a:avLst>
          </a:prstGeom>
          <a:solidFill>
            <a:srgbClr val="93C47D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RSNA ID Map</a:t>
            </a:r>
          </a:p>
        </p:txBody>
      </p:sp>
      <p:sp>
        <p:nvSpPr>
          <p:cNvPr id="70" name="Shape 70"/>
          <p:cNvSpPr/>
          <p:nvPr/>
        </p:nvSpPr>
        <p:spPr>
          <a:xfrm>
            <a:off x="1747627" y="2644604"/>
            <a:ext cx="928800" cy="375000"/>
          </a:xfrm>
          <a:prstGeom prst="can">
            <a:avLst>
              <a:gd name="adj" fmla="val 25000"/>
            </a:avLst>
          </a:prstGeom>
          <a:solidFill>
            <a:srgbClr val="93C47D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Report dB</a:t>
            </a:r>
          </a:p>
        </p:txBody>
      </p:sp>
      <p:sp>
        <p:nvSpPr>
          <p:cNvPr id="71" name="Shape 71"/>
          <p:cNvSpPr/>
          <p:nvPr/>
        </p:nvSpPr>
        <p:spPr>
          <a:xfrm>
            <a:off x="1747627" y="3930520"/>
            <a:ext cx="928800" cy="482100"/>
          </a:xfrm>
          <a:prstGeom prst="can">
            <a:avLst>
              <a:gd name="adj" fmla="val 25000"/>
            </a:avLst>
          </a:prstGeom>
          <a:solidFill>
            <a:srgbClr val="93C47D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Temporary</a:t>
            </a:r>
            <a:br>
              <a:rPr lang="en" sz="900"/>
            </a:br>
            <a:r>
              <a:rPr lang="en" sz="900"/>
              <a:t>Image Storage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599830" y="3930520"/>
            <a:ext cx="17145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DICOM C-MOVE</a:t>
            </a:r>
            <a:br>
              <a:rPr lang="en" sz="800" i="1"/>
            </a:br>
            <a:r>
              <a:rPr lang="en" sz="800" i="1"/>
              <a:t>Pid=Local</a:t>
            </a:r>
          </a:p>
        </p:txBody>
      </p:sp>
      <p:sp>
        <p:nvSpPr>
          <p:cNvPr id="73" name="Shape 73"/>
          <p:cNvSpPr/>
          <p:nvPr/>
        </p:nvSpPr>
        <p:spPr>
          <a:xfrm>
            <a:off x="1106066" y="4090142"/>
            <a:ext cx="641700" cy="12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74" name="Shape 74"/>
          <p:cNvSpPr txBox="1"/>
          <p:nvPr/>
        </p:nvSpPr>
        <p:spPr>
          <a:xfrm>
            <a:off x="1640421" y="3287562"/>
            <a:ext cx="1071600" cy="3750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/>
              <a:t>Document</a:t>
            </a:r>
            <a:br>
              <a:rPr lang="en" sz="1100"/>
            </a:br>
            <a:r>
              <a:rPr lang="en" sz="1100"/>
              <a:t>Source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885625" y="2162381"/>
            <a:ext cx="1147800" cy="5358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HL7 Feed</a:t>
            </a:r>
            <a:br>
              <a:rPr lang="en" sz="800" i="1"/>
            </a:br>
            <a:r>
              <a:rPr lang="en" sz="800" i="1"/>
              <a:t>Pid=Local</a:t>
            </a:r>
          </a:p>
        </p:txBody>
      </p:sp>
      <p:sp>
        <p:nvSpPr>
          <p:cNvPr id="76" name="Shape 76"/>
          <p:cNvSpPr/>
          <p:nvPr/>
        </p:nvSpPr>
        <p:spPr>
          <a:xfrm rot="10800000" flipH="1">
            <a:off x="1103272" y="2218988"/>
            <a:ext cx="641699" cy="537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77" name="Shape 77"/>
          <p:cNvSpPr txBox="1"/>
          <p:nvPr/>
        </p:nvSpPr>
        <p:spPr>
          <a:xfrm>
            <a:off x="2465378" y="3504675"/>
            <a:ext cx="22128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 dirty="0"/>
              <a:t>Provide &amp; Register Document Set [ITI-41]</a:t>
            </a:r>
            <a:br>
              <a:rPr lang="en" sz="800" i="1" dirty="0"/>
            </a:br>
            <a:r>
              <a:rPr lang="en" sz="800" i="1" dirty="0"/>
              <a:t>Pid=RSNA ID + PIN</a:t>
            </a:r>
            <a:br>
              <a:rPr lang="en" sz="800" i="1" dirty="0"/>
            </a:br>
            <a:r>
              <a:rPr lang="en" sz="800" i="1" dirty="0"/>
              <a:t>Note: Document set includes (in the following order) CDA-formatted report, KOS manifest and individual DICOM objects in part 10 format.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3319302" y="1425680"/>
            <a:ext cx="13575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Patient Identity Feed [ITI-8]</a:t>
            </a:r>
            <a:br>
              <a:rPr lang="en" sz="800" i="1"/>
            </a:br>
            <a:r>
              <a:rPr lang="en" sz="800" i="1"/>
              <a:t>Pid=Secure ID + PIN</a:t>
            </a:r>
          </a:p>
        </p:txBody>
      </p:sp>
      <p:sp>
        <p:nvSpPr>
          <p:cNvPr id="79" name="Shape 79"/>
          <p:cNvSpPr/>
          <p:nvPr/>
        </p:nvSpPr>
        <p:spPr>
          <a:xfrm>
            <a:off x="7607273" y="1144717"/>
            <a:ext cx="1212300" cy="2417700"/>
          </a:xfrm>
          <a:prstGeom prst="can">
            <a:avLst>
              <a:gd name="adj" fmla="val 25000"/>
            </a:avLst>
          </a:prstGeom>
          <a:solidFill>
            <a:srgbClr val="FFF2CC"/>
          </a:solidFill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Persistent</a:t>
            </a:r>
            <a:br>
              <a:rPr lang="en" sz="1200"/>
            </a:br>
            <a:r>
              <a:rPr lang="en" sz="1200"/>
              <a:t>Image  and </a:t>
            </a:r>
            <a:br>
              <a:rPr lang="en" sz="1200"/>
            </a:br>
            <a:r>
              <a:rPr lang="en" sz="1200"/>
              <a:t>Report Storage</a:t>
            </a: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/>
            </a:r>
            <a:br>
              <a:rPr lang="en" sz="1300"/>
            </a:br>
            <a:r>
              <a:rPr lang="en" sz="1300"/>
              <a:t>-</a:t>
            </a:r>
          </a:p>
        </p:txBody>
      </p:sp>
      <p:sp>
        <p:nvSpPr>
          <p:cNvPr id="80" name="Shape 80"/>
          <p:cNvSpPr/>
          <p:nvPr/>
        </p:nvSpPr>
        <p:spPr>
          <a:xfrm>
            <a:off x="992775" y="2429084"/>
            <a:ext cx="759000" cy="4287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81" name="Shape 81"/>
          <p:cNvSpPr/>
          <p:nvPr/>
        </p:nvSpPr>
        <p:spPr>
          <a:xfrm rot="10800000" flipH="1">
            <a:off x="2745735" y="3448346"/>
            <a:ext cx="1860300" cy="21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82" name="Shape 82"/>
          <p:cNvSpPr/>
          <p:nvPr/>
        </p:nvSpPr>
        <p:spPr>
          <a:xfrm rot="10800000">
            <a:off x="2176266" y="3662620"/>
            <a:ext cx="0" cy="2679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83" name="Shape 83"/>
          <p:cNvSpPr/>
          <p:nvPr/>
        </p:nvSpPr>
        <p:spPr>
          <a:xfrm>
            <a:off x="2176266" y="3019663"/>
            <a:ext cx="0" cy="2679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84" name="Shape 84"/>
          <p:cNvSpPr txBox="1"/>
          <p:nvPr/>
        </p:nvSpPr>
        <p:spPr>
          <a:xfrm>
            <a:off x="818910" y="3448301"/>
            <a:ext cx="17145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Provide Images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818910" y="2805343"/>
            <a:ext cx="17145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Provide Reports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7673869" y="2965175"/>
            <a:ext cx="1071600" cy="426299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/>
              <a:t>Imaging</a:t>
            </a:r>
            <a:br>
              <a:rPr lang="en" sz="1000"/>
            </a:br>
            <a:r>
              <a:rPr lang="en" sz="1000"/>
              <a:t>Document</a:t>
            </a:r>
            <a:br>
              <a:rPr lang="en" sz="1000"/>
            </a:br>
            <a:r>
              <a:rPr lang="en" sz="1000"/>
              <a:t>Consumer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7670609" y="2592072"/>
            <a:ext cx="1071600" cy="3750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/>
              <a:t>Document</a:t>
            </a:r>
            <a:br>
              <a:rPr lang="en" sz="1000"/>
            </a:br>
            <a:r>
              <a:rPr lang="en" sz="1000"/>
              <a:t>Consumer</a:t>
            </a:r>
          </a:p>
        </p:txBody>
      </p:sp>
      <p:sp>
        <p:nvSpPr>
          <p:cNvPr id="88" name="Shape 88"/>
          <p:cNvSpPr/>
          <p:nvPr/>
        </p:nvSpPr>
        <p:spPr>
          <a:xfrm rot="10800000">
            <a:off x="5678374" y="2052243"/>
            <a:ext cx="1996800" cy="646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89" name="Shape 89"/>
          <p:cNvSpPr/>
          <p:nvPr/>
        </p:nvSpPr>
        <p:spPr>
          <a:xfrm flipH="1">
            <a:off x="5676924" y="2857526"/>
            <a:ext cx="1996200" cy="5910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90" name="Shape 90"/>
          <p:cNvSpPr txBox="1"/>
          <p:nvPr/>
        </p:nvSpPr>
        <p:spPr>
          <a:xfrm>
            <a:off x="6034014" y="3555461"/>
            <a:ext cx="1643100" cy="6966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Retrieve Imaging Document Set [RAD-69]</a:t>
            </a:r>
          </a:p>
        </p:txBody>
      </p:sp>
      <p:sp>
        <p:nvSpPr>
          <p:cNvPr id="91" name="Shape 91"/>
          <p:cNvSpPr/>
          <p:nvPr/>
        </p:nvSpPr>
        <p:spPr>
          <a:xfrm flipH="1">
            <a:off x="5676531" y="3237357"/>
            <a:ext cx="1996500" cy="749400"/>
          </a:xfrm>
          <a:prstGeom prst="straightConnector1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92" name="Shape 92"/>
          <p:cNvSpPr txBox="1"/>
          <p:nvPr/>
        </p:nvSpPr>
        <p:spPr>
          <a:xfrm>
            <a:off x="4605218" y="3769780"/>
            <a:ext cx="1071600" cy="3750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/>
              <a:t>Imaging Document</a:t>
            </a:r>
            <a:br>
              <a:rPr lang="en" sz="1000"/>
            </a:br>
            <a:r>
              <a:rPr lang="en" sz="1000"/>
              <a:t>Source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0" y="4663423"/>
            <a:ext cx="9113100" cy="476100"/>
          </a:xfrm>
          <a:prstGeom prst="rect">
            <a:avLst/>
          </a:prstGeom>
        </p:spPr>
        <p:txBody>
          <a:bodyPr wrap="square" lIns="34300" tIns="34300" rIns="34300" bIns="34300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 i="0" dirty="0">
                <a:latin typeface="Arial"/>
                <a:ea typeface="Arial"/>
                <a:cs typeface="Arial"/>
                <a:sym typeface="Arial"/>
              </a:rPr>
              <a:t>Edge Device Sends to Registry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/Repository </a:t>
            </a:r>
            <a:r>
              <a:rPr lang="en" sz="2400" dirty="0"/>
              <a:t>→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 PHR Retrieves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43" y="2281103"/>
            <a:ext cx="373646" cy="58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340" y="2045400"/>
            <a:ext cx="332816" cy="3424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/>
          <p:nvPr/>
        </p:nvSpPr>
        <p:spPr>
          <a:xfrm>
            <a:off x="361996" y="3979609"/>
            <a:ext cx="664334" cy="412053"/>
          </a:xfrm>
          <a:prstGeom prst="flowChartMagneticDisk">
            <a:avLst/>
          </a:prstGeom>
          <a:solidFill>
            <a:srgbClr val="A4C2F4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34" y="3654745"/>
            <a:ext cx="375504" cy="29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252152" y="4102893"/>
            <a:ext cx="928800" cy="2679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300"/>
              <a:t>PACS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7738717" y="4155791"/>
            <a:ext cx="1078200" cy="403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>
                <a:solidFill>
                  <a:srgbClr val="FF0000"/>
                </a:solidFill>
              </a:rPr>
              <a:t>Patient Conveys SECURE ID + PIN</a:t>
            </a:r>
          </a:p>
        </p:txBody>
      </p:sp>
      <p:sp>
        <p:nvSpPr>
          <p:cNvPr id="100" name="Shape 100"/>
          <p:cNvSpPr/>
          <p:nvPr/>
        </p:nvSpPr>
        <p:spPr>
          <a:xfrm>
            <a:off x="2988150" y="3542756"/>
            <a:ext cx="5288200" cy="922893"/>
          </a:xfrm>
          <a:custGeom>
            <a:avLst/>
            <a:gdLst/>
            <a:ahLst/>
            <a:cxnLst/>
            <a:rect l="0" t="0" r="0" b="0"/>
            <a:pathLst>
              <a:path w="211528" h="49221" extrusionOk="0">
                <a:moveTo>
                  <a:pt x="0" y="38691"/>
                </a:moveTo>
                <a:cubicBezTo>
                  <a:pt x="26216" y="40223"/>
                  <a:pt x="123100" y="53172"/>
                  <a:pt x="157298" y="47887"/>
                </a:cubicBezTo>
                <a:cubicBezTo>
                  <a:pt x="191495" y="42601"/>
                  <a:pt x="196146" y="14958"/>
                  <a:pt x="205185" y="6977"/>
                </a:cubicBezTo>
                <a:cubicBezTo>
                  <a:pt x="214223" y="-1004"/>
                  <a:pt x="210470" y="1162"/>
                  <a:pt x="211528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 type="diamond" w="lg" len="lg"/>
            <a:tailEnd type="triangle" w="lg" len="lg"/>
          </a:ln>
        </p:spPr>
      </p:sp>
      <p:sp>
        <p:nvSpPr>
          <p:cNvPr id="101" name="Shape 101"/>
          <p:cNvSpPr txBox="1"/>
          <p:nvPr/>
        </p:nvSpPr>
        <p:spPr>
          <a:xfrm>
            <a:off x="6034014" y="1894486"/>
            <a:ext cx="1643100" cy="428700"/>
          </a:xfrm>
          <a:prstGeom prst="rect">
            <a:avLst/>
          </a:prstGeom>
          <a:noFill/>
          <a:ln>
            <a:noFill/>
          </a:ln>
        </p:spPr>
        <p:txBody>
          <a:bodyPr wrap="square" lIns="82275" tIns="82275" rIns="82275" bIns="8227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i="1"/>
              <a:t>Registry Stored Query [ITI-18]</a:t>
            </a:r>
            <a:br>
              <a:rPr lang="en" sz="800" i="1"/>
            </a:br>
            <a:r>
              <a:rPr lang="en" sz="800" i="1"/>
              <a:t>Pid=Secure  ID + PIN</a:t>
            </a:r>
          </a:p>
        </p:txBody>
      </p:sp>
    </p:spTree>
    <p:extLst>
      <p:ext uri="{BB962C8B-B14F-4D97-AF65-F5344CB8AC3E}">
        <p14:creationId xmlns:p14="http://schemas.microsoft.com/office/powerpoint/2010/main" val="26405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7392"/>
            <a:ext cx="8229600" cy="530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286000" y="1600200"/>
          <a:ext cx="6629400" cy="222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" y="1943100"/>
          <a:ext cx="2133600" cy="1165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pPr algn="l" fontAlgn="ctr"/>
                      <a:endParaRPr lang="en-US" sz="12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Obtaining access to my medical images proceeded without difficulty</a:t>
                      </a:r>
                    </a:p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0" y="16002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cs typeface="+mn-cs"/>
              </a:rPr>
              <a:t>n=213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089" y="205979"/>
            <a:ext cx="8767823" cy="857250"/>
          </a:xfrm>
        </p:spPr>
        <p:txBody>
          <a:bodyPr>
            <a:noAutofit/>
          </a:bodyPr>
          <a:lstStyle/>
          <a:p>
            <a:r>
              <a:rPr lang="en-US" sz="3600" u="sng"/>
              <a:t>Survey - Patient and Provider Satisfaction</a:t>
            </a:r>
            <a:br>
              <a:rPr lang="en-US" sz="3600" u="sng"/>
            </a:br>
            <a:endParaRPr lang="en-US" sz="36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4FD61-213A-40C2-9122-0632383D12D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85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 Share and Sync for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S4S: collaboration </a:t>
            </a:r>
            <a:r>
              <a:rPr lang="en-US" dirty="0"/>
              <a:t>among </a:t>
            </a:r>
            <a:r>
              <a:rPr lang="en-US" dirty="0" smtClean="0"/>
              <a:t>researchers, EHR vendors and </a:t>
            </a:r>
            <a:r>
              <a:rPr lang="en-US" dirty="0"/>
              <a:t>the </a:t>
            </a:r>
            <a:r>
              <a:rPr lang="en-US" dirty="0" smtClean="0"/>
              <a:t>US </a:t>
            </a:r>
            <a:r>
              <a:rPr lang="en-US" dirty="0"/>
              <a:t>federal </a:t>
            </a:r>
            <a:r>
              <a:rPr lang="en-US" dirty="0" smtClean="0"/>
              <a:t>health agencies (ONC,NIH).</a:t>
            </a:r>
          </a:p>
          <a:p>
            <a:r>
              <a:rPr lang="en-US" dirty="0" smtClean="0"/>
              <a:t>Designed to provide a convenient pathway for patients to contribute their health information for research.</a:t>
            </a:r>
          </a:p>
          <a:p>
            <a:r>
              <a:rPr lang="en-US" dirty="0" smtClean="0"/>
              <a:t>RSNA received contract extension to demonstrate how medical imaging can be connected to S4S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9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S4S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4" y="1009961"/>
            <a:ext cx="7487729" cy="39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6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1287871"/>
            <a:ext cx="769620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Scope:</a:t>
            </a:r>
          </a:p>
          <a:p>
            <a:pPr marL="688975" indent="-342900" algn="l">
              <a:buFont typeface="+mj-lt"/>
              <a:buAutoNum type="arabicPeriod"/>
            </a:pPr>
            <a:r>
              <a:rPr lang="en-US" sz="2400" dirty="0" smtClean="0">
                <a:cs typeface="Tahoma" panose="020B0604030504040204" pitchFamily="34" charset="0"/>
              </a:rPr>
              <a:t>Anatomy</a:t>
            </a:r>
          </a:p>
          <a:p>
            <a:pPr marL="688975" indent="-342900" algn="l">
              <a:buFont typeface="+mj-lt"/>
              <a:buAutoNum type="arabicPeriod"/>
            </a:pPr>
            <a:r>
              <a:rPr lang="en-US" sz="2400" dirty="0" smtClean="0">
                <a:cs typeface="Tahoma" panose="020B0604030504040204" pitchFamily="34" charset="0"/>
              </a:rPr>
              <a:t>Pathology</a:t>
            </a:r>
          </a:p>
          <a:p>
            <a:pPr marL="688975" indent="-342900" algn="l">
              <a:buFont typeface="+mj-lt"/>
              <a:buAutoNum type="arabicPeriod"/>
            </a:pPr>
            <a:r>
              <a:rPr lang="en-US" sz="2400" dirty="0" smtClean="0">
                <a:cs typeface="Tahoma" panose="020B0604030504040204" pitchFamily="34" charset="0"/>
              </a:rPr>
              <a:t>Imaging techniques (e.g. modalities, agents)</a:t>
            </a:r>
          </a:p>
          <a:p>
            <a:pPr marL="688975" indent="-342900" algn="l">
              <a:buFont typeface="+mj-lt"/>
              <a:buAutoNum type="arabicPeriod"/>
            </a:pPr>
            <a:r>
              <a:rPr lang="en-US" sz="2400" dirty="0" smtClean="0">
                <a:cs typeface="Tahoma" panose="020B0604030504040204" pitchFamily="34" charset="0"/>
              </a:rPr>
              <a:t>Imaging findings (e.g. </a:t>
            </a:r>
            <a:r>
              <a:rPr lang="en-US" sz="2400" dirty="0" err="1" smtClean="0">
                <a:cs typeface="Tahoma" panose="020B0604030504040204" pitchFamily="34" charset="0"/>
              </a:rPr>
              <a:t>Fleischner</a:t>
            </a:r>
            <a:r>
              <a:rPr lang="en-US" sz="2400" dirty="0" smtClean="0">
                <a:cs typeface="Tahoma" panose="020B0604030504040204" pitchFamily="34" charset="0"/>
              </a:rPr>
              <a:t>, BI-RADS)</a:t>
            </a:r>
          </a:p>
        </p:txBody>
      </p:sp>
    </p:spTree>
    <p:extLst>
      <p:ext uri="{BB962C8B-B14F-4D97-AF65-F5344CB8AC3E}">
        <p14:creationId xmlns:p14="http://schemas.microsoft.com/office/powerpoint/2010/main" val="20859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70" y="107878"/>
            <a:ext cx="8229600" cy="857250"/>
          </a:xfrm>
        </p:spPr>
        <p:txBody>
          <a:bodyPr/>
          <a:lstStyle/>
          <a:p>
            <a:pPr algn="l"/>
            <a:r>
              <a:rPr lang="en-US" u="sng" dirty="0" smtClean="0"/>
              <a:t>Image Share – S4S Connector</a:t>
            </a:r>
            <a:endParaRPr lang="en-US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370939" y="923026"/>
            <a:ext cx="8488256" cy="4106168"/>
            <a:chOff x="60240" y="313478"/>
            <a:chExt cx="9040483" cy="4594952"/>
          </a:xfrm>
        </p:grpSpPr>
        <p:sp>
          <p:nvSpPr>
            <p:cNvPr id="3" name="Rectangle 2"/>
            <p:cNvSpPr/>
            <p:nvPr/>
          </p:nvSpPr>
          <p:spPr>
            <a:xfrm>
              <a:off x="60240" y="313478"/>
              <a:ext cx="9040483" cy="4594952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hape 163"/>
            <p:cNvCxnSpPr/>
            <p:nvPr/>
          </p:nvCxnSpPr>
          <p:spPr>
            <a:xfrm rot="10800000" flipH="1">
              <a:off x="5615185" y="694299"/>
              <a:ext cx="678600" cy="8841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64" name="Shape 164"/>
            <p:cNvCxnSpPr/>
            <p:nvPr/>
          </p:nvCxnSpPr>
          <p:spPr>
            <a:xfrm rot="10800000" flipH="1">
              <a:off x="5615185" y="1079142"/>
              <a:ext cx="659100" cy="4545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69" name="Shape 169"/>
            <p:cNvSpPr/>
            <p:nvPr/>
          </p:nvSpPr>
          <p:spPr>
            <a:xfrm>
              <a:off x="4363473" y="957014"/>
              <a:ext cx="1251600" cy="1200600"/>
            </a:xfrm>
            <a:prstGeom prst="rect">
              <a:avLst/>
            </a:prstGeom>
            <a:solidFill>
              <a:srgbClr val="D8D8D8"/>
            </a:solidFill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 Broker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 EDGE V.5</a:t>
              </a:r>
              <a:b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Mods )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Generally</a:t>
              </a:r>
              <a:br>
                <a:rPr lang="en-US" sz="1400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Useful</a:t>
              </a:r>
            </a:p>
          </p:txBody>
        </p:sp>
        <p:grpSp>
          <p:nvGrpSpPr>
            <p:cNvPr id="170" name="Shape 170"/>
            <p:cNvGrpSpPr/>
            <p:nvPr/>
          </p:nvGrpSpPr>
          <p:grpSpPr>
            <a:xfrm>
              <a:off x="3866198" y="1273598"/>
              <a:ext cx="410657" cy="601980"/>
              <a:chOff x="3332232" y="2104531"/>
              <a:chExt cx="914400" cy="802640"/>
            </a:xfrm>
          </p:grpSpPr>
          <p:cxnSp>
            <p:nvCxnSpPr>
              <p:cNvPr id="171" name="Shape 171"/>
              <p:cNvCxnSpPr/>
              <p:nvPr/>
            </p:nvCxnSpPr>
            <p:spPr>
              <a:xfrm>
                <a:off x="3332232" y="2104531"/>
                <a:ext cx="914400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39999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172" name="Shape 172"/>
              <p:cNvCxnSpPr/>
              <p:nvPr/>
            </p:nvCxnSpPr>
            <p:spPr>
              <a:xfrm rot="10800000">
                <a:off x="3332232" y="2907171"/>
                <a:ext cx="914400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39999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grpSp>
          <p:nvGrpSpPr>
            <p:cNvPr id="173" name="Shape 173"/>
            <p:cNvGrpSpPr/>
            <p:nvPr/>
          </p:nvGrpSpPr>
          <p:grpSpPr>
            <a:xfrm>
              <a:off x="6376828" y="313478"/>
              <a:ext cx="2433479" cy="2017384"/>
              <a:chOff x="6458648" y="0"/>
              <a:chExt cx="2212253" cy="2689845"/>
            </a:xfrm>
          </p:grpSpPr>
          <p:sp>
            <p:nvSpPr>
              <p:cNvPr id="174" name="Shape 174"/>
              <p:cNvSpPr txBox="1"/>
              <p:nvPr/>
            </p:nvSpPr>
            <p:spPr>
              <a:xfrm>
                <a:off x="6458648" y="0"/>
                <a:ext cx="2212253" cy="1015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200" u="sng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ASSUME</a:t>
                </a:r>
              </a:p>
              <a:p>
                <a:pPr marL="285750" marR="0" lvl="0" indent="-285750" algn="l" rtl="0">
                  <a:spcBef>
                    <a:spcPts val="0"/>
                  </a:spcBef>
                  <a:buClr>
                    <a:schemeClr val="dk1"/>
                  </a:buClr>
                  <a:buSzPct val="100000"/>
                  <a:buFont typeface="Arial"/>
                  <a:buChar char="•"/>
                </a:pPr>
                <a:r>
                  <a:rPr lang="en-US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C-Find --SYNC</a:t>
                </a:r>
              </a:p>
              <a:p>
                <a:pPr marL="285750" marR="0" lvl="0" indent="-285750" algn="l" rtl="0">
                  <a:spcBef>
                    <a:spcPts val="0"/>
                  </a:spcBef>
                  <a:buClr>
                    <a:schemeClr val="dk1"/>
                  </a:buClr>
                  <a:buSzPct val="100000"/>
                  <a:buFont typeface="Arial"/>
                  <a:buChar char="•"/>
                </a:pPr>
                <a:r>
                  <a:rPr lang="en-US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C-Move - ASYNC</a:t>
                </a:r>
              </a:p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 QIDO/WADO RS (RESTful services)</a:t>
                </a:r>
              </a:p>
            </p:txBody>
          </p:sp>
          <p:sp>
            <p:nvSpPr>
              <p:cNvPr id="175" name="Shape 175"/>
              <p:cNvSpPr/>
              <p:nvPr/>
            </p:nvSpPr>
            <p:spPr>
              <a:xfrm>
                <a:off x="7325221" y="1440047"/>
                <a:ext cx="924600" cy="1249798"/>
              </a:xfrm>
              <a:prstGeom prst="can">
                <a:avLst>
                  <a:gd name="adj" fmla="val 25000"/>
                </a:avLst>
              </a:pr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00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PACS</a:t>
                </a:r>
              </a:p>
            </p:txBody>
          </p:sp>
        </p:grpSp>
        <p:sp>
          <p:nvSpPr>
            <p:cNvPr id="176" name="Shape 176"/>
            <p:cNvSpPr txBox="1"/>
            <p:nvPr/>
          </p:nvSpPr>
          <p:spPr>
            <a:xfrm>
              <a:off x="442322" y="3949173"/>
              <a:ext cx="1717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Reference Stack</a:t>
              </a:r>
            </a:p>
          </p:txBody>
        </p:sp>
        <p:sp>
          <p:nvSpPr>
            <p:cNvPr id="177" name="Shape 177"/>
            <p:cNvSpPr/>
            <p:nvPr/>
          </p:nvSpPr>
          <p:spPr>
            <a:xfrm>
              <a:off x="2498343" y="957014"/>
              <a:ext cx="1251600" cy="12006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FHIR</a:t>
              </a:r>
              <a:b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Broker</a:t>
              </a:r>
            </a:p>
          </p:txBody>
        </p:sp>
        <p:sp>
          <p:nvSpPr>
            <p:cNvPr id="178" name="Shape 178"/>
            <p:cNvSpPr txBox="1"/>
            <p:nvPr/>
          </p:nvSpPr>
          <p:spPr>
            <a:xfrm>
              <a:off x="957524" y="964762"/>
              <a:ext cx="1469700" cy="207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GET /ImagingStudy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560024" y="1171539"/>
              <a:ext cx="795000" cy="597300"/>
            </a:xfrm>
            <a:prstGeom prst="ellipse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AUTH</a:t>
              </a:r>
            </a:p>
          </p:txBody>
        </p:sp>
        <p:sp>
          <p:nvSpPr>
            <p:cNvPr id="180" name="Shape 180"/>
            <p:cNvSpPr txBox="1"/>
            <p:nvPr/>
          </p:nvSpPr>
          <p:spPr>
            <a:xfrm>
              <a:off x="1381145" y="2157518"/>
              <a:ext cx="1212900" cy="207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Get DICOM data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2498343" y="3093720"/>
              <a:ext cx="1251600" cy="69449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Token</a:t>
              </a:r>
              <a:b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Introspection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Broker</a:t>
              </a:r>
            </a:p>
          </p:txBody>
        </p:sp>
        <p:cxnSp>
          <p:nvCxnSpPr>
            <p:cNvPr id="182" name="Shape 182"/>
            <p:cNvCxnSpPr>
              <a:stCxn id="179" idx="4"/>
            </p:cNvCxnSpPr>
            <p:nvPr/>
          </p:nvCxnSpPr>
          <p:spPr>
            <a:xfrm rot="-5400000" flipH="1">
              <a:off x="1504874" y="1221489"/>
              <a:ext cx="250500" cy="1345200"/>
            </a:xfrm>
            <a:prstGeom prst="bentConnector2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grpSp>
          <p:nvGrpSpPr>
            <p:cNvPr id="183" name="Shape 183"/>
            <p:cNvGrpSpPr/>
            <p:nvPr/>
          </p:nvGrpSpPr>
          <p:grpSpPr>
            <a:xfrm>
              <a:off x="2712473" y="2339869"/>
              <a:ext cx="259326" cy="685800"/>
              <a:chOff x="2864873" y="3450026"/>
              <a:chExt cx="259326" cy="914400"/>
            </a:xfrm>
          </p:grpSpPr>
          <p:cxnSp>
            <p:nvCxnSpPr>
              <p:cNvPr id="184" name="Shape 184"/>
              <p:cNvCxnSpPr/>
              <p:nvPr/>
            </p:nvCxnSpPr>
            <p:spPr>
              <a:xfrm rot="-5400000">
                <a:off x="2407673" y="3907226"/>
                <a:ext cx="914400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39999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185" name="Shape 185"/>
              <p:cNvCxnSpPr/>
              <p:nvPr/>
            </p:nvCxnSpPr>
            <p:spPr>
              <a:xfrm rot="5400000">
                <a:off x="2666999" y="3907226"/>
                <a:ext cx="914400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39999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86" name="Shape 186"/>
            <p:cNvSpPr/>
            <p:nvPr/>
          </p:nvSpPr>
          <p:spPr>
            <a:xfrm>
              <a:off x="4042700" y="3916600"/>
              <a:ext cx="1572600" cy="6858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r>
                <a:rPr lang="en-US" sz="1400" dirty="0">
                  <a:latin typeface="Calibri"/>
                  <a:ea typeface="Calibri"/>
                  <a:cs typeface="Calibri"/>
                  <a:sym typeface="Calibri"/>
                </a:rPr>
                <a:t>FHIR API Based</a:t>
              </a:r>
            </a:p>
            <a:p>
              <a:pPr marL="457200" marR="0" lvl="0" indent="-228600" rtl="0">
                <a:spcBef>
                  <a:spcPts val="0"/>
                </a:spcBef>
                <a:buFont typeface="Calibri"/>
                <a:buChar char="●"/>
              </a:pPr>
              <a:r>
                <a:rPr lang="en-US" sz="1400" dirty="0">
                  <a:latin typeface="Calibri"/>
                  <a:ea typeface="Calibri"/>
                  <a:cs typeface="Calibri"/>
                  <a:sym typeface="Calibri"/>
                </a:rPr>
                <a:t>Reference</a:t>
              </a:r>
            </a:p>
            <a:p>
              <a:pPr marL="457200" marR="0" lvl="0" indent="-228600" rtl="0">
                <a:spcBef>
                  <a:spcPts val="0"/>
                </a:spcBef>
                <a:buFont typeface="Calibri"/>
                <a:buChar char="●"/>
              </a:pPr>
              <a:r>
                <a:rPr lang="en-US" sz="1400" dirty="0">
                  <a:latin typeface="Calibri"/>
                  <a:ea typeface="Calibri"/>
                  <a:cs typeface="Calibri"/>
                  <a:sym typeface="Calibri"/>
                </a:rPr>
                <a:t>Epic</a:t>
              </a: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3750055" y="3779520"/>
              <a:ext cx="496500" cy="1698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88" name="Shape 188"/>
            <p:cNvCxnSpPr/>
            <p:nvPr/>
          </p:nvCxnSpPr>
          <p:spPr>
            <a:xfrm>
              <a:off x="3782567" y="3457570"/>
              <a:ext cx="1636800" cy="693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89" name="Shape 189"/>
            <p:cNvSpPr/>
            <p:nvPr/>
          </p:nvSpPr>
          <p:spPr>
            <a:xfrm>
              <a:off x="5419359" y="3360425"/>
              <a:ext cx="1910700" cy="333000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r>
                <a:rPr lang="en-US" sz="1200" dirty="0">
                  <a:latin typeface="Calibri"/>
                  <a:ea typeface="Calibri"/>
                  <a:cs typeface="Calibri"/>
                  <a:sym typeface="Calibri"/>
                </a:rPr>
                <a:t>JWT Claims Based</a:t>
              </a:r>
            </a:p>
            <a:p>
              <a:pPr marL="457200" marR="0" lvl="0" indent="-228600" rtl="0">
                <a:spcBef>
                  <a:spcPts val="0"/>
                </a:spcBef>
                <a:buFont typeface="Calibri"/>
                <a:buChar char="●"/>
              </a:pPr>
              <a:r>
                <a:rPr lang="en-US" sz="1200" dirty="0">
                  <a:latin typeface="Calibri"/>
                  <a:ea typeface="Calibri"/>
                  <a:cs typeface="Calibri"/>
                  <a:sym typeface="Calibri"/>
                </a:rPr>
                <a:t>Cerner</a:t>
              </a:r>
            </a:p>
          </p:txBody>
        </p:sp>
        <p:sp>
          <p:nvSpPr>
            <p:cNvPr id="190" name="Shape 190"/>
            <p:cNvSpPr txBox="1"/>
            <p:nvPr/>
          </p:nvSpPr>
          <p:spPr>
            <a:xfrm>
              <a:off x="1169449" y="1667831"/>
              <a:ext cx="1212899" cy="207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GET/ Metadata</a:t>
              </a:r>
            </a:p>
          </p:txBody>
        </p:sp>
        <p:cxnSp>
          <p:nvCxnSpPr>
            <p:cNvPr id="191" name="Shape 191"/>
            <p:cNvCxnSpPr/>
            <p:nvPr/>
          </p:nvCxnSpPr>
          <p:spPr>
            <a:xfrm rot="10800000">
              <a:off x="1381144" y="1533642"/>
              <a:ext cx="914400" cy="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92" name="Shape 192"/>
            <p:cNvSpPr/>
            <p:nvPr/>
          </p:nvSpPr>
          <p:spPr>
            <a:xfrm>
              <a:off x="4142870" y="3280690"/>
              <a:ext cx="686130" cy="584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Web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Service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Calls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5034771" y="2358505"/>
              <a:ext cx="1066200" cy="584400"/>
            </a:xfrm>
            <a:prstGeom prst="rect">
              <a:avLst/>
            </a:prstGeom>
            <a:solidFill>
              <a:srgbClr val="D8D8D8"/>
            </a:solidFill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r>
                <a:rPr lang="en-US" b="1">
                  <a:latin typeface="Calibri"/>
                  <a:ea typeface="Calibri"/>
                  <a:cs typeface="Calibri"/>
                  <a:sym typeface="Calibri"/>
                </a:rPr>
                <a:t>EDGE</a:t>
              </a:r>
            </a:p>
            <a:p>
              <a:pPr marL="0" marR="0" lvl="0" indent="0" algn="ctr" rtl="0">
                <a:spcBef>
                  <a:spcPts val="0"/>
                </a:spcBef>
                <a:buNone/>
              </a:pP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Service</a:t>
              </a:r>
            </a:p>
          </p:txBody>
        </p:sp>
        <p:cxnSp>
          <p:nvCxnSpPr>
            <p:cNvPr id="194" name="Shape 194"/>
            <p:cNvCxnSpPr/>
            <p:nvPr/>
          </p:nvCxnSpPr>
          <p:spPr>
            <a:xfrm rot="10800000">
              <a:off x="6096100" y="2594118"/>
              <a:ext cx="1377300" cy="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39999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195" name="Shape 195"/>
            <p:cNvSpPr txBox="1"/>
            <p:nvPr/>
          </p:nvSpPr>
          <p:spPr>
            <a:xfrm>
              <a:off x="7227425" y="2630450"/>
              <a:ext cx="15243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1400" dirty="0"/>
                <a:t>RIS via HL7 V2 </a:t>
              </a:r>
            </a:p>
          </p:txBody>
        </p:sp>
        <p:cxnSp>
          <p:nvCxnSpPr>
            <p:cNvPr id="196" name="Shape 196"/>
            <p:cNvCxnSpPr>
              <a:stCxn id="177" idx="2"/>
              <a:endCxn id="193" idx="1"/>
            </p:cNvCxnSpPr>
            <p:nvPr/>
          </p:nvCxnSpPr>
          <p:spPr>
            <a:xfrm rot="-5400000" flipH="1">
              <a:off x="3832893" y="1448864"/>
              <a:ext cx="493200" cy="1910700"/>
            </a:xfrm>
            <a:prstGeom prst="bentConnector2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197" name="Shape 197"/>
            <p:cNvSpPr txBox="1"/>
            <p:nvPr/>
          </p:nvSpPr>
          <p:spPr>
            <a:xfrm>
              <a:off x="3087451" y="2301904"/>
              <a:ext cx="2099488" cy="215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GET/ </a:t>
              </a:r>
              <a:r>
                <a:rPr lang="en-US" sz="1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DocumentReference</a:t>
              </a:r>
              <a:endPara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207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Share - S4S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is to deliver working reference model for adoption by vendors</a:t>
            </a:r>
          </a:p>
          <a:p>
            <a:r>
              <a:rPr lang="en-US" dirty="0" smtClean="0"/>
              <a:t>Collaborative development between Image Share and S4S teams is underway</a:t>
            </a:r>
          </a:p>
          <a:p>
            <a:r>
              <a:rPr lang="en-US" dirty="0" smtClean="0"/>
              <a:t>Project period of performance ends March 30,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63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RSNA Machine Learning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Age ML Challenge</a:t>
            </a:r>
          </a:p>
          <a:p>
            <a:r>
              <a:rPr lang="en-US" dirty="0" smtClean="0"/>
              <a:t>Deep Learning Classroom</a:t>
            </a:r>
          </a:p>
          <a:p>
            <a:r>
              <a:rPr lang="en-US" dirty="0" smtClean="0"/>
              <a:t>Machine Learning Exhibit Pavilion</a:t>
            </a:r>
          </a:p>
          <a:p>
            <a:r>
              <a:rPr lang="en-US" dirty="0" smtClean="0"/>
              <a:t>Machine Learning Data Standards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49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 Bone Age Challenge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38" y="1022052"/>
            <a:ext cx="5840083" cy="40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4340654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+mn-lt"/>
                <a:cs typeface="Arial"/>
              </a:rPr>
              <a:t>For more information, informatics@rsna.org</a:t>
            </a:r>
            <a:endParaRPr lang="en-US" sz="1800" b="1" i="1" dirty="0" smtClean="0">
              <a:solidFill>
                <a:schemeClr val="bg1"/>
              </a:solidFill>
              <a:effectLst>
                <a:outerShdw blurRad="76200" dist="50800" dir="2700000" algn="tl" rotWithShape="0">
                  <a:srgbClr val="003F82">
                    <a:alpha val="50000"/>
                  </a:srgbClr>
                </a:outerShdw>
              </a:effectLst>
              <a:latin typeface="+mn-lt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7543" y="1663933"/>
            <a:ext cx="0" cy="1553633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ew_RSNA_Signature_Logo_CMY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33" y="1932881"/>
            <a:ext cx="1955800" cy="99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9366" y="1932307"/>
            <a:ext cx="327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Questions?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1287871"/>
            <a:ext cx="769620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Scope (continued):</a:t>
            </a:r>
          </a:p>
          <a:p>
            <a:pPr marL="803275" indent="-457200" algn="l">
              <a:buFont typeface="+mj-lt"/>
              <a:buAutoNum type="arabicPeriod" startAt="5"/>
            </a:pPr>
            <a:r>
              <a:rPr lang="en-US" sz="2400" dirty="0" smtClean="0">
                <a:cs typeface="Tahoma" panose="020B0604030504040204" pitchFamily="34" charset="0"/>
              </a:rPr>
              <a:t>Synonyms</a:t>
            </a:r>
          </a:p>
          <a:p>
            <a:pPr marL="803275" indent="-457200" algn="l">
              <a:buFont typeface="+mj-lt"/>
              <a:buAutoNum type="arabicPeriod" startAt="5"/>
            </a:pPr>
            <a:r>
              <a:rPr lang="en-US" sz="2400" dirty="0" smtClean="0">
                <a:cs typeface="Tahoma" panose="020B0604030504040204" pitchFamily="34" charset="0"/>
              </a:rPr>
              <a:t>Reporting terms (e.g. uncertainty)</a:t>
            </a:r>
          </a:p>
          <a:p>
            <a:pPr marL="803275" indent="-457200" algn="l">
              <a:buFont typeface="+mj-lt"/>
              <a:buAutoNum type="arabicPeriod" startAt="5"/>
            </a:pPr>
            <a:r>
              <a:rPr lang="en-US" sz="2400" dirty="0" smtClean="0">
                <a:cs typeface="Tahoma" panose="020B0604030504040204" pitchFamily="34" charset="0"/>
              </a:rPr>
              <a:t>Radiology workflow terms</a:t>
            </a:r>
          </a:p>
          <a:p>
            <a:pPr marL="803275" indent="-457200" algn="l">
              <a:buFont typeface="+mj-lt"/>
              <a:buAutoNum type="arabicPeriod" startAt="5"/>
            </a:pPr>
            <a:r>
              <a:rPr lang="en-US" sz="2400" dirty="0" smtClean="0">
                <a:cs typeface="Tahoma" panose="020B0604030504040204" pitchFamily="34" charset="0"/>
              </a:rPr>
              <a:t>Other languages</a:t>
            </a:r>
          </a:p>
          <a:p>
            <a:pPr marL="803275" indent="-457200" algn="l">
              <a:buFont typeface="+mj-lt"/>
              <a:buAutoNum type="arabicPeriod" startAt="5"/>
            </a:pPr>
            <a:r>
              <a:rPr lang="en-US" sz="2400" dirty="0" smtClean="0">
                <a:cs typeface="Tahoma" panose="020B0604030504040204" pitchFamily="34" charset="0"/>
              </a:rPr>
              <a:t>Radiology procedure codes</a:t>
            </a:r>
          </a:p>
          <a:p>
            <a:pPr marL="688975" indent="-342900" algn="l">
              <a:buFont typeface="+mj-lt"/>
              <a:buAutoNum type="arabicPeriod" startAt="5"/>
            </a:pPr>
            <a:endParaRPr lang="en-US" sz="2400" dirty="0" smtClean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</a:t>
            </a:r>
            <a:endParaRPr lang="en-US" u="sng" dirty="0"/>
          </a:p>
        </p:txBody>
      </p:sp>
      <p:pic>
        <p:nvPicPr>
          <p:cNvPr id="6" name="Picture 5" descr="bp-hcc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r="9315" b="14964"/>
          <a:stretch/>
        </p:blipFill>
        <p:spPr>
          <a:xfrm>
            <a:off x="1340284" y="1240127"/>
            <a:ext cx="6463431" cy="36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1287871"/>
            <a:ext cx="769620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Approximately 46,000 concepts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Approximately 76,000 terms (i.e. including synonyms)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Interactive browsing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Radlex.org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Bioportal</a:t>
            </a:r>
            <a:endParaRPr lang="en-US" sz="2400" dirty="0" smtClean="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Web service access via </a:t>
            </a:r>
            <a:r>
              <a:rPr 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Bioportal</a:t>
            </a:r>
            <a:r>
              <a:rPr 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 API</a:t>
            </a:r>
          </a:p>
        </p:txBody>
      </p:sp>
    </p:spTree>
    <p:extLst>
      <p:ext uri="{BB962C8B-B14F-4D97-AF65-F5344CB8AC3E}">
        <p14:creationId xmlns:p14="http://schemas.microsoft.com/office/powerpoint/2010/main" val="15244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 Playbook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0" y="1287871"/>
            <a:ext cx="769620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cs typeface="Tahoma" panose="020B0604030504040204" pitchFamily="34" charset="0"/>
              </a:rPr>
              <a:t>Objective: Interoperability of imaging exams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Structured names and codes for radiology procedures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ahoma" panose="020B0604030504040204" pitchFamily="34" charset="0"/>
              </a:rPr>
              <a:t>Built using RadLex terms</a:t>
            </a:r>
          </a:p>
        </p:txBody>
      </p:sp>
    </p:spTree>
    <p:extLst>
      <p:ext uri="{BB962C8B-B14F-4D97-AF65-F5344CB8AC3E}">
        <p14:creationId xmlns:p14="http://schemas.microsoft.com/office/powerpoint/2010/main" val="16436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RSNA_Signature_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4" y="403650"/>
            <a:ext cx="1240455" cy="628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3170" y="322888"/>
            <a:ext cx="7924800" cy="64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u="sng" dirty="0" smtClean="0"/>
              <a:t>RadLex Playbook</a:t>
            </a:r>
            <a:endParaRPr lang="en-US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32340" y="1287871"/>
            <a:ext cx="4925860" cy="351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400" dirty="0" err="1">
                <a:ea typeface="Arial" panose="020B0604020202020204" pitchFamily="34" charset="0"/>
              </a:rPr>
              <a:t>Head^HEAD_WO</a:t>
            </a:r>
            <a:r>
              <a:rPr lang="en-US" altLang="en-US" sz="2400" dirty="0">
                <a:ea typeface="Arial" panose="020B0604020202020204" pitchFamily="34" charset="0"/>
              </a:rPr>
              <a:t> (Adult)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400" dirty="0" err="1">
                <a:ea typeface="Arial" panose="020B0604020202020204" pitchFamily="34" charset="0"/>
              </a:rPr>
              <a:t>Head^RoutineHead</a:t>
            </a:r>
            <a:r>
              <a:rPr lang="en-US" altLang="en-US" sz="2400" dirty="0">
                <a:ea typeface="Arial" panose="020B0604020202020204" pitchFamily="34" charset="0"/>
              </a:rPr>
              <a:t> (Adult)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Arial" panose="020B0604020202020204" pitchFamily="34" charset="0"/>
              </a:rPr>
              <a:t>BRAIN WO 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Arial" panose="020B0604020202020204" pitchFamily="34" charset="0"/>
              </a:rPr>
              <a:t>BRAIN NO IV 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Arial" panose="020B0604020202020204" pitchFamily="34" charset="0"/>
              </a:rPr>
              <a:t>HEAD OR BRAIN W/O C 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Arial" panose="020B0604020202020204" pitchFamily="34" charset="0"/>
              </a:rPr>
              <a:t>BRAIN WO CT HEAD WITHOUT CNTRST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 smtClean="0">
              <a:cs typeface="Tahoma" panose="020B0604030504040204" pitchFamily="34" charset="0"/>
            </a:endParaRPr>
          </a:p>
        </p:txBody>
      </p:sp>
      <p:pic>
        <p:nvPicPr>
          <p:cNvPr id="10" name="Picture 1" descr="CT_Head-3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2" y="1301719"/>
            <a:ext cx="2682157" cy="30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2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DDDAB12E27B4A852B46C616C17428" ma:contentTypeVersion="13" ma:contentTypeDescription="Create a new document." ma:contentTypeScope="" ma:versionID="248bde4980cad76bcb0105b3921fb46f">
  <xsd:schema xmlns:xsd="http://www.w3.org/2001/XMLSchema" xmlns:xs="http://www.w3.org/2001/XMLSchema" xmlns:p="http://schemas.microsoft.com/office/2006/metadata/properties" xmlns:ns2="6af2bf60-cd8f-4d60-b365-7f4b9bc1025e" xmlns:ns3="29e4a900-9bb5-4c1b-a761-4d18253cedfe" xmlns:ns4="7b5a17db-a9f0-4e0b-9504-1f8b85f055d2" targetNamespace="http://schemas.microsoft.com/office/2006/metadata/properties" ma:root="true" ma:fieldsID="fc53f19591c2a46b0e499d4a6b5ebf13" ns2:_="" ns3:_="" ns4:_="">
    <xsd:import namespace="6af2bf60-cd8f-4d60-b365-7f4b9bc1025e"/>
    <xsd:import namespace="29e4a900-9bb5-4c1b-a761-4d18253cedfe"/>
    <xsd:import namespace="7b5a17db-a9f0-4e0b-9504-1f8b85f055d2"/>
    <xsd:element name="properties">
      <xsd:complexType>
        <xsd:sequence>
          <xsd:element name="documentManagement">
            <xsd:complexType>
              <xsd:all>
                <xsd:element ref="ns2:RSNADepartments" minOccurs="0"/>
                <xsd:element ref="ns2:RSNA_x0020_Departments_x003a_SortID" minOccurs="0"/>
                <xsd:element ref="ns3:DateOfMeeting" minOccurs="0"/>
                <xsd:element ref="ns2:TaxKeywordTaxHTField" minOccurs="0"/>
                <xsd:element ref="ns2:TaxCatchAll" minOccurs="0"/>
                <xsd:element ref="ns2:SharedWithUsers" minOccurs="0"/>
                <xsd:element ref="ns2:SharedWithDetails" minOccurs="0"/>
                <xsd:element ref="ns4:LastSharedByUser" minOccurs="0"/>
                <xsd:element ref="ns4:LastSharedByTime" minOccurs="0"/>
                <xsd:element ref="ns3:Display_x0020_On_x0020_Department_x0020_Subsit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2bf60-cd8f-4d60-b365-7f4b9bc1025e" elementFormDefault="qualified">
    <xsd:import namespace="http://schemas.microsoft.com/office/2006/documentManagement/types"/>
    <xsd:import namespace="http://schemas.microsoft.com/office/infopath/2007/PartnerControls"/>
    <xsd:element name="RSNADepartments" ma:index="8" nillable="true" ma:displayName="RSNA Departments" ma:list="{426a1593-576a-4b4e-9e2a-870da5d630ce}" ma:internalName="RSNADepartments" ma:showField="Title" ma:web="6af2bf60-cd8f-4d60-b365-7f4b9bc1025e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SNA_x0020_Departments_x003a_SortID" ma:index="9" nillable="true" ma:displayName="RSNA Departments:SortID" ma:list="{426a1593-576a-4b4e-9e2a-870da5d630ce}" ma:internalName="RSNA_x0020_Departments_x003A_SortID" ma:readOnly="true" ma:showField="SortID" ma:web="6af2bf60-cd8f-4d60-b365-7f4b9bc102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825bbd86-fa32-471f-bdc5-e00fbd49e7a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e313e9c9-3bd1-44e0-be77-2ef7db3c7be4}" ma:internalName="TaxCatchAll" ma:showField="CatchAllData" ma:web="6af2bf60-cd8f-4d60-b365-7f4b9bc102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4a900-9bb5-4c1b-a761-4d18253cedfe" elementFormDefault="qualified">
    <xsd:import namespace="http://schemas.microsoft.com/office/2006/documentManagement/types"/>
    <xsd:import namespace="http://schemas.microsoft.com/office/infopath/2007/PartnerControls"/>
    <xsd:element name="DateOfMeeting" ma:index="10" nillable="true" ma:displayName="Date Of Meeting" ma:default="[today]" ma:description="Day that the meetings took place. (Used for BJARR for board minutes)" ma:format="DateOnly" ma:internalName="DateOfMeeting">
      <xsd:simpleType>
        <xsd:restriction base="dms:DateTime"/>
      </xsd:simpleType>
    </xsd:element>
    <xsd:element name="Display_x0020_On_x0020_Department_x0020_Subsite" ma:index="18" nillable="true" ma:displayName="Display On Department Subsite" ma:description="Display this document on the specific department subsite" ma:internalName="Display_x0020_On_x0020_Department_x0020_Subsi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ew Hire Onboarding"/>
                    <xsd:enumeration value="Meetings"/>
                    <xsd:enumeration value="PMO"/>
                    <xsd:enumeration value="IT Development"/>
                    <xsd:enumeration value="IT Ops"/>
                    <xsd:enumeration value="External Customer Servic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a17db-a9f0-4e0b-9504-1f8b85f055d2" elementFormDefault="qualified">
    <xsd:import namespace="http://schemas.microsoft.com/office/2006/documentManagement/types"/>
    <xsd:import namespace="http://schemas.microsoft.com/office/infopath/2007/PartnerControls"/>
    <xsd:element name="LastSharedByUser" ma:index="16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f2bf60-cd8f-4d60-b365-7f4b9bc1025e">
      <Value>1545</Value>
      <Value>1544</Value>
    </TaxCatchAll>
    <TaxKeywordTaxHTField xmlns="6af2bf60-cd8f-4d60-b365-7f4b9bc1025e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 Template</TermName>
          <TermId xmlns="http://schemas.microsoft.com/office/infopath/2007/PartnerControls">9c908032-4c2b-49dd-b29e-eb81b8d1527c</TermId>
        </TermInfo>
        <TermInfo xmlns="http://schemas.microsoft.com/office/infopath/2007/PartnerControls">
          <TermName xmlns="http://schemas.microsoft.com/office/infopath/2007/PartnerControls">Marketing Essentials</TermName>
          <TermId xmlns="http://schemas.microsoft.com/office/infopath/2007/PartnerControls">e1429341-62e6-4790-b983-db90bcbbe241</TermId>
        </TermInfo>
      </Terms>
    </TaxKeywordTaxHTField>
    <RSNADepartments xmlns="6af2bf60-cd8f-4d60-b365-7f4b9bc1025e">
      <Value>5</Value>
    </RSNADepartments>
    <DateOfMeeting xmlns="29e4a900-9bb5-4c1b-a761-4d18253cedfe">2016-04-01T05:00:00+00:00</DateOfMeeting>
    <Display_x0020_On_x0020_Department_x0020_Subsite xmlns="29e4a900-9bb5-4c1b-a761-4d18253cedfe" xsi:nil="true"/>
  </documentManagement>
</p:properties>
</file>

<file path=customXml/itemProps1.xml><?xml version="1.0" encoding="utf-8"?>
<ds:datastoreItem xmlns:ds="http://schemas.openxmlformats.org/officeDocument/2006/customXml" ds:itemID="{A6725078-0370-4F46-B2CC-D445F2BF7A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ACA4C9-BFA2-4141-A2F5-BA868C55E3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f2bf60-cd8f-4d60-b365-7f4b9bc1025e"/>
    <ds:schemaRef ds:uri="29e4a900-9bb5-4c1b-a761-4d18253cedfe"/>
    <ds:schemaRef ds:uri="7b5a17db-a9f0-4e0b-9504-1f8b85f05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706E04-D612-4489-BB97-90066DE0E8C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7b5a17db-a9f0-4e0b-9504-1f8b85f055d2"/>
    <ds:schemaRef ds:uri="29e4a900-9bb5-4c1b-a761-4d18253cedfe"/>
    <ds:schemaRef ds:uri="6af2bf60-cd8f-4d60-b365-7f4b9bc102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3214</Words>
  <Application>Microsoft Macintosh PowerPoint</Application>
  <PresentationFormat>On-screen Show (16:9)</PresentationFormat>
  <Paragraphs>626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Calibri</vt:lpstr>
      <vt:lpstr>Courier New</vt:lpstr>
      <vt:lpstr>ＭＳ Ｐゴシック</vt:lpstr>
      <vt:lpstr>Tahoma</vt:lpstr>
      <vt:lpstr>Times New Roman</vt:lpstr>
      <vt:lpstr>Verdana</vt:lpstr>
      <vt:lpstr>Wingdings</vt:lpstr>
      <vt:lpstr>Arial</vt:lpstr>
      <vt:lpstr>Office Theme</vt:lpstr>
      <vt:lpstr>Informatics and Interoperability Initiatives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RadElement</vt:lpstr>
      <vt:lpstr>PowerPoint Presentation</vt:lpstr>
      <vt:lpstr>RadElement </vt:lpstr>
      <vt:lpstr>RSNA Reporting Initiative</vt:lpstr>
      <vt:lpstr>www.radreport.org</vt:lpstr>
      <vt:lpstr>PowerPoint Presentation</vt:lpstr>
      <vt:lpstr>MRRT Profile: Management of Radiology Report Templates</vt:lpstr>
      <vt:lpstr>Sample format MRRT Report</vt:lpstr>
      <vt:lpstr>www.open.radreport.org</vt:lpstr>
      <vt:lpstr>PowerPoint Presentation</vt:lpstr>
      <vt:lpstr>PowerPoint Presentation</vt:lpstr>
      <vt:lpstr>Template Library Advisory Panel</vt:lpstr>
      <vt:lpstr>Limitations/Opportunities</vt:lpstr>
      <vt:lpstr>IHE - Integrating the Healthcare Enterprise </vt:lpstr>
      <vt:lpstr>IHE</vt:lpstr>
      <vt:lpstr>PowerPoint Presentation</vt:lpstr>
      <vt:lpstr>IHE Adoption</vt:lpstr>
      <vt:lpstr>RSNA Image Share Network</vt:lpstr>
      <vt:lpstr>Image Share Network Usage</vt:lpstr>
      <vt:lpstr>PowerPoint Presentation</vt:lpstr>
      <vt:lpstr>Survey - Patient and Provider Satisfaction </vt:lpstr>
      <vt:lpstr>Image Share and Sync for Science</vt:lpstr>
      <vt:lpstr>S4S </vt:lpstr>
      <vt:lpstr>Image Share – S4S Connector</vt:lpstr>
      <vt:lpstr>Image Share - S4S</vt:lpstr>
      <vt:lpstr>RSNA Machine Learning Initiatives</vt:lpstr>
      <vt:lpstr>ML Bone Age Challenge</vt:lpstr>
      <vt:lpstr>PowerPoint Presentation</vt:lpstr>
    </vt:vector>
  </TitlesOfParts>
  <Company>RSNA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Ejka</dc:creator>
  <cp:keywords>PowerPoint Template; Marketing Essentials</cp:keywords>
  <cp:lastModifiedBy>Heilbrun, Marta E.</cp:lastModifiedBy>
  <cp:revision>33</cp:revision>
  <dcterms:created xsi:type="dcterms:W3CDTF">2016-04-01T18:53:29Z</dcterms:created>
  <dcterms:modified xsi:type="dcterms:W3CDTF">2017-09-21T15:55:52Z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0x010100409DDDAB12E27B4A852B46C616C17428</vt:lpwstr>
  </property>
  <property fmtid="{D5CDD505-2E9C-101B-9397-08002B2CF9AE}" pid="3" name="TaxKeyword">
    <vt:lpwstr>1544;#PowerPoint Template|9c908032-4c2b-49dd-b29e-eb81b8d1527c;#1545;#Marketing Essentials|e1429341-62e6-4790-b983-db90bcbbe241</vt:lpwstr>
  </property>
  <property fmtid="{D5CDD505-2E9C-101B-9397-08002B2CF9AE}" pid="4" name="Date of Meeting">
    <vt:filetime>2016-04-01T05:00:00Z</vt:filetime>
  </property>
  <property fmtid="{D5CDD505-2E9C-101B-9397-08002B2CF9AE}" pid="5" name="URL">
    <vt:lpwstr/>
  </property>
  <property fmtid="{D5CDD505-2E9C-101B-9397-08002B2CF9AE}" pid="6" name="DocumentSetDescription">
    <vt:lpwstr/>
  </property>
</Properties>
</file>