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9" r:id="rId2"/>
    <p:sldMasterId id="2147483661" r:id="rId3"/>
    <p:sldMasterId id="2147483662" r:id="rId4"/>
    <p:sldMasterId id="2147483669" r:id="rId5"/>
    <p:sldMasterId id="2147483679" r:id="rId6"/>
  </p:sldMasterIdLst>
  <p:notesMasterIdLst>
    <p:notesMasterId r:id="rId40"/>
  </p:notesMasterIdLst>
  <p:sldIdLst>
    <p:sldId id="256" r:id="rId7"/>
    <p:sldId id="263" r:id="rId8"/>
    <p:sldId id="262" r:id="rId9"/>
    <p:sldId id="257" r:id="rId10"/>
    <p:sldId id="258" r:id="rId11"/>
    <p:sldId id="264" r:id="rId12"/>
    <p:sldId id="259" r:id="rId13"/>
    <p:sldId id="261" r:id="rId14"/>
    <p:sldId id="26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3" autoAdjust="0"/>
    <p:restoredTop sz="94653"/>
  </p:normalViewPr>
  <p:slideViewPr>
    <p:cSldViewPr snapToGrid="0" snapToObjects="1">
      <p:cViewPr varScale="1">
        <p:scale>
          <a:sx n="186" d="100"/>
          <a:sy n="186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1311C-5082-8E48-A121-951FA3F66F66}" type="datetimeFigureOut">
              <a:rPr lang="en-US" smtClean="0"/>
              <a:t>6/4/18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D401-3F22-834A-8EB8-728175E7C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7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EA731-F172-4F0F-8027-DA00B2E02B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48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EA731-F172-4F0F-8027-DA00B2E02B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B610D-FD3D-4121-8E62-4582855A1A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86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D3129-B218-47C4-9193-0BB3441B83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50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EHR vendors participation incentivized by ONC involvement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UDI and NLM used GMDN definitions. 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4AB3C-6AC1-4D21-A192-97CA78CD65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24" y="2701528"/>
            <a:ext cx="6493476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07525" y="920579"/>
            <a:ext cx="6493476" cy="17128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A9AB-8D23-0348-8B87-02D2414FA7E8}" type="datetime1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170113" y="328706"/>
            <a:ext cx="6491459" cy="3462245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600">
                <a:solidFill>
                  <a:srgbClr val="161B4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170113" y="3867150"/>
            <a:ext cx="6491287" cy="406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99A4A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182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467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MDEpinet_whitemboss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3" b="29322"/>
          <a:stretch/>
        </p:blipFill>
        <p:spPr>
          <a:xfrm>
            <a:off x="5286962" y="1377951"/>
            <a:ext cx="3857038" cy="3736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0" y="2800350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 userDrawn="1"/>
        </p:nvSpPr>
        <p:spPr bwMode="auto">
          <a:xfrm>
            <a:off x="0" y="5114925"/>
            <a:ext cx="9144000" cy="571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" name="Picture 14" descr="MDEpiNet logo copy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60" y="325279"/>
            <a:ext cx="1673860" cy="11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1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DEpiNet logo copy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" y="4427470"/>
            <a:ext cx="838200" cy="5843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467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 descr="MDEpinet_whitemboss.jp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3" b="29322"/>
          <a:stretch/>
        </p:blipFill>
        <p:spPr>
          <a:xfrm>
            <a:off x="5286962" y="1377951"/>
            <a:ext cx="3857038" cy="37369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rgbClr val="223857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5114925"/>
            <a:ext cx="9144000" cy="571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2" name="Picture 11" descr="MDEpiNet logo copy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60" y="325279"/>
            <a:ext cx="1673860" cy="11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2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MDEpiNet logo copy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" y="4427470"/>
            <a:ext cx="838200" cy="5843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467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Picture 6" descr="MDEpinet_whitemboss.jpg"/>
          <p:cNvPicPr>
            <a:picLocks noChangeAspect="1"/>
          </p:cNvPicPr>
          <p:nvPr userDrawn="1"/>
        </p:nvPicPr>
        <p:blipFill rotWithShape="1"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3" b="29322"/>
          <a:stretch/>
        </p:blipFill>
        <p:spPr>
          <a:xfrm>
            <a:off x="5286962" y="1377951"/>
            <a:ext cx="3857038" cy="37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0427"/>
            <a:ext cx="7886700" cy="318229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23F2A-1784-E040-B87C-7FCF23727B33}" type="datetime1">
              <a:rPr lang="en-US" smtClean="0"/>
              <a:pPr/>
              <a:t>6/4/18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© 2017 PCPI Foundation.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6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26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02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11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62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4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76CE376-B3CB-47DD-889B-2D03976BC926}" type="datetimeFigureOut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6/4/18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659396"/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659396"/>
            <a:fld id="{AE699039-E597-4887-A140-CAE5586FA7C3}" type="slidenum">
              <a:rPr lang="en-US" sz="1275" smtClean="0">
                <a:solidFill>
                  <a:prstClr val="black"/>
                </a:solidFill>
                <a:cs typeface="Arial" charset="0"/>
              </a:rPr>
              <a:pPr defTabSz="659396"/>
              <a:t>‹#›</a:t>
            </a:fld>
            <a:endParaRPr lang="en-US" sz="1275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34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3425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282"/>
            <a:ext cx="6400800" cy="591187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4678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2" y="338138"/>
            <a:ext cx="8185150" cy="440409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2" y="1823594"/>
            <a:ext cx="7721600" cy="167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748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48936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0159"/>
            <a:ext cx="7772400" cy="54502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3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73E-BDC2-CF42-BEA7-CD1A8E4920D3}" type="datetime1">
              <a:rPr lang="en-US" smtClean="0"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1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1" y="1638930"/>
            <a:ext cx="3784600" cy="20454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8930"/>
            <a:ext cx="3784600" cy="204543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369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25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9969"/>
            <a:ext cx="4040188" cy="5911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2935"/>
            <a:ext cx="4040188" cy="153990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039969"/>
            <a:ext cx="4041775" cy="59118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342935"/>
            <a:ext cx="4041775" cy="153990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054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211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241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831645"/>
            <a:ext cx="3008313" cy="2446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4703"/>
            <a:ext cx="5111750" cy="19300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597589"/>
            <a:ext cx="3008313" cy="47577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567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80826"/>
            <a:ext cx="5486400" cy="2446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60876"/>
            <a:ext cx="5486400" cy="68352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89442"/>
            <a:ext cx="5486400" cy="47577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15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630979" y="2139868"/>
            <a:ext cx="12405960" cy="10435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04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0945" y="338138"/>
            <a:ext cx="685059" cy="28396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7916" y="338138"/>
            <a:ext cx="1972335" cy="28396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144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2" y="338137"/>
            <a:ext cx="8185150" cy="3425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1" y="1685094"/>
            <a:ext cx="3784600" cy="195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98153"/>
            <a:ext cx="3784600" cy="195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1971440"/>
            <a:ext cx="3784600" cy="195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869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2" y="338137"/>
            <a:ext cx="8185150" cy="3425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1" y="1685094"/>
            <a:ext cx="3784600" cy="195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5094"/>
            <a:ext cx="3784600" cy="1953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2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A611-692C-F441-8A6D-84AEB8D517EC}" type="datetime1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1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2" y="338137"/>
            <a:ext cx="8185150" cy="3425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1202" y="2366050"/>
            <a:ext cx="7721600" cy="5911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7975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heart_title_slide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934200" y="3940978"/>
            <a:ext cx="152400" cy="122277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8915400" y="3940978"/>
            <a:ext cx="304800" cy="1222772"/>
          </a:xfrm>
          <a:prstGeom prst="rect">
            <a:avLst/>
          </a:prstGeom>
          <a:solidFill>
            <a:srgbClr val="154DB5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5" y="3940969"/>
            <a:ext cx="342900" cy="1200150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87588" y="3940978"/>
            <a:ext cx="684212" cy="122277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-76198" y="3940978"/>
            <a:ext cx="533400" cy="122277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-152400" y="3940978"/>
            <a:ext cx="304800" cy="1222772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n-US" sz="1800">
              <a:solidFill>
                <a:srgbClr val="003698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0" y="3829056"/>
            <a:ext cx="9144000" cy="1714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68439" tIns="34218" rIns="68439" bIns="3421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3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97" y="273844"/>
            <a:ext cx="7058444" cy="99417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CB22-0710-BF48-BD0F-1DFC0BEA0F0A}" type="datetime1">
              <a:rPr lang="en-US" smtClean="0"/>
              <a:t>6/4/18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E0A0-15D6-7744-99FC-9FA1EE8989F5}" type="datetime1">
              <a:rPr lang="en-US" smtClean="0"/>
              <a:t>6/4/18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2B79-D0F6-6944-8DF1-7ADF6597DDC0}" type="datetime1">
              <a:rPr lang="en-US" smtClean="0"/>
              <a:t>6/4/18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741" y="342900"/>
            <a:ext cx="21332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85DA-D72F-804D-8FFB-2FC999603327}" type="datetime1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632" y="342900"/>
            <a:ext cx="210238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6EBF-9534-B141-8D2C-516B70F510B6}" type="datetime1">
              <a:rPr lang="en-US" smtClean="0"/>
              <a:t>6/4/18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2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NULL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525" y="273844"/>
            <a:ext cx="70078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44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937761"/>
            <a:ext cx="2057400" cy="199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E469FC-E728-3B43-8AF9-D5203C03B376}" type="datetime1">
              <a:rPr lang="en-US" smtClean="0"/>
              <a:pPr/>
              <a:t>6/4/18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937761"/>
            <a:ext cx="3086100" cy="199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937761"/>
            <a:ext cx="2057400" cy="199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CBDA46-96B1-B441-A71A-D586A02BD7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2" r="21892" b="24805"/>
          <a:stretch/>
        </p:blipFill>
        <p:spPr>
          <a:xfrm>
            <a:off x="628650" y="248583"/>
            <a:ext cx="762132" cy="10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-0321 PCPI PPT for template - PPT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61B4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19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19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interior_matrix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06"/>
          <a:stretch/>
        </p:blipFill>
        <p:spPr>
          <a:xfrm>
            <a:off x="0" y="0"/>
            <a:ext cx="9144000" cy="544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4921"/>
            <a:ext cx="8229600" cy="518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6"/>
            <a:fld id="{2DCCDF90-69DE-4A6A-B2A5-9A28B7DC32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396"/>
              <a:t>6/4/18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9396"/>
            <a:fld id="{3453C9BE-A3EA-488A-85E4-DFB397CB05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593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3" y="868261"/>
            <a:ext cx="82307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LP_signature.jpg"/>
          <p:cNvPicPr>
            <a:picLocks noChangeAspect="1"/>
          </p:cNvPicPr>
          <p:nvPr userDrawn="1"/>
        </p:nvPicPr>
        <p:blipFill>
          <a:blip r:embed="rId7" cstate="print"/>
          <a:srcRect t="27468" b="22426"/>
          <a:stretch>
            <a:fillRect/>
          </a:stretch>
        </p:blipFill>
        <p:spPr bwMode="auto">
          <a:xfrm>
            <a:off x="6517552" y="4699935"/>
            <a:ext cx="2626449" cy="4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147182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3000" b="0" i="0" kern="1200">
          <a:solidFill>
            <a:schemeClr val="tx1"/>
          </a:solidFill>
          <a:latin typeface="TheSans B3 Light"/>
          <a:ea typeface="+mj-ea"/>
          <a:cs typeface="TheSans B3 Light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TheSans B3 Light"/>
          <a:ea typeface="+mn-ea"/>
          <a:cs typeface="TheSans B3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TheSans B3 Light"/>
          <a:ea typeface="+mn-ea"/>
          <a:cs typeface="TheSans B3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TheSans B3 Light"/>
          <a:ea typeface="+mn-ea"/>
          <a:cs typeface="TheSans B3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TheSans B3 Light"/>
          <a:ea typeface="+mn-ea"/>
          <a:cs typeface="TheSans B3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TheSans B3 Light"/>
          <a:ea typeface="+mn-ea"/>
          <a:cs typeface="TheSans B3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>
            <a:off x="0" y="10287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BDBD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MDEpiNet logo copy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" y="4427470"/>
            <a:ext cx="838200" cy="58437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467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 descr="MDEpinet_whitemboss.jpg"/>
          <p:cNvPicPr>
            <a:picLocks noChangeAspect="1"/>
          </p:cNvPicPr>
          <p:nvPr userDrawn="1"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3" b="29322"/>
          <a:stretch/>
        </p:blipFill>
        <p:spPr>
          <a:xfrm>
            <a:off x="5286962" y="1377951"/>
            <a:ext cx="3857038" cy="37369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DABE-8246-EC42-891A-2A2A69D43B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5114925"/>
            <a:ext cx="9144000" cy="571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>
          <a:solidFill>
            <a:srgbClr val="223857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4671AF"/>
        </a:buClr>
        <a:buSzPct val="100000"/>
        <a:buFont typeface="Arial"/>
        <a:buChar char="•"/>
        <a:defRPr sz="165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96ABC7"/>
        </a:buClr>
        <a:buFont typeface="Arial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84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349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interior_matrix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06"/>
          <a:stretch/>
        </p:blipFill>
        <p:spPr>
          <a:xfrm>
            <a:off x="0" y="0"/>
            <a:ext cx="9144000" cy="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2" y="2100595"/>
            <a:ext cx="7721600" cy="11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0852" y="338137"/>
            <a:ext cx="8185150" cy="3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812916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342900" algn="l" rtl="0" fontAlgn="base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685800" algn="l" rtl="0" fontAlgn="base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028700" algn="l" rtl="0" fontAlgn="base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55985" indent="-255985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68000"/>
        <a:buFont typeface="Monotype Sorts" pitchFamily="2" charset="2"/>
        <a:buChar char="n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96504" indent="-2547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8000"/>
        <a:buFont typeface="Monotype Sorts" pitchFamily="2" charset="2"/>
        <a:buChar char="l"/>
        <a:defRPr sz="1500">
          <a:solidFill>
            <a:schemeClr val="tx1"/>
          </a:solidFill>
          <a:latin typeface="+mn-lt"/>
          <a:ea typeface="+mn-ea"/>
        </a:defRPr>
      </a:lvl2pPr>
      <a:lvl3pPr marL="770335" indent="3572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pitchFamily="2" charset="2"/>
        <a:defRPr sz="1500" i="1">
          <a:solidFill>
            <a:schemeClr val="tx1"/>
          </a:solidFill>
          <a:latin typeface="+mn-lt"/>
          <a:ea typeface="+mn-ea"/>
        </a:defRPr>
      </a:lvl3pPr>
      <a:lvl4pPr marL="1158479" indent="-12858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  <a:ea typeface="+mn-ea"/>
        </a:defRPr>
      </a:lvl4pPr>
      <a:lvl5pPr marL="1500188" indent="-12858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  <a:ea typeface="+mn-ea"/>
        </a:defRPr>
      </a:lvl5pPr>
      <a:lvl6pPr marL="18430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  <a:ea typeface="+mn-ea"/>
        </a:defRPr>
      </a:lvl6pPr>
      <a:lvl7pPr marL="21859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  <a:ea typeface="+mn-ea"/>
        </a:defRPr>
      </a:lvl7pPr>
      <a:lvl8pPr marL="25288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  <a:ea typeface="+mn-ea"/>
        </a:defRPr>
      </a:lvl8pPr>
      <a:lvl9pPr marL="2871788" indent="-12858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gems.academyhealth.org/articles/abstract/10.5334/egems.248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90652" y="2978619"/>
            <a:ext cx="6493476" cy="1241822"/>
          </a:xfrm>
        </p:spPr>
        <p:txBody>
          <a:bodyPr>
            <a:normAutofit/>
          </a:bodyPr>
          <a:lstStyle/>
          <a:p>
            <a:r>
              <a:rPr lang="en-US" sz="1800" dirty="0"/>
              <a:t>Seth Blumenthal, MBA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Clinical Information Interoperability Council</a:t>
            </a:r>
          </a:p>
          <a:p>
            <a:r>
              <a:rPr lang="en-US" sz="1800" dirty="0">
                <a:solidFill>
                  <a:schemeClr val="tx2"/>
                </a:solidFill>
              </a:rPr>
              <a:t>November 14,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652" y="988669"/>
            <a:ext cx="6493476" cy="1712859"/>
          </a:xfrm>
        </p:spPr>
        <p:txBody>
          <a:bodyPr/>
          <a:lstStyle/>
          <a:p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Registries and Interoperability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B3139-AFB8-4FCA-8FF6-9EA588DF3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0" y="3885577"/>
            <a:ext cx="204233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85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600200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Medical Device Epidemiology Network (MDEpiNet) and PCPI Work to Develop and Implement Data Standards for Common Clinical Concepts </a:t>
            </a:r>
            <a:r>
              <a:rPr lang="en-US" dirty="0"/>
              <a:t>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6DABE-8246-EC42-891A-2A2A69D43B1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57350" y="3028950"/>
            <a:ext cx="5314950" cy="1314450"/>
          </a:xfrm>
        </p:spPr>
        <p:txBody>
          <a:bodyPr/>
          <a:lstStyle/>
          <a:p>
            <a:r>
              <a:rPr lang="en-US" dirty="0"/>
              <a:t>James E. Tcheng, MD, FACC, FSCAI, FESC</a:t>
            </a:r>
          </a:p>
          <a:p>
            <a:r>
              <a:rPr lang="en-US" dirty="0"/>
              <a:t>Professor of Medicine</a:t>
            </a:r>
          </a:p>
          <a:p>
            <a:r>
              <a:rPr lang="en-US" dirty="0"/>
              <a:t>Professor of Community and Family Medicine (Informatics)</a:t>
            </a:r>
          </a:p>
          <a:p>
            <a:r>
              <a:rPr lang="en-US" dirty="0"/>
              <a:t>Duke University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99998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Randomized Controlled Trials (RCT)</a:t>
            </a:r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Powerful tools used to:</a:t>
            </a:r>
          </a:p>
          <a:p>
            <a:pPr lvl="1"/>
            <a:r>
              <a:rPr lang="en-US" altLang="en-US" dirty="0"/>
              <a:t>Evaluate the effectiveness of new (or established) therapies </a:t>
            </a:r>
          </a:p>
          <a:p>
            <a:pPr lvl="1"/>
            <a:r>
              <a:rPr lang="en-US" altLang="en-US" dirty="0"/>
              <a:t>Account for the effects of unmeasured confounders and selection bias by indication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Issues:</a:t>
            </a:r>
          </a:p>
          <a:p>
            <a:pPr lvl="1"/>
            <a:r>
              <a:rPr lang="en-US" altLang="en-US" dirty="0"/>
              <a:t>Limited questions that can be addressed</a:t>
            </a:r>
          </a:p>
          <a:p>
            <a:pPr lvl="1"/>
            <a:r>
              <a:rPr lang="en-US" altLang="en-US" dirty="0"/>
              <a:t>Highly complex and constrained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Expensive</a:t>
            </a:r>
            <a:endParaRPr lang="en-US" altLang="en-US" dirty="0"/>
          </a:p>
          <a:p>
            <a:pPr lvl="1"/>
            <a:r>
              <a:rPr lang="en-US" altLang="en-US" dirty="0"/>
              <a:t>Limited generalizability to ‘real-world’ populations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B3000C-20C1-4949-8F4F-47EA29A3A7DE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Registry Trials</a:t>
            </a:r>
          </a:p>
        </p:txBody>
      </p:sp>
      <p:sp>
        <p:nvSpPr>
          <p:cNvPr id="13314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“…the use of observational registries in conducting clinical trials could, in fact, be a game changer, especially in the current fiscal climate.” </a:t>
            </a:r>
            <a:r>
              <a:rPr lang="en-US" altLang="en-US" sz="750" dirty="0"/>
              <a:t>Lauer MS and </a:t>
            </a:r>
            <a:r>
              <a:rPr lang="en-US" altLang="en-US" sz="750" dirty="0" err="1"/>
              <a:t>D’Agostino</a:t>
            </a:r>
            <a:r>
              <a:rPr lang="en-US" altLang="en-US" sz="750" dirty="0"/>
              <a:t> RB, The Randomized Registry Trial – The next Disruptive Technology in Clinical Research. N. Engl J. Med  2013; 369: 1579-1581. DOI 10.1056/NEJMp1310102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D7FE21-3E07-4CC9-A1CD-B3D4609B295A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13316" name="Picture 2" descr="C:\Users\JPM\Documents\Lauer NEJ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/>
          <a:stretch/>
        </p:blipFill>
        <p:spPr bwMode="auto">
          <a:xfrm>
            <a:off x="1771650" y="2557592"/>
            <a:ext cx="3608785" cy="20370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7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Peripheral Arterial Disease</a:t>
            </a:r>
            <a:endParaRPr lang="en-US" alt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Registry Assessment of Peripheral Interventional Devices (RAPID)</a:t>
            </a:r>
          </a:p>
          <a:p>
            <a:pPr lvl="1"/>
            <a:r>
              <a:rPr lang="en-US" altLang="en-US" dirty="0"/>
              <a:t>Launched June 5, 2015</a:t>
            </a:r>
          </a:p>
          <a:p>
            <a:r>
              <a:rPr lang="en-US" altLang="en-US" dirty="0"/>
              <a:t>Goal</a:t>
            </a:r>
          </a:p>
          <a:p>
            <a:pPr lvl="1"/>
            <a:r>
              <a:rPr lang="en-US" altLang="en-US" dirty="0"/>
              <a:t>Enable the use of peripheral vascular disease registries to accelerate the pre- and post-market assessment of peripheral arterial interventional devices</a:t>
            </a:r>
          </a:p>
          <a:p>
            <a:pPr lvl="1"/>
            <a:r>
              <a:rPr lang="en-US" altLang="en-US" dirty="0"/>
              <a:t>Enable the use of peripheral vascular disease registries for discovery science in PVD</a:t>
            </a:r>
          </a:p>
          <a:p>
            <a:endParaRPr lang="en-US" alt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56A33-43EA-4306-9E7C-EABCF9613CF8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Principles for Success</a:t>
            </a:r>
            <a:endParaRPr lang="en-US" alt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Developing uniform, harmonized definitions specific to a particular area</a:t>
            </a:r>
          </a:p>
          <a:p>
            <a:r>
              <a:rPr lang="en-US" altLang="en-US" dirty="0"/>
              <a:t>Defining relevant questions </a:t>
            </a:r>
          </a:p>
          <a:p>
            <a:r>
              <a:rPr lang="en-US" altLang="en-US" dirty="0"/>
              <a:t>Establishing quality by design principles to ensure data quality and ability of registry to withstand audit</a:t>
            </a:r>
          </a:p>
          <a:p>
            <a:r>
              <a:rPr lang="en-US" altLang="en-US" dirty="0"/>
              <a:t>Successfully addressing any relevant informed consent issues </a:t>
            </a:r>
          </a:p>
          <a:p>
            <a:r>
              <a:rPr lang="en-US" altLang="en-US" dirty="0"/>
              <a:t>Developing incentives for sustainability of the registry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B96B04-73F7-4540-9FC7-28ECA3417015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74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RAPID Partners</a:t>
            </a:r>
            <a:endParaRPr lang="en-US" altLang="en-US" dirty="0"/>
          </a:p>
        </p:txBody>
      </p:sp>
      <p:sp>
        <p:nvSpPr>
          <p:cNvPr id="134147" name="Subtitle 2"/>
          <p:cNvSpPr>
            <a:spLocks noGrp="1"/>
          </p:cNvSpPr>
          <p:nvPr>
            <p:ph idx="1"/>
          </p:nvPr>
        </p:nvSpPr>
        <p:spPr>
          <a:xfrm>
            <a:off x="1828800" y="1143000"/>
            <a:ext cx="6172200" cy="3543300"/>
          </a:xfrm>
        </p:spPr>
        <p:txBody>
          <a:bodyPr>
            <a:normAutofit/>
          </a:bodyPr>
          <a:lstStyle/>
          <a:p>
            <a:r>
              <a:rPr lang="en-US" altLang="en-US" dirty="0"/>
              <a:t>3 Major U.S. Societies and Registries</a:t>
            </a:r>
          </a:p>
          <a:p>
            <a:pPr lvl="1"/>
            <a:r>
              <a:rPr lang="en-US" altLang="en-US" dirty="0"/>
              <a:t>American College of Cardiology (ACC) - NCDR</a:t>
            </a:r>
          </a:p>
          <a:p>
            <a:pPr lvl="1"/>
            <a:r>
              <a:rPr lang="en-US" altLang="en-US" dirty="0"/>
              <a:t>Society of Interventional Radiology (SIR) - NIRQR</a:t>
            </a:r>
          </a:p>
          <a:p>
            <a:pPr lvl="1"/>
            <a:r>
              <a:rPr lang="en-US" altLang="en-US" dirty="0"/>
              <a:t>Society for Vascular Surgery (SVS) - VQI</a:t>
            </a:r>
          </a:p>
          <a:p>
            <a:r>
              <a:rPr lang="en-US" altLang="en-US" dirty="0"/>
              <a:t>5 International Partners</a:t>
            </a:r>
          </a:p>
          <a:p>
            <a:pPr lvl="1"/>
            <a:r>
              <a:rPr lang="en-US" altLang="en-US" dirty="0"/>
              <a:t>US, Japan PMDA, GMDN, Australia, Germany</a:t>
            </a:r>
          </a:p>
          <a:p>
            <a:r>
              <a:rPr lang="en-US" altLang="en-US" dirty="0"/>
              <a:t>7 U.S. Agencies</a:t>
            </a:r>
          </a:p>
          <a:p>
            <a:pPr lvl="1"/>
            <a:r>
              <a:rPr lang="en-US" altLang="en-US" dirty="0"/>
              <a:t>FDA, AHRQ, CMS, DOD, ONC, NHLBI / NIH, NLM</a:t>
            </a:r>
          </a:p>
          <a:p>
            <a:r>
              <a:rPr lang="en-US" altLang="en-US" dirty="0"/>
              <a:t>6 EHI Companies</a:t>
            </a:r>
          </a:p>
          <a:p>
            <a:pPr lvl="1"/>
            <a:r>
              <a:rPr lang="en-US" altLang="en-US" dirty="0"/>
              <a:t>Epic, </a:t>
            </a:r>
            <a:r>
              <a:rPr lang="en-US" altLang="en-US" dirty="0" err="1"/>
              <a:t>Medstreaming</a:t>
            </a:r>
            <a:r>
              <a:rPr lang="en-US" altLang="en-US" dirty="0"/>
              <a:t>, M2S, </a:t>
            </a:r>
            <a:r>
              <a:rPr lang="en-US" altLang="en-US" dirty="0" err="1"/>
              <a:t>HealthJump</a:t>
            </a:r>
            <a:r>
              <a:rPr lang="en-US" altLang="en-US" dirty="0"/>
              <a:t>, Novella / Quintiles, Boston Biomedical</a:t>
            </a:r>
          </a:p>
          <a:p>
            <a:r>
              <a:rPr lang="en-US" altLang="en-US" dirty="0"/>
              <a:t>12 Device Manufacturers</a:t>
            </a:r>
          </a:p>
          <a:p>
            <a:pPr lvl="1"/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300933-EAD9-46FE-A3C7-64D4100AB8E6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7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RAPID?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Current Challenge = Heterogeneity </a:t>
            </a:r>
          </a:p>
          <a:p>
            <a:pPr lvl="1"/>
            <a:r>
              <a:rPr lang="en-US" altLang="en-US" dirty="0"/>
              <a:t>Devices (balloons, DCBs, stents, </a:t>
            </a:r>
            <a:r>
              <a:rPr lang="en-US" altLang="en-US" dirty="0" err="1"/>
              <a:t>atherectomy</a:t>
            </a:r>
            <a:r>
              <a:rPr lang="en-US" altLang="en-US" dirty="0"/>
              <a:t>, others)</a:t>
            </a:r>
          </a:p>
          <a:p>
            <a:pPr lvl="1"/>
            <a:r>
              <a:rPr lang="en-US" altLang="en-US" dirty="0"/>
              <a:t>Patient and disease characteristics (severity, location, extent)</a:t>
            </a:r>
          </a:p>
          <a:p>
            <a:pPr lvl="1"/>
            <a:r>
              <a:rPr lang="en-US" altLang="en-US" dirty="0"/>
              <a:t>Provider specialties (cardiology, vascular surgery, IR)</a:t>
            </a:r>
          </a:p>
          <a:p>
            <a:pPr lvl="1"/>
            <a:r>
              <a:rPr lang="en-US" altLang="en-US" dirty="0"/>
              <a:t>Treatment options (permutations TNTC)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84A2BA-111C-4213-9CE2-AE6D3B1CE7F5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3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RAPID Project Plan</a:t>
            </a:r>
            <a:endParaRPr lang="en-US" alt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Phase I: Identify minimal set of core data elements for registry assessment of lower extremity arterial devices</a:t>
            </a:r>
          </a:p>
          <a:p>
            <a:pPr lvl="1"/>
            <a:r>
              <a:rPr lang="en-US" altLang="en-US"/>
              <a:t>Obtain data elements from existing registries and industry case report forms used for pivotal device approvals.</a:t>
            </a:r>
          </a:p>
          <a:p>
            <a:pPr lvl="1"/>
            <a:r>
              <a:rPr lang="en-US" altLang="en-US"/>
              <a:t>Develop structured comparison report of all relevant data elements to allow selection based on clinical expertise.</a:t>
            </a:r>
          </a:p>
          <a:p>
            <a:pPr lvl="1"/>
            <a:r>
              <a:rPr lang="en-US" altLang="en-US"/>
              <a:t>Select core data elements, develop technical specifications for each element and a method to integrate Unique Device Identifier (UDI) data for precise device specification.</a:t>
            </a:r>
          </a:p>
          <a:p>
            <a:pPr lvl="1"/>
            <a:r>
              <a:rPr lang="en-US" altLang="en-US"/>
              <a:t>Duke Clinical Research Center (DCRI)</a:t>
            </a:r>
          </a:p>
          <a:p>
            <a:pPr lvl="1"/>
            <a:r>
              <a:rPr lang="en-US" altLang="en-US"/>
              <a:t>Informatics Team:  Anne Heath, Mary Williams</a:t>
            </a:r>
          </a:p>
          <a:p>
            <a:pPr lvl="1"/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C2DC39-A4D0-49C1-AF26-12DC70B93BAA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RAPID Project Plan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Phase II:  Develop data extraction interoperability across peripheral registries and hospital EHRs that provide patient-level data for core data elements</a:t>
            </a:r>
          </a:p>
          <a:p>
            <a:pPr lvl="1"/>
            <a:r>
              <a:rPr lang="en-US" altLang="en-US"/>
              <a:t>The ACC, SIR and SVS peripheral intervention registries would incorporate the core data elements.</a:t>
            </a:r>
          </a:p>
          <a:p>
            <a:pPr lvl="1"/>
            <a:r>
              <a:rPr lang="en-US" altLang="en-US"/>
              <a:t>EHR manufacturers would be encouraged to develop smart data elements for the core data set.</a:t>
            </a:r>
          </a:p>
          <a:p>
            <a:pPr lvl="1"/>
            <a:r>
              <a:rPr lang="en-US" altLang="en-US"/>
              <a:t>Core data set would be provided to other national registries, such as the International Consortium of Vascular Registries (ICVR).</a:t>
            </a:r>
          </a:p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82D45F-98E4-4C83-ABBE-95E07DC19F64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RAPID Project Plan</a:t>
            </a:r>
            <a:endParaRPr lang="en-US" alt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Phase III:  Use a coordinated registries network (CRN) for studies supporting a regulatory decision.</a:t>
            </a:r>
          </a:p>
          <a:p>
            <a:pPr lvl="1"/>
            <a:r>
              <a:rPr lang="en-US" altLang="en-US"/>
              <a:t>Projects would extract minimal core data from different registries or other data sources, such as centers using the same EHR system</a:t>
            </a:r>
          </a:p>
          <a:p>
            <a:pPr lvl="1"/>
            <a:r>
              <a:rPr lang="en-US" altLang="en-US"/>
              <a:t>Individual projects might need supplementary data</a:t>
            </a:r>
          </a:p>
          <a:p>
            <a:pPr lvl="1"/>
            <a:r>
              <a:rPr lang="en-US" altLang="en-US"/>
              <a:t>Prospective clinical trial, pre-market study</a:t>
            </a:r>
          </a:p>
          <a:p>
            <a:pPr lvl="1"/>
            <a:r>
              <a:rPr lang="en-US" altLang="en-US"/>
              <a:t>Post-market study, surveillance</a:t>
            </a:r>
          </a:p>
          <a:p>
            <a:pPr lvl="1"/>
            <a:r>
              <a:rPr lang="en-US" altLang="en-US"/>
              <a:t>Objective performance criteria creation</a:t>
            </a:r>
          </a:p>
          <a:p>
            <a:r>
              <a:rPr lang="en-US" altLang="en-US"/>
              <a:t>Goal:  Total Product Life Cycle evaluation of devices in real world practice.</a:t>
            </a:r>
          </a:p>
          <a:p>
            <a:pPr lvl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F80621-E584-4959-8CE3-AE43420951CC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1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Registry Landscape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0427"/>
            <a:ext cx="6158726" cy="318229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Conducted by PCPI staff</a:t>
            </a:r>
          </a:p>
          <a:p>
            <a:r>
              <a:rPr lang="en-US" sz="2000" dirty="0"/>
              <a:t>Surveyed 152 societies and associations about registry programs: governance, # of registries, purpose, data collection, expenses, funding and interoperability</a:t>
            </a:r>
          </a:p>
          <a:p>
            <a:r>
              <a:rPr lang="en-US" sz="2000" dirty="0"/>
              <a:t>52% response rate. Registries are generally self-funded with smaller budgets. 39% &lt;$1mil/yr.</a:t>
            </a:r>
          </a:p>
          <a:p>
            <a:r>
              <a:rPr lang="en-US" sz="2000" dirty="0"/>
              <a:t>Most registries collected demographics, treatments, practitioner information and comorbidities; 53% captured PROs</a:t>
            </a:r>
          </a:p>
          <a:p>
            <a:r>
              <a:rPr lang="en-US" sz="2000" dirty="0"/>
              <a:t>88% used manual data entry; 18% linked to external secondary data sources</a:t>
            </a:r>
          </a:p>
          <a:p>
            <a:r>
              <a:rPr lang="en-US" sz="2000" b="1" dirty="0"/>
              <a:t>Cost, interoperability were barriers to continued registry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1494D-9E98-440E-B400-73CBBB29C4E5}"/>
              </a:ext>
            </a:extLst>
          </p:cNvPr>
          <p:cNvSpPr/>
          <p:nvPr/>
        </p:nvSpPr>
        <p:spPr>
          <a:xfrm>
            <a:off x="6698166" y="1315886"/>
            <a:ext cx="244583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Published @ AcademyHealth eGEMS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253CB-1AAC-4FA0-A447-8A48113D91DA}"/>
              </a:ext>
            </a:extLst>
          </p:cNvPr>
          <p:cNvSpPr/>
          <p:nvPr/>
        </p:nvSpPr>
        <p:spPr>
          <a:xfrm>
            <a:off x="717114" y="4438383"/>
            <a:ext cx="53531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https://egems.academyhealth.org/articles/abstract/10.5334/egems.248/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244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RAPID Progress</a:t>
            </a:r>
            <a:endParaRPr lang="en-US" altLang="en-US" dirty="0"/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DCRI Informatics Team </a:t>
            </a:r>
          </a:p>
          <a:p>
            <a:r>
              <a:rPr lang="en-US" altLang="en-US" dirty="0"/>
              <a:t>Received and anonymized data elements from—</a:t>
            </a:r>
          </a:p>
          <a:p>
            <a:pPr lvl="1"/>
            <a:r>
              <a:rPr lang="en-US" altLang="en-US" dirty="0"/>
              <a:t>6 Society-based registry data forms</a:t>
            </a:r>
          </a:p>
          <a:p>
            <a:pPr lvl="2"/>
            <a:r>
              <a:rPr lang="en-US" altLang="en-US" dirty="0"/>
              <a:t>3 Major US Registries:  ACC NCDR, SIR NIRQR, SVS VQI</a:t>
            </a:r>
          </a:p>
          <a:p>
            <a:pPr lvl="2"/>
            <a:r>
              <a:rPr lang="en-US" altLang="en-US" dirty="0"/>
              <a:t>3 International Registries:  Australia, Germany, Japan</a:t>
            </a:r>
          </a:p>
          <a:p>
            <a:pPr lvl="1"/>
            <a:r>
              <a:rPr lang="en-US" altLang="en-US" dirty="0"/>
              <a:t>7 Device manufacturer case report forms</a:t>
            </a:r>
          </a:p>
          <a:p>
            <a:pPr lvl="2"/>
            <a:r>
              <a:rPr lang="en-US" altLang="en-US" dirty="0"/>
              <a:t>Bard, Boston Scientific, CSI, Cook, Gore, Medtronic, Terumo</a:t>
            </a:r>
          </a:p>
          <a:p>
            <a:r>
              <a:rPr lang="en-US" altLang="en-US" dirty="0"/>
              <a:t>Analyzed 3,904 data elements</a:t>
            </a:r>
          </a:p>
          <a:p>
            <a:r>
              <a:rPr lang="en-US" altLang="en-US" dirty="0"/>
              <a:t>Selected and organized 2,021 variables that were specific to peripheral arterial disease (PAD) device evaluation</a:t>
            </a:r>
          </a:p>
          <a:p>
            <a:r>
              <a:rPr lang="en-US" altLang="en-US" dirty="0"/>
              <a:t>Culled to a minimum core clinical dataset of 100 terms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1E55FD-D074-4773-864B-A2F494115C8F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8" y="542285"/>
            <a:ext cx="5915025" cy="7456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FDA Coordinated Registry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270" y="1240351"/>
            <a:ext cx="4379461" cy="3767081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</a:pPr>
            <a:r>
              <a:rPr lang="en-US" sz="1725" dirty="0"/>
              <a:t>Orthopedics (joint replacement) - ICOR</a:t>
            </a:r>
          </a:p>
          <a:p>
            <a:pPr>
              <a:spcBef>
                <a:spcPts val="225"/>
              </a:spcBef>
            </a:pPr>
            <a:r>
              <a:rPr lang="en-US" sz="1725" b="1" u="sng" dirty="0"/>
              <a:t>Vascular intervention – VISION</a:t>
            </a:r>
            <a:r>
              <a:rPr lang="en-US" sz="1725" b="1" dirty="0"/>
              <a:t> </a:t>
            </a:r>
            <a:r>
              <a:rPr lang="en-US" sz="1725" dirty="0"/>
              <a:t>(RAPID)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Prostate ablation – SPARED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Robotics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Women’s Health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Hernia repair</a:t>
            </a:r>
          </a:p>
          <a:p>
            <a:pPr>
              <a:spcBef>
                <a:spcPts val="225"/>
              </a:spcBef>
            </a:pPr>
            <a:r>
              <a:rPr lang="en-US" sz="1725" b="1" u="sng" dirty="0"/>
              <a:t>Cardiovascular disease – CDCRN</a:t>
            </a:r>
            <a:r>
              <a:rPr lang="en-US" sz="1725" dirty="0"/>
              <a:t> (TAVR, etc.)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Neurology (stroke intervention) – DAISI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Breast implants – NBIR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GI (bariatric devices) – CATNIP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TMJ</a:t>
            </a:r>
          </a:p>
          <a:p>
            <a:pPr>
              <a:spcBef>
                <a:spcPts val="225"/>
              </a:spcBef>
            </a:pPr>
            <a:r>
              <a:rPr lang="en-US" sz="1725" dirty="0"/>
              <a:t>Venous infusion catheters – VANGUARD</a:t>
            </a:r>
          </a:p>
          <a:p>
            <a:pPr>
              <a:spcBef>
                <a:spcPts val="225"/>
              </a:spcBef>
            </a:pPr>
            <a:r>
              <a:rPr lang="en-US" sz="1725" b="1" u="sng" dirty="0"/>
              <a:t>CIEDs – EP PASSION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71713" y="1192436"/>
            <a:ext cx="4600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2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11" y="724385"/>
            <a:ext cx="6138863" cy="36933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dirty="0"/>
              <a:t>World of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95" y="1398755"/>
            <a:ext cx="6086984" cy="36739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/>
              <a:t>Common data models (generic data aggregation)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SENTINEL, </a:t>
            </a:r>
            <a:r>
              <a:rPr lang="en-US" dirty="0" err="1"/>
              <a:t>PCORNet</a:t>
            </a:r>
            <a:r>
              <a:rPr lang="en-US" dirty="0"/>
              <a:t>, i2b2, OHDSI</a:t>
            </a:r>
          </a:p>
          <a:p>
            <a:pPr>
              <a:lnSpc>
                <a:spcPct val="105000"/>
              </a:lnSpc>
            </a:pPr>
            <a:r>
              <a:rPr lang="en-US" dirty="0"/>
              <a:t>Data transfer, representation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HL7 v2+, FHIR</a:t>
            </a:r>
          </a:p>
          <a:p>
            <a:pPr>
              <a:lnSpc>
                <a:spcPct val="115000"/>
              </a:lnSpc>
            </a:pPr>
            <a:r>
              <a:rPr lang="en-US" dirty="0"/>
              <a:t>Clinical care ↔ Registries ↔ Research ↔ Reporting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Common, cross-registry / EHI data elements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Minimum core (domain-specific) data elements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Quality and outcome measures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UDI: reference data in GUDID, AUDI databases</a:t>
            </a:r>
          </a:p>
          <a:p>
            <a:pPr>
              <a:lnSpc>
                <a:spcPct val="115000"/>
              </a:lnSpc>
            </a:pPr>
            <a:r>
              <a:rPr lang="en-US" dirty="0"/>
              <a:t>Analytics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(Traditional) data aggregation and analysis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Distributed analysis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3B5-8E30-4406-BC1B-7B056DA1BCD9}"/>
              </a:ext>
            </a:extLst>
          </p:cNvPr>
          <p:cNvCxnSpPr>
            <a:cxnSpLocks/>
          </p:cNvCxnSpPr>
          <p:nvPr/>
        </p:nvCxnSpPr>
        <p:spPr>
          <a:xfrm>
            <a:off x="1628436" y="1252307"/>
            <a:ext cx="588713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9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60456"/>
            <a:ext cx="6858000" cy="3693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>A Few Quotes – MDEpiNet Annual Meeting (10/2017)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09" y="1465942"/>
            <a:ext cx="6318784" cy="3567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R. Califf</a:t>
            </a:r>
            <a:r>
              <a:rPr lang="en-US" dirty="0"/>
              <a:t> – call to solve the data sharing problem …</a:t>
            </a:r>
          </a:p>
          <a:p>
            <a:pPr marL="0" indent="0">
              <a:buNone/>
            </a:pPr>
            <a:r>
              <a:rPr lang="en-US" u="sng" dirty="0"/>
              <a:t>R. Platt</a:t>
            </a:r>
            <a:r>
              <a:rPr lang="en-US" dirty="0"/>
              <a:t> – an “enormous lift” to understand the meaning of data at an individual site, and to keep data coordinated (in reference to SENTINEL CDM)</a:t>
            </a:r>
          </a:p>
          <a:p>
            <a:pPr marL="0" indent="0">
              <a:buNone/>
            </a:pPr>
            <a:r>
              <a:rPr lang="en-US" u="sng" dirty="0"/>
              <a:t>M. Matheny</a:t>
            </a:r>
            <a:r>
              <a:rPr lang="en-US" dirty="0"/>
              <a:t> – translation of data between data models is not particularly difficult (in reference to SENTINEL, </a:t>
            </a:r>
            <a:r>
              <a:rPr lang="en-US" dirty="0" err="1"/>
              <a:t>PCORNet</a:t>
            </a:r>
            <a:r>
              <a:rPr lang="en-US" dirty="0"/>
              <a:t>, i2b2, OHDSI) – problem is CDM implementation and its continued coordination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063955-8741-4071-AEC2-FFE8605CE553}"/>
              </a:ext>
            </a:extLst>
          </p:cNvPr>
          <p:cNvCxnSpPr/>
          <p:nvPr/>
        </p:nvCxnSpPr>
        <p:spPr>
          <a:xfrm>
            <a:off x="1890216" y="1358788"/>
            <a:ext cx="53635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15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11" y="724385"/>
            <a:ext cx="6138863" cy="369332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dirty="0"/>
              <a:t>World of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95" y="1398755"/>
            <a:ext cx="6086984" cy="36739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Common data models (generic data aggregation)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SENTINEL,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PCORNet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i2b2, OHDSI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transfer, representation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HL7 v2+, FHIR</a:t>
            </a:r>
          </a:p>
          <a:p>
            <a:pPr>
              <a:lnSpc>
                <a:spcPct val="115000"/>
              </a:lnSpc>
            </a:pPr>
            <a:r>
              <a:rPr lang="en-US" dirty="0"/>
              <a:t>Clinical care ↔ Registries ↔ Research ↔ Reporting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u="sng" dirty="0"/>
              <a:t>Common, cross-registry / EHI data elements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Minimum core (domain-specific) data elements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Quality and outcome measures (typically summative)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UDI: reference data in GUDID, AUDI databases</a:t>
            </a:r>
          </a:p>
          <a:p>
            <a:pPr>
              <a:lnSpc>
                <a:spcPct val="115000"/>
              </a:lnSpc>
            </a:pPr>
            <a:r>
              <a:rPr lang="en-US" dirty="0"/>
              <a:t>Analytics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(Traditional) data aggregation and analysis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dirty="0"/>
              <a:t>Distributed analysis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3B5-8E30-4406-BC1B-7B056DA1BCD9}"/>
              </a:ext>
            </a:extLst>
          </p:cNvPr>
          <p:cNvCxnSpPr>
            <a:cxnSpLocks/>
          </p:cNvCxnSpPr>
          <p:nvPr/>
        </p:nvCxnSpPr>
        <p:spPr>
          <a:xfrm>
            <a:off x="1628436" y="1252307"/>
            <a:ext cx="588713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7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57350" y="727535"/>
            <a:ext cx="5829300" cy="628650"/>
          </a:xfrm>
          <a:prstGeom prst="rect">
            <a:avLst/>
          </a:prstGeom>
        </p:spPr>
        <p:txBody>
          <a:bodyPr vert="horz" lIns="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7A1247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342900"/>
            <a:r>
              <a:rPr lang="en-US" sz="2400" b="0" dirty="0">
                <a:solidFill>
                  <a:prstClr val="black"/>
                </a:solidFill>
              </a:rPr>
              <a:t>THE Foundational Issue</a:t>
            </a:r>
          </a:p>
        </p:txBody>
      </p:sp>
      <p:pic>
        <p:nvPicPr>
          <p:cNvPr id="6" name="Picture 5" descr="babelfull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7" y="1396849"/>
            <a:ext cx="4479247" cy="28523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2103408" y="4416412"/>
            <a:ext cx="4937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  <a:cs typeface="Arial" charset="0"/>
              </a:rPr>
              <a:t>Tower of Babel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 dirty="0">
                <a:solidFill>
                  <a:prstClr val="black"/>
                </a:solidFill>
                <a:latin typeface="Calibri"/>
                <a:cs typeface="Arial" charset="0"/>
              </a:rPr>
              <a:t>Pieter Bruegel the Elder and Pieter Bruegel the Younger, 1563</a:t>
            </a:r>
          </a:p>
        </p:txBody>
      </p:sp>
    </p:spTree>
    <p:extLst>
      <p:ext uri="{BB962C8B-B14F-4D97-AF65-F5344CB8AC3E}">
        <p14:creationId xmlns:p14="http://schemas.microsoft.com/office/powerpoint/2010/main" val="135890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76388" y="1628775"/>
            <a:ext cx="5991225" cy="3057526"/>
            <a:chOff x="577850" y="1562100"/>
            <a:chExt cx="7988300" cy="4076701"/>
          </a:xfrm>
        </p:grpSpPr>
        <p:sp>
          <p:nvSpPr>
            <p:cNvPr id="13" name="Rounded Rectangle 12"/>
            <p:cNvSpPr/>
            <p:nvPr/>
          </p:nvSpPr>
          <p:spPr>
            <a:xfrm>
              <a:off x="577850" y="1562100"/>
              <a:ext cx="7988300" cy="407670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6054" y="1689100"/>
              <a:ext cx="3796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50" dirty="0">
                  <a:solidFill>
                    <a:srgbClr val="FFFFFF"/>
                  </a:solidFill>
                  <a:latin typeface="Arial"/>
                  <a:ea typeface="ＭＳ Ｐゴシック"/>
                  <a:cs typeface="Arial" charset="0"/>
                </a:rPr>
                <a:t>Electronic health information</a:t>
              </a:r>
            </a:p>
          </p:txBody>
        </p:sp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57350" y="552450"/>
            <a:ext cx="5829300" cy="628650"/>
          </a:xfrm>
          <a:prstGeom prst="rect">
            <a:avLst/>
          </a:prstGeom>
        </p:spPr>
        <p:txBody>
          <a:bodyPr vert="horz" lIns="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7A1247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defTabSz="342900"/>
            <a:r>
              <a:rPr lang="en-US" sz="2400" b="0" dirty="0">
                <a:solidFill>
                  <a:srgbClr val="FFFFFF"/>
                </a:solidFill>
                <a:ea typeface="ＭＳ Ｐゴシック"/>
              </a:rPr>
              <a:t>The Foundational 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27BE17-7578-4A3E-A5DC-07D4A4474DE8}"/>
              </a:ext>
            </a:extLst>
          </p:cNvPr>
          <p:cNvGrpSpPr/>
          <p:nvPr/>
        </p:nvGrpSpPr>
        <p:grpSpPr>
          <a:xfrm>
            <a:off x="1938338" y="2137201"/>
            <a:ext cx="5267325" cy="2253824"/>
            <a:chOff x="1060450" y="2849602"/>
            <a:chExt cx="7023100" cy="3005098"/>
          </a:xfrm>
        </p:grpSpPr>
        <p:sp>
          <p:nvSpPr>
            <p:cNvPr id="11" name="Rounded Rectangle 10"/>
            <p:cNvSpPr/>
            <p:nvPr/>
          </p:nvSpPr>
          <p:spPr>
            <a:xfrm>
              <a:off x="1060450" y="2849602"/>
              <a:ext cx="7023100" cy="30050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12925" y="3378200"/>
              <a:ext cx="5518150" cy="2184400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8669" y="3396734"/>
              <a:ext cx="3845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50" dirty="0">
                  <a:solidFill>
                    <a:srgbClr val="FFFFFF"/>
                  </a:solidFill>
                  <a:latin typeface="Arial"/>
                  <a:ea typeface="ＭＳ Ｐゴシック"/>
                  <a:cs typeface="Arial" charset="0"/>
                </a:rPr>
                <a:t>Procedure reporting systems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47914" y="2887702"/>
              <a:ext cx="3499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50" dirty="0">
                  <a:solidFill>
                    <a:srgbClr val="FFFFFF"/>
                  </a:solidFill>
                  <a:latin typeface="Arial"/>
                  <a:ea typeface="ＭＳ Ｐゴシック"/>
                  <a:cs typeface="Arial" charset="0"/>
                </a:rPr>
                <a:t>Electronic Health Records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40511" y="1057275"/>
            <a:ext cx="52629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FFFF66"/>
                </a:solidFill>
                <a:latin typeface="Arial"/>
                <a:ea typeface="ＭＳ Ｐゴシック"/>
                <a:cs typeface="Arial" charset="0"/>
              </a:rPr>
              <a:t>Native, Interoperable Data Standardization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9071D0-8125-46D5-B725-EADC2C5857DE}"/>
              </a:ext>
            </a:extLst>
          </p:cNvPr>
          <p:cNvGrpSpPr/>
          <p:nvPr/>
        </p:nvGrpSpPr>
        <p:grpSpPr>
          <a:xfrm>
            <a:off x="3052763" y="2876209"/>
            <a:ext cx="3038475" cy="1090761"/>
            <a:chOff x="2546350" y="3834945"/>
            <a:chExt cx="4051300" cy="1454348"/>
          </a:xfrm>
        </p:grpSpPr>
        <p:sp>
          <p:nvSpPr>
            <p:cNvPr id="6" name="Rounded Rectangle 5"/>
            <p:cNvSpPr/>
            <p:nvPr/>
          </p:nvSpPr>
          <p:spPr>
            <a:xfrm>
              <a:off x="2546350" y="3834945"/>
              <a:ext cx="4051300" cy="1454348"/>
            </a:xfrm>
            <a:prstGeom prst="roundRect">
              <a:avLst/>
            </a:prstGeom>
            <a:solidFill>
              <a:schemeClr val="bg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5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1001" y="3911600"/>
              <a:ext cx="2404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50" dirty="0">
                  <a:solidFill>
                    <a:srgbClr val="FFFFFF"/>
                  </a:solidFill>
                  <a:latin typeface="Arial"/>
                  <a:ea typeface="ＭＳ Ｐゴシック"/>
                  <a:cs typeface="Arial" charset="0"/>
                </a:rPr>
                <a:t>Registries, C</a:t>
              </a:r>
              <a:r>
                <a:rPr lang="en-US" sz="1650" dirty="0">
                  <a:solidFill>
                    <a:srgbClr val="FFFFFF"/>
                  </a:solidFill>
                  <a:latin typeface="Arial"/>
                  <a:ea typeface="ＭＳ Ｐゴシック"/>
                  <a:cs typeface="Arial" charset="0"/>
                  <a:sym typeface="Wingdings" panose="05000000000000000000" pitchFamily="2" charset="2"/>
                </a:rPr>
                <a:t>RNs</a:t>
              </a:r>
              <a:endParaRPr lang="en-US" sz="1650" dirty="0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5213" y="3299011"/>
            <a:ext cx="1933575" cy="519113"/>
            <a:chOff x="3282950" y="3720842"/>
            <a:chExt cx="2578100" cy="692150"/>
          </a:xfrm>
        </p:grpSpPr>
        <p:sp>
          <p:nvSpPr>
            <p:cNvPr id="7" name="Rounded Rectangle 6"/>
            <p:cNvSpPr/>
            <p:nvPr/>
          </p:nvSpPr>
          <p:spPr>
            <a:xfrm>
              <a:off x="3282950" y="3720842"/>
              <a:ext cx="2578100" cy="692150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50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32586" y="3841462"/>
              <a:ext cx="2278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50" dirty="0">
                  <a:solidFill>
                    <a:srgbClr val="000000"/>
                  </a:solidFill>
                  <a:latin typeface="Arial"/>
                  <a:ea typeface="ＭＳ Ｐゴシック"/>
                  <a:cs typeface="Arial" charset="0"/>
                </a:rPr>
                <a:t>Clinical contexts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69" y="635634"/>
            <a:ext cx="6138863" cy="409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Data Challenge: Multiple Masters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672" y="1093815"/>
            <a:ext cx="3471104" cy="4067460"/>
          </a:xfrm>
        </p:spPr>
        <p:txBody>
          <a:bodyPr>
            <a:noAutofit/>
          </a:bodyPr>
          <a:lstStyle/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Clinical care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Health system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Payers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Patients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Federal, state programs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FDA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Registries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Research</a:t>
            </a:r>
            <a:endParaRPr lang="en-US" dirty="0">
              <a:solidFill>
                <a:schemeClr val="tx1"/>
              </a:solidFill>
            </a:endParaRPr>
          </a:p>
          <a:p>
            <a:pPr marL="347663" indent="-347663">
              <a:spcBef>
                <a:spcPts val="9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Oh yes … clinicians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24699" y="1234413"/>
            <a:ext cx="2490557" cy="2928012"/>
            <a:chOff x="778745" y="1300893"/>
            <a:chExt cx="3320742" cy="4172981"/>
          </a:xfrm>
        </p:grpSpPr>
        <p:sp>
          <p:nvSpPr>
            <p:cNvPr id="5" name="Left Brace 4"/>
            <p:cNvSpPr/>
            <p:nvPr/>
          </p:nvSpPr>
          <p:spPr>
            <a:xfrm>
              <a:off x="2631635" y="1300893"/>
              <a:ext cx="1467852" cy="4172981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8745" y="3054543"/>
              <a:ext cx="1957886" cy="657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 pitchFamily="34" charset="0"/>
                </a:rPr>
                <a:t>Recipients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4736" y="4245512"/>
            <a:ext cx="2024855" cy="646331"/>
            <a:chOff x="1219200" y="5572636"/>
            <a:chExt cx="2699806" cy="861775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5572636"/>
              <a:ext cx="252573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prstClr val="black"/>
                  </a:solidFill>
                  <a:latin typeface="Calibri" pitchFamily="34" charset="0"/>
                </a:rPr>
                <a:t>Producers</a:t>
              </a:r>
            </a:p>
            <a:p>
              <a:r>
                <a:rPr lang="en-US" sz="1800" dirty="0">
                  <a:solidFill>
                    <a:prstClr val="black"/>
                  </a:solidFill>
                  <a:latin typeface="Calibri" pitchFamily="34" charset="0"/>
                </a:rPr>
                <a:t>(aka Customer #1)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004318" y="5796755"/>
              <a:ext cx="914688" cy="988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7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69" y="635634"/>
            <a:ext cx="6138863" cy="409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Customer #2: Database Developer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09465"/>
            <a:ext cx="5638800" cy="3263361"/>
          </a:xfrm>
        </p:spPr>
        <p:txBody>
          <a:bodyPr>
            <a:noAutofit/>
          </a:bodyPr>
          <a:lstStyle/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Database field </a:t>
            </a:r>
            <a:r>
              <a:rPr lang="en-US" u="sng" dirty="0">
                <a:solidFill>
                  <a:schemeClr val="tx1"/>
                </a:solidFill>
              </a:rPr>
              <a:t>label</a:t>
            </a:r>
            <a:r>
              <a:rPr lang="en-US" dirty="0">
                <a:solidFill>
                  <a:schemeClr val="tx1"/>
                </a:solidFill>
              </a:rPr>
              <a:t> (i.e., what do you call the data element, aka the “address” of the data in the database)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Data </a:t>
            </a:r>
            <a:r>
              <a:rPr lang="en-US" u="sng" dirty="0"/>
              <a:t>type / format</a:t>
            </a:r>
            <a:r>
              <a:rPr lang="en-US" dirty="0"/>
              <a:t> (e.g., text string, integer, date, constrained list, …)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Business </a:t>
            </a:r>
            <a:r>
              <a:rPr lang="en-US" u="sng" dirty="0">
                <a:solidFill>
                  <a:schemeClr val="tx1"/>
                </a:solidFill>
              </a:rPr>
              <a:t>rules</a:t>
            </a:r>
            <a:r>
              <a:rPr lang="en-US" dirty="0">
                <a:solidFill>
                  <a:schemeClr val="tx1"/>
                </a:solidFill>
              </a:rPr>
              <a:t> (e.g., range limits, consistency checks, 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3740" y="1190625"/>
            <a:ext cx="39165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solidFill>
                  <a:prstClr val="black"/>
                </a:solidFill>
                <a:latin typeface="Calibri"/>
              </a:rPr>
              <a:t>So you want to build a database …</a:t>
            </a:r>
          </a:p>
        </p:txBody>
      </p:sp>
    </p:spTree>
    <p:extLst>
      <p:ext uri="{BB962C8B-B14F-4D97-AF65-F5344CB8AC3E}">
        <p14:creationId xmlns:p14="http://schemas.microsoft.com/office/powerpoint/2010/main" val="1151486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28950" y="1876425"/>
            <a:ext cx="280035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Key CDE Metadata</a:t>
            </a:r>
            <a:endParaRPr lang="en-US" altLang="en-US" sz="27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337322" y="2081212"/>
            <a:ext cx="100341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Calibri"/>
                <a:cs typeface="Arial" charset="0"/>
              </a:rPr>
              <a:t>HCV status: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457700" y="2133600"/>
            <a:ext cx="1085850" cy="171450"/>
          </a:xfrm>
          <a:prstGeom prst="rect">
            <a:avLst/>
          </a:prstGeom>
          <a:solidFill>
            <a:schemeClr val="bg1"/>
          </a:solidFill>
          <a:ln w="2857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1714501" y="1190625"/>
            <a:ext cx="1754981" cy="601266"/>
          </a:xfrm>
          <a:prstGeom prst="callout1">
            <a:avLst>
              <a:gd name="adj1" fmla="val 14259"/>
              <a:gd name="adj2" fmla="val 103255"/>
              <a:gd name="adj3" fmla="val 106921"/>
              <a:gd name="adj4" fmla="val 117472"/>
            </a:avLst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alibri"/>
                <a:cs typeface="Arial" charset="0"/>
              </a:rPr>
              <a:t>Question or prompt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>
                <a:solidFill>
                  <a:prstClr val="black"/>
                </a:solidFill>
                <a:latin typeface="Calibri"/>
                <a:cs typeface="Arial" charset="0"/>
              </a:rPr>
              <a:t>May have associated controlled terminology</a:t>
            </a:r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5257800" y="1190626"/>
            <a:ext cx="1938338" cy="497681"/>
          </a:xfrm>
          <a:prstGeom prst="callout1">
            <a:avLst>
              <a:gd name="adj1" fmla="val 17227"/>
              <a:gd name="adj2" fmla="val -2949"/>
              <a:gd name="adj3" fmla="val 129942"/>
              <a:gd name="adj4" fmla="val -16160"/>
            </a:avLst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alibri"/>
                <a:cs typeface="Arial" charset="0"/>
              </a:rPr>
              <a:t>Value, result or answer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 dirty="0">
                <a:solidFill>
                  <a:prstClr val="black"/>
                </a:solidFill>
                <a:latin typeface="Calibri"/>
                <a:cs typeface="Arial" charset="0"/>
              </a:rPr>
              <a:t>May have associated controlled terminology</a:t>
            </a:r>
          </a:p>
        </p:txBody>
      </p:sp>
      <p:cxnSp>
        <p:nvCxnSpPr>
          <p:cNvPr id="9229" name="AutoShape 13"/>
          <p:cNvCxnSpPr>
            <a:cxnSpLocks noChangeShapeType="1"/>
            <a:stCxn id="9221" idx="3"/>
          </p:cNvCxnSpPr>
          <p:nvPr/>
        </p:nvCxnSpPr>
        <p:spPr bwMode="auto">
          <a:xfrm>
            <a:off x="5554266" y="2219325"/>
            <a:ext cx="103584" cy="11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257550" y="2276475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600700" y="2276475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628122" y="2803941"/>
            <a:ext cx="6053537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Clinical concept label (e.g., human prompt for CRF, data entry screen)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Db field label (all caps, no spaces, underscores only, limited chars …)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Clinical definition of the concept, synonyms thereof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Data type / format (e.g., free text, constrained list, integer, …)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Allowed values (aka permissible values = value set; VSAC?)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Allowed values definitions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Business rules (e.g., range / edit checks, consistency, validation)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SDO binding(s)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500" dirty="0">
                <a:solidFill>
                  <a:prstClr val="black"/>
                </a:solidFill>
                <a:latin typeface="Calibri"/>
                <a:cs typeface="Arial" charset="0"/>
              </a:rPr>
              <a:t>Published reference(s)</a:t>
            </a:r>
          </a:p>
        </p:txBody>
      </p:sp>
    </p:spTree>
    <p:extLst>
      <p:ext uri="{BB962C8B-B14F-4D97-AF65-F5344CB8AC3E}">
        <p14:creationId xmlns:p14="http://schemas.microsoft.com/office/powerpoint/2010/main" val="86752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6350C6-2292-48AD-9168-2409C4BE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25" y="0"/>
            <a:ext cx="7007825" cy="994172"/>
          </a:xfrm>
        </p:spPr>
        <p:txBody>
          <a:bodyPr/>
          <a:lstStyle/>
          <a:p>
            <a:r>
              <a:rPr lang="en-US" dirty="0"/>
              <a:t>Interest in Registry Networks Growing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F78FEC-599B-4DAF-8F67-C5CF532B7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567" y="1360911"/>
            <a:ext cx="3511625" cy="3263504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PCPI’s NQRN program</a:t>
            </a:r>
          </a:p>
          <a:p>
            <a:r>
              <a:rPr lang="en-US" sz="2000" dirty="0"/>
              <a:t>What does it do and how to participate</a:t>
            </a:r>
          </a:p>
          <a:p>
            <a:r>
              <a:rPr lang="en-US" sz="2000" dirty="0"/>
              <a:t>Work to date and current focus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BDBD13-5E11-497E-86F8-6A014FB77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98688"/>
            <a:ext cx="3983890" cy="3263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AHRQ Registries Handbook 4th edition will include a chapter on registry networks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Seth Blumenthal, MBA (Lead)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PCPI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Kathleen Blake, MD, MPH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American Medical Association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Christina Mack, PhD, MSPH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IQVIA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Danica Marinac-Dabic, MD, PhD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FDA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Caleb Stowell, 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Providence Health &amp; Services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sz="11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4E83F-D8D1-44A0-8D80-BCFDA866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7450D-5F1A-41BC-BC74-300A24B2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F13BE-DCCF-475D-A616-A0BBAE6F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892" y="2524580"/>
            <a:ext cx="1711465" cy="2209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ABF8-D8B1-4B86-B7DC-23E40AD2D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25" y="1044157"/>
            <a:ext cx="204233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69" y="635634"/>
            <a:ext cx="6138863" cy="409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Common Clinical Data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2598959"/>
            <a:ext cx="6134100" cy="4067460"/>
          </a:xfrm>
        </p:spPr>
        <p:txBody>
          <a:bodyPr>
            <a:noAutofit/>
          </a:bodyPr>
          <a:lstStyle/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Demographics, administrative data (ONC)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Vital signs, tobacco use history (ONC)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Procedure codes (CPT)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Laboratory data (LOINC)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Medications (</a:t>
            </a:r>
            <a:r>
              <a:rPr lang="en-US" dirty="0" err="1"/>
              <a:t>RxNorm</a:t>
            </a:r>
            <a:r>
              <a:rPr lang="en-US" dirty="0"/>
              <a:t>)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UDI and reference device data (GUDID)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9067" y="1162050"/>
            <a:ext cx="5585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solidFill>
                  <a:prstClr val="black"/>
                </a:solidFill>
                <a:latin typeface="Calibri"/>
              </a:rPr>
              <a:t>Clinical concepts shared across clinical, research, and regulatory contexts NOT unique to the discipline and that already have </a:t>
            </a:r>
            <a:r>
              <a:rPr lang="en-US" sz="2100" i="1" u="sng" dirty="0">
                <a:solidFill>
                  <a:prstClr val="black"/>
                </a:solidFill>
                <a:latin typeface="Calibri"/>
              </a:rPr>
              <a:t>bindings</a:t>
            </a:r>
            <a:r>
              <a:rPr lang="en-US" sz="2100" i="1" dirty="0">
                <a:solidFill>
                  <a:prstClr val="black"/>
                </a:solidFill>
                <a:latin typeface="Calibri"/>
              </a:rPr>
              <a:t> to standardized terminologies:</a:t>
            </a:r>
          </a:p>
        </p:txBody>
      </p:sp>
    </p:spTree>
    <p:extLst>
      <p:ext uri="{BB962C8B-B14F-4D97-AF65-F5344CB8AC3E}">
        <p14:creationId xmlns:p14="http://schemas.microsoft.com/office/powerpoint/2010/main" val="806239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E769-2E51-44CC-9783-F0A9E751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35071"/>
            <a:ext cx="6172200" cy="857250"/>
          </a:xfrm>
        </p:spPr>
        <p:txBody>
          <a:bodyPr/>
          <a:lstStyle/>
          <a:p>
            <a:r>
              <a:rPr lang="en-US" dirty="0"/>
              <a:t>FHIR CDE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E7764-55D8-4E17-A823-9473696B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190" y="1378114"/>
            <a:ext cx="2738195" cy="3525905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</a:pPr>
            <a:r>
              <a:rPr lang="en-US" sz="1800" dirty="0"/>
              <a:t>…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Identifier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Based on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Status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Category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Code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Subject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Context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Effective period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Issued</a:t>
            </a:r>
          </a:p>
          <a:p>
            <a:pPr>
              <a:spcBef>
                <a:spcPts val="225"/>
              </a:spcBef>
            </a:pPr>
            <a:r>
              <a:rPr lang="en-US" sz="1800" dirty="0"/>
              <a:t>Performer</a:t>
            </a:r>
          </a:p>
          <a:p>
            <a:pPr>
              <a:spcBef>
                <a:spcPts val="225"/>
              </a:spcBef>
            </a:pPr>
            <a:r>
              <a:rPr lang="en-US" sz="1800" u="sng" dirty="0"/>
              <a:t>Value Codable Concept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047E0-6B95-4C6C-AE23-CEEC80AA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05" y="595876"/>
            <a:ext cx="1750219" cy="9572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7E4230-F658-4B89-830D-1D7227FF9AD9}"/>
              </a:ext>
            </a:extLst>
          </p:cNvPr>
          <p:cNvSpPr txBox="1">
            <a:spLocks/>
          </p:cNvSpPr>
          <p:nvPr/>
        </p:nvSpPr>
        <p:spPr>
          <a:xfrm>
            <a:off x="4337954" y="1682912"/>
            <a:ext cx="3570204" cy="35295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defTabSz="91440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Data Absent Reason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Interpretation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Comment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Body Site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Method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Specimen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Device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Reference Range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Reference Range ID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Reference Range Extension</a:t>
            </a:r>
          </a:p>
          <a:p>
            <a:pPr marL="257175" indent="-257175" defTabSz="685800" fontAlgn="base">
              <a:spcBef>
                <a:spcPts val="225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997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6319-2F3F-45E9-8F83-7AB34F5E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48853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D1E2117-B234-4F6F-97D4-6E639C9D5B44}"/>
              </a:ext>
            </a:extLst>
          </p:cNvPr>
          <p:cNvSpPr/>
          <p:nvPr/>
        </p:nvSpPr>
        <p:spPr>
          <a:xfrm>
            <a:off x="2340429" y="4479474"/>
            <a:ext cx="4686300" cy="35533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AD97F9-6636-4E07-A49C-A96CF83110F0}"/>
              </a:ext>
            </a:extLst>
          </p:cNvPr>
          <p:cNvCxnSpPr/>
          <p:nvPr/>
        </p:nvCxnSpPr>
        <p:spPr>
          <a:xfrm flipH="1">
            <a:off x="3418115" y="4076700"/>
            <a:ext cx="587828" cy="212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A96E94-7819-4E69-B2E0-AE24F2295067}"/>
              </a:ext>
            </a:extLst>
          </p:cNvPr>
          <p:cNvCxnSpPr>
            <a:cxnSpLocks/>
          </p:cNvCxnSpPr>
          <p:nvPr/>
        </p:nvCxnSpPr>
        <p:spPr>
          <a:xfrm flipH="1" flipV="1">
            <a:off x="5023758" y="636815"/>
            <a:ext cx="669472" cy="130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50190D-4D78-4B49-98C1-E66C182A0E53}"/>
              </a:ext>
            </a:extLst>
          </p:cNvPr>
          <p:cNvCxnSpPr/>
          <p:nvPr/>
        </p:nvCxnSpPr>
        <p:spPr>
          <a:xfrm>
            <a:off x="6928757" y="1807029"/>
            <a:ext cx="859971" cy="4299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9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69" y="635634"/>
            <a:ext cx="6138863" cy="4091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From Concepts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771" y="1476090"/>
            <a:ext cx="6575229" cy="4067460"/>
          </a:xfrm>
        </p:spPr>
        <p:txBody>
          <a:bodyPr>
            <a:noAutofit/>
          </a:bodyPr>
          <a:lstStyle/>
          <a:p>
            <a:pPr marL="347663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MDEpiNet Projects </a:t>
            </a:r>
            <a:r>
              <a:rPr lang="en-US" sz="1800" dirty="0"/>
              <a:t>(RAPID, BUILD, CATNIP, EP PASSION, etc.) – </a:t>
            </a:r>
            <a:r>
              <a:rPr lang="en-US" u="sng" dirty="0">
                <a:solidFill>
                  <a:schemeClr val="tx1"/>
                </a:solidFill>
              </a:rPr>
              <a:t>identify domain-specific CDEs</a:t>
            </a:r>
          </a:p>
          <a:p>
            <a:pPr marL="647700" lvl="1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Clinical concept label, </a:t>
            </a:r>
            <a:r>
              <a:rPr lang="en-US" dirty="0" err="1"/>
              <a:t>db</a:t>
            </a:r>
            <a:r>
              <a:rPr lang="en-US" dirty="0"/>
              <a:t> label, etc.</a:t>
            </a:r>
          </a:p>
          <a:p>
            <a:pPr marL="647700" lvl="1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Re-populate GUDID, create AUDI </a:t>
            </a:r>
            <a:endParaRPr lang="en-US" dirty="0">
              <a:solidFill>
                <a:schemeClr val="tx1"/>
              </a:solidFill>
            </a:endParaRPr>
          </a:p>
          <a:p>
            <a:pPr marL="347663" indent="-347663">
              <a:lnSpc>
                <a:spcPct val="95000"/>
              </a:lnSpc>
              <a:spcBef>
                <a:spcPts val="9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NQRN – </a:t>
            </a:r>
            <a:r>
              <a:rPr lang="en-US" u="sng" dirty="0"/>
              <a:t>identify common clinical CDEs</a:t>
            </a:r>
          </a:p>
          <a:p>
            <a:pPr marL="647700" lvl="1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Leverage FHIR for vetted content</a:t>
            </a:r>
          </a:p>
          <a:p>
            <a:pPr marL="647700" lvl="1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Create simplified technical representation to accelerate implementation across NQRN registries</a:t>
            </a:r>
          </a:p>
          <a:p>
            <a:pPr marL="347663" indent="-347663">
              <a:lnSpc>
                <a:spcPct val="95000"/>
              </a:lnSpc>
              <a:spcBef>
                <a:spcPts val="9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Informatics – model representations</a:t>
            </a:r>
          </a:p>
          <a:p>
            <a:pPr marL="647700" lvl="1" indent="-347663">
              <a:lnSpc>
                <a:spcPct val="95000"/>
              </a:lnSpc>
              <a:spcBef>
                <a:spcPts val="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CIIC process, CIMI repository</a:t>
            </a:r>
          </a:p>
          <a:p>
            <a:pPr marL="347663" indent="-347663">
              <a:spcBef>
                <a:spcPts val="15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0761" y="962025"/>
            <a:ext cx="29624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i="1" dirty="0">
                <a:solidFill>
                  <a:prstClr val="black"/>
                </a:solidFill>
                <a:latin typeface="Calibri"/>
              </a:rPr>
              <a:t>Creating the ecosystem …</a:t>
            </a:r>
          </a:p>
        </p:txBody>
      </p:sp>
    </p:spTree>
    <p:extLst>
      <p:ext uri="{BB962C8B-B14F-4D97-AF65-F5344CB8AC3E}">
        <p14:creationId xmlns:p14="http://schemas.microsoft.com/office/powerpoint/2010/main" val="209425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Interoperability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Value-based payment driving measurement that crosses boundaries</a:t>
            </a:r>
          </a:p>
          <a:p>
            <a:r>
              <a:rPr lang="en-US" sz="2000" dirty="0"/>
              <a:t>Current lack of interoperability of health care data impairs ability to realize better value for populations &amp; patients</a:t>
            </a:r>
          </a:p>
          <a:p>
            <a:r>
              <a:rPr lang="en-US" sz="2000" dirty="0"/>
              <a:t>Clinicians and patients need pertinent data from all sources to make decisions</a:t>
            </a:r>
          </a:p>
          <a:p>
            <a:r>
              <a:rPr lang="en-US" sz="2000" dirty="0"/>
              <a:t>Technical interoperability allows access to data; semantic interoperability preserves the meaning of the information in the data so it can reliably be used in decision-making</a:t>
            </a:r>
          </a:p>
          <a:p>
            <a:r>
              <a:rPr lang="en-US" sz="2000" dirty="0"/>
              <a:t>Improved semantic interoperability is expected to result in significantly reduced data acquisition costs as well as better data quality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2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6A1E-5B1E-4907-A434-C3BF270B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Opportunity for Registries and Registry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1EB8-442C-4881-95A2-57291524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Industry has mostly focused on technical interoperability</a:t>
            </a:r>
          </a:p>
          <a:p>
            <a:r>
              <a:rPr lang="en-US" sz="1600" dirty="0"/>
              <a:t>Semantics, or how information or meaning is represented in data, vary widely between specialties, institutions and industry</a:t>
            </a:r>
          </a:p>
          <a:p>
            <a:r>
              <a:rPr lang="en-US" sz="1600" dirty="0"/>
              <a:t>Registries collectively capture much important clinical data with validity &amp; specificity that allow for national measurement &amp; analytics</a:t>
            </a:r>
          </a:p>
          <a:p>
            <a:r>
              <a:rPr lang="en-US" sz="1600" dirty="0"/>
              <a:t>Opportunity in registries to standardize definitions of common data elements, reducing need for abstraction &amp; data mapping</a:t>
            </a:r>
          </a:p>
          <a:p>
            <a:r>
              <a:rPr lang="en-US" sz="1600" dirty="0"/>
              <a:t>Registry networks well-suited to drive consensus on these kinds of standards and demonstrate the hypothesis that the work is value-added.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F0541-E0EA-48BC-BAC9-8CE9F14B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35203-132E-44A6-B3A1-ECDA85C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6A1E-5B1E-4907-A434-C3BF270B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525" y="273844"/>
            <a:ext cx="7235422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we need to do in informatics?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41EB8-442C-4881-95A2-57291524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Because registries:</a:t>
            </a:r>
          </a:p>
          <a:p>
            <a:r>
              <a:rPr lang="en-US" sz="1600" dirty="0"/>
              <a:t>Capture structured, specific clinical data for most clinical specialties </a:t>
            </a:r>
          </a:p>
          <a:p>
            <a:r>
              <a:rPr lang="en-US" sz="1600" dirty="0"/>
              <a:t>Are relatively small in number and coordinated through registry networks</a:t>
            </a:r>
          </a:p>
          <a:p>
            <a:pPr marL="0" indent="0">
              <a:buNone/>
            </a:pPr>
            <a:r>
              <a:rPr lang="en-US" sz="1600" dirty="0"/>
              <a:t>They are a good platform for data standards &amp; interoperability work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F0541-E0EA-48BC-BAC9-8CE9F14B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35203-132E-44A6-B3A1-ECDA85C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136EC-3904-470A-9CA0-AA0264CC4ABC}"/>
              </a:ext>
            </a:extLst>
          </p:cNvPr>
          <p:cNvSpPr txBox="1"/>
          <p:nvPr/>
        </p:nvSpPr>
        <p:spPr>
          <a:xfrm>
            <a:off x="498088" y="2943922"/>
            <a:ext cx="3315629" cy="1131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standardize semantics in a way that represents a voluntary, clinician-driven consensus. If clinical stakeholders across the specialties and professions can agree on standardizing common clinical data…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88652-D96B-46E9-9F3A-FF2B193709E2}"/>
              </a:ext>
            </a:extLst>
          </p:cNvPr>
          <p:cNvSpPr txBox="1"/>
          <p:nvPr/>
        </p:nvSpPr>
        <p:spPr>
          <a:xfrm>
            <a:off x="498088" y="4228127"/>
            <a:ext cx="3315629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…burdens and barriers to adoption will be lowered.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10482-EB94-4041-88F7-466CC505F0E0}"/>
              </a:ext>
            </a:extLst>
          </p:cNvPr>
          <p:cNvSpPr txBox="1"/>
          <p:nvPr/>
        </p:nvSpPr>
        <p:spPr>
          <a:xfrm>
            <a:off x="5383145" y="2943922"/>
            <a:ext cx="266060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Theory: </a:t>
            </a:r>
            <a:r>
              <a:rPr lang="en-US" sz="1600" dirty="0"/>
              <a:t>this work will lower data acquisition cost to a greater extent than the cost of making the changes in systems. It might also improve data quality.</a:t>
            </a:r>
          </a:p>
        </p:txBody>
      </p:sp>
    </p:spTree>
    <p:extLst>
      <p:ext uri="{BB962C8B-B14F-4D97-AF65-F5344CB8AC3E}">
        <p14:creationId xmlns:p14="http://schemas.microsoft.com/office/powerpoint/2010/main" val="97345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179D-E6DF-467D-AB11-CF27A50A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PCPI doing to help registries improve interoperability?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4593-AA2B-42A3-972A-347CBA23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NQRN program identified interoperability as a priority in 2016</a:t>
            </a:r>
          </a:p>
          <a:p>
            <a:r>
              <a:rPr lang="en-US" dirty="0"/>
              <a:t>Interoperability WG convened and “Registries on FHIR” project launched convened bringing registries, vendors and informaticists together</a:t>
            </a:r>
          </a:p>
          <a:p>
            <a:r>
              <a:rPr lang="en-US" dirty="0"/>
              <a:t>Completed information-gathering campaign and submitted paper to AMIA 2018 Informatics Summit</a:t>
            </a:r>
          </a:p>
          <a:p>
            <a:r>
              <a:rPr lang="en-US" dirty="0"/>
              <a:t>Initial aim – to demonstrate value of common data elements in lowering registry data acquisition cost and/or improving data quality</a:t>
            </a:r>
          </a:p>
          <a:p>
            <a:r>
              <a:rPr lang="en-US" dirty="0"/>
              <a:t>Collaborating with ACC/NCDR, SVS/VQI, HL7 and FDA/MDEpiNet</a:t>
            </a:r>
          </a:p>
          <a:p>
            <a:r>
              <a:rPr lang="en-US" dirty="0"/>
              <a:t>Beginning to develop minimum dataset; planning working meeting March 19, 2018 at the PCPI Spring Conference in Arlington, 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0BB18-36B7-485B-9580-1D150435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4483B-DDEE-46DF-9DEB-C8FEC797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1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151E-FFB7-4420-8B2E-867C2E85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it done: three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77E8-953F-4071-A4CB-0F2E9D16C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MDEpiNet Project RAPID</a:t>
            </a:r>
            <a:r>
              <a:rPr lang="en-US" dirty="0"/>
              <a:t>: developing a set of common clinical data elements, beginning with the ONC Common Clinical Data Set and FHIR resources</a:t>
            </a:r>
          </a:p>
          <a:p>
            <a:r>
              <a:rPr lang="en-US" b="1" dirty="0"/>
              <a:t>Registries on FHIR</a:t>
            </a:r>
            <a:r>
              <a:rPr lang="en-US" dirty="0"/>
              <a:t>: implement these CDEs in two registries: NCDR/</a:t>
            </a:r>
            <a:r>
              <a:rPr lang="en-US" dirty="0" err="1"/>
              <a:t>CathPVI</a:t>
            </a:r>
            <a:r>
              <a:rPr lang="en-US" dirty="0"/>
              <a:t> and SVS VQI. Measure impact in data acquisition cost/data quality</a:t>
            </a:r>
          </a:p>
          <a:p>
            <a:r>
              <a:rPr lang="en-US" b="1" dirty="0"/>
              <a:t>HL7 Common Clinical Registry Framework work group</a:t>
            </a:r>
            <a:r>
              <a:rPr lang="en-US" dirty="0"/>
              <a:t>: Update CCRF Domain Analysis Model (DAM) to incorporate these CDEs, then work to create a general registry FHIR profile that incorporates those CDEs. Collaborate with NQRN to push for adoption in registries.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DE993-B910-4441-83AE-7E17D2E8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8B43-F2B4-4CC5-BF96-BDEB93B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C880A-8ABB-4614-BC89-9777DDBA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PCPI Foundation.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4A04E-D873-4EBA-B7BA-DE2BD36F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DA46-96B1-B441-A71A-D586A02BD779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C180E-5791-4FEA-9169-4468E8FE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12" y="202060"/>
            <a:ext cx="4773598" cy="1502206"/>
          </a:xfrm>
          <a:prstGeom prst="rect">
            <a:avLst/>
          </a:prstGeom>
        </p:spPr>
      </p:pic>
      <p:pic>
        <p:nvPicPr>
          <p:cNvPr id="1026" name="Picture 2" descr="ncdr-logo-homepage">
            <a:extLst>
              <a:ext uri="{FF2B5EF4-FFF2-40B4-BE49-F238E27FC236}">
                <a16:creationId xmlns:a16="http://schemas.microsoft.com/office/drawing/2014/main" id="{0B75A51A-E328-494A-93D8-AEFCC4E7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24" y="2848838"/>
            <a:ext cx="25717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L7">
            <a:extLst>
              <a:ext uri="{FF2B5EF4-FFF2-40B4-BE49-F238E27FC236}">
                <a16:creationId xmlns:a16="http://schemas.microsoft.com/office/drawing/2014/main" id="{DB383A6F-4C01-4BF9-A094-B2007A737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8"/>
          <a:stretch/>
        </p:blipFill>
        <p:spPr bwMode="auto">
          <a:xfrm>
            <a:off x="4147431" y="1898799"/>
            <a:ext cx="998360" cy="93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depinet.org/wp-content/uploads/mdepinetLogo.png">
            <a:extLst>
              <a:ext uri="{FF2B5EF4-FFF2-40B4-BE49-F238E27FC236}">
                <a16:creationId xmlns:a16="http://schemas.microsoft.com/office/drawing/2014/main" id="{51401350-D7B9-4F72-B0F4-55A3F125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24" y="3745709"/>
            <a:ext cx="7741328" cy="7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vqi.org/wp-content/uploads/vqi-logo.png">
            <a:extLst>
              <a:ext uri="{FF2B5EF4-FFF2-40B4-BE49-F238E27FC236}">
                <a16:creationId xmlns:a16="http://schemas.microsoft.com/office/drawing/2014/main" id="{28609543-0FC5-41E2-90C7-96BCADC0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31" y="3120942"/>
            <a:ext cx="4136960" cy="4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871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9146B9C-6E01-457B-83A2-DA721D9E284C}" vid="{A9C0DEBE-92AC-4D67-8BD3-F52C4DFDADED}"/>
    </a:ext>
  </a:extLst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Duk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DEpiNet BUILD Template.potx" id="{1F6A8719-321B-4552-AE6C-814DA315E675}" vid="{D0205C9F-3205-429E-A221-F0E3E9FC2708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CRI Slide Template - with NEW LOGO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DCRI Slide Template - with NEW LOG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RI Slide Template - with 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 Slide Template - with NEW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 Slide Template - with NEW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 Slide Template - with NEW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 Slide Template - with NEW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 Slide Template - with NEW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 Slide Template - with NEW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PCPI template 4-19-17</Template>
  <TotalTime>386</TotalTime>
  <Words>2296</Words>
  <Application>Microsoft Macintosh PowerPoint</Application>
  <PresentationFormat>On-screen Show (16:9)</PresentationFormat>
  <Paragraphs>310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ＭＳ Ｐゴシック</vt:lpstr>
      <vt:lpstr>ヒラギノ角ゴ Pro W3</vt:lpstr>
      <vt:lpstr>Arial</vt:lpstr>
      <vt:lpstr>Calibri</vt:lpstr>
      <vt:lpstr>Monotype Sorts</vt:lpstr>
      <vt:lpstr>TheSans B3 Light</vt:lpstr>
      <vt:lpstr>Times New Roman</vt:lpstr>
      <vt:lpstr>Verdana</vt:lpstr>
      <vt:lpstr>Wingdings</vt:lpstr>
      <vt:lpstr>Office Theme</vt:lpstr>
      <vt:lpstr>Cover slide</vt:lpstr>
      <vt:lpstr>6_Office Theme</vt:lpstr>
      <vt:lpstr>Custom Design</vt:lpstr>
      <vt:lpstr>1_Custom Design</vt:lpstr>
      <vt:lpstr>1_DCRI Slide Template - with NEW LOGO</vt:lpstr>
      <vt:lpstr>think-cell Slide</vt:lpstr>
      <vt:lpstr>  Registries and Interoperability</vt:lpstr>
      <vt:lpstr>2015 Registry Landscape Survey</vt:lpstr>
      <vt:lpstr>Interest in Registry Networks Growing</vt:lpstr>
      <vt:lpstr>Why Interoperability Matters</vt:lpstr>
      <vt:lpstr>Opportunity for Registries and Registry Networks</vt:lpstr>
      <vt:lpstr>What do we need to do in informatics?</vt:lpstr>
      <vt:lpstr>What is PCPI doing to help registries improve interoperability?</vt:lpstr>
      <vt:lpstr>Getting it done: three projects</vt:lpstr>
      <vt:lpstr>PowerPoint Presentation</vt:lpstr>
      <vt:lpstr>Medical Device Epidemiology Network (MDEpiNet) and PCPI Work to Develop and Implement Data Standards for Common Clinical Concepts Title</vt:lpstr>
      <vt:lpstr>Randomized Controlled Trials (RCT)</vt:lpstr>
      <vt:lpstr>Randomized Registry Trials</vt:lpstr>
      <vt:lpstr> Peripheral Arterial Disease</vt:lpstr>
      <vt:lpstr>Basic Principles for Success</vt:lpstr>
      <vt:lpstr>RAPID Partners</vt:lpstr>
      <vt:lpstr>Why RAPID?</vt:lpstr>
      <vt:lpstr>RAPID Project Plan</vt:lpstr>
      <vt:lpstr>RAPID Project Plan</vt:lpstr>
      <vt:lpstr>RAPID Project Plan</vt:lpstr>
      <vt:lpstr>RAPID Progress</vt:lpstr>
      <vt:lpstr>FDA Coordinated Registry Networks</vt:lpstr>
      <vt:lpstr>World of Opportunities</vt:lpstr>
      <vt:lpstr>A Few Quotes – MDEpiNet Annual Meeting (10/2017)</vt:lpstr>
      <vt:lpstr>World of Opportunities</vt:lpstr>
      <vt:lpstr>PowerPoint Presentation</vt:lpstr>
      <vt:lpstr>PowerPoint Presentation</vt:lpstr>
      <vt:lpstr>Data Challenge: Multiple Masters</vt:lpstr>
      <vt:lpstr>Customer #2: Database Developer</vt:lpstr>
      <vt:lpstr>Key CDE Metadata</vt:lpstr>
      <vt:lpstr>Common Clinical Data Elements</vt:lpstr>
      <vt:lpstr>FHIR CDE Specification</vt:lpstr>
      <vt:lpstr>PowerPoint Presentation</vt:lpstr>
      <vt:lpstr>From Concepts to Action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Blumenthal</dc:creator>
  <cp:lastModifiedBy>Laura Heermann Langford</cp:lastModifiedBy>
  <cp:revision>26</cp:revision>
  <dcterms:created xsi:type="dcterms:W3CDTF">2017-05-31T01:07:40Z</dcterms:created>
  <dcterms:modified xsi:type="dcterms:W3CDTF">2018-06-04T18:16:05Z</dcterms:modified>
</cp:coreProperties>
</file>