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 ContentType="image/t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7" r:id="rId1"/>
    <p:sldMasterId id="2147483660" r:id="rId2"/>
    <p:sldMasterId id="2147483732" r:id="rId3"/>
    <p:sldMasterId id="2147483758" r:id="rId4"/>
  </p:sldMasterIdLst>
  <p:notesMasterIdLst>
    <p:notesMasterId r:id="rId26"/>
  </p:notesMasterIdLst>
  <p:sldIdLst>
    <p:sldId id="283" r:id="rId5"/>
    <p:sldId id="281" r:id="rId6"/>
    <p:sldId id="260" r:id="rId7"/>
    <p:sldId id="261" r:id="rId8"/>
    <p:sldId id="274" r:id="rId9"/>
    <p:sldId id="278" r:id="rId10"/>
    <p:sldId id="263" r:id="rId11"/>
    <p:sldId id="273" r:id="rId12"/>
    <p:sldId id="284" r:id="rId13"/>
    <p:sldId id="285" r:id="rId14"/>
    <p:sldId id="286" r:id="rId15"/>
    <p:sldId id="276" r:id="rId16"/>
    <p:sldId id="266" r:id="rId17"/>
    <p:sldId id="279" r:id="rId18"/>
    <p:sldId id="280" r:id="rId19"/>
    <p:sldId id="267" r:id="rId20"/>
    <p:sldId id="268" r:id="rId21"/>
    <p:sldId id="277" r:id="rId22"/>
    <p:sldId id="269" r:id="rId23"/>
    <p:sldId id="282" r:id="rId24"/>
    <p:sldId id="27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CACE"/>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6980" autoAdjust="0"/>
    <p:restoredTop sz="94118" autoAdjust="0"/>
  </p:normalViewPr>
  <p:slideViewPr>
    <p:cSldViewPr snapToGrid="0">
      <p:cViewPr>
        <p:scale>
          <a:sx n="70" d="100"/>
          <a:sy n="70" d="100"/>
        </p:scale>
        <p:origin x="660" y="72"/>
      </p:cViewPr>
      <p:guideLst/>
    </p:cSldViewPr>
  </p:slideViewPr>
  <p:notesTextViewPr>
    <p:cViewPr>
      <p:scale>
        <a:sx n="1" d="1"/>
        <a:sy n="1" d="1"/>
      </p:scale>
      <p:origin x="0" y="0"/>
    </p:cViewPr>
  </p:notesTextViewPr>
  <p:sorterViewPr>
    <p:cViewPr varScale="1">
      <p:scale>
        <a:sx n="1" d="1"/>
        <a:sy n="1" d="1"/>
      </p:scale>
      <p:origin x="0" y="-67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8FD0BE-F7E2-4176-9AE6-8B216D081250}" type="datetimeFigureOut">
              <a:rPr lang="en-US" smtClean="0"/>
              <a:t>9/24/2017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4D1342-A1E9-47B1-8A29-D7C4CBDFF72B}" type="slidenum">
              <a:rPr lang="en-US" smtClean="0"/>
              <a:t>‹#›</a:t>
            </a:fld>
            <a:endParaRPr lang="en-US"/>
          </a:p>
        </p:txBody>
      </p:sp>
    </p:spTree>
    <p:extLst>
      <p:ext uri="{BB962C8B-B14F-4D97-AF65-F5344CB8AC3E}">
        <p14:creationId xmlns:p14="http://schemas.microsoft.com/office/powerpoint/2010/main" val="3101320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 One</a:t>
            </a:r>
          </a:p>
        </p:txBody>
      </p:sp>
      <p:sp>
        <p:nvSpPr>
          <p:cNvPr id="4" name="Slide Number Placeholder 3"/>
          <p:cNvSpPr>
            <a:spLocks noGrp="1"/>
          </p:cNvSpPr>
          <p:nvPr>
            <p:ph type="sldNum" sz="quarter" idx="10"/>
          </p:nvPr>
        </p:nvSpPr>
        <p:spPr/>
        <p:txBody>
          <a:bodyPr/>
          <a:lstStyle/>
          <a:p>
            <a:fld id="{45C73934-D492-4443-9427-018DE5D6DDA5}" type="slidenum">
              <a:rPr lang="en-US" smtClean="0"/>
              <a:t>2</a:t>
            </a:fld>
            <a:endParaRPr lang="en-US" dirty="0"/>
          </a:p>
        </p:txBody>
      </p:sp>
    </p:spTree>
    <p:extLst>
      <p:ext uri="{BB962C8B-B14F-4D97-AF65-F5344CB8AC3E}">
        <p14:creationId xmlns:p14="http://schemas.microsoft.com/office/powerpoint/2010/main" val="2404295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Shows</a:t>
            </a:r>
            <a:r>
              <a:rPr lang="en-US" baseline="0" dirty="0"/>
              <a:t> how parts of the model relate to each other</a:t>
            </a:r>
          </a:p>
          <a:p>
            <a:pPr marL="228600" indent="-228600">
              <a:buFont typeface="+mj-lt"/>
              <a:buAutoNum type="arabicPeriod"/>
            </a:pPr>
            <a:r>
              <a:rPr lang="en-US" baseline="0" dirty="0"/>
              <a:t>Shows the connections to standard coded terminologies</a:t>
            </a:r>
          </a:p>
          <a:p>
            <a:pPr marL="228600" indent="-228600">
              <a:buFont typeface="+mj-lt"/>
              <a:buAutoNum type="arabicPeriod"/>
            </a:pPr>
            <a:r>
              <a:rPr lang="en-US" baseline="0" dirty="0"/>
              <a:t>Issues of the boundary between models and terminology need to be considered at the same time to arrive at unambiguous meaning</a:t>
            </a:r>
            <a:endParaRPr lang="en-US" dirty="0"/>
          </a:p>
        </p:txBody>
      </p:sp>
      <p:sp>
        <p:nvSpPr>
          <p:cNvPr id="4" name="Slide Number Placeholder 3"/>
          <p:cNvSpPr>
            <a:spLocks noGrp="1"/>
          </p:cNvSpPr>
          <p:nvPr>
            <p:ph type="sldNum" sz="quarter" idx="10"/>
          </p:nvPr>
        </p:nvSpPr>
        <p:spPr/>
        <p:txBody>
          <a:bodyPr/>
          <a:lstStyle/>
          <a:p>
            <a:fld id="{6C8D084F-9E95-F644-8655-19620CEB46C7}"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15583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Create an</a:t>
            </a:r>
            <a:r>
              <a:rPr lang="en-US" baseline="0" dirty="0"/>
              <a:t> open shared repository of “logical models” in an agreed format</a:t>
            </a:r>
          </a:p>
          <a:p>
            <a:pPr marL="228600" indent="-228600">
              <a:buFont typeface="+mj-lt"/>
              <a:buAutoNum type="arabicPeriod"/>
            </a:pPr>
            <a:r>
              <a:rPr lang="en-US" baseline="0" dirty="0"/>
              <a:t>Import existing content whenever possible</a:t>
            </a:r>
          </a:p>
          <a:p>
            <a:pPr marL="228600" indent="-228600">
              <a:buFont typeface="+mj-lt"/>
              <a:buAutoNum type="arabicPeriod"/>
            </a:pPr>
            <a:r>
              <a:rPr lang="en-US" baseline="0" dirty="0"/>
              <a:t>Select one approved logical model for a given kind of data in a given context (data entry, data retrieval and analysis)</a:t>
            </a:r>
          </a:p>
          <a:p>
            <a:pPr marL="228600" indent="-228600">
              <a:buFont typeface="+mj-lt"/>
              <a:buAutoNum type="arabicPeriod"/>
            </a:pPr>
            <a:r>
              <a:rPr lang="en-US" baseline="0" dirty="0"/>
              <a:t>Create “approved” mappings to standard implementations</a:t>
            </a:r>
          </a:p>
          <a:p>
            <a:pPr marL="228600" indent="-228600">
              <a:buFont typeface="+mj-lt"/>
              <a:buAutoNum type="arabicPeriod"/>
            </a:pPr>
            <a:r>
              <a:rPr lang="en-US" baseline="0" dirty="0"/>
              <a:t>Caveats</a:t>
            </a:r>
          </a:p>
          <a:p>
            <a:pPr marL="685800" lvl="1" indent="-228600">
              <a:buFont typeface="+mj-lt"/>
              <a:buAutoNum type="arabicPeriod"/>
            </a:pPr>
            <a:r>
              <a:rPr lang="en-US" baseline="0" dirty="0"/>
              <a:t>This is the first meeting of a “campaign” or a “crusade”</a:t>
            </a:r>
          </a:p>
          <a:p>
            <a:pPr marL="1143000" lvl="2" indent="-228600">
              <a:buFont typeface="+mj-lt"/>
              <a:buAutoNum type="arabicPeriod"/>
            </a:pPr>
            <a:r>
              <a:rPr lang="en-US" baseline="0" dirty="0"/>
              <a:t>This is a huge project – it will take many years</a:t>
            </a:r>
          </a:p>
          <a:p>
            <a:pPr marL="685800" lvl="1" indent="-228600">
              <a:buFont typeface="+mj-lt"/>
              <a:buAutoNum type="arabicPeriod"/>
            </a:pPr>
            <a:r>
              <a:rPr lang="en-US" baseline="0" dirty="0"/>
              <a:t>This is an essential first step to semantic interoperability.  We also need</a:t>
            </a:r>
          </a:p>
          <a:p>
            <a:pPr marL="1143000" lvl="2" indent="-228600">
              <a:buFont typeface="+mj-lt"/>
              <a:buAutoNum type="arabicPeriod"/>
            </a:pPr>
            <a:r>
              <a:rPr lang="en-US" baseline="0" dirty="0"/>
              <a:t>Security</a:t>
            </a:r>
          </a:p>
          <a:p>
            <a:pPr marL="1143000" lvl="2" indent="-228600">
              <a:buFont typeface="+mj-lt"/>
              <a:buAutoNum type="arabicPeriod"/>
            </a:pPr>
            <a:r>
              <a:rPr lang="en-US" baseline="0" dirty="0"/>
              <a:t>Legal basis for sharing data</a:t>
            </a:r>
          </a:p>
          <a:p>
            <a:pPr marL="1143000" lvl="2" indent="-228600">
              <a:buFont typeface="+mj-lt"/>
              <a:buAutoNum type="arabicPeriod"/>
            </a:pPr>
            <a:r>
              <a:rPr lang="en-US" baseline="0" dirty="0"/>
              <a:t>Aligned incentives for sharing data</a:t>
            </a:r>
            <a:endParaRPr lang="en-US" dirty="0"/>
          </a:p>
          <a:p>
            <a:endParaRPr lang="en-US" dirty="0"/>
          </a:p>
        </p:txBody>
      </p:sp>
      <p:sp>
        <p:nvSpPr>
          <p:cNvPr id="4" name="Slide Number Placeholder 3"/>
          <p:cNvSpPr>
            <a:spLocks noGrp="1"/>
          </p:cNvSpPr>
          <p:nvPr>
            <p:ph type="sldNum" sz="quarter" idx="10"/>
          </p:nvPr>
        </p:nvSpPr>
        <p:spPr/>
        <p:txBody>
          <a:bodyPr/>
          <a:lstStyle/>
          <a:p>
            <a:fld id="{6C8D084F-9E95-F644-8655-19620CEB46C7}"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52903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469167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891290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HL7 meeting in San Antonio January 2012</a:t>
            </a:r>
          </a:p>
          <a:p>
            <a:r>
              <a:rPr lang="en-US" dirty="0"/>
              <a:t>30 something, newly married, planning for</a:t>
            </a:r>
            <a:r>
              <a:rPr lang="en-US" baseline="0" dirty="0"/>
              <a:t> </a:t>
            </a:r>
            <a:r>
              <a:rPr lang="en-US" dirty="0"/>
              <a:t>a family</a:t>
            </a:r>
          </a:p>
          <a:p>
            <a:r>
              <a:rPr lang="en-US" dirty="0"/>
              <a:t>Expert informaticist</a:t>
            </a:r>
          </a:p>
          <a:p>
            <a:r>
              <a:rPr lang="en-US" dirty="0"/>
              <a:t>Ran</a:t>
            </a:r>
            <a:r>
              <a:rPr lang="en-US" baseline="0" dirty="0"/>
              <a:t> a half marathon 2 weeks before the HL7 meeting</a:t>
            </a:r>
          </a:p>
          <a:p>
            <a:r>
              <a:rPr lang="en-US" baseline="0" dirty="0"/>
              <a:t>Fever, nausea and vomiting, collapsed, taken to a community hospital</a:t>
            </a:r>
          </a:p>
          <a:p>
            <a:r>
              <a:rPr lang="en-US" baseline="0" dirty="0"/>
              <a:t>Unrecognized sepsis, died of untreated septic shock</a:t>
            </a:r>
          </a:p>
          <a:p>
            <a:r>
              <a:rPr lang="en-US" baseline="0" dirty="0"/>
              <a:t>The clinicians involved were not “bad” people.  They were just busy and did not apply all the knowledge that they had.</a:t>
            </a:r>
          </a:p>
          <a:p>
            <a:r>
              <a:rPr lang="en-US" baseline="0" dirty="0"/>
              <a:t>If you are a practicing clinician, you are very lucky if you haven’t been involved in a similar bad outcome.  I was, as a first year Internal Medicine resident. (Acute abdomen in a really tough cowboy.  I frail old woman vomiting blood.)</a:t>
            </a:r>
            <a:endParaRPr lang="en-US" dirty="0"/>
          </a:p>
        </p:txBody>
      </p:sp>
      <p:sp>
        <p:nvSpPr>
          <p:cNvPr id="4" name="Slide Number Placeholder 3"/>
          <p:cNvSpPr>
            <a:spLocks noGrp="1"/>
          </p:cNvSpPr>
          <p:nvPr>
            <p:ph type="sldNum" sz="quarter" idx="10"/>
          </p:nvPr>
        </p:nvSpPr>
        <p:spPr/>
        <p:txBody>
          <a:bodyPr/>
          <a:lstStyle/>
          <a:p>
            <a:fld id="{6C8D084F-9E95-F644-8655-19620CEB46C7}"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732020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$1.2</a:t>
            </a:r>
            <a:r>
              <a:rPr lang="en-US" baseline="0" dirty="0"/>
              <a:t> billion to install an EHR system </a:t>
            </a:r>
          </a:p>
          <a:p>
            <a:pPr marL="228600" indent="-228600">
              <a:buFont typeface="+mj-lt"/>
              <a:buAutoNum type="arabicPeriod"/>
            </a:pPr>
            <a:r>
              <a:rPr lang="en-US" dirty="0"/>
              <a:t>We do the right thing about 50% of the time</a:t>
            </a:r>
          </a:p>
          <a:p>
            <a:pPr marL="228600" lvl="0" indent="-228600">
              <a:buFont typeface="+mj-lt"/>
              <a:buAutoNum type="arabicPeriod"/>
            </a:pPr>
            <a:r>
              <a:rPr lang="en-US" dirty="0"/>
              <a:t>250,000</a:t>
            </a:r>
            <a:r>
              <a:rPr lang="en-US" baseline="0" dirty="0"/>
              <a:t> deaths per year due to medical errors - NPR</a:t>
            </a:r>
            <a:endParaRPr lang="en-US" dirty="0"/>
          </a:p>
          <a:p>
            <a:pPr marL="685800" lvl="1" indent="-228600">
              <a:buFont typeface="+mj-lt"/>
              <a:buAutoNum type="arabicPeriod"/>
            </a:pPr>
            <a:r>
              <a:rPr lang="en-US" dirty="0"/>
              <a:t>http://www.npr.org/sections/health-shots/2016/05/03/476636183/death-certificates-undercount-toll-of-medical-errors</a:t>
            </a:r>
          </a:p>
          <a:p>
            <a:pPr marL="228600" lvl="0" indent="-228600">
              <a:buFont typeface="+mj-lt"/>
              <a:buAutoNum type="arabicPeriod"/>
            </a:pPr>
            <a:r>
              <a:rPr lang="en-US" dirty="0"/>
              <a:t>440,000 deaths per</a:t>
            </a:r>
            <a:r>
              <a:rPr lang="en-US" baseline="0" dirty="0"/>
              <a:t> year due to medical errors – Northwestern</a:t>
            </a:r>
          </a:p>
          <a:p>
            <a:pPr marL="685800" lvl="1" indent="-228600">
              <a:buFont typeface="+mj-lt"/>
              <a:buAutoNum type="arabicPeriod"/>
            </a:pPr>
            <a:r>
              <a:rPr lang="en-US" dirty="0"/>
              <a:t>https://news.northwestern.edu/stories/2016/11/how-to-prevent-440000-yearly-deaths-due-to-medical-errors/</a:t>
            </a:r>
          </a:p>
          <a:p>
            <a:pPr marL="228600" indent="-228600">
              <a:buFont typeface="+mj-lt"/>
              <a:buAutoNum type="arabicPeriod"/>
            </a:pPr>
            <a:r>
              <a:rPr lang="en-US" dirty="0"/>
              <a:t>~35,000 deaths per year from automobile</a:t>
            </a:r>
            <a:r>
              <a:rPr lang="en-US" baseline="0" dirty="0"/>
              <a:t> accidents, estimated 40,000 in 2016</a:t>
            </a:r>
          </a:p>
          <a:p>
            <a:pPr marL="228600" indent="-228600">
              <a:buFont typeface="+mj-lt"/>
              <a:buAutoNum type="arabicPeriod"/>
            </a:pPr>
            <a:r>
              <a:rPr lang="en-US" baseline="0" dirty="0"/>
              <a:t>When did it become socially acceptable to have a quarter of a million people die each year from medical errors?</a:t>
            </a:r>
            <a:endParaRPr lang="en-US" dirty="0"/>
          </a:p>
          <a:p>
            <a:pPr marL="228600" indent="-228600">
              <a:buFont typeface="+mj-lt"/>
              <a:buAutoNum type="arabicPeriod"/>
            </a:pPr>
            <a:r>
              <a:rPr lang="en-US" dirty="0"/>
              <a:t>It is like trying to do thermodynamics before there were reliable thermometers</a:t>
            </a:r>
          </a:p>
          <a:p>
            <a:pPr>
              <a:lnSpc>
                <a:spcPct val="80000"/>
              </a:lnSpc>
              <a:spcBef>
                <a:spcPts val="0"/>
              </a:spcBef>
            </a:pPr>
            <a:r>
              <a:rPr lang="en-US" sz="2000" dirty="0"/>
              <a:t>Each EHR vendor uses a proprietary database schema, proprietary models and unique terminology to represent clinical data</a:t>
            </a:r>
          </a:p>
          <a:p>
            <a:pPr lvl="1">
              <a:lnSpc>
                <a:spcPct val="80000"/>
              </a:lnSpc>
            </a:pPr>
            <a:r>
              <a:rPr lang="en-US" sz="2000" dirty="0"/>
              <a:t>Some standardization of codes is now occurring, but</a:t>
            </a:r>
          </a:p>
          <a:p>
            <a:pPr lvl="1">
              <a:lnSpc>
                <a:spcPct val="80000"/>
              </a:lnSpc>
            </a:pPr>
            <a:r>
              <a:rPr lang="en-US" sz="2000" dirty="0"/>
              <a:t>Data is not consistent vendor to vendor, or even organization to organization within the same vendor</a:t>
            </a:r>
          </a:p>
          <a:p>
            <a:pPr>
              <a:lnSpc>
                <a:spcPct val="80000"/>
              </a:lnSpc>
              <a:spcBef>
                <a:spcPts val="0"/>
              </a:spcBef>
            </a:pPr>
            <a:endParaRPr lang="en-US" sz="2000" dirty="0"/>
          </a:p>
          <a:p>
            <a:pPr>
              <a:lnSpc>
                <a:spcPct val="80000"/>
              </a:lnSpc>
              <a:spcBef>
                <a:spcPts val="0"/>
              </a:spcBef>
            </a:pPr>
            <a:r>
              <a:rPr lang="en-US" sz="2000" dirty="0"/>
              <a:t>This means that:</a:t>
            </a:r>
          </a:p>
          <a:p>
            <a:pPr lvl="1">
              <a:lnSpc>
                <a:spcPct val="80000"/>
              </a:lnSpc>
            </a:pPr>
            <a:r>
              <a:rPr lang="en-US" sz="2000" dirty="0"/>
              <a:t>Sharing data is difficult</a:t>
            </a:r>
          </a:p>
          <a:p>
            <a:pPr lvl="1">
              <a:lnSpc>
                <a:spcPct val="80000"/>
              </a:lnSpc>
            </a:pPr>
            <a:r>
              <a:rPr lang="en-US" sz="2000" dirty="0"/>
              <a:t>Sharing executable software across vendors is impossible</a:t>
            </a:r>
          </a:p>
          <a:p>
            <a:pPr lvl="1">
              <a:lnSpc>
                <a:spcPct val="80000"/>
              </a:lnSpc>
            </a:pPr>
            <a:r>
              <a:rPr lang="en-US" sz="2400" b="1" dirty="0"/>
              <a:t>Each useful application is created or re-created on each different platform (and we pay for it!)</a:t>
            </a:r>
          </a:p>
          <a:p>
            <a:pPr lvl="1">
              <a:lnSpc>
                <a:spcPct val="80000"/>
              </a:lnSpc>
            </a:pPr>
            <a:r>
              <a:rPr lang="en-US" sz="2000" dirty="0"/>
              <a:t>There are unmet needs for health care applications and decision support</a:t>
            </a:r>
          </a:p>
          <a:p>
            <a:pPr lvl="1">
              <a:lnSpc>
                <a:spcPct val="80000"/>
              </a:lnSpc>
            </a:pPr>
            <a:r>
              <a:rPr lang="en-US" sz="2000" dirty="0"/>
              <a:t>Software costs are higher than they need to be</a:t>
            </a:r>
          </a:p>
          <a:p>
            <a:pPr marL="228600" indent="-228600">
              <a:buFont typeface="+mj-lt"/>
              <a:buAutoNum type="arabicPeriod"/>
            </a:pPr>
            <a:endParaRPr lang="en-US" dirty="0"/>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6C8D084F-9E95-F644-8655-19620CEB46C7}"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487025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Registries</a:t>
            </a:r>
          </a:p>
          <a:p>
            <a:pPr marL="685800" lvl="1" indent="-228600">
              <a:buFont typeface="+mj-lt"/>
              <a:buAutoNum type="arabicPeriod"/>
            </a:pPr>
            <a:r>
              <a:rPr lang="en-US" dirty="0"/>
              <a:t>Quality</a:t>
            </a:r>
          </a:p>
          <a:p>
            <a:pPr marL="685800" lvl="1" indent="-228600">
              <a:buFont typeface="+mj-lt"/>
              <a:buAutoNum type="arabicPeriod"/>
            </a:pPr>
            <a:r>
              <a:rPr lang="en-US" dirty="0"/>
              <a:t>Disease</a:t>
            </a:r>
            <a:r>
              <a:rPr lang="en-US" baseline="0" dirty="0"/>
              <a:t> specific</a:t>
            </a:r>
          </a:p>
          <a:p>
            <a:pPr marL="228600" lvl="0" indent="-228600">
              <a:buFont typeface="+mj-lt"/>
              <a:buAutoNum type="arabicPeriod"/>
            </a:pPr>
            <a:r>
              <a:rPr lang="en-US" baseline="0" dirty="0"/>
              <a:t>MDEpiNet</a:t>
            </a:r>
          </a:p>
          <a:p>
            <a:pPr marL="228600" lvl="0" indent="-228600">
              <a:buFont typeface="+mj-lt"/>
              <a:buAutoNum type="arabicPeriod"/>
            </a:pPr>
            <a:r>
              <a:rPr lang="en-US" baseline="0" dirty="0"/>
              <a:t>openEHR</a:t>
            </a:r>
          </a:p>
          <a:p>
            <a:pPr marL="228600" lvl="0" indent="-228600">
              <a:buFont typeface="+mj-lt"/>
              <a:buAutoNum type="arabicPeriod"/>
            </a:pPr>
            <a:r>
              <a:rPr lang="en-US" baseline="0" dirty="0"/>
              <a:t>HL7 CIMI</a:t>
            </a:r>
          </a:p>
          <a:p>
            <a:pPr marL="228600" lvl="0" indent="-228600">
              <a:buFont typeface="+mj-lt"/>
              <a:buAutoNum type="arabicPeriod"/>
            </a:pPr>
            <a:r>
              <a:rPr lang="en-US" baseline="0" dirty="0"/>
              <a:t>Quality metrics</a:t>
            </a:r>
          </a:p>
          <a:p>
            <a:pPr marL="228600" lvl="0" indent="-228600">
              <a:buFont typeface="+mj-lt"/>
              <a:buAutoNum type="arabicPeriod"/>
            </a:pPr>
            <a:r>
              <a:rPr lang="en-US" baseline="0" dirty="0"/>
              <a:t>NIH Common Data Elements</a:t>
            </a:r>
          </a:p>
          <a:p>
            <a:pPr marL="228600" lvl="0" indent="-228600">
              <a:buFont typeface="+mj-lt"/>
              <a:buAutoNum type="arabicPeriod"/>
            </a:pPr>
            <a:r>
              <a:rPr lang="en-US" baseline="0" dirty="0"/>
              <a:t>LOINC, SNOMED CT, RxNorm</a:t>
            </a:r>
            <a:endParaRPr lang="en-US" dirty="0"/>
          </a:p>
        </p:txBody>
      </p:sp>
      <p:sp>
        <p:nvSpPr>
          <p:cNvPr id="4" name="Slide Number Placeholder 3"/>
          <p:cNvSpPr>
            <a:spLocks noGrp="1"/>
          </p:cNvSpPr>
          <p:nvPr>
            <p:ph type="sldNum" sz="quarter" idx="10"/>
          </p:nvPr>
        </p:nvSpPr>
        <p:spPr/>
        <p:txBody>
          <a:bodyPr/>
          <a:lstStyle/>
          <a:p>
            <a:fld id="{6C8D084F-9E95-F644-8655-19620CEB46C7}"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869341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8D084F-9E95-F644-8655-19620CEB46C7}"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454279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Placeholder 1">
            <a:extLst>
              <a:ext uri="{FF2B5EF4-FFF2-40B4-BE49-F238E27FC236}">
                <a16:creationId xmlns="" xmlns:a16="http://schemas.microsoft.com/office/drawing/2014/main" id="{89CAB0BF-8334-46B1-BD6A-C4574FF45AB6}"/>
              </a:ext>
            </a:extLst>
          </p:cNvPr>
          <p:cNvSpPr>
            <a:spLocks noGrp="1"/>
          </p:cNvSpPr>
          <p:nvPr>
            <p:ph type="title"/>
          </p:nvPr>
        </p:nvSpPr>
        <p:spPr>
          <a:xfrm>
            <a:off x="893064" y="1919609"/>
            <a:ext cx="10515600" cy="1325563"/>
          </a:xfrm>
          <a:prstGeom prst="rect">
            <a:avLst/>
          </a:prstGeom>
        </p:spPr>
        <p:txBody>
          <a:bodyPr vert="horz" lIns="182843" tIns="91422" rIns="182843" bIns="91422" rtlCol="0" anchor="ctr">
            <a:normAutofit/>
          </a:bodyPr>
          <a:lstStyle>
            <a:lvl1pPr algn="ctr">
              <a:defRPr/>
            </a:lvl1pPr>
          </a:lstStyle>
          <a:p>
            <a:r>
              <a:rPr lang="en-US" dirty="0"/>
              <a:t>Click to edit Master title style</a:t>
            </a:r>
          </a:p>
        </p:txBody>
      </p:sp>
    </p:spTree>
    <p:extLst>
      <p:ext uri="{BB962C8B-B14F-4D97-AF65-F5344CB8AC3E}">
        <p14:creationId xmlns:p14="http://schemas.microsoft.com/office/powerpoint/2010/main" val="3060034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a:xfrm>
            <a:off x="7506447" y="6275668"/>
            <a:ext cx="2844800" cy="365125"/>
          </a:xfrm>
          <a:prstGeom prst="rect">
            <a:avLst/>
          </a:prstGeom>
        </p:spPr>
        <p:txBody>
          <a:bodyPr/>
          <a:lstStyle/>
          <a:p>
            <a:fld id="{F5F50914-FEFD-3A40-BB88-C5BA0F26E548}" type="datetimeFigureOut">
              <a:rPr lang="en-US" smtClean="0"/>
              <a:t>9/24/2017</a:t>
            </a:fld>
            <a:endParaRPr lang="en-US"/>
          </a:p>
        </p:txBody>
      </p:sp>
      <p:sp>
        <p:nvSpPr>
          <p:cNvPr id="5" name="Footer Placeholder 4"/>
          <p:cNvSpPr>
            <a:spLocks noGrp="1"/>
          </p:cNvSpPr>
          <p:nvPr>
            <p:ph type="ftr" sz="quarter" idx="11"/>
          </p:nvPr>
        </p:nvSpPr>
        <p:spPr>
          <a:xfrm>
            <a:off x="352614" y="6275668"/>
            <a:ext cx="6454588"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530541" y="6275668"/>
            <a:ext cx="1320800" cy="365125"/>
          </a:xfrm>
          <a:prstGeom prst="rect">
            <a:avLst/>
          </a:prstGeom>
        </p:spPr>
        <p:txBody>
          <a:bodyPr/>
          <a:lstStyle/>
          <a:p>
            <a:fld id="{2A87D11A-E4C4-2C4D-9054-85AF8217705F}" type="slidenum">
              <a:rPr lang="en-US" smtClean="0"/>
              <a:t>‹#›</a:t>
            </a:fld>
            <a:endParaRPr lang="en-US"/>
          </a:p>
        </p:txBody>
      </p:sp>
    </p:spTree>
    <p:extLst>
      <p:ext uri="{BB962C8B-B14F-4D97-AF65-F5344CB8AC3E}">
        <p14:creationId xmlns:p14="http://schemas.microsoft.com/office/powerpoint/2010/main" val="3154881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248729" cy="6888387"/>
          </a:xfrm>
          <a:prstGeom prst="rect">
            <a:avLst/>
          </a:prstGeom>
        </p:spPr>
      </p:pic>
      <p:sp>
        <p:nvSpPr>
          <p:cNvPr id="12" name="Content Placeholder 11"/>
          <p:cNvSpPr>
            <a:spLocks noGrp="1"/>
          </p:cNvSpPr>
          <p:nvPr>
            <p:ph sz="quarter" idx="13" hasCustomPrompt="1"/>
          </p:nvPr>
        </p:nvSpPr>
        <p:spPr>
          <a:xfrm>
            <a:off x="478420" y="1520572"/>
            <a:ext cx="11291891" cy="3731683"/>
          </a:xfrm>
        </p:spPr>
        <p:txBody>
          <a:bodyPr>
            <a:normAutofit/>
          </a:bodyPr>
          <a:lstStyle>
            <a:lvl1pPr marL="0" indent="0" algn="ctr">
              <a:buNone/>
              <a:defRPr sz="3600" b="1" baseline="0">
                <a:solidFill>
                  <a:schemeClr val="bg1"/>
                </a:solidFill>
                <a:latin typeface="Gotham  " charset="0"/>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dirty="0"/>
              <a:t>Title or Logo</a:t>
            </a:r>
          </a:p>
        </p:txBody>
      </p:sp>
      <p:sp>
        <p:nvSpPr>
          <p:cNvPr id="4" name="TextBox 3"/>
          <p:cNvSpPr txBox="1">
            <a:spLocks noChangeArrowheads="1"/>
          </p:cNvSpPr>
          <p:nvPr userDrawn="1"/>
        </p:nvSpPr>
        <p:spPr bwMode="auto">
          <a:xfrm>
            <a:off x="463551" y="6529839"/>
            <a:ext cx="10729383"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Franklin Gothic Book" charset="0"/>
                <a:ea typeface="ＭＳ Ｐゴシック" charset="0"/>
                <a:cs typeface="ＭＳ Ｐゴシック" charset="0"/>
              </a:defRPr>
            </a:lvl1pPr>
            <a:lvl2pPr marL="742950" indent="-285750" eaLnBrk="0" hangingPunct="0">
              <a:defRPr sz="2400">
                <a:solidFill>
                  <a:schemeClr val="tx1"/>
                </a:solidFill>
                <a:latin typeface="Franklin Gothic Book" charset="0"/>
                <a:ea typeface="ＭＳ Ｐゴシック" charset="0"/>
              </a:defRPr>
            </a:lvl2pPr>
            <a:lvl3pPr marL="1143000" indent="-228600" eaLnBrk="0" hangingPunct="0">
              <a:defRPr sz="2400">
                <a:solidFill>
                  <a:schemeClr val="tx1"/>
                </a:solidFill>
                <a:latin typeface="Franklin Gothic Book" charset="0"/>
                <a:ea typeface="ＭＳ Ｐゴシック" charset="0"/>
              </a:defRPr>
            </a:lvl3pPr>
            <a:lvl4pPr marL="1600200" indent="-228600" eaLnBrk="0" hangingPunct="0">
              <a:defRPr sz="2400">
                <a:solidFill>
                  <a:schemeClr val="tx1"/>
                </a:solidFill>
                <a:latin typeface="Franklin Gothic Book" charset="0"/>
                <a:ea typeface="ＭＳ Ｐゴシック" charset="0"/>
              </a:defRPr>
            </a:lvl4pPr>
            <a:lvl5pPr marL="2057400" indent="-228600" eaLnBrk="0" hangingPunct="0">
              <a:defRPr sz="2400">
                <a:solidFill>
                  <a:schemeClr val="tx1"/>
                </a:solidFill>
                <a:latin typeface="Franklin Gothic Book" charset="0"/>
                <a:ea typeface="ＭＳ Ｐゴシック" charset="0"/>
              </a:defRPr>
            </a:lvl5pPr>
            <a:lvl6pPr marL="2514600" indent="-228600" eaLnBrk="0" fontAlgn="base" hangingPunct="0">
              <a:spcBef>
                <a:spcPct val="0"/>
              </a:spcBef>
              <a:spcAft>
                <a:spcPct val="0"/>
              </a:spcAft>
              <a:defRPr sz="2400">
                <a:solidFill>
                  <a:schemeClr val="tx1"/>
                </a:solidFill>
                <a:latin typeface="Franklin Gothic Book" charset="0"/>
                <a:ea typeface="ＭＳ Ｐゴシック" charset="0"/>
              </a:defRPr>
            </a:lvl6pPr>
            <a:lvl7pPr marL="2971800" indent="-228600" eaLnBrk="0" fontAlgn="base" hangingPunct="0">
              <a:spcBef>
                <a:spcPct val="0"/>
              </a:spcBef>
              <a:spcAft>
                <a:spcPct val="0"/>
              </a:spcAft>
              <a:defRPr sz="2400">
                <a:solidFill>
                  <a:schemeClr val="tx1"/>
                </a:solidFill>
                <a:latin typeface="Franklin Gothic Book" charset="0"/>
                <a:ea typeface="ＭＳ Ｐゴシック" charset="0"/>
              </a:defRPr>
            </a:lvl7pPr>
            <a:lvl8pPr marL="3429000" indent="-228600" eaLnBrk="0" fontAlgn="base" hangingPunct="0">
              <a:spcBef>
                <a:spcPct val="0"/>
              </a:spcBef>
              <a:spcAft>
                <a:spcPct val="0"/>
              </a:spcAft>
              <a:defRPr sz="2400">
                <a:solidFill>
                  <a:schemeClr val="tx1"/>
                </a:solidFill>
                <a:latin typeface="Franklin Gothic Book" charset="0"/>
                <a:ea typeface="ＭＳ Ｐゴシック" charset="0"/>
              </a:defRPr>
            </a:lvl8pPr>
            <a:lvl9pPr marL="3886200" indent="-228600" eaLnBrk="0" fontAlgn="base" hangingPunct="0">
              <a:spcBef>
                <a:spcPct val="0"/>
              </a:spcBef>
              <a:spcAft>
                <a:spcPct val="0"/>
              </a:spcAft>
              <a:defRPr sz="2400">
                <a:solidFill>
                  <a:schemeClr val="tx1"/>
                </a:solidFill>
                <a:latin typeface="Franklin Gothic Book" charset="0"/>
                <a:ea typeface="ＭＳ Ｐゴシック" charset="0"/>
              </a:defRPr>
            </a:lvl9pPr>
          </a:lstStyle>
          <a:p>
            <a:pPr defTabSz="457200" eaLnBrk="1" hangingPunct="1">
              <a:defRPr/>
            </a:pPr>
            <a:r>
              <a:rPr lang="en-US" sz="800" i="1" dirty="0">
                <a:solidFill>
                  <a:srgbClr val="FFFFFF"/>
                </a:solidFill>
                <a:latin typeface="Calibri"/>
              </a:rPr>
              <a:t>® </a:t>
            </a:r>
            <a:r>
              <a:rPr lang="en-US" sz="800" i="1" dirty="0">
                <a:solidFill>
                  <a:srgbClr val="FFFFFF"/>
                </a:solidFill>
                <a:latin typeface="Calibri"/>
                <a:cs typeface="Calibri"/>
              </a:rPr>
              <a:t>Health Level Seven and HL7 are registered trademarks of Health Level Seven International, registered with the United States Patent and Trademark Office.</a:t>
            </a:r>
          </a:p>
        </p:txBody>
      </p:sp>
    </p:spTree>
    <p:extLst>
      <p:ext uri="{BB962C8B-B14F-4D97-AF65-F5344CB8AC3E}">
        <p14:creationId xmlns:p14="http://schemas.microsoft.com/office/powerpoint/2010/main" val="2343745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36" name="Picture 3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248732" cy="6888387"/>
          </a:xfrm>
          <a:prstGeom prst="rect">
            <a:avLst/>
          </a:prstGeom>
        </p:spPr>
      </p:pic>
      <p:sp>
        <p:nvSpPr>
          <p:cNvPr id="37" name="Content Placeholder 18"/>
          <p:cNvSpPr>
            <a:spLocks noGrp="1"/>
          </p:cNvSpPr>
          <p:nvPr>
            <p:ph sz="quarter" idx="10" hasCustomPrompt="1"/>
          </p:nvPr>
        </p:nvSpPr>
        <p:spPr>
          <a:xfrm>
            <a:off x="478419" y="1520572"/>
            <a:ext cx="11291892" cy="3731683"/>
          </a:xfrm>
        </p:spPr>
        <p:txBody>
          <a:bodyPr/>
          <a:lstStyle>
            <a:lvl1pPr marL="457200" indent="-457200">
              <a:buSzPct val="100000"/>
              <a:buFont typeface="Arial" panose="020B0604020202020204" pitchFamily="34" charset="0"/>
              <a:buChar char="•"/>
              <a:defRPr baseline="0">
                <a:solidFill>
                  <a:schemeClr val="bg1"/>
                </a:solidFill>
                <a:latin typeface="Gotham  " charset="0"/>
                <a:cs typeface="Arial"/>
              </a:defRPr>
            </a:lvl1pPr>
            <a:lvl2pPr marL="914400" indent="-457200">
              <a:buSzPct val="100000"/>
              <a:buFont typeface="Arial" panose="020B0604020202020204" pitchFamily="34" charset="0"/>
              <a:buChar char="•"/>
              <a:defRPr baseline="0">
                <a:solidFill>
                  <a:schemeClr val="bg1"/>
                </a:solidFill>
                <a:latin typeface="Gotham  " charset="0"/>
                <a:cs typeface="Arial"/>
              </a:defRPr>
            </a:lvl2pPr>
            <a:lvl3pPr marL="1257300" indent="-342900">
              <a:buSzPct val="100000"/>
              <a:buFont typeface="Arial" panose="020B0604020202020204" pitchFamily="34" charset="0"/>
              <a:buChar char="•"/>
              <a:defRPr baseline="0">
                <a:solidFill>
                  <a:schemeClr val="bg1"/>
                </a:solidFill>
                <a:latin typeface="Gotham  " charset="0"/>
                <a:cs typeface="Arial"/>
              </a:defRPr>
            </a:lvl3pPr>
            <a:lvl4pPr marL="1714500" indent="-342900">
              <a:buSzPct val="100000"/>
              <a:buFont typeface="Arial" panose="020B0604020202020204" pitchFamily="34" charset="0"/>
              <a:buChar char="•"/>
              <a:defRPr baseline="0">
                <a:solidFill>
                  <a:schemeClr val="bg1"/>
                </a:solidFill>
                <a:latin typeface="Gotham  " charset="0"/>
                <a:cs typeface="Arial"/>
              </a:defRPr>
            </a:lvl4pPr>
            <a:lvl5pPr marL="2171700" indent="-342900">
              <a:buSzPct val="100000"/>
              <a:buFont typeface="Arial" panose="020B0604020202020204" pitchFamily="34" charset="0"/>
              <a:buChar char="•"/>
              <a:defRPr baseline="0">
                <a:solidFill>
                  <a:schemeClr val="bg1"/>
                </a:solidFill>
                <a:latin typeface="Gotham  " charset="0"/>
                <a:cs typeface="Aria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643586" y="557049"/>
            <a:ext cx="8126724" cy="567559"/>
          </a:xfrm>
        </p:spPr>
        <p:txBody>
          <a:bodyPr>
            <a:noAutofit/>
          </a:bodyPr>
          <a:lstStyle>
            <a:lvl1pPr algn="l">
              <a:defRPr sz="2600" b="1" i="0" strike="noStrike" cap="none" normalizeH="0" baseline="0">
                <a:solidFill>
                  <a:schemeClr val="bg1"/>
                </a:solidFill>
                <a:latin typeface="Gotham  " charset="0"/>
                <a:cs typeface="Arial"/>
              </a:defRPr>
            </a:lvl1pPr>
          </a:lstStyle>
          <a:p>
            <a:r>
              <a:rPr lang="en-US" dirty="0"/>
              <a:t>Click to edit Master title style</a:t>
            </a:r>
          </a:p>
        </p:txBody>
      </p:sp>
      <p:pic>
        <p:nvPicPr>
          <p:cNvPr id="4" name="Picture 3"/>
          <p:cNvPicPr>
            <a:picLocks noChangeAspect="1"/>
          </p:cNvPicPr>
          <p:nvPr userDrawn="1"/>
        </p:nvPicPr>
        <p:blipFill>
          <a:blip r:embed="rId3"/>
          <a:stretch>
            <a:fillRect/>
          </a:stretch>
        </p:blipFill>
        <p:spPr>
          <a:xfrm>
            <a:off x="3446909" y="621452"/>
            <a:ext cx="30000" cy="438750"/>
          </a:xfrm>
          <a:prstGeom prst="rect">
            <a:avLst/>
          </a:prstGeom>
        </p:spPr>
      </p:pic>
      <p:sp>
        <p:nvSpPr>
          <p:cNvPr id="6" name="TextBox 5"/>
          <p:cNvSpPr txBox="1">
            <a:spLocks noChangeArrowheads="1"/>
          </p:cNvSpPr>
          <p:nvPr userDrawn="1"/>
        </p:nvSpPr>
        <p:spPr bwMode="auto">
          <a:xfrm>
            <a:off x="463551" y="6529839"/>
            <a:ext cx="10729383"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Franklin Gothic Book" charset="0"/>
                <a:ea typeface="ＭＳ Ｐゴシック" charset="0"/>
                <a:cs typeface="ＭＳ Ｐゴシック" charset="0"/>
              </a:defRPr>
            </a:lvl1pPr>
            <a:lvl2pPr marL="742950" indent="-285750" eaLnBrk="0" hangingPunct="0">
              <a:defRPr sz="2400">
                <a:solidFill>
                  <a:schemeClr val="tx1"/>
                </a:solidFill>
                <a:latin typeface="Franklin Gothic Book" charset="0"/>
                <a:ea typeface="ＭＳ Ｐゴシック" charset="0"/>
              </a:defRPr>
            </a:lvl2pPr>
            <a:lvl3pPr marL="1143000" indent="-228600" eaLnBrk="0" hangingPunct="0">
              <a:defRPr sz="2400">
                <a:solidFill>
                  <a:schemeClr val="tx1"/>
                </a:solidFill>
                <a:latin typeface="Franklin Gothic Book" charset="0"/>
                <a:ea typeface="ＭＳ Ｐゴシック" charset="0"/>
              </a:defRPr>
            </a:lvl3pPr>
            <a:lvl4pPr marL="1600200" indent="-228600" eaLnBrk="0" hangingPunct="0">
              <a:defRPr sz="2400">
                <a:solidFill>
                  <a:schemeClr val="tx1"/>
                </a:solidFill>
                <a:latin typeface="Franklin Gothic Book" charset="0"/>
                <a:ea typeface="ＭＳ Ｐゴシック" charset="0"/>
              </a:defRPr>
            </a:lvl4pPr>
            <a:lvl5pPr marL="2057400" indent="-228600" eaLnBrk="0" hangingPunct="0">
              <a:defRPr sz="2400">
                <a:solidFill>
                  <a:schemeClr val="tx1"/>
                </a:solidFill>
                <a:latin typeface="Franklin Gothic Book" charset="0"/>
                <a:ea typeface="ＭＳ Ｐゴシック" charset="0"/>
              </a:defRPr>
            </a:lvl5pPr>
            <a:lvl6pPr marL="2514600" indent="-228600" eaLnBrk="0" fontAlgn="base" hangingPunct="0">
              <a:spcBef>
                <a:spcPct val="0"/>
              </a:spcBef>
              <a:spcAft>
                <a:spcPct val="0"/>
              </a:spcAft>
              <a:defRPr sz="2400">
                <a:solidFill>
                  <a:schemeClr val="tx1"/>
                </a:solidFill>
                <a:latin typeface="Franklin Gothic Book" charset="0"/>
                <a:ea typeface="ＭＳ Ｐゴシック" charset="0"/>
              </a:defRPr>
            </a:lvl6pPr>
            <a:lvl7pPr marL="2971800" indent="-228600" eaLnBrk="0" fontAlgn="base" hangingPunct="0">
              <a:spcBef>
                <a:spcPct val="0"/>
              </a:spcBef>
              <a:spcAft>
                <a:spcPct val="0"/>
              </a:spcAft>
              <a:defRPr sz="2400">
                <a:solidFill>
                  <a:schemeClr val="tx1"/>
                </a:solidFill>
                <a:latin typeface="Franklin Gothic Book" charset="0"/>
                <a:ea typeface="ＭＳ Ｐゴシック" charset="0"/>
              </a:defRPr>
            </a:lvl7pPr>
            <a:lvl8pPr marL="3429000" indent="-228600" eaLnBrk="0" fontAlgn="base" hangingPunct="0">
              <a:spcBef>
                <a:spcPct val="0"/>
              </a:spcBef>
              <a:spcAft>
                <a:spcPct val="0"/>
              </a:spcAft>
              <a:defRPr sz="2400">
                <a:solidFill>
                  <a:schemeClr val="tx1"/>
                </a:solidFill>
                <a:latin typeface="Franklin Gothic Book" charset="0"/>
                <a:ea typeface="ＭＳ Ｐゴシック" charset="0"/>
              </a:defRPr>
            </a:lvl8pPr>
            <a:lvl9pPr marL="3886200" indent="-228600" eaLnBrk="0" fontAlgn="base" hangingPunct="0">
              <a:spcBef>
                <a:spcPct val="0"/>
              </a:spcBef>
              <a:spcAft>
                <a:spcPct val="0"/>
              </a:spcAft>
              <a:defRPr sz="2400">
                <a:solidFill>
                  <a:schemeClr val="tx1"/>
                </a:solidFill>
                <a:latin typeface="Franklin Gothic Book" charset="0"/>
                <a:ea typeface="ＭＳ Ｐゴシック" charset="0"/>
              </a:defRPr>
            </a:lvl9pPr>
          </a:lstStyle>
          <a:p>
            <a:pPr defTabSz="457200" eaLnBrk="1" hangingPunct="1">
              <a:defRPr/>
            </a:pPr>
            <a:r>
              <a:rPr lang="en-US" sz="800" i="1" dirty="0">
                <a:solidFill>
                  <a:srgbClr val="FFFFFF"/>
                </a:solidFill>
                <a:latin typeface="Calibri"/>
              </a:rPr>
              <a:t>® </a:t>
            </a:r>
            <a:r>
              <a:rPr lang="en-US" sz="800" i="1" dirty="0">
                <a:solidFill>
                  <a:srgbClr val="FFFFFF"/>
                </a:solidFill>
                <a:latin typeface="Calibri"/>
                <a:cs typeface="Calibri"/>
              </a:rPr>
              <a:t>Health Level Seven and HL7 are registered trademarks of Health Level Seven International, registered with the United States Patent and Trademark Office.</a:t>
            </a:r>
          </a:p>
        </p:txBody>
      </p:sp>
    </p:spTree>
    <p:extLst>
      <p:ext uri="{BB962C8B-B14F-4D97-AF65-F5344CB8AC3E}">
        <p14:creationId xmlns:p14="http://schemas.microsoft.com/office/powerpoint/2010/main" val="2934870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pic>
        <p:nvPicPr>
          <p:cNvPr id="36" name="Picture 3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248729" cy="6888387"/>
          </a:xfrm>
          <a:prstGeom prst="rect">
            <a:avLst/>
          </a:prstGeom>
        </p:spPr>
      </p:pic>
      <p:sp>
        <p:nvSpPr>
          <p:cNvPr id="37" name="Content Placeholder 18"/>
          <p:cNvSpPr>
            <a:spLocks noGrp="1"/>
          </p:cNvSpPr>
          <p:nvPr>
            <p:ph sz="quarter" idx="10" hasCustomPrompt="1"/>
          </p:nvPr>
        </p:nvSpPr>
        <p:spPr>
          <a:xfrm>
            <a:off x="478419" y="1520572"/>
            <a:ext cx="11291892" cy="3731683"/>
          </a:xfrm>
        </p:spPr>
        <p:txBody>
          <a:bodyPr/>
          <a:lstStyle>
            <a:lvl1pPr marL="457200" indent="-457200">
              <a:buSzPct val="100000"/>
              <a:buFont typeface="Arial" panose="020B0604020202020204" pitchFamily="34" charset="0"/>
              <a:buChar char="•"/>
              <a:defRPr baseline="0">
                <a:solidFill>
                  <a:schemeClr val="tx1"/>
                </a:solidFill>
                <a:latin typeface="Gotham  " charset="0"/>
                <a:cs typeface="Arial"/>
              </a:defRPr>
            </a:lvl1pPr>
            <a:lvl2pPr marL="914400" indent="-457200">
              <a:buSzPct val="100000"/>
              <a:buFont typeface="Arial" panose="020B0604020202020204" pitchFamily="34" charset="0"/>
              <a:buChar char="•"/>
              <a:defRPr baseline="0">
                <a:solidFill>
                  <a:schemeClr val="tx1"/>
                </a:solidFill>
                <a:latin typeface="Gotham  " charset="0"/>
                <a:cs typeface="Arial"/>
              </a:defRPr>
            </a:lvl2pPr>
            <a:lvl3pPr marL="1257300" indent="-342900">
              <a:buSzPct val="100000"/>
              <a:buFont typeface="Arial" panose="020B0604020202020204" pitchFamily="34" charset="0"/>
              <a:buChar char="•"/>
              <a:defRPr baseline="0">
                <a:solidFill>
                  <a:schemeClr val="tx1"/>
                </a:solidFill>
                <a:latin typeface="Gotham  " charset="0"/>
                <a:cs typeface="Arial"/>
              </a:defRPr>
            </a:lvl3pPr>
            <a:lvl4pPr marL="1714500" indent="-342900">
              <a:buSzPct val="100000"/>
              <a:buFont typeface="Arial" panose="020B0604020202020204" pitchFamily="34" charset="0"/>
              <a:buChar char="•"/>
              <a:defRPr baseline="0">
                <a:solidFill>
                  <a:schemeClr val="tx1"/>
                </a:solidFill>
                <a:latin typeface="Gotham  " charset="0"/>
                <a:cs typeface="Arial"/>
              </a:defRPr>
            </a:lvl4pPr>
            <a:lvl5pPr marL="2171700" indent="-342900">
              <a:buSzPct val="100000"/>
              <a:buFont typeface="Arial" panose="020B0604020202020204" pitchFamily="34" charset="0"/>
              <a:buChar char="•"/>
              <a:defRPr baseline="0">
                <a:solidFill>
                  <a:schemeClr val="tx1"/>
                </a:solidFill>
                <a:latin typeface="Gotham  " charset="0"/>
                <a:cs typeface="Aria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643586" y="557049"/>
            <a:ext cx="8126724" cy="567559"/>
          </a:xfrm>
        </p:spPr>
        <p:txBody>
          <a:bodyPr>
            <a:noAutofit/>
          </a:bodyPr>
          <a:lstStyle>
            <a:lvl1pPr algn="l">
              <a:defRPr sz="2600" b="1" i="0" strike="noStrike" cap="none" normalizeH="0" baseline="0">
                <a:solidFill>
                  <a:schemeClr val="tx1"/>
                </a:solidFill>
                <a:latin typeface="Gotham  " charset="0"/>
                <a:cs typeface="Arial"/>
              </a:defRPr>
            </a:lvl1pPr>
          </a:lstStyle>
          <a:p>
            <a:r>
              <a:rPr lang="en-US" dirty="0"/>
              <a:t>Click to edit Master title style</a:t>
            </a:r>
          </a:p>
        </p:txBody>
      </p:sp>
      <p:pic>
        <p:nvPicPr>
          <p:cNvPr id="4" name="Picture 3"/>
          <p:cNvPicPr>
            <a:picLocks noChangeAspect="1"/>
          </p:cNvPicPr>
          <p:nvPr userDrawn="1"/>
        </p:nvPicPr>
        <p:blipFill>
          <a:blip r:embed="rId3"/>
          <a:stretch>
            <a:fillRect/>
          </a:stretch>
        </p:blipFill>
        <p:spPr>
          <a:xfrm>
            <a:off x="3446909" y="621452"/>
            <a:ext cx="30000" cy="438750"/>
          </a:xfrm>
          <a:prstGeom prst="rect">
            <a:avLst/>
          </a:prstGeom>
        </p:spPr>
      </p:pic>
      <p:sp>
        <p:nvSpPr>
          <p:cNvPr id="6" name="TextBox 5"/>
          <p:cNvSpPr txBox="1">
            <a:spLocks noChangeArrowheads="1"/>
          </p:cNvSpPr>
          <p:nvPr userDrawn="1"/>
        </p:nvSpPr>
        <p:spPr bwMode="auto">
          <a:xfrm>
            <a:off x="463551" y="6529839"/>
            <a:ext cx="10729383"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Franklin Gothic Book" charset="0"/>
                <a:ea typeface="ＭＳ Ｐゴシック" charset="0"/>
                <a:cs typeface="ＭＳ Ｐゴシック" charset="0"/>
              </a:defRPr>
            </a:lvl1pPr>
            <a:lvl2pPr marL="742950" indent="-285750" eaLnBrk="0" hangingPunct="0">
              <a:defRPr sz="2400">
                <a:solidFill>
                  <a:schemeClr val="tx1"/>
                </a:solidFill>
                <a:latin typeface="Franklin Gothic Book" charset="0"/>
                <a:ea typeface="ＭＳ Ｐゴシック" charset="0"/>
              </a:defRPr>
            </a:lvl2pPr>
            <a:lvl3pPr marL="1143000" indent="-228600" eaLnBrk="0" hangingPunct="0">
              <a:defRPr sz="2400">
                <a:solidFill>
                  <a:schemeClr val="tx1"/>
                </a:solidFill>
                <a:latin typeface="Franklin Gothic Book" charset="0"/>
                <a:ea typeface="ＭＳ Ｐゴシック" charset="0"/>
              </a:defRPr>
            </a:lvl3pPr>
            <a:lvl4pPr marL="1600200" indent="-228600" eaLnBrk="0" hangingPunct="0">
              <a:defRPr sz="2400">
                <a:solidFill>
                  <a:schemeClr val="tx1"/>
                </a:solidFill>
                <a:latin typeface="Franklin Gothic Book" charset="0"/>
                <a:ea typeface="ＭＳ Ｐゴシック" charset="0"/>
              </a:defRPr>
            </a:lvl4pPr>
            <a:lvl5pPr marL="2057400" indent="-228600" eaLnBrk="0" hangingPunct="0">
              <a:defRPr sz="2400">
                <a:solidFill>
                  <a:schemeClr val="tx1"/>
                </a:solidFill>
                <a:latin typeface="Franklin Gothic Book" charset="0"/>
                <a:ea typeface="ＭＳ Ｐゴシック" charset="0"/>
              </a:defRPr>
            </a:lvl5pPr>
            <a:lvl6pPr marL="2514600" indent="-228600" eaLnBrk="0" fontAlgn="base" hangingPunct="0">
              <a:spcBef>
                <a:spcPct val="0"/>
              </a:spcBef>
              <a:spcAft>
                <a:spcPct val="0"/>
              </a:spcAft>
              <a:defRPr sz="2400">
                <a:solidFill>
                  <a:schemeClr val="tx1"/>
                </a:solidFill>
                <a:latin typeface="Franklin Gothic Book" charset="0"/>
                <a:ea typeface="ＭＳ Ｐゴシック" charset="0"/>
              </a:defRPr>
            </a:lvl6pPr>
            <a:lvl7pPr marL="2971800" indent="-228600" eaLnBrk="0" fontAlgn="base" hangingPunct="0">
              <a:spcBef>
                <a:spcPct val="0"/>
              </a:spcBef>
              <a:spcAft>
                <a:spcPct val="0"/>
              </a:spcAft>
              <a:defRPr sz="2400">
                <a:solidFill>
                  <a:schemeClr val="tx1"/>
                </a:solidFill>
                <a:latin typeface="Franklin Gothic Book" charset="0"/>
                <a:ea typeface="ＭＳ Ｐゴシック" charset="0"/>
              </a:defRPr>
            </a:lvl7pPr>
            <a:lvl8pPr marL="3429000" indent="-228600" eaLnBrk="0" fontAlgn="base" hangingPunct="0">
              <a:spcBef>
                <a:spcPct val="0"/>
              </a:spcBef>
              <a:spcAft>
                <a:spcPct val="0"/>
              </a:spcAft>
              <a:defRPr sz="2400">
                <a:solidFill>
                  <a:schemeClr val="tx1"/>
                </a:solidFill>
                <a:latin typeface="Franklin Gothic Book" charset="0"/>
                <a:ea typeface="ＭＳ Ｐゴシック" charset="0"/>
              </a:defRPr>
            </a:lvl8pPr>
            <a:lvl9pPr marL="3886200" indent="-228600" eaLnBrk="0" fontAlgn="base" hangingPunct="0">
              <a:spcBef>
                <a:spcPct val="0"/>
              </a:spcBef>
              <a:spcAft>
                <a:spcPct val="0"/>
              </a:spcAft>
              <a:defRPr sz="2400">
                <a:solidFill>
                  <a:schemeClr val="tx1"/>
                </a:solidFill>
                <a:latin typeface="Franklin Gothic Book" charset="0"/>
                <a:ea typeface="ＭＳ Ｐゴシック" charset="0"/>
              </a:defRPr>
            </a:lvl9pPr>
          </a:lstStyle>
          <a:p>
            <a:pPr defTabSz="457200" eaLnBrk="1" hangingPunct="1">
              <a:defRPr/>
            </a:pPr>
            <a:r>
              <a:rPr lang="en-US" sz="800" i="1" dirty="0">
                <a:solidFill>
                  <a:srgbClr val="000000">
                    <a:lumMod val="50000"/>
                    <a:lumOff val="50000"/>
                  </a:srgbClr>
                </a:solidFill>
                <a:latin typeface="Calibri"/>
              </a:rPr>
              <a:t>® </a:t>
            </a:r>
            <a:r>
              <a:rPr lang="en-US" sz="800" i="1" dirty="0">
                <a:solidFill>
                  <a:srgbClr val="000000">
                    <a:lumMod val="50000"/>
                    <a:lumOff val="50000"/>
                  </a:srgbClr>
                </a:solidFill>
                <a:latin typeface="Calibri"/>
                <a:cs typeface="Calibri"/>
              </a:rPr>
              <a:t>Health Level Seven and HL7 are registered trademarks of Health Level Seven International, registered with the United States Patent and Trademark Office.</a:t>
            </a:r>
          </a:p>
        </p:txBody>
      </p:sp>
    </p:spTree>
    <p:extLst>
      <p:ext uri="{BB962C8B-B14F-4D97-AF65-F5344CB8AC3E}">
        <p14:creationId xmlns:p14="http://schemas.microsoft.com/office/powerpoint/2010/main" val="31594911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ing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02" y="763"/>
            <a:ext cx="12248732" cy="6888387"/>
          </a:xfrm>
          <a:prstGeom prst="rect">
            <a:avLst/>
          </a:prstGeom>
        </p:spPr>
      </p:pic>
      <p:sp>
        <p:nvSpPr>
          <p:cNvPr id="15" name="Text Placeholder 14"/>
          <p:cNvSpPr>
            <a:spLocks noGrp="1"/>
          </p:cNvSpPr>
          <p:nvPr>
            <p:ph type="body" sz="quarter" idx="10" hasCustomPrompt="1"/>
          </p:nvPr>
        </p:nvSpPr>
        <p:spPr>
          <a:xfrm>
            <a:off x="3464772" y="1520571"/>
            <a:ext cx="5319184" cy="1071032"/>
          </a:xfrm>
        </p:spPr>
        <p:txBody>
          <a:bodyPr>
            <a:normAutofit/>
          </a:bodyPr>
          <a:lstStyle>
            <a:lvl1pPr marL="0" indent="0">
              <a:buNone/>
              <a:defRPr sz="2500" b="1" i="0" cap="all" baseline="0">
                <a:solidFill>
                  <a:schemeClr val="bg1"/>
                </a:solidFill>
                <a:latin typeface="Gotham  " charset="0"/>
                <a:cs typeface="Arial"/>
              </a:defRPr>
            </a:lvl1pPr>
          </a:lstStyle>
          <a:p>
            <a:pPr lvl="0"/>
            <a:r>
              <a:rPr lang="en-US" dirty="0"/>
              <a:t>Ending Text</a:t>
            </a:r>
          </a:p>
        </p:txBody>
      </p:sp>
      <p:sp>
        <p:nvSpPr>
          <p:cNvPr id="23" name="Text Placeholder 14"/>
          <p:cNvSpPr>
            <a:spLocks noGrp="1"/>
          </p:cNvSpPr>
          <p:nvPr>
            <p:ph type="body" sz="quarter" idx="11" hasCustomPrompt="1"/>
          </p:nvPr>
        </p:nvSpPr>
        <p:spPr>
          <a:xfrm>
            <a:off x="3464772" y="2777067"/>
            <a:ext cx="5319184" cy="2478816"/>
          </a:xfrm>
        </p:spPr>
        <p:txBody>
          <a:bodyPr>
            <a:normAutofit/>
          </a:bodyPr>
          <a:lstStyle>
            <a:lvl1pPr marL="0" indent="0">
              <a:buNone/>
              <a:defRPr sz="2000" b="0" i="0" cap="none" baseline="0">
                <a:solidFill>
                  <a:schemeClr val="bg1"/>
                </a:solidFill>
                <a:latin typeface="Gotham  " charset="0"/>
                <a:cs typeface="Arial"/>
              </a:defRPr>
            </a:lvl1pPr>
          </a:lstStyle>
          <a:p>
            <a:pPr lvl="0"/>
            <a:r>
              <a:rPr lang="en-US" dirty="0"/>
              <a:t>Contact Information</a:t>
            </a:r>
          </a:p>
        </p:txBody>
      </p:sp>
      <p:sp>
        <p:nvSpPr>
          <p:cNvPr id="24" name="TextBox 23"/>
          <p:cNvSpPr txBox="1">
            <a:spLocks noChangeArrowheads="1"/>
          </p:cNvSpPr>
          <p:nvPr userDrawn="1"/>
        </p:nvSpPr>
        <p:spPr bwMode="auto">
          <a:xfrm>
            <a:off x="463551" y="6529839"/>
            <a:ext cx="10729383"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Franklin Gothic Book" charset="0"/>
                <a:ea typeface="ＭＳ Ｐゴシック" charset="0"/>
                <a:cs typeface="ＭＳ Ｐゴシック" charset="0"/>
              </a:defRPr>
            </a:lvl1pPr>
            <a:lvl2pPr marL="742950" indent="-285750" eaLnBrk="0" hangingPunct="0">
              <a:defRPr sz="2400">
                <a:solidFill>
                  <a:schemeClr val="tx1"/>
                </a:solidFill>
                <a:latin typeface="Franklin Gothic Book" charset="0"/>
                <a:ea typeface="ＭＳ Ｐゴシック" charset="0"/>
              </a:defRPr>
            </a:lvl2pPr>
            <a:lvl3pPr marL="1143000" indent="-228600" eaLnBrk="0" hangingPunct="0">
              <a:defRPr sz="2400">
                <a:solidFill>
                  <a:schemeClr val="tx1"/>
                </a:solidFill>
                <a:latin typeface="Franklin Gothic Book" charset="0"/>
                <a:ea typeface="ＭＳ Ｐゴシック" charset="0"/>
              </a:defRPr>
            </a:lvl3pPr>
            <a:lvl4pPr marL="1600200" indent="-228600" eaLnBrk="0" hangingPunct="0">
              <a:defRPr sz="2400">
                <a:solidFill>
                  <a:schemeClr val="tx1"/>
                </a:solidFill>
                <a:latin typeface="Franklin Gothic Book" charset="0"/>
                <a:ea typeface="ＭＳ Ｐゴシック" charset="0"/>
              </a:defRPr>
            </a:lvl4pPr>
            <a:lvl5pPr marL="2057400" indent="-228600" eaLnBrk="0" hangingPunct="0">
              <a:defRPr sz="2400">
                <a:solidFill>
                  <a:schemeClr val="tx1"/>
                </a:solidFill>
                <a:latin typeface="Franklin Gothic Book" charset="0"/>
                <a:ea typeface="ＭＳ Ｐゴシック" charset="0"/>
              </a:defRPr>
            </a:lvl5pPr>
            <a:lvl6pPr marL="2514600" indent="-228600" eaLnBrk="0" fontAlgn="base" hangingPunct="0">
              <a:spcBef>
                <a:spcPct val="0"/>
              </a:spcBef>
              <a:spcAft>
                <a:spcPct val="0"/>
              </a:spcAft>
              <a:defRPr sz="2400">
                <a:solidFill>
                  <a:schemeClr val="tx1"/>
                </a:solidFill>
                <a:latin typeface="Franklin Gothic Book" charset="0"/>
                <a:ea typeface="ＭＳ Ｐゴシック" charset="0"/>
              </a:defRPr>
            </a:lvl6pPr>
            <a:lvl7pPr marL="2971800" indent="-228600" eaLnBrk="0" fontAlgn="base" hangingPunct="0">
              <a:spcBef>
                <a:spcPct val="0"/>
              </a:spcBef>
              <a:spcAft>
                <a:spcPct val="0"/>
              </a:spcAft>
              <a:defRPr sz="2400">
                <a:solidFill>
                  <a:schemeClr val="tx1"/>
                </a:solidFill>
                <a:latin typeface="Franklin Gothic Book" charset="0"/>
                <a:ea typeface="ＭＳ Ｐゴシック" charset="0"/>
              </a:defRPr>
            </a:lvl7pPr>
            <a:lvl8pPr marL="3429000" indent="-228600" eaLnBrk="0" fontAlgn="base" hangingPunct="0">
              <a:spcBef>
                <a:spcPct val="0"/>
              </a:spcBef>
              <a:spcAft>
                <a:spcPct val="0"/>
              </a:spcAft>
              <a:defRPr sz="2400">
                <a:solidFill>
                  <a:schemeClr val="tx1"/>
                </a:solidFill>
                <a:latin typeface="Franklin Gothic Book" charset="0"/>
                <a:ea typeface="ＭＳ Ｐゴシック" charset="0"/>
              </a:defRPr>
            </a:lvl8pPr>
            <a:lvl9pPr marL="3886200" indent="-228600" eaLnBrk="0" fontAlgn="base" hangingPunct="0">
              <a:spcBef>
                <a:spcPct val="0"/>
              </a:spcBef>
              <a:spcAft>
                <a:spcPct val="0"/>
              </a:spcAft>
              <a:defRPr sz="2400">
                <a:solidFill>
                  <a:schemeClr val="tx1"/>
                </a:solidFill>
                <a:latin typeface="Franklin Gothic Book" charset="0"/>
                <a:ea typeface="ＭＳ Ｐゴシック" charset="0"/>
              </a:defRPr>
            </a:lvl9pPr>
          </a:lstStyle>
          <a:p>
            <a:pPr defTabSz="457200" eaLnBrk="1" hangingPunct="1">
              <a:defRPr/>
            </a:pPr>
            <a:r>
              <a:rPr lang="en-US" sz="800" i="1" dirty="0">
                <a:solidFill>
                  <a:srgbClr val="FFFFFF"/>
                </a:solidFill>
                <a:latin typeface="Calibri"/>
              </a:rPr>
              <a:t>® </a:t>
            </a:r>
            <a:r>
              <a:rPr lang="en-US" sz="800" i="1" dirty="0">
                <a:solidFill>
                  <a:srgbClr val="FFFFFF"/>
                </a:solidFill>
                <a:latin typeface="Calibri"/>
                <a:cs typeface="Calibri"/>
              </a:rPr>
              <a:t>Health Level Seven and HL7 are registered trademarks of Health Level Seven International, registered with the United States Patent and Trademark Office.</a:t>
            </a:r>
          </a:p>
        </p:txBody>
      </p:sp>
    </p:spTree>
    <p:extLst>
      <p:ext uri="{BB962C8B-B14F-4D97-AF65-F5344CB8AC3E}">
        <p14:creationId xmlns:p14="http://schemas.microsoft.com/office/powerpoint/2010/main" val="1789029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168401"/>
            <a:ext cx="10972800" cy="1143000"/>
          </a:xfrm>
        </p:spPr>
        <p:txBody>
          <a:bodyPr/>
          <a:lstStyle>
            <a:lvl1pPr>
              <a:defRPr>
                <a:solidFill>
                  <a:srgbClr val="FF0000"/>
                </a:solidFill>
              </a:defRPr>
            </a:lvl1pPr>
          </a:lstStyle>
          <a:p>
            <a:r>
              <a:rPr lang="en-US"/>
              <a:t>Click to edit Master title style</a:t>
            </a:r>
            <a:endParaRPr lang="en-US" dirty="0"/>
          </a:p>
        </p:txBody>
      </p:sp>
      <p:sp>
        <p:nvSpPr>
          <p:cNvPr id="3" name="Content Placeholder 2"/>
          <p:cNvSpPr>
            <a:spLocks noGrp="1"/>
          </p:cNvSpPr>
          <p:nvPr>
            <p:ph idx="1"/>
          </p:nvPr>
        </p:nvSpPr>
        <p:spPr>
          <a:xfrm>
            <a:off x="609600" y="2659064"/>
            <a:ext cx="10972800" cy="3119436"/>
          </a:xfrm>
        </p:spPr>
        <p:txBody>
          <a:bodyPr/>
          <a:lstStyle>
            <a:lvl1pPr marL="342900" indent="-342900">
              <a:buClr>
                <a:srgbClr val="FF0000"/>
              </a:buClr>
              <a:buFont typeface="Wingdings" charset="2"/>
              <a:buChar char="§"/>
              <a:defRPr/>
            </a:lvl1pPr>
            <a:lvl3pPr marL="1143000" indent="-228600">
              <a:buClr>
                <a:srgbClr val="990000"/>
              </a:buClr>
              <a:buFont typeface="Wingdings" charset="2"/>
              <a:buChar char="§"/>
              <a:defRPr/>
            </a:lvl3pPr>
          </a:lstStyle>
          <a:p>
            <a:pPr lvl="0"/>
            <a:r>
              <a:rPr lang="en-US" dirty="0"/>
              <a:t>Click to edit Master text styles</a:t>
            </a:r>
          </a:p>
        </p:txBody>
      </p:sp>
      <p:sp>
        <p:nvSpPr>
          <p:cNvPr id="5" name="Slide Number Placeholder 5"/>
          <p:cNvSpPr>
            <a:spLocks noGrp="1"/>
          </p:cNvSpPr>
          <p:nvPr>
            <p:ph type="sldNum" sz="quarter" idx="10"/>
          </p:nvPr>
        </p:nvSpPr>
        <p:spPr>
          <a:xfrm>
            <a:off x="9133417" y="6462714"/>
            <a:ext cx="2844800" cy="365125"/>
          </a:xfrm>
        </p:spPr>
        <p:txBody>
          <a:bodyPr/>
          <a:lstStyle>
            <a:lvl1pPr>
              <a:defRPr>
                <a:solidFill>
                  <a:schemeClr val="bg1">
                    <a:lumMod val="65000"/>
                  </a:schemeClr>
                </a:solidFill>
              </a:defRPr>
            </a:lvl1pPr>
          </a:lstStyle>
          <a:p>
            <a:pPr>
              <a:defRPr/>
            </a:pPr>
            <a:fld id="{E38C8FC2-207B-5647-9063-41EC87841956}" type="slidenum">
              <a:rPr lang="en-US" smtClean="0">
                <a:solidFill>
                  <a:srgbClr val="FFFFFF">
                    <a:lumMod val="65000"/>
                  </a:srgbClr>
                </a:solidFill>
              </a:rPr>
              <a:pPr>
                <a:defRPr/>
              </a:pPr>
              <a:t>‹#›</a:t>
            </a:fld>
            <a:endParaRPr lang="en-US" dirty="0">
              <a:solidFill>
                <a:srgbClr val="FFFFFF">
                  <a:lumMod val="65000"/>
                </a:srgbClr>
              </a:solidFill>
            </a:endParaRPr>
          </a:p>
        </p:txBody>
      </p:sp>
      <p:sp>
        <p:nvSpPr>
          <p:cNvPr id="6" name="TextBox 1"/>
          <p:cNvSpPr txBox="1">
            <a:spLocks noChangeArrowheads="1"/>
          </p:cNvSpPr>
          <p:nvPr userDrawn="1"/>
        </p:nvSpPr>
        <p:spPr bwMode="auto">
          <a:xfrm>
            <a:off x="463551" y="6529839"/>
            <a:ext cx="10729383" cy="2308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Franklin Gothic Book" charset="0"/>
                <a:ea typeface="ＭＳ Ｐゴシック" charset="0"/>
                <a:cs typeface="ＭＳ Ｐゴシック" charset="0"/>
              </a:defRPr>
            </a:lvl1pPr>
            <a:lvl2pPr marL="742950" indent="-285750" eaLnBrk="0" hangingPunct="0">
              <a:defRPr sz="2400">
                <a:solidFill>
                  <a:schemeClr val="tx1"/>
                </a:solidFill>
                <a:latin typeface="Franklin Gothic Book" charset="0"/>
                <a:ea typeface="ＭＳ Ｐゴシック" charset="0"/>
              </a:defRPr>
            </a:lvl2pPr>
            <a:lvl3pPr marL="1143000" indent="-228600" eaLnBrk="0" hangingPunct="0">
              <a:defRPr sz="2400">
                <a:solidFill>
                  <a:schemeClr val="tx1"/>
                </a:solidFill>
                <a:latin typeface="Franklin Gothic Book" charset="0"/>
                <a:ea typeface="ＭＳ Ｐゴシック" charset="0"/>
              </a:defRPr>
            </a:lvl3pPr>
            <a:lvl4pPr marL="1600200" indent="-228600" eaLnBrk="0" hangingPunct="0">
              <a:defRPr sz="2400">
                <a:solidFill>
                  <a:schemeClr val="tx1"/>
                </a:solidFill>
                <a:latin typeface="Franklin Gothic Book" charset="0"/>
                <a:ea typeface="ＭＳ Ｐゴシック" charset="0"/>
              </a:defRPr>
            </a:lvl4pPr>
            <a:lvl5pPr marL="2057400" indent="-228600" eaLnBrk="0" hangingPunct="0">
              <a:defRPr sz="2400">
                <a:solidFill>
                  <a:schemeClr val="tx1"/>
                </a:solidFill>
                <a:latin typeface="Franklin Gothic Book" charset="0"/>
                <a:ea typeface="ＭＳ Ｐゴシック" charset="0"/>
              </a:defRPr>
            </a:lvl5pPr>
            <a:lvl6pPr marL="2514600" indent="-228600" eaLnBrk="0" fontAlgn="base" hangingPunct="0">
              <a:spcBef>
                <a:spcPct val="0"/>
              </a:spcBef>
              <a:spcAft>
                <a:spcPct val="0"/>
              </a:spcAft>
              <a:defRPr sz="2400">
                <a:solidFill>
                  <a:schemeClr val="tx1"/>
                </a:solidFill>
                <a:latin typeface="Franklin Gothic Book" charset="0"/>
                <a:ea typeface="ＭＳ Ｐゴシック" charset="0"/>
              </a:defRPr>
            </a:lvl6pPr>
            <a:lvl7pPr marL="2971800" indent="-228600" eaLnBrk="0" fontAlgn="base" hangingPunct="0">
              <a:spcBef>
                <a:spcPct val="0"/>
              </a:spcBef>
              <a:spcAft>
                <a:spcPct val="0"/>
              </a:spcAft>
              <a:defRPr sz="2400">
                <a:solidFill>
                  <a:schemeClr val="tx1"/>
                </a:solidFill>
                <a:latin typeface="Franklin Gothic Book" charset="0"/>
                <a:ea typeface="ＭＳ Ｐゴシック" charset="0"/>
              </a:defRPr>
            </a:lvl7pPr>
            <a:lvl8pPr marL="3429000" indent="-228600" eaLnBrk="0" fontAlgn="base" hangingPunct="0">
              <a:spcBef>
                <a:spcPct val="0"/>
              </a:spcBef>
              <a:spcAft>
                <a:spcPct val="0"/>
              </a:spcAft>
              <a:defRPr sz="2400">
                <a:solidFill>
                  <a:schemeClr val="tx1"/>
                </a:solidFill>
                <a:latin typeface="Franklin Gothic Book" charset="0"/>
                <a:ea typeface="ＭＳ Ｐゴシック" charset="0"/>
              </a:defRPr>
            </a:lvl8pPr>
            <a:lvl9pPr marL="3886200" indent="-228600" eaLnBrk="0" fontAlgn="base" hangingPunct="0">
              <a:spcBef>
                <a:spcPct val="0"/>
              </a:spcBef>
              <a:spcAft>
                <a:spcPct val="0"/>
              </a:spcAft>
              <a:defRPr sz="2400">
                <a:solidFill>
                  <a:schemeClr val="tx1"/>
                </a:solidFill>
                <a:latin typeface="Franklin Gothic Book" charset="0"/>
                <a:ea typeface="ＭＳ Ｐゴシック" charset="0"/>
              </a:defRPr>
            </a:lvl9pPr>
          </a:lstStyle>
          <a:p>
            <a:pPr defTabSz="457200" eaLnBrk="1" hangingPunct="1">
              <a:defRPr/>
            </a:pPr>
            <a:r>
              <a:rPr lang="en-US" sz="900" i="1" dirty="0">
                <a:solidFill>
                  <a:srgbClr val="000000">
                    <a:lumMod val="50000"/>
                    <a:lumOff val="50000"/>
                  </a:srgbClr>
                </a:solidFill>
              </a:rPr>
              <a:t>® </a:t>
            </a:r>
            <a:r>
              <a:rPr lang="en-US" sz="900" i="1" dirty="0">
                <a:solidFill>
                  <a:srgbClr val="000000">
                    <a:lumMod val="50000"/>
                    <a:lumOff val="50000"/>
                  </a:srgbClr>
                </a:solidFill>
                <a:latin typeface="Calibri"/>
                <a:cs typeface="Calibri"/>
              </a:rPr>
              <a:t>Health Level Seven and HL7 are registered trademarks of Health Level Seven International, registered with the United States Patent and Trademark Office.</a:t>
            </a:r>
          </a:p>
        </p:txBody>
      </p:sp>
    </p:spTree>
    <p:extLst>
      <p:ext uri="{BB962C8B-B14F-4D97-AF65-F5344CB8AC3E}">
        <p14:creationId xmlns:p14="http://schemas.microsoft.com/office/powerpoint/2010/main" val="41611939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484722" y="3352804"/>
            <a:ext cx="11222567" cy="1470025"/>
          </a:xfrm>
        </p:spPr>
        <p:txBody>
          <a:bodyPr/>
          <a:lstStyle/>
          <a:p>
            <a:r>
              <a:rPr lang="en-US"/>
              <a:t>Click to edit Master title style</a:t>
            </a:r>
            <a:endParaRPr dirty="0"/>
          </a:p>
        </p:txBody>
      </p:sp>
      <p:sp>
        <p:nvSpPr>
          <p:cNvPr id="3" name="Subtitle 2"/>
          <p:cNvSpPr>
            <a:spLocks noGrp="1"/>
          </p:cNvSpPr>
          <p:nvPr>
            <p:ph type="subTitle" idx="1"/>
          </p:nvPr>
        </p:nvSpPr>
        <p:spPr>
          <a:xfrm>
            <a:off x="484722" y="4771031"/>
            <a:ext cx="11222567"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F5F50914-FEFD-3A40-BB88-C5BA0F26E548}" type="datetimeFigureOut">
              <a:rPr lang="en-US" smtClean="0">
                <a:solidFill>
                  <a:srgbClr val="000000">
                    <a:tint val="75000"/>
                  </a:srgbClr>
                </a:solidFill>
              </a:rPr>
              <a:pPr/>
              <a:t>9/24/2017</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2A87D11A-E4C4-2C4D-9054-85AF8217705F}" type="slidenum">
              <a:rPr lang="en-US" smtClean="0">
                <a:solidFill>
                  <a:srgbClr val="000000">
                    <a:tint val="75000"/>
                  </a:srgbClr>
                </a:solidFill>
              </a:rPr>
              <a:pPr/>
              <a:t>‹#›</a:t>
            </a:fld>
            <a:endParaRPr lang="en-US">
              <a:solidFill>
                <a:srgbClr val="000000">
                  <a:tint val="75000"/>
                </a:srgbClr>
              </a:solidFill>
            </a:endParaRPr>
          </a:p>
        </p:txBody>
      </p:sp>
      <p:sp>
        <p:nvSpPr>
          <p:cNvPr id="9" name="Picture Placeholder 2"/>
          <p:cNvSpPr>
            <a:spLocks noGrp="1"/>
          </p:cNvSpPr>
          <p:nvPr>
            <p:ph type="pic" idx="13"/>
          </p:nvPr>
        </p:nvSpPr>
        <p:spPr>
          <a:xfrm>
            <a:off x="494640" y="363538"/>
            <a:ext cx="1120272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Tree>
    <p:extLst>
      <p:ext uri="{BB962C8B-B14F-4D97-AF65-F5344CB8AC3E}">
        <p14:creationId xmlns:p14="http://schemas.microsoft.com/office/powerpoint/2010/main" val="4331695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solidFill>
                  <a:srgbClr val="FFFFFF"/>
                </a:solidFill>
              </a:rPr>
              <a:pPr/>
              <a:t>‹#›</a:t>
            </a:fld>
            <a:endParaRPr>
              <a:solidFill>
                <a:srgbClr val="FFFFFF"/>
              </a:solidFill>
            </a:endParaRPr>
          </a:p>
        </p:txBody>
      </p:sp>
    </p:spTree>
    <p:extLst>
      <p:ext uri="{BB962C8B-B14F-4D97-AF65-F5344CB8AC3E}">
        <p14:creationId xmlns:p14="http://schemas.microsoft.com/office/powerpoint/2010/main" val="3428363020"/>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36621641-DE6C-4460-BF47-734601E4A699}" type="datetime1">
              <a:rPr lang="en-US"/>
              <a:pPr/>
              <a:t>9/24/2017</a:t>
            </a:fld>
            <a:endParaRPr lang="en-US"/>
          </a:p>
        </p:txBody>
      </p:sp>
      <p:sp>
        <p:nvSpPr>
          <p:cNvPr id="4" name="Slide Number Placeholder 3"/>
          <p:cNvSpPr>
            <a:spLocks noGrp="1"/>
          </p:cNvSpPr>
          <p:nvPr>
            <p:ph type="sldNum" sz="quarter" idx="11"/>
          </p:nvPr>
        </p:nvSpPr>
        <p:spPr/>
        <p:txBody>
          <a:bodyPr/>
          <a:lstStyle>
            <a:lvl1pPr>
              <a:defRPr/>
            </a:lvl1pPr>
          </a:lstStyle>
          <a:p>
            <a:fld id="{C429D7E7-1099-47AD-B3F2-624E90DDB7C5}" type="slidenum">
              <a:rPr lang="en-US"/>
              <a:pPr/>
              <a:t>‹#›</a:t>
            </a:fld>
            <a:endParaRPr lang="en-US"/>
          </a:p>
        </p:txBody>
      </p:sp>
    </p:spTree>
    <p:extLst>
      <p:ext uri="{BB962C8B-B14F-4D97-AF65-F5344CB8AC3E}">
        <p14:creationId xmlns:p14="http://schemas.microsoft.com/office/powerpoint/2010/main" val="10631521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xmlns="" id="{D3D38ABB-19DA-46E0-98B8-8A479C8A0686}"/>
              </a:ext>
            </a:extLst>
          </p:cNvPr>
          <p:cNvSpPr>
            <a:spLocks noGrp="1"/>
          </p:cNvSpPr>
          <p:nvPr>
            <p:ph type="title"/>
          </p:nvPr>
        </p:nvSpPr>
        <p:spPr>
          <a:xfrm>
            <a:off x="838201" y="365129"/>
            <a:ext cx="10515600" cy="1325563"/>
          </a:xfrm>
          <a:prstGeom prst="rect">
            <a:avLst/>
          </a:prstGeom>
        </p:spPr>
        <p:txBody>
          <a:bodyPr vert="horz" lIns="182843" tIns="91422" rIns="182843" bIns="91422" rtlCol="0" anchor="ctr">
            <a:normAutofit/>
          </a:bodyPr>
          <a:lstStyle/>
          <a:p>
            <a:r>
              <a:rPr lang="en-US" dirty="0"/>
              <a:t>Click to edit Master title style</a:t>
            </a:r>
          </a:p>
        </p:txBody>
      </p:sp>
      <p:sp>
        <p:nvSpPr>
          <p:cNvPr id="5" name="Text Placeholder 2">
            <a:extLst>
              <a:ext uri="{FF2B5EF4-FFF2-40B4-BE49-F238E27FC236}">
                <a16:creationId xmlns:a16="http://schemas.microsoft.com/office/drawing/2014/main" xmlns="" id="{861A388B-62A9-43D6-B728-21C977C062BD}"/>
              </a:ext>
            </a:extLst>
          </p:cNvPr>
          <p:cNvSpPr>
            <a:spLocks noGrp="1"/>
          </p:cNvSpPr>
          <p:nvPr>
            <p:ph idx="1"/>
          </p:nvPr>
        </p:nvSpPr>
        <p:spPr>
          <a:xfrm>
            <a:off x="838201" y="1825625"/>
            <a:ext cx="10515600" cy="3873718"/>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425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pic>
        <p:nvPicPr>
          <p:cNvPr id="36" name="Picture 3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248732" cy="6888387"/>
          </a:xfrm>
          <a:prstGeom prst="rect">
            <a:avLst/>
          </a:prstGeom>
        </p:spPr>
      </p:pic>
      <p:sp>
        <p:nvSpPr>
          <p:cNvPr id="37" name="Content Placeholder 18"/>
          <p:cNvSpPr>
            <a:spLocks noGrp="1"/>
          </p:cNvSpPr>
          <p:nvPr>
            <p:ph sz="quarter" idx="10" hasCustomPrompt="1"/>
          </p:nvPr>
        </p:nvSpPr>
        <p:spPr>
          <a:xfrm>
            <a:off x="478419" y="1520572"/>
            <a:ext cx="11291892" cy="3731683"/>
          </a:xfrm>
          <a:prstGeom prst="rect">
            <a:avLst/>
          </a:prstGeom>
        </p:spPr>
        <p:txBody>
          <a:bodyPr/>
          <a:lstStyle>
            <a:lvl1pPr marL="457200" indent="-457200">
              <a:buSzPct val="100000"/>
              <a:buFont typeface="Arial" panose="020B0604020202020204" pitchFamily="34" charset="0"/>
              <a:buChar char="•"/>
              <a:defRPr baseline="0">
                <a:solidFill>
                  <a:schemeClr val="bg1"/>
                </a:solidFill>
                <a:latin typeface="Gotham  " charset="0"/>
                <a:cs typeface="Arial"/>
              </a:defRPr>
            </a:lvl1pPr>
            <a:lvl2pPr marL="914400" indent="-457200">
              <a:buSzPct val="100000"/>
              <a:buFont typeface="Arial" panose="020B0604020202020204" pitchFamily="34" charset="0"/>
              <a:buChar char="•"/>
              <a:defRPr baseline="0">
                <a:solidFill>
                  <a:schemeClr val="bg1"/>
                </a:solidFill>
                <a:latin typeface="Gotham  " charset="0"/>
                <a:cs typeface="Arial"/>
              </a:defRPr>
            </a:lvl2pPr>
            <a:lvl3pPr marL="1257300" indent="-342900">
              <a:buSzPct val="100000"/>
              <a:buFont typeface="Arial" panose="020B0604020202020204" pitchFamily="34" charset="0"/>
              <a:buChar char="•"/>
              <a:defRPr baseline="0">
                <a:solidFill>
                  <a:schemeClr val="bg1"/>
                </a:solidFill>
                <a:latin typeface="Gotham  " charset="0"/>
                <a:cs typeface="Arial"/>
              </a:defRPr>
            </a:lvl3pPr>
            <a:lvl4pPr marL="1714500" indent="-342900">
              <a:buSzPct val="100000"/>
              <a:buFont typeface="Arial" panose="020B0604020202020204" pitchFamily="34" charset="0"/>
              <a:buChar char="•"/>
              <a:defRPr baseline="0">
                <a:solidFill>
                  <a:schemeClr val="bg1"/>
                </a:solidFill>
                <a:latin typeface="Gotham  " charset="0"/>
                <a:cs typeface="Arial"/>
              </a:defRPr>
            </a:lvl4pPr>
            <a:lvl5pPr marL="2171700" indent="-342900">
              <a:buSzPct val="100000"/>
              <a:buFont typeface="Arial" panose="020B0604020202020204" pitchFamily="34" charset="0"/>
              <a:buChar char="•"/>
              <a:defRPr baseline="0">
                <a:solidFill>
                  <a:schemeClr val="bg1"/>
                </a:solidFill>
                <a:latin typeface="Gotham  " charset="0"/>
                <a:cs typeface="Arial"/>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3643586" y="557049"/>
            <a:ext cx="8126724" cy="567559"/>
          </a:xfrm>
          <a:prstGeom prst="rect">
            <a:avLst/>
          </a:prstGeom>
        </p:spPr>
        <p:txBody>
          <a:bodyPr>
            <a:noAutofit/>
          </a:bodyPr>
          <a:lstStyle>
            <a:lvl1pPr algn="l">
              <a:defRPr sz="2600" b="1" i="0" strike="noStrike" cap="none" normalizeH="0" baseline="0">
                <a:solidFill>
                  <a:schemeClr val="bg1"/>
                </a:solidFill>
                <a:latin typeface="Gotham  " charset="0"/>
                <a:cs typeface="Arial"/>
              </a:defRPr>
            </a:lvl1pPr>
          </a:lstStyle>
          <a:p>
            <a:r>
              <a:rPr lang="en-US" dirty="0"/>
              <a:t>Click to edit Master title style</a:t>
            </a:r>
          </a:p>
        </p:txBody>
      </p:sp>
      <p:pic>
        <p:nvPicPr>
          <p:cNvPr id="4" name="Picture 3"/>
          <p:cNvPicPr>
            <a:picLocks noChangeAspect="1"/>
          </p:cNvPicPr>
          <p:nvPr userDrawn="1"/>
        </p:nvPicPr>
        <p:blipFill>
          <a:blip r:embed="rId3"/>
          <a:stretch>
            <a:fillRect/>
          </a:stretch>
        </p:blipFill>
        <p:spPr>
          <a:xfrm>
            <a:off x="3446909" y="621452"/>
            <a:ext cx="30000" cy="438750"/>
          </a:xfrm>
          <a:prstGeom prst="rect">
            <a:avLst/>
          </a:prstGeom>
        </p:spPr>
      </p:pic>
      <p:sp>
        <p:nvSpPr>
          <p:cNvPr id="6" name="TextBox 5"/>
          <p:cNvSpPr txBox="1">
            <a:spLocks noChangeArrowheads="1"/>
          </p:cNvSpPr>
          <p:nvPr userDrawn="1"/>
        </p:nvSpPr>
        <p:spPr bwMode="auto">
          <a:xfrm>
            <a:off x="463551" y="6529839"/>
            <a:ext cx="10729383"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Franklin Gothic Book" charset="0"/>
                <a:ea typeface="ＭＳ Ｐゴシック" charset="0"/>
                <a:cs typeface="ＭＳ Ｐゴシック" charset="0"/>
              </a:defRPr>
            </a:lvl1pPr>
            <a:lvl2pPr marL="742950" indent="-285750" eaLnBrk="0" hangingPunct="0">
              <a:defRPr sz="2400">
                <a:solidFill>
                  <a:schemeClr val="tx1"/>
                </a:solidFill>
                <a:latin typeface="Franklin Gothic Book" charset="0"/>
                <a:ea typeface="ＭＳ Ｐゴシック" charset="0"/>
              </a:defRPr>
            </a:lvl2pPr>
            <a:lvl3pPr marL="1143000" indent="-228600" eaLnBrk="0" hangingPunct="0">
              <a:defRPr sz="2400">
                <a:solidFill>
                  <a:schemeClr val="tx1"/>
                </a:solidFill>
                <a:latin typeface="Franklin Gothic Book" charset="0"/>
                <a:ea typeface="ＭＳ Ｐゴシック" charset="0"/>
              </a:defRPr>
            </a:lvl3pPr>
            <a:lvl4pPr marL="1600200" indent="-228600" eaLnBrk="0" hangingPunct="0">
              <a:defRPr sz="2400">
                <a:solidFill>
                  <a:schemeClr val="tx1"/>
                </a:solidFill>
                <a:latin typeface="Franklin Gothic Book" charset="0"/>
                <a:ea typeface="ＭＳ Ｐゴシック" charset="0"/>
              </a:defRPr>
            </a:lvl4pPr>
            <a:lvl5pPr marL="2057400" indent="-228600" eaLnBrk="0" hangingPunct="0">
              <a:defRPr sz="2400">
                <a:solidFill>
                  <a:schemeClr val="tx1"/>
                </a:solidFill>
                <a:latin typeface="Franklin Gothic Book" charset="0"/>
                <a:ea typeface="ＭＳ Ｐゴシック" charset="0"/>
              </a:defRPr>
            </a:lvl5pPr>
            <a:lvl6pPr marL="2514600" indent="-228600" eaLnBrk="0" fontAlgn="base" hangingPunct="0">
              <a:spcBef>
                <a:spcPct val="0"/>
              </a:spcBef>
              <a:spcAft>
                <a:spcPct val="0"/>
              </a:spcAft>
              <a:defRPr sz="2400">
                <a:solidFill>
                  <a:schemeClr val="tx1"/>
                </a:solidFill>
                <a:latin typeface="Franklin Gothic Book" charset="0"/>
                <a:ea typeface="ＭＳ Ｐゴシック" charset="0"/>
              </a:defRPr>
            </a:lvl6pPr>
            <a:lvl7pPr marL="2971800" indent="-228600" eaLnBrk="0" fontAlgn="base" hangingPunct="0">
              <a:spcBef>
                <a:spcPct val="0"/>
              </a:spcBef>
              <a:spcAft>
                <a:spcPct val="0"/>
              </a:spcAft>
              <a:defRPr sz="2400">
                <a:solidFill>
                  <a:schemeClr val="tx1"/>
                </a:solidFill>
                <a:latin typeface="Franklin Gothic Book" charset="0"/>
                <a:ea typeface="ＭＳ Ｐゴシック" charset="0"/>
              </a:defRPr>
            </a:lvl7pPr>
            <a:lvl8pPr marL="3429000" indent="-228600" eaLnBrk="0" fontAlgn="base" hangingPunct="0">
              <a:spcBef>
                <a:spcPct val="0"/>
              </a:spcBef>
              <a:spcAft>
                <a:spcPct val="0"/>
              </a:spcAft>
              <a:defRPr sz="2400">
                <a:solidFill>
                  <a:schemeClr val="tx1"/>
                </a:solidFill>
                <a:latin typeface="Franklin Gothic Book" charset="0"/>
                <a:ea typeface="ＭＳ Ｐゴシック" charset="0"/>
              </a:defRPr>
            </a:lvl8pPr>
            <a:lvl9pPr marL="3886200" indent="-228600" eaLnBrk="0" fontAlgn="base" hangingPunct="0">
              <a:spcBef>
                <a:spcPct val="0"/>
              </a:spcBef>
              <a:spcAft>
                <a:spcPct val="0"/>
              </a:spcAft>
              <a:defRPr sz="2400">
                <a:solidFill>
                  <a:schemeClr val="tx1"/>
                </a:solidFill>
                <a:latin typeface="Franklin Gothic Book" charset="0"/>
                <a:ea typeface="ＭＳ Ｐゴシック" charset="0"/>
              </a:defRPr>
            </a:lvl9pPr>
          </a:lstStyle>
          <a:p>
            <a:pPr eaLnBrk="1" hangingPunct="1">
              <a:defRPr/>
            </a:pPr>
            <a:r>
              <a:rPr lang="en-US" sz="800" i="1" kern="1200" baseline="0" dirty="0">
                <a:solidFill>
                  <a:schemeClr val="bg1"/>
                </a:solidFill>
                <a:latin typeface="+mj-lt"/>
                <a:ea typeface="ＭＳ Ｐゴシック" charset="0"/>
                <a:cs typeface="ＭＳ Ｐゴシック" charset="0"/>
              </a:rPr>
              <a:t>® </a:t>
            </a:r>
            <a:r>
              <a:rPr lang="en-US" sz="800" b="0" i="1" kern="1200" baseline="0" dirty="0">
                <a:solidFill>
                  <a:schemeClr val="bg1"/>
                </a:solidFill>
                <a:latin typeface="+mj-lt"/>
                <a:ea typeface="ＭＳ Ｐゴシック" charset="0"/>
                <a:cs typeface="Calibri"/>
              </a:rPr>
              <a:t>Health Level Seven and HL7 are registered trademarks of Health Level Seven International, registered with the United States Patent and Trademark Office.</a:t>
            </a:r>
            <a:endParaRPr lang="en-US" sz="800" b="0" i="1" baseline="0" dirty="0">
              <a:solidFill>
                <a:schemeClr val="bg1"/>
              </a:solidFill>
              <a:latin typeface="+mj-lt"/>
              <a:cs typeface="Calibri"/>
            </a:endParaRPr>
          </a:p>
        </p:txBody>
      </p:sp>
    </p:spTree>
    <p:extLst>
      <p:ext uri="{BB962C8B-B14F-4D97-AF65-F5344CB8AC3E}">
        <p14:creationId xmlns:p14="http://schemas.microsoft.com/office/powerpoint/2010/main" val="25881602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770888" y="1295401"/>
            <a:ext cx="8650224"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109728" tIns="54864" rIns="109728" bIns="54864" rtlCol="0">
            <a:normAutofit/>
          </a:bodyPr>
          <a:lstStyle/>
          <a:p>
            <a:pPr>
              <a:spcBef>
                <a:spcPts val="2400"/>
              </a:spcBef>
              <a:buClr>
                <a:srgbClr val="2C7C9F">
                  <a:lumMod val="60000"/>
                  <a:lumOff val="40000"/>
                </a:srgbClr>
              </a:buClr>
              <a:buSzPct val="110000"/>
              <a:buFont typeface="Wingdings 2" pitchFamily="18" charset="2"/>
              <a:buNone/>
            </a:pPr>
            <a:endParaRPr sz="3840">
              <a:solidFill>
                <a:prstClr val="black">
                  <a:lumMod val="65000"/>
                  <a:lumOff val="35000"/>
                </a:prstClr>
              </a:solidFill>
            </a:endParaRPr>
          </a:p>
        </p:txBody>
      </p:sp>
      <p:sp>
        <p:nvSpPr>
          <p:cNvPr id="2" name="Title 1"/>
          <p:cNvSpPr>
            <a:spLocks noGrp="1"/>
          </p:cNvSpPr>
          <p:nvPr>
            <p:ph type="ctrTitle"/>
          </p:nvPr>
        </p:nvSpPr>
        <p:spPr>
          <a:xfrm>
            <a:off x="1763895" y="1524001"/>
            <a:ext cx="8664211" cy="1724867"/>
          </a:xfrm>
        </p:spPr>
        <p:txBody>
          <a:bodyPr vert="horz" lIns="91440" tIns="45720" rIns="91440" bIns="45720" rtlCol="0" anchor="b" anchorCtr="0">
            <a:noAutofit/>
          </a:bodyPr>
          <a:lstStyle>
            <a:lvl1pPr marL="0" indent="0" algn="ctr" defTabSz="1097280" rtl="0" eaLnBrk="1" latinLnBrk="0" hangingPunct="1">
              <a:spcBef>
                <a:spcPct val="0"/>
              </a:spcBef>
              <a:buClr>
                <a:schemeClr val="accent1">
                  <a:lumMod val="60000"/>
                  <a:lumOff val="40000"/>
                </a:schemeClr>
              </a:buClr>
              <a:buSzPct val="110000"/>
              <a:buFont typeface="Wingdings 2" pitchFamily="18" charset="2"/>
              <a:buNone/>
              <a:defRPr sz="552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763898" y="3299012"/>
            <a:ext cx="8664212" cy="916642"/>
          </a:xfrm>
        </p:spPr>
        <p:txBody>
          <a:bodyPr vert="horz" lIns="91440" tIns="45720" rIns="91440" bIns="45720" rtlCol="0">
            <a:normAutofit/>
          </a:bodyPr>
          <a:lstStyle>
            <a:lvl1pPr marL="0" indent="0" algn="ctr" defTabSz="1097280" rtl="0" eaLnBrk="1" latinLnBrk="0" hangingPunct="1">
              <a:spcBef>
                <a:spcPts val="360"/>
              </a:spcBef>
              <a:buClr>
                <a:schemeClr val="accent1">
                  <a:lumMod val="60000"/>
                  <a:lumOff val="40000"/>
                </a:schemeClr>
              </a:buClr>
              <a:buSzPct val="110000"/>
              <a:buFont typeface="Wingdings 2" pitchFamily="18" charset="2"/>
              <a:buNone/>
              <a:defRPr sz="2160" kern="1200">
                <a:solidFill>
                  <a:schemeClr val="tx1">
                    <a:tint val="75000"/>
                  </a:schemeClr>
                </a:solidFill>
                <a:latin typeface="+mn-lt"/>
                <a:ea typeface="+mn-ea"/>
                <a:cs typeface="+mn-cs"/>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C738FE10-1B1D-48F1-B03B-C7171B05DCB9}" type="datetime1">
              <a:rPr lang="en-US" smtClean="0">
                <a:solidFill>
                  <a:prstClr val="white"/>
                </a:solidFill>
              </a:rPr>
              <a:pPr/>
              <a:t>9/24/2017</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10530541" y="6275668"/>
            <a:ext cx="1320800" cy="365125"/>
          </a:xfrm>
          <a:prstGeom prst="rect">
            <a:avLst/>
          </a:prstGeom>
        </p:spPr>
        <p:txBody>
          <a:bodyPr/>
          <a:lstStyle/>
          <a:p>
            <a:pPr defTabSz="548640"/>
            <a:fld id="{2AA957AF-53C0-420B-9C2D-77DB1416566C}" type="slidenum">
              <a:rPr lang="en-US" smtClean="0">
                <a:solidFill>
                  <a:prstClr val="black"/>
                </a:solidFill>
              </a:rPr>
              <a:pPr defTabSz="548640"/>
              <a:t>‹#›</a:t>
            </a:fld>
            <a:endParaRPr lang="en-US">
              <a:solidFill>
                <a:prstClr val="black"/>
              </a:solidFill>
            </a:endParaRPr>
          </a:p>
        </p:txBody>
      </p:sp>
    </p:spTree>
    <p:extLst>
      <p:ext uri="{BB962C8B-B14F-4D97-AF65-F5344CB8AC3E}">
        <p14:creationId xmlns:p14="http://schemas.microsoft.com/office/powerpoint/2010/main" val="25542255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499679E9-BC8A-4489-952A-0BB98CC901FE}" type="datetime1">
              <a:rPr lang="en-US" smtClean="0">
                <a:solidFill>
                  <a:prstClr val="white"/>
                </a:solidFill>
              </a:rPr>
              <a:pPr/>
              <a:t>9/24/2017</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a:xfrm>
            <a:off x="10530541" y="6275668"/>
            <a:ext cx="1320800" cy="365125"/>
          </a:xfrm>
          <a:prstGeom prst="rect">
            <a:avLst/>
          </a:prstGeom>
        </p:spPr>
        <p:txBody>
          <a:bodyPr/>
          <a:lstStyle/>
          <a:p>
            <a:pPr defTabSz="548640"/>
            <a:fld id="{2A87D11A-E4C4-2C4D-9054-85AF8217705F}" type="slidenum">
              <a:rPr lang="en-US" smtClean="0">
                <a:solidFill>
                  <a:prstClr val="black"/>
                </a:solidFill>
              </a:rPr>
              <a:pPr defTabSz="548640"/>
              <a:t>‹#›</a:t>
            </a:fld>
            <a:endParaRPr lang="en-US">
              <a:solidFill>
                <a:prstClr val="black"/>
              </a:solidFill>
            </a:endParaRPr>
          </a:p>
        </p:txBody>
      </p:sp>
    </p:spTree>
    <p:extLst>
      <p:ext uri="{BB962C8B-B14F-4D97-AF65-F5344CB8AC3E}">
        <p14:creationId xmlns:p14="http://schemas.microsoft.com/office/powerpoint/2010/main" val="121189121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484721" y="3352803"/>
            <a:ext cx="11222567"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484721" y="4771030"/>
            <a:ext cx="11222567" cy="972671"/>
          </a:xfrm>
        </p:spPr>
        <p:txBody>
          <a:bodyPr>
            <a:normAutofit/>
          </a:bodyPr>
          <a:lstStyle>
            <a:lvl1pPr marL="0" indent="0" algn="ctr">
              <a:spcBef>
                <a:spcPts val="360"/>
              </a:spcBef>
              <a:buNone/>
              <a:defRPr sz="2160">
                <a:solidFill>
                  <a:schemeClr val="tx1">
                    <a:tint val="75000"/>
                  </a:schemeClr>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EE6504D8-45F7-47B6-B4E0-70C0537621DE}" type="datetime1">
              <a:rPr lang="en-US" smtClean="0">
                <a:solidFill>
                  <a:prstClr val="white"/>
                </a:solidFill>
              </a:rPr>
              <a:pPr/>
              <a:t>9/24/2017</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10530541" y="6275668"/>
            <a:ext cx="1320800" cy="365125"/>
          </a:xfrm>
          <a:prstGeom prst="rect">
            <a:avLst/>
          </a:prstGeom>
        </p:spPr>
        <p:txBody>
          <a:bodyPr/>
          <a:lstStyle/>
          <a:p>
            <a:pPr defTabSz="548640"/>
            <a:fld id="{2A87D11A-E4C4-2C4D-9054-85AF8217705F}" type="slidenum">
              <a:rPr lang="en-US" smtClean="0">
                <a:solidFill>
                  <a:prstClr val="black"/>
                </a:solidFill>
              </a:rPr>
              <a:pPr defTabSz="548640"/>
              <a:t>‹#›</a:t>
            </a:fld>
            <a:endParaRPr lang="en-US">
              <a:solidFill>
                <a:prstClr val="black"/>
              </a:solidFill>
            </a:endParaRPr>
          </a:p>
        </p:txBody>
      </p:sp>
      <p:sp>
        <p:nvSpPr>
          <p:cNvPr id="9" name="Picture Placeholder 2"/>
          <p:cNvSpPr>
            <a:spLocks noGrp="1"/>
          </p:cNvSpPr>
          <p:nvPr>
            <p:ph type="pic" idx="13"/>
          </p:nvPr>
        </p:nvSpPr>
        <p:spPr>
          <a:xfrm>
            <a:off x="494640" y="363538"/>
            <a:ext cx="1120272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smtClean="0"/>
              <a:t>Drag picture to placeholder or click icon to add</a:t>
            </a:r>
            <a:endParaRPr/>
          </a:p>
        </p:txBody>
      </p:sp>
    </p:spTree>
    <p:extLst>
      <p:ext uri="{BB962C8B-B14F-4D97-AF65-F5344CB8AC3E}">
        <p14:creationId xmlns:p14="http://schemas.microsoft.com/office/powerpoint/2010/main" val="41037909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32370" y="2403145"/>
            <a:ext cx="10742084" cy="1362074"/>
          </a:xfrm>
        </p:spPr>
        <p:txBody>
          <a:bodyPr anchor="b" anchorCtr="0"/>
          <a:lstStyle>
            <a:lvl1pPr algn="ctr">
              <a:defRPr sz="5520" b="0" cap="none" baseline="0"/>
            </a:lvl1pPr>
          </a:lstStyle>
          <a:p>
            <a:r>
              <a:rPr lang="en-US" smtClean="0"/>
              <a:t>Click to edit Master title style</a:t>
            </a:r>
            <a:endParaRPr/>
          </a:p>
        </p:txBody>
      </p:sp>
      <p:sp>
        <p:nvSpPr>
          <p:cNvPr id="3" name="Text Placeholder 2"/>
          <p:cNvSpPr>
            <a:spLocks noGrp="1"/>
          </p:cNvSpPr>
          <p:nvPr>
            <p:ph type="body" idx="1"/>
          </p:nvPr>
        </p:nvSpPr>
        <p:spPr>
          <a:xfrm>
            <a:off x="732370" y="3736006"/>
            <a:ext cx="10742084" cy="1500187"/>
          </a:xfrm>
        </p:spPr>
        <p:txBody>
          <a:bodyPr anchor="t" anchorCtr="0">
            <a:normAutofit/>
          </a:bodyPr>
          <a:lstStyle>
            <a:lvl1pPr marL="0" indent="0" algn="ctr">
              <a:spcBef>
                <a:spcPts val="360"/>
              </a:spcBef>
              <a:buNone/>
              <a:defRPr sz="2160">
                <a:solidFill>
                  <a:schemeClr val="tx1">
                    <a:tint val="75000"/>
                  </a:schemeClr>
                </a:solidFill>
              </a:defRPr>
            </a:lvl1pPr>
            <a:lvl2pPr marL="548640" indent="0">
              <a:buNone/>
              <a:defRPr sz="2160">
                <a:solidFill>
                  <a:schemeClr val="tx1">
                    <a:tint val="75000"/>
                  </a:schemeClr>
                </a:solidFill>
              </a:defRPr>
            </a:lvl2pPr>
            <a:lvl3pPr marL="1097280" indent="0">
              <a:buNone/>
              <a:defRPr sz="1920">
                <a:solidFill>
                  <a:schemeClr val="tx1">
                    <a:tint val="75000"/>
                  </a:schemeClr>
                </a:solidFill>
              </a:defRPr>
            </a:lvl3pPr>
            <a:lvl4pPr marL="1645920" indent="0">
              <a:buNone/>
              <a:defRPr sz="1680">
                <a:solidFill>
                  <a:schemeClr val="tx1">
                    <a:tint val="75000"/>
                  </a:schemeClr>
                </a:solidFill>
              </a:defRPr>
            </a:lvl4pPr>
            <a:lvl5pPr marL="2194560" indent="0">
              <a:buNone/>
              <a:defRPr sz="1680">
                <a:solidFill>
                  <a:schemeClr val="tx1">
                    <a:tint val="75000"/>
                  </a:schemeClr>
                </a:solidFill>
              </a:defRPr>
            </a:lvl5pPr>
            <a:lvl6pPr marL="2743200" indent="0">
              <a:buNone/>
              <a:defRPr sz="1680">
                <a:solidFill>
                  <a:schemeClr val="tx1">
                    <a:tint val="75000"/>
                  </a:schemeClr>
                </a:solidFill>
              </a:defRPr>
            </a:lvl6pPr>
            <a:lvl7pPr marL="3291840" indent="0">
              <a:buNone/>
              <a:defRPr sz="1680">
                <a:solidFill>
                  <a:schemeClr val="tx1">
                    <a:tint val="75000"/>
                  </a:schemeClr>
                </a:solidFill>
              </a:defRPr>
            </a:lvl7pPr>
            <a:lvl8pPr marL="3840480" indent="0">
              <a:buNone/>
              <a:defRPr sz="1680">
                <a:solidFill>
                  <a:schemeClr val="tx1">
                    <a:tint val="75000"/>
                  </a:schemeClr>
                </a:solidFill>
              </a:defRPr>
            </a:lvl8pPr>
            <a:lvl9pPr marL="4389120" indent="0">
              <a:buNone/>
              <a:defRPr sz="1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2402AF-1C42-4155-81E8-32939EFC1B1D}" type="datetime1">
              <a:rPr lang="en-US" smtClean="0">
                <a:solidFill>
                  <a:prstClr val="white"/>
                </a:solidFill>
              </a:rPr>
              <a:pPr/>
              <a:t>9/24/2017</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10530541" y="6275668"/>
            <a:ext cx="1320800" cy="365125"/>
          </a:xfrm>
          <a:prstGeom prst="rect">
            <a:avLst/>
          </a:prstGeom>
        </p:spPr>
        <p:txBody>
          <a:bodyPr/>
          <a:lstStyle/>
          <a:p>
            <a:pPr defTabSz="548640"/>
            <a:fld id="{2AA957AF-53C0-420B-9C2D-77DB1416566C}" type="slidenum">
              <a:rPr lang="en-US" smtClean="0">
                <a:solidFill>
                  <a:prstClr val="black"/>
                </a:solidFill>
              </a:rPr>
              <a:pPr defTabSz="548640"/>
              <a:t>‹#›</a:t>
            </a:fld>
            <a:endParaRPr lang="en-US">
              <a:solidFill>
                <a:prstClr val="black"/>
              </a:solidFill>
            </a:endParaRPr>
          </a:p>
        </p:txBody>
      </p:sp>
    </p:spTree>
    <p:extLst>
      <p:ext uri="{BB962C8B-B14F-4D97-AF65-F5344CB8AC3E}">
        <p14:creationId xmlns:p14="http://schemas.microsoft.com/office/powerpoint/2010/main" val="29284733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32367" y="107576"/>
            <a:ext cx="10723035"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732367" y="1600201"/>
            <a:ext cx="5120640" cy="4343400"/>
          </a:xfrm>
        </p:spPr>
        <p:txBody>
          <a:bodyPr>
            <a:normAutofit/>
          </a:bodyPr>
          <a:lstStyle>
            <a:lvl1pPr>
              <a:spcBef>
                <a:spcPts val="1920"/>
              </a:spcBef>
              <a:defRPr sz="2400"/>
            </a:lvl1pPr>
            <a:lvl2pPr>
              <a:defRPr sz="2160"/>
            </a:lvl2pPr>
            <a:lvl3pPr>
              <a:defRPr sz="2160"/>
            </a:lvl3pPr>
            <a:lvl4pPr>
              <a:defRPr sz="2160"/>
            </a:lvl4pPr>
            <a:lvl5pPr>
              <a:defRPr sz="2160"/>
            </a:lvl5pPr>
            <a:lvl6pPr>
              <a:defRPr sz="2160"/>
            </a:lvl6pPr>
            <a:lvl7pPr>
              <a:defRPr sz="2160"/>
            </a:lvl7pPr>
            <a:lvl8pPr>
              <a:defRPr sz="2160"/>
            </a:lvl8pPr>
            <a:lvl9pPr>
              <a:defRPr sz="21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334761" y="1600201"/>
            <a:ext cx="5120640" cy="4343400"/>
          </a:xfrm>
        </p:spPr>
        <p:txBody>
          <a:bodyPr>
            <a:normAutofit/>
          </a:bodyPr>
          <a:lstStyle>
            <a:lvl1pPr>
              <a:spcBef>
                <a:spcPts val="1920"/>
              </a:spcBef>
              <a:defRPr sz="2400"/>
            </a:lvl1pPr>
            <a:lvl2pPr>
              <a:defRPr sz="2160"/>
            </a:lvl2pPr>
            <a:lvl3pPr>
              <a:defRPr sz="2160"/>
            </a:lvl3pPr>
            <a:lvl4pPr>
              <a:defRPr sz="2160"/>
            </a:lvl4pPr>
            <a:lvl5pPr>
              <a:defRPr sz="2160"/>
            </a:lvl5pPr>
            <a:lvl6pPr>
              <a:defRPr sz="2160"/>
            </a:lvl6pPr>
            <a:lvl7pPr>
              <a:defRPr sz="2160"/>
            </a:lvl7pPr>
            <a:lvl8pPr>
              <a:defRPr sz="2160"/>
            </a:lvl8pPr>
            <a:lvl9pPr>
              <a:defRPr sz="21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CCE0C650-2C9D-4DC3-A85E-09F8E0C57D5D}" type="datetime1">
              <a:rPr lang="en-US" smtClean="0">
                <a:solidFill>
                  <a:prstClr val="white"/>
                </a:solidFill>
              </a:rPr>
              <a:pPr/>
              <a:t>9/24/2017</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a:xfrm>
            <a:off x="10530541" y="6275668"/>
            <a:ext cx="1320800" cy="365125"/>
          </a:xfrm>
          <a:prstGeom prst="rect">
            <a:avLst/>
          </a:prstGeom>
        </p:spPr>
        <p:txBody>
          <a:bodyPr/>
          <a:lstStyle/>
          <a:p>
            <a:pPr defTabSz="548640"/>
            <a:fld id="{2A87D11A-E4C4-2C4D-9054-85AF8217705F}" type="slidenum">
              <a:rPr lang="en-US" smtClean="0">
                <a:solidFill>
                  <a:prstClr val="black"/>
                </a:solidFill>
              </a:rPr>
              <a:pPr defTabSz="548640"/>
              <a:t>‹#›</a:t>
            </a:fld>
            <a:endParaRPr lang="en-US" dirty="0">
              <a:solidFill>
                <a:prstClr val="black"/>
              </a:solidFill>
            </a:endParaRPr>
          </a:p>
        </p:txBody>
      </p:sp>
    </p:spTree>
    <p:extLst>
      <p:ext uri="{BB962C8B-B14F-4D97-AF65-F5344CB8AC3E}">
        <p14:creationId xmlns:p14="http://schemas.microsoft.com/office/powerpoint/2010/main" val="30914070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2365" y="107576"/>
            <a:ext cx="10723035"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32365" y="1453227"/>
            <a:ext cx="5120640" cy="750887"/>
          </a:xfrm>
        </p:spPr>
        <p:txBody>
          <a:bodyPr anchor="b">
            <a:noAutofit/>
          </a:bodyPr>
          <a:lstStyle>
            <a:lvl1pPr marL="0" indent="0" algn="ctr">
              <a:spcBef>
                <a:spcPts val="0"/>
              </a:spcBef>
              <a:buNone/>
              <a:defRPr sz="2880" b="0">
                <a:solidFill>
                  <a:schemeClr val="accent1">
                    <a:lumMod val="60000"/>
                    <a:lumOff val="40000"/>
                  </a:schemeClr>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4" name="Content Placeholder 3"/>
          <p:cNvSpPr>
            <a:spLocks noGrp="1"/>
          </p:cNvSpPr>
          <p:nvPr>
            <p:ph sz="half" idx="2"/>
          </p:nvPr>
        </p:nvSpPr>
        <p:spPr>
          <a:xfrm>
            <a:off x="732365" y="2347418"/>
            <a:ext cx="5120640" cy="3596185"/>
          </a:xfrm>
        </p:spPr>
        <p:txBody>
          <a:bodyPr>
            <a:normAutofit/>
          </a:bodyPr>
          <a:lstStyle>
            <a:lvl1pPr>
              <a:spcBef>
                <a:spcPts val="1920"/>
              </a:spcBef>
              <a:defRPr sz="2400"/>
            </a:lvl1pPr>
            <a:lvl2pPr>
              <a:defRPr sz="2160"/>
            </a:lvl2pPr>
            <a:lvl3pPr>
              <a:defRPr sz="2160"/>
            </a:lvl3pPr>
            <a:lvl4pPr>
              <a:defRPr sz="2160"/>
            </a:lvl4pPr>
            <a:lvl5pPr>
              <a:defRPr sz="2160"/>
            </a:lvl5pPr>
            <a:lvl6pPr>
              <a:defRPr sz="1920"/>
            </a:lvl6pPr>
            <a:lvl7pPr>
              <a:defRPr sz="1920"/>
            </a:lvl7pPr>
            <a:lvl8pPr>
              <a:defRPr sz="1920"/>
            </a:lvl8pPr>
            <a:lvl9pPr>
              <a:defRPr sz="19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334760" y="1453227"/>
            <a:ext cx="5120640" cy="750887"/>
          </a:xfrm>
        </p:spPr>
        <p:txBody>
          <a:bodyPr anchor="b">
            <a:noAutofit/>
          </a:bodyPr>
          <a:lstStyle>
            <a:lvl1pPr marL="0" indent="0" algn="ctr">
              <a:spcBef>
                <a:spcPts val="0"/>
              </a:spcBef>
              <a:buNone/>
              <a:defRPr sz="2880" b="0">
                <a:solidFill>
                  <a:schemeClr val="accent1">
                    <a:lumMod val="60000"/>
                    <a:lumOff val="40000"/>
                  </a:schemeClr>
                </a:soli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6" name="Content Placeholder 5"/>
          <p:cNvSpPr>
            <a:spLocks noGrp="1"/>
          </p:cNvSpPr>
          <p:nvPr>
            <p:ph sz="quarter" idx="4"/>
          </p:nvPr>
        </p:nvSpPr>
        <p:spPr>
          <a:xfrm>
            <a:off x="6334760" y="2347418"/>
            <a:ext cx="5120640" cy="3596185"/>
          </a:xfrm>
        </p:spPr>
        <p:txBody>
          <a:bodyPr>
            <a:normAutofit/>
          </a:bodyPr>
          <a:lstStyle>
            <a:lvl1pPr>
              <a:spcBef>
                <a:spcPts val="1920"/>
              </a:spcBef>
              <a:defRPr sz="2400"/>
            </a:lvl1pPr>
            <a:lvl2pPr>
              <a:defRPr sz="2160"/>
            </a:lvl2pPr>
            <a:lvl3pPr>
              <a:defRPr sz="2160"/>
            </a:lvl3pPr>
            <a:lvl4pPr>
              <a:defRPr sz="2160"/>
            </a:lvl4pPr>
            <a:lvl5pPr>
              <a:defRPr sz="2160"/>
            </a:lvl5pPr>
            <a:lvl6pPr>
              <a:defRPr sz="1920"/>
            </a:lvl6pPr>
            <a:lvl7pPr>
              <a:defRPr sz="1920"/>
            </a:lvl7pPr>
            <a:lvl8pPr>
              <a:defRPr sz="1920"/>
            </a:lvl8pPr>
            <a:lvl9pPr>
              <a:defRPr sz="192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5E0058CC-1AA5-4152-8D24-741E652A9FF0}" type="datetime1">
              <a:rPr lang="en-US" smtClean="0">
                <a:solidFill>
                  <a:prstClr val="white"/>
                </a:solidFill>
              </a:rPr>
              <a:pPr/>
              <a:t>9/24/2017</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a:xfrm>
            <a:off x="10530541" y="6275668"/>
            <a:ext cx="1320800" cy="365125"/>
          </a:xfrm>
          <a:prstGeom prst="rect">
            <a:avLst/>
          </a:prstGeom>
        </p:spPr>
        <p:txBody>
          <a:bodyPr/>
          <a:lstStyle/>
          <a:p>
            <a:pPr defTabSz="548640"/>
            <a:fld id="{2A87D11A-E4C4-2C4D-9054-85AF8217705F}" type="slidenum">
              <a:rPr lang="en-US" smtClean="0">
                <a:solidFill>
                  <a:prstClr val="black"/>
                </a:solidFill>
              </a:rPr>
              <a:pPr defTabSz="548640"/>
              <a:t>‹#›</a:t>
            </a:fld>
            <a:endParaRPr lang="en-US">
              <a:solidFill>
                <a:prstClr val="black"/>
              </a:solidFill>
            </a:endParaRPr>
          </a:p>
        </p:txBody>
      </p:sp>
    </p:spTree>
    <p:extLst>
      <p:ext uri="{BB962C8B-B14F-4D97-AF65-F5344CB8AC3E}">
        <p14:creationId xmlns:p14="http://schemas.microsoft.com/office/powerpoint/2010/main" val="28855897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6" name="Date Placeholder 5"/>
          <p:cNvSpPr>
            <a:spLocks noGrp="1"/>
          </p:cNvSpPr>
          <p:nvPr>
            <p:ph type="dt" sz="half" idx="10"/>
          </p:nvPr>
        </p:nvSpPr>
        <p:spPr/>
        <p:txBody>
          <a:bodyPr/>
          <a:lstStyle/>
          <a:p>
            <a:fld id="{4D66700D-0AD5-4B5A-B740-0619A057BD85}" type="datetime1">
              <a:rPr lang="en-US" smtClean="0">
                <a:solidFill>
                  <a:prstClr val="white"/>
                </a:solidFill>
              </a:rPr>
              <a:pPr/>
              <a:t>9/24/2017</a:t>
            </a:fld>
            <a:endParaRPr lang="en-US">
              <a:solidFill>
                <a:prstClr val="white"/>
              </a:solidFill>
            </a:endParaRPr>
          </a:p>
        </p:txBody>
      </p:sp>
      <p:sp>
        <p:nvSpPr>
          <p:cNvPr id="7" name="Footer Placeholder 6"/>
          <p:cNvSpPr>
            <a:spLocks noGrp="1"/>
          </p:cNvSpPr>
          <p:nvPr>
            <p:ph type="ftr" sz="quarter" idx="11"/>
          </p:nvPr>
        </p:nvSpPr>
        <p:spPr/>
        <p:txBody>
          <a:bodyPr/>
          <a:lstStyle/>
          <a:p>
            <a:endParaRPr lang="en-US">
              <a:solidFill>
                <a:prstClr val="white"/>
              </a:solidFill>
            </a:endParaRPr>
          </a:p>
        </p:txBody>
      </p:sp>
      <p:sp>
        <p:nvSpPr>
          <p:cNvPr id="8" name="Slide Number Placeholder 7"/>
          <p:cNvSpPr>
            <a:spLocks noGrp="1"/>
          </p:cNvSpPr>
          <p:nvPr>
            <p:ph type="sldNum" sz="quarter" idx="12"/>
          </p:nvPr>
        </p:nvSpPr>
        <p:spPr>
          <a:xfrm>
            <a:off x="10530541" y="6275668"/>
            <a:ext cx="1320800" cy="365125"/>
          </a:xfrm>
          <a:prstGeom prst="rect">
            <a:avLst/>
          </a:prstGeom>
        </p:spPr>
        <p:txBody>
          <a:bodyPr/>
          <a:lstStyle/>
          <a:p>
            <a:pPr defTabSz="548640"/>
            <a:fld id="{2A87D11A-E4C4-2C4D-9054-85AF8217705F}" type="slidenum">
              <a:rPr lang="en-US" smtClean="0">
                <a:solidFill>
                  <a:prstClr val="black"/>
                </a:solidFill>
              </a:rPr>
              <a:pPr defTabSz="548640"/>
              <a:t>‹#›</a:t>
            </a:fld>
            <a:endParaRPr lang="en-US" dirty="0">
              <a:solidFill>
                <a:prstClr val="black"/>
              </a:solidFill>
            </a:endParaRPr>
          </a:p>
        </p:txBody>
      </p:sp>
    </p:spTree>
    <p:extLst>
      <p:ext uri="{BB962C8B-B14F-4D97-AF65-F5344CB8AC3E}">
        <p14:creationId xmlns:p14="http://schemas.microsoft.com/office/powerpoint/2010/main" val="68778232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3CAB29-9A06-4036-AA7B-0A35BBD8B9D4}" type="datetime1">
              <a:rPr lang="en-US" smtClean="0">
                <a:solidFill>
                  <a:prstClr val="white"/>
                </a:solidFill>
              </a:rPr>
              <a:pPr/>
              <a:t>9/24/2017</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a:xfrm>
            <a:off x="10530541" y="6275668"/>
            <a:ext cx="1320800" cy="365125"/>
          </a:xfrm>
          <a:prstGeom prst="rect">
            <a:avLst/>
          </a:prstGeom>
        </p:spPr>
        <p:txBody>
          <a:bodyPr/>
          <a:lstStyle/>
          <a:p>
            <a:pPr defTabSz="548640"/>
            <a:fld id="{2A87D11A-E4C4-2C4D-9054-85AF8217705F}" type="slidenum">
              <a:rPr lang="en-US" smtClean="0">
                <a:solidFill>
                  <a:prstClr val="black"/>
                </a:solidFill>
              </a:rPr>
              <a:pPr defTabSz="548640"/>
              <a:t>‹#›</a:t>
            </a:fld>
            <a:endParaRPr lang="en-US">
              <a:solidFill>
                <a:prstClr val="black"/>
              </a:solidFill>
            </a:endParaRPr>
          </a:p>
        </p:txBody>
      </p:sp>
    </p:spTree>
    <p:extLst>
      <p:ext uri="{BB962C8B-B14F-4D97-AF65-F5344CB8AC3E}">
        <p14:creationId xmlns:p14="http://schemas.microsoft.com/office/powerpoint/2010/main" val="4591964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1199" y="611872"/>
            <a:ext cx="5120640" cy="1162051"/>
          </a:xfrm>
        </p:spPr>
        <p:txBody>
          <a:bodyPr anchor="b"/>
          <a:lstStyle>
            <a:lvl1pPr algn="ctr">
              <a:defRPr sz="4320" b="0"/>
            </a:lvl1pPr>
          </a:lstStyle>
          <a:p>
            <a:r>
              <a:rPr lang="en-US" smtClean="0"/>
              <a:t>Click to edit Master title style</a:t>
            </a:r>
            <a:endParaRPr/>
          </a:p>
        </p:txBody>
      </p:sp>
      <p:sp>
        <p:nvSpPr>
          <p:cNvPr id="3" name="Content Placeholder 2"/>
          <p:cNvSpPr>
            <a:spLocks noGrp="1"/>
          </p:cNvSpPr>
          <p:nvPr>
            <p:ph idx="1"/>
          </p:nvPr>
        </p:nvSpPr>
        <p:spPr>
          <a:xfrm>
            <a:off x="6323765" y="368301"/>
            <a:ext cx="5120640" cy="5575300"/>
          </a:xfrm>
        </p:spPr>
        <p:txBody>
          <a:bodyPr>
            <a:normAutofit/>
          </a:bodyPr>
          <a:lstStyle>
            <a:lvl1pPr>
              <a:spcBef>
                <a:spcPts val="2400"/>
              </a:spcBef>
              <a:defRPr sz="2640"/>
            </a:lvl1pPr>
            <a:lvl2pPr>
              <a:defRPr sz="2400"/>
            </a:lvl2pPr>
            <a:lvl3pPr>
              <a:defRPr sz="2160"/>
            </a:lvl3pPr>
            <a:lvl4pPr>
              <a:defRPr sz="2160"/>
            </a:lvl4pPr>
            <a:lvl5pPr>
              <a:defRPr sz="216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11199" y="1787857"/>
            <a:ext cx="5120640" cy="3720152"/>
          </a:xfrm>
        </p:spPr>
        <p:txBody>
          <a:bodyPr>
            <a:normAutofit/>
          </a:bodyPr>
          <a:lstStyle>
            <a:lvl1pPr marL="0" indent="0" algn="ctr">
              <a:spcBef>
                <a:spcPts val="720"/>
              </a:spcBef>
              <a:buNone/>
              <a:defRPr sz="216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2299F8-B8C4-4CEC-B88D-BB84E141C287}" type="datetime1">
              <a:rPr lang="en-US" smtClean="0">
                <a:solidFill>
                  <a:prstClr val="white"/>
                </a:solidFill>
              </a:rPr>
              <a:pPr/>
              <a:t>9/24/2017</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a:xfrm>
            <a:off x="10530541" y="6275668"/>
            <a:ext cx="1320800" cy="365125"/>
          </a:xfrm>
          <a:prstGeom prst="rect">
            <a:avLst/>
          </a:prstGeom>
        </p:spPr>
        <p:txBody>
          <a:bodyPr/>
          <a:lstStyle/>
          <a:p>
            <a:pPr defTabSz="548640"/>
            <a:fld id="{2A87D11A-E4C4-2C4D-9054-85AF8217705F}" type="slidenum">
              <a:rPr lang="en-US" smtClean="0">
                <a:solidFill>
                  <a:prstClr val="black"/>
                </a:solidFill>
              </a:rPr>
              <a:pPr defTabSz="548640"/>
              <a:t>‹#›</a:t>
            </a:fld>
            <a:endParaRPr lang="en-US">
              <a:solidFill>
                <a:prstClr val="black"/>
              </a:solidFill>
            </a:endParaRPr>
          </a:p>
        </p:txBody>
      </p:sp>
    </p:spTree>
    <p:extLst>
      <p:ext uri="{BB962C8B-B14F-4D97-AF65-F5344CB8AC3E}">
        <p14:creationId xmlns:p14="http://schemas.microsoft.com/office/powerpoint/2010/main" val="7237132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1201" y="611872"/>
            <a:ext cx="5439393" cy="1162051"/>
          </a:xfrm>
        </p:spPr>
        <p:txBody>
          <a:bodyPr anchor="b"/>
          <a:lstStyle>
            <a:lvl1pPr algn="ctr">
              <a:defRPr sz="4320" b="0"/>
            </a:lvl1pPr>
          </a:lstStyle>
          <a:p>
            <a:r>
              <a:rPr lang="en-US" smtClean="0"/>
              <a:t>Click to edit Master title style</a:t>
            </a:r>
            <a:endParaRPr/>
          </a:p>
        </p:txBody>
      </p:sp>
      <p:sp>
        <p:nvSpPr>
          <p:cNvPr id="4" name="Text Placeholder 3"/>
          <p:cNvSpPr>
            <a:spLocks noGrp="1"/>
          </p:cNvSpPr>
          <p:nvPr>
            <p:ph type="body" sz="half" idx="2"/>
          </p:nvPr>
        </p:nvSpPr>
        <p:spPr>
          <a:xfrm>
            <a:off x="711201" y="1787857"/>
            <a:ext cx="5439393" cy="3720152"/>
          </a:xfrm>
        </p:spPr>
        <p:txBody>
          <a:bodyPr>
            <a:normAutofit/>
          </a:bodyPr>
          <a:lstStyle>
            <a:lvl1pPr marL="0" indent="0" algn="ctr">
              <a:spcBef>
                <a:spcPts val="720"/>
              </a:spcBef>
              <a:buNone/>
              <a:defRPr sz="216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06ECD1-C6CB-4095-9A99-E4CB3AFFE894}" type="datetime1">
              <a:rPr lang="en-US" smtClean="0">
                <a:solidFill>
                  <a:prstClr val="white"/>
                </a:solidFill>
              </a:rPr>
              <a:pPr/>
              <a:t>9/24/2017</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a:xfrm>
            <a:off x="10530541" y="6275668"/>
            <a:ext cx="1320800" cy="365125"/>
          </a:xfrm>
          <a:prstGeom prst="rect">
            <a:avLst/>
          </a:prstGeom>
        </p:spPr>
        <p:txBody>
          <a:bodyPr/>
          <a:lstStyle/>
          <a:p>
            <a:pPr defTabSz="548640"/>
            <a:fld id="{2A87D11A-E4C4-2C4D-9054-85AF8217705F}" type="slidenum">
              <a:rPr lang="en-US" smtClean="0">
                <a:solidFill>
                  <a:prstClr val="black"/>
                </a:solidFill>
              </a:rPr>
              <a:pPr defTabSz="548640"/>
              <a:t>‹#›</a:t>
            </a:fld>
            <a:endParaRPr lang="en-US">
              <a:solidFill>
                <a:prstClr val="black"/>
              </a:solidFill>
            </a:endParaRPr>
          </a:p>
        </p:txBody>
      </p:sp>
      <p:sp>
        <p:nvSpPr>
          <p:cNvPr id="8" name="Picture Placeholder 2"/>
          <p:cNvSpPr>
            <a:spLocks noGrp="1"/>
          </p:cNvSpPr>
          <p:nvPr>
            <p:ph type="pic" idx="1"/>
          </p:nvPr>
        </p:nvSpPr>
        <p:spPr>
          <a:xfrm>
            <a:off x="6787489" y="359392"/>
            <a:ext cx="48768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1097280" rtl="0" eaLnBrk="1" latinLnBrk="0" hangingPunct="1">
              <a:spcBef>
                <a:spcPts val="2400"/>
              </a:spcBef>
              <a:buClr>
                <a:schemeClr val="accent1">
                  <a:lumMod val="60000"/>
                  <a:lumOff val="40000"/>
                </a:schemeClr>
              </a:buClr>
              <a:buSzPct val="110000"/>
              <a:buFont typeface="Wingdings 2" pitchFamily="18" charset="2"/>
              <a:buNone/>
              <a:defRPr sz="3840" kern="1200">
                <a:solidFill>
                  <a:schemeClr val="tx1">
                    <a:lumMod val="65000"/>
                    <a:lumOff val="35000"/>
                  </a:schemeClr>
                </a:solidFill>
                <a:latin typeface="+mn-lt"/>
                <a:ea typeface="+mn-ea"/>
                <a:cs typeface="+mn-cs"/>
              </a:defRPr>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smtClean="0"/>
              <a:t>Drag picture to placeholder or click icon to add</a:t>
            </a:r>
            <a:endParaRPr/>
          </a:p>
        </p:txBody>
      </p:sp>
    </p:spTree>
    <p:extLst>
      <p:ext uri="{BB962C8B-B14F-4D97-AF65-F5344CB8AC3E}">
        <p14:creationId xmlns:p14="http://schemas.microsoft.com/office/powerpoint/2010/main" val="3448228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igImage">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1588" y="0"/>
            <a:ext cx="12192001" cy="6858000"/>
          </a:xfrm>
          <a:effectLst/>
        </p:spPr>
        <p:txBody>
          <a:bodyPr>
            <a:normAutofit/>
          </a:bodyPr>
          <a:lstStyle>
            <a:lvl1pPr marL="0" indent="0">
              <a:buNone/>
              <a:defRPr sz="21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91184196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08F062F-E8AE-4A4F-9B92-A15979A69EDD}" type="datetime1">
              <a:rPr lang="en-US" smtClean="0">
                <a:solidFill>
                  <a:prstClr val="white"/>
                </a:solidFill>
              </a:rPr>
              <a:pPr/>
              <a:t>9/24/2017</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10530541" y="6275668"/>
            <a:ext cx="1320800" cy="365125"/>
          </a:xfrm>
          <a:prstGeom prst="rect">
            <a:avLst/>
          </a:prstGeom>
        </p:spPr>
        <p:txBody>
          <a:bodyPr/>
          <a:lstStyle/>
          <a:p>
            <a:pPr defTabSz="548640"/>
            <a:fld id="{2A87D11A-E4C4-2C4D-9054-85AF8217705F}" type="slidenum">
              <a:rPr lang="en-US" smtClean="0">
                <a:solidFill>
                  <a:prstClr val="black"/>
                </a:solidFill>
              </a:rPr>
              <a:pPr defTabSz="548640"/>
              <a:t>‹#›</a:t>
            </a:fld>
            <a:endParaRPr lang="en-US">
              <a:solidFill>
                <a:prstClr val="black"/>
              </a:solidFill>
            </a:endParaRPr>
          </a:p>
        </p:txBody>
      </p:sp>
    </p:spTree>
    <p:extLst>
      <p:ext uri="{BB962C8B-B14F-4D97-AF65-F5344CB8AC3E}">
        <p14:creationId xmlns:p14="http://schemas.microsoft.com/office/powerpoint/2010/main" val="18469675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26389" y="368303"/>
            <a:ext cx="2032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32365" y="368303"/>
            <a:ext cx="8919635"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8170C28-5FDE-4C98-8BBE-8F1847B7E9E7}" type="datetime1">
              <a:rPr lang="en-US" smtClean="0">
                <a:solidFill>
                  <a:prstClr val="white"/>
                </a:solidFill>
              </a:rPr>
              <a:pPr/>
              <a:t>9/24/2017</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10530541" y="6275668"/>
            <a:ext cx="1320800" cy="365125"/>
          </a:xfrm>
          <a:prstGeom prst="rect">
            <a:avLst/>
          </a:prstGeom>
        </p:spPr>
        <p:txBody>
          <a:bodyPr/>
          <a:lstStyle/>
          <a:p>
            <a:pPr defTabSz="548640"/>
            <a:fld id="{2A87D11A-E4C4-2C4D-9054-85AF8217705F}" type="slidenum">
              <a:rPr lang="en-US" smtClean="0">
                <a:solidFill>
                  <a:prstClr val="black"/>
                </a:solidFill>
              </a:rPr>
              <a:pPr defTabSz="548640"/>
              <a:t>‹#›</a:t>
            </a:fld>
            <a:endParaRPr lang="en-US">
              <a:solidFill>
                <a:prstClr val="black"/>
              </a:solidFill>
            </a:endParaRPr>
          </a:p>
        </p:txBody>
      </p:sp>
    </p:spTree>
    <p:extLst>
      <p:ext uri="{BB962C8B-B14F-4D97-AF65-F5344CB8AC3E}">
        <p14:creationId xmlns:p14="http://schemas.microsoft.com/office/powerpoint/2010/main" val="2588616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pic>
        <p:nvPicPr>
          <p:cNvPr id="36" name="Picture 3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248732" cy="6888388"/>
          </a:xfrm>
          <a:prstGeom prst="rect">
            <a:avLst/>
          </a:prstGeom>
        </p:spPr>
      </p:pic>
      <p:sp>
        <p:nvSpPr>
          <p:cNvPr id="37" name="Content Placeholder 18"/>
          <p:cNvSpPr>
            <a:spLocks noGrp="1"/>
          </p:cNvSpPr>
          <p:nvPr>
            <p:ph sz="quarter" idx="10" hasCustomPrompt="1"/>
          </p:nvPr>
        </p:nvSpPr>
        <p:spPr>
          <a:xfrm>
            <a:off x="478421" y="1520572"/>
            <a:ext cx="11291892" cy="3731683"/>
          </a:xfrm>
        </p:spPr>
        <p:txBody>
          <a:bodyPr/>
          <a:lstStyle>
            <a:lvl1pPr marL="457182" indent="-457182">
              <a:buSzPct val="100000"/>
              <a:buFont typeface="Arial" panose="020B0604020202020204" pitchFamily="34" charset="0"/>
              <a:buChar char="•"/>
              <a:defRPr baseline="0">
                <a:solidFill>
                  <a:schemeClr val="bg1"/>
                </a:solidFill>
                <a:latin typeface="Gotham  " charset="0"/>
                <a:cs typeface="Arial"/>
              </a:defRPr>
            </a:lvl1pPr>
            <a:lvl2pPr marL="914364" indent="-457182">
              <a:buSzPct val="100000"/>
              <a:buFont typeface="Arial" panose="020B0604020202020204" pitchFamily="34" charset="0"/>
              <a:buChar char="•"/>
              <a:defRPr baseline="0">
                <a:solidFill>
                  <a:schemeClr val="bg1"/>
                </a:solidFill>
                <a:latin typeface="Gotham  " charset="0"/>
                <a:cs typeface="Arial"/>
              </a:defRPr>
            </a:lvl2pPr>
            <a:lvl3pPr marL="1257250" indent="-342887">
              <a:buSzPct val="100000"/>
              <a:buFont typeface="Arial" panose="020B0604020202020204" pitchFamily="34" charset="0"/>
              <a:buChar char="•"/>
              <a:defRPr baseline="0">
                <a:solidFill>
                  <a:schemeClr val="bg1"/>
                </a:solidFill>
                <a:latin typeface="Gotham  " charset="0"/>
                <a:cs typeface="Arial"/>
              </a:defRPr>
            </a:lvl3pPr>
            <a:lvl4pPr marL="1714432" indent="-342887">
              <a:buSzPct val="100000"/>
              <a:buFont typeface="Arial" panose="020B0604020202020204" pitchFamily="34" charset="0"/>
              <a:buChar char="•"/>
              <a:defRPr baseline="0">
                <a:solidFill>
                  <a:schemeClr val="bg1"/>
                </a:solidFill>
                <a:latin typeface="Gotham  " charset="0"/>
                <a:cs typeface="Arial"/>
              </a:defRPr>
            </a:lvl4pPr>
            <a:lvl5pPr marL="2171614" indent="-342887">
              <a:buSzPct val="100000"/>
              <a:buFont typeface="Arial" panose="020B0604020202020204" pitchFamily="34" charset="0"/>
              <a:buChar char="•"/>
              <a:defRPr baseline="0">
                <a:solidFill>
                  <a:schemeClr val="bg1"/>
                </a:solidFill>
                <a:latin typeface="Gotham  " charset="0"/>
                <a:cs typeface="Arial"/>
              </a:defRPr>
            </a:lvl5p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3643587" y="557049"/>
            <a:ext cx="8126724" cy="567559"/>
          </a:xfrm>
        </p:spPr>
        <p:txBody>
          <a:bodyPr>
            <a:noAutofit/>
          </a:bodyPr>
          <a:lstStyle>
            <a:lvl1pPr algn="l">
              <a:defRPr sz="2600" b="1" i="0" strike="noStrike" cap="none" normalizeH="0" baseline="0">
                <a:solidFill>
                  <a:schemeClr val="bg1"/>
                </a:solidFill>
                <a:latin typeface="Gotham  " charset="0"/>
                <a:cs typeface="Arial"/>
              </a:defRPr>
            </a:lvl1pPr>
          </a:lstStyle>
          <a:p>
            <a:r>
              <a:rPr lang="en-US" dirty="0" smtClean="0"/>
              <a:t>Click to edit Master title style</a:t>
            </a:r>
            <a:endParaRPr lang="en-US" dirty="0"/>
          </a:p>
        </p:txBody>
      </p:sp>
      <p:pic>
        <p:nvPicPr>
          <p:cNvPr id="4" name="Picture 3"/>
          <p:cNvPicPr>
            <a:picLocks noChangeAspect="1"/>
          </p:cNvPicPr>
          <p:nvPr userDrawn="1"/>
        </p:nvPicPr>
        <p:blipFill>
          <a:blip r:embed="rId3"/>
          <a:stretch>
            <a:fillRect/>
          </a:stretch>
        </p:blipFill>
        <p:spPr>
          <a:xfrm>
            <a:off x="3446909" y="621453"/>
            <a:ext cx="30000" cy="438750"/>
          </a:xfrm>
          <a:prstGeom prst="rect">
            <a:avLst/>
          </a:prstGeom>
        </p:spPr>
      </p:pic>
      <p:sp>
        <p:nvSpPr>
          <p:cNvPr id="6" name="TextBox 5"/>
          <p:cNvSpPr txBox="1">
            <a:spLocks noChangeArrowheads="1"/>
          </p:cNvSpPr>
          <p:nvPr userDrawn="1"/>
        </p:nvSpPr>
        <p:spPr bwMode="auto">
          <a:xfrm>
            <a:off x="463553" y="6529838"/>
            <a:ext cx="10729383"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Franklin Gothic Book" charset="0"/>
                <a:ea typeface="ＭＳ Ｐゴシック" charset="0"/>
                <a:cs typeface="ＭＳ Ｐゴシック" charset="0"/>
              </a:defRPr>
            </a:lvl1pPr>
            <a:lvl2pPr marL="742950" indent="-285750" eaLnBrk="0" hangingPunct="0">
              <a:defRPr sz="2400">
                <a:solidFill>
                  <a:schemeClr val="tx1"/>
                </a:solidFill>
                <a:latin typeface="Franklin Gothic Book" charset="0"/>
                <a:ea typeface="ＭＳ Ｐゴシック" charset="0"/>
              </a:defRPr>
            </a:lvl2pPr>
            <a:lvl3pPr marL="1143000" indent="-228600" eaLnBrk="0" hangingPunct="0">
              <a:defRPr sz="2400">
                <a:solidFill>
                  <a:schemeClr val="tx1"/>
                </a:solidFill>
                <a:latin typeface="Franklin Gothic Book" charset="0"/>
                <a:ea typeface="ＭＳ Ｐゴシック" charset="0"/>
              </a:defRPr>
            </a:lvl3pPr>
            <a:lvl4pPr marL="1600200" indent="-228600" eaLnBrk="0" hangingPunct="0">
              <a:defRPr sz="2400">
                <a:solidFill>
                  <a:schemeClr val="tx1"/>
                </a:solidFill>
                <a:latin typeface="Franklin Gothic Book" charset="0"/>
                <a:ea typeface="ＭＳ Ｐゴシック" charset="0"/>
              </a:defRPr>
            </a:lvl4pPr>
            <a:lvl5pPr marL="2057400" indent="-228600" eaLnBrk="0" hangingPunct="0">
              <a:defRPr sz="2400">
                <a:solidFill>
                  <a:schemeClr val="tx1"/>
                </a:solidFill>
                <a:latin typeface="Franklin Gothic Book" charset="0"/>
                <a:ea typeface="ＭＳ Ｐゴシック" charset="0"/>
              </a:defRPr>
            </a:lvl5pPr>
            <a:lvl6pPr marL="2514600" indent="-228600" eaLnBrk="0" fontAlgn="base" hangingPunct="0">
              <a:spcBef>
                <a:spcPct val="0"/>
              </a:spcBef>
              <a:spcAft>
                <a:spcPct val="0"/>
              </a:spcAft>
              <a:defRPr sz="2400">
                <a:solidFill>
                  <a:schemeClr val="tx1"/>
                </a:solidFill>
                <a:latin typeface="Franklin Gothic Book" charset="0"/>
                <a:ea typeface="ＭＳ Ｐゴシック" charset="0"/>
              </a:defRPr>
            </a:lvl6pPr>
            <a:lvl7pPr marL="2971800" indent="-228600" eaLnBrk="0" fontAlgn="base" hangingPunct="0">
              <a:spcBef>
                <a:spcPct val="0"/>
              </a:spcBef>
              <a:spcAft>
                <a:spcPct val="0"/>
              </a:spcAft>
              <a:defRPr sz="2400">
                <a:solidFill>
                  <a:schemeClr val="tx1"/>
                </a:solidFill>
                <a:latin typeface="Franklin Gothic Book" charset="0"/>
                <a:ea typeface="ＭＳ Ｐゴシック" charset="0"/>
              </a:defRPr>
            </a:lvl7pPr>
            <a:lvl8pPr marL="3429000" indent="-228600" eaLnBrk="0" fontAlgn="base" hangingPunct="0">
              <a:spcBef>
                <a:spcPct val="0"/>
              </a:spcBef>
              <a:spcAft>
                <a:spcPct val="0"/>
              </a:spcAft>
              <a:defRPr sz="2400">
                <a:solidFill>
                  <a:schemeClr val="tx1"/>
                </a:solidFill>
                <a:latin typeface="Franklin Gothic Book" charset="0"/>
                <a:ea typeface="ＭＳ Ｐゴシック" charset="0"/>
              </a:defRPr>
            </a:lvl8pPr>
            <a:lvl9pPr marL="3886200" indent="-228600" eaLnBrk="0" fontAlgn="base" hangingPunct="0">
              <a:spcBef>
                <a:spcPct val="0"/>
              </a:spcBef>
              <a:spcAft>
                <a:spcPct val="0"/>
              </a:spcAft>
              <a:defRPr sz="2400">
                <a:solidFill>
                  <a:schemeClr val="tx1"/>
                </a:solidFill>
                <a:latin typeface="Franklin Gothic Book" charset="0"/>
                <a:ea typeface="ＭＳ Ｐゴシック" charset="0"/>
              </a:defRPr>
            </a:lvl9pPr>
          </a:lstStyle>
          <a:p>
            <a:pPr defTabSz="548640" eaLnBrk="1" hangingPunct="1">
              <a:defRPr/>
            </a:pPr>
            <a:r>
              <a:rPr lang="en-US" sz="800" i="1" dirty="0" smtClean="0">
                <a:solidFill>
                  <a:prstClr val="white"/>
                </a:solidFill>
                <a:latin typeface="News Gothic MT"/>
              </a:rPr>
              <a:t>® </a:t>
            </a:r>
            <a:r>
              <a:rPr lang="en-US" sz="800" i="1" dirty="0" smtClean="0">
                <a:solidFill>
                  <a:prstClr val="white"/>
                </a:solidFill>
                <a:latin typeface="News Gothic MT"/>
                <a:cs typeface="Calibri"/>
              </a:rPr>
              <a:t>Health Level Seven and HL7 are registered trademarks of Health Level Seven International, registered with the United States Patent and Trademark Office.</a:t>
            </a:r>
          </a:p>
        </p:txBody>
      </p:sp>
    </p:spTree>
    <p:extLst>
      <p:ext uri="{BB962C8B-B14F-4D97-AF65-F5344CB8AC3E}">
        <p14:creationId xmlns:p14="http://schemas.microsoft.com/office/powerpoint/2010/main" val="1511000339"/>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xmlns="" id="{D3D38ABB-19DA-46E0-98B8-8A479C8A0686}"/>
              </a:ext>
            </a:extLst>
          </p:cNvPr>
          <p:cNvSpPr>
            <a:spLocks noGrp="1"/>
          </p:cNvSpPr>
          <p:nvPr>
            <p:ph type="title"/>
          </p:nvPr>
        </p:nvSpPr>
        <p:spPr>
          <a:xfrm>
            <a:off x="838201" y="365129"/>
            <a:ext cx="10515600" cy="1325563"/>
          </a:xfrm>
          <a:prstGeom prst="rect">
            <a:avLst/>
          </a:prstGeom>
        </p:spPr>
        <p:txBody>
          <a:bodyPr vert="horz" lIns="182843" tIns="91422" rIns="182843" bIns="91422" rtlCol="0" anchor="ctr">
            <a:normAutofit/>
          </a:bodyPr>
          <a:lstStyle/>
          <a:p>
            <a:r>
              <a:rPr lang="en-US" dirty="0"/>
              <a:t>Click to edit Master title style</a:t>
            </a:r>
          </a:p>
        </p:txBody>
      </p:sp>
      <p:sp>
        <p:nvSpPr>
          <p:cNvPr id="5" name="Text Placeholder 2">
            <a:extLst>
              <a:ext uri="{FF2B5EF4-FFF2-40B4-BE49-F238E27FC236}">
                <a16:creationId xmlns:a16="http://schemas.microsoft.com/office/drawing/2014/main" xmlns="" id="{861A388B-62A9-43D6-B728-21C977C062BD}"/>
              </a:ext>
            </a:extLst>
          </p:cNvPr>
          <p:cNvSpPr>
            <a:spLocks noGrp="1"/>
          </p:cNvSpPr>
          <p:nvPr>
            <p:ph idx="1"/>
          </p:nvPr>
        </p:nvSpPr>
        <p:spPr>
          <a:xfrm>
            <a:off x="838201" y="1825625"/>
            <a:ext cx="10515600" cy="3873718"/>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52465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4" name="Title Placeholder 1">
            <a:extLst>
              <a:ext uri="{FF2B5EF4-FFF2-40B4-BE49-F238E27FC236}">
                <a16:creationId xmlns="" xmlns:a16="http://schemas.microsoft.com/office/drawing/2014/main" id="{D3D38ABB-19DA-46E0-98B8-8A479C8A0686}"/>
              </a:ext>
            </a:extLst>
          </p:cNvPr>
          <p:cNvSpPr>
            <a:spLocks noGrp="1"/>
          </p:cNvSpPr>
          <p:nvPr>
            <p:ph type="title"/>
          </p:nvPr>
        </p:nvSpPr>
        <p:spPr>
          <a:xfrm>
            <a:off x="838201" y="365129"/>
            <a:ext cx="10515600" cy="1325563"/>
          </a:xfrm>
          <a:prstGeom prst="rect">
            <a:avLst/>
          </a:prstGeom>
        </p:spPr>
        <p:txBody>
          <a:bodyPr vert="horz" lIns="182843" tIns="91422" rIns="182843" bIns="91422" rtlCol="0" anchor="ctr">
            <a:normAutofit/>
          </a:bodyPr>
          <a:lstStyle/>
          <a:p>
            <a:r>
              <a:rPr lang="en-US" dirty="0"/>
              <a:t>Click to edit Master title style</a:t>
            </a:r>
          </a:p>
        </p:txBody>
      </p:sp>
      <p:sp>
        <p:nvSpPr>
          <p:cNvPr id="5" name="Text Placeholder 2">
            <a:extLst>
              <a:ext uri="{FF2B5EF4-FFF2-40B4-BE49-F238E27FC236}">
                <a16:creationId xmlns="" xmlns:a16="http://schemas.microsoft.com/office/drawing/2014/main" id="{861A388B-62A9-43D6-B728-21C977C062BD}"/>
              </a:ext>
            </a:extLst>
          </p:cNvPr>
          <p:cNvSpPr>
            <a:spLocks noGrp="1"/>
          </p:cNvSpPr>
          <p:nvPr>
            <p:ph idx="1"/>
          </p:nvPr>
        </p:nvSpPr>
        <p:spPr>
          <a:xfrm>
            <a:off x="838201" y="1825625"/>
            <a:ext cx="10515600" cy="3873717"/>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2417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4" name="Title Placeholder 1">
            <a:extLst>
              <a:ext uri="{FF2B5EF4-FFF2-40B4-BE49-F238E27FC236}">
                <a16:creationId xmlns="" xmlns:a16="http://schemas.microsoft.com/office/drawing/2014/main" id="{D3D38ABB-19DA-46E0-98B8-8A479C8A0686}"/>
              </a:ext>
            </a:extLst>
          </p:cNvPr>
          <p:cNvSpPr>
            <a:spLocks noGrp="1"/>
          </p:cNvSpPr>
          <p:nvPr>
            <p:ph type="title"/>
          </p:nvPr>
        </p:nvSpPr>
        <p:spPr>
          <a:xfrm>
            <a:off x="838201" y="365129"/>
            <a:ext cx="10515600" cy="1325563"/>
          </a:xfrm>
          <a:prstGeom prst="rect">
            <a:avLst/>
          </a:prstGeom>
        </p:spPr>
        <p:txBody>
          <a:bodyPr vert="horz" lIns="182843" tIns="91422" rIns="182843" bIns="91422" rtlCol="0" anchor="ctr">
            <a:normAutofit/>
          </a:bodyPr>
          <a:lstStyle/>
          <a:p>
            <a:r>
              <a:rPr lang="en-US" dirty="0"/>
              <a:t>Click to edit Master title style</a:t>
            </a:r>
          </a:p>
        </p:txBody>
      </p:sp>
      <p:sp>
        <p:nvSpPr>
          <p:cNvPr id="5" name="Text Placeholder 2">
            <a:extLst>
              <a:ext uri="{FF2B5EF4-FFF2-40B4-BE49-F238E27FC236}">
                <a16:creationId xmlns="" xmlns:a16="http://schemas.microsoft.com/office/drawing/2014/main" id="{861A388B-62A9-43D6-B728-21C977C062BD}"/>
              </a:ext>
            </a:extLst>
          </p:cNvPr>
          <p:cNvSpPr>
            <a:spLocks noGrp="1"/>
          </p:cNvSpPr>
          <p:nvPr>
            <p:ph idx="1"/>
          </p:nvPr>
        </p:nvSpPr>
        <p:spPr>
          <a:xfrm>
            <a:off x="838201" y="1825625"/>
            <a:ext cx="5269991" cy="3873717"/>
          </a:xfrm>
          <a:prstGeom prst="rect">
            <a:avLst/>
          </a:prstGeom>
        </p:spPr>
        <p:txBody>
          <a:bodyPr vert="horz" lIns="182843" tIns="91422" rIns="182843" bIns="91422" rtlCol="0">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a:extLst>
              <a:ext uri="{FF2B5EF4-FFF2-40B4-BE49-F238E27FC236}">
                <a16:creationId xmlns="" xmlns:a16="http://schemas.microsoft.com/office/drawing/2014/main" id="{B9CD2B47-4266-4584-A58B-B3D52AE82A80}"/>
              </a:ext>
            </a:extLst>
          </p:cNvPr>
          <p:cNvSpPr>
            <a:spLocks noGrp="1"/>
          </p:cNvSpPr>
          <p:nvPr>
            <p:ph idx="10"/>
          </p:nvPr>
        </p:nvSpPr>
        <p:spPr>
          <a:xfrm>
            <a:off x="6254496" y="1825625"/>
            <a:ext cx="5099305" cy="3873717"/>
          </a:xfrm>
          <a:prstGeom prst="rect">
            <a:avLst/>
          </a:prstGeom>
        </p:spPr>
        <p:txBody>
          <a:bodyPr vert="horz" lIns="182843" tIns="91422" rIns="182843" bIns="91422" rtlCol="0">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412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4" name="Title Placeholder 1">
            <a:extLst>
              <a:ext uri="{FF2B5EF4-FFF2-40B4-BE49-F238E27FC236}">
                <a16:creationId xmlns="" xmlns:a16="http://schemas.microsoft.com/office/drawing/2014/main" id="{D3D38ABB-19DA-46E0-98B8-8A479C8A0686}"/>
              </a:ext>
            </a:extLst>
          </p:cNvPr>
          <p:cNvSpPr>
            <a:spLocks noGrp="1"/>
          </p:cNvSpPr>
          <p:nvPr>
            <p:ph type="title"/>
          </p:nvPr>
        </p:nvSpPr>
        <p:spPr>
          <a:xfrm>
            <a:off x="838201" y="365129"/>
            <a:ext cx="10515600" cy="1325563"/>
          </a:xfrm>
          <a:prstGeom prst="rect">
            <a:avLst/>
          </a:prstGeom>
        </p:spPr>
        <p:txBody>
          <a:bodyPr vert="horz" lIns="182843" tIns="91422" rIns="182843" bIns="91422" rtlCol="0" anchor="ctr">
            <a:normAutofit/>
          </a:bodyPr>
          <a:lstStyle/>
          <a:p>
            <a:r>
              <a:rPr lang="en-US" dirty="0"/>
              <a:t>Click to edit Master title style</a:t>
            </a:r>
          </a:p>
        </p:txBody>
      </p:sp>
      <p:sp>
        <p:nvSpPr>
          <p:cNvPr id="5" name="Text Placeholder 2">
            <a:extLst>
              <a:ext uri="{FF2B5EF4-FFF2-40B4-BE49-F238E27FC236}">
                <a16:creationId xmlns="" xmlns:a16="http://schemas.microsoft.com/office/drawing/2014/main" id="{861A388B-62A9-43D6-B728-21C977C062BD}"/>
              </a:ext>
            </a:extLst>
          </p:cNvPr>
          <p:cNvSpPr>
            <a:spLocks noGrp="1"/>
          </p:cNvSpPr>
          <p:nvPr>
            <p:ph idx="1"/>
          </p:nvPr>
        </p:nvSpPr>
        <p:spPr>
          <a:xfrm>
            <a:off x="838201" y="2761488"/>
            <a:ext cx="3349751" cy="2633472"/>
          </a:xfrm>
          <a:prstGeom prst="rect">
            <a:avLst/>
          </a:prstGeom>
        </p:spPr>
        <p:txBody>
          <a:bodyPr vert="horz" lIns="182843" tIns="91422" rIns="182843" bIns="91422" rtlCol="0">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
            <a:extLst>
              <a:ext uri="{FF2B5EF4-FFF2-40B4-BE49-F238E27FC236}">
                <a16:creationId xmlns="" xmlns:a16="http://schemas.microsoft.com/office/drawing/2014/main" id="{FCD1CA8A-0300-461B-BE4F-5C00ADC2FF88}"/>
              </a:ext>
            </a:extLst>
          </p:cNvPr>
          <p:cNvSpPr>
            <a:spLocks noGrp="1"/>
          </p:cNvSpPr>
          <p:nvPr>
            <p:ph idx="10"/>
          </p:nvPr>
        </p:nvSpPr>
        <p:spPr>
          <a:xfrm>
            <a:off x="4421125" y="2761488"/>
            <a:ext cx="3349751" cy="2633472"/>
          </a:xfrm>
          <a:prstGeom prst="rect">
            <a:avLst/>
          </a:prstGeom>
        </p:spPr>
        <p:txBody>
          <a:bodyPr vert="horz" lIns="182843" tIns="91422" rIns="182843" bIns="91422" rtlCol="0">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2">
            <a:extLst>
              <a:ext uri="{FF2B5EF4-FFF2-40B4-BE49-F238E27FC236}">
                <a16:creationId xmlns="" xmlns:a16="http://schemas.microsoft.com/office/drawing/2014/main" id="{7F6A6648-6C58-4CEE-B734-0AC54A8FFFC3}"/>
              </a:ext>
            </a:extLst>
          </p:cNvPr>
          <p:cNvSpPr>
            <a:spLocks noGrp="1"/>
          </p:cNvSpPr>
          <p:nvPr>
            <p:ph idx="11"/>
          </p:nvPr>
        </p:nvSpPr>
        <p:spPr>
          <a:xfrm>
            <a:off x="8004049" y="2761488"/>
            <a:ext cx="3349751" cy="2633472"/>
          </a:xfrm>
          <a:prstGeom prst="rect">
            <a:avLst/>
          </a:prstGeom>
        </p:spPr>
        <p:txBody>
          <a:bodyPr vert="horz" lIns="182843" tIns="91422" rIns="182843" bIns="91422" rtlCol="0">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1">
            <a:extLst>
              <a:ext uri="{FF2B5EF4-FFF2-40B4-BE49-F238E27FC236}">
                <a16:creationId xmlns="" xmlns:a16="http://schemas.microsoft.com/office/drawing/2014/main" id="{79BB2A31-EA8C-4A8C-92BC-8B082AC5AAF7}"/>
              </a:ext>
            </a:extLst>
          </p:cNvPr>
          <p:cNvSpPr/>
          <p:nvPr userDrawn="1"/>
        </p:nvSpPr>
        <p:spPr>
          <a:xfrm>
            <a:off x="838200" y="2066544"/>
            <a:ext cx="3349751" cy="6949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37D6A060-0469-44F0-A09A-CEE8EA8FDA6B}"/>
              </a:ext>
            </a:extLst>
          </p:cNvPr>
          <p:cNvSpPr/>
          <p:nvPr userDrawn="1"/>
        </p:nvSpPr>
        <p:spPr>
          <a:xfrm>
            <a:off x="4421125" y="2066544"/>
            <a:ext cx="3349751" cy="6949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968BE131-E6BA-4E16-9605-F5043DADED22}"/>
              </a:ext>
            </a:extLst>
          </p:cNvPr>
          <p:cNvSpPr/>
          <p:nvPr userDrawn="1"/>
        </p:nvSpPr>
        <p:spPr>
          <a:xfrm>
            <a:off x="8004048" y="2066544"/>
            <a:ext cx="3349751" cy="6949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8377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18EB51-D1E2-4F53-9CDC-BDE8FF7EC124}"/>
              </a:ext>
            </a:extLst>
          </p:cNvPr>
          <p:cNvSpPr>
            <a:spLocks noGrp="1"/>
          </p:cNvSpPr>
          <p:nvPr>
            <p:ph type="title"/>
          </p:nvPr>
        </p:nvSpPr>
        <p:spPr>
          <a:xfrm>
            <a:off x="831850" y="935062"/>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 xmlns:a16="http://schemas.microsoft.com/office/drawing/2014/main" id="{A6BC595B-6126-421D-B1AB-7E81FE7CB298}"/>
              </a:ext>
            </a:extLst>
          </p:cNvPr>
          <p:cNvSpPr>
            <a:spLocks noGrp="1"/>
          </p:cNvSpPr>
          <p:nvPr>
            <p:ph type="body" idx="1"/>
          </p:nvPr>
        </p:nvSpPr>
        <p:spPr>
          <a:xfrm>
            <a:off x="831850" y="378779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723455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a:xfrm>
            <a:off x="7506447" y="6275669"/>
            <a:ext cx="2844800" cy="365125"/>
          </a:xfrm>
          <a:prstGeom prst="rect">
            <a:avLst/>
          </a:prstGeom>
        </p:spPr>
        <p:txBody>
          <a:bodyPr/>
          <a:lstStyle/>
          <a:p>
            <a:fld id="{F5F50914-FEFD-3A40-BB88-C5BA0F26E548}" type="datetimeFigureOut">
              <a:rPr lang="en-US" smtClean="0">
                <a:solidFill>
                  <a:srgbClr val="000000">
                    <a:tint val="75000"/>
                  </a:srgbClr>
                </a:solidFill>
              </a:rPr>
              <a:pPr/>
              <a:t>9/24/2017</a:t>
            </a:fld>
            <a:endParaRPr lang="en-US">
              <a:solidFill>
                <a:srgbClr val="000000">
                  <a:tint val="75000"/>
                </a:srgbClr>
              </a:solidFill>
            </a:endParaRPr>
          </a:p>
        </p:txBody>
      </p:sp>
      <p:sp>
        <p:nvSpPr>
          <p:cNvPr id="4" name="Footer Placeholder 3"/>
          <p:cNvSpPr>
            <a:spLocks noGrp="1"/>
          </p:cNvSpPr>
          <p:nvPr>
            <p:ph type="ftr" sz="quarter" idx="11"/>
          </p:nvPr>
        </p:nvSpPr>
        <p:spPr>
          <a:xfrm>
            <a:off x="352611" y="6275669"/>
            <a:ext cx="6454588" cy="365125"/>
          </a:xfrm>
          <a:prstGeom prst="rect">
            <a:avLst/>
          </a:prstGeom>
        </p:spPr>
        <p:txBody>
          <a:bodyPr/>
          <a:lstStyle/>
          <a:p>
            <a:endParaRPr lang="en-US">
              <a:solidFill>
                <a:srgbClr val="000000">
                  <a:tint val="75000"/>
                </a:srgbClr>
              </a:solidFill>
            </a:endParaRPr>
          </a:p>
        </p:txBody>
      </p:sp>
      <p:sp>
        <p:nvSpPr>
          <p:cNvPr id="5" name="Slide Number Placeholder 4"/>
          <p:cNvSpPr>
            <a:spLocks noGrp="1"/>
          </p:cNvSpPr>
          <p:nvPr>
            <p:ph type="sldNum" sz="quarter" idx="12"/>
          </p:nvPr>
        </p:nvSpPr>
        <p:spPr>
          <a:xfrm>
            <a:off x="8737600" y="6356352"/>
            <a:ext cx="2844800" cy="365125"/>
          </a:xfrm>
          <a:prstGeom prst="rect">
            <a:avLst/>
          </a:prstGeom>
        </p:spPr>
        <p:txBody>
          <a:bodyPr/>
          <a:lstStyle/>
          <a:p>
            <a:fld id="{2A87D11A-E4C4-2C4D-9054-85AF8217705F}"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517740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506447" y="6275668"/>
            <a:ext cx="2844800" cy="365125"/>
          </a:xfrm>
          <a:prstGeom prst="rect">
            <a:avLst/>
          </a:prstGeom>
        </p:spPr>
        <p:txBody>
          <a:bodyPr/>
          <a:lstStyle/>
          <a:p>
            <a:fld id="{F5F50914-FEFD-3A40-BB88-C5BA0F26E548}" type="datetimeFigureOut">
              <a:rPr lang="en-US" smtClean="0"/>
              <a:t>9/24/2017</a:t>
            </a:fld>
            <a:endParaRPr lang="en-US"/>
          </a:p>
        </p:txBody>
      </p:sp>
      <p:sp>
        <p:nvSpPr>
          <p:cNvPr id="3" name="Footer Placeholder 2"/>
          <p:cNvSpPr>
            <a:spLocks noGrp="1"/>
          </p:cNvSpPr>
          <p:nvPr>
            <p:ph type="ftr" sz="quarter" idx="11"/>
          </p:nvPr>
        </p:nvSpPr>
        <p:spPr>
          <a:xfrm>
            <a:off x="352614" y="6275668"/>
            <a:ext cx="6454588"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0530541" y="6275668"/>
            <a:ext cx="1320800" cy="365125"/>
          </a:xfrm>
          <a:prstGeom prst="rect">
            <a:avLst/>
          </a:prstGeom>
        </p:spPr>
        <p:txBody>
          <a:bodyPr/>
          <a:lstStyle/>
          <a:p>
            <a:fld id="{2A87D11A-E4C4-2C4D-9054-85AF8217705F}" type="slidenum">
              <a:rPr lang="en-US" smtClean="0"/>
              <a:t>‹#›</a:t>
            </a:fld>
            <a:endParaRPr lang="en-US"/>
          </a:p>
        </p:txBody>
      </p:sp>
    </p:spTree>
    <p:extLst>
      <p:ext uri="{BB962C8B-B14F-4D97-AF65-F5344CB8AC3E}">
        <p14:creationId xmlns:p14="http://schemas.microsoft.com/office/powerpoint/2010/main" val="34883103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5.jpeg"/><Relationship Id="rId4" Type="http://schemas.openxmlformats.org/officeDocument/2006/relationships/slideLayout" Target="../slideLayouts/slideLayout7.xml"/><Relationship Id="rId9"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theme" Target="../theme/theme3.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theme" Target="../theme/theme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328E4992-FB07-49E6-8B4E-2A564FE5EEBA}"/>
              </a:ext>
            </a:extLst>
          </p:cNvPr>
          <p:cNvPicPr>
            <a:picLocks noChangeAspect="1"/>
          </p:cNvPicPr>
          <p:nvPr userDrawn="1"/>
        </p:nvPicPr>
        <p:blipFill rotWithShape="1">
          <a:blip r:embed="rId5">
            <a:duotone>
              <a:prstClr val="black"/>
              <a:schemeClr val="accent1">
                <a:tint val="45000"/>
                <a:satMod val="400000"/>
              </a:schemeClr>
            </a:duotone>
            <a:extLst>
              <a:ext uri="{28A0092B-C50C-407E-A947-70E740481C1C}">
                <a14:useLocalDpi xmlns:a14="http://schemas.microsoft.com/office/drawing/2010/main" val="0"/>
              </a:ext>
            </a:extLst>
          </a:blip>
          <a:srcRect b="25000"/>
          <a:stretch/>
        </p:blipFill>
        <p:spPr>
          <a:xfrm>
            <a:off x="0" y="0"/>
            <a:ext cx="12192000" cy="6858000"/>
          </a:xfrm>
          <a:prstGeom prst="rect">
            <a:avLst/>
          </a:prstGeom>
        </p:spPr>
      </p:pic>
      <p:sp>
        <p:nvSpPr>
          <p:cNvPr id="11" name="Rectangle 10">
            <a:extLst>
              <a:ext uri="{FF2B5EF4-FFF2-40B4-BE49-F238E27FC236}">
                <a16:creationId xmlns="" xmlns:a16="http://schemas.microsoft.com/office/drawing/2014/main" id="{AF60548C-5A82-4FE3-BE1B-30041FBDA7E4}"/>
              </a:ext>
            </a:extLst>
          </p:cNvPr>
          <p:cNvSpPr>
            <a:spLocks noChangeAspect="1"/>
          </p:cNvSpPr>
          <p:nvPr userDrawn="1"/>
        </p:nvSpPr>
        <p:spPr>
          <a:xfrm>
            <a:off x="-23422" y="63387"/>
            <a:ext cx="12238844" cy="6893152"/>
          </a:xfrm>
          <a:prstGeom prst="rect">
            <a:avLst/>
          </a:prstGeom>
          <a:gradFill flip="none" rotWithShape="1">
            <a:gsLst>
              <a:gs pos="0">
                <a:schemeClr val="bg1">
                  <a:alpha val="25000"/>
                </a:schemeClr>
              </a:gs>
              <a:gs pos="83186">
                <a:schemeClr val="bg2">
                  <a:lumMod val="90000"/>
                  <a:alpha val="85000"/>
                </a:schemeClr>
              </a:gs>
              <a:gs pos="55000">
                <a:schemeClr val="bg2">
                  <a:lumMod val="90000"/>
                  <a:alpha val="71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82843" tIns="91422" rIns="182843" bIns="91422" anchor="ctr"/>
          <a:lstStyle/>
          <a:p>
            <a:pPr algn="ctr" defTabSz="1219261" fontAlgn="auto">
              <a:spcBef>
                <a:spcPts val="0"/>
              </a:spcBef>
              <a:spcAft>
                <a:spcPts val="0"/>
              </a:spcAft>
              <a:defRPr/>
            </a:pPr>
            <a:endParaRPr lang="id-ID" dirty="0">
              <a:latin typeface="Roboto Light"/>
            </a:endParaRPr>
          </a:p>
        </p:txBody>
      </p:sp>
    </p:spTree>
    <p:extLst>
      <p:ext uri="{BB962C8B-B14F-4D97-AF65-F5344CB8AC3E}">
        <p14:creationId xmlns:p14="http://schemas.microsoft.com/office/powerpoint/2010/main" val="2418669010"/>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57" r:id="rId3"/>
  </p:sldLayoutIdLst>
  <p:txStyles>
    <p:titleStyle>
      <a:lvl1pPr algn="l" defTabSz="914400" rtl="0" eaLnBrk="1" latinLnBrk="0" hangingPunct="1">
        <a:lnSpc>
          <a:spcPct val="90000"/>
        </a:lnSpc>
        <a:spcBef>
          <a:spcPct val="0"/>
        </a:spcBef>
        <a:buNone/>
        <a:defRPr lang="en-US" sz="5000" b="1" kern="1200" dirty="0">
          <a:solidFill>
            <a:schemeClr val="bg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9"/>
            <a:ext cx="10515600" cy="1325563"/>
          </a:xfrm>
          <a:prstGeom prst="rect">
            <a:avLst/>
          </a:prstGeom>
        </p:spPr>
        <p:txBody>
          <a:bodyPr vert="horz" lIns="182843" tIns="91422" rIns="182843" bIns="91422" rtlCol="0" anchor="ctr">
            <a:normAutofit/>
          </a:bodyPr>
          <a:lstStyle/>
          <a:p>
            <a:r>
              <a:rPr lang="en-US" dirty="0"/>
              <a:t>Click to edit Master title style</a:t>
            </a:r>
          </a:p>
        </p:txBody>
      </p:sp>
      <p:sp>
        <p:nvSpPr>
          <p:cNvPr id="3" name="Text Placeholder 2"/>
          <p:cNvSpPr>
            <a:spLocks noGrp="1"/>
          </p:cNvSpPr>
          <p:nvPr>
            <p:ph type="body" idx="1"/>
          </p:nvPr>
        </p:nvSpPr>
        <p:spPr>
          <a:xfrm>
            <a:off x="838201" y="1825625"/>
            <a:ext cx="10515600" cy="3873717"/>
          </a:xfrm>
          <a:prstGeom prst="rect">
            <a:avLst/>
          </a:prstGeom>
        </p:spPr>
        <p:txBody>
          <a:bodyPr vert="horz" lIns="182843" tIns="91422" rIns="182843" bIns="91422"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a:extLst>
              <a:ext uri="{FF2B5EF4-FFF2-40B4-BE49-F238E27FC236}">
                <a16:creationId xmlns="" xmlns:a16="http://schemas.microsoft.com/office/drawing/2014/main" id="{C2AF9E54-491E-4D8A-8A2D-6B3C63FF5E8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8822205" y="5834275"/>
            <a:ext cx="2531596" cy="781511"/>
          </a:xfrm>
          <a:prstGeom prst="rect">
            <a:avLst/>
          </a:prstGeom>
        </p:spPr>
      </p:pic>
      <p:pic>
        <p:nvPicPr>
          <p:cNvPr id="7" name="Picture 6">
            <a:extLst>
              <a:ext uri="{FF2B5EF4-FFF2-40B4-BE49-F238E27FC236}">
                <a16:creationId xmlns="" xmlns:a16="http://schemas.microsoft.com/office/drawing/2014/main" id="{029F33AE-F253-41F4-BB10-700998BAAAAC}"/>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38201" y="5834275"/>
            <a:ext cx="843872" cy="868720"/>
          </a:xfrm>
          <a:prstGeom prst="rect">
            <a:avLst/>
          </a:prstGeom>
        </p:spPr>
      </p:pic>
    </p:spTree>
    <p:extLst>
      <p:ext uri="{BB962C8B-B14F-4D97-AF65-F5344CB8AC3E}">
        <p14:creationId xmlns:p14="http://schemas.microsoft.com/office/powerpoint/2010/main" val="985414650"/>
      </p:ext>
    </p:extLst>
  </p:cSld>
  <p:clrMap bg1="lt1" tx1="dk1" bg2="lt2" tx2="dk2" accent1="accent1" accent2="accent2" accent3="accent3" accent4="accent4" accent5="accent5" accent6="accent6" hlink="hlink" folHlink="folHlink"/>
  <p:sldLayoutIdLst>
    <p:sldLayoutId id="2147483726" r:id="rId1"/>
    <p:sldLayoutId id="2147483729" r:id="rId2"/>
    <p:sldLayoutId id="2147483730" r:id="rId3"/>
    <p:sldLayoutId id="2147483724" r:id="rId4"/>
    <p:sldLayoutId id="2147483754" r:id="rId5"/>
    <p:sldLayoutId id="2147483755" r:id="rId6"/>
    <p:sldLayoutId id="2147483756" r:id="rId7"/>
  </p:sldLayoutIdLst>
  <p:hf hdr="0" ftr="0" dt="0"/>
  <p:txStyles>
    <p:titleStyle>
      <a:lvl1pPr algn="l" defTabSz="914217" rtl="0" eaLnBrk="1" latinLnBrk="0" hangingPunct="1">
        <a:lnSpc>
          <a:spcPct val="90000"/>
        </a:lnSpc>
        <a:spcBef>
          <a:spcPct val="0"/>
        </a:spcBef>
        <a:buNone/>
        <a:defRPr lang="en-US" sz="3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555" indent="-228555" algn="l" defTabSz="914217"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effectLst/>
          <a:latin typeface="Arial" panose="020B0604020202020204" pitchFamily="34" charset="0"/>
          <a:ea typeface="+mn-ea"/>
          <a:cs typeface="Arial" panose="020B0604020202020204" pitchFamily="34" charset="0"/>
        </a:defRPr>
      </a:lvl1pPr>
      <a:lvl2pPr marL="685663" indent="-228555" algn="l" defTabSz="914217" rtl="0" eaLnBrk="1" latinLnBrk="0" hangingPunct="1">
        <a:lnSpc>
          <a:spcPct val="90000"/>
        </a:lnSpc>
        <a:spcBef>
          <a:spcPts val="500"/>
        </a:spcBef>
        <a:buFont typeface="Arial" panose="020B0604020202020204" pitchFamily="34" charset="0"/>
        <a:buChar char="•"/>
        <a:defRPr lang="en-US" sz="2000" kern="1200" dirty="0" smtClean="0">
          <a:solidFill>
            <a:schemeClr val="tx1"/>
          </a:solidFill>
          <a:effectLst/>
          <a:latin typeface="Arial" panose="020B0604020202020204" pitchFamily="34" charset="0"/>
          <a:ea typeface="+mn-ea"/>
          <a:cs typeface="Arial" panose="020B0604020202020204" pitchFamily="34" charset="0"/>
        </a:defRPr>
      </a:lvl2pPr>
      <a:lvl3pPr marL="1142772" indent="-228555" algn="l" defTabSz="914217" rtl="0" eaLnBrk="1" latinLnBrk="0" hangingPunct="1">
        <a:lnSpc>
          <a:spcPct val="90000"/>
        </a:lnSpc>
        <a:spcBef>
          <a:spcPts val="500"/>
        </a:spcBef>
        <a:buFont typeface="Arial" panose="020B0604020202020204" pitchFamily="34" charset="0"/>
        <a:buChar char="•"/>
        <a:defRPr lang="en-US" sz="1800" kern="1200" dirty="0" smtClean="0">
          <a:solidFill>
            <a:schemeClr val="tx1"/>
          </a:solidFill>
          <a:effectLst/>
          <a:latin typeface="Arial" panose="020B0604020202020204" pitchFamily="34" charset="0"/>
          <a:ea typeface="+mn-ea"/>
          <a:cs typeface="Arial" panose="020B0604020202020204" pitchFamily="34" charset="0"/>
        </a:defRPr>
      </a:lvl3pPr>
      <a:lvl4pPr marL="1599880" indent="-228555" algn="l" defTabSz="914217" rtl="0" eaLnBrk="1" latinLnBrk="0" hangingPunct="1">
        <a:lnSpc>
          <a:spcPct val="90000"/>
        </a:lnSpc>
        <a:spcBef>
          <a:spcPts val="500"/>
        </a:spcBef>
        <a:buFont typeface="Arial" panose="020B0604020202020204" pitchFamily="34" charset="0"/>
        <a:buChar char="•"/>
        <a:defRPr lang="en-US" sz="1600" kern="1200" dirty="0" smtClean="0">
          <a:solidFill>
            <a:schemeClr val="tx1"/>
          </a:solidFill>
          <a:effectLst/>
          <a:latin typeface="Arial" panose="020B0604020202020204" pitchFamily="34" charset="0"/>
          <a:ea typeface="+mn-ea"/>
          <a:cs typeface="Arial" panose="020B0604020202020204" pitchFamily="34" charset="0"/>
        </a:defRPr>
      </a:lvl4pPr>
      <a:lvl5pPr marL="2056989" indent="-228555" algn="l" defTabSz="914217" rtl="0" eaLnBrk="1" latinLnBrk="0" hangingPunct="1">
        <a:lnSpc>
          <a:spcPct val="90000"/>
        </a:lnSpc>
        <a:spcBef>
          <a:spcPts val="500"/>
        </a:spcBef>
        <a:buFont typeface="Arial" panose="020B0604020202020204" pitchFamily="34" charset="0"/>
        <a:buChar char="•"/>
        <a:defRPr lang="en-US" sz="1600" kern="1200" dirty="0">
          <a:solidFill>
            <a:schemeClr val="tx1"/>
          </a:solidFill>
          <a:effectLst/>
          <a:latin typeface="Arial" panose="020B0604020202020204" pitchFamily="34" charset="0"/>
          <a:ea typeface="+mn-ea"/>
          <a:cs typeface="Arial" panose="020B0604020202020204" pitchFamily="34" charset="0"/>
        </a:defRPr>
      </a:lvl5pPr>
      <a:lvl6pPr marL="2514097"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5"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2"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9" algn="l" defTabSz="91421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BF97B780-FA53-DF48-A1FA-E2D152A94740}" type="datetimeFigureOut">
              <a:rPr lang="en-US" smtClean="0">
                <a:solidFill>
                  <a:srgbClr val="000000">
                    <a:tint val="75000"/>
                  </a:srgbClr>
                </a:solidFill>
              </a:rPr>
              <a:pPr defTabSz="457200"/>
              <a:t>9/24/2017</a:t>
            </a:fld>
            <a:endParaRPr lang="en-US">
              <a:solidFill>
                <a:srgbClr val="000000">
                  <a:tint val="75000"/>
                </a:srgb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srgbClr val="000000">
                  <a:tint val="75000"/>
                </a:srgb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9F58998E-2429-314E-B86C-A079AABAA7E0}" type="slidenum">
              <a:rPr lang="en-US" smtClean="0">
                <a:solidFill>
                  <a:srgbClr val="000000">
                    <a:tint val="75000"/>
                  </a:srgbClr>
                </a:solidFill>
              </a:rPr>
              <a:pPr defTabSz="457200"/>
              <a:t>‹#›</a:t>
            </a:fld>
            <a:endParaRPr lang="en-US">
              <a:solidFill>
                <a:srgbClr val="000000">
                  <a:tint val="75000"/>
                </a:srgbClr>
              </a:solidFill>
            </a:endParaRPr>
          </a:p>
        </p:txBody>
      </p:sp>
    </p:spTree>
    <p:extLst>
      <p:ext uri="{BB962C8B-B14F-4D97-AF65-F5344CB8AC3E}">
        <p14:creationId xmlns:p14="http://schemas.microsoft.com/office/powerpoint/2010/main" val="150280318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9" r:id="rId6"/>
    <p:sldLayoutId id="2147483753" r:id="rId7"/>
    <p:sldLayoutId id="2147483773" r:id="rId8"/>
    <p:sldLayoutId id="2147483774" r:id="rId9"/>
  </p:sldLayoutIdLst>
  <p:txStyles>
    <p:titleStyle>
      <a:lvl1pPr algn="ctr" defTabSz="457200" rtl="0" eaLnBrk="1" latinLnBrk="0" hangingPunct="1">
        <a:spcBef>
          <a:spcPct val="0"/>
        </a:spcBef>
        <a:buNone/>
        <a:defRPr sz="3600" b="1" i="0" kern="1200" baseline="0">
          <a:solidFill>
            <a:schemeClr val="tx1"/>
          </a:solidFill>
          <a:latin typeface="Gotham  " charset="0"/>
          <a:ea typeface="+mj-ea"/>
          <a:cs typeface="+mj-cs"/>
        </a:defRPr>
      </a:lvl1pPr>
    </p:titleStyle>
    <p:bodyStyle>
      <a:lvl1pPr marL="342900" indent="-342900" algn="l" defTabSz="457200" rtl="0" eaLnBrk="1" latinLnBrk="0" hangingPunct="1">
        <a:spcBef>
          <a:spcPct val="20000"/>
        </a:spcBef>
        <a:buFont typeface="Arial"/>
        <a:buChar char="•"/>
        <a:defRPr sz="3200" kern="1200" baseline="0">
          <a:solidFill>
            <a:schemeClr val="tx1"/>
          </a:solidFill>
          <a:latin typeface="Gotham  " charset="0"/>
          <a:ea typeface="+mn-ea"/>
          <a:cs typeface="+mn-cs"/>
        </a:defRPr>
      </a:lvl1pPr>
      <a:lvl2pPr marL="742950" indent="-285750" algn="l" defTabSz="457200" rtl="0" eaLnBrk="1" latinLnBrk="0" hangingPunct="1">
        <a:spcBef>
          <a:spcPct val="20000"/>
        </a:spcBef>
        <a:buFont typeface="Arial"/>
        <a:buChar char="–"/>
        <a:defRPr sz="2800" kern="1200" baseline="0">
          <a:solidFill>
            <a:schemeClr val="tx1"/>
          </a:solidFill>
          <a:latin typeface="Gotham  " charset="0"/>
          <a:ea typeface="+mn-ea"/>
          <a:cs typeface="+mn-cs"/>
        </a:defRPr>
      </a:lvl2pPr>
      <a:lvl3pPr marL="1143000" indent="-228600" algn="l" defTabSz="457200" rtl="0" eaLnBrk="1" latinLnBrk="0" hangingPunct="1">
        <a:spcBef>
          <a:spcPct val="20000"/>
        </a:spcBef>
        <a:buFont typeface="Arial"/>
        <a:buChar char="•"/>
        <a:defRPr sz="2400" kern="1200" baseline="0">
          <a:solidFill>
            <a:schemeClr val="tx1"/>
          </a:solidFill>
          <a:latin typeface="Gotham  " charset="0"/>
          <a:ea typeface="+mn-ea"/>
          <a:cs typeface="+mn-cs"/>
        </a:defRPr>
      </a:lvl3pPr>
      <a:lvl4pPr marL="1600200" indent="-228600" algn="l" defTabSz="457200" rtl="0" eaLnBrk="1" latinLnBrk="0" hangingPunct="1">
        <a:spcBef>
          <a:spcPct val="20000"/>
        </a:spcBef>
        <a:buFont typeface="Arial"/>
        <a:buChar char="–"/>
        <a:defRPr sz="2000" kern="1200" baseline="0">
          <a:solidFill>
            <a:schemeClr val="tx1"/>
          </a:solidFill>
          <a:latin typeface="Gotham  " charset="0"/>
          <a:ea typeface="+mn-ea"/>
          <a:cs typeface="+mn-cs"/>
        </a:defRPr>
      </a:lvl4pPr>
      <a:lvl5pPr marL="2057400" indent="-228600" algn="l" defTabSz="457200" rtl="0" eaLnBrk="1" latinLnBrk="0" hangingPunct="1">
        <a:spcBef>
          <a:spcPct val="20000"/>
        </a:spcBef>
        <a:buFont typeface="Arial"/>
        <a:buChar char="»"/>
        <a:defRPr sz="2000" kern="1200" baseline="0">
          <a:solidFill>
            <a:schemeClr val="tx1"/>
          </a:solidFill>
          <a:latin typeface="Gotham  "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2367" y="107576"/>
            <a:ext cx="10723035"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732367" y="1600201"/>
            <a:ext cx="10723035"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506447" y="6275668"/>
            <a:ext cx="2844800" cy="365125"/>
          </a:xfrm>
          <a:prstGeom prst="rect">
            <a:avLst/>
          </a:prstGeom>
        </p:spPr>
        <p:txBody>
          <a:bodyPr vert="horz" lIns="91440" tIns="45720" rIns="91440" bIns="45720" rtlCol="0" anchor="ctr"/>
          <a:lstStyle>
            <a:lvl1pPr algn="r">
              <a:defRPr sz="1440">
                <a:solidFill>
                  <a:schemeClr val="bg1"/>
                </a:solidFill>
              </a:defRPr>
            </a:lvl1pPr>
          </a:lstStyle>
          <a:p>
            <a:pPr defTabSz="548640"/>
            <a:fld id="{E2989B44-55FF-4D68-A6E1-66FC6A7FFDF2}" type="datetime1">
              <a:rPr lang="en-US" smtClean="0">
                <a:solidFill>
                  <a:prstClr val="white"/>
                </a:solidFill>
              </a:rPr>
              <a:pPr defTabSz="548640"/>
              <a:t>9/24/2017</a:t>
            </a:fld>
            <a:endParaRPr lang="en-US">
              <a:solidFill>
                <a:prstClr val="white"/>
              </a:solidFill>
            </a:endParaRPr>
          </a:p>
        </p:txBody>
      </p:sp>
      <p:sp>
        <p:nvSpPr>
          <p:cNvPr id="5" name="Footer Placeholder 4"/>
          <p:cNvSpPr>
            <a:spLocks noGrp="1"/>
          </p:cNvSpPr>
          <p:nvPr>
            <p:ph type="ftr" sz="quarter" idx="3"/>
          </p:nvPr>
        </p:nvSpPr>
        <p:spPr>
          <a:xfrm>
            <a:off x="352614" y="6275668"/>
            <a:ext cx="6454588" cy="365125"/>
          </a:xfrm>
          <a:prstGeom prst="rect">
            <a:avLst/>
          </a:prstGeom>
        </p:spPr>
        <p:txBody>
          <a:bodyPr vert="horz" lIns="91440" tIns="45720" rIns="91440" bIns="45720" rtlCol="0" anchor="ctr"/>
          <a:lstStyle>
            <a:lvl1pPr algn="l">
              <a:defRPr sz="1440">
                <a:solidFill>
                  <a:schemeClr val="bg1"/>
                </a:solidFill>
              </a:defRPr>
            </a:lvl1pPr>
          </a:lstStyle>
          <a:p>
            <a:pPr defTabSz="548640"/>
            <a:endParaRPr lang="en-US" dirty="0">
              <a:solidFill>
                <a:prstClr val="white"/>
              </a:solidFill>
            </a:endParaRPr>
          </a:p>
        </p:txBody>
      </p:sp>
    </p:spTree>
    <p:extLst>
      <p:ext uri="{BB962C8B-B14F-4D97-AF65-F5344CB8AC3E}">
        <p14:creationId xmlns:p14="http://schemas.microsoft.com/office/powerpoint/2010/main" val="290733661"/>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Lst>
  <p:timing>
    <p:tnLst>
      <p:par>
        <p:cTn id="1" dur="indefinite" restart="never" nodeType="tmRoot"/>
      </p:par>
    </p:tnLst>
  </p:timing>
  <p:hf hdr="0" ftr="0" dt="0"/>
  <p:txStyles>
    <p:titleStyle>
      <a:lvl1pPr algn="ctr" defTabSz="1097280" rtl="0" eaLnBrk="1" latinLnBrk="0" hangingPunct="1">
        <a:spcBef>
          <a:spcPct val="0"/>
        </a:spcBef>
        <a:buNone/>
        <a:defRPr sz="5520" kern="1200">
          <a:solidFill>
            <a:schemeClr val="accent1"/>
          </a:solidFill>
          <a:latin typeface="+mj-lt"/>
          <a:ea typeface="+mj-ea"/>
          <a:cs typeface="+mj-cs"/>
        </a:defRPr>
      </a:lvl1pPr>
    </p:titleStyle>
    <p:bodyStyle>
      <a:lvl1pPr marL="419100" indent="-419100" algn="l" defTabSz="1097280" rtl="0" eaLnBrk="1" latinLnBrk="0" hangingPunct="1">
        <a:spcBef>
          <a:spcPts val="2400"/>
        </a:spcBef>
        <a:buClr>
          <a:schemeClr val="accent1">
            <a:lumMod val="60000"/>
            <a:lumOff val="40000"/>
          </a:schemeClr>
        </a:buClr>
        <a:buSzPct val="110000"/>
        <a:buFont typeface="Wingdings 2" pitchFamily="18" charset="2"/>
        <a:buChar char=""/>
        <a:defRPr sz="2880" kern="1200">
          <a:solidFill>
            <a:schemeClr val="tx1">
              <a:lumMod val="65000"/>
              <a:lumOff val="35000"/>
            </a:schemeClr>
          </a:solidFill>
          <a:latin typeface="+mn-lt"/>
          <a:ea typeface="+mn-ea"/>
          <a:cs typeface="+mn-cs"/>
        </a:defRPr>
      </a:lvl1pPr>
      <a:lvl2pPr marL="822960" indent="-403860" algn="l" defTabSz="1097280" rtl="0" eaLnBrk="1" latinLnBrk="0" hangingPunct="1">
        <a:spcBef>
          <a:spcPts val="720"/>
        </a:spcBef>
        <a:buClr>
          <a:schemeClr val="accent1">
            <a:lumMod val="75000"/>
          </a:schemeClr>
        </a:buClr>
        <a:buSzPct val="110000"/>
        <a:buFont typeface="Wingdings 2" pitchFamily="18" charset="2"/>
        <a:buChar char=""/>
        <a:defRPr sz="2640" kern="1200">
          <a:solidFill>
            <a:schemeClr val="tx1">
              <a:lumMod val="65000"/>
              <a:lumOff val="35000"/>
            </a:schemeClr>
          </a:solidFill>
          <a:latin typeface="+mn-lt"/>
          <a:ea typeface="+mn-ea"/>
          <a:cs typeface="+mn-cs"/>
        </a:defRPr>
      </a:lvl2pPr>
      <a:lvl3pPr marL="1162050" indent="-339090" algn="l" defTabSz="1097280" rtl="0" eaLnBrk="1" latinLnBrk="0" hangingPunct="1">
        <a:spcBef>
          <a:spcPts val="72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3pPr>
      <a:lvl4pPr marL="1516380" indent="-354330" algn="l" defTabSz="1097280" rtl="0" eaLnBrk="1" latinLnBrk="0" hangingPunct="1">
        <a:spcBef>
          <a:spcPts val="720"/>
        </a:spcBef>
        <a:buClr>
          <a:schemeClr val="accent1">
            <a:lumMod val="75000"/>
          </a:schemeClr>
        </a:buClr>
        <a:buSzPct val="110000"/>
        <a:buFont typeface="Wingdings 2" pitchFamily="18" charset="2"/>
        <a:buChar char=""/>
        <a:defRPr sz="2160" kern="1200">
          <a:solidFill>
            <a:schemeClr val="tx1">
              <a:lumMod val="65000"/>
              <a:lumOff val="35000"/>
            </a:schemeClr>
          </a:solidFill>
          <a:latin typeface="+mn-lt"/>
          <a:ea typeface="+mn-ea"/>
          <a:cs typeface="+mn-cs"/>
        </a:defRPr>
      </a:lvl4pPr>
      <a:lvl5pPr marL="1855470" indent="-339090" algn="l" defTabSz="1097280" rtl="0" eaLnBrk="1" latinLnBrk="0" hangingPunct="1">
        <a:spcBef>
          <a:spcPts val="720"/>
        </a:spcBef>
        <a:buClr>
          <a:schemeClr val="accent1">
            <a:lumMod val="60000"/>
            <a:lumOff val="40000"/>
          </a:schemeClr>
        </a:buClr>
        <a:buSzPct val="110000"/>
        <a:buFont typeface="Wingdings 2" pitchFamily="18" charset="2"/>
        <a:buChar char=""/>
        <a:defRPr sz="2160" kern="1200">
          <a:solidFill>
            <a:schemeClr val="tx1">
              <a:lumMod val="65000"/>
              <a:lumOff val="35000"/>
            </a:schemeClr>
          </a:solidFill>
          <a:latin typeface="+mn-lt"/>
          <a:ea typeface="+mn-ea"/>
          <a:cs typeface="+mn-cs"/>
        </a:defRPr>
      </a:lvl5pPr>
      <a:lvl6pPr marL="2194560" indent="-339090" algn="l" defTabSz="1097280" rtl="0" eaLnBrk="1" latinLnBrk="0" hangingPunct="1">
        <a:spcBef>
          <a:spcPct val="20000"/>
        </a:spcBef>
        <a:buClr>
          <a:schemeClr val="accent2"/>
        </a:buClr>
        <a:buSzPct val="110000"/>
        <a:buFont typeface="Wingdings 2" pitchFamily="18" charset="2"/>
        <a:buChar char=""/>
        <a:defRPr lang="en-US" sz="2160" kern="1200" dirty="0" smtClean="0">
          <a:solidFill>
            <a:schemeClr val="tx1">
              <a:lumMod val="65000"/>
              <a:lumOff val="35000"/>
            </a:schemeClr>
          </a:solidFill>
          <a:latin typeface="+mn-lt"/>
          <a:ea typeface="+mn-ea"/>
          <a:cs typeface="+mn-cs"/>
        </a:defRPr>
      </a:lvl6pPr>
      <a:lvl7pPr marL="2541270" indent="-339090" algn="l" defTabSz="1097280" rtl="0" eaLnBrk="1" latinLnBrk="0" hangingPunct="1">
        <a:spcBef>
          <a:spcPct val="20000"/>
        </a:spcBef>
        <a:buClr>
          <a:schemeClr val="accent1">
            <a:lumMod val="60000"/>
            <a:lumOff val="40000"/>
          </a:schemeClr>
        </a:buClr>
        <a:buSzPct val="110000"/>
        <a:buFont typeface="Wingdings 2" pitchFamily="18" charset="2"/>
        <a:buChar char=""/>
        <a:defRPr lang="en-US" sz="2160" kern="1200" dirty="0" smtClean="0">
          <a:solidFill>
            <a:schemeClr val="tx1">
              <a:lumMod val="65000"/>
              <a:lumOff val="35000"/>
            </a:schemeClr>
          </a:solidFill>
          <a:latin typeface="+mn-lt"/>
          <a:ea typeface="+mn-ea"/>
          <a:cs typeface="+mn-cs"/>
        </a:defRPr>
      </a:lvl7pPr>
      <a:lvl8pPr marL="2878456" indent="-339090" algn="l" defTabSz="1097280" rtl="0" eaLnBrk="1" latinLnBrk="0" hangingPunct="1">
        <a:spcBef>
          <a:spcPct val="20000"/>
        </a:spcBef>
        <a:buClr>
          <a:schemeClr val="accent2"/>
        </a:buClr>
        <a:buSzPct val="110000"/>
        <a:buFont typeface="Wingdings 2" pitchFamily="18" charset="2"/>
        <a:buChar char=""/>
        <a:defRPr lang="en-US" sz="2160" kern="1200" dirty="0" smtClean="0">
          <a:solidFill>
            <a:schemeClr val="tx1">
              <a:lumMod val="65000"/>
              <a:lumOff val="35000"/>
            </a:schemeClr>
          </a:solidFill>
          <a:latin typeface="+mn-lt"/>
          <a:ea typeface="+mn-ea"/>
          <a:cs typeface="+mn-cs"/>
        </a:defRPr>
      </a:lvl8pPr>
      <a:lvl9pPr marL="3227070" indent="-339090" algn="l" defTabSz="1097280" rtl="0" eaLnBrk="1" latinLnBrk="0" hangingPunct="1">
        <a:spcBef>
          <a:spcPct val="20000"/>
        </a:spcBef>
        <a:buClr>
          <a:schemeClr val="accent1">
            <a:lumMod val="60000"/>
            <a:lumOff val="40000"/>
          </a:schemeClr>
        </a:buClr>
        <a:buSzPct val="110000"/>
        <a:buFont typeface="Wingdings 2" pitchFamily="18" charset="2"/>
        <a:buChar char=""/>
        <a:defRPr lang="en-US" sz="2160" kern="1200" dirty="0">
          <a:solidFill>
            <a:schemeClr val="tx1">
              <a:lumMod val="65000"/>
              <a:lumOff val="35000"/>
            </a:schemeClr>
          </a:solidFill>
          <a:latin typeface="+mn-lt"/>
          <a:ea typeface="+mn-ea"/>
          <a:cs typeface="+mn-cs"/>
        </a:defRPr>
      </a:lvl9pPr>
    </p:bodyStyle>
    <p:otherStyle>
      <a:defPPr>
        <a:defRPr/>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vmlDrawing" Target="../drawings/vmlDrawing1.vml"/><Relationship Id="rId5" Type="http://schemas.openxmlformats.org/officeDocument/2006/relationships/image" Target="../media/image15.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4.t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8590" y="4476641"/>
            <a:ext cx="8042276" cy="1754873"/>
          </a:xfrm>
        </p:spPr>
        <p:txBody>
          <a:bodyPr>
            <a:noAutofit/>
          </a:bodyPr>
          <a:lstStyle/>
          <a:p>
            <a:pPr marL="0" indent="0" algn="ctr">
              <a:lnSpc>
                <a:spcPct val="50000"/>
              </a:lnSpc>
              <a:buNone/>
            </a:pPr>
            <a:r>
              <a:rPr lang="en-US" b="1" dirty="0" smtClean="0">
                <a:solidFill>
                  <a:schemeClr val="tx1"/>
                </a:solidFill>
              </a:rPr>
              <a:t>Webinar</a:t>
            </a:r>
          </a:p>
          <a:p>
            <a:pPr marL="0" indent="0" algn="ctr">
              <a:lnSpc>
                <a:spcPct val="50000"/>
              </a:lnSpc>
              <a:buNone/>
            </a:pPr>
            <a:r>
              <a:rPr lang="en-US" b="1" dirty="0" smtClean="0">
                <a:solidFill>
                  <a:schemeClr val="tx1"/>
                </a:solidFill>
              </a:rPr>
              <a:t>Sept 25, 2017</a:t>
            </a:r>
          </a:p>
          <a:p>
            <a:pPr marL="0" indent="0" algn="ctr">
              <a:lnSpc>
                <a:spcPct val="50000"/>
              </a:lnSpc>
              <a:buNone/>
            </a:pPr>
            <a:r>
              <a:rPr lang="en-US" b="1" dirty="0" smtClean="0">
                <a:solidFill>
                  <a:schemeClr val="tx1"/>
                </a:solidFill>
              </a:rPr>
              <a:t>Stanley M. Huff, MD</a:t>
            </a:r>
          </a:p>
        </p:txBody>
      </p:sp>
      <p:sp>
        <p:nvSpPr>
          <p:cNvPr id="6" name="TextBox 5"/>
          <p:cNvSpPr txBox="1"/>
          <p:nvPr/>
        </p:nvSpPr>
        <p:spPr>
          <a:xfrm>
            <a:off x="1903841" y="2508823"/>
            <a:ext cx="8271790" cy="1569660"/>
          </a:xfrm>
          <a:prstGeom prst="rect">
            <a:avLst/>
          </a:prstGeom>
          <a:noFill/>
        </p:spPr>
        <p:txBody>
          <a:bodyPr wrap="square" rtlCol="0">
            <a:spAutoFit/>
          </a:bodyPr>
          <a:lstStyle/>
          <a:p>
            <a:pPr algn="ctr" defTabSz="548640"/>
            <a:r>
              <a:rPr lang="en-US" sz="4800" b="1" dirty="0" smtClean="0">
                <a:solidFill>
                  <a:prstClr val="black"/>
                </a:solidFill>
              </a:rPr>
              <a:t>Clinical Information Interoperability Council</a:t>
            </a:r>
            <a:endParaRPr lang="en-US" sz="4800" b="1" dirty="0">
              <a:solidFill>
                <a:prstClr val="black"/>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1054" y="773660"/>
            <a:ext cx="4478308" cy="983296"/>
          </a:xfrm>
          <a:prstGeom prst="rect">
            <a:avLst/>
          </a:prstGeom>
        </p:spPr>
      </p:pic>
      <p:pic>
        <p:nvPicPr>
          <p:cNvPr id="5" name="Picture 36" descr="New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714" y="300727"/>
            <a:ext cx="3931852" cy="178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2A87D11A-E4C4-2C4D-9054-85AF8217705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8241056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ultimate value of detailed information models</a:t>
            </a:r>
          </a:p>
        </p:txBody>
      </p:sp>
      <p:sp>
        <p:nvSpPr>
          <p:cNvPr id="3" name="Content Placeholder 2"/>
          <p:cNvSpPr>
            <a:spLocks noGrp="1"/>
          </p:cNvSpPr>
          <p:nvPr>
            <p:ph idx="1"/>
          </p:nvPr>
        </p:nvSpPr>
        <p:spPr/>
        <p:txBody>
          <a:bodyPr>
            <a:normAutofit/>
          </a:bodyPr>
          <a:lstStyle/>
          <a:p>
            <a:r>
              <a:rPr lang="en-US" sz="2520" dirty="0"/>
              <a:t>Software is developed much faster</a:t>
            </a:r>
          </a:p>
          <a:p>
            <a:pPr lvl="1"/>
            <a:r>
              <a:rPr lang="en-US" sz="2160" dirty="0"/>
              <a:t>Clinical knowledge is contained in the models</a:t>
            </a:r>
          </a:p>
          <a:p>
            <a:pPr lvl="1"/>
            <a:r>
              <a:rPr lang="en-US" sz="2160" dirty="0"/>
              <a:t>Much easier for software engineers</a:t>
            </a:r>
          </a:p>
          <a:p>
            <a:r>
              <a:rPr lang="en-US" sz="2520" dirty="0"/>
              <a:t>The data used in the applications is completely conformant to </a:t>
            </a:r>
            <a:r>
              <a:rPr lang="en-US" sz="2520" dirty="0" smtClean="0"/>
              <a:t>standards, </a:t>
            </a:r>
            <a:r>
              <a:rPr lang="en-US" sz="2520" dirty="0"/>
              <a:t>leading to semantic interoperability</a:t>
            </a:r>
          </a:p>
          <a:p>
            <a:r>
              <a:rPr lang="en-US" sz="2520" dirty="0"/>
              <a:t>If you follow the SMART on FHIR development strategy, your software can be shared with any system that supports the approved standards</a:t>
            </a:r>
          </a:p>
        </p:txBody>
      </p:sp>
    </p:spTree>
    <p:extLst>
      <p:ext uri="{BB962C8B-B14F-4D97-AF65-F5344CB8AC3E}">
        <p14:creationId xmlns:p14="http://schemas.microsoft.com/office/powerpoint/2010/main" val="3192355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Three related but very different questions</a:t>
            </a:r>
          </a:p>
        </p:txBody>
      </p:sp>
      <p:sp>
        <p:nvSpPr>
          <p:cNvPr id="3" name="Content Placeholder 2"/>
          <p:cNvSpPr>
            <a:spLocks noGrp="1"/>
          </p:cNvSpPr>
          <p:nvPr>
            <p:ph idx="1"/>
          </p:nvPr>
        </p:nvSpPr>
        <p:spPr/>
        <p:txBody>
          <a:bodyPr>
            <a:normAutofit/>
          </a:bodyPr>
          <a:lstStyle/>
          <a:p>
            <a:r>
              <a:rPr lang="en-US" dirty="0"/>
              <a:t>What data should be collected? (part of domain analysis)</a:t>
            </a:r>
          </a:p>
          <a:p>
            <a:pPr lvl="1"/>
            <a:r>
              <a:rPr lang="en-US" sz="2520" dirty="0"/>
              <a:t>It will be different for different situations</a:t>
            </a:r>
          </a:p>
          <a:p>
            <a:r>
              <a:rPr lang="en-US" dirty="0"/>
              <a:t>How should the data be modelled?</a:t>
            </a:r>
          </a:p>
          <a:p>
            <a:pPr lvl="1"/>
            <a:r>
              <a:rPr lang="en-US" sz="2520" dirty="0"/>
              <a:t>Two fields or one (the degree of pre and post coordination)</a:t>
            </a:r>
          </a:p>
          <a:p>
            <a:r>
              <a:rPr lang="en-US" dirty="0"/>
              <a:t>What does the data mean?</a:t>
            </a:r>
          </a:p>
          <a:p>
            <a:pPr lvl="1"/>
            <a:r>
              <a:rPr lang="en-US" sz="2520" dirty="0"/>
              <a:t>How do we make computable definitions for diabetes mellitus, myocardial infarction, heart failure, chronic renal failure, etc.</a:t>
            </a:r>
          </a:p>
        </p:txBody>
      </p:sp>
    </p:spTree>
    <p:extLst>
      <p:ext uri="{BB962C8B-B14F-4D97-AF65-F5344CB8AC3E}">
        <p14:creationId xmlns:p14="http://schemas.microsoft.com/office/powerpoint/2010/main" val="3090504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Why?</a:t>
            </a:r>
            <a:br>
              <a:rPr lang="en-US" dirty="0"/>
            </a:br>
            <a:endParaRPr lang="en-US" dirty="0"/>
          </a:p>
        </p:txBody>
      </p:sp>
      <p:sp>
        <p:nvSpPr>
          <p:cNvPr id="2" name="Content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014773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Why?</a:t>
            </a:r>
          </a:p>
        </p:txBody>
      </p:sp>
      <p:sp>
        <p:nvSpPr>
          <p:cNvPr id="2" name="Content Placeholder 1"/>
          <p:cNvSpPr>
            <a:spLocks noGrp="1"/>
          </p:cNvSpPr>
          <p:nvPr>
            <p:ph idx="1"/>
          </p:nvPr>
        </p:nvSpPr>
        <p:spPr/>
        <p:txBody>
          <a:bodyPr>
            <a:normAutofit/>
          </a:bodyPr>
          <a:lstStyle/>
          <a:p>
            <a:pPr marL="0" indent="0" algn="ctr">
              <a:buNone/>
            </a:pPr>
            <a:endParaRPr lang="en-US" sz="5400" dirty="0"/>
          </a:p>
          <a:p>
            <a:pPr marL="0" indent="0" algn="ctr">
              <a:buNone/>
            </a:pPr>
            <a:r>
              <a:rPr lang="en-US" sz="5400" dirty="0"/>
              <a:t>“To help people live the healthiest lives possible.”</a:t>
            </a:r>
          </a:p>
          <a:p>
            <a:pPr marL="0" indent="0" algn="ctr">
              <a:buNone/>
            </a:pPr>
            <a:endParaRPr lang="en-US" sz="5400" dirty="0"/>
          </a:p>
        </p:txBody>
      </p:sp>
    </p:spTree>
    <p:extLst>
      <p:ext uri="{BB962C8B-B14F-4D97-AF65-F5344CB8AC3E}">
        <p14:creationId xmlns:p14="http://schemas.microsoft.com/office/powerpoint/2010/main" val="13943570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extLst>
              <p:ext uri="{D42A27DB-BD31-4B8C-83A1-F6EECF244321}">
                <p14:modId xmlns:p14="http://schemas.microsoft.com/office/powerpoint/2010/main" val="633441328"/>
              </p:ext>
            </p:extLst>
          </p:nvPr>
        </p:nvGraphicFramePr>
        <p:xfrm>
          <a:off x="2041587" y="-1"/>
          <a:ext cx="7689010" cy="5767759"/>
        </p:xfrm>
        <a:graphic>
          <a:graphicData uri="http://schemas.openxmlformats.org/presentationml/2006/ole">
            <mc:AlternateContent xmlns:mc="http://schemas.openxmlformats.org/markup-compatibility/2006">
              <mc:Choice xmlns:v="urn:schemas-microsoft-com:vml" Requires="v">
                <p:oleObj spid="_x0000_s1040" name="Slide" r:id="rId4" imgW="4905869" imgH="3679015" progId="PowerPoint.Slide.8">
                  <p:embed/>
                </p:oleObj>
              </mc:Choice>
              <mc:Fallback>
                <p:oleObj name="Slide" r:id="rId4" imgW="4905869" imgH="3679015"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1587" y="-1"/>
                        <a:ext cx="7689010" cy="5767759"/>
                      </a:xfrm>
                      <a:prstGeom prst="rect">
                        <a:avLst/>
                      </a:prstGeom>
                      <a:noFill/>
                      <a:ln>
                        <a:noFill/>
                      </a:ln>
                      <a:effectLst/>
                      <a:extLst/>
                    </p:spPr>
                  </p:pic>
                </p:oleObj>
              </mc:Fallback>
            </mc:AlternateContent>
          </a:graphicData>
        </a:graphic>
      </p:graphicFrame>
      <p:grpSp>
        <p:nvGrpSpPr>
          <p:cNvPr id="2" name="Group 3"/>
          <p:cNvGrpSpPr>
            <a:grpSpLocks/>
          </p:cNvGrpSpPr>
          <p:nvPr/>
        </p:nvGrpSpPr>
        <p:grpSpPr bwMode="auto">
          <a:xfrm>
            <a:off x="2202614" y="812316"/>
            <a:ext cx="1768475" cy="1093788"/>
            <a:chOff x="470" y="943"/>
            <a:chExt cx="1114" cy="689"/>
          </a:xfrm>
        </p:grpSpPr>
        <p:sp>
          <p:nvSpPr>
            <p:cNvPr id="5124" name="Text Box 4"/>
            <p:cNvSpPr txBox="1">
              <a:spLocks noChangeArrowheads="1"/>
            </p:cNvSpPr>
            <p:nvPr/>
          </p:nvSpPr>
          <p:spPr bwMode="auto">
            <a:xfrm>
              <a:off x="470" y="943"/>
              <a:ext cx="111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Times New Roman" charset="0"/>
                </a:defRPr>
              </a:lvl1pPr>
              <a:lvl2pPr marL="742950" indent="-285750" eaLnBrk="0" hangingPunct="0">
                <a:spcBef>
                  <a:spcPct val="20000"/>
                </a:spcBef>
                <a:buChar char="–"/>
                <a:defRPr sz="2800">
                  <a:solidFill>
                    <a:schemeClr val="tx1"/>
                  </a:solidFill>
                  <a:latin typeface="Times New Roman" charset="0"/>
                </a:defRPr>
              </a:lvl2pPr>
              <a:lvl3pPr marL="1143000" indent="-228600" eaLnBrk="0" hangingPunct="0">
                <a:spcBef>
                  <a:spcPct val="20000"/>
                </a:spcBef>
                <a:buChar char="•"/>
                <a:defRPr sz="2400">
                  <a:solidFill>
                    <a:schemeClr val="tx1"/>
                  </a:solidFill>
                  <a:latin typeface="Times New Roman" charset="0"/>
                </a:defRPr>
              </a:lvl3pPr>
              <a:lvl4pPr marL="1600200" indent="-228600" eaLnBrk="0" hangingPunct="0">
                <a:spcBef>
                  <a:spcPct val="20000"/>
                </a:spcBef>
                <a:buChar char="–"/>
                <a:defRPr sz="2000">
                  <a:solidFill>
                    <a:schemeClr val="tx1"/>
                  </a:solidFill>
                  <a:latin typeface="Times New Roman" charset="0"/>
                </a:defRPr>
              </a:lvl4pPr>
              <a:lvl5pPr marL="2057400" indent="-228600" eaLnBrk="0" hangingPunct="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a:spcBef>
                  <a:spcPct val="0"/>
                </a:spcBef>
                <a:buFontTx/>
                <a:buNone/>
              </a:pPr>
              <a:r>
                <a:rPr lang="en-US" altLang="en-US" sz="2800" dirty="0">
                  <a:solidFill>
                    <a:srgbClr val="FFFF00"/>
                  </a:solidFill>
                  <a:latin typeface="Arial Black" pitchFamily="34" charset="0"/>
                  <a:cs typeface="Times New Roman" charset="0"/>
                </a:rPr>
                <a:t>Patient</a:t>
              </a:r>
            </a:p>
          </p:txBody>
        </p:sp>
        <p:sp>
          <p:nvSpPr>
            <p:cNvPr id="5125" name="Line 5"/>
            <p:cNvSpPr>
              <a:spLocks noChangeShapeType="1"/>
            </p:cNvSpPr>
            <p:nvPr/>
          </p:nvSpPr>
          <p:spPr bwMode="auto">
            <a:xfrm>
              <a:off x="960" y="1296"/>
              <a:ext cx="480" cy="336"/>
            </a:xfrm>
            <a:prstGeom prst="line">
              <a:avLst/>
            </a:prstGeom>
            <a:noFill/>
            <a:ln w="889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 name="Slide Number Placeholder 3"/>
          <p:cNvSpPr>
            <a:spLocks noGrp="1"/>
          </p:cNvSpPr>
          <p:nvPr>
            <p:ph type="sldNum" sz="quarter" idx="12"/>
          </p:nvPr>
        </p:nvSpPr>
        <p:spPr/>
        <p:txBody>
          <a:bodyPr/>
          <a:lstStyle/>
          <a:p>
            <a:fld id="{2A87D11A-E4C4-2C4D-9054-85AF8217705F}" type="slidenum">
              <a:rPr lang="en-US" smtClean="0"/>
              <a:t>14</a:t>
            </a:fld>
            <a:endParaRPr lang="en-US"/>
          </a:p>
        </p:txBody>
      </p:sp>
    </p:spTree>
    <p:extLst>
      <p:ext uri="{BB962C8B-B14F-4D97-AF65-F5344CB8AC3E}">
        <p14:creationId xmlns:p14="http://schemas.microsoft.com/office/powerpoint/2010/main" val="24467733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ppt_y-#ppt_h/2"/>
                                          </p:val>
                                        </p:tav>
                                        <p:tav tm="100000">
                                          <p:val>
                                            <p:strVal val="#ppt_y"/>
                                          </p:val>
                                        </p:tav>
                                      </p:tavLst>
                                    </p:anim>
                                    <p:anim calcmode="lin" valueType="num">
                                      <p:cBhvr>
                                        <p:cTn id="9" dur="500" fill="hold"/>
                                        <p:tgtEl>
                                          <p:spTgt spid="2"/>
                                        </p:tgtEl>
                                        <p:attrNameLst>
                                          <p:attrName>ppt_w</p:attrName>
                                        </p:attrNameLst>
                                      </p:cBhvr>
                                      <p:tavLst>
                                        <p:tav tm="0">
                                          <p:val>
                                            <p:strVal val="#ppt_w"/>
                                          </p:val>
                                        </p:tav>
                                        <p:tav tm="100000">
                                          <p:val>
                                            <p:strVal val="#ppt_w"/>
                                          </p:val>
                                        </p:tav>
                                      </p:tavLst>
                                    </p:anim>
                                    <p:anim calcmode="lin" valueType="num">
                                      <p:cBhvr>
                                        <p:cTn id="10"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15515" y="897754"/>
            <a:ext cx="6477000" cy="5715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normAutofit fontScale="90000"/>
          </a:bodyPr>
          <a:lstStyle/>
          <a:p>
            <a:pPr eaLnBrk="1" hangingPunct="1">
              <a:buClr>
                <a:srgbClr val="FFFFFF"/>
              </a:buClr>
              <a:buSzPct val="90000"/>
            </a:pPr>
            <a:r>
              <a:rPr lang="en-US" altLang="en-US" dirty="0"/>
              <a:t>Core Assumptions</a:t>
            </a:r>
          </a:p>
        </p:txBody>
      </p:sp>
      <p:sp>
        <p:nvSpPr>
          <p:cNvPr id="6147" name="Rectangle 3"/>
          <p:cNvSpPr>
            <a:spLocks noGrp="1" noChangeArrowheads="1"/>
          </p:cNvSpPr>
          <p:nvPr>
            <p:ph idx="1"/>
          </p:nvPr>
        </p:nvSpPr>
        <p:spPr>
          <a:xfrm>
            <a:off x="1985516" y="1789790"/>
            <a:ext cx="8213562" cy="409839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eaLnBrk="1" hangingPunct="1">
              <a:spcBef>
                <a:spcPct val="0"/>
              </a:spcBef>
              <a:buFontTx/>
              <a:buNone/>
            </a:pPr>
            <a:r>
              <a:rPr lang="en-US" altLang="en-US" sz="3200" dirty="0"/>
              <a:t>‘</a:t>
            </a:r>
            <a:r>
              <a:rPr lang="en-US" altLang="en-US" sz="2800" dirty="0"/>
              <a:t>The complexity of modern medicine exceeds the inherent limitations of the unaided human mind.’</a:t>
            </a:r>
          </a:p>
          <a:p>
            <a:pPr eaLnBrk="1" hangingPunct="1">
              <a:spcBef>
                <a:spcPct val="0"/>
              </a:spcBef>
              <a:buFontTx/>
              <a:buNone/>
            </a:pPr>
            <a:r>
              <a:rPr lang="en-US" altLang="en-US" sz="2800" dirty="0"/>
              <a:t>	~ </a:t>
            </a:r>
            <a:r>
              <a:rPr lang="en-US" altLang="en-US" sz="1800" dirty="0"/>
              <a:t>David M. Eddy, MD, Ph.D.</a:t>
            </a:r>
          </a:p>
          <a:p>
            <a:pPr algn="ctr" eaLnBrk="1" hangingPunct="1">
              <a:spcBef>
                <a:spcPct val="0"/>
              </a:spcBef>
              <a:buFontTx/>
              <a:buNone/>
            </a:pPr>
            <a:endParaRPr lang="en-US" altLang="en-US" sz="1800" dirty="0"/>
          </a:p>
          <a:p>
            <a:pPr eaLnBrk="1" hangingPunct="1">
              <a:spcBef>
                <a:spcPct val="0"/>
              </a:spcBef>
              <a:buFontTx/>
              <a:buNone/>
            </a:pPr>
            <a:r>
              <a:rPr lang="en-US" altLang="en-US" sz="2800" dirty="0"/>
              <a:t>‘... man is not perfectible.  There are limits to man’s capabilities as an  information  processor that assure the occurrence of random errors in his activities.’</a:t>
            </a:r>
          </a:p>
          <a:p>
            <a:pPr eaLnBrk="1" hangingPunct="1">
              <a:spcBef>
                <a:spcPct val="0"/>
              </a:spcBef>
              <a:buFontTx/>
              <a:buNone/>
            </a:pPr>
            <a:r>
              <a:rPr lang="en-US" altLang="en-US" sz="2800" dirty="0"/>
              <a:t>	~ </a:t>
            </a:r>
            <a:r>
              <a:rPr lang="en-US" altLang="en-US" sz="1800" dirty="0"/>
              <a:t>Clement J. McDonald, MD</a:t>
            </a:r>
            <a:r>
              <a:rPr lang="en-US" altLang="en-US" sz="2800" dirty="0"/>
              <a:t>	</a:t>
            </a:r>
          </a:p>
        </p:txBody>
      </p:sp>
      <p:sp>
        <p:nvSpPr>
          <p:cNvPr id="3" name="Slide Number Placeholder 2"/>
          <p:cNvSpPr>
            <a:spLocks noGrp="1"/>
          </p:cNvSpPr>
          <p:nvPr>
            <p:ph type="sldNum" sz="quarter" idx="12"/>
          </p:nvPr>
        </p:nvSpPr>
        <p:spPr/>
        <p:txBody>
          <a:bodyPr/>
          <a:lstStyle/>
          <a:p>
            <a:fld id="{2A87D11A-E4C4-2C4D-9054-85AF8217705F}" type="slidenum">
              <a:rPr lang="en-US" smtClean="0"/>
              <a:t>15</a:t>
            </a:fld>
            <a:endParaRPr lang="en-US"/>
          </a:p>
        </p:txBody>
      </p:sp>
    </p:spTree>
    <p:extLst>
      <p:ext uri="{BB962C8B-B14F-4D97-AF65-F5344CB8AC3E}">
        <p14:creationId xmlns:p14="http://schemas.microsoft.com/office/powerpoint/2010/main" val="36687335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Eileen</a:t>
            </a:r>
          </a:p>
        </p:txBody>
      </p:sp>
      <p:pic>
        <p:nvPicPr>
          <p:cNvPr id="4" name="Picture 3" descr="eileen3.png"/>
          <p:cNvPicPr/>
          <p:nvPr/>
        </p:nvPicPr>
        <p:blipFill>
          <a:blip r:embed="rId3" cstate="print"/>
          <a:stretch>
            <a:fillRect/>
          </a:stretch>
        </p:blipFill>
        <p:spPr>
          <a:xfrm>
            <a:off x="2388359" y="1392072"/>
            <a:ext cx="5841242" cy="4940490"/>
          </a:xfrm>
          <a:prstGeom prst="rect">
            <a:avLst/>
          </a:prstGeom>
        </p:spPr>
      </p:pic>
    </p:spTree>
    <p:extLst>
      <p:ext uri="{BB962C8B-B14F-4D97-AF65-F5344CB8AC3E}">
        <p14:creationId xmlns:p14="http://schemas.microsoft.com/office/powerpoint/2010/main" val="24769895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Why?</a:t>
            </a:r>
          </a:p>
        </p:txBody>
      </p:sp>
      <p:sp>
        <p:nvSpPr>
          <p:cNvPr id="2" name="Content Placeholder 1"/>
          <p:cNvSpPr>
            <a:spLocks noGrp="1"/>
          </p:cNvSpPr>
          <p:nvPr>
            <p:ph idx="1"/>
          </p:nvPr>
        </p:nvSpPr>
        <p:spPr/>
        <p:txBody>
          <a:bodyPr>
            <a:normAutofit/>
          </a:bodyPr>
          <a:lstStyle/>
          <a:p>
            <a:r>
              <a:rPr lang="en-US" sz="3200" dirty="0"/>
              <a:t>We need to </a:t>
            </a:r>
          </a:p>
          <a:p>
            <a:pPr lvl="1"/>
            <a:r>
              <a:rPr lang="en-US" sz="2800" dirty="0"/>
              <a:t>Provide better care</a:t>
            </a:r>
          </a:p>
          <a:p>
            <a:pPr lvl="2"/>
            <a:r>
              <a:rPr lang="en-US" sz="2600" dirty="0"/>
              <a:t>By sharing </a:t>
            </a:r>
            <a:r>
              <a:rPr lang="en-US" sz="2600" b="1" i="1" u="sng" dirty="0"/>
              <a:t>executable</a:t>
            </a:r>
            <a:r>
              <a:rPr lang="en-US" sz="2600" dirty="0"/>
              <a:t> clinical decision support modules</a:t>
            </a:r>
          </a:p>
          <a:p>
            <a:pPr lvl="1"/>
            <a:r>
              <a:rPr lang="en-US" sz="2800" dirty="0"/>
              <a:t>Decrease cost</a:t>
            </a:r>
          </a:p>
          <a:p>
            <a:pPr lvl="1"/>
            <a:r>
              <a:rPr lang="en-US" sz="2800" dirty="0"/>
              <a:t>Make clinicians and patients happier</a:t>
            </a:r>
          </a:p>
          <a:p>
            <a:pPr lvl="1"/>
            <a:r>
              <a:rPr lang="en-US" sz="2800" dirty="0"/>
              <a:t>Provide accurate computable data as the foundation of a learning health system </a:t>
            </a:r>
          </a:p>
        </p:txBody>
      </p:sp>
    </p:spTree>
    <p:extLst>
      <p:ext uri="{BB962C8B-B14F-4D97-AF65-F5344CB8AC3E}">
        <p14:creationId xmlns:p14="http://schemas.microsoft.com/office/powerpoint/2010/main" val="4093115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How?</a:t>
            </a:r>
            <a:br>
              <a:rPr lang="en-US" dirty="0"/>
            </a:br>
            <a:endParaRPr lang="en-US" dirty="0"/>
          </a:p>
        </p:txBody>
      </p:sp>
      <p:sp>
        <p:nvSpPr>
          <p:cNvPr id="2" name="Content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783990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a:t>
            </a:r>
          </a:p>
        </p:txBody>
      </p:sp>
      <p:sp>
        <p:nvSpPr>
          <p:cNvPr id="2" name="Content Placeholder 1"/>
          <p:cNvSpPr>
            <a:spLocks noGrp="1"/>
          </p:cNvSpPr>
          <p:nvPr>
            <p:ph idx="1"/>
          </p:nvPr>
        </p:nvSpPr>
        <p:spPr/>
        <p:txBody>
          <a:bodyPr>
            <a:normAutofit/>
          </a:bodyPr>
          <a:lstStyle/>
          <a:p>
            <a:r>
              <a:rPr lang="en-US" dirty="0"/>
              <a:t>Have practicing front-line clinicians direct the work</a:t>
            </a:r>
          </a:p>
          <a:p>
            <a:r>
              <a:rPr lang="en-US" dirty="0" smtClean="0"/>
              <a:t>All stakeholders agree </a:t>
            </a:r>
            <a:r>
              <a:rPr lang="en-US" dirty="0"/>
              <a:t>to work together</a:t>
            </a:r>
          </a:p>
          <a:p>
            <a:r>
              <a:rPr lang="en-US" dirty="0"/>
              <a:t>A</a:t>
            </a:r>
            <a:r>
              <a:rPr lang="en-US" dirty="0" smtClean="0"/>
              <a:t>gree </a:t>
            </a:r>
            <a:r>
              <a:rPr lang="en-US" dirty="0"/>
              <a:t>to use a common format for representing the models</a:t>
            </a:r>
          </a:p>
          <a:p>
            <a:r>
              <a:rPr lang="en-US" dirty="0"/>
              <a:t>Use and share common tools to create the models</a:t>
            </a:r>
          </a:p>
          <a:p>
            <a:r>
              <a:rPr lang="en-US" dirty="0"/>
              <a:t>Approve one preferred model for a given kind of </a:t>
            </a:r>
            <a:r>
              <a:rPr lang="en-US" dirty="0" smtClean="0"/>
              <a:t>data in a given situation</a:t>
            </a:r>
            <a:endParaRPr lang="en-US" dirty="0"/>
          </a:p>
          <a:p>
            <a:r>
              <a:rPr lang="en-US" dirty="0"/>
              <a:t>Do the work in existing projects whenever possible</a:t>
            </a:r>
          </a:p>
          <a:p>
            <a:r>
              <a:rPr lang="en-US" dirty="0"/>
              <a:t>Use existing models whenever possible</a:t>
            </a:r>
          </a:p>
          <a:p>
            <a:endParaRPr lang="en-US" dirty="0"/>
          </a:p>
        </p:txBody>
      </p:sp>
    </p:spTree>
    <p:extLst>
      <p:ext uri="{BB962C8B-B14F-4D97-AF65-F5344CB8AC3E}">
        <p14:creationId xmlns:p14="http://schemas.microsoft.com/office/powerpoint/2010/main" val="664342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6989FDF9-E283-4ED5-95EF-4EBA9302083F}"/>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33000" contrast="-18000"/>
                    </a14:imgEffect>
                  </a14:imgLayer>
                </a14:imgProps>
              </a:ext>
            </a:extLst>
          </a:blip>
          <a:srcRect t="17014" r="2814" b="5147"/>
          <a:stretch/>
        </p:blipFill>
        <p:spPr>
          <a:xfrm>
            <a:off x="0" y="0"/>
            <a:ext cx="12639039" cy="6858000"/>
          </a:xfrm>
          <a:prstGeom prst="rect">
            <a:avLst/>
          </a:prstGeom>
        </p:spPr>
      </p:pic>
      <p:sp>
        <p:nvSpPr>
          <p:cNvPr id="33" name="TextBox 32"/>
          <p:cNvSpPr txBox="1"/>
          <p:nvPr/>
        </p:nvSpPr>
        <p:spPr>
          <a:xfrm>
            <a:off x="-1" y="2444119"/>
            <a:ext cx="12639039" cy="1969762"/>
          </a:xfrm>
          <a:prstGeom prst="rect">
            <a:avLst/>
          </a:prstGeom>
          <a:noFill/>
        </p:spPr>
        <p:txBody>
          <a:bodyPr wrap="square" lIns="45711" tIns="22856" rIns="45711" bIns="22856" rtlCol="0">
            <a:spAutoFit/>
          </a:bodyPr>
          <a:lstStyle/>
          <a:p>
            <a:pPr algn="ctr"/>
            <a:r>
              <a:rPr lang="en-US" sz="12500" b="1" dirty="0">
                <a:solidFill>
                  <a:schemeClr val="bg1"/>
                </a:solidFill>
                <a:latin typeface="Tahoma" panose="020B0604030504040204" pitchFamily="34" charset="0"/>
                <a:ea typeface="Tahoma" panose="020B0604030504040204" pitchFamily="34" charset="0"/>
                <a:cs typeface="Tahoma" panose="020B0604030504040204" pitchFamily="34" charset="0"/>
              </a:rPr>
              <a:t>CIIC 2017</a:t>
            </a:r>
            <a:endParaRPr lang="id-ID" sz="125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 xmlns:a16="http://schemas.microsoft.com/office/drawing/2014/main" id="{55F0355A-987A-40A2-B37C-CD55027D8D07}"/>
              </a:ext>
            </a:extLst>
          </p:cNvPr>
          <p:cNvSpPr txBox="1"/>
          <p:nvPr/>
        </p:nvSpPr>
        <p:spPr>
          <a:xfrm>
            <a:off x="617838" y="4413881"/>
            <a:ext cx="11574162" cy="1569660"/>
          </a:xfrm>
          <a:prstGeom prst="rect">
            <a:avLst/>
          </a:prstGeom>
          <a:noFill/>
        </p:spPr>
        <p:txBody>
          <a:bodyPr wrap="square" rtlCol="0">
            <a:spAutoFit/>
          </a:bodyPr>
          <a:lstStyle/>
          <a:p>
            <a:pPr algn="ctr"/>
            <a:r>
              <a:rPr lang="en-US" sz="3200" b="1" dirty="0">
                <a:solidFill>
                  <a:schemeClr val="bg1"/>
                </a:solidFill>
                <a:latin typeface="Arial" panose="020B0604020202020204" pitchFamily="34" charset="0"/>
                <a:cs typeface="Arial" panose="020B0604020202020204" pitchFamily="34" charset="0"/>
              </a:rPr>
              <a:t>Meeting Overview</a:t>
            </a:r>
          </a:p>
          <a:p>
            <a:pPr algn="ctr"/>
            <a:endParaRPr lang="en-US" sz="3200" b="1" dirty="0">
              <a:solidFill>
                <a:schemeClr val="bg1"/>
              </a:solidFill>
              <a:latin typeface="Arial" panose="020B0604020202020204" pitchFamily="34" charset="0"/>
              <a:cs typeface="Arial" panose="020B0604020202020204" pitchFamily="34" charset="0"/>
            </a:endParaRPr>
          </a:p>
          <a:p>
            <a:pPr algn="ctr"/>
            <a:r>
              <a:rPr lang="en-US" sz="3200" b="1" dirty="0">
                <a:solidFill>
                  <a:schemeClr val="bg1"/>
                </a:solidFill>
                <a:latin typeface="Arial" panose="020B0604020202020204" pitchFamily="34" charset="0"/>
                <a:cs typeface="Arial" panose="020B0604020202020204" pitchFamily="34" charset="0"/>
              </a:rPr>
              <a:t>July 13, 2017</a:t>
            </a:r>
          </a:p>
        </p:txBody>
      </p:sp>
    </p:spTree>
    <p:extLst>
      <p:ext uri="{BB962C8B-B14F-4D97-AF65-F5344CB8AC3E}">
        <p14:creationId xmlns:p14="http://schemas.microsoft.com/office/powerpoint/2010/main" val="2118161647"/>
      </p:ext>
    </p:extLst>
  </p:cSld>
  <p:clrMapOvr>
    <a:masterClrMapping/>
  </p:clrMapOvr>
  <mc:AlternateContent xmlns:mc="http://schemas.openxmlformats.org/markup-compatibility/2006" xmlns:p14="http://schemas.microsoft.com/office/powerpoint/2010/main">
    <mc:Choice Requires="p14">
      <p:transition spd="slow" p14:dur="1100" advClick="0">
        <p14:switch dir="r"/>
      </p:transition>
    </mc:Choice>
    <mc:Fallback xmlns="">
      <p:transition xmlns:p14="http://schemas.microsoft.com/office/powerpoint/2010/mai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 of the July 13</a:t>
            </a:r>
            <a:r>
              <a:rPr lang="en-US" baseline="30000" dirty="0" smtClean="0"/>
              <a:t>th</a:t>
            </a:r>
            <a:r>
              <a:rPr lang="en-US" dirty="0" smtClean="0"/>
              <a:t> meeting in Bethesda</a:t>
            </a:r>
            <a:endParaRPr lang="en-US" dirty="0"/>
          </a:p>
        </p:txBody>
      </p:sp>
      <p:sp>
        <p:nvSpPr>
          <p:cNvPr id="3" name="Content Placeholder 2"/>
          <p:cNvSpPr>
            <a:spLocks noGrp="1"/>
          </p:cNvSpPr>
          <p:nvPr>
            <p:ph idx="1"/>
          </p:nvPr>
        </p:nvSpPr>
        <p:spPr>
          <a:xfrm>
            <a:off x="1363981" y="1709326"/>
            <a:ext cx="9464040" cy="4991396"/>
          </a:xfrm>
        </p:spPr>
        <p:txBody>
          <a:bodyPr>
            <a:noAutofit/>
          </a:bodyPr>
          <a:lstStyle/>
          <a:p>
            <a:r>
              <a:rPr lang="en-US" sz="1920" dirty="0"/>
              <a:t>Keynote speaker – Don Rucker, MD (National Coordinator for HIT)</a:t>
            </a:r>
          </a:p>
          <a:p>
            <a:r>
              <a:rPr lang="en-US" sz="1920" dirty="0"/>
              <a:t>About 120 attendees</a:t>
            </a:r>
          </a:p>
          <a:p>
            <a:pPr lvl="1"/>
            <a:r>
              <a:rPr lang="en-US" sz="1680" dirty="0"/>
              <a:t>Representing – AAN, AAO, ACOG, ACS, ACC, ACP, APTA, ANA, FDA, CDC, NCI, AHRQ, NIAID, DoD, VA, PCPI, AMIA, SPM, HIMSS and many other organizations</a:t>
            </a:r>
          </a:p>
          <a:p>
            <a:r>
              <a:rPr lang="en-US" sz="1920" dirty="0">
                <a:solidFill>
                  <a:schemeClr val="tx2">
                    <a:lumMod val="75000"/>
                  </a:schemeClr>
                </a:solidFill>
              </a:rPr>
              <a:t>Meeting outcomes</a:t>
            </a:r>
          </a:p>
          <a:p>
            <a:pPr lvl="1"/>
            <a:r>
              <a:rPr lang="en-US" sz="1680" dirty="0">
                <a:solidFill>
                  <a:schemeClr val="tx2">
                    <a:lumMod val="75000"/>
                  </a:schemeClr>
                </a:solidFill>
              </a:rPr>
              <a:t>CIIC should continue</a:t>
            </a:r>
          </a:p>
          <a:p>
            <a:pPr lvl="2"/>
            <a:r>
              <a:rPr lang="en-US" sz="1440" dirty="0">
                <a:solidFill>
                  <a:schemeClr val="tx2">
                    <a:lumMod val="75000"/>
                  </a:schemeClr>
                </a:solidFill>
              </a:rPr>
              <a:t>Create mission, vision, a plan for initial governance</a:t>
            </a:r>
          </a:p>
          <a:p>
            <a:pPr lvl="2"/>
            <a:r>
              <a:rPr lang="en-US" sz="1440" dirty="0">
                <a:solidFill>
                  <a:schemeClr val="tx2">
                    <a:lumMod val="75000"/>
                  </a:schemeClr>
                </a:solidFill>
              </a:rPr>
              <a:t>Develop a mailing list and a discussion forum</a:t>
            </a:r>
          </a:p>
          <a:p>
            <a:pPr lvl="1"/>
            <a:r>
              <a:rPr lang="en-US" sz="1680" dirty="0">
                <a:solidFill>
                  <a:schemeClr val="tx2">
                    <a:lumMod val="75000"/>
                  </a:schemeClr>
                </a:solidFill>
              </a:rPr>
              <a:t>Projects</a:t>
            </a:r>
          </a:p>
          <a:p>
            <a:pPr lvl="2"/>
            <a:r>
              <a:rPr lang="en-US" sz="1440" dirty="0">
                <a:solidFill>
                  <a:schemeClr val="tx2">
                    <a:lumMod val="75000"/>
                  </a:schemeClr>
                </a:solidFill>
              </a:rPr>
              <a:t>ACOG – OPA – FPAR, Cancer DTR, MDEpiNet RAPID, Wound Assessment, PCPI registry interoperability project, Quality measures</a:t>
            </a:r>
          </a:p>
          <a:p>
            <a:pPr lvl="1"/>
            <a:r>
              <a:rPr lang="en-US" sz="1680" dirty="0">
                <a:solidFill>
                  <a:schemeClr val="tx2">
                    <a:lumMod val="75000"/>
                  </a:schemeClr>
                </a:solidFill>
              </a:rPr>
              <a:t>Next meeting – December 5-7 in New Orleans with HL7 Partners in Interoperability</a:t>
            </a:r>
          </a:p>
        </p:txBody>
      </p:sp>
    </p:spTree>
    <p:extLst>
      <p:ext uri="{BB962C8B-B14F-4D97-AF65-F5344CB8AC3E}">
        <p14:creationId xmlns:p14="http://schemas.microsoft.com/office/powerpoint/2010/main" val="1785407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18249" y="935062"/>
            <a:ext cx="8333117" cy="2852737"/>
          </a:xfrm>
        </p:spPr>
        <p:txBody>
          <a:bodyPr>
            <a:normAutofit fontScale="90000"/>
          </a:bodyPr>
          <a:lstStyle/>
          <a:p>
            <a:pPr algn="ctr"/>
            <a:r>
              <a:rPr lang="en-US" dirty="0"/>
              <a:t>The END</a:t>
            </a:r>
            <a:br>
              <a:rPr lang="en-US" dirty="0"/>
            </a:br>
            <a:r>
              <a:rPr lang="en-US" dirty="0"/>
              <a:t/>
            </a:r>
            <a:br>
              <a:rPr lang="en-US" dirty="0"/>
            </a:br>
            <a:r>
              <a:rPr lang="en-US" dirty="0"/>
              <a:t>(or maybe the beginning?)</a:t>
            </a:r>
          </a:p>
        </p:txBody>
      </p:sp>
      <p:sp>
        <p:nvSpPr>
          <p:cNvPr id="4" name="Text Placeholder 3"/>
          <p:cNvSpPr>
            <a:spLocks noGrp="1"/>
          </p:cNvSpPr>
          <p:nvPr>
            <p:ph type="body" idx="1"/>
          </p:nvPr>
        </p:nvSpPr>
        <p:spPr>
          <a:xfrm>
            <a:off x="3643300" y="4167363"/>
            <a:ext cx="5500711" cy="1500187"/>
          </a:xfrm>
        </p:spPr>
        <p:txBody>
          <a:bodyPr>
            <a:normAutofit fontScale="77500" lnSpcReduction="20000"/>
          </a:bodyPr>
          <a:lstStyle/>
          <a:p>
            <a:r>
              <a:rPr lang="en-US" sz="4000" dirty="0"/>
              <a:t>Contact Information:</a:t>
            </a:r>
          </a:p>
          <a:p>
            <a:endParaRPr lang="en-US" sz="4000" dirty="0"/>
          </a:p>
          <a:p>
            <a:r>
              <a:rPr lang="en-US" sz="4000" dirty="0"/>
              <a:t>Stan.Huff@imail.org</a:t>
            </a:r>
          </a:p>
          <a:p>
            <a:endParaRPr lang="en-US" sz="4000" dirty="0"/>
          </a:p>
        </p:txBody>
      </p:sp>
      <p:sp>
        <p:nvSpPr>
          <p:cNvPr id="3" name="Slide Number Placeholder 2"/>
          <p:cNvSpPr>
            <a:spLocks noGrp="1"/>
          </p:cNvSpPr>
          <p:nvPr>
            <p:ph type="sldNum" sz="quarter" idx="4294967295"/>
          </p:nvPr>
        </p:nvSpPr>
        <p:spPr>
          <a:xfrm>
            <a:off x="10058400" y="6356350"/>
            <a:ext cx="2133600" cy="365125"/>
          </a:xfrm>
          <a:prstGeom prst="rect">
            <a:avLst/>
          </a:prstGeom>
        </p:spPr>
        <p:txBody>
          <a:bodyPr/>
          <a:lstStyle/>
          <a:p>
            <a:fld id="{2A87D11A-E4C4-2C4D-9054-85AF8217705F}" type="slidenum">
              <a:rPr lang="en-US" smtClean="0">
                <a:solidFill>
                  <a:srgbClr val="000000">
                    <a:tint val="75000"/>
                  </a:srgbClr>
                </a:solidFill>
              </a:rPr>
              <a:pPr/>
              <a:t>21</a:t>
            </a:fld>
            <a:endParaRPr lang="en-US">
              <a:solidFill>
                <a:srgbClr val="000000">
                  <a:tint val="75000"/>
                </a:srgbClr>
              </a:solidFill>
            </a:endParaRPr>
          </a:p>
        </p:txBody>
      </p:sp>
    </p:spTree>
    <p:extLst>
      <p:ext uri="{BB962C8B-B14F-4D97-AF65-F5344CB8AC3E}">
        <p14:creationId xmlns:p14="http://schemas.microsoft.com/office/powerpoint/2010/main" val="3366246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Agenda</a:t>
            </a:r>
          </a:p>
        </p:txBody>
      </p:sp>
      <p:sp>
        <p:nvSpPr>
          <p:cNvPr id="2" name="Content Placeholder 1"/>
          <p:cNvSpPr>
            <a:spLocks noGrp="1"/>
          </p:cNvSpPr>
          <p:nvPr>
            <p:ph idx="1"/>
          </p:nvPr>
        </p:nvSpPr>
        <p:spPr/>
        <p:txBody>
          <a:bodyPr>
            <a:normAutofit/>
          </a:bodyPr>
          <a:lstStyle/>
          <a:p>
            <a:r>
              <a:rPr lang="en-US" dirty="0"/>
              <a:t>The big picture</a:t>
            </a:r>
          </a:p>
          <a:p>
            <a:pPr lvl="1"/>
            <a:r>
              <a:rPr lang="en-US" dirty="0"/>
              <a:t>What we want to do</a:t>
            </a:r>
          </a:p>
          <a:p>
            <a:pPr lvl="1"/>
            <a:r>
              <a:rPr lang="en-US" dirty="0"/>
              <a:t>Why?</a:t>
            </a:r>
          </a:p>
          <a:p>
            <a:pPr lvl="1"/>
            <a:r>
              <a:rPr lang="en-US" dirty="0"/>
              <a:t>How?</a:t>
            </a:r>
          </a:p>
          <a:p>
            <a:r>
              <a:rPr lang="en-US" dirty="0"/>
              <a:t>What we want to accomplish in this meeting</a:t>
            </a:r>
          </a:p>
          <a:p>
            <a:endParaRPr lang="en-US" dirty="0"/>
          </a:p>
          <a:p>
            <a:r>
              <a:rPr lang="en-US" dirty="0"/>
              <a:t>(Opportunity for questions during the 11:00 am session)</a:t>
            </a:r>
          </a:p>
        </p:txBody>
      </p:sp>
    </p:spTree>
    <p:extLst>
      <p:ext uri="{BB962C8B-B14F-4D97-AF65-F5344CB8AC3E}">
        <p14:creationId xmlns:p14="http://schemas.microsoft.com/office/powerpoint/2010/main" val="16229389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we want to do</a:t>
            </a:r>
            <a:br>
              <a:rPr lang="en-US" dirty="0"/>
            </a:br>
            <a:endParaRPr lang="en-US" dirty="0"/>
          </a:p>
        </p:txBody>
      </p:sp>
      <p:sp>
        <p:nvSpPr>
          <p:cNvPr id="2" name="Content Placeholder 1"/>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88267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3275" y="298648"/>
            <a:ext cx="8042276" cy="1336956"/>
          </a:xfrm>
        </p:spPr>
        <p:txBody>
          <a:bodyPr vert="horz" lIns="182843" tIns="91422" rIns="182843" bIns="91422" rtlCol="0" anchor="ctr">
            <a:normAutofit/>
          </a:bodyPr>
          <a:lstStyle/>
          <a:p>
            <a:r>
              <a:rPr lang="en-US" dirty="0"/>
              <a:t>Make a shared repository of Detailed Clinical Models (aka a logical models)</a:t>
            </a:r>
          </a:p>
        </p:txBody>
      </p:sp>
      <p:grpSp>
        <p:nvGrpSpPr>
          <p:cNvPr id="4" name="Group 3"/>
          <p:cNvGrpSpPr/>
          <p:nvPr/>
        </p:nvGrpSpPr>
        <p:grpSpPr>
          <a:xfrm>
            <a:off x="2579860" y="2151749"/>
            <a:ext cx="7501290" cy="3338514"/>
            <a:chOff x="2579860" y="2151749"/>
            <a:chExt cx="7501290" cy="3338514"/>
          </a:xfrm>
        </p:grpSpPr>
        <p:sp>
          <p:nvSpPr>
            <p:cNvPr id="60" name="AutoShape 29"/>
            <p:cNvSpPr>
              <a:spLocks noChangeArrowheads="1"/>
            </p:cNvSpPr>
            <p:nvPr/>
          </p:nvSpPr>
          <p:spPr bwMode="auto">
            <a:xfrm>
              <a:off x="2937048" y="2613712"/>
              <a:ext cx="2363787" cy="398462"/>
            </a:xfrm>
            <a:prstGeom prst="flowChartTerminator">
              <a:avLst/>
            </a:prstGeom>
            <a:solidFill>
              <a:srgbClr val="FFFFFF"/>
            </a:solidFill>
            <a:ln w="15875">
              <a:solidFill>
                <a:srgbClr val="00000A"/>
              </a:solidFill>
              <a:miter lim="800000"/>
              <a:headEnd/>
              <a:tailEnd/>
            </a:ln>
          </p:spPr>
          <p:txBody>
            <a:bodyPr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algn="ctr" eaLnBrk="0" fontAlgn="base" hangingPunct="0">
                <a:spcBef>
                  <a:spcPct val="0"/>
                </a:spcBef>
                <a:spcAft>
                  <a:spcPct val="0"/>
                </a:spcAft>
                <a:defRPr/>
              </a:pPr>
              <a:endParaRPr lang="en-US" altLang="en-US" kern="0">
                <a:solidFill>
                  <a:srgbClr val="FFFF00"/>
                </a:solidFill>
              </a:endParaRPr>
            </a:p>
          </p:txBody>
        </p:sp>
        <p:sp>
          <p:nvSpPr>
            <p:cNvPr id="61" name="AutoShape 30"/>
            <p:cNvSpPr>
              <a:spLocks noChangeArrowheads="1"/>
            </p:cNvSpPr>
            <p:nvPr/>
          </p:nvSpPr>
          <p:spPr bwMode="auto">
            <a:xfrm>
              <a:off x="3211685" y="2654988"/>
              <a:ext cx="639763" cy="300037"/>
            </a:xfrm>
            <a:prstGeom prst="roundRect">
              <a:avLst>
                <a:gd name="adj" fmla="val 16667"/>
              </a:avLst>
            </a:prstGeom>
            <a:gradFill rotWithShape="0">
              <a:gsLst>
                <a:gs pos="0">
                  <a:srgbClr val="FFFFFF"/>
                </a:gs>
                <a:gs pos="100000">
                  <a:srgbClr val="FFFFFF">
                    <a:gamma/>
                    <a:shade val="69804"/>
                    <a:invGamma/>
                  </a:srgbClr>
                </a:gs>
              </a:gsLst>
              <a:lin ang="0" scaled="1"/>
            </a:gradFill>
            <a:ln w="15875">
              <a:solidFill>
                <a:srgbClr val="000000"/>
              </a:solidFill>
              <a:round/>
              <a:headEnd/>
              <a:tailEnd/>
            </a:ln>
            <a:effectLst/>
          </p:spPr>
          <p:txBody>
            <a:bodyPr wrap="none" anchor="ctr"/>
            <a:lstStyle/>
            <a:p>
              <a:pPr algn="ctr" eaLnBrk="0" fontAlgn="base" hangingPunct="0">
                <a:spcBef>
                  <a:spcPct val="0"/>
                </a:spcBef>
                <a:spcAft>
                  <a:spcPct val="0"/>
                </a:spcAft>
                <a:defRPr/>
              </a:pPr>
              <a:endParaRPr lang="en-US" sz="2200" kern="0">
                <a:solidFill>
                  <a:srgbClr val="FFFF00"/>
                </a:solidFill>
                <a:latin typeface="Times New Roman"/>
              </a:endParaRPr>
            </a:p>
          </p:txBody>
        </p:sp>
        <p:sp>
          <p:nvSpPr>
            <p:cNvPr id="62" name="Text Box 31"/>
            <p:cNvSpPr txBox="1">
              <a:spLocks noChangeArrowheads="1"/>
            </p:cNvSpPr>
            <p:nvPr/>
          </p:nvSpPr>
          <p:spPr bwMode="auto">
            <a:xfrm>
              <a:off x="3160885" y="2635937"/>
              <a:ext cx="506413"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eaLnBrk="0" fontAlgn="base" hangingPunct="0">
                <a:spcBef>
                  <a:spcPct val="0"/>
                </a:spcBef>
                <a:spcAft>
                  <a:spcPct val="0"/>
                </a:spcAft>
              </a:pPr>
              <a:r>
                <a:rPr lang="en-US" altLang="en-US" sz="1600">
                  <a:solidFill>
                    <a:srgbClr val="00000A"/>
                  </a:solidFill>
                  <a:latin typeface="Arial Narrow" pitchFamily="34" charset="0"/>
                </a:rPr>
                <a:t>data</a:t>
              </a:r>
            </a:p>
          </p:txBody>
        </p:sp>
        <p:sp>
          <p:nvSpPr>
            <p:cNvPr id="63" name="Text Box 32"/>
            <p:cNvSpPr txBox="1">
              <a:spLocks noChangeArrowheads="1"/>
            </p:cNvSpPr>
            <p:nvPr/>
          </p:nvSpPr>
          <p:spPr bwMode="auto">
            <a:xfrm>
              <a:off x="3827635" y="2626412"/>
              <a:ext cx="1128713"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eaLnBrk="0" fontAlgn="base" hangingPunct="0">
                <a:spcBef>
                  <a:spcPct val="0"/>
                </a:spcBef>
                <a:spcAft>
                  <a:spcPct val="0"/>
                </a:spcAft>
              </a:pPr>
              <a:r>
                <a:rPr lang="en-US" altLang="en-US" sz="1600" dirty="0">
                  <a:solidFill>
                    <a:srgbClr val="00000A"/>
                  </a:solidFill>
                  <a:latin typeface="Arial Narrow" pitchFamily="34" charset="0"/>
                </a:rPr>
                <a:t>138 mmHg</a:t>
              </a:r>
            </a:p>
          </p:txBody>
        </p:sp>
        <p:sp>
          <p:nvSpPr>
            <p:cNvPr id="64" name="Text Box 37"/>
            <p:cNvSpPr txBox="1">
              <a:spLocks noChangeArrowheads="1"/>
            </p:cNvSpPr>
            <p:nvPr/>
          </p:nvSpPr>
          <p:spPr bwMode="auto">
            <a:xfrm>
              <a:off x="5223048" y="2181912"/>
              <a:ext cx="2249487"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eaLnBrk="0" fontAlgn="base" hangingPunct="0">
                <a:spcBef>
                  <a:spcPct val="0"/>
                </a:spcBef>
                <a:spcAft>
                  <a:spcPct val="0"/>
                </a:spcAft>
              </a:pPr>
              <a:r>
                <a:rPr lang="en-US" altLang="en-US" sz="1600">
                  <a:solidFill>
                    <a:srgbClr val="00000A"/>
                  </a:solidFill>
                  <a:latin typeface="Arial Narrow" pitchFamily="34" charset="0"/>
                </a:rPr>
                <a:t>SystolicBP</a:t>
              </a:r>
            </a:p>
          </p:txBody>
        </p:sp>
        <p:sp>
          <p:nvSpPr>
            <p:cNvPr id="65" name="AutoShape 38"/>
            <p:cNvSpPr>
              <a:spLocks noChangeArrowheads="1"/>
            </p:cNvSpPr>
            <p:nvPr/>
          </p:nvSpPr>
          <p:spPr bwMode="auto">
            <a:xfrm>
              <a:off x="2579860" y="2178737"/>
              <a:ext cx="2606675" cy="292100"/>
            </a:xfrm>
            <a:prstGeom prst="flowChartTerminator">
              <a:avLst/>
            </a:prstGeom>
            <a:gradFill rotWithShape="0">
              <a:gsLst>
                <a:gs pos="0">
                  <a:srgbClr val="FFFFFF"/>
                </a:gs>
                <a:gs pos="100000">
                  <a:srgbClr val="FFFFFF">
                    <a:gamma/>
                    <a:shade val="76078"/>
                    <a:invGamma/>
                  </a:srgbClr>
                </a:gs>
              </a:gsLst>
              <a:lin ang="0" scaled="1"/>
            </a:gradFill>
            <a:ln w="15875">
              <a:solidFill>
                <a:srgbClr val="00000A"/>
              </a:solidFill>
              <a:miter lim="800000"/>
              <a:headEnd/>
              <a:tailEnd/>
            </a:ln>
            <a:effectLst/>
          </p:spPr>
          <p:txBody>
            <a:bodyPr wrap="none" anchor="ctr"/>
            <a:lstStyle/>
            <a:p>
              <a:pPr algn="ctr" eaLnBrk="0" fontAlgn="base" hangingPunct="0">
                <a:spcBef>
                  <a:spcPct val="0"/>
                </a:spcBef>
                <a:spcAft>
                  <a:spcPct val="0"/>
                </a:spcAft>
                <a:defRPr/>
              </a:pPr>
              <a:endParaRPr lang="en-US" sz="2200" kern="0">
                <a:solidFill>
                  <a:srgbClr val="FFFF00"/>
                </a:solidFill>
                <a:latin typeface="Times New Roman"/>
              </a:endParaRPr>
            </a:p>
          </p:txBody>
        </p:sp>
        <p:sp>
          <p:nvSpPr>
            <p:cNvPr id="66" name="Text Box 39"/>
            <p:cNvSpPr txBox="1">
              <a:spLocks noChangeArrowheads="1"/>
            </p:cNvSpPr>
            <p:nvPr/>
          </p:nvSpPr>
          <p:spPr bwMode="auto">
            <a:xfrm>
              <a:off x="2687810" y="2151749"/>
              <a:ext cx="28479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eaLnBrk="0" fontAlgn="base" hangingPunct="0">
                <a:spcBef>
                  <a:spcPct val="0"/>
                </a:spcBef>
                <a:spcAft>
                  <a:spcPct val="0"/>
                </a:spcAft>
              </a:pPr>
              <a:r>
                <a:rPr lang="en-US" altLang="en-US" sz="1600" dirty="0" err="1">
                  <a:solidFill>
                    <a:srgbClr val="00000A"/>
                  </a:solidFill>
                  <a:latin typeface="Arial Narrow" pitchFamily="34" charset="0"/>
                </a:rPr>
                <a:t>SystolicBPObs</a:t>
              </a:r>
              <a:endParaRPr lang="en-US" altLang="en-US" sz="1600" dirty="0">
                <a:solidFill>
                  <a:srgbClr val="00000A"/>
                </a:solidFill>
                <a:latin typeface="Arial Narrow" pitchFamily="34" charset="0"/>
              </a:endParaRPr>
            </a:p>
          </p:txBody>
        </p:sp>
        <p:grpSp>
          <p:nvGrpSpPr>
            <p:cNvPr id="67" name="Group 37"/>
            <p:cNvGrpSpPr>
              <a:grpSpLocks/>
            </p:cNvGrpSpPr>
            <p:nvPr/>
          </p:nvGrpSpPr>
          <p:grpSpPr bwMode="auto">
            <a:xfrm>
              <a:off x="3208510" y="3112188"/>
              <a:ext cx="3819525" cy="2378075"/>
              <a:chOff x="2162067" y="3262457"/>
              <a:chExt cx="3819525" cy="2378075"/>
            </a:xfrm>
          </p:grpSpPr>
          <p:sp>
            <p:nvSpPr>
              <p:cNvPr id="68" name="AutoShape 33"/>
              <p:cNvSpPr>
                <a:spLocks noChangeArrowheads="1"/>
              </p:cNvSpPr>
              <p:nvPr/>
            </p:nvSpPr>
            <p:spPr bwMode="auto">
              <a:xfrm>
                <a:off x="2163655" y="3300557"/>
                <a:ext cx="639762" cy="300037"/>
              </a:xfrm>
              <a:prstGeom prst="roundRect">
                <a:avLst>
                  <a:gd name="adj" fmla="val 16667"/>
                </a:avLst>
              </a:prstGeom>
              <a:gradFill rotWithShape="0">
                <a:gsLst>
                  <a:gs pos="0">
                    <a:srgbClr val="FFFFFF"/>
                  </a:gs>
                  <a:gs pos="100000">
                    <a:srgbClr val="FFFFFF">
                      <a:gamma/>
                      <a:shade val="69804"/>
                      <a:invGamma/>
                    </a:srgbClr>
                  </a:gs>
                </a:gsLst>
                <a:lin ang="0" scaled="1"/>
              </a:gradFill>
              <a:ln w="15875">
                <a:solidFill>
                  <a:srgbClr val="000000"/>
                </a:solidFill>
                <a:round/>
                <a:headEnd/>
                <a:tailEnd/>
              </a:ln>
              <a:effectLst/>
            </p:spPr>
            <p:txBody>
              <a:bodyPr wrap="none" anchor="ctr"/>
              <a:lstStyle/>
              <a:p>
                <a:pPr algn="ctr" eaLnBrk="0" fontAlgn="base" hangingPunct="0">
                  <a:spcBef>
                    <a:spcPct val="0"/>
                  </a:spcBef>
                  <a:spcAft>
                    <a:spcPct val="0"/>
                  </a:spcAft>
                  <a:defRPr/>
                </a:pPr>
                <a:endParaRPr lang="en-US" sz="2200" kern="0">
                  <a:solidFill>
                    <a:srgbClr val="FFFF00"/>
                  </a:solidFill>
                  <a:latin typeface="Times New Roman"/>
                </a:endParaRPr>
              </a:p>
            </p:txBody>
          </p:sp>
          <p:sp>
            <p:nvSpPr>
              <p:cNvPr id="69" name="Text Box 34"/>
              <p:cNvSpPr txBox="1">
                <a:spLocks noChangeArrowheads="1"/>
              </p:cNvSpPr>
              <p:nvPr/>
            </p:nvSpPr>
            <p:spPr bwMode="auto">
              <a:xfrm>
                <a:off x="2162067" y="3262457"/>
                <a:ext cx="58102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eaLnBrk="0" fontAlgn="base" hangingPunct="0">
                  <a:spcBef>
                    <a:spcPct val="0"/>
                  </a:spcBef>
                  <a:spcAft>
                    <a:spcPct val="0"/>
                  </a:spcAft>
                  <a:defRPr/>
                </a:pPr>
                <a:r>
                  <a:rPr lang="en-US" altLang="en-US" sz="1600" kern="0">
                    <a:solidFill>
                      <a:srgbClr val="00000A"/>
                    </a:solidFill>
                    <a:latin typeface="Arial Narrow" pitchFamily="34" charset="0"/>
                  </a:rPr>
                  <a:t>quals</a:t>
                </a:r>
              </a:p>
            </p:txBody>
          </p:sp>
          <p:sp>
            <p:nvSpPr>
              <p:cNvPr id="70" name="AutoShape 40"/>
              <p:cNvSpPr>
                <a:spLocks noChangeArrowheads="1"/>
              </p:cNvSpPr>
              <p:nvPr/>
            </p:nvSpPr>
            <p:spPr bwMode="auto">
              <a:xfrm>
                <a:off x="2665305" y="4170507"/>
                <a:ext cx="2363787" cy="398462"/>
              </a:xfrm>
              <a:prstGeom prst="flowChartTerminator">
                <a:avLst/>
              </a:prstGeom>
              <a:solidFill>
                <a:srgbClr val="FFFFFF"/>
              </a:solidFill>
              <a:ln w="15875">
                <a:solidFill>
                  <a:srgbClr val="00000A"/>
                </a:solidFill>
                <a:miter lim="800000"/>
                <a:headEnd/>
                <a:tailEnd/>
              </a:ln>
            </p:spPr>
            <p:txBody>
              <a:bodyPr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algn="ctr" eaLnBrk="0" fontAlgn="base" hangingPunct="0">
                  <a:spcBef>
                    <a:spcPct val="0"/>
                  </a:spcBef>
                  <a:spcAft>
                    <a:spcPct val="0"/>
                  </a:spcAft>
                  <a:defRPr/>
                </a:pPr>
                <a:endParaRPr lang="en-US" altLang="en-US" kern="0">
                  <a:solidFill>
                    <a:srgbClr val="FFFF00"/>
                  </a:solidFill>
                </a:endParaRPr>
              </a:p>
            </p:txBody>
          </p:sp>
          <p:sp>
            <p:nvSpPr>
              <p:cNvPr id="71" name="AutoShape 41"/>
              <p:cNvSpPr>
                <a:spLocks noChangeArrowheads="1"/>
              </p:cNvSpPr>
              <p:nvPr/>
            </p:nvSpPr>
            <p:spPr bwMode="auto">
              <a:xfrm>
                <a:off x="2939942" y="4211782"/>
                <a:ext cx="639763" cy="300037"/>
              </a:xfrm>
              <a:prstGeom prst="roundRect">
                <a:avLst>
                  <a:gd name="adj" fmla="val 16667"/>
                </a:avLst>
              </a:prstGeom>
              <a:gradFill rotWithShape="0">
                <a:gsLst>
                  <a:gs pos="0">
                    <a:srgbClr val="FFFFFF"/>
                  </a:gs>
                  <a:gs pos="100000">
                    <a:srgbClr val="FFFFFF">
                      <a:gamma/>
                      <a:shade val="69804"/>
                      <a:invGamma/>
                    </a:srgbClr>
                  </a:gs>
                </a:gsLst>
                <a:lin ang="0" scaled="1"/>
              </a:gradFill>
              <a:ln w="15875">
                <a:solidFill>
                  <a:srgbClr val="000000"/>
                </a:solidFill>
                <a:round/>
                <a:headEnd/>
                <a:tailEnd/>
              </a:ln>
              <a:effectLst/>
            </p:spPr>
            <p:txBody>
              <a:bodyPr wrap="none" anchor="ctr"/>
              <a:lstStyle/>
              <a:p>
                <a:pPr algn="ctr" eaLnBrk="0" fontAlgn="base" hangingPunct="0">
                  <a:spcBef>
                    <a:spcPct val="0"/>
                  </a:spcBef>
                  <a:spcAft>
                    <a:spcPct val="0"/>
                  </a:spcAft>
                  <a:defRPr/>
                </a:pPr>
                <a:endParaRPr lang="en-US" sz="2200" kern="0">
                  <a:solidFill>
                    <a:srgbClr val="FFFF00"/>
                  </a:solidFill>
                  <a:latin typeface="Times New Roman"/>
                </a:endParaRPr>
              </a:p>
            </p:txBody>
          </p:sp>
          <p:sp>
            <p:nvSpPr>
              <p:cNvPr id="72" name="Text Box 42"/>
              <p:cNvSpPr txBox="1">
                <a:spLocks noChangeArrowheads="1"/>
              </p:cNvSpPr>
              <p:nvPr/>
            </p:nvSpPr>
            <p:spPr bwMode="auto">
              <a:xfrm>
                <a:off x="2889142" y="4192732"/>
                <a:ext cx="506413"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eaLnBrk="0" fontAlgn="base" hangingPunct="0">
                  <a:spcBef>
                    <a:spcPct val="0"/>
                  </a:spcBef>
                  <a:spcAft>
                    <a:spcPct val="0"/>
                  </a:spcAft>
                  <a:defRPr/>
                </a:pPr>
                <a:r>
                  <a:rPr lang="en-US" altLang="en-US" sz="1600" kern="0">
                    <a:solidFill>
                      <a:srgbClr val="00000A"/>
                    </a:solidFill>
                    <a:latin typeface="Arial Narrow" pitchFamily="34" charset="0"/>
                  </a:rPr>
                  <a:t>data</a:t>
                </a:r>
              </a:p>
            </p:txBody>
          </p:sp>
          <p:sp>
            <p:nvSpPr>
              <p:cNvPr id="73" name="Text Box 43"/>
              <p:cNvSpPr txBox="1">
                <a:spLocks noChangeArrowheads="1"/>
              </p:cNvSpPr>
              <p:nvPr/>
            </p:nvSpPr>
            <p:spPr bwMode="auto">
              <a:xfrm>
                <a:off x="3555892" y="4183207"/>
                <a:ext cx="935038"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eaLnBrk="0" fontAlgn="base" hangingPunct="0">
                  <a:spcBef>
                    <a:spcPct val="0"/>
                  </a:spcBef>
                  <a:spcAft>
                    <a:spcPct val="0"/>
                  </a:spcAft>
                  <a:defRPr/>
                </a:pPr>
                <a:r>
                  <a:rPr lang="en-US" altLang="en-US" sz="1600" kern="0">
                    <a:solidFill>
                      <a:srgbClr val="00000A"/>
                    </a:solidFill>
                    <a:latin typeface="Arial Narrow" pitchFamily="34" charset="0"/>
                  </a:rPr>
                  <a:t>Right Arm</a:t>
                </a:r>
              </a:p>
            </p:txBody>
          </p:sp>
          <p:sp>
            <p:nvSpPr>
              <p:cNvPr id="74" name="Text Box 44"/>
              <p:cNvSpPr txBox="1">
                <a:spLocks noChangeArrowheads="1"/>
              </p:cNvSpPr>
              <p:nvPr/>
            </p:nvSpPr>
            <p:spPr bwMode="auto">
              <a:xfrm>
                <a:off x="4656030" y="3683144"/>
                <a:ext cx="1276350"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eaLnBrk="0" fontAlgn="base" hangingPunct="0">
                  <a:spcBef>
                    <a:spcPct val="0"/>
                  </a:spcBef>
                  <a:spcAft>
                    <a:spcPct val="0"/>
                  </a:spcAft>
                  <a:defRPr/>
                </a:pPr>
                <a:r>
                  <a:rPr lang="en-US" altLang="en-US" sz="1600" kern="0">
                    <a:solidFill>
                      <a:srgbClr val="00000A"/>
                    </a:solidFill>
                    <a:latin typeface="Arial Narrow" pitchFamily="34" charset="0"/>
                  </a:rPr>
                  <a:t>BodyLocation</a:t>
                </a:r>
              </a:p>
            </p:txBody>
          </p:sp>
          <p:sp>
            <p:nvSpPr>
              <p:cNvPr id="75" name="AutoShape 45"/>
              <p:cNvSpPr>
                <a:spLocks noChangeArrowheads="1"/>
              </p:cNvSpPr>
              <p:nvPr/>
            </p:nvSpPr>
            <p:spPr bwMode="auto">
              <a:xfrm>
                <a:off x="2308117" y="3735532"/>
                <a:ext cx="2324100" cy="292100"/>
              </a:xfrm>
              <a:prstGeom prst="flowChartTerminator">
                <a:avLst/>
              </a:prstGeom>
              <a:gradFill rotWithShape="0">
                <a:gsLst>
                  <a:gs pos="0">
                    <a:srgbClr val="FFFFFF"/>
                  </a:gs>
                  <a:gs pos="100000">
                    <a:srgbClr val="FFFFFF">
                      <a:gamma/>
                      <a:shade val="76078"/>
                      <a:invGamma/>
                    </a:srgbClr>
                  </a:gs>
                </a:gsLst>
                <a:lin ang="0" scaled="1"/>
              </a:gradFill>
              <a:ln w="15875">
                <a:solidFill>
                  <a:srgbClr val="00000A"/>
                </a:solidFill>
                <a:miter lim="800000"/>
                <a:headEnd/>
                <a:tailEnd/>
              </a:ln>
              <a:effectLst/>
            </p:spPr>
            <p:txBody>
              <a:bodyPr wrap="none" anchor="ctr"/>
              <a:lstStyle/>
              <a:p>
                <a:pPr algn="ctr" eaLnBrk="0" fontAlgn="base" hangingPunct="0">
                  <a:spcBef>
                    <a:spcPct val="0"/>
                  </a:spcBef>
                  <a:spcAft>
                    <a:spcPct val="0"/>
                  </a:spcAft>
                  <a:defRPr/>
                </a:pPr>
                <a:endParaRPr lang="en-US" sz="2200" kern="0">
                  <a:solidFill>
                    <a:srgbClr val="FFFF00"/>
                  </a:solidFill>
                  <a:latin typeface="Times New Roman"/>
                </a:endParaRPr>
              </a:p>
            </p:txBody>
          </p:sp>
          <p:sp>
            <p:nvSpPr>
              <p:cNvPr id="76" name="Text Box 46"/>
              <p:cNvSpPr txBox="1">
                <a:spLocks noChangeArrowheads="1"/>
              </p:cNvSpPr>
              <p:nvPr/>
            </p:nvSpPr>
            <p:spPr bwMode="auto">
              <a:xfrm>
                <a:off x="2416067" y="3708544"/>
                <a:ext cx="119062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eaLnBrk="0" fontAlgn="base" hangingPunct="0">
                  <a:spcBef>
                    <a:spcPct val="0"/>
                  </a:spcBef>
                  <a:spcAft>
                    <a:spcPct val="0"/>
                  </a:spcAft>
                  <a:defRPr/>
                </a:pPr>
                <a:r>
                  <a:rPr lang="en-US" altLang="en-US" sz="1600" kern="0">
                    <a:solidFill>
                      <a:srgbClr val="00000A"/>
                    </a:solidFill>
                    <a:latin typeface="Arial Narrow" pitchFamily="34" charset="0"/>
                  </a:rPr>
                  <a:t>BodyLocation</a:t>
                </a:r>
              </a:p>
            </p:txBody>
          </p:sp>
          <p:sp>
            <p:nvSpPr>
              <p:cNvPr id="77" name="AutoShape 47"/>
              <p:cNvSpPr>
                <a:spLocks noChangeArrowheads="1"/>
              </p:cNvSpPr>
              <p:nvPr/>
            </p:nvSpPr>
            <p:spPr bwMode="auto">
              <a:xfrm>
                <a:off x="2666892" y="5242069"/>
                <a:ext cx="2363788" cy="398463"/>
              </a:xfrm>
              <a:prstGeom prst="flowChartTerminator">
                <a:avLst/>
              </a:prstGeom>
              <a:solidFill>
                <a:srgbClr val="FFFFFF"/>
              </a:solidFill>
              <a:ln w="15875">
                <a:solidFill>
                  <a:srgbClr val="00000A"/>
                </a:solidFill>
                <a:miter lim="800000"/>
                <a:headEnd/>
                <a:tailEnd/>
              </a:ln>
            </p:spPr>
            <p:txBody>
              <a:bodyPr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algn="ctr" eaLnBrk="0" fontAlgn="base" hangingPunct="0">
                  <a:spcBef>
                    <a:spcPct val="0"/>
                  </a:spcBef>
                  <a:spcAft>
                    <a:spcPct val="0"/>
                  </a:spcAft>
                  <a:defRPr/>
                </a:pPr>
                <a:endParaRPr lang="en-US" altLang="en-US" kern="0">
                  <a:solidFill>
                    <a:srgbClr val="FFFF00"/>
                  </a:solidFill>
                </a:endParaRPr>
              </a:p>
            </p:txBody>
          </p:sp>
          <p:sp>
            <p:nvSpPr>
              <p:cNvPr id="78" name="AutoShape 48"/>
              <p:cNvSpPr>
                <a:spLocks noChangeArrowheads="1"/>
              </p:cNvSpPr>
              <p:nvPr/>
            </p:nvSpPr>
            <p:spPr bwMode="auto">
              <a:xfrm>
                <a:off x="2941530" y="5283344"/>
                <a:ext cx="639762" cy="300038"/>
              </a:xfrm>
              <a:prstGeom prst="roundRect">
                <a:avLst>
                  <a:gd name="adj" fmla="val 16667"/>
                </a:avLst>
              </a:prstGeom>
              <a:gradFill rotWithShape="0">
                <a:gsLst>
                  <a:gs pos="0">
                    <a:srgbClr val="FFFFFF"/>
                  </a:gs>
                  <a:gs pos="100000">
                    <a:srgbClr val="FFFFFF">
                      <a:gamma/>
                      <a:shade val="69804"/>
                      <a:invGamma/>
                    </a:srgbClr>
                  </a:gs>
                </a:gsLst>
                <a:lin ang="0" scaled="1"/>
              </a:gradFill>
              <a:ln w="15875">
                <a:solidFill>
                  <a:srgbClr val="000000"/>
                </a:solidFill>
                <a:round/>
                <a:headEnd/>
                <a:tailEnd/>
              </a:ln>
              <a:effectLst/>
            </p:spPr>
            <p:txBody>
              <a:bodyPr wrap="none" anchor="ctr"/>
              <a:lstStyle/>
              <a:p>
                <a:pPr algn="ctr" eaLnBrk="0" fontAlgn="base" hangingPunct="0">
                  <a:spcBef>
                    <a:spcPct val="0"/>
                  </a:spcBef>
                  <a:spcAft>
                    <a:spcPct val="0"/>
                  </a:spcAft>
                  <a:defRPr/>
                </a:pPr>
                <a:endParaRPr lang="en-US" sz="2200" kern="0">
                  <a:solidFill>
                    <a:srgbClr val="FFFF00"/>
                  </a:solidFill>
                  <a:latin typeface="Times New Roman"/>
                </a:endParaRPr>
              </a:p>
            </p:txBody>
          </p:sp>
          <p:sp>
            <p:nvSpPr>
              <p:cNvPr id="79" name="Text Box 49"/>
              <p:cNvSpPr txBox="1">
                <a:spLocks noChangeArrowheads="1"/>
              </p:cNvSpPr>
              <p:nvPr/>
            </p:nvSpPr>
            <p:spPr bwMode="auto">
              <a:xfrm>
                <a:off x="2890730" y="5264294"/>
                <a:ext cx="506412"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eaLnBrk="0" fontAlgn="base" hangingPunct="0">
                  <a:spcBef>
                    <a:spcPct val="0"/>
                  </a:spcBef>
                  <a:spcAft>
                    <a:spcPct val="0"/>
                  </a:spcAft>
                  <a:defRPr/>
                </a:pPr>
                <a:r>
                  <a:rPr lang="en-US" altLang="en-US" sz="1600" kern="0">
                    <a:solidFill>
                      <a:srgbClr val="00000A"/>
                    </a:solidFill>
                    <a:latin typeface="Arial Narrow" pitchFamily="34" charset="0"/>
                  </a:rPr>
                  <a:t>data</a:t>
                </a:r>
              </a:p>
            </p:txBody>
          </p:sp>
          <p:sp>
            <p:nvSpPr>
              <p:cNvPr id="80" name="Text Box 50"/>
              <p:cNvSpPr txBox="1">
                <a:spLocks noChangeArrowheads="1"/>
              </p:cNvSpPr>
              <p:nvPr/>
            </p:nvSpPr>
            <p:spPr bwMode="auto">
              <a:xfrm>
                <a:off x="3557480" y="5254769"/>
                <a:ext cx="681037"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eaLnBrk="0" fontAlgn="base" hangingPunct="0">
                  <a:spcBef>
                    <a:spcPct val="0"/>
                  </a:spcBef>
                  <a:spcAft>
                    <a:spcPct val="0"/>
                  </a:spcAft>
                  <a:defRPr/>
                </a:pPr>
                <a:r>
                  <a:rPr lang="en-US" altLang="en-US" sz="1600" kern="0">
                    <a:solidFill>
                      <a:srgbClr val="00000A"/>
                    </a:solidFill>
                    <a:latin typeface="Arial Narrow" pitchFamily="34" charset="0"/>
                  </a:rPr>
                  <a:t>Sitting</a:t>
                </a:r>
              </a:p>
            </p:txBody>
          </p:sp>
          <p:sp>
            <p:nvSpPr>
              <p:cNvPr id="81" name="Text Box 51"/>
              <p:cNvSpPr txBox="1">
                <a:spLocks noChangeArrowheads="1"/>
              </p:cNvSpPr>
              <p:nvPr/>
            </p:nvSpPr>
            <p:spPr bwMode="auto">
              <a:xfrm>
                <a:off x="4657617" y="4754707"/>
                <a:ext cx="1323975"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eaLnBrk="0" fontAlgn="base" hangingPunct="0">
                  <a:spcBef>
                    <a:spcPct val="0"/>
                  </a:spcBef>
                  <a:spcAft>
                    <a:spcPct val="0"/>
                  </a:spcAft>
                  <a:defRPr/>
                </a:pPr>
                <a:r>
                  <a:rPr lang="en-US" altLang="en-US" sz="1600" kern="0">
                    <a:solidFill>
                      <a:srgbClr val="00000A"/>
                    </a:solidFill>
                    <a:latin typeface="Arial Narrow" pitchFamily="34" charset="0"/>
                  </a:rPr>
                  <a:t>PatientPosition</a:t>
                </a:r>
              </a:p>
            </p:txBody>
          </p:sp>
          <p:sp>
            <p:nvSpPr>
              <p:cNvPr id="82" name="AutoShape 52"/>
              <p:cNvSpPr>
                <a:spLocks noChangeArrowheads="1"/>
              </p:cNvSpPr>
              <p:nvPr/>
            </p:nvSpPr>
            <p:spPr bwMode="auto">
              <a:xfrm>
                <a:off x="2309705" y="4807094"/>
                <a:ext cx="2324100" cy="292100"/>
              </a:xfrm>
              <a:prstGeom prst="flowChartTerminator">
                <a:avLst/>
              </a:prstGeom>
              <a:gradFill rotWithShape="0">
                <a:gsLst>
                  <a:gs pos="0">
                    <a:srgbClr val="FFFFFF"/>
                  </a:gs>
                  <a:gs pos="100000">
                    <a:srgbClr val="FFFFFF">
                      <a:gamma/>
                      <a:shade val="76078"/>
                      <a:invGamma/>
                    </a:srgbClr>
                  </a:gs>
                </a:gsLst>
                <a:lin ang="0" scaled="1"/>
              </a:gradFill>
              <a:ln w="15875">
                <a:solidFill>
                  <a:srgbClr val="00000A"/>
                </a:solidFill>
                <a:miter lim="800000"/>
                <a:headEnd/>
                <a:tailEnd/>
              </a:ln>
              <a:effectLst/>
            </p:spPr>
            <p:txBody>
              <a:bodyPr wrap="none" anchor="ctr"/>
              <a:lstStyle/>
              <a:p>
                <a:pPr algn="ctr" eaLnBrk="0" fontAlgn="base" hangingPunct="0">
                  <a:spcBef>
                    <a:spcPct val="0"/>
                  </a:spcBef>
                  <a:spcAft>
                    <a:spcPct val="0"/>
                  </a:spcAft>
                  <a:defRPr/>
                </a:pPr>
                <a:endParaRPr lang="en-US" sz="2200" kern="0">
                  <a:solidFill>
                    <a:srgbClr val="FFFF00"/>
                  </a:solidFill>
                  <a:latin typeface="Times New Roman"/>
                </a:endParaRPr>
              </a:p>
            </p:txBody>
          </p:sp>
          <p:sp>
            <p:nvSpPr>
              <p:cNvPr id="83" name="Text Box 53"/>
              <p:cNvSpPr txBox="1">
                <a:spLocks noChangeArrowheads="1"/>
              </p:cNvSpPr>
              <p:nvPr/>
            </p:nvSpPr>
            <p:spPr bwMode="auto">
              <a:xfrm>
                <a:off x="2417655" y="4780107"/>
                <a:ext cx="1290637"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eaLnBrk="0" fontAlgn="base" hangingPunct="0">
                  <a:spcBef>
                    <a:spcPct val="0"/>
                  </a:spcBef>
                  <a:spcAft>
                    <a:spcPct val="0"/>
                  </a:spcAft>
                  <a:defRPr/>
                </a:pPr>
                <a:r>
                  <a:rPr lang="en-US" altLang="en-US" sz="1600" kern="0">
                    <a:solidFill>
                      <a:srgbClr val="00000A"/>
                    </a:solidFill>
                    <a:latin typeface="Arial Narrow" pitchFamily="34" charset="0"/>
                  </a:rPr>
                  <a:t>PatientPosition</a:t>
                </a:r>
              </a:p>
            </p:txBody>
          </p:sp>
        </p:grpSp>
        <p:cxnSp>
          <p:nvCxnSpPr>
            <p:cNvPr id="84" name="Straight Arrow Connector 83"/>
            <p:cNvCxnSpPr/>
            <p:nvPr/>
          </p:nvCxnSpPr>
          <p:spPr bwMode="auto">
            <a:xfrm flipH="1" flipV="1">
              <a:off x="6873926" y="3869424"/>
              <a:ext cx="1428882" cy="780920"/>
            </a:xfrm>
            <a:prstGeom prst="straightConnector1">
              <a:avLst/>
            </a:prstGeom>
            <a:solidFill>
              <a:schemeClr val="accent1"/>
            </a:solidFill>
            <a:ln w="31750" cap="flat" cmpd="sng" algn="ctr">
              <a:solidFill>
                <a:schemeClr val="tx1"/>
              </a:solidFill>
              <a:prstDash val="solid"/>
              <a:round/>
              <a:headEnd type="none" w="med" len="med"/>
              <a:tailEnd type="arrow"/>
            </a:ln>
            <a:effectLst/>
          </p:spPr>
        </p:cxnSp>
        <p:cxnSp>
          <p:nvCxnSpPr>
            <p:cNvPr id="85" name="Straight Arrow Connector 84"/>
            <p:cNvCxnSpPr/>
            <p:nvPr/>
          </p:nvCxnSpPr>
          <p:spPr bwMode="auto">
            <a:xfrm flipH="1">
              <a:off x="5300835" y="4785161"/>
              <a:ext cx="3001971" cy="530020"/>
            </a:xfrm>
            <a:prstGeom prst="straightConnector1">
              <a:avLst/>
            </a:prstGeom>
            <a:solidFill>
              <a:schemeClr val="accent1"/>
            </a:solidFill>
            <a:ln w="31750" cap="flat" cmpd="sng" algn="ctr">
              <a:solidFill>
                <a:schemeClr val="tx1"/>
              </a:solidFill>
              <a:prstDash val="solid"/>
              <a:round/>
              <a:headEnd type="none" w="med" len="med"/>
              <a:tailEnd type="arrow"/>
            </a:ln>
            <a:effectLst/>
          </p:spPr>
        </p:cxnSp>
        <p:sp>
          <p:nvSpPr>
            <p:cNvPr id="86" name="TextBox 85"/>
            <p:cNvSpPr txBox="1"/>
            <p:nvPr/>
          </p:nvSpPr>
          <p:spPr>
            <a:xfrm>
              <a:off x="8376703" y="4514608"/>
              <a:ext cx="1704447" cy="369332"/>
            </a:xfrm>
            <a:prstGeom prst="rect">
              <a:avLst/>
            </a:prstGeom>
            <a:noFill/>
            <a:ln>
              <a:noFill/>
            </a:ln>
          </p:spPr>
          <p:txBody>
            <a:bodyPr wrap="square" rtlCol="0">
              <a:spAutoFit/>
            </a:bodyPr>
            <a:lstStyle>
              <a:defPPr>
                <a:defRPr lang="en-US"/>
              </a:defPPr>
              <a:lvl1pPr>
                <a:defRPr>
                  <a:solidFill>
                    <a:srgbClr val="00000A"/>
                  </a:solidFill>
                </a:defRPr>
              </a:lvl1pPr>
            </a:lstStyle>
            <a:p>
              <a:pPr defTabSz="457200"/>
              <a:r>
                <a:rPr lang="en-US" dirty="0"/>
                <a:t>SNOMED CT</a:t>
              </a:r>
            </a:p>
          </p:txBody>
        </p:sp>
        <p:cxnSp>
          <p:nvCxnSpPr>
            <p:cNvPr id="87" name="Straight Arrow Connector 86"/>
            <p:cNvCxnSpPr/>
            <p:nvPr/>
          </p:nvCxnSpPr>
          <p:spPr bwMode="auto">
            <a:xfrm flipH="1" flipV="1">
              <a:off x="6123814" y="2499738"/>
              <a:ext cx="1348721" cy="352644"/>
            </a:xfrm>
            <a:prstGeom prst="straightConnector1">
              <a:avLst/>
            </a:prstGeom>
            <a:solidFill>
              <a:schemeClr val="accent1"/>
            </a:solidFill>
            <a:ln w="31750" cap="flat" cmpd="sng" algn="ctr">
              <a:solidFill>
                <a:schemeClr val="tx1"/>
              </a:solidFill>
              <a:prstDash val="solid"/>
              <a:round/>
              <a:headEnd type="none" w="med" len="med"/>
              <a:tailEnd type="arrow"/>
            </a:ln>
            <a:effectLst/>
          </p:spPr>
        </p:cxnSp>
        <p:sp>
          <p:nvSpPr>
            <p:cNvPr id="88" name="TextBox 87"/>
            <p:cNvSpPr txBox="1"/>
            <p:nvPr/>
          </p:nvSpPr>
          <p:spPr>
            <a:xfrm>
              <a:off x="7365482" y="2646269"/>
              <a:ext cx="2158731" cy="646331"/>
            </a:xfrm>
            <a:prstGeom prst="rect">
              <a:avLst/>
            </a:prstGeom>
            <a:noFill/>
            <a:ln>
              <a:noFill/>
            </a:ln>
          </p:spPr>
          <p:txBody>
            <a:bodyPr wrap="none" rtlCol="0">
              <a:spAutoFit/>
            </a:bodyPr>
            <a:lstStyle/>
            <a:p>
              <a:pPr algn="ctr" defTabSz="457200"/>
              <a:r>
                <a:rPr lang="en-US" dirty="0">
                  <a:solidFill>
                    <a:srgbClr val="00000A"/>
                  </a:solidFill>
                </a:rPr>
                <a:t>LOINC or  </a:t>
              </a:r>
            </a:p>
            <a:p>
              <a:pPr algn="ctr" defTabSz="457200"/>
              <a:r>
                <a:rPr lang="en-US" dirty="0">
                  <a:solidFill>
                    <a:srgbClr val="00000A"/>
                  </a:solidFill>
                </a:rPr>
                <a:t>SNOMED Observable</a:t>
              </a:r>
              <a:endParaRPr lang="en-US" sz="2000" dirty="0">
                <a:solidFill>
                  <a:srgbClr val="00000A"/>
                </a:solidFill>
              </a:endParaRPr>
            </a:p>
          </p:txBody>
        </p:sp>
        <p:cxnSp>
          <p:nvCxnSpPr>
            <p:cNvPr id="92" name="Straight Arrow Connector 91"/>
            <p:cNvCxnSpPr/>
            <p:nvPr/>
          </p:nvCxnSpPr>
          <p:spPr bwMode="auto">
            <a:xfrm flipH="1" flipV="1">
              <a:off x="5553126" y="4219468"/>
              <a:ext cx="2644776" cy="479806"/>
            </a:xfrm>
            <a:prstGeom prst="straightConnector1">
              <a:avLst/>
            </a:prstGeom>
            <a:solidFill>
              <a:schemeClr val="accent1"/>
            </a:solidFill>
            <a:ln w="31750" cap="flat" cmpd="sng" algn="ctr">
              <a:solidFill>
                <a:schemeClr val="tx1"/>
              </a:solidFill>
              <a:prstDash val="solid"/>
              <a:round/>
              <a:headEnd type="none" w="med" len="med"/>
              <a:tailEnd type="arrow"/>
            </a:ln>
            <a:effectLst/>
          </p:spPr>
        </p:cxnSp>
        <p:cxnSp>
          <p:nvCxnSpPr>
            <p:cNvPr id="95" name="Straight Arrow Connector 94"/>
            <p:cNvCxnSpPr>
              <a:endCxn id="81" idx="3"/>
            </p:cNvCxnSpPr>
            <p:nvPr/>
          </p:nvCxnSpPr>
          <p:spPr bwMode="auto">
            <a:xfrm flipH="1">
              <a:off x="7028035" y="4772712"/>
              <a:ext cx="1111129" cy="0"/>
            </a:xfrm>
            <a:prstGeom prst="straightConnector1">
              <a:avLst/>
            </a:prstGeom>
            <a:solidFill>
              <a:schemeClr val="accent1"/>
            </a:solidFill>
            <a:ln w="31750" cap="flat" cmpd="sng" algn="ctr">
              <a:solidFill>
                <a:schemeClr val="tx1"/>
              </a:solidFill>
              <a:prstDash val="solid"/>
              <a:round/>
              <a:headEnd type="none" w="med" len="med"/>
              <a:tailEnd type="arrow"/>
            </a:ln>
            <a:effectLst/>
          </p:spPr>
        </p:cxnSp>
      </p:grpSp>
      <p:sp>
        <p:nvSpPr>
          <p:cNvPr id="3" name="Slide Number Placeholder 2"/>
          <p:cNvSpPr>
            <a:spLocks noGrp="1"/>
          </p:cNvSpPr>
          <p:nvPr>
            <p:ph type="sldNum" sz="quarter" idx="12"/>
          </p:nvPr>
        </p:nvSpPr>
        <p:spPr/>
        <p:txBody>
          <a:bodyPr/>
          <a:lstStyle/>
          <a:p>
            <a:fld id="{2A87D11A-E4C4-2C4D-9054-85AF8217705F}" type="slidenum">
              <a:rPr lang="en-US" smtClean="0">
                <a:solidFill>
                  <a:prstClr val="white"/>
                </a:solidFill>
              </a:rPr>
              <a:pPr/>
              <a:t>5</a:t>
            </a:fld>
            <a:endParaRPr lang="en-US">
              <a:solidFill>
                <a:prstClr val="white"/>
              </a:solidFill>
            </a:endParaRPr>
          </a:p>
        </p:txBody>
      </p:sp>
    </p:spTree>
    <p:extLst>
      <p:ext uri="{BB962C8B-B14F-4D97-AF65-F5344CB8AC3E}">
        <p14:creationId xmlns:p14="http://schemas.microsoft.com/office/powerpoint/2010/main" val="3678787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a:t>
            </a:r>
          </a:p>
        </p:txBody>
      </p:sp>
      <p:sp>
        <p:nvSpPr>
          <p:cNvPr id="3" name="Content Placeholder 2"/>
          <p:cNvSpPr>
            <a:spLocks noGrp="1"/>
          </p:cNvSpPr>
          <p:nvPr>
            <p:ph idx="1"/>
          </p:nvPr>
        </p:nvSpPr>
        <p:spPr/>
        <p:txBody>
          <a:bodyPr>
            <a:normAutofit/>
          </a:bodyPr>
          <a:lstStyle/>
          <a:p>
            <a:pPr marL="0" indent="0" algn="ctr">
              <a:buNone/>
            </a:pPr>
            <a:r>
              <a:rPr lang="en-US" sz="3200" dirty="0"/>
              <a:t>The models are used during software development, which makes the process much faster and more efficient, and it insures that the references to data in the software adhere to the agreed </a:t>
            </a:r>
            <a:r>
              <a:rPr lang="en-US" sz="3200" dirty="0" smtClean="0"/>
              <a:t>standards.</a:t>
            </a:r>
            <a:endParaRPr lang="en-US" sz="3200" dirty="0"/>
          </a:p>
        </p:txBody>
      </p:sp>
    </p:spTree>
    <p:extLst>
      <p:ext uri="{BB962C8B-B14F-4D97-AF65-F5344CB8AC3E}">
        <p14:creationId xmlns:p14="http://schemas.microsoft.com/office/powerpoint/2010/main" val="464517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a:t>
            </a:r>
          </a:p>
        </p:txBody>
      </p:sp>
      <p:sp>
        <p:nvSpPr>
          <p:cNvPr id="2" name="Content Placeholder 1"/>
          <p:cNvSpPr>
            <a:spLocks noGrp="1"/>
          </p:cNvSpPr>
          <p:nvPr>
            <p:ph idx="1"/>
          </p:nvPr>
        </p:nvSpPr>
        <p:spPr/>
        <p:txBody>
          <a:bodyPr>
            <a:normAutofit lnSpcReduction="10000"/>
          </a:bodyPr>
          <a:lstStyle/>
          <a:p>
            <a:r>
              <a:rPr lang="en-US" dirty="0"/>
              <a:t>We want to create ubiquitous sharing of standardized data across the breadth of medicine for:</a:t>
            </a:r>
          </a:p>
          <a:p>
            <a:pPr lvl="1"/>
            <a:r>
              <a:rPr lang="en-US" dirty="0"/>
              <a:t>Direct patient care</a:t>
            </a:r>
          </a:p>
          <a:p>
            <a:pPr lvl="1"/>
            <a:r>
              <a:rPr lang="en-US" dirty="0"/>
              <a:t>Research and learning</a:t>
            </a:r>
          </a:p>
          <a:p>
            <a:pPr lvl="1"/>
            <a:r>
              <a:rPr lang="en-US" dirty="0"/>
              <a:t>Public health</a:t>
            </a:r>
          </a:p>
          <a:p>
            <a:pPr lvl="1"/>
            <a:r>
              <a:rPr lang="en-US" dirty="0"/>
              <a:t>Clinical trials</a:t>
            </a:r>
          </a:p>
          <a:p>
            <a:pPr lvl="1"/>
            <a:r>
              <a:rPr lang="en-US" dirty="0"/>
              <a:t>Data from devices</a:t>
            </a:r>
          </a:p>
          <a:p>
            <a:pPr lvl="1"/>
            <a:r>
              <a:rPr lang="en-US" dirty="0"/>
              <a:t>Post market surveillance</a:t>
            </a:r>
          </a:p>
          <a:p>
            <a:pPr lvl="1"/>
            <a:r>
              <a:rPr lang="en-US" dirty="0"/>
              <a:t>Quality and disease specific registries</a:t>
            </a:r>
          </a:p>
          <a:p>
            <a:pPr lvl="1"/>
            <a:r>
              <a:rPr lang="en-US" dirty="0"/>
              <a:t>Billing and health administration</a:t>
            </a:r>
          </a:p>
          <a:p>
            <a:pPr lvl="1"/>
            <a:r>
              <a:rPr lang="en-US" dirty="0"/>
              <a:t>Any where that we share health related data and information …..</a:t>
            </a:r>
          </a:p>
        </p:txBody>
      </p:sp>
    </p:spTree>
    <p:extLst>
      <p:ext uri="{BB962C8B-B14F-4D97-AF65-F5344CB8AC3E}">
        <p14:creationId xmlns:p14="http://schemas.microsoft.com/office/powerpoint/2010/main" val="38462832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Group 74"/>
          <p:cNvGrpSpPr/>
          <p:nvPr/>
        </p:nvGrpSpPr>
        <p:grpSpPr>
          <a:xfrm>
            <a:off x="704640" y="1742993"/>
            <a:ext cx="7016432" cy="3338514"/>
            <a:chOff x="2579860" y="2151749"/>
            <a:chExt cx="7501290" cy="3338514"/>
          </a:xfrm>
        </p:grpSpPr>
        <p:sp>
          <p:nvSpPr>
            <p:cNvPr id="76" name="AutoShape 29"/>
            <p:cNvSpPr>
              <a:spLocks noChangeArrowheads="1"/>
            </p:cNvSpPr>
            <p:nvPr/>
          </p:nvSpPr>
          <p:spPr bwMode="auto">
            <a:xfrm>
              <a:off x="2937048" y="2613712"/>
              <a:ext cx="2363787" cy="398462"/>
            </a:xfrm>
            <a:prstGeom prst="flowChartTerminator">
              <a:avLst/>
            </a:prstGeom>
            <a:solidFill>
              <a:srgbClr val="FFFFFF"/>
            </a:solidFill>
            <a:ln w="15875">
              <a:solidFill>
                <a:srgbClr val="00000A"/>
              </a:solidFill>
              <a:miter lim="800000"/>
              <a:headEnd/>
              <a:tailEnd/>
            </a:ln>
          </p:spPr>
          <p:txBody>
            <a:bodyPr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algn="ctr" eaLnBrk="0" fontAlgn="base" hangingPunct="0">
                <a:spcBef>
                  <a:spcPct val="0"/>
                </a:spcBef>
                <a:spcAft>
                  <a:spcPct val="0"/>
                </a:spcAft>
                <a:defRPr/>
              </a:pPr>
              <a:endParaRPr lang="en-US" altLang="en-US" kern="0">
                <a:solidFill>
                  <a:srgbClr val="FFFF00"/>
                </a:solidFill>
              </a:endParaRPr>
            </a:p>
          </p:txBody>
        </p:sp>
        <p:sp>
          <p:nvSpPr>
            <p:cNvPr id="77" name="AutoShape 30"/>
            <p:cNvSpPr>
              <a:spLocks noChangeArrowheads="1"/>
            </p:cNvSpPr>
            <p:nvPr/>
          </p:nvSpPr>
          <p:spPr bwMode="auto">
            <a:xfrm>
              <a:off x="3211685" y="2654988"/>
              <a:ext cx="639763" cy="300037"/>
            </a:xfrm>
            <a:prstGeom prst="roundRect">
              <a:avLst>
                <a:gd name="adj" fmla="val 16667"/>
              </a:avLst>
            </a:prstGeom>
            <a:gradFill rotWithShape="0">
              <a:gsLst>
                <a:gs pos="0">
                  <a:srgbClr val="FFFFFF"/>
                </a:gs>
                <a:gs pos="100000">
                  <a:srgbClr val="FFFFFF">
                    <a:gamma/>
                    <a:shade val="69804"/>
                    <a:invGamma/>
                  </a:srgbClr>
                </a:gs>
              </a:gsLst>
              <a:lin ang="0" scaled="1"/>
            </a:gradFill>
            <a:ln w="15875">
              <a:solidFill>
                <a:srgbClr val="000000"/>
              </a:solidFill>
              <a:round/>
              <a:headEnd/>
              <a:tailEnd/>
            </a:ln>
            <a:effectLst/>
          </p:spPr>
          <p:txBody>
            <a:bodyPr wrap="none" anchor="ctr"/>
            <a:lstStyle/>
            <a:p>
              <a:pPr algn="ctr" eaLnBrk="0" fontAlgn="base" hangingPunct="0">
                <a:spcBef>
                  <a:spcPct val="0"/>
                </a:spcBef>
                <a:spcAft>
                  <a:spcPct val="0"/>
                </a:spcAft>
                <a:defRPr/>
              </a:pPr>
              <a:endParaRPr lang="en-US" sz="2200" kern="0">
                <a:solidFill>
                  <a:srgbClr val="FFFF00"/>
                </a:solidFill>
                <a:latin typeface="Times New Roman"/>
              </a:endParaRPr>
            </a:p>
          </p:txBody>
        </p:sp>
        <p:sp>
          <p:nvSpPr>
            <p:cNvPr id="78" name="Text Box 31"/>
            <p:cNvSpPr txBox="1">
              <a:spLocks noChangeArrowheads="1"/>
            </p:cNvSpPr>
            <p:nvPr/>
          </p:nvSpPr>
          <p:spPr bwMode="auto">
            <a:xfrm>
              <a:off x="3160885" y="2635937"/>
              <a:ext cx="5064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eaLnBrk="0" fontAlgn="base" hangingPunct="0">
                <a:spcBef>
                  <a:spcPct val="0"/>
                </a:spcBef>
                <a:spcAft>
                  <a:spcPct val="0"/>
                </a:spcAft>
              </a:pPr>
              <a:r>
                <a:rPr lang="en-US" altLang="en-US" sz="1600">
                  <a:solidFill>
                    <a:srgbClr val="00000A"/>
                  </a:solidFill>
                  <a:latin typeface="Arial Narrow" pitchFamily="34" charset="0"/>
                </a:rPr>
                <a:t>data</a:t>
              </a:r>
            </a:p>
          </p:txBody>
        </p:sp>
        <p:sp>
          <p:nvSpPr>
            <p:cNvPr id="79" name="Text Box 32"/>
            <p:cNvSpPr txBox="1">
              <a:spLocks noChangeArrowheads="1"/>
            </p:cNvSpPr>
            <p:nvPr/>
          </p:nvSpPr>
          <p:spPr bwMode="auto">
            <a:xfrm>
              <a:off x="3827635" y="2626412"/>
              <a:ext cx="11287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eaLnBrk="0" fontAlgn="base" hangingPunct="0">
                <a:spcBef>
                  <a:spcPct val="0"/>
                </a:spcBef>
                <a:spcAft>
                  <a:spcPct val="0"/>
                </a:spcAft>
              </a:pPr>
              <a:r>
                <a:rPr lang="en-US" altLang="en-US" sz="1600" dirty="0">
                  <a:solidFill>
                    <a:srgbClr val="00000A"/>
                  </a:solidFill>
                  <a:latin typeface="Arial Narrow" pitchFamily="34" charset="0"/>
                </a:rPr>
                <a:t>138 mmHg</a:t>
              </a:r>
            </a:p>
          </p:txBody>
        </p:sp>
        <p:sp>
          <p:nvSpPr>
            <p:cNvPr id="80" name="Text Box 37"/>
            <p:cNvSpPr txBox="1">
              <a:spLocks noChangeArrowheads="1"/>
            </p:cNvSpPr>
            <p:nvPr/>
          </p:nvSpPr>
          <p:spPr bwMode="auto">
            <a:xfrm>
              <a:off x="5223048" y="2181912"/>
              <a:ext cx="2249487"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eaLnBrk="0" fontAlgn="base" hangingPunct="0">
                <a:spcBef>
                  <a:spcPct val="0"/>
                </a:spcBef>
                <a:spcAft>
                  <a:spcPct val="0"/>
                </a:spcAft>
              </a:pPr>
              <a:r>
                <a:rPr lang="en-US" altLang="en-US" sz="1600">
                  <a:solidFill>
                    <a:srgbClr val="00000A"/>
                  </a:solidFill>
                  <a:latin typeface="Arial Narrow" pitchFamily="34" charset="0"/>
                </a:rPr>
                <a:t>SystolicBP</a:t>
              </a:r>
            </a:p>
          </p:txBody>
        </p:sp>
        <p:sp>
          <p:nvSpPr>
            <p:cNvPr id="81" name="AutoShape 38"/>
            <p:cNvSpPr>
              <a:spLocks noChangeArrowheads="1"/>
            </p:cNvSpPr>
            <p:nvPr/>
          </p:nvSpPr>
          <p:spPr bwMode="auto">
            <a:xfrm>
              <a:off x="2579860" y="2178737"/>
              <a:ext cx="2606675" cy="292100"/>
            </a:xfrm>
            <a:prstGeom prst="flowChartTerminator">
              <a:avLst/>
            </a:prstGeom>
            <a:gradFill rotWithShape="0">
              <a:gsLst>
                <a:gs pos="0">
                  <a:srgbClr val="FFFFFF"/>
                </a:gs>
                <a:gs pos="100000">
                  <a:srgbClr val="FFFFFF">
                    <a:gamma/>
                    <a:shade val="76078"/>
                    <a:invGamma/>
                  </a:srgbClr>
                </a:gs>
              </a:gsLst>
              <a:lin ang="0" scaled="1"/>
            </a:gradFill>
            <a:ln w="15875">
              <a:solidFill>
                <a:srgbClr val="00000A"/>
              </a:solidFill>
              <a:miter lim="800000"/>
              <a:headEnd/>
              <a:tailEnd/>
            </a:ln>
            <a:effectLst/>
          </p:spPr>
          <p:txBody>
            <a:bodyPr wrap="none" anchor="ctr"/>
            <a:lstStyle/>
            <a:p>
              <a:pPr algn="ctr" eaLnBrk="0" fontAlgn="base" hangingPunct="0">
                <a:spcBef>
                  <a:spcPct val="0"/>
                </a:spcBef>
                <a:spcAft>
                  <a:spcPct val="0"/>
                </a:spcAft>
                <a:defRPr/>
              </a:pPr>
              <a:endParaRPr lang="en-US" sz="2200" kern="0">
                <a:solidFill>
                  <a:srgbClr val="FFFF00"/>
                </a:solidFill>
                <a:latin typeface="Times New Roman"/>
              </a:endParaRPr>
            </a:p>
          </p:txBody>
        </p:sp>
        <p:sp>
          <p:nvSpPr>
            <p:cNvPr id="82" name="Text Box 39"/>
            <p:cNvSpPr txBox="1">
              <a:spLocks noChangeArrowheads="1"/>
            </p:cNvSpPr>
            <p:nvPr/>
          </p:nvSpPr>
          <p:spPr bwMode="auto">
            <a:xfrm>
              <a:off x="2687810" y="2151749"/>
              <a:ext cx="28479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eaLnBrk="0" fontAlgn="base" hangingPunct="0">
                <a:spcBef>
                  <a:spcPct val="0"/>
                </a:spcBef>
                <a:spcAft>
                  <a:spcPct val="0"/>
                </a:spcAft>
              </a:pPr>
              <a:r>
                <a:rPr lang="en-US" altLang="en-US" sz="1600" dirty="0" err="1">
                  <a:solidFill>
                    <a:srgbClr val="00000A"/>
                  </a:solidFill>
                  <a:latin typeface="Arial Narrow" pitchFamily="34" charset="0"/>
                </a:rPr>
                <a:t>SystolicBPObs</a:t>
              </a:r>
              <a:endParaRPr lang="en-US" altLang="en-US" sz="1600" dirty="0">
                <a:solidFill>
                  <a:srgbClr val="00000A"/>
                </a:solidFill>
                <a:latin typeface="Arial Narrow" pitchFamily="34" charset="0"/>
              </a:endParaRPr>
            </a:p>
          </p:txBody>
        </p:sp>
        <p:grpSp>
          <p:nvGrpSpPr>
            <p:cNvPr id="83" name="Group 37"/>
            <p:cNvGrpSpPr>
              <a:grpSpLocks/>
            </p:cNvGrpSpPr>
            <p:nvPr/>
          </p:nvGrpSpPr>
          <p:grpSpPr bwMode="auto">
            <a:xfrm>
              <a:off x="3208510" y="3112188"/>
              <a:ext cx="3983591" cy="2378075"/>
              <a:chOff x="2162067" y="3262457"/>
              <a:chExt cx="3983591" cy="2378075"/>
            </a:xfrm>
          </p:grpSpPr>
          <p:sp>
            <p:nvSpPr>
              <p:cNvPr id="91" name="AutoShape 33"/>
              <p:cNvSpPr>
                <a:spLocks noChangeArrowheads="1"/>
              </p:cNvSpPr>
              <p:nvPr/>
            </p:nvSpPr>
            <p:spPr bwMode="auto">
              <a:xfrm>
                <a:off x="2163655" y="3300557"/>
                <a:ext cx="639762" cy="300037"/>
              </a:xfrm>
              <a:prstGeom prst="roundRect">
                <a:avLst>
                  <a:gd name="adj" fmla="val 16667"/>
                </a:avLst>
              </a:prstGeom>
              <a:gradFill rotWithShape="0">
                <a:gsLst>
                  <a:gs pos="0">
                    <a:srgbClr val="FFFFFF"/>
                  </a:gs>
                  <a:gs pos="100000">
                    <a:srgbClr val="FFFFFF">
                      <a:gamma/>
                      <a:shade val="69804"/>
                      <a:invGamma/>
                    </a:srgbClr>
                  </a:gs>
                </a:gsLst>
                <a:lin ang="0" scaled="1"/>
              </a:gradFill>
              <a:ln w="15875">
                <a:solidFill>
                  <a:srgbClr val="000000"/>
                </a:solidFill>
                <a:round/>
                <a:headEnd/>
                <a:tailEnd/>
              </a:ln>
              <a:effectLst/>
            </p:spPr>
            <p:txBody>
              <a:bodyPr wrap="none" anchor="ctr"/>
              <a:lstStyle/>
              <a:p>
                <a:pPr algn="ctr" eaLnBrk="0" fontAlgn="base" hangingPunct="0">
                  <a:spcBef>
                    <a:spcPct val="0"/>
                  </a:spcBef>
                  <a:spcAft>
                    <a:spcPct val="0"/>
                  </a:spcAft>
                  <a:defRPr/>
                </a:pPr>
                <a:endParaRPr lang="en-US" sz="2200" kern="0">
                  <a:solidFill>
                    <a:srgbClr val="FFFF00"/>
                  </a:solidFill>
                  <a:latin typeface="Times New Roman"/>
                </a:endParaRPr>
              </a:p>
            </p:txBody>
          </p:sp>
          <p:sp>
            <p:nvSpPr>
              <p:cNvPr id="92" name="Text Box 34"/>
              <p:cNvSpPr txBox="1">
                <a:spLocks noChangeArrowheads="1"/>
              </p:cNvSpPr>
              <p:nvPr/>
            </p:nvSpPr>
            <p:spPr bwMode="auto">
              <a:xfrm>
                <a:off x="2162067" y="3262457"/>
                <a:ext cx="5810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eaLnBrk="0" fontAlgn="base" hangingPunct="0">
                  <a:spcBef>
                    <a:spcPct val="0"/>
                  </a:spcBef>
                  <a:spcAft>
                    <a:spcPct val="0"/>
                  </a:spcAft>
                  <a:defRPr/>
                </a:pPr>
                <a:r>
                  <a:rPr lang="en-US" altLang="en-US" sz="1600" kern="0">
                    <a:solidFill>
                      <a:srgbClr val="00000A"/>
                    </a:solidFill>
                    <a:latin typeface="Arial Narrow" pitchFamily="34" charset="0"/>
                  </a:rPr>
                  <a:t>quals</a:t>
                </a:r>
              </a:p>
            </p:txBody>
          </p:sp>
          <p:sp>
            <p:nvSpPr>
              <p:cNvPr id="93" name="AutoShape 40"/>
              <p:cNvSpPr>
                <a:spLocks noChangeArrowheads="1"/>
              </p:cNvSpPr>
              <p:nvPr/>
            </p:nvSpPr>
            <p:spPr bwMode="auto">
              <a:xfrm>
                <a:off x="2665305" y="4170507"/>
                <a:ext cx="2363787" cy="398462"/>
              </a:xfrm>
              <a:prstGeom prst="flowChartTerminator">
                <a:avLst/>
              </a:prstGeom>
              <a:solidFill>
                <a:srgbClr val="FFFFFF"/>
              </a:solidFill>
              <a:ln w="15875">
                <a:solidFill>
                  <a:srgbClr val="00000A"/>
                </a:solidFill>
                <a:miter lim="800000"/>
                <a:headEnd/>
                <a:tailEnd/>
              </a:ln>
            </p:spPr>
            <p:txBody>
              <a:bodyPr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algn="ctr" eaLnBrk="0" fontAlgn="base" hangingPunct="0">
                  <a:spcBef>
                    <a:spcPct val="0"/>
                  </a:spcBef>
                  <a:spcAft>
                    <a:spcPct val="0"/>
                  </a:spcAft>
                  <a:defRPr/>
                </a:pPr>
                <a:endParaRPr lang="en-US" altLang="en-US" kern="0">
                  <a:solidFill>
                    <a:srgbClr val="FFFF00"/>
                  </a:solidFill>
                </a:endParaRPr>
              </a:p>
            </p:txBody>
          </p:sp>
          <p:sp>
            <p:nvSpPr>
              <p:cNvPr id="94" name="AutoShape 41"/>
              <p:cNvSpPr>
                <a:spLocks noChangeArrowheads="1"/>
              </p:cNvSpPr>
              <p:nvPr/>
            </p:nvSpPr>
            <p:spPr bwMode="auto">
              <a:xfrm>
                <a:off x="2939942" y="4211782"/>
                <a:ext cx="639763" cy="300037"/>
              </a:xfrm>
              <a:prstGeom prst="roundRect">
                <a:avLst>
                  <a:gd name="adj" fmla="val 16667"/>
                </a:avLst>
              </a:prstGeom>
              <a:gradFill rotWithShape="0">
                <a:gsLst>
                  <a:gs pos="0">
                    <a:srgbClr val="FFFFFF"/>
                  </a:gs>
                  <a:gs pos="100000">
                    <a:srgbClr val="FFFFFF">
                      <a:gamma/>
                      <a:shade val="69804"/>
                      <a:invGamma/>
                    </a:srgbClr>
                  </a:gs>
                </a:gsLst>
                <a:lin ang="0" scaled="1"/>
              </a:gradFill>
              <a:ln w="15875">
                <a:solidFill>
                  <a:srgbClr val="000000"/>
                </a:solidFill>
                <a:round/>
                <a:headEnd/>
                <a:tailEnd/>
              </a:ln>
              <a:effectLst/>
            </p:spPr>
            <p:txBody>
              <a:bodyPr wrap="none" anchor="ctr"/>
              <a:lstStyle/>
              <a:p>
                <a:pPr algn="ctr" eaLnBrk="0" fontAlgn="base" hangingPunct="0">
                  <a:spcBef>
                    <a:spcPct val="0"/>
                  </a:spcBef>
                  <a:spcAft>
                    <a:spcPct val="0"/>
                  </a:spcAft>
                  <a:defRPr/>
                </a:pPr>
                <a:endParaRPr lang="en-US" sz="2200" kern="0">
                  <a:solidFill>
                    <a:srgbClr val="FFFF00"/>
                  </a:solidFill>
                  <a:latin typeface="Times New Roman"/>
                </a:endParaRPr>
              </a:p>
            </p:txBody>
          </p:sp>
          <p:sp>
            <p:nvSpPr>
              <p:cNvPr id="95" name="Text Box 42"/>
              <p:cNvSpPr txBox="1">
                <a:spLocks noChangeArrowheads="1"/>
              </p:cNvSpPr>
              <p:nvPr/>
            </p:nvSpPr>
            <p:spPr bwMode="auto">
              <a:xfrm>
                <a:off x="2889142" y="4192732"/>
                <a:ext cx="50641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eaLnBrk="0" fontAlgn="base" hangingPunct="0">
                  <a:spcBef>
                    <a:spcPct val="0"/>
                  </a:spcBef>
                  <a:spcAft>
                    <a:spcPct val="0"/>
                  </a:spcAft>
                  <a:defRPr/>
                </a:pPr>
                <a:r>
                  <a:rPr lang="en-US" altLang="en-US" sz="1600" kern="0">
                    <a:solidFill>
                      <a:srgbClr val="00000A"/>
                    </a:solidFill>
                    <a:latin typeface="Arial Narrow" pitchFamily="34" charset="0"/>
                  </a:rPr>
                  <a:t>data</a:t>
                </a:r>
              </a:p>
            </p:txBody>
          </p:sp>
          <p:sp>
            <p:nvSpPr>
              <p:cNvPr id="96" name="Text Box 43"/>
              <p:cNvSpPr txBox="1">
                <a:spLocks noChangeArrowheads="1"/>
              </p:cNvSpPr>
              <p:nvPr/>
            </p:nvSpPr>
            <p:spPr bwMode="auto">
              <a:xfrm>
                <a:off x="3555892" y="4183207"/>
                <a:ext cx="1139773"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eaLnBrk="0" fontAlgn="base" hangingPunct="0">
                  <a:spcBef>
                    <a:spcPct val="0"/>
                  </a:spcBef>
                  <a:spcAft>
                    <a:spcPct val="0"/>
                  </a:spcAft>
                  <a:defRPr/>
                </a:pPr>
                <a:r>
                  <a:rPr lang="en-US" altLang="en-US" sz="1600" kern="0" dirty="0">
                    <a:solidFill>
                      <a:srgbClr val="00000A"/>
                    </a:solidFill>
                    <a:latin typeface="Arial Narrow" pitchFamily="34" charset="0"/>
                  </a:rPr>
                  <a:t>Right Arm</a:t>
                </a:r>
              </a:p>
            </p:txBody>
          </p:sp>
          <p:sp>
            <p:nvSpPr>
              <p:cNvPr id="97" name="Text Box 44"/>
              <p:cNvSpPr txBox="1">
                <a:spLocks noChangeArrowheads="1"/>
              </p:cNvSpPr>
              <p:nvPr/>
            </p:nvSpPr>
            <p:spPr bwMode="auto">
              <a:xfrm>
                <a:off x="4656030" y="3683144"/>
                <a:ext cx="127635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eaLnBrk="0" fontAlgn="base" hangingPunct="0">
                  <a:spcBef>
                    <a:spcPct val="0"/>
                  </a:spcBef>
                  <a:spcAft>
                    <a:spcPct val="0"/>
                  </a:spcAft>
                  <a:defRPr/>
                </a:pPr>
                <a:r>
                  <a:rPr lang="en-US" altLang="en-US" sz="1600" kern="0">
                    <a:solidFill>
                      <a:srgbClr val="00000A"/>
                    </a:solidFill>
                    <a:latin typeface="Arial Narrow" pitchFamily="34" charset="0"/>
                  </a:rPr>
                  <a:t>BodyLocation</a:t>
                </a:r>
              </a:p>
            </p:txBody>
          </p:sp>
          <p:sp>
            <p:nvSpPr>
              <p:cNvPr id="98" name="AutoShape 45"/>
              <p:cNvSpPr>
                <a:spLocks noChangeArrowheads="1"/>
              </p:cNvSpPr>
              <p:nvPr/>
            </p:nvSpPr>
            <p:spPr bwMode="auto">
              <a:xfrm>
                <a:off x="2308117" y="3735532"/>
                <a:ext cx="2324100" cy="292100"/>
              </a:xfrm>
              <a:prstGeom prst="flowChartTerminator">
                <a:avLst/>
              </a:prstGeom>
              <a:gradFill rotWithShape="0">
                <a:gsLst>
                  <a:gs pos="0">
                    <a:srgbClr val="FFFFFF"/>
                  </a:gs>
                  <a:gs pos="100000">
                    <a:srgbClr val="FFFFFF">
                      <a:gamma/>
                      <a:shade val="76078"/>
                      <a:invGamma/>
                    </a:srgbClr>
                  </a:gs>
                </a:gsLst>
                <a:lin ang="0" scaled="1"/>
              </a:gradFill>
              <a:ln w="15875">
                <a:solidFill>
                  <a:srgbClr val="00000A"/>
                </a:solidFill>
                <a:miter lim="800000"/>
                <a:headEnd/>
                <a:tailEnd/>
              </a:ln>
              <a:effectLst/>
            </p:spPr>
            <p:txBody>
              <a:bodyPr wrap="none" anchor="ctr"/>
              <a:lstStyle/>
              <a:p>
                <a:pPr algn="ctr" eaLnBrk="0" fontAlgn="base" hangingPunct="0">
                  <a:spcBef>
                    <a:spcPct val="0"/>
                  </a:spcBef>
                  <a:spcAft>
                    <a:spcPct val="0"/>
                  </a:spcAft>
                  <a:defRPr/>
                </a:pPr>
                <a:endParaRPr lang="en-US" sz="2200" kern="0">
                  <a:solidFill>
                    <a:srgbClr val="FFFF00"/>
                  </a:solidFill>
                  <a:latin typeface="Times New Roman"/>
                </a:endParaRPr>
              </a:p>
            </p:txBody>
          </p:sp>
          <p:sp>
            <p:nvSpPr>
              <p:cNvPr id="99" name="Text Box 46"/>
              <p:cNvSpPr txBox="1">
                <a:spLocks noChangeArrowheads="1"/>
              </p:cNvSpPr>
              <p:nvPr/>
            </p:nvSpPr>
            <p:spPr bwMode="auto">
              <a:xfrm>
                <a:off x="2416067" y="3708544"/>
                <a:ext cx="119062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eaLnBrk="0" fontAlgn="base" hangingPunct="0">
                  <a:spcBef>
                    <a:spcPct val="0"/>
                  </a:spcBef>
                  <a:spcAft>
                    <a:spcPct val="0"/>
                  </a:spcAft>
                  <a:defRPr/>
                </a:pPr>
                <a:r>
                  <a:rPr lang="en-US" altLang="en-US" sz="1600" kern="0" dirty="0" err="1">
                    <a:solidFill>
                      <a:srgbClr val="00000A"/>
                    </a:solidFill>
                    <a:latin typeface="Arial Narrow" pitchFamily="34" charset="0"/>
                  </a:rPr>
                  <a:t>BodyLocation</a:t>
                </a:r>
                <a:endParaRPr lang="en-US" altLang="en-US" sz="1600" kern="0" dirty="0">
                  <a:solidFill>
                    <a:srgbClr val="00000A"/>
                  </a:solidFill>
                  <a:latin typeface="Arial Narrow" pitchFamily="34" charset="0"/>
                </a:endParaRPr>
              </a:p>
            </p:txBody>
          </p:sp>
          <p:sp>
            <p:nvSpPr>
              <p:cNvPr id="100" name="AutoShape 47"/>
              <p:cNvSpPr>
                <a:spLocks noChangeArrowheads="1"/>
              </p:cNvSpPr>
              <p:nvPr/>
            </p:nvSpPr>
            <p:spPr bwMode="auto">
              <a:xfrm>
                <a:off x="2666892" y="5242069"/>
                <a:ext cx="2363788" cy="398463"/>
              </a:xfrm>
              <a:prstGeom prst="flowChartTerminator">
                <a:avLst/>
              </a:prstGeom>
              <a:solidFill>
                <a:srgbClr val="FFFFFF"/>
              </a:solidFill>
              <a:ln w="15875">
                <a:solidFill>
                  <a:srgbClr val="00000A"/>
                </a:solidFill>
                <a:miter lim="800000"/>
                <a:headEnd/>
                <a:tailEnd/>
              </a:ln>
            </p:spPr>
            <p:txBody>
              <a:bodyPr wrap="none" anchor="ct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algn="ctr" eaLnBrk="0" fontAlgn="base" hangingPunct="0">
                  <a:spcBef>
                    <a:spcPct val="0"/>
                  </a:spcBef>
                  <a:spcAft>
                    <a:spcPct val="0"/>
                  </a:spcAft>
                  <a:defRPr/>
                </a:pPr>
                <a:endParaRPr lang="en-US" altLang="en-US" kern="0">
                  <a:solidFill>
                    <a:srgbClr val="FFFF00"/>
                  </a:solidFill>
                </a:endParaRPr>
              </a:p>
            </p:txBody>
          </p:sp>
          <p:sp>
            <p:nvSpPr>
              <p:cNvPr id="101" name="AutoShape 48"/>
              <p:cNvSpPr>
                <a:spLocks noChangeArrowheads="1"/>
              </p:cNvSpPr>
              <p:nvPr/>
            </p:nvSpPr>
            <p:spPr bwMode="auto">
              <a:xfrm>
                <a:off x="2941530" y="5283344"/>
                <a:ext cx="639762" cy="300038"/>
              </a:xfrm>
              <a:prstGeom prst="roundRect">
                <a:avLst>
                  <a:gd name="adj" fmla="val 16667"/>
                </a:avLst>
              </a:prstGeom>
              <a:gradFill rotWithShape="0">
                <a:gsLst>
                  <a:gs pos="0">
                    <a:srgbClr val="FFFFFF"/>
                  </a:gs>
                  <a:gs pos="100000">
                    <a:srgbClr val="FFFFFF">
                      <a:gamma/>
                      <a:shade val="69804"/>
                      <a:invGamma/>
                    </a:srgbClr>
                  </a:gs>
                </a:gsLst>
                <a:lin ang="0" scaled="1"/>
              </a:gradFill>
              <a:ln w="15875">
                <a:solidFill>
                  <a:srgbClr val="000000"/>
                </a:solidFill>
                <a:round/>
                <a:headEnd/>
                <a:tailEnd/>
              </a:ln>
              <a:effectLst/>
            </p:spPr>
            <p:txBody>
              <a:bodyPr wrap="none" anchor="ctr"/>
              <a:lstStyle/>
              <a:p>
                <a:pPr algn="ctr" eaLnBrk="0" fontAlgn="base" hangingPunct="0">
                  <a:spcBef>
                    <a:spcPct val="0"/>
                  </a:spcBef>
                  <a:spcAft>
                    <a:spcPct val="0"/>
                  </a:spcAft>
                  <a:defRPr/>
                </a:pPr>
                <a:endParaRPr lang="en-US" sz="2200" kern="0">
                  <a:solidFill>
                    <a:srgbClr val="FFFF00"/>
                  </a:solidFill>
                  <a:latin typeface="Times New Roman"/>
                </a:endParaRPr>
              </a:p>
            </p:txBody>
          </p:sp>
          <p:sp>
            <p:nvSpPr>
              <p:cNvPr id="102" name="Text Box 49"/>
              <p:cNvSpPr txBox="1">
                <a:spLocks noChangeArrowheads="1"/>
              </p:cNvSpPr>
              <p:nvPr/>
            </p:nvSpPr>
            <p:spPr bwMode="auto">
              <a:xfrm>
                <a:off x="2890730" y="5264294"/>
                <a:ext cx="506412"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eaLnBrk="0" fontAlgn="base" hangingPunct="0">
                  <a:spcBef>
                    <a:spcPct val="0"/>
                  </a:spcBef>
                  <a:spcAft>
                    <a:spcPct val="0"/>
                  </a:spcAft>
                  <a:defRPr/>
                </a:pPr>
                <a:r>
                  <a:rPr lang="en-US" altLang="en-US" sz="1600" kern="0">
                    <a:solidFill>
                      <a:srgbClr val="00000A"/>
                    </a:solidFill>
                    <a:latin typeface="Arial Narrow" pitchFamily="34" charset="0"/>
                  </a:rPr>
                  <a:t>data</a:t>
                </a:r>
              </a:p>
            </p:txBody>
          </p:sp>
          <p:sp>
            <p:nvSpPr>
              <p:cNvPr id="103" name="Text Box 50"/>
              <p:cNvSpPr txBox="1">
                <a:spLocks noChangeArrowheads="1"/>
              </p:cNvSpPr>
              <p:nvPr/>
            </p:nvSpPr>
            <p:spPr bwMode="auto">
              <a:xfrm>
                <a:off x="3557480" y="5254769"/>
                <a:ext cx="810852"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eaLnBrk="0" fontAlgn="base" hangingPunct="0">
                  <a:spcBef>
                    <a:spcPct val="0"/>
                  </a:spcBef>
                  <a:spcAft>
                    <a:spcPct val="0"/>
                  </a:spcAft>
                  <a:defRPr/>
                </a:pPr>
                <a:r>
                  <a:rPr lang="en-US" altLang="en-US" sz="1600" kern="0">
                    <a:solidFill>
                      <a:srgbClr val="00000A"/>
                    </a:solidFill>
                    <a:latin typeface="Arial Narrow" pitchFamily="34" charset="0"/>
                  </a:rPr>
                  <a:t>Sitting</a:t>
                </a:r>
              </a:p>
            </p:txBody>
          </p:sp>
          <p:sp>
            <p:nvSpPr>
              <p:cNvPr id="104" name="Text Box 51"/>
              <p:cNvSpPr txBox="1">
                <a:spLocks noChangeArrowheads="1"/>
              </p:cNvSpPr>
              <p:nvPr/>
            </p:nvSpPr>
            <p:spPr bwMode="auto">
              <a:xfrm>
                <a:off x="4657616" y="4754707"/>
                <a:ext cx="148804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eaLnBrk="0" fontAlgn="base" hangingPunct="0">
                  <a:spcBef>
                    <a:spcPct val="0"/>
                  </a:spcBef>
                  <a:spcAft>
                    <a:spcPct val="0"/>
                  </a:spcAft>
                  <a:defRPr/>
                </a:pPr>
                <a:r>
                  <a:rPr lang="en-US" altLang="en-US" sz="1600" kern="0">
                    <a:solidFill>
                      <a:srgbClr val="00000A"/>
                    </a:solidFill>
                    <a:latin typeface="Arial Narrow" pitchFamily="34" charset="0"/>
                  </a:rPr>
                  <a:t>PatientPosition</a:t>
                </a:r>
              </a:p>
            </p:txBody>
          </p:sp>
          <p:sp>
            <p:nvSpPr>
              <p:cNvPr id="105" name="AutoShape 52"/>
              <p:cNvSpPr>
                <a:spLocks noChangeArrowheads="1"/>
              </p:cNvSpPr>
              <p:nvPr/>
            </p:nvSpPr>
            <p:spPr bwMode="auto">
              <a:xfrm>
                <a:off x="2309705" y="4807094"/>
                <a:ext cx="2324100" cy="292100"/>
              </a:xfrm>
              <a:prstGeom prst="flowChartTerminator">
                <a:avLst/>
              </a:prstGeom>
              <a:gradFill rotWithShape="0">
                <a:gsLst>
                  <a:gs pos="0">
                    <a:srgbClr val="FFFFFF"/>
                  </a:gs>
                  <a:gs pos="100000">
                    <a:srgbClr val="FFFFFF">
                      <a:gamma/>
                      <a:shade val="76078"/>
                      <a:invGamma/>
                    </a:srgbClr>
                  </a:gs>
                </a:gsLst>
                <a:lin ang="0" scaled="1"/>
              </a:gradFill>
              <a:ln w="15875">
                <a:solidFill>
                  <a:srgbClr val="00000A"/>
                </a:solidFill>
                <a:miter lim="800000"/>
                <a:headEnd/>
                <a:tailEnd/>
              </a:ln>
              <a:effectLst/>
            </p:spPr>
            <p:txBody>
              <a:bodyPr wrap="none" anchor="ctr"/>
              <a:lstStyle/>
              <a:p>
                <a:pPr algn="ctr" eaLnBrk="0" fontAlgn="base" hangingPunct="0">
                  <a:spcBef>
                    <a:spcPct val="0"/>
                  </a:spcBef>
                  <a:spcAft>
                    <a:spcPct val="0"/>
                  </a:spcAft>
                  <a:defRPr/>
                </a:pPr>
                <a:endParaRPr lang="en-US" sz="2200" kern="0">
                  <a:solidFill>
                    <a:srgbClr val="FFFF00"/>
                  </a:solidFill>
                  <a:latin typeface="Times New Roman"/>
                </a:endParaRPr>
              </a:p>
            </p:txBody>
          </p:sp>
          <p:sp>
            <p:nvSpPr>
              <p:cNvPr id="106" name="Text Box 53"/>
              <p:cNvSpPr txBox="1">
                <a:spLocks noChangeArrowheads="1"/>
              </p:cNvSpPr>
              <p:nvPr/>
            </p:nvSpPr>
            <p:spPr bwMode="auto">
              <a:xfrm>
                <a:off x="2417655" y="4780107"/>
                <a:ext cx="1290637"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algn="ctr" eaLnBrk="0" fontAlgn="base" hangingPunct="0">
                  <a:spcBef>
                    <a:spcPct val="0"/>
                  </a:spcBef>
                  <a:spcAft>
                    <a:spcPct val="0"/>
                  </a:spcAft>
                  <a:defRPr sz="2200">
                    <a:solidFill>
                      <a:schemeClr val="tx1"/>
                    </a:solidFill>
                    <a:latin typeface="Times New Roman" pitchFamily="18" charset="0"/>
                  </a:defRPr>
                </a:lvl6pPr>
                <a:lvl7pPr marL="2971800" indent="-228600" algn="ctr" eaLnBrk="0" fontAlgn="base" hangingPunct="0">
                  <a:spcBef>
                    <a:spcPct val="0"/>
                  </a:spcBef>
                  <a:spcAft>
                    <a:spcPct val="0"/>
                  </a:spcAft>
                  <a:defRPr sz="2200">
                    <a:solidFill>
                      <a:schemeClr val="tx1"/>
                    </a:solidFill>
                    <a:latin typeface="Times New Roman" pitchFamily="18" charset="0"/>
                  </a:defRPr>
                </a:lvl7pPr>
                <a:lvl8pPr marL="3429000" indent="-228600" algn="ctr" eaLnBrk="0" fontAlgn="base" hangingPunct="0">
                  <a:spcBef>
                    <a:spcPct val="0"/>
                  </a:spcBef>
                  <a:spcAft>
                    <a:spcPct val="0"/>
                  </a:spcAft>
                  <a:defRPr sz="2200">
                    <a:solidFill>
                      <a:schemeClr val="tx1"/>
                    </a:solidFill>
                    <a:latin typeface="Times New Roman" pitchFamily="18" charset="0"/>
                  </a:defRPr>
                </a:lvl8pPr>
                <a:lvl9pPr marL="3886200" indent="-228600" algn="ctr" eaLnBrk="0" fontAlgn="base" hangingPunct="0">
                  <a:spcBef>
                    <a:spcPct val="0"/>
                  </a:spcBef>
                  <a:spcAft>
                    <a:spcPct val="0"/>
                  </a:spcAft>
                  <a:defRPr sz="2200">
                    <a:solidFill>
                      <a:schemeClr val="tx1"/>
                    </a:solidFill>
                    <a:latin typeface="Times New Roman" pitchFamily="18" charset="0"/>
                  </a:defRPr>
                </a:lvl9pPr>
              </a:lstStyle>
              <a:p>
                <a:pPr eaLnBrk="0" fontAlgn="base" hangingPunct="0">
                  <a:spcBef>
                    <a:spcPct val="0"/>
                  </a:spcBef>
                  <a:spcAft>
                    <a:spcPct val="0"/>
                  </a:spcAft>
                  <a:defRPr/>
                </a:pPr>
                <a:r>
                  <a:rPr lang="en-US" altLang="en-US" sz="1600" kern="0">
                    <a:solidFill>
                      <a:srgbClr val="00000A"/>
                    </a:solidFill>
                    <a:latin typeface="Arial Narrow" pitchFamily="34" charset="0"/>
                  </a:rPr>
                  <a:t>PatientPosition</a:t>
                </a:r>
              </a:p>
            </p:txBody>
          </p:sp>
        </p:grpSp>
        <p:cxnSp>
          <p:nvCxnSpPr>
            <p:cNvPr id="84" name="Straight Arrow Connector 83"/>
            <p:cNvCxnSpPr/>
            <p:nvPr/>
          </p:nvCxnSpPr>
          <p:spPr bwMode="auto">
            <a:xfrm flipH="1" flipV="1">
              <a:off x="6873926" y="3869424"/>
              <a:ext cx="1428882" cy="780920"/>
            </a:xfrm>
            <a:prstGeom prst="straightConnector1">
              <a:avLst/>
            </a:prstGeom>
            <a:solidFill>
              <a:schemeClr val="accent1"/>
            </a:solidFill>
            <a:ln w="31750" cap="flat" cmpd="sng" algn="ctr">
              <a:solidFill>
                <a:schemeClr val="tx1"/>
              </a:solidFill>
              <a:prstDash val="solid"/>
              <a:round/>
              <a:headEnd type="none" w="med" len="med"/>
              <a:tailEnd type="arrow"/>
            </a:ln>
            <a:effectLst/>
          </p:spPr>
        </p:cxnSp>
        <p:cxnSp>
          <p:nvCxnSpPr>
            <p:cNvPr id="85" name="Straight Arrow Connector 84"/>
            <p:cNvCxnSpPr/>
            <p:nvPr/>
          </p:nvCxnSpPr>
          <p:spPr bwMode="auto">
            <a:xfrm flipH="1">
              <a:off x="5300835" y="4785161"/>
              <a:ext cx="3001971" cy="530020"/>
            </a:xfrm>
            <a:prstGeom prst="straightConnector1">
              <a:avLst/>
            </a:prstGeom>
            <a:solidFill>
              <a:schemeClr val="accent1"/>
            </a:solidFill>
            <a:ln w="31750" cap="flat" cmpd="sng" algn="ctr">
              <a:solidFill>
                <a:schemeClr val="tx1"/>
              </a:solidFill>
              <a:prstDash val="solid"/>
              <a:round/>
              <a:headEnd type="none" w="med" len="med"/>
              <a:tailEnd type="arrow"/>
            </a:ln>
            <a:effectLst/>
          </p:spPr>
        </p:cxnSp>
        <p:sp>
          <p:nvSpPr>
            <p:cNvPr id="86" name="TextBox 85"/>
            <p:cNvSpPr txBox="1"/>
            <p:nvPr/>
          </p:nvSpPr>
          <p:spPr>
            <a:xfrm>
              <a:off x="8376703" y="4514608"/>
              <a:ext cx="1704447" cy="369332"/>
            </a:xfrm>
            <a:prstGeom prst="rect">
              <a:avLst/>
            </a:prstGeom>
            <a:noFill/>
            <a:ln>
              <a:noFill/>
            </a:ln>
          </p:spPr>
          <p:txBody>
            <a:bodyPr wrap="square" rtlCol="0">
              <a:spAutoFit/>
            </a:bodyPr>
            <a:lstStyle>
              <a:defPPr>
                <a:defRPr lang="en-US"/>
              </a:defPPr>
              <a:lvl1pPr>
                <a:defRPr>
                  <a:solidFill>
                    <a:srgbClr val="00000A"/>
                  </a:solidFill>
                </a:defRPr>
              </a:lvl1pPr>
            </a:lstStyle>
            <a:p>
              <a:pPr defTabSz="457200"/>
              <a:r>
                <a:rPr lang="en-US" dirty="0"/>
                <a:t>SNOMED CT</a:t>
              </a:r>
            </a:p>
          </p:txBody>
        </p:sp>
        <p:cxnSp>
          <p:nvCxnSpPr>
            <p:cNvPr id="87" name="Straight Arrow Connector 86"/>
            <p:cNvCxnSpPr/>
            <p:nvPr/>
          </p:nvCxnSpPr>
          <p:spPr bwMode="auto">
            <a:xfrm flipH="1" flipV="1">
              <a:off x="6123814" y="2499738"/>
              <a:ext cx="1348721" cy="352644"/>
            </a:xfrm>
            <a:prstGeom prst="straightConnector1">
              <a:avLst/>
            </a:prstGeom>
            <a:solidFill>
              <a:schemeClr val="accent1"/>
            </a:solidFill>
            <a:ln w="31750" cap="flat" cmpd="sng" algn="ctr">
              <a:solidFill>
                <a:schemeClr val="tx1"/>
              </a:solidFill>
              <a:prstDash val="solid"/>
              <a:round/>
              <a:headEnd type="none" w="med" len="med"/>
              <a:tailEnd type="arrow"/>
            </a:ln>
            <a:effectLst/>
          </p:spPr>
        </p:cxnSp>
        <p:sp>
          <p:nvSpPr>
            <p:cNvPr id="88" name="TextBox 87"/>
            <p:cNvSpPr txBox="1"/>
            <p:nvPr/>
          </p:nvSpPr>
          <p:spPr>
            <a:xfrm>
              <a:off x="7365482" y="2646269"/>
              <a:ext cx="2158731" cy="646331"/>
            </a:xfrm>
            <a:prstGeom prst="rect">
              <a:avLst/>
            </a:prstGeom>
            <a:noFill/>
            <a:ln>
              <a:noFill/>
            </a:ln>
          </p:spPr>
          <p:txBody>
            <a:bodyPr wrap="none" rtlCol="0">
              <a:spAutoFit/>
            </a:bodyPr>
            <a:lstStyle/>
            <a:p>
              <a:pPr algn="ctr" defTabSz="457200"/>
              <a:r>
                <a:rPr lang="en-US" dirty="0">
                  <a:solidFill>
                    <a:srgbClr val="00000A"/>
                  </a:solidFill>
                </a:rPr>
                <a:t>LOINC or  </a:t>
              </a:r>
            </a:p>
            <a:p>
              <a:pPr algn="ctr" defTabSz="457200"/>
              <a:r>
                <a:rPr lang="en-US" dirty="0">
                  <a:solidFill>
                    <a:srgbClr val="00000A"/>
                  </a:solidFill>
                </a:rPr>
                <a:t>SNOMED Observable</a:t>
              </a:r>
              <a:endParaRPr lang="en-US" sz="2000" dirty="0">
                <a:solidFill>
                  <a:srgbClr val="00000A"/>
                </a:solidFill>
              </a:endParaRPr>
            </a:p>
          </p:txBody>
        </p:sp>
        <p:cxnSp>
          <p:nvCxnSpPr>
            <p:cNvPr id="89" name="Straight Arrow Connector 88"/>
            <p:cNvCxnSpPr/>
            <p:nvPr/>
          </p:nvCxnSpPr>
          <p:spPr bwMode="auto">
            <a:xfrm flipH="1" flipV="1">
              <a:off x="5553126" y="4219468"/>
              <a:ext cx="2644776" cy="479806"/>
            </a:xfrm>
            <a:prstGeom prst="straightConnector1">
              <a:avLst/>
            </a:prstGeom>
            <a:solidFill>
              <a:schemeClr val="accent1"/>
            </a:solidFill>
            <a:ln w="31750" cap="flat" cmpd="sng" algn="ctr">
              <a:solidFill>
                <a:schemeClr val="tx1"/>
              </a:solidFill>
              <a:prstDash val="solid"/>
              <a:round/>
              <a:headEnd type="none" w="med" len="med"/>
              <a:tailEnd type="arrow"/>
            </a:ln>
            <a:effectLst/>
          </p:spPr>
        </p:cxnSp>
        <p:cxnSp>
          <p:nvCxnSpPr>
            <p:cNvPr id="90" name="Straight Arrow Connector 89"/>
            <p:cNvCxnSpPr>
              <a:endCxn id="104" idx="3"/>
            </p:cNvCxnSpPr>
            <p:nvPr/>
          </p:nvCxnSpPr>
          <p:spPr bwMode="auto">
            <a:xfrm flipH="1">
              <a:off x="7192101" y="4772712"/>
              <a:ext cx="947065" cy="1003"/>
            </a:xfrm>
            <a:prstGeom prst="straightConnector1">
              <a:avLst/>
            </a:prstGeom>
            <a:solidFill>
              <a:schemeClr val="accent1"/>
            </a:solidFill>
            <a:ln w="31750" cap="flat" cmpd="sng" algn="ctr">
              <a:solidFill>
                <a:schemeClr val="tx1"/>
              </a:solidFill>
              <a:prstDash val="solid"/>
              <a:round/>
              <a:headEnd type="none" w="med" len="med"/>
              <a:tailEnd type="arrow"/>
            </a:ln>
            <a:effectLst/>
          </p:spPr>
        </p:cxnSp>
      </p:grpSp>
      <p:grpSp>
        <p:nvGrpSpPr>
          <p:cNvPr id="21" name="Group 20"/>
          <p:cNvGrpSpPr/>
          <p:nvPr/>
        </p:nvGrpSpPr>
        <p:grpSpPr>
          <a:xfrm>
            <a:off x="8784564" y="3103611"/>
            <a:ext cx="1294693" cy="379541"/>
            <a:chOff x="8786601" y="3145238"/>
            <a:chExt cx="1294693" cy="379541"/>
          </a:xfrm>
        </p:grpSpPr>
        <p:sp>
          <p:nvSpPr>
            <p:cNvPr id="58" name="HL7 CDA"/>
            <p:cNvSpPr txBox="1"/>
            <p:nvPr/>
          </p:nvSpPr>
          <p:spPr>
            <a:xfrm>
              <a:off x="9334294" y="3145238"/>
              <a:ext cx="747000" cy="299442"/>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2100" b="1">
                  <a:solidFill>
                    <a:srgbClr val="000000"/>
                  </a:solidFill>
                  <a:latin typeface="Calibri"/>
                  <a:ea typeface="Calibri"/>
                  <a:cs typeface="Calibri"/>
                  <a:sym typeface="Calibri"/>
                </a:defRPr>
              </a:lvl1pPr>
            </a:lstStyle>
            <a:p>
              <a:pPr algn="ctr" defTabSz="410751" hangingPunct="0"/>
              <a:r>
                <a:rPr sz="1477" kern="0" dirty="0"/>
                <a:t>HL7 CDA</a:t>
              </a:r>
            </a:p>
          </p:txBody>
        </p:sp>
        <p:sp>
          <p:nvSpPr>
            <p:cNvPr id="72" name="Connection Line"/>
            <p:cNvSpPr/>
            <p:nvPr/>
          </p:nvSpPr>
          <p:spPr>
            <a:xfrm>
              <a:off x="8786601" y="3398667"/>
              <a:ext cx="505495" cy="12611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path>
              </a:pathLst>
            </a:custGeom>
            <a:ln w="12700">
              <a:solidFill>
                <a:srgbClr val="000000"/>
              </a:solidFill>
              <a:miter lim="400000"/>
              <a:headEnd type="triangle"/>
            </a:ln>
          </p:spPr>
          <p:txBody>
            <a:bodyPr/>
            <a:lstStyle/>
            <a:p>
              <a:pPr algn="ctr" defTabSz="410751" hangingPunct="0"/>
              <a:endParaRPr sz="2531" kern="0">
                <a:solidFill>
                  <a:srgbClr val="FFFFFF"/>
                </a:solidFill>
                <a:sym typeface="Helvetica Light"/>
              </a:endParaRPr>
            </a:p>
          </p:txBody>
        </p:sp>
      </p:grpSp>
      <p:grpSp>
        <p:nvGrpSpPr>
          <p:cNvPr id="20" name="Group 19"/>
          <p:cNvGrpSpPr/>
          <p:nvPr/>
        </p:nvGrpSpPr>
        <p:grpSpPr>
          <a:xfrm>
            <a:off x="8487890" y="2426163"/>
            <a:ext cx="1171343" cy="948560"/>
            <a:chOff x="8487890" y="2426163"/>
            <a:chExt cx="1171343" cy="948560"/>
          </a:xfrm>
        </p:grpSpPr>
        <p:sp>
          <p:nvSpPr>
            <p:cNvPr id="57" name="CDISC"/>
            <p:cNvSpPr txBox="1"/>
            <p:nvPr/>
          </p:nvSpPr>
          <p:spPr>
            <a:xfrm>
              <a:off x="9125433" y="2426163"/>
              <a:ext cx="533800" cy="299442"/>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2100" b="1">
                  <a:solidFill>
                    <a:srgbClr val="000000"/>
                  </a:solidFill>
                  <a:latin typeface="Calibri"/>
                  <a:ea typeface="Calibri"/>
                  <a:cs typeface="Calibri"/>
                  <a:sym typeface="Calibri"/>
                </a:defRPr>
              </a:lvl1pPr>
            </a:lstStyle>
            <a:p>
              <a:pPr algn="ctr" defTabSz="410751" hangingPunct="0"/>
              <a:r>
                <a:rPr sz="1477" kern="0" dirty="0"/>
                <a:t>CDISC</a:t>
              </a:r>
            </a:p>
          </p:txBody>
        </p:sp>
        <p:sp>
          <p:nvSpPr>
            <p:cNvPr id="73" name="Connection Line"/>
            <p:cNvSpPr/>
            <p:nvPr/>
          </p:nvSpPr>
          <p:spPr>
            <a:xfrm>
              <a:off x="8487890" y="2797550"/>
              <a:ext cx="655846" cy="57717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path>
              </a:pathLst>
            </a:custGeom>
            <a:ln w="12700">
              <a:solidFill>
                <a:srgbClr val="000000"/>
              </a:solidFill>
              <a:miter lim="400000"/>
              <a:headEnd type="triangle"/>
            </a:ln>
          </p:spPr>
          <p:txBody>
            <a:bodyPr/>
            <a:lstStyle/>
            <a:p>
              <a:pPr algn="ctr" defTabSz="410751" hangingPunct="0"/>
              <a:endParaRPr sz="2531" kern="0">
                <a:solidFill>
                  <a:srgbClr val="FFFFFF"/>
                </a:solidFill>
                <a:sym typeface="Helvetica Light"/>
              </a:endParaRPr>
            </a:p>
          </p:txBody>
        </p:sp>
      </p:grpSp>
      <p:grpSp>
        <p:nvGrpSpPr>
          <p:cNvPr id="19" name="Group 18"/>
          <p:cNvGrpSpPr/>
          <p:nvPr/>
        </p:nvGrpSpPr>
        <p:grpSpPr>
          <a:xfrm>
            <a:off x="8153500" y="1853945"/>
            <a:ext cx="777457" cy="1470489"/>
            <a:chOff x="8153500" y="1853945"/>
            <a:chExt cx="777457" cy="1470489"/>
          </a:xfrm>
        </p:grpSpPr>
        <p:sp>
          <p:nvSpPr>
            <p:cNvPr id="56" name="HL7 FHIR"/>
            <p:cNvSpPr txBox="1"/>
            <p:nvPr/>
          </p:nvSpPr>
          <p:spPr>
            <a:xfrm>
              <a:off x="8153500" y="1853945"/>
              <a:ext cx="777457" cy="299442"/>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2100" b="1">
                  <a:solidFill>
                    <a:srgbClr val="000000"/>
                  </a:solidFill>
                  <a:latin typeface="Calibri"/>
                  <a:ea typeface="Calibri"/>
                  <a:cs typeface="Calibri"/>
                  <a:sym typeface="Calibri"/>
                </a:defRPr>
              </a:lvl1pPr>
            </a:lstStyle>
            <a:p>
              <a:pPr algn="ctr" defTabSz="410751" hangingPunct="0"/>
              <a:r>
                <a:rPr sz="1477" kern="0" dirty="0"/>
                <a:t>HL7 FHIR</a:t>
              </a:r>
            </a:p>
          </p:txBody>
        </p:sp>
        <p:sp>
          <p:nvSpPr>
            <p:cNvPr id="74" name="Connection Line"/>
            <p:cNvSpPr/>
            <p:nvPr/>
          </p:nvSpPr>
          <p:spPr>
            <a:xfrm>
              <a:off x="8221692" y="2200119"/>
              <a:ext cx="272858" cy="112431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path>
              </a:pathLst>
            </a:custGeom>
            <a:ln w="12700">
              <a:solidFill>
                <a:srgbClr val="000000"/>
              </a:solidFill>
              <a:miter lim="400000"/>
              <a:headEnd type="triangle"/>
            </a:ln>
          </p:spPr>
          <p:txBody>
            <a:bodyPr/>
            <a:lstStyle/>
            <a:p>
              <a:pPr algn="ctr" defTabSz="410751" hangingPunct="0"/>
              <a:endParaRPr sz="2531" kern="0">
                <a:solidFill>
                  <a:srgbClr val="FFFFFF"/>
                </a:solidFill>
                <a:sym typeface="Helvetica Light"/>
              </a:endParaRPr>
            </a:p>
          </p:txBody>
        </p:sp>
      </p:grpSp>
      <p:grpSp>
        <p:nvGrpSpPr>
          <p:cNvPr id="8" name="Group 7"/>
          <p:cNvGrpSpPr/>
          <p:nvPr/>
        </p:nvGrpSpPr>
        <p:grpSpPr>
          <a:xfrm>
            <a:off x="507896" y="621091"/>
            <a:ext cx="5041157" cy="6138683"/>
            <a:chOff x="507896" y="621091"/>
            <a:chExt cx="5041157" cy="6138683"/>
          </a:xfrm>
        </p:grpSpPr>
        <p:grpSp>
          <p:nvGrpSpPr>
            <p:cNvPr id="5" name="Group 4"/>
            <p:cNvGrpSpPr/>
            <p:nvPr/>
          </p:nvGrpSpPr>
          <p:grpSpPr>
            <a:xfrm>
              <a:off x="511479" y="1131162"/>
              <a:ext cx="5037574" cy="5628612"/>
              <a:chOff x="511479" y="1131162"/>
              <a:chExt cx="5037574" cy="5628612"/>
            </a:xfrm>
          </p:grpSpPr>
          <p:sp>
            <p:nvSpPr>
              <p:cNvPr id="121" name="Rounded Rectangle"/>
              <p:cNvSpPr/>
              <p:nvPr/>
            </p:nvSpPr>
            <p:spPr>
              <a:xfrm>
                <a:off x="511479" y="2963430"/>
                <a:ext cx="5037574" cy="3796344"/>
              </a:xfrm>
              <a:prstGeom prst="roundRect">
                <a:avLst>
                  <a:gd name="adj" fmla="val 2352"/>
                </a:avLst>
              </a:prstGeom>
              <a:blipFill>
                <a:blip r:embed="rId3">
                  <a:alphaModFix amt="26086"/>
                </a:blip>
                <a:stretch>
                  <a:fillRect/>
                </a:stretch>
              </a:blipFill>
              <a:ln w="50800">
                <a:solidFill>
                  <a:srgbClr val="C2E1F9">
                    <a:alpha val="26086"/>
                  </a:srgbClr>
                </a:solidFill>
                <a:miter lim="400000"/>
              </a:ln>
            </p:spPr>
            <p:txBody>
              <a:bodyPr lIns="35719" tIns="35719" rIns="35719" bIns="35719" anchor="ctr"/>
              <a:lstStyle/>
              <a:p>
                <a:pPr algn="ctr" defTabSz="410751" hangingPunct="0">
                  <a:defRPr sz="2600"/>
                </a:pPr>
                <a:endParaRPr sz="1828" kern="0">
                  <a:solidFill>
                    <a:srgbClr val="FFFFFF"/>
                  </a:solidFill>
                  <a:sym typeface="Helvetica Light"/>
                </a:endParaRPr>
              </a:p>
            </p:txBody>
          </p:sp>
          <p:grpSp>
            <p:nvGrpSpPr>
              <p:cNvPr id="4" name="Group 3"/>
              <p:cNvGrpSpPr/>
              <p:nvPr/>
            </p:nvGrpSpPr>
            <p:grpSpPr>
              <a:xfrm>
                <a:off x="814001" y="1131162"/>
                <a:ext cx="4312026" cy="4225400"/>
                <a:chOff x="814001" y="1131162"/>
                <a:chExt cx="4312026" cy="4225400"/>
              </a:xfrm>
            </p:grpSpPr>
            <p:grpSp>
              <p:nvGrpSpPr>
                <p:cNvPr id="148" name="Group"/>
                <p:cNvGrpSpPr/>
                <p:nvPr/>
              </p:nvGrpSpPr>
              <p:grpSpPr>
                <a:xfrm>
                  <a:off x="2041200" y="3453805"/>
                  <a:ext cx="1788605" cy="1902757"/>
                  <a:chOff x="0" y="0"/>
                  <a:chExt cx="2543793" cy="2706142"/>
                </a:xfrm>
              </p:grpSpPr>
              <p:sp>
                <p:nvSpPr>
                  <p:cNvPr id="141" name="Oval"/>
                  <p:cNvSpPr/>
                  <p:nvPr/>
                </p:nvSpPr>
                <p:spPr>
                  <a:xfrm>
                    <a:off x="0" y="1636230"/>
                    <a:ext cx="2543793" cy="1069912"/>
                  </a:xfrm>
                  <a:prstGeom prst="ellipse">
                    <a:avLst/>
                  </a:prstGeom>
                  <a:solidFill>
                    <a:srgbClr val="2FAC67"/>
                  </a:solidFill>
                  <a:ln w="12700" cap="flat">
                    <a:noFill/>
                    <a:miter lim="400000"/>
                  </a:ln>
                  <a:effectLst/>
                </p:spPr>
                <p:txBody>
                  <a:bodyPr wrap="square" lIns="35719" tIns="35719" rIns="35719" bIns="35719" numCol="1" anchor="ctr">
                    <a:noAutofit/>
                  </a:bodyPr>
                  <a:lstStyle/>
                  <a:p>
                    <a:pPr algn="ctr" defTabSz="410751" hangingPunct="0">
                      <a:defRPr sz="2600"/>
                    </a:pPr>
                    <a:endParaRPr sz="1828" kern="0">
                      <a:solidFill>
                        <a:srgbClr val="FFFFFF"/>
                      </a:solidFill>
                      <a:sym typeface="Helvetica Light"/>
                    </a:endParaRPr>
                  </a:p>
                </p:txBody>
              </p:sp>
              <p:sp>
                <p:nvSpPr>
                  <p:cNvPr id="142" name="Rectangle"/>
                  <p:cNvSpPr/>
                  <p:nvPr/>
                </p:nvSpPr>
                <p:spPr>
                  <a:xfrm>
                    <a:off x="0" y="522466"/>
                    <a:ext cx="2543793" cy="1652074"/>
                  </a:xfrm>
                  <a:prstGeom prst="rect">
                    <a:avLst/>
                  </a:prstGeom>
                  <a:solidFill>
                    <a:srgbClr val="2FAC67"/>
                  </a:solidFill>
                  <a:ln w="12700" cap="flat">
                    <a:noFill/>
                    <a:miter lim="400000"/>
                  </a:ln>
                  <a:effectLst/>
                </p:spPr>
                <p:txBody>
                  <a:bodyPr wrap="square" lIns="35719" tIns="35719" rIns="35719" bIns="35719" numCol="1" anchor="b">
                    <a:noAutofit/>
                  </a:bodyPr>
                  <a:lstStyle/>
                  <a:p>
                    <a:pPr algn="ctr" defTabSz="410751" hangingPunct="0">
                      <a:defRPr sz="2600"/>
                    </a:pPr>
                    <a:endParaRPr sz="1828" kern="0">
                      <a:solidFill>
                        <a:srgbClr val="FFFFFF"/>
                      </a:solidFill>
                      <a:sym typeface="Helvetica Light"/>
                    </a:endParaRPr>
                  </a:p>
                </p:txBody>
              </p:sp>
              <p:sp>
                <p:nvSpPr>
                  <p:cNvPr id="143" name="Oval"/>
                  <p:cNvSpPr/>
                  <p:nvPr/>
                </p:nvSpPr>
                <p:spPr>
                  <a:xfrm>
                    <a:off x="0" y="0"/>
                    <a:ext cx="2543793" cy="1069911"/>
                  </a:xfrm>
                  <a:prstGeom prst="ellipse">
                    <a:avLst/>
                  </a:prstGeom>
                  <a:solidFill>
                    <a:srgbClr val="2FAC66"/>
                  </a:solidFill>
                  <a:ln w="25400" cap="flat">
                    <a:solidFill>
                      <a:srgbClr val="FFFFFF"/>
                    </a:solidFill>
                    <a:prstDash val="solid"/>
                    <a:miter lim="400000"/>
                  </a:ln>
                  <a:effectLst/>
                </p:spPr>
                <p:txBody>
                  <a:bodyPr wrap="square" lIns="35719" tIns="35719" rIns="35719" bIns="35719" numCol="1" anchor="ctr">
                    <a:noAutofit/>
                  </a:bodyPr>
                  <a:lstStyle/>
                  <a:p>
                    <a:pPr algn="ctr" defTabSz="410751" hangingPunct="0">
                      <a:defRPr sz="2600"/>
                    </a:pPr>
                    <a:endParaRPr sz="1828" kern="0">
                      <a:solidFill>
                        <a:srgbClr val="FFFFFF"/>
                      </a:solidFill>
                      <a:sym typeface="Helvetica Light"/>
                    </a:endParaRPr>
                  </a:p>
                </p:txBody>
              </p:sp>
              <p:sp>
                <p:nvSpPr>
                  <p:cNvPr id="144" name="Repository of…"/>
                  <p:cNvSpPr txBox="1"/>
                  <p:nvPr/>
                </p:nvSpPr>
                <p:spPr>
                  <a:xfrm>
                    <a:off x="121045" y="1076455"/>
                    <a:ext cx="2301703" cy="143365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5719" tIns="35719" rIns="35719" bIns="35719" numCol="1" anchor="ctr">
                    <a:noAutofit/>
                  </a:bodyPr>
                  <a:lstStyle/>
                  <a:p>
                    <a:pPr algn="ctr" defTabSz="410751" hangingPunct="0">
                      <a:defRPr sz="2100" b="1">
                        <a:solidFill>
                          <a:srgbClr val="000000"/>
                        </a:solidFill>
                        <a:latin typeface="Calibri"/>
                        <a:ea typeface="Calibri"/>
                        <a:cs typeface="Calibri"/>
                        <a:sym typeface="Calibri"/>
                      </a:defRPr>
                    </a:pPr>
                    <a:r>
                      <a:rPr sz="1477" b="1" kern="0" dirty="0">
                        <a:solidFill>
                          <a:srgbClr val="000000"/>
                        </a:solidFill>
                        <a:latin typeface="Calibri"/>
                        <a:ea typeface="Calibri"/>
                        <a:cs typeface="Calibri"/>
                        <a:sym typeface="Calibri"/>
                      </a:rPr>
                      <a:t>Repository of</a:t>
                    </a:r>
                  </a:p>
                  <a:p>
                    <a:pPr algn="ctr" defTabSz="410751" hangingPunct="0">
                      <a:defRPr sz="2100" b="1">
                        <a:solidFill>
                          <a:srgbClr val="000000"/>
                        </a:solidFill>
                        <a:latin typeface="Calibri"/>
                        <a:ea typeface="Calibri"/>
                        <a:cs typeface="Calibri"/>
                        <a:sym typeface="Calibri"/>
                      </a:defRPr>
                    </a:pPr>
                    <a:r>
                      <a:rPr sz="1477" b="1" kern="0" dirty="0">
                        <a:solidFill>
                          <a:srgbClr val="000000"/>
                        </a:solidFill>
                        <a:latin typeface="Calibri"/>
                        <a:ea typeface="Calibri"/>
                        <a:cs typeface="Calibri"/>
                        <a:sym typeface="Calibri"/>
                      </a:rPr>
                      <a:t>Shared Models</a:t>
                    </a:r>
                  </a:p>
                  <a:p>
                    <a:pPr algn="ctr" defTabSz="410751" hangingPunct="0">
                      <a:defRPr sz="2100" b="1">
                        <a:solidFill>
                          <a:srgbClr val="000000"/>
                        </a:solidFill>
                        <a:latin typeface="Calibri"/>
                        <a:ea typeface="Calibri"/>
                        <a:cs typeface="Calibri"/>
                        <a:sym typeface="Calibri"/>
                      </a:defRPr>
                    </a:pPr>
                    <a:r>
                      <a:rPr sz="1477" b="1" kern="0" dirty="0">
                        <a:solidFill>
                          <a:srgbClr val="000000"/>
                        </a:solidFill>
                        <a:latin typeface="Calibri"/>
                        <a:ea typeface="Calibri"/>
                        <a:cs typeface="Calibri"/>
                        <a:sym typeface="Calibri"/>
                      </a:rPr>
                      <a:t>in an approved</a:t>
                    </a:r>
                  </a:p>
                  <a:p>
                    <a:pPr algn="ctr" defTabSz="410751" hangingPunct="0">
                      <a:defRPr sz="2100" b="1">
                        <a:solidFill>
                          <a:srgbClr val="000000"/>
                        </a:solidFill>
                        <a:latin typeface="Calibri"/>
                        <a:ea typeface="Calibri"/>
                        <a:cs typeface="Calibri"/>
                        <a:sym typeface="Calibri"/>
                      </a:defRPr>
                    </a:pPr>
                    <a:r>
                      <a:rPr sz="1477" b="1" kern="0" dirty="0">
                        <a:solidFill>
                          <a:srgbClr val="000000"/>
                        </a:solidFill>
                        <a:latin typeface="Calibri"/>
                        <a:ea typeface="Calibri"/>
                        <a:cs typeface="Calibri"/>
                        <a:sym typeface="Calibri"/>
                      </a:rPr>
                      <a:t>Formalism</a:t>
                    </a:r>
                  </a:p>
                </p:txBody>
              </p:sp>
              <p:sp>
                <p:nvSpPr>
                  <p:cNvPr id="171" name="Connection Line"/>
                  <p:cNvSpPr/>
                  <p:nvPr/>
                </p:nvSpPr>
                <p:spPr>
                  <a:xfrm>
                    <a:off x="183575" y="177548"/>
                    <a:ext cx="622567" cy="695866"/>
                  </a:xfrm>
                  <a:custGeom>
                    <a:avLst/>
                    <a:gdLst/>
                    <a:ahLst/>
                    <a:cxnLst>
                      <a:cxn ang="0">
                        <a:pos x="wd2" y="hd2"/>
                      </a:cxn>
                      <a:cxn ang="5400000">
                        <a:pos x="wd2" y="hd2"/>
                      </a:cxn>
                      <a:cxn ang="10800000">
                        <a:pos x="wd2" y="hd2"/>
                      </a:cxn>
                      <a:cxn ang="16200000">
                        <a:pos x="wd2" y="hd2"/>
                      </a:cxn>
                    </a:cxnLst>
                    <a:rect l="0" t="0" r="r" b="b"/>
                    <a:pathLst>
                      <a:path w="16220" h="21600" extrusionOk="0">
                        <a:moveTo>
                          <a:pt x="16220" y="21600"/>
                        </a:moveTo>
                        <a:cubicBezTo>
                          <a:pt x="-4648" y="14025"/>
                          <a:pt x="-5380" y="6825"/>
                          <a:pt x="14025" y="0"/>
                        </a:cubicBezTo>
                      </a:path>
                    </a:pathLst>
                  </a:custGeom>
                  <a:noFill/>
                  <a:ln w="25400" cap="flat">
                    <a:solidFill>
                      <a:srgbClr val="FFFFFF"/>
                    </a:solidFill>
                    <a:prstDash val="solid"/>
                    <a:miter lim="400000"/>
                    <a:headEnd type="triangle" w="med" len="med"/>
                  </a:ln>
                  <a:effectLst/>
                </p:spPr>
                <p:txBody>
                  <a:bodyPr/>
                  <a:lstStyle/>
                  <a:p>
                    <a:pPr algn="ctr" defTabSz="410751" hangingPunct="0"/>
                    <a:endParaRPr sz="2531" kern="0">
                      <a:solidFill>
                        <a:srgbClr val="FFFFFF"/>
                      </a:solidFill>
                      <a:sym typeface="Helvetica Light"/>
                    </a:endParaRPr>
                  </a:p>
                </p:txBody>
              </p:sp>
              <p:sp>
                <p:nvSpPr>
                  <p:cNvPr id="146" name="Model Review"/>
                  <p:cNvSpPr txBox="1"/>
                  <p:nvPr/>
                </p:nvSpPr>
                <p:spPr>
                  <a:xfrm>
                    <a:off x="419241" y="326623"/>
                    <a:ext cx="1705311" cy="42587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35719" tIns="35719" rIns="35719" bIns="35719" numCol="1" anchor="ctr">
                    <a:spAutoFit/>
                  </a:bodyPr>
                  <a:lstStyle>
                    <a:lvl1pPr>
                      <a:defRPr sz="2100" b="1">
                        <a:solidFill>
                          <a:srgbClr val="000000"/>
                        </a:solidFill>
                        <a:latin typeface="Calibri"/>
                        <a:ea typeface="Calibri"/>
                        <a:cs typeface="Calibri"/>
                        <a:sym typeface="Calibri"/>
                      </a:defRPr>
                    </a:lvl1pPr>
                  </a:lstStyle>
                  <a:p>
                    <a:pPr algn="ctr" defTabSz="410751" hangingPunct="0"/>
                    <a:r>
                      <a:rPr sz="1477" kern="0"/>
                      <a:t>Model Review</a:t>
                    </a:r>
                  </a:p>
                </p:txBody>
              </p:sp>
              <p:sp>
                <p:nvSpPr>
                  <p:cNvPr id="172" name="Connection Line"/>
                  <p:cNvSpPr/>
                  <p:nvPr/>
                </p:nvSpPr>
                <p:spPr>
                  <a:xfrm>
                    <a:off x="1733633" y="186320"/>
                    <a:ext cx="622567" cy="695866"/>
                  </a:xfrm>
                  <a:custGeom>
                    <a:avLst/>
                    <a:gdLst/>
                    <a:ahLst/>
                    <a:cxnLst>
                      <a:cxn ang="0">
                        <a:pos x="wd2" y="hd2"/>
                      </a:cxn>
                      <a:cxn ang="5400000">
                        <a:pos x="wd2" y="hd2"/>
                      </a:cxn>
                      <a:cxn ang="10800000">
                        <a:pos x="wd2" y="hd2"/>
                      </a:cxn>
                      <a:cxn ang="16200000">
                        <a:pos x="wd2" y="hd2"/>
                      </a:cxn>
                    </a:cxnLst>
                    <a:rect l="0" t="0" r="r" b="b"/>
                    <a:pathLst>
                      <a:path w="16220" h="21600" extrusionOk="0">
                        <a:moveTo>
                          <a:pt x="0" y="0"/>
                        </a:moveTo>
                        <a:cubicBezTo>
                          <a:pt x="20868" y="7575"/>
                          <a:pt x="21600" y="14775"/>
                          <a:pt x="2195" y="21600"/>
                        </a:cubicBezTo>
                      </a:path>
                    </a:pathLst>
                  </a:custGeom>
                  <a:noFill/>
                  <a:ln w="25400" cap="flat">
                    <a:solidFill>
                      <a:srgbClr val="FFFFFF"/>
                    </a:solidFill>
                    <a:prstDash val="solid"/>
                    <a:miter lim="400000"/>
                    <a:headEnd type="triangle" w="med" len="med"/>
                  </a:ln>
                  <a:effectLst/>
                </p:spPr>
                <p:txBody>
                  <a:bodyPr/>
                  <a:lstStyle/>
                  <a:p>
                    <a:pPr algn="ctr" defTabSz="410751" hangingPunct="0"/>
                    <a:endParaRPr sz="2531" kern="0">
                      <a:solidFill>
                        <a:srgbClr val="FFFFFF"/>
                      </a:solidFill>
                      <a:sym typeface="Helvetica Light"/>
                    </a:endParaRPr>
                  </a:p>
                </p:txBody>
              </p:sp>
            </p:grpSp>
            <p:grpSp>
              <p:nvGrpSpPr>
                <p:cNvPr id="3" name="Group 2"/>
                <p:cNvGrpSpPr/>
                <p:nvPr/>
              </p:nvGrpSpPr>
              <p:grpSpPr>
                <a:xfrm>
                  <a:off x="814001" y="1131162"/>
                  <a:ext cx="4312026" cy="2380378"/>
                  <a:chOff x="4071672" y="1149111"/>
                  <a:chExt cx="4312026" cy="2380378"/>
                </a:xfrm>
              </p:grpSpPr>
              <p:sp>
                <p:nvSpPr>
                  <p:cNvPr id="139" name="Arrow"/>
                  <p:cNvSpPr/>
                  <p:nvPr/>
                </p:nvSpPr>
                <p:spPr>
                  <a:xfrm rot="5406826">
                    <a:off x="5209900" y="2714016"/>
                    <a:ext cx="856261" cy="774686"/>
                  </a:xfrm>
                  <a:prstGeom prst="rightArrow">
                    <a:avLst>
                      <a:gd name="adj1" fmla="val 58805"/>
                      <a:gd name="adj2" fmla="val 63109"/>
                    </a:avLst>
                  </a:prstGeom>
                  <a:solidFill>
                    <a:srgbClr val="BBDAF2"/>
                  </a:solidFill>
                  <a:ln w="12700">
                    <a:miter lim="400000"/>
                  </a:ln>
                </p:spPr>
                <p:txBody>
                  <a:bodyPr lIns="35719" tIns="35719" rIns="35719" bIns="35719" anchor="ctr"/>
                  <a:lstStyle/>
                  <a:p>
                    <a:pPr algn="ctr" defTabSz="410751" hangingPunct="0">
                      <a:defRPr sz="2600"/>
                    </a:pPr>
                    <a:endParaRPr sz="1828" kern="0">
                      <a:solidFill>
                        <a:srgbClr val="FFFFFF"/>
                      </a:solidFill>
                      <a:sym typeface="Helvetica Light"/>
                    </a:endParaRPr>
                  </a:p>
                </p:txBody>
              </p:sp>
              <p:sp>
                <p:nvSpPr>
                  <p:cNvPr id="151" name="Arrow"/>
                  <p:cNvSpPr/>
                  <p:nvPr/>
                </p:nvSpPr>
                <p:spPr>
                  <a:xfrm rot="5406826">
                    <a:off x="6450675" y="2714016"/>
                    <a:ext cx="856261" cy="774686"/>
                  </a:xfrm>
                  <a:prstGeom prst="rightArrow">
                    <a:avLst>
                      <a:gd name="adj1" fmla="val 58805"/>
                      <a:gd name="adj2" fmla="val 63109"/>
                    </a:avLst>
                  </a:prstGeom>
                  <a:solidFill>
                    <a:srgbClr val="BBDAF2"/>
                  </a:solidFill>
                  <a:ln w="12700">
                    <a:miter lim="400000"/>
                  </a:ln>
                </p:spPr>
                <p:txBody>
                  <a:bodyPr lIns="35719" tIns="35719" rIns="35719" bIns="35719" anchor="ctr"/>
                  <a:lstStyle/>
                  <a:p>
                    <a:pPr algn="ctr" defTabSz="410751" hangingPunct="0">
                      <a:defRPr sz="2600"/>
                    </a:pPr>
                    <a:endParaRPr sz="1828" kern="0">
                      <a:solidFill>
                        <a:srgbClr val="FFFFFF"/>
                      </a:solidFill>
                      <a:sym typeface="Helvetica Light"/>
                    </a:endParaRPr>
                  </a:p>
                </p:txBody>
              </p:sp>
              <p:sp>
                <p:nvSpPr>
                  <p:cNvPr id="168" name="SNOMED CT…"/>
                  <p:cNvSpPr/>
                  <p:nvPr/>
                </p:nvSpPr>
                <p:spPr>
                  <a:xfrm>
                    <a:off x="6634071" y="1149111"/>
                    <a:ext cx="1749627" cy="1429876"/>
                  </a:xfrm>
                  <a:prstGeom prst="roundRect">
                    <a:avLst>
                      <a:gd name="adj" fmla="val 6382"/>
                    </a:avLst>
                  </a:prstGeom>
                  <a:solidFill>
                    <a:srgbClr val="BBDAF2"/>
                  </a:solidFill>
                  <a:ln w="12700">
                    <a:miter lim="400000"/>
                  </a:ln>
                  <a:extLst>
                    <a:ext uri="{C572A759-6A51-4108-AA02-DFA0A04FC94B}">
                      <ma14:wrappingTextBoxFlag xmlns:ma14="http://schemas.microsoft.com/office/mac/drawingml/2011/main" xmlns="" val="1"/>
                    </a:ext>
                  </a:extLst>
                </p:spPr>
                <p:txBody>
                  <a:bodyPr lIns="35719" tIns="35719" rIns="35719" bIns="35719" anchor="ctr"/>
                  <a:lstStyle/>
                  <a:p>
                    <a:pPr algn="ctr" defTabSz="410751" hangingPunct="0">
                      <a:defRPr sz="2600" b="1">
                        <a:solidFill>
                          <a:srgbClr val="000000"/>
                        </a:solidFill>
                        <a:latin typeface="Calibri"/>
                        <a:ea typeface="Calibri"/>
                        <a:cs typeface="Calibri"/>
                        <a:sym typeface="Calibri"/>
                      </a:defRPr>
                    </a:pPr>
                    <a:r>
                      <a:rPr sz="1828" b="1" kern="0" dirty="0">
                        <a:solidFill>
                          <a:srgbClr val="000000"/>
                        </a:solidFill>
                        <a:latin typeface="Calibri"/>
                        <a:ea typeface="Calibri"/>
                        <a:cs typeface="Calibri"/>
                        <a:sym typeface="Calibri"/>
                      </a:rPr>
                      <a:t>SNOMED CT</a:t>
                    </a:r>
                  </a:p>
                  <a:p>
                    <a:pPr algn="ctr" defTabSz="410751" hangingPunct="0">
                      <a:defRPr sz="2600" b="1">
                        <a:solidFill>
                          <a:srgbClr val="000000"/>
                        </a:solidFill>
                        <a:latin typeface="Calibri"/>
                        <a:ea typeface="Calibri"/>
                        <a:cs typeface="Calibri"/>
                        <a:sym typeface="Calibri"/>
                      </a:defRPr>
                    </a:pPr>
                    <a:r>
                      <a:rPr sz="1828" b="1" kern="0" dirty="0">
                        <a:solidFill>
                          <a:srgbClr val="000000"/>
                        </a:solidFill>
                        <a:latin typeface="Calibri"/>
                        <a:ea typeface="Calibri"/>
                        <a:cs typeface="Calibri"/>
                        <a:sym typeface="Calibri"/>
                      </a:rPr>
                      <a:t>LOINC</a:t>
                    </a:r>
                  </a:p>
                  <a:p>
                    <a:pPr algn="ctr" defTabSz="410751" hangingPunct="0">
                      <a:defRPr sz="2600" b="1">
                        <a:solidFill>
                          <a:srgbClr val="000000"/>
                        </a:solidFill>
                        <a:latin typeface="Calibri"/>
                        <a:ea typeface="Calibri"/>
                        <a:cs typeface="Calibri"/>
                        <a:sym typeface="Calibri"/>
                      </a:defRPr>
                    </a:pPr>
                    <a:r>
                      <a:rPr sz="1828" b="1" kern="0" dirty="0">
                        <a:solidFill>
                          <a:srgbClr val="000000"/>
                        </a:solidFill>
                        <a:latin typeface="Calibri"/>
                        <a:ea typeface="Calibri"/>
                        <a:cs typeface="Calibri"/>
                        <a:sym typeface="Calibri"/>
                      </a:rPr>
                      <a:t>RxNorm</a:t>
                    </a:r>
                  </a:p>
                </p:txBody>
              </p:sp>
              <p:grpSp>
                <p:nvGrpSpPr>
                  <p:cNvPr id="2" name="Group 1"/>
                  <p:cNvGrpSpPr/>
                  <p:nvPr/>
                </p:nvGrpSpPr>
                <p:grpSpPr>
                  <a:xfrm>
                    <a:off x="4071672" y="1150723"/>
                    <a:ext cx="2346347" cy="1426655"/>
                    <a:chOff x="3623354" y="1636581"/>
                    <a:chExt cx="3337027" cy="2029021"/>
                  </a:xfrm>
                </p:grpSpPr>
                <p:sp>
                  <p:nvSpPr>
                    <p:cNvPr id="169" name="Core Reference Model"/>
                    <p:cNvSpPr/>
                    <p:nvPr/>
                  </p:nvSpPr>
                  <p:spPr>
                    <a:xfrm>
                      <a:off x="3623354" y="1636581"/>
                      <a:ext cx="3337027" cy="2029021"/>
                    </a:xfrm>
                    <a:prstGeom prst="roundRect">
                      <a:avLst>
                        <a:gd name="adj" fmla="val 6382"/>
                      </a:avLst>
                    </a:prstGeom>
                    <a:solidFill>
                      <a:srgbClr val="BBDAF2"/>
                    </a:solidFill>
                    <a:ln w="12700">
                      <a:miter lim="400000"/>
                    </a:ln>
                    <a:extLst>
                      <a:ext uri="{C572A759-6A51-4108-AA02-DFA0A04FC94B}">
                        <ma14:wrappingTextBoxFlag xmlns:ma14="http://schemas.microsoft.com/office/mac/drawingml/2011/main" xmlns="" val="1"/>
                      </a:ext>
                    </a:extLst>
                  </p:spPr>
                  <p:txBody>
                    <a:bodyPr lIns="35719" tIns="35719" rIns="35719" bIns="35719"/>
                    <a:lstStyle>
                      <a:lvl1pPr>
                        <a:defRPr sz="2600" b="1">
                          <a:solidFill>
                            <a:srgbClr val="000000"/>
                          </a:solidFill>
                          <a:latin typeface="Calibri"/>
                          <a:ea typeface="Calibri"/>
                          <a:cs typeface="Calibri"/>
                          <a:sym typeface="Calibri"/>
                        </a:defRPr>
                      </a:lvl1pPr>
                    </a:lstStyle>
                    <a:p>
                      <a:pPr algn="ctr" defTabSz="410751" hangingPunct="0"/>
                      <a:r>
                        <a:rPr sz="1828" kern="0" dirty="0"/>
                        <a:t>Core Reference Model</a:t>
                      </a:r>
                    </a:p>
                  </p:txBody>
                </p:sp>
                <p:pic>
                  <p:nvPicPr>
                    <p:cNvPr id="170" name="pasted-image.tiff" descr="pasted-image.tiff"/>
                    <p:cNvPicPr>
                      <a:picLocks noChangeAspect="1"/>
                    </p:cNvPicPr>
                    <p:nvPr/>
                  </p:nvPicPr>
                  <p:blipFill>
                    <a:blip r:embed="rId4">
                      <a:extLst/>
                    </a:blip>
                    <a:stretch>
                      <a:fillRect/>
                    </a:stretch>
                  </p:blipFill>
                  <p:spPr>
                    <a:xfrm>
                      <a:off x="4065321" y="2170207"/>
                      <a:ext cx="2336801" cy="1358901"/>
                    </a:xfrm>
                    <a:prstGeom prst="rect">
                      <a:avLst/>
                    </a:prstGeom>
                    <a:ln w="12700">
                      <a:miter lim="400000"/>
                    </a:ln>
                  </p:spPr>
                </p:pic>
              </p:grpSp>
            </p:grpSp>
          </p:grpSp>
        </p:grpSp>
        <p:grpSp>
          <p:nvGrpSpPr>
            <p:cNvPr id="7" name="Group 6"/>
            <p:cNvGrpSpPr/>
            <p:nvPr/>
          </p:nvGrpSpPr>
          <p:grpSpPr>
            <a:xfrm>
              <a:off x="507896" y="621091"/>
              <a:ext cx="5037574" cy="2182122"/>
              <a:chOff x="507896" y="621091"/>
              <a:chExt cx="5037574" cy="2182122"/>
            </a:xfrm>
          </p:grpSpPr>
          <p:sp>
            <p:nvSpPr>
              <p:cNvPr id="138" name="Standards Infusion"/>
              <p:cNvSpPr txBox="1"/>
              <p:nvPr/>
            </p:nvSpPr>
            <p:spPr>
              <a:xfrm>
                <a:off x="1048186" y="706965"/>
                <a:ext cx="3841964" cy="385939"/>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lvl1pPr>
                  <a:defRPr sz="2900" b="1">
                    <a:solidFill>
                      <a:srgbClr val="000000"/>
                    </a:solidFill>
                    <a:latin typeface="Calibri"/>
                    <a:ea typeface="Calibri"/>
                    <a:cs typeface="Calibri"/>
                    <a:sym typeface="Calibri"/>
                  </a:defRPr>
                </a:lvl1pPr>
              </a:lstStyle>
              <a:p>
                <a:pPr algn="ctr" defTabSz="410751" hangingPunct="0"/>
                <a:r>
                  <a:rPr sz="2039" kern="0" dirty="0"/>
                  <a:t>Standards Infusion</a:t>
                </a:r>
              </a:p>
            </p:txBody>
          </p:sp>
          <p:sp>
            <p:nvSpPr>
              <p:cNvPr id="119" name="Rounded Rectangle"/>
              <p:cNvSpPr/>
              <p:nvPr/>
            </p:nvSpPr>
            <p:spPr>
              <a:xfrm>
                <a:off x="507896" y="621091"/>
                <a:ext cx="5037574" cy="2182122"/>
              </a:xfrm>
              <a:prstGeom prst="roundRect">
                <a:avLst>
                  <a:gd name="adj" fmla="val 4092"/>
                </a:avLst>
              </a:prstGeom>
              <a:ln w="12700">
                <a:solidFill>
                  <a:srgbClr val="C2E1F9"/>
                </a:solidFill>
                <a:miter lim="400000"/>
              </a:ln>
            </p:spPr>
            <p:txBody>
              <a:bodyPr lIns="35719" tIns="35719" rIns="35719" bIns="35719" anchor="ctr"/>
              <a:lstStyle/>
              <a:p>
                <a:pPr algn="ctr" defTabSz="410751" hangingPunct="0">
                  <a:defRPr sz="2600"/>
                </a:pPr>
                <a:endParaRPr sz="1828" kern="0">
                  <a:solidFill>
                    <a:srgbClr val="FFFFFF"/>
                  </a:solidFill>
                  <a:sym typeface="Helvetica Light"/>
                </a:endParaRPr>
              </a:p>
            </p:txBody>
          </p:sp>
        </p:grpSp>
      </p:grpSp>
      <p:sp>
        <p:nvSpPr>
          <p:cNvPr id="122" name="CEMs"/>
          <p:cNvSpPr/>
          <p:nvPr/>
        </p:nvSpPr>
        <p:spPr>
          <a:xfrm>
            <a:off x="509995" y="2982507"/>
            <a:ext cx="1071563" cy="535782"/>
          </a:xfrm>
          <a:prstGeom prst="roundRect">
            <a:avLst>
              <a:gd name="adj" fmla="val 8333"/>
            </a:avLst>
          </a:prstGeom>
          <a:solidFill>
            <a:srgbClr val="FAB652"/>
          </a:solidFill>
          <a:ln w="12700">
            <a:miter lim="400000"/>
          </a:ln>
          <a:extLst>
            <a:ext uri="{C572A759-6A51-4108-AA02-DFA0A04FC94B}">
              <ma14:wrappingTextBoxFlag xmlns:ma14="http://schemas.microsoft.com/office/mac/drawingml/2011/main" xmlns="" val="1"/>
            </a:ext>
          </a:extLst>
        </p:spPr>
        <p:txBody>
          <a:bodyPr lIns="35719" tIns="35719" rIns="35719" bIns="35719" anchor="ctr"/>
          <a:lstStyle>
            <a:lvl1pPr>
              <a:defRPr sz="1800" b="1">
                <a:solidFill>
                  <a:srgbClr val="000000"/>
                </a:solidFill>
                <a:latin typeface="Calibri"/>
                <a:ea typeface="Calibri"/>
                <a:cs typeface="Calibri"/>
                <a:sym typeface="Calibri"/>
              </a:defRPr>
            </a:lvl1pPr>
          </a:lstStyle>
          <a:p>
            <a:pPr algn="ctr" defTabSz="410751" hangingPunct="0"/>
            <a:r>
              <a:rPr sz="1266" kern="0" dirty="0"/>
              <a:t>CEMs</a:t>
            </a:r>
          </a:p>
        </p:txBody>
      </p:sp>
      <p:sp>
        <p:nvSpPr>
          <p:cNvPr id="123" name="Initial Loading of Repository"/>
          <p:cNvSpPr txBox="1"/>
          <p:nvPr/>
        </p:nvSpPr>
        <p:spPr>
          <a:xfrm>
            <a:off x="1109264" y="6313242"/>
            <a:ext cx="3841964" cy="385939"/>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lvl1pPr>
              <a:defRPr sz="2900" b="1">
                <a:solidFill>
                  <a:srgbClr val="000000"/>
                </a:solidFill>
                <a:latin typeface="Calibri"/>
                <a:ea typeface="Calibri"/>
                <a:cs typeface="Calibri"/>
                <a:sym typeface="Calibri"/>
              </a:defRPr>
            </a:lvl1pPr>
          </a:lstStyle>
          <a:p>
            <a:pPr algn="ctr" defTabSz="410751" hangingPunct="0"/>
            <a:r>
              <a:rPr sz="2039" kern="0" dirty="0"/>
              <a:t>Initial Loading of Repository</a:t>
            </a:r>
          </a:p>
        </p:txBody>
      </p:sp>
      <p:sp>
        <p:nvSpPr>
          <p:cNvPr id="124" name="DCMs"/>
          <p:cNvSpPr/>
          <p:nvPr/>
        </p:nvSpPr>
        <p:spPr>
          <a:xfrm>
            <a:off x="509995" y="3620482"/>
            <a:ext cx="1071563" cy="535782"/>
          </a:xfrm>
          <a:prstGeom prst="roundRect">
            <a:avLst>
              <a:gd name="adj" fmla="val 8333"/>
            </a:avLst>
          </a:prstGeom>
          <a:solidFill>
            <a:srgbClr val="FAB652"/>
          </a:solidFill>
          <a:ln w="12700">
            <a:miter lim="400000"/>
          </a:ln>
          <a:extLst>
            <a:ext uri="{C572A759-6A51-4108-AA02-DFA0A04FC94B}">
              <ma14:wrappingTextBoxFlag xmlns:ma14="http://schemas.microsoft.com/office/mac/drawingml/2011/main" xmlns="" val="1"/>
            </a:ext>
          </a:extLst>
        </p:spPr>
        <p:txBody>
          <a:bodyPr lIns="35719" tIns="35719" rIns="35719" bIns="35719" anchor="ctr"/>
          <a:lstStyle>
            <a:lvl1pPr>
              <a:defRPr sz="1800" b="1">
                <a:solidFill>
                  <a:srgbClr val="000000"/>
                </a:solidFill>
                <a:latin typeface="Calibri"/>
                <a:ea typeface="Calibri"/>
                <a:cs typeface="Calibri"/>
                <a:sym typeface="Calibri"/>
              </a:defRPr>
            </a:lvl1pPr>
          </a:lstStyle>
          <a:p>
            <a:pPr algn="ctr" defTabSz="410751" hangingPunct="0"/>
            <a:r>
              <a:rPr sz="1266" kern="0" dirty="0"/>
              <a:t>DCMs</a:t>
            </a:r>
          </a:p>
        </p:txBody>
      </p:sp>
      <p:sp>
        <p:nvSpPr>
          <p:cNvPr id="125" name="CDA…"/>
          <p:cNvSpPr/>
          <p:nvPr/>
        </p:nvSpPr>
        <p:spPr>
          <a:xfrm>
            <a:off x="509995" y="4258458"/>
            <a:ext cx="1071563" cy="535782"/>
          </a:xfrm>
          <a:prstGeom prst="roundRect">
            <a:avLst>
              <a:gd name="adj" fmla="val 8333"/>
            </a:avLst>
          </a:prstGeom>
          <a:solidFill>
            <a:srgbClr val="FAB652"/>
          </a:solidFill>
          <a:ln w="12700">
            <a:miter lim="400000"/>
          </a:ln>
          <a:extLst>
            <a:ext uri="{C572A759-6A51-4108-AA02-DFA0A04FC94B}">
              <ma14:wrappingTextBoxFlag xmlns:ma14="http://schemas.microsoft.com/office/mac/drawingml/2011/main" xmlns="" val="1"/>
            </a:ext>
          </a:extLst>
        </p:spPr>
        <p:txBody>
          <a:bodyPr lIns="35719" tIns="35719" rIns="35719" bIns="35719" anchor="ctr"/>
          <a:lstStyle/>
          <a:p>
            <a:pPr algn="ctr" defTabSz="410751" hangingPunct="0">
              <a:defRPr sz="1800" b="1">
                <a:solidFill>
                  <a:srgbClr val="000000"/>
                </a:solidFill>
                <a:latin typeface="Calibri"/>
                <a:ea typeface="Calibri"/>
                <a:cs typeface="Calibri"/>
                <a:sym typeface="Calibri"/>
              </a:defRPr>
            </a:pPr>
            <a:r>
              <a:rPr sz="1266" b="1" kern="0" dirty="0">
                <a:solidFill>
                  <a:srgbClr val="000000"/>
                </a:solidFill>
                <a:latin typeface="Calibri"/>
                <a:ea typeface="Calibri"/>
                <a:cs typeface="Calibri"/>
                <a:sym typeface="Calibri"/>
              </a:rPr>
              <a:t>CDA</a:t>
            </a:r>
          </a:p>
          <a:p>
            <a:pPr algn="ctr" defTabSz="410751" hangingPunct="0">
              <a:defRPr sz="1800" b="1">
                <a:solidFill>
                  <a:srgbClr val="000000"/>
                </a:solidFill>
                <a:latin typeface="Calibri"/>
                <a:ea typeface="Calibri"/>
                <a:cs typeface="Calibri"/>
                <a:sym typeface="Calibri"/>
              </a:defRPr>
            </a:pPr>
            <a:r>
              <a:rPr sz="1266" b="1" kern="0" dirty="0">
                <a:solidFill>
                  <a:srgbClr val="000000"/>
                </a:solidFill>
                <a:latin typeface="Calibri"/>
                <a:ea typeface="Calibri"/>
                <a:cs typeface="Calibri"/>
                <a:sym typeface="Calibri"/>
              </a:rPr>
              <a:t>Templates</a:t>
            </a:r>
          </a:p>
        </p:txBody>
      </p:sp>
      <p:sp>
        <p:nvSpPr>
          <p:cNvPr id="126" name="openEHR…"/>
          <p:cNvSpPr/>
          <p:nvPr/>
        </p:nvSpPr>
        <p:spPr>
          <a:xfrm>
            <a:off x="509995" y="4911543"/>
            <a:ext cx="1071563" cy="535782"/>
          </a:xfrm>
          <a:prstGeom prst="roundRect">
            <a:avLst>
              <a:gd name="adj" fmla="val 8333"/>
            </a:avLst>
          </a:prstGeom>
          <a:solidFill>
            <a:srgbClr val="FAB652"/>
          </a:solidFill>
          <a:ln w="12700">
            <a:miter lim="400000"/>
          </a:ln>
          <a:extLst>
            <a:ext uri="{C572A759-6A51-4108-AA02-DFA0A04FC94B}">
              <ma14:wrappingTextBoxFlag xmlns:ma14="http://schemas.microsoft.com/office/mac/drawingml/2011/main" xmlns="" val="1"/>
            </a:ext>
          </a:extLst>
        </p:spPr>
        <p:txBody>
          <a:bodyPr lIns="35719" tIns="35719" rIns="35719" bIns="35719" anchor="ctr"/>
          <a:lstStyle/>
          <a:p>
            <a:pPr algn="ctr" defTabSz="410751" hangingPunct="0">
              <a:defRPr sz="1800" b="1">
                <a:solidFill>
                  <a:srgbClr val="000000"/>
                </a:solidFill>
                <a:latin typeface="Calibri"/>
                <a:ea typeface="Calibri"/>
                <a:cs typeface="Calibri"/>
                <a:sym typeface="Calibri"/>
              </a:defRPr>
            </a:pPr>
            <a:r>
              <a:rPr sz="1266" b="1" kern="0" dirty="0">
                <a:solidFill>
                  <a:srgbClr val="000000"/>
                </a:solidFill>
                <a:latin typeface="Calibri"/>
                <a:ea typeface="Calibri"/>
                <a:cs typeface="Calibri"/>
                <a:sym typeface="Calibri"/>
              </a:rPr>
              <a:t>openEHR</a:t>
            </a:r>
          </a:p>
          <a:p>
            <a:pPr algn="ctr" defTabSz="410751" hangingPunct="0">
              <a:defRPr sz="1800" b="1">
                <a:solidFill>
                  <a:srgbClr val="000000"/>
                </a:solidFill>
                <a:latin typeface="Calibri"/>
                <a:ea typeface="Calibri"/>
                <a:cs typeface="Calibri"/>
                <a:sym typeface="Calibri"/>
              </a:defRPr>
            </a:pPr>
            <a:r>
              <a:rPr sz="1266" b="1" kern="0" dirty="0">
                <a:solidFill>
                  <a:srgbClr val="000000"/>
                </a:solidFill>
                <a:latin typeface="Calibri"/>
                <a:ea typeface="Calibri"/>
                <a:cs typeface="Calibri"/>
                <a:sym typeface="Calibri"/>
              </a:rPr>
              <a:t>Archetypes</a:t>
            </a:r>
          </a:p>
        </p:txBody>
      </p:sp>
      <p:sp>
        <p:nvSpPr>
          <p:cNvPr id="127" name="ISO EN 13606…"/>
          <p:cNvSpPr/>
          <p:nvPr/>
        </p:nvSpPr>
        <p:spPr>
          <a:xfrm>
            <a:off x="509995" y="5655360"/>
            <a:ext cx="1071563" cy="535782"/>
          </a:xfrm>
          <a:prstGeom prst="roundRect">
            <a:avLst>
              <a:gd name="adj" fmla="val 8333"/>
            </a:avLst>
          </a:prstGeom>
          <a:solidFill>
            <a:srgbClr val="FAB652"/>
          </a:solidFill>
          <a:ln w="12700">
            <a:miter lim="400000"/>
          </a:ln>
          <a:extLst>
            <a:ext uri="{C572A759-6A51-4108-AA02-DFA0A04FC94B}">
              <ma14:wrappingTextBoxFlag xmlns:ma14="http://schemas.microsoft.com/office/mac/drawingml/2011/main" xmlns="" val="1"/>
            </a:ext>
          </a:extLst>
        </p:spPr>
        <p:txBody>
          <a:bodyPr lIns="35719" tIns="35719" rIns="35719" bIns="35719" anchor="ctr"/>
          <a:lstStyle/>
          <a:p>
            <a:pPr algn="ctr" defTabSz="410751" hangingPunct="0">
              <a:defRPr sz="1800" b="1">
                <a:solidFill>
                  <a:srgbClr val="000000"/>
                </a:solidFill>
                <a:latin typeface="Calibri"/>
                <a:ea typeface="Calibri"/>
                <a:cs typeface="Calibri"/>
                <a:sym typeface="Calibri"/>
              </a:defRPr>
            </a:pPr>
            <a:r>
              <a:rPr sz="1266" b="1" kern="0" dirty="0">
                <a:solidFill>
                  <a:srgbClr val="000000"/>
                </a:solidFill>
                <a:latin typeface="Calibri"/>
                <a:ea typeface="Calibri"/>
                <a:cs typeface="Calibri"/>
                <a:sym typeface="Calibri"/>
              </a:rPr>
              <a:t>ISO EN 13606</a:t>
            </a:r>
          </a:p>
          <a:p>
            <a:pPr algn="ctr" defTabSz="410751" hangingPunct="0">
              <a:defRPr sz="1800" b="1">
                <a:solidFill>
                  <a:srgbClr val="000000"/>
                </a:solidFill>
                <a:latin typeface="Calibri"/>
                <a:ea typeface="Calibri"/>
                <a:cs typeface="Calibri"/>
                <a:sym typeface="Calibri"/>
              </a:defRPr>
            </a:pPr>
            <a:r>
              <a:rPr sz="1266" b="1" kern="0" dirty="0">
                <a:solidFill>
                  <a:srgbClr val="000000"/>
                </a:solidFill>
                <a:latin typeface="Calibri"/>
                <a:ea typeface="Calibri"/>
                <a:cs typeface="Calibri"/>
                <a:sym typeface="Calibri"/>
              </a:rPr>
              <a:t>Archetypes</a:t>
            </a:r>
          </a:p>
        </p:txBody>
      </p:sp>
      <p:sp>
        <p:nvSpPr>
          <p:cNvPr id="128" name="FHIM…"/>
          <p:cNvSpPr/>
          <p:nvPr/>
        </p:nvSpPr>
        <p:spPr>
          <a:xfrm>
            <a:off x="1796855" y="5655360"/>
            <a:ext cx="1071563" cy="535782"/>
          </a:xfrm>
          <a:prstGeom prst="roundRect">
            <a:avLst>
              <a:gd name="adj" fmla="val 8333"/>
            </a:avLst>
          </a:prstGeom>
          <a:solidFill>
            <a:srgbClr val="FAB652"/>
          </a:solidFill>
          <a:ln w="12700">
            <a:miter lim="400000"/>
          </a:ln>
          <a:extLst>
            <a:ext uri="{C572A759-6A51-4108-AA02-DFA0A04FC94B}">
              <ma14:wrappingTextBoxFlag xmlns:ma14="http://schemas.microsoft.com/office/mac/drawingml/2011/main" xmlns="" val="1"/>
            </a:ext>
          </a:extLst>
        </p:spPr>
        <p:txBody>
          <a:bodyPr lIns="35719" tIns="35719" rIns="35719" bIns="35719" anchor="ctr"/>
          <a:lstStyle/>
          <a:p>
            <a:pPr algn="ctr" defTabSz="410751" hangingPunct="0">
              <a:defRPr sz="1800" b="1">
                <a:solidFill>
                  <a:srgbClr val="000000"/>
                </a:solidFill>
                <a:latin typeface="Calibri"/>
                <a:ea typeface="Calibri"/>
                <a:cs typeface="Calibri"/>
                <a:sym typeface="Calibri"/>
              </a:defRPr>
            </a:pPr>
            <a:r>
              <a:rPr sz="1266" b="1" kern="0" dirty="0">
                <a:solidFill>
                  <a:srgbClr val="000000"/>
                </a:solidFill>
                <a:latin typeface="Calibri"/>
                <a:ea typeface="Calibri"/>
                <a:cs typeface="Calibri"/>
                <a:sym typeface="Calibri"/>
              </a:rPr>
              <a:t>FHIM</a:t>
            </a:r>
          </a:p>
          <a:p>
            <a:pPr algn="ctr" defTabSz="410751" hangingPunct="0">
              <a:defRPr sz="1800" b="1">
                <a:solidFill>
                  <a:srgbClr val="000000"/>
                </a:solidFill>
                <a:latin typeface="Calibri"/>
                <a:ea typeface="Calibri"/>
                <a:cs typeface="Calibri"/>
                <a:sym typeface="Calibri"/>
              </a:defRPr>
            </a:pPr>
            <a:r>
              <a:rPr sz="1266" b="1" kern="0" dirty="0">
                <a:solidFill>
                  <a:srgbClr val="000000"/>
                </a:solidFill>
                <a:latin typeface="Calibri"/>
                <a:ea typeface="Calibri"/>
                <a:cs typeface="Calibri"/>
                <a:sym typeface="Calibri"/>
              </a:rPr>
              <a:t>Models</a:t>
            </a:r>
          </a:p>
        </p:txBody>
      </p:sp>
      <p:sp>
        <p:nvSpPr>
          <p:cNvPr id="129" name="FHIR…"/>
          <p:cNvSpPr/>
          <p:nvPr/>
        </p:nvSpPr>
        <p:spPr>
          <a:xfrm>
            <a:off x="3083716" y="5655360"/>
            <a:ext cx="1071563" cy="535782"/>
          </a:xfrm>
          <a:prstGeom prst="roundRect">
            <a:avLst>
              <a:gd name="adj" fmla="val 8333"/>
            </a:avLst>
          </a:prstGeom>
          <a:solidFill>
            <a:srgbClr val="FAB652"/>
          </a:solidFill>
          <a:ln w="12700">
            <a:miter lim="400000"/>
          </a:ln>
          <a:extLst>
            <a:ext uri="{C572A759-6A51-4108-AA02-DFA0A04FC94B}">
              <ma14:wrappingTextBoxFlag xmlns:ma14="http://schemas.microsoft.com/office/mac/drawingml/2011/main" xmlns="" val="1"/>
            </a:ext>
          </a:extLst>
        </p:spPr>
        <p:txBody>
          <a:bodyPr lIns="35719" tIns="35719" rIns="35719" bIns="35719" anchor="ctr"/>
          <a:lstStyle/>
          <a:p>
            <a:pPr algn="ctr" defTabSz="410751" hangingPunct="0">
              <a:defRPr sz="1800" b="1">
                <a:solidFill>
                  <a:srgbClr val="000000"/>
                </a:solidFill>
                <a:latin typeface="Calibri"/>
                <a:ea typeface="Calibri"/>
                <a:cs typeface="Calibri"/>
                <a:sym typeface="Calibri"/>
              </a:defRPr>
            </a:pPr>
            <a:r>
              <a:rPr sz="1266" b="1" kern="0" dirty="0">
                <a:solidFill>
                  <a:srgbClr val="000000"/>
                </a:solidFill>
                <a:latin typeface="Calibri"/>
                <a:ea typeface="Calibri"/>
                <a:cs typeface="Calibri"/>
                <a:sym typeface="Calibri"/>
              </a:rPr>
              <a:t>FHIR</a:t>
            </a:r>
          </a:p>
          <a:p>
            <a:pPr algn="ctr" defTabSz="410751" hangingPunct="0">
              <a:defRPr sz="1800" b="1">
                <a:solidFill>
                  <a:srgbClr val="000000"/>
                </a:solidFill>
                <a:latin typeface="Calibri"/>
                <a:ea typeface="Calibri"/>
                <a:cs typeface="Calibri"/>
                <a:sym typeface="Calibri"/>
              </a:defRPr>
            </a:pPr>
            <a:r>
              <a:rPr sz="1266" b="1" kern="0" dirty="0">
                <a:solidFill>
                  <a:srgbClr val="000000"/>
                </a:solidFill>
                <a:latin typeface="Calibri"/>
                <a:ea typeface="Calibri"/>
                <a:cs typeface="Calibri"/>
                <a:sym typeface="Calibri"/>
              </a:rPr>
              <a:t>Resources</a:t>
            </a:r>
          </a:p>
        </p:txBody>
      </p:sp>
      <p:sp>
        <p:nvSpPr>
          <p:cNvPr id="140" name="Logical Model Development Lifecycle"/>
          <p:cNvSpPr txBox="1"/>
          <p:nvPr/>
        </p:nvSpPr>
        <p:spPr>
          <a:xfrm>
            <a:off x="4175018" y="84340"/>
            <a:ext cx="4174874" cy="385939"/>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lvl1pPr>
              <a:defRPr sz="2900" b="1">
                <a:solidFill>
                  <a:srgbClr val="000000"/>
                </a:solidFill>
                <a:latin typeface="Calibri"/>
                <a:ea typeface="Calibri"/>
                <a:cs typeface="Calibri"/>
                <a:sym typeface="Calibri"/>
              </a:defRPr>
            </a:lvl1pPr>
          </a:lstStyle>
          <a:p>
            <a:pPr algn="ctr" defTabSz="410751" hangingPunct="0"/>
            <a:r>
              <a:rPr sz="2039" kern="0"/>
              <a:t>Logical Model Development Lifecycle</a:t>
            </a:r>
          </a:p>
        </p:txBody>
      </p:sp>
      <p:sp>
        <p:nvSpPr>
          <p:cNvPr id="173" name="Connection Line"/>
          <p:cNvSpPr/>
          <p:nvPr/>
        </p:nvSpPr>
        <p:spPr>
          <a:xfrm>
            <a:off x="1564381" y="3558517"/>
            <a:ext cx="424121" cy="25198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path>
            </a:pathLst>
          </a:custGeom>
          <a:ln w="12700">
            <a:solidFill>
              <a:srgbClr val="000000"/>
            </a:solidFill>
            <a:miter lim="400000"/>
            <a:headEnd type="triangle"/>
          </a:ln>
        </p:spPr>
        <p:txBody>
          <a:bodyPr/>
          <a:lstStyle/>
          <a:p>
            <a:pPr algn="ctr" defTabSz="410751" hangingPunct="0"/>
            <a:endParaRPr sz="2531" kern="0">
              <a:solidFill>
                <a:srgbClr val="FFFFFF"/>
              </a:solidFill>
              <a:sym typeface="Helvetica Light"/>
            </a:endParaRPr>
          </a:p>
        </p:txBody>
      </p:sp>
      <p:sp>
        <p:nvSpPr>
          <p:cNvPr id="174" name="Connection Line"/>
          <p:cNvSpPr/>
          <p:nvPr/>
        </p:nvSpPr>
        <p:spPr>
          <a:xfrm>
            <a:off x="1626204" y="4037311"/>
            <a:ext cx="370752" cy="9513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path>
            </a:pathLst>
          </a:custGeom>
          <a:ln w="12700">
            <a:solidFill>
              <a:srgbClr val="000000"/>
            </a:solidFill>
            <a:miter lim="400000"/>
            <a:headEnd type="triangle"/>
          </a:ln>
        </p:spPr>
        <p:txBody>
          <a:bodyPr/>
          <a:lstStyle/>
          <a:p>
            <a:pPr algn="ctr" defTabSz="410751" hangingPunct="0"/>
            <a:endParaRPr sz="2531" kern="0">
              <a:solidFill>
                <a:srgbClr val="FFFFFF"/>
              </a:solidFill>
              <a:sym typeface="Helvetica Light"/>
            </a:endParaRPr>
          </a:p>
        </p:txBody>
      </p:sp>
      <p:sp>
        <p:nvSpPr>
          <p:cNvPr id="175" name="Connection Line"/>
          <p:cNvSpPr/>
          <p:nvPr/>
        </p:nvSpPr>
        <p:spPr>
          <a:xfrm>
            <a:off x="1626204" y="4449371"/>
            <a:ext cx="370752" cy="3000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path>
            </a:pathLst>
          </a:custGeom>
          <a:ln w="12700">
            <a:solidFill>
              <a:srgbClr val="000000"/>
            </a:solidFill>
            <a:miter lim="400000"/>
            <a:headEnd type="triangle"/>
          </a:ln>
        </p:spPr>
        <p:txBody>
          <a:bodyPr/>
          <a:lstStyle/>
          <a:p>
            <a:pPr algn="ctr" defTabSz="410751" hangingPunct="0"/>
            <a:endParaRPr sz="2531" kern="0">
              <a:solidFill>
                <a:srgbClr val="FFFFFF"/>
              </a:solidFill>
              <a:sym typeface="Helvetica Light"/>
            </a:endParaRPr>
          </a:p>
        </p:txBody>
      </p:sp>
      <p:sp>
        <p:nvSpPr>
          <p:cNvPr id="176" name="Connection Line"/>
          <p:cNvSpPr/>
          <p:nvPr/>
        </p:nvSpPr>
        <p:spPr>
          <a:xfrm>
            <a:off x="1623138" y="4773801"/>
            <a:ext cx="373819" cy="15941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path>
            </a:pathLst>
          </a:custGeom>
          <a:ln w="12700">
            <a:solidFill>
              <a:srgbClr val="000000"/>
            </a:solidFill>
            <a:miter lim="400000"/>
            <a:headEnd type="triangle"/>
          </a:ln>
        </p:spPr>
        <p:txBody>
          <a:bodyPr/>
          <a:lstStyle/>
          <a:p>
            <a:pPr algn="ctr" defTabSz="410751" hangingPunct="0"/>
            <a:endParaRPr sz="2531" kern="0">
              <a:solidFill>
                <a:srgbClr val="FFFFFF"/>
              </a:solidFill>
              <a:sym typeface="Helvetica Light"/>
            </a:endParaRPr>
          </a:p>
        </p:txBody>
      </p:sp>
      <p:sp>
        <p:nvSpPr>
          <p:cNvPr id="177" name="Connection Line"/>
          <p:cNvSpPr/>
          <p:nvPr/>
        </p:nvSpPr>
        <p:spPr>
          <a:xfrm>
            <a:off x="1426931" y="5095608"/>
            <a:ext cx="628191" cy="51510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path>
            </a:pathLst>
          </a:custGeom>
          <a:ln w="12700">
            <a:solidFill>
              <a:srgbClr val="000000"/>
            </a:solidFill>
            <a:miter lim="400000"/>
            <a:headEnd type="triangle"/>
          </a:ln>
        </p:spPr>
        <p:txBody>
          <a:bodyPr/>
          <a:lstStyle/>
          <a:p>
            <a:pPr algn="ctr" defTabSz="410751" hangingPunct="0"/>
            <a:endParaRPr sz="2531" kern="0">
              <a:solidFill>
                <a:srgbClr val="FFFFFF"/>
              </a:solidFill>
              <a:sym typeface="Helvetica Light"/>
            </a:endParaRPr>
          </a:p>
        </p:txBody>
      </p:sp>
      <p:sp>
        <p:nvSpPr>
          <p:cNvPr id="178" name="Connection Line"/>
          <p:cNvSpPr/>
          <p:nvPr/>
        </p:nvSpPr>
        <p:spPr>
          <a:xfrm>
            <a:off x="2454288" y="5335852"/>
            <a:ext cx="106988" cy="27486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path>
            </a:pathLst>
          </a:custGeom>
          <a:ln w="12700">
            <a:solidFill>
              <a:srgbClr val="000000"/>
            </a:solidFill>
            <a:miter lim="400000"/>
            <a:headEnd type="triangle"/>
          </a:ln>
        </p:spPr>
        <p:txBody>
          <a:bodyPr/>
          <a:lstStyle/>
          <a:p>
            <a:pPr algn="ctr" defTabSz="410751" hangingPunct="0"/>
            <a:endParaRPr sz="2531" kern="0">
              <a:solidFill>
                <a:srgbClr val="FFFFFF"/>
              </a:solidFill>
              <a:sym typeface="Helvetica Light"/>
            </a:endParaRPr>
          </a:p>
        </p:txBody>
      </p:sp>
      <p:sp>
        <p:nvSpPr>
          <p:cNvPr id="179" name="Connection Line"/>
          <p:cNvSpPr/>
          <p:nvPr/>
        </p:nvSpPr>
        <p:spPr>
          <a:xfrm>
            <a:off x="3356315" y="5326554"/>
            <a:ext cx="125332" cy="2841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21600"/>
                </a:lnTo>
              </a:path>
            </a:pathLst>
          </a:custGeom>
          <a:ln w="12700">
            <a:solidFill>
              <a:srgbClr val="000000"/>
            </a:solidFill>
            <a:miter lim="400000"/>
            <a:headEnd type="triangle"/>
          </a:ln>
        </p:spPr>
        <p:txBody>
          <a:bodyPr/>
          <a:lstStyle/>
          <a:p>
            <a:pPr algn="ctr" defTabSz="410751" hangingPunct="0"/>
            <a:endParaRPr sz="2531" kern="0">
              <a:solidFill>
                <a:srgbClr val="FFFFFF"/>
              </a:solidFill>
              <a:sym typeface="Helvetica Light"/>
            </a:endParaRPr>
          </a:p>
        </p:txBody>
      </p:sp>
      <p:grpSp>
        <p:nvGrpSpPr>
          <p:cNvPr id="16" name="Group 15"/>
          <p:cNvGrpSpPr/>
          <p:nvPr/>
        </p:nvGrpSpPr>
        <p:grpSpPr>
          <a:xfrm>
            <a:off x="6823119" y="617397"/>
            <a:ext cx="3758795" cy="6140623"/>
            <a:chOff x="6823119" y="617397"/>
            <a:chExt cx="3758795" cy="6140623"/>
          </a:xfrm>
        </p:grpSpPr>
        <p:sp>
          <p:nvSpPr>
            <p:cNvPr id="55" name="Rounded Rectangle"/>
            <p:cNvSpPr/>
            <p:nvPr/>
          </p:nvSpPr>
          <p:spPr>
            <a:xfrm>
              <a:off x="6823119" y="617397"/>
              <a:ext cx="3758795" cy="6140623"/>
            </a:xfrm>
            <a:prstGeom prst="roundRect">
              <a:avLst>
                <a:gd name="adj" fmla="val 2376"/>
              </a:avLst>
            </a:prstGeom>
            <a:ln w="50800">
              <a:solidFill>
                <a:srgbClr val="C2E1F9"/>
              </a:solidFill>
              <a:miter lim="400000"/>
            </a:ln>
          </p:spPr>
          <p:txBody>
            <a:bodyPr lIns="35719" tIns="35719" rIns="35719" bIns="35719" anchor="ctr"/>
            <a:lstStyle/>
            <a:p>
              <a:pPr algn="ctr" defTabSz="410751" hangingPunct="0">
                <a:defRPr sz="2600"/>
              </a:pPr>
              <a:endParaRPr sz="1828" kern="0">
                <a:solidFill>
                  <a:srgbClr val="FFFFFF"/>
                </a:solidFill>
                <a:sym typeface="Helvetica Light"/>
              </a:endParaRPr>
            </a:p>
          </p:txBody>
        </p:sp>
        <p:sp>
          <p:nvSpPr>
            <p:cNvPr id="63" name="Model Dissemination"/>
            <p:cNvSpPr txBox="1"/>
            <p:nvPr/>
          </p:nvSpPr>
          <p:spPr>
            <a:xfrm>
              <a:off x="7540343" y="6313242"/>
              <a:ext cx="2426267" cy="385939"/>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lvl1pPr>
                <a:defRPr sz="2900" b="1">
                  <a:solidFill>
                    <a:srgbClr val="000000"/>
                  </a:solidFill>
                  <a:latin typeface="Calibri"/>
                  <a:ea typeface="Calibri"/>
                  <a:cs typeface="Calibri"/>
                  <a:sym typeface="Calibri"/>
                </a:defRPr>
              </a:lvl1pPr>
            </a:lstStyle>
            <a:p>
              <a:pPr algn="ctr" defTabSz="410751" hangingPunct="0"/>
              <a:r>
                <a:rPr sz="2039" kern="0" dirty="0"/>
                <a:t>Model Dissemination</a:t>
              </a:r>
            </a:p>
          </p:txBody>
        </p:sp>
      </p:grpSp>
      <p:grpSp>
        <p:nvGrpSpPr>
          <p:cNvPr id="9" name="Group 8"/>
          <p:cNvGrpSpPr/>
          <p:nvPr/>
        </p:nvGrpSpPr>
        <p:grpSpPr>
          <a:xfrm>
            <a:off x="3920090" y="3365299"/>
            <a:ext cx="5100067" cy="926138"/>
            <a:chOff x="3920090" y="3365299"/>
            <a:chExt cx="5100067" cy="926138"/>
          </a:xfrm>
        </p:grpSpPr>
        <p:sp>
          <p:nvSpPr>
            <p:cNvPr id="64" name="Connection Line"/>
            <p:cNvSpPr/>
            <p:nvPr/>
          </p:nvSpPr>
          <p:spPr>
            <a:xfrm>
              <a:off x="3920090" y="3829064"/>
              <a:ext cx="3506684" cy="46237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path>
              </a:pathLst>
            </a:custGeom>
            <a:ln w="25400">
              <a:solidFill>
                <a:srgbClr val="000000"/>
              </a:solidFill>
              <a:miter lim="400000"/>
              <a:headEnd type="triangle"/>
              <a:tailEnd type="triangle"/>
            </a:ln>
          </p:spPr>
          <p:txBody>
            <a:bodyPr/>
            <a:lstStyle/>
            <a:p>
              <a:pPr algn="ctr" defTabSz="410751" hangingPunct="0"/>
              <a:endParaRPr sz="2531" kern="0">
                <a:solidFill>
                  <a:srgbClr val="FFFFFF"/>
                </a:solidFill>
                <a:sym typeface="Helvetica Light"/>
              </a:endParaRPr>
            </a:p>
          </p:txBody>
        </p:sp>
        <p:grpSp>
          <p:nvGrpSpPr>
            <p:cNvPr id="65" name="Group"/>
            <p:cNvGrpSpPr/>
            <p:nvPr/>
          </p:nvGrpSpPr>
          <p:grpSpPr>
            <a:xfrm>
              <a:off x="7246904" y="3365299"/>
              <a:ext cx="1773253" cy="644818"/>
              <a:chOff x="0" y="0"/>
              <a:chExt cx="2521959" cy="917074"/>
            </a:xfrm>
          </p:grpSpPr>
          <p:sp>
            <p:nvSpPr>
              <p:cNvPr id="66" name="Oval"/>
              <p:cNvSpPr/>
              <p:nvPr/>
            </p:nvSpPr>
            <p:spPr>
              <a:xfrm>
                <a:off x="0" y="0"/>
                <a:ext cx="2084861" cy="666069"/>
              </a:xfrm>
              <a:prstGeom prst="ellipse">
                <a:avLst/>
              </a:prstGeom>
              <a:solidFill>
                <a:srgbClr val="E6A998"/>
              </a:solidFill>
              <a:ln w="25400" cap="flat">
                <a:solidFill>
                  <a:srgbClr val="FFFFFF"/>
                </a:solidFill>
                <a:prstDash val="solid"/>
                <a:miter lim="400000"/>
              </a:ln>
              <a:effectLst/>
            </p:spPr>
            <p:txBody>
              <a:bodyPr wrap="square" lIns="35719" tIns="35719" rIns="35719" bIns="35719" numCol="1" anchor="ctr">
                <a:noAutofit/>
              </a:bodyPr>
              <a:lstStyle/>
              <a:p>
                <a:pPr algn="ctr" defTabSz="410751" hangingPunct="0">
                  <a:defRPr sz="2100" b="1">
                    <a:solidFill>
                      <a:srgbClr val="000000"/>
                    </a:solidFill>
                    <a:latin typeface="Calibri"/>
                    <a:ea typeface="Calibri"/>
                    <a:cs typeface="Calibri"/>
                    <a:sym typeface="Calibri"/>
                  </a:defRPr>
                </a:pPr>
                <a:endParaRPr sz="1477" b="1" kern="0">
                  <a:solidFill>
                    <a:srgbClr val="000000"/>
                  </a:solidFill>
                  <a:latin typeface="Calibri"/>
                  <a:ea typeface="Calibri"/>
                  <a:cs typeface="Calibri"/>
                  <a:sym typeface="Calibri"/>
                </a:endParaRPr>
              </a:p>
            </p:txBody>
          </p:sp>
          <p:sp>
            <p:nvSpPr>
              <p:cNvPr id="67" name="Oval"/>
              <p:cNvSpPr/>
              <p:nvPr/>
            </p:nvSpPr>
            <p:spPr>
              <a:xfrm>
                <a:off x="196238" y="119546"/>
                <a:ext cx="2084861" cy="666070"/>
              </a:xfrm>
              <a:prstGeom prst="ellipse">
                <a:avLst/>
              </a:prstGeom>
              <a:solidFill>
                <a:srgbClr val="D97C69"/>
              </a:solidFill>
              <a:ln w="25400" cap="flat">
                <a:solidFill>
                  <a:srgbClr val="FFFFFF"/>
                </a:solidFill>
                <a:prstDash val="solid"/>
                <a:miter lim="400000"/>
              </a:ln>
              <a:effectLst/>
            </p:spPr>
            <p:txBody>
              <a:bodyPr wrap="square" lIns="35719" tIns="35719" rIns="35719" bIns="35719" numCol="1" anchor="ctr">
                <a:noAutofit/>
              </a:bodyPr>
              <a:lstStyle/>
              <a:p>
                <a:pPr algn="ctr" defTabSz="410751" hangingPunct="0">
                  <a:defRPr sz="2100" b="1">
                    <a:solidFill>
                      <a:srgbClr val="000000"/>
                    </a:solidFill>
                    <a:latin typeface="Calibri"/>
                    <a:ea typeface="Calibri"/>
                    <a:cs typeface="Calibri"/>
                    <a:sym typeface="Calibri"/>
                  </a:defRPr>
                </a:pPr>
                <a:endParaRPr sz="1477" b="1" kern="0">
                  <a:solidFill>
                    <a:srgbClr val="000000"/>
                  </a:solidFill>
                  <a:latin typeface="Calibri"/>
                  <a:ea typeface="Calibri"/>
                  <a:cs typeface="Calibri"/>
                  <a:sym typeface="Calibri"/>
                </a:endParaRPr>
              </a:p>
            </p:txBody>
          </p:sp>
          <p:sp>
            <p:nvSpPr>
              <p:cNvPr id="68" name="Translators"/>
              <p:cNvSpPr/>
              <p:nvPr/>
            </p:nvSpPr>
            <p:spPr>
              <a:xfrm>
                <a:off x="437098" y="251005"/>
                <a:ext cx="2084862" cy="666070"/>
              </a:xfrm>
              <a:prstGeom prst="ellipse">
                <a:avLst/>
              </a:prstGeom>
              <a:solidFill>
                <a:schemeClr val="accent5">
                  <a:hueOff val="101205"/>
                  <a:satOff val="-13598"/>
                  <a:lumOff val="23877"/>
                </a:schemeClr>
              </a:solidFill>
              <a:ln w="25400" cap="flat">
                <a:solidFill>
                  <a:srgbClr val="FFFFFF"/>
                </a:solidFill>
                <a:prstDash val="solid"/>
                <a:miter lim="400000"/>
              </a:ln>
              <a:effectLst/>
              <a:extLst>
                <a:ext uri="{C572A759-6A51-4108-AA02-DFA0A04FC94B}">
                  <ma14:wrappingTextBoxFlag xmlns:ma14="http://schemas.microsoft.com/office/mac/drawingml/2011/main" xmlns="" val="1"/>
                </a:ext>
              </a:extLst>
            </p:spPr>
            <p:txBody>
              <a:bodyPr wrap="square" lIns="35719" tIns="35719" rIns="35719" bIns="35719" numCol="1" anchor="ctr">
                <a:noAutofit/>
              </a:bodyPr>
              <a:lstStyle>
                <a:lvl1pPr>
                  <a:defRPr sz="2100" b="1">
                    <a:solidFill>
                      <a:srgbClr val="000000"/>
                    </a:solidFill>
                    <a:latin typeface="Calibri"/>
                    <a:ea typeface="Calibri"/>
                    <a:cs typeface="Calibri"/>
                    <a:sym typeface="Calibri"/>
                  </a:defRPr>
                </a:lvl1pPr>
              </a:lstStyle>
              <a:p>
                <a:pPr algn="ctr" defTabSz="410751" hangingPunct="0"/>
                <a:r>
                  <a:rPr sz="1477" kern="0" dirty="0"/>
                  <a:t>Translators</a:t>
                </a:r>
              </a:p>
            </p:txBody>
          </p:sp>
        </p:grpSp>
      </p:grpSp>
      <p:grpSp>
        <p:nvGrpSpPr>
          <p:cNvPr id="15" name="Group 14"/>
          <p:cNvGrpSpPr/>
          <p:nvPr/>
        </p:nvGrpSpPr>
        <p:grpSpPr>
          <a:xfrm>
            <a:off x="8362584" y="4062335"/>
            <a:ext cx="1019598" cy="1310004"/>
            <a:chOff x="8362584" y="4062335"/>
            <a:chExt cx="1019598" cy="1310004"/>
          </a:xfrm>
        </p:grpSpPr>
        <p:sp>
          <p:nvSpPr>
            <p:cNvPr id="61" name="HL7 V2"/>
            <p:cNvSpPr txBox="1"/>
            <p:nvPr/>
          </p:nvSpPr>
          <p:spPr>
            <a:xfrm>
              <a:off x="8761818" y="5072897"/>
              <a:ext cx="620364" cy="299442"/>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2100" b="1">
                  <a:solidFill>
                    <a:srgbClr val="000000"/>
                  </a:solidFill>
                  <a:latin typeface="Calibri"/>
                  <a:ea typeface="Calibri"/>
                  <a:cs typeface="Calibri"/>
                  <a:sym typeface="Calibri"/>
                </a:defRPr>
              </a:lvl1pPr>
            </a:lstStyle>
            <a:p>
              <a:pPr algn="ctr" defTabSz="410751" hangingPunct="0"/>
              <a:r>
                <a:rPr sz="1477" kern="0" dirty="0"/>
                <a:t>HL7 V2</a:t>
              </a:r>
            </a:p>
          </p:txBody>
        </p:sp>
        <p:sp>
          <p:nvSpPr>
            <p:cNvPr id="69" name="Connection Line"/>
            <p:cNvSpPr/>
            <p:nvPr/>
          </p:nvSpPr>
          <p:spPr>
            <a:xfrm>
              <a:off x="8362584" y="4062335"/>
              <a:ext cx="589303" cy="96383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path>
              </a:pathLst>
            </a:custGeom>
            <a:ln w="12700">
              <a:solidFill>
                <a:srgbClr val="000000"/>
              </a:solidFill>
              <a:miter lim="400000"/>
              <a:headEnd type="triangle"/>
            </a:ln>
          </p:spPr>
          <p:txBody>
            <a:bodyPr/>
            <a:lstStyle/>
            <a:p>
              <a:pPr algn="ctr" defTabSz="410751" hangingPunct="0"/>
              <a:endParaRPr sz="2531" kern="0">
                <a:solidFill>
                  <a:srgbClr val="FFFFFF"/>
                </a:solidFill>
                <a:sym typeface="Helvetica Light"/>
              </a:endParaRPr>
            </a:p>
          </p:txBody>
        </p:sp>
      </p:grpSp>
      <p:grpSp>
        <p:nvGrpSpPr>
          <p:cNvPr id="14" name="Group 13"/>
          <p:cNvGrpSpPr/>
          <p:nvPr/>
        </p:nvGrpSpPr>
        <p:grpSpPr>
          <a:xfrm>
            <a:off x="8726966" y="4018264"/>
            <a:ext cx="1175907" cy="632394"/>
            <a:chOff x="8726966" y="4018264"/>
            <a:chExt cx="1175907" cy="632394"/>
          </a:xfrm>
        </p:grpSpPr>
        <p:sp>
          <p:nvSpPr>
            <p:cNvPr id="60" name="NCPDP"/>
            <p:cNvSpPr txBox="1"/>
            <p:nvPr/>
          </p:nvSpPr>
          <p:spPr>
            <a:xfrm>
              <a:off x="9284113" y="4351216"/>
              <a:ext cx="618760" cy="299442"/>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2100" b="1">
                  <a:solidFill>
                    <a:srgbClr val="000000"/>
                  </a:solidFill>
                  <a:latin typeface="Calibri"/>
                  <a:ea typeface="Calibri"/>
                  <a:cs typeface="Calibri"/>
                  <a:sym typeface="Calibri"/>
                </a:defRPr>
              </a:lvl1pPr>
            </a:lstStyle>
            <a:p>
              <a:pPr algn="ctr" defTabSz="410751" hangingPunct="0"/>
              <a:r>
                <a:rPr sz="1477" kern="0" dirty="0"/>
                <a:t>NCPDP</a:t>
              </a:r>
            </a:p>
          </p:txBody>
        </p:sp>
        <p:sp>
          <p:nvSpPr>
            <p:cNvPr id="70" name="Connection Line"/>
            <p:cNvSpPr/>
            <p:nvPr/>
          </p:nvSpPr>
          <p:spPr>
            <a:xfrm>
              <a:off x="8726966" y="4018264"/>
              <a:ext cx="529523" cy="29495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path>
              </a:pathLst>
            </a:custGeom>
            <a:ln w="12700">
              <a:solidFill>
                <a:srgbClr val="000000"/>
              </a:solidFill>
              <a:miter lim="400000"/>
              <a:headEnd type="triangle"/>
            </a:ln>
          </p:spPr>
          <p:txBody>
            <a:bodyPr/>
            <a:lstStyle/>
            <a:p>
              <a:pPr algn="ctr" defTabSz="410751" hangingPunct="0"/>
              <a:endParaRPr sz="2531" kern="0">
                <a:solidFill>
                  <a:srgbClr val="FFFFFF"/>
                </a:solidFill>
                <a:sym typeface="Helvetica Light"/>
              </a:endParaRPr>
            </a:p>
          </p:txBody>
        </p:sp>
      </p:grpSp>
      <p:grpSp>
        <p:nvGrpSpPr>
          <p:cNvPr id="13" name="Group 12"/>
          <p:cNvGrpSpPr/>
          <p:nvPr/>
        </p:nvGrpSpPr>
        <p:grpSpPr>
          <a:xfrm>
            <a:off x="9067004" y="3748227"/>
            <a:ext cx="773994" cy="299442"/>
            <a:chOff x="9067004" y="3748227"/>
            <a:chExt cx="773994" cy="299442"/>
          </a:xfrm>
        </p:grpSpPr>
        <p:sp>
          <p:nvSpPr>
            <p:cNvPr id="59" name="X12"/>
            <p:cNvSpPr txBox="1"/>
            <p:nvPr/>
          </p:nvSpPr>
          <p:spPr>
            <a:xfrm>
              <a:off x="9472306" y="3748227"/>
              <a:ext cx="368692" cy="299442"/>
            </a:xfrm>
            <a:prstGeom prst="rect">
              <a:avLst/>
            </a:prstGeom>
            <a:ln w="12700">
              <a:miter lim="400000"/>
            </a:ln>
            <a:extLst>
              <a:ext uri="{C572A759-6A51-4108-AA02-DFA0A04FC94B}">
                <ma14:wrappingTextBoxFlag xmlns:ma14="http://schemas.microsoft.com/office/mac/drawingml/2011/main" xmlns="" val="1"/>
              </a:ext>
            </a:extLst>
          </p:spPr>
          <p:txBody>
            <a:bodyPr wrap="none" lIns="35719" tIns="35719" rIns="35719" bIns="35719" anchor="ctr">
              <a:spAutoFit/>
            </a:bodyPr>
            <a:lstStyle>
              <a:lvl1pPr>
                <a:defRPr sz="2100" b="1">
                  <a:solidFill>
                    <a:srgbClr val="000000"/>
                  </a:solidFill>
                  <a:latin typeface="Calibri"/>
                  <a:ea typeface="Calibri"/>
                  <a:cs typeface="Calibri"/>
                  <a:sym typeface="Calibri"/>
                </a:defRPr>
              </a:lvl1pPr>
            </a:lstStyle>
            <a:p>
              <a:pPr algn="ctr" defTabSz="410751" hangingPunct="0"/>
              <a:r>
                <a:rPr sz="1477" kern="0" dirty="0"/>
                <a:t>X12</a:t>
              </a:r>
            </a:p>
          </p:txBody>
        </p:sp>
        <p:sp>
          <p:nvSpPr>
            <p:cNvPr id="71" name="Connection Line"/>
            <p:cNvSpPr/>
            <p:nvPr/>
          </p:nvSpPr>
          <p:spPr>
            <a:xfrm>
              <a:off x="9067004" y="3816557"/>
              <a:ext cx="358130" cy="4943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0"/>
                  </a:lnTo>
                </a:path>
              </a:pathLst>
            </a:custGeom>
            <a:ln w="12700">
              <a:solidFill>
                <a:srgbClr val="000000"/>
              </a:solidFill>
              <a:miter lim="400000"/>
              <a:headEnd type="triangle"/>
            </a:ln>
          </p:spPr>
          <p:txBody>
            <a:bodyPr/>
            <a:lstStyle/>
            <a:p>
              <a:pPr algn="ctr" defTabSz="410751" hangingPunct="0"/>
              <a:endParaRPr sz="2531" kern="0">
                <a:solidFill>
                  <a:srgbClr val="FFFFFF"/>
                </a:solidFill>
                <a:sym typeface="Helvetica Light"/>
              </a:endParaRPr>
            </a:p>
          </p:txBody>
        </p:sp>
      </p:grpSp>
      <p:sp>
        <p:nvSpPr>
          <p:cNvPr id="22" name="Oval 21"/>
          <p:cNvSpPr/>
          <p:nvPr/>
        </p:nvSpPr>
        <p:spPr>
          <a:xfrm>
            <a:off x="7979863" y="1712152"/>
            <a:ext cx="1145570" cy="555152"/>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5284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4.58333E-6 1.11111E-6 L 0.38867 -0.18217 " pathEditMode="relative" rAng="0" ptsTypes="AA">
                                      <p:cBhvr>
                                        <p:cTn id="10" dur="2000" fill="hold"/>
                                        <p:tgtEl>
                                          <p:spTgt spid="75"/>
                                        </p:tgtEl>
                                        <p:attrNameLst>
                                          <p:attrName>ppt_x</p:attrName>
                                          <p:attrName>ppt_y</p:attrName>
                                        </p:attrNameLst>
                                      </p:cBhvr>
                                      <p:rCtr x="19375" y="-9005"/>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0.38867 -0.18217 L -0.1 0.09514 " pathEditMode="relative" rAng="0" ptsTypes="AA">
                                      <p:cBhvr>
                                        <p:cTn id="18" dur="2000" fill="hold"/>
                                        <p:tgtEl>
                                          <p:spTgt spid="75"/>
                                        </p:tgtEl>
                                        <p:attrNameLst>
                                          <p:attrName>ppt_x</p:attrName>
                                          <p:attrName>ppt_y</p:attrName>
                                        </p:attrNameLst>
                                      </p:cBhvr>
                                      <p:rCtr x="-24440" y="13866"/>
                                    </p:animMotion>
                                  </p:childTnLst>
                                </p:cTn>
                              </p:par>
                              <p:par>
                                <p:cTn id="19" presetID="53" presetClass="exit" presetSubtype="32" fill="hold" nodeType="withEffect">
                                  <p:stCondLst>
                                    <p:cond delay="0"/>
                                  </p:stCondLst>
                                  <p:childTnLst>
                                    <p:anim calcmode="lin" valueType="num">
                                      <p:cBhvr>
                                        <p:cTn id="20" dur="2000"/>
                                        <p:tgtEl>
                                          <p:spTgt spid="75"/>
                                        </p:tgtEl>
                                        <p:attrNameLst>
                                          <p:attrName>ppt_w</p:attrName>
                                        </p:attrNameLst>
                                      </p:cBhvr>
                                      <p:tavLst>
                                        <p:tav tm="0">
                                          <p:val>
                                            <p:strVal val="ppt_w"/>
                                          </p:val>
                                        </p:tav>
                                        <p:tav tm="100000">
                                          <p:val>
                                            <p:fltVal val="0"/>
                                          </p:val>
                                        </p:tav>
                                      </p:tavLst>
                                    </p:anim>
                                    <p:anim calcmode="lin" valueType="num">
                                      <p:cBhvr>
                                        <p:cTn id="21" dur="2000"/>
                                        <p:tgtEl>
                                          <p:spTgt spid="75"/>
                                        </p:tgtEl>
                                        <p:attrNameLst>
                                          <p:attrName>ppt_h</p:attrName>
                                        </p:attrNameLst>
                                      </p:cBhvr>
                                      <p:tavLst>
                                        <p:tav tm="0">
                                          <p:val>
                                            <p:strVal val="ppt_h"/>
                                          </p:val>
                                        </p:tav>
                                        <p:tav tm="100000">
                                          <p:val>
                                            <p:fltVal val="0"/>
                                          </p:val>
                                        </p:tav>
                                      </p:tavLst>
                                    </p:anim>
                                    <p:animEffect transition="out" filter="fade">
                                      <p:cBhvr>
                                        <p:cTn id="22" dur="2000"/>
                                        <p:tgtEl>
                                          <p:spTgt spid="75"/>
                                        </p:tgtEl>
                                      </p:cBhvr>
                                    </p:animEffect>
                                    <p:set>
                                      <p:cBhvr>
                                        <p:cTn id="23" dur="1" fill="hold">
                                          <p:stCondLst>
                                            <p:cond delay="1999"/>
                                          </p:stCondLst>
                                        </p:cTn>
                                        <p:tgtEl>
                                          <p:spTgt spid="75"/>
                                        </p:tgtEl>
                                        <p:attrNameLst>
                                          <p:attrName>style.visibility</p:attrName>
                                        </p:attrNameLst>
                                      </p:cBhvr>
                                      <p:to>
                                        <p:strVal val="hidden"/>
                                      </p:to>
                                    </p:set>
                                  </p:childTnLst>
                                </p:cTn>
                              </p:par>
                            </p:childTnLst>
                          </p:cTn>
                        </p:par>
                        <p:par>
                          <p:cTn id="24" fill="hold">
                            <p:stCondLst>
                              <p:cond delay="2000"/>
                            </p:stCondLst>
                            <p:childTnLst>
                              <p:par>
                                <p:cTn id="25" presetID="1" presetClass="exit" presetSubtype="0" fill="hold" nodeType="afterEffect">
                                  <p:stCondLst>
                                    <p:cond delay="1000"/>
                                  </p:stCondLst>
                                  <p:childTnLst>
                                    <p:set>
                                      <p:cBhvr>
                                        <p:cTn id="26" dur="1" fill="hold">
                                          <p:stCondLst>
                                            <p:cond delay="0"/>
                                          </p:stCondLst>
                                        </p:cTn>
                                        <p:tgtEl>
                                          <p:spTgt spid="7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73"/>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500"/>
                                  </p:stCondLst>
                                  <p:childTnLst>
                                    <p:set>
                                      <p:cBhvr>
                                        <p:cTn id="39" dur="1" fill="hold">
                                          <p:stCondLst>
                                            <p:cond delay="0"/>
                                          </p:stCondLst>
                                        </p:cTn>
                                        <p:tgtEl>
                                          <p:spTgt spid="124"/>
                                        </p:tgtEl>
                                        <p:attrNameLst>
                                          <p:attrName>style.visibility</p:attrName>
                                        </p:attrNameLst>
                                      </p:cBhvr>
                                      <p:to>
                                        <p:strVal val="visible"/>
                                      </p:to>
                                    </p:set>
                                  </p:childTnLst>
                                </p:cTn>
                              </p:par>
                              <p:par>
                                <p:cTn id="40" presetID="1" presetClass="entr" presetSubtype="0" fill="hold" grpId="0" nodeType="withEffect">
                                  <p:stCondLst>
                                    <p:cond delay="500"/>
                                  </p:stCondLst>
                                  <p:childTnLst>
                                    <p:set>
                                      <p:cBhvr>
                                        <p:cTn id="41" dur="1" fill="hold">
                                          <p:stCondLst>
                                            <p:cond delay="0"/>
                                          </p:stCondLst>
                                        </p:cTn>
                                        <p:tgtEl>
                                          <p:spTgt spid="174"/>
                                        </p:tgtEl>
                                        <p:attrNameLst>
                                          <p:attrName>style.visibility</p:attrName>
                                        </p:attrNameLst>
                                      </p:cBhvr>
                                      <p:to>
                                        <p:strVal val="visible"/>
                                      </p:to>
                                    </p:set>
                                  </p:childTnLst>
                                </p:cTn>
                              </p:par>
                            </p:childTnLst>
                          </p:cTn>
                        </p:par>
                        <p:par>
                          <p:cTn id="42" fill="hold">
                            <p:stCondLst>
                              <p:cond delay="500"/>
                            </p:stCondLst>
                            <p:childTnLst>
                              <p:par>
                                <p:cTn id="43" presetID="1" presetClass="entr" presetSubtype="0" fill="hold" grpId="0" nodeType="afterEffect">
                                  <p:stCondLst>
                                    <p:cond delay="500"/>
                                  </p:stCondLst>
                                  <p:childTnLst>
                                    <p:set>
                                      <p:cBhvr>
                                        <p:cTn id="44" dur="1" fill="hold">
                                          <p:stCondLst>
                                            <p:cond delay="0"/>
                                          </p:stCondLst>
                                        </p:cTn>
                                        <p:tgtEl>
                                          <p:spTgt spid="125"/>
                                        </p:tgtEl>
                                        <p:attrNameLst>
                                          <p:attrName>style.visibility</p:attrName>
                                        </p:attrNameLst>
                                      </p:cBhvr>
                                      <p:to>
                                        <p:strVal val="visible"/>
                                      </p:to>
                                    </p:set>
                                  </p:childTnLst>
                                </p:cTn>
                              </p:par>
                              <p:par>
                                <p:cTn id="45" presetID="1" presetClass="entr" presetSubtype="0" fill="hold" grpId="0" nodeType="withEffect">
                                  <p:stCondLst>
                                    <p:cond delay="500"/>
                                  </p:stCondLst>
                                  <p:childTnLst>
                                    <p:set>
                                      <p:cBhvr>
                                        <p:cTn id="46" dur="1" fill="hold">
                                          <p:stCondLst>
                                            <p:cond delay="0"/>
                                          </p:stCondLst>
                                        </p:cTn>
                                        <p:tgtEl>
                                          <p:spTgt spid="175"/>
                                        </p:tgtEl>
                                        <p:attrNameLst>
                                          <p:attrName>style.visibility</p:attrName>
                                        </p:attrNameLst>
                                      </p:cBhvr>
                                      <p:to>
                                        <p:strVal val="visible"/>
                                      </p:to>
                                    </p:set>
                                  </p:childTnLst>
                                </p:cTn>
                              </p:par>
                            </p:childTnLst>
                          </p:cTn>
                        </p:par>
                        <p:par>
                          <p:cTn id="47" fill="hold">
                            <p:stCondLst>
                              <p:cond delay="1000"/>
                            </p:stCondLst>
                            <p:childTnLst>
                              <p:par>
                                <p:cTn id="48" presetID="1" presetClass="entr" presetSubtype="0" fill="hold" grpId="0" nodeType="afterEffect">
                                  <p:stCondLst>
                                    <p:cond delay="500"/>
                                  </p:stCondLst>
                                  <p:childTnLst>
                                    <p:set>
                                      <p:cBhvr>
                                        <p:cTn id="49" dur="1" fill="hold">
                                          <p:stCondLst>
                                            <p:cond delay="0"/>
                                          </p:stCondLst>
                                        </p:cTn>
                                        <p:tgtEl>
                                          <p:spTgt spid="126"/>
                                        </p:tgtEl>
                                        <p:attrNameLst>
                                          <p:attrName>style.visibility</p:attrName>
                                        </p:attrNameLst>
                                      </p:cBhvr>
                                      <p:to>
                                        <p:strVal val="visible"/>
                                      </p:to>
                                    </p:set>
                                  </p:childTnLst>
                                </p:cTn>
                              </p:par>
                              <p:par>
                                <p:cTn id="50" presetID="1" presetClass="entr" presetSubtype="0" fill="hold" grpId="0" nodeType="withEffect">
                                  <p:stCondLst>
                                    <p:cond delay="500"/>
                                  </p:stCondLst>
                                  <p:childTnLst>
                                    <p:set>
                                      <p:cBhvr>
                                        <p:cTn id="51" dur="1" fill="hold">
                                          <p:stCondLst>
                                            <p:cond delay="0"/>
                                          </p:stCondLst>
                                        </p:cTn>
                                        <p:tgtEl>
                                          <p:spTgt spid="176"/>
                                        </p:tgtEl>
                                        <p:attrNameLst>
                                          <p:attrName>style.visibility</p:attrName>
                                        </p:attrNameLst>
                                      </p:cBhvr>
                                      <p:to>
                                        <p:strVal val="visible"/>
                                      </p:to>
                                    </p:set>
                                  </p:childTnLst>
                                </p:cTn>
                              </p:par>
                            </p:childTnLst>
                          </p:cTn>
                        </p:par>
                        <p:par>
                          <p:cTn id="52" fill="hold">
                            <p:stCondLst>
                              <p:cond delay="1500"/>
                            </p:stCondLst>
                            <p:childTnLst>
                              <p:par>
                                <p:cTn id="53" presetID="1" presetClass="entr" presetSubtype="0" fill="hold" grpId="0" nodeType="afterEffect">
                                  <p:stCondLst>
                                    <p:cond delay="500"/>
                                  </p:stCondLst>
                                  <p:childTnLst>
                                    <p:set>
                                      <p:cBhvr>
                                        <p:cTn id="54" dur="1" fill="hold">
                                          <p:stCondLst>
                                            <p:cond delay="0"/>
                                          </p:stCondLst>
                                        </p:cTn>
                                        <p:tgtEl>
                                          <p:spTgt spid="127"/>
                                        </p:tgtEl>
                                        <p:attrNameLst>
                                          <p:attrName>style.visibility</p:attrName>
                                        </p:attrNameLst>
                                      </p:cBhvr>
                                      <p:to>
                                        <p:strVal val="visible"/>
                                      </p:to>
                                    </p:set>
                                  </p:childTnLst>
                                </p:cTn>
                              </p:par>
                              <p:par>
                                <p:cTn id="55" presetID="1" presetClass="entr" presetSubtype="0" fill="hold" grpId="0" nodeType="withEffect">
                                  <p:stCondLst>
                                    <p:cond delay="500"/>
                                  </p:stCondLst>
                                  <p:childTnLst>
                                    <p:set>
                                      <p:cBhvr>
                                        <p:cTn id="56" dur="1" fill="hold">
                                          <p:stCondLst>
                                            <p:cond delay="0"/>
                                          </p:stCondLst>
                                        </p:cTn>
                                        <p:tgtEl>
                                          <p:spTgt spid="177"/>
                                        </p:tgtEl>
                                        <p:attrNameLst>
                                          <p:attrName>style.visibility</p:attrName>
                                        </p:attrNameLst>
                                      </p:cBhvr>
                                      <p:to>
                                        <p:strVal val="visible"/>
                                      </p:to>
                                    </p:set>
                                  </p:childTnLst>
                                </p:cTn>
                              </p:par>
                            </p:childTnLst>
                          </p:cTn>
                        </p:par>
                        <p:par>
                          <p:cTn id="57" fill="hold">
                            <p:stCondLst>
                              <p:cond delay="2000"/>
                            </p:stCondLst>
                            <p:childTnLst>
                              <p:par>
                                <p:cTn id="58" presetID="1" presetClass="entr" presetSubtype="0" fill="hold" grpId="0" nodeType="afterEffect">
                                  <p:stCondLst>
                                    <p:cond delay="500"/>
                                  </p:stCondLst>
                                  <p:childTnLst>
                                    <p:set>
                                      <p:cBhvr>
                                        <p:cTn id="59" dur="1" fill="hold">
                                          <p:stCondLst>
                                            <p:cond delay="0"/>
                                          </p:stCondLst>
                                        </p:cTn>
                                        <p:tgtEl>
                                          <p:spTgt spid="128"/>
                                        </p:tgtEl>
                                        <p:attrNameLst>
                                          <p:attrName>style.visibility</p:attrName>
                                        </p:attrNameLst>
                                      </p:cBhvr>
                                      <p:to>
                                        <p:strVal val="visible"/>
                                      </p:to>
                                    </p:set>
                                  </p:childTnLst>
                                </p:cTn>
                              </p:par>
                              <p:par>
                                <p:cTn id="60" presetID="1" presetClass="entr" presetSubtype="0" fill="hold" grpId="0" nodeType="withEffect">
                                  <p:stCondLst>
                                    <p:cond delay="500"/>
                                  </p:stCondLst>
                                  <p:childTnLst>
                                    <p:set>
                                      <p:cBhvr>
                                        <p:cTn id="61" dur="1" fill="hold">
                                          <p:stCondLst>
                                            <p:cond delay="0"/>
                                          </p:stCondLst>
                                        </p:cTn>
                                        <p:tgtEl>
                                          <p:spTgt spid="178"/>
                                        </p:tgtEl>
                                        <p:attrNameLst>
                                          <p:attrName>style.visibility</p:attrName>
                                        </p:attrNameLst>
                                      </p:cBhvr>
                                      <p:to>
                                        <p:strVal val="visible"/>
                                      </p:to>
                                    </p:set>
                                  </p:childTnLst>
                                </p:cTn>
                              </p:par>
                            </p:childTnLst>
                          </p:cTn>
                        </p:par>
                        <p:par>
                          <p:cTn id="62" fill="hold">
                            <p:stCondLst>
                              <p:cond delay="2500"/>
                            </p:stCondLst>
                            <p:childTnLst>
                              <p:par>
                                <p:cTn id="63" presetID="1" presetClass="entr" presetSubtype="0" fill="hold" grpId="0" nodeType="afterEffect">
                                  <p:stCondLst>
                                    <p:cond delay="500"/>
                                  </p:stCondLst>
                                  <p:childTnLst>
                                    <p:set>
                                      <p:cBhvr>
                                        <p:cTn id="64" dur="1" fill="hold">
                                          <p:stCondLst>
                                            <p:cond delay="0"/>
                                          </p:stCondLst>
                                        </p:cTn>
                                        <p:tgtEl>
                                          <p:spTgt spid="129"/>
                                        </p:tgtEl>
                                        <p:attrNameLst>
                                          <p:attrName>style.visibility</p:attrName>
                                        </p:attrNameLst>
                                      </p:cBhvr>
                                      <p:to>
                                        <p:strVal val="visible"/>
                                      </p:to>
                                    </p:set>
                                  </p:childTnLst>
                                </p:cTn>
                              </p:par>
                              <p:par>
                                <p:cTn id="65" presetID="1" presetClass="entr" presetSubtype="0" fill="hold" grpId="0" nodeType="withEffect">
                                  <p:stCondLst>
                                    <p:cond delay="500"/>
                                  </p:stCondLst>
                                  <p:childTnLst>
                                    <p:set>
                                      <p:cBhvr>
                                        <p:cTn id="66" dur="1" fill="hold">
                                          <p:stCondLst>
                                            <p:cond delay="0"/>
                                          </p:stCondLst>
                                        </p:cTn>
                                        <p:tgtEl>
                                          <p:spTgt spid="17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wipe(left)">
                                      <p:cBhvr>
                                        <p:cTn id="75" dur="500"/>
                                        <p:tgtEl>
                                          <p:spTgt spid="9"/>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19"/>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22"/>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20"/>
                                        </p:tgtEl>
                                        <p:attrNameLst>
                                          <p:attrName>style.visibility</p:attrName>
                                        </p:attrNameLst>
                                      </p:cBhvr>
                                      <p:to>
                                        <p:strVal val="visible"/>
                                      </p:to>
                                    </p:set>
                                  </p:childTnLst>
                                </p:cTn>
                              </p:par>
                            </p:childTnLst>
                          </p:cTn>
                        </p:par>
                        <p:par>
                          <p:cTn id="88" fill="hold">
                            <p:stCondLst>
                              <p:cond delay="0"/>
                            </p:stCondLst>
                            <p:childTnLst>
                              <p:par>
                                <p:cTn id="89" presetID="22" presetClass="entr" presetSubtype="4" fill="hold" nodeType="afterEffect">
                                  <p:stCondLst>
                                    <p:cond delay="500"/>
                                  </p:stCondLst>
                                  <p:childTnLst>
                                    <p:set>
                                      <p:cBhvr>
                                        <p:cTn id="90" dur="1" fill="hold">
                                          <p:stCondLst>
                                            <p:cond delay="0"/>
                                          </p:stCondLst>
                                        </p:cTn>
                                        <p:tgtEl>
                                          <p:spTgt spid="21"/>
                                        </p:tgtEl>
                                        <p:attrNameLst>
                                          <p:attrName>style.visibility</p:attrName>
                                        </p:attrNameLst>
                                      </p:cBhvr>
                                      <p:to>
                                        <p:strVal val="visible"/>
                                      </p:to>
                                    </p:set>
                                    <p:animEffect transition="in" filter="wipe(down)">
                                      <p:cBhvr>
                                        <p:cTn id="91" dur="500"/>
                                        <p:tgtEl>
                                          <p:spTgt spid="21"/>
                                        </p:tgtEl>
                                      </p:cBhvr>
                                    </p:animEffect>
                                  </p:childTnLst>
                                </p:cTn>
                              </p:par>
                            </p:childTnLst>
                          </p:cTn>
                        </p:par>
                        <p:par>
                          <p:cTn id="92" fill="hold">
                            <p:stCondLst>
                              <p:cond delay="1000"/>
                            </p:stCondLst>
                            <p:childTnLst>
                              <p:par>
                                <p:cTn id="93" presetID="22" presetClass="entr" presetSubtype="8" fill="hold" nodeType="afterEffect">
                                  <p:stCondLst>
                                    <p:cond delay="500"/>
                                  </p:stCondLst>
                                  <p:childTnLst>
                                    <p:set>
                                      <p:cBhvr>
                                        <p:cTn id="94" dur="1" fill="hold">
                                          <p:stCondLst>
                                            <p:cond delay="0"/>
                                          </p:stCondLst>
                                        </p:cTn>
                                        <p:tgtEl>
                                          <p:spTgt spid="13"/>
                                        </p:tgtEl>
                                        <p:attrNameLst>
                                          <p:attrName>style.visibility</p:attrName>
                                        </p:attrNameLst>
                                      </p:cBhvr>
                                      <p:to>
                                        <p:strVal val="visible"/>
                                      </p:to>
                                    </p:set>
                                    <p:animEffect transition="in" filter="wipe(left)">
                                      <p:cBhvr>
                                        <p:cTn id="95" dur="500"/>
                                        <p:tgtEl>
                                          <p:spTgt spid="13"/>
                                        </p:tgtEl>
                                      </p:cBhvr>
                                    </p:animEffect>
                                  </p:childTnLst>
                                </p:cTn>
                              </p:par>
                            </p:childTnLst>
                          </p:cTn>
                        </p:par>
                        <p:par>
                          <p:cTn id="96" fill="hold">
                            <p:stCondLst>
                              <p:cond delay="2000"/>
                            </p:stCondLst>
                            <p:childTnLst>
                              <p:par>
                                <p:cTn id="97" presetID="22" presetClass="entr" presetSubtype="8" fill="hold" nodeType="afterEffect">
                                  <p:stCondLst>
                                    <p:cond delay="50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3000"/>
                            </p:stCondLst>
                            <p:childTnLst>
                              <p:par>
                                <p:cTn id="101" presetID="22" presetClass="entr" presetSubtype="1" fill="hold" nodeType="afterEffect">
                                  <p:stCondLst>
                                    <p:cond delay="500"/>
                                  </p:stCondLst>
                                  <p:childTnLst>
                                    <p:set>
                                      <p:cBhvr>
                                        <p:cTn id="102" dur="1" fill="hold">
                                          <p:stCondLst>
                                            <p:cond delay="0"/>
                                          </p:stCondLst>
                                        </p:cTn>
                                        <p:tgtEl>
                                          <p:spTgt spid="15"/>
                                        </p:tgtEl>
                                        <p:attrNameLst>
                                          <p:attrName>style.visibility</p:attrName>
                                        </p:attrNameLst>
                                      </p:cBhvr>
                                      <p:to>
                                        <p:strVal val="visible"/>
                                      </p:to>
                                    </p:set>
                                    <p:animEffect transition="in" filter="wipe(up)">
                                      <p:cBhvr>
                                        <p:cTn id="10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23" grpId="0" animBg="1"/>
      <p:bldP spid="124" grpId="0" animBg="1"/>
      <p:bldP spid="125" grpId="0" animBg="1"/>
      <p:bldP spid="126" grpId="0" animBg="1"/>
      <p:bldP spid="127" grpId="0" animBg="1"/>
      <p:bldP spid="128" grpId="0" animBg="1"/>
      <p:bldP spid="129" grpId="0" animBg="1"/>
      <p:bldP spid="173" grpId="0" animBg="1"/>
      <p:bldP spid="174" grpId="0" animBg="1"/>
      <p:bldP spid="175" grpId="0" animBg="1"/>
      <p:bldP spid="176" grpId="0" animBg="1"/>
      <p:bldP spid="177" grpId="0" animBg="1"/>
      <p:bldP spid="178" grpId="0" animBg="1"/>
      <p:bldP spid="179" grpId="0" animBg="1"/>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Arrow Connector 25"/>
          <p:cNvCxnSpPr>
            <a:stCxn id="55" idx="6"/>
            <a:endCxn id="61" idx="2"/>
          </p:cNvCxnSpPr>
          <p:nvPr/>
        </p:nvCxnSpPr>
        <p:spPr>
          <a:xfrm>
            <a:off x="6074833" y="2567907"/>
            <a:ext cx="471422" cy="0"/>
          </a:xfrm>
          <a:prstGeom prst="straightConnector1">
            <a:avLst/>
          </a:prstGeom>
          <a:ln w="698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useBgFill="1">
        <p:nvSpPr>
          <p:cNvPr id="2" name="Title 1"/>
          <p:cNvSpPr>
            <a:spLocks noGrp="1"/>
          </p:cNvSpPr>
          <p:nvPr>
            <p:ph type="title"/>
          </p:nvPr>
        </p:nvSpPr>
        <p:spPr>
          <a:xfrm>
            <a:off x="1905000" y="-228600"/>
            <a:ext cx="9525000" cy="1114130"/>
          </a:xfrm>
        </p:spPr>
        <p:txBody>
          <a:bodyPr vert="horz" wrap="square" lIns="76200" tIns="38100" rIns="76200" bIns="38100" numCol="1" rtlCol="0" anchor="b" anchorCtr="0" compatLnSpc="1">
            <a:prstTxWarp prst="textNoShape">
              <a:avLst/>
            </a:prstTxWarp>
            <a:normAutofit/>
          </a:bodyPr>
          <a:lstStyle/>
          <a:p>
            <a:r>
              <a:rPr lang="en-US" sz="3000" dirty="0"/>
              <a:t>The Interoperable App Development Process</a:t>
            </a:r>
          </a:p>
        </p:txBody>
      </p:sp>
      <p:sp>
        <p:nvSpPr>
          <p:cNvPr id="3" name="TextBox 2"/>
          <p:cNvSpPr txBox="1"/>
          <p:nvPr/>
        </p:nvSpPr>
        <p:spPr>
          <a:xfrm>
            <a:off x="2423584" y="3574362"/>
            <a:ext cx="2187104" cy="1590307"/>
          </a:xfrm>
          <a:prstGeom prst="rect">
            <a:avLst/>
          </a:prstGeom>
          <a:noFill/>
          <a:ln>
            <a:solidFill>
              <a:schemeClr val="bg2">
                <a:lumMod val="75000"/>
              </a:schemeClr>
            </a:solidFill>
          </a:ln>
        </p:spPr>
        <p:txBody>
          <a:bodyPr wrap="square" rtlCol="0">
            <a:noAutofit/>
          </a:bodyPr>
          <a:lstStyle/>
          <a:p>
            <a:pPr algn="ctr">
              <a:spcAft>
                <a:spcPts val="333"/>
              </a:spcAft>
            </a:pPr>
            <a:r>
              <a:rPr lang="en-US" sz="1500" b="1" u="sng" dirty="0"/>
              <a:t>Project Needs</a:t>
            </a:r>
          </a:p>
          <a:p>
            <a:pPr marL="152394" indent="-152394">
              <a:buFont typeface="Arial"/>
              <a:buChar char="•"/>
            </a:pPr>
            <a:r>
              <a:rPr lang="en-US" sz="1333" dirty="0"/>
              <a:t>Pediatric Growth Chart</a:t>
            </a:r>
          </a:p>
          <a:p>
            <a:pPr marL="152394" indent="-152394">
              <a:buFont typeface="Arial"/>
              <a:buChar char="•"/>
            </a:pPr>
            <a:r>
              <a:rPr lang="en-US" sz="1333" dirty="0"/>
              <a:t>Neonatal Bilirubin</a:t>
            </a:r>
          </a:p>
          <a:p>
            <a:pPr marL="152394" indent="-152394">
              <a:buFont typeface="Arial"/>
              <a:buChar char="•"/>
            </a:pPr>
            <a:r>
              <a:rPr lang="en-US" sz="1333" dirty="0" err="1"/>
              <a:t>Comm</a:t>
            </a:r>
            <a:r>
              <a:rPr lang="en-US" sz="1333" dirty="0"/>
              <a:t> </a:t>
            </a:r>
            <a:r>
              <a:rPr lang="en-US" sz="1333" dirty="0" err="1"/>
              <a:t>Acq</a:t>
            </a:r>
            <a:r>
              <a:rPr lang="en-US" sz="1333" dirty="0"/>
              <a:t> Pneumonia</a:t>
            </a:r>
          </a:p>
          <a:p>
            <a:pPr marL="152394" indent="-152394">
              <a:buFont typeface="Arial"/>
              <a:buChar char="•"/>
            </a:pPr>
            <a:r>
              <a:rPr lang="en-US" sz="1333" dirty="0"/>
              <a:t>OPA Data Collection</a:t>
            </a:r>
          </a:p>
          <a:p>
            <a:pPr marL="152394" indent="-152394">
              <a:buFont typeface="Arial"/>
              <a:buChar char="•"/>
            </a:pPr>
            <a:r>
              <a:rPr lang="en-US" sz="1333" dirty="0"/>
              <a:t>MQIP</a:t>
            </a:r>
          </a:p>
          <a:p>
            <a:pPr marL="152394" indent="-152394">
              <a:buFont typeface="Arial"/>
              <a:buChar char="•"/>
            </a:pPr>
            <a:r>
              <a:rPr lang="en-US" sz="1333" dirty="0"/>
              <a:t>ACC registries</a:t>
            </a:r>
          </a:p>
          <a:p>
            <a:endParaRPr lang="en-US" sz="1500" dirty="0"/>
          </a:p>
        </p:txBody>
      </p:sp>
      <p:cxnSp>
        <p:nvCxnSpPr>
          <p:cNvPr id="7" name="Straight Arrow Connector 6"/>
          <p:cNvCxnSpPr>
            <a:stCxn id="46" idx="6"/>
            <a:endCxn id="55" idx="2"/>
          </p:cNvCxnSpPr>
          <p:nvPr/>
        </p:nvCxnSpPr>
        <p:spPr>
          <a:xfrm flipV="1">
            <a:off x="4267196" y="2567909"/>
            <a:ext cx="456614" cy="1"/>
          </a:xfrm>
          <a:prstGeom prst="straightConnector1">
            <a:avLst/>
          </a:prstGeom>
          <a:ln w="698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61" idx="6"/>
            <a:endCxn id="36" idx="2"/>
          </p:cNvCxnSpPr>
          <p:nvPr/>
        </p:nvCxnSpPr>
        <p:spPr>
          <a:xfrm>
            <a:off x="7897280" y="2567907"/>
            <a:ext cx="419414" cy="0"/>
          </a:xfrm>
          <a:prstGeom prst="straightConnector1">
            <a:avLst/>
          </a:prstGeom>
          <a:ln w="698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a:stCxn id="36" idx="3"/>
            <a:endCxn id="67" idx="0"/>
          </p:cNvCxnSpPr>
          <p:nvPr/>
        </p:nvCxnSpPr>
        <p:spPr>
          <a:xfrm flipH="1">
            <a:off x="8938563" y="3049451"/>
            <a:ext cx="4174" cy="311203"/>
          </a:xfrm>
          <a:prstGeom prst="straightConnector1">
            <a:avLst/>
          </a:prstGeom>
          <a:ln w="698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3" name="Straight Arrow Connector 42"/>
          <p:cNvCxnSpPr>
            <a:stCxn id="67" idx="4"/>
            <a:endCxn id="80" idx="1"/>
          </p:cNvCxnSpPr>
          <p:nvPr/>
        </p:nvCxnSpPr>
        <p:spPr>
          <a:xfrm>
            <a:off x="8938563" y="4692144"/>
            <a:ext cx="0" cy="302293"/>
          </a:xfrm>
          <a:prstGeom prst="straightConnector1">
            <a:avLst/>
          </a:prstGeom>
          <a:ln w="698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a:stCxn id="80" idx="2"/>
            <a:endCxn id="83" idx="6"/>
          </p:cNvCxnSpPr>
          <p:nvPr/>
        </p:nvCxnSpPr>
        <p:spPr>
          <a:xfrm flipH="1" flipV="1">
            <a:off x="7764514" y="5475791"/>
            <a:ext cx="548007" cy="186"/>
          </a:xfrm>
          <a:prstGeom prst="straightConnector1">
            <a:avLst/>
          </a:prstGeom>
          <a:ln w="698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5961713" y="3577449"/>
            <a:ext cx="1578678" cy="861967"/>
          </a:xfrm>
          <a:prstGeom prst="rect">
            <a:avLst/>
          </a:prstGeom>
          <a:noFill/>
          <a:ln w="22225">
            <a:solidFill>
              <a:schemeClr val="tx1"/>
            </a:solidFill>
          </a:ln>
        </p:spPr>
        <p:txBody>
          <a:bodyPr wrap="square" rtlCol="0">
            <a:spAutoFit/>
          </a:bodyPr>
          <a:lstStyle/>
          <a:p>
            <a:pPr algn="ctr"/>
            <a:r>
              <a:rPr lang="en-US" sz="1667" b="1" dirty="0"/>
              <a:t>Terminology</a:t>
            </a:r>
          </a:p>
          <a:p>
            <a:pPr algn="ctr"/>
            <a:r>
              <a:rPr lang="en-US" sz="1667" b="1" dirty="0"/>
              <a:t>Server</a:t>
            </a:r>
          </a:p>
          <a:p>
            <a:pPr algn="ctr"/>
            <a:r>
              <a:rPr lang="en-US" sz="1667" b="1" dirty="0"/>
              <a:t>(SOLOR)</a:t>
            </a:r>
          </a:p>
        </p:txBody>
      </p:sp>
      <p:cxnSp>
        <p:nvCxnSpPr>
          <p:cNvPr id="56" name="Straight Arrow Connector 55"/>
          <p:cNvCxnSpPr/>
          <p:nvPr/>
        </p:nvCxnSpPr>
        <p:spPr>
          <a:xfrm>
            <a:off x="5693836" y="3233654"/>
            <a:ext cx="267879" cy="340637"/>
          </a:xfrm>
          <a:prstGeom prst="straightConnector1">
            <a:avLst/>
          </a:prstGeom>
          <a:ln w="47625">
            <a:solidFill>
              <a:schemeClr val="bg1">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9" name="Straight Arrow Connector 58"/>
          <p:cNvCxnSpPr/>
          <p:nvPr/>
        </p:nvCxnSpPr>
        <p:spPr>
          <a:xfrm flipH="1">
            <a:off x="7540392" y="3038659"/>
            <a:ext cx="776302" cy="538788"/>
          </a:xfrm>
          <a:prstGeom prst="straightConnector1">
            <a:avLst/>
          </a:prstGeom>
          <a:ln w="47625">
            <a:solidFill>
              <a:schemeClr val="bg1">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a:stCxn id="67" idx="2"/>
            <a:endCxn id="52" idx="3"/>
          </p:cNvCxnSpPr>
          <p:nvPr/>
        </p:nvCxnSpPr>
        <p:spPr>
          <a:xfrm flipH="1" flipV="1">
            <a:off x="7540391" y="4008431"/>
            <a:ext cx="722660" cy="17966"/>
          </a:xfrm>
          <a:prstGeom prst="straightConnector1">
            <a:avLst/>
          </a:prstGeom>
          <a:ln w="47625">
            <a:solidFill>
              <a:schemeClr val="bg1">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flipH="1">
            <a:off x="5618330" y="4423835"/>
            <a:ext cx="343385" cy="527713"/>
          </a:xfrm>
          <a:prstGeom prst="straightConnector1">
            <a:avLst/>
          </a:prstGeom>
          <a:ln w="47625">
            <a:solidFill>
              <a:schemeClr val="bg1">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a:stCxn id="91" idx="2"/>
            <a:endCxn id="3" idx="2"/>
          </p:cNvCxnSpPr>
          <p:nvPr/>
        </p:nvCxnSpPr>
        <p:spPr>
          <a:xfrm rot="10800000">
            <a:off x="3517139" y="5164668"/>
            <a:ext cx="1093553" cy="311124"/>
          </a:xfrm>
          <a:prstGeom prst="bentConnector2">
            <a:avLst/>
          </a:prstGeom>
          <a:ln w="5715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6" name="Oval 45"/>
          <p:cNvSpPr/>
          <p:nvPr/>
        </p:nvSpPr>
        <p:spPr>
          <a:xfrm>
            <a:off x="2889252" y="1902163"/>
            <a:ext cx="1377945" cy="1331490"/>
          </a:xfrm>
          <a:prstGeom prst="ellipse">
            <a:avLst/>
          </a:prstGeom>
          <a:solidFill>
            <a:srgbClr val="D44CC1"/>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67" b="1" dirty="0">
                <a:solidFill>
                  <a:schemeClr val="tx1"/>
                </a:solidFill>
              </a:rPr>
              <a:t>Domain Analysis</a:t>
            </a:r>
          </a:p>
        </p:txBody>
      </p:sp>
      <p:cxnSp>
        <p:nvCxnSpPr>
          <p:cNvPr id="51" name="Straight Arrow Connector 50"/>
          <p:cNvCxnSpPr>
            <a:endCxn id="83" idx="0"/>
          </p:cNvCxnSpPr>
          <p:nvPr/>
        </p:nvCxnSpPr>
        <p:spPr>
          <a:xfrm>
            <a:off x="7089001" y="4423835"/>
            <a:ext cx="0" cy="386213"/>
          </a:xfrm>
          <a:prstGeom prst="straightConnector1">
            <a:avLst/>
          </a:prstGeom>
          <a:ln w="47625">
            <a:solidFill>
              <a:schemeClr val="bg1">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a:stCxn id="83" idx="2"/>
            <a:endCxn id="91" idx="6"/>
          </p:cNvCxnSpPr>
          <p:nvPr/>
        </p:nvCxnSpPr>
        <p:spPr>
          <a:xfrm flipH="1">
            <a:off x="5961713" y="5475791"/>
            <a:ext cx="451776" cy="0"/>
          </a:xfrm>
          <a:prstGeom prst="straightConnector1">
            <a:avLst/>
          </a:prstGeom>
          <a:ln w="698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endCxn id="46" idx="4"/>
          </p:cNvCxnSpPr>
          <p:nvPr/>
        </p:nvCxnSpPr>
        <p:spPr>
          <a:xfrm flipV="1">
            <a:off x="3578223" y="3233653"/>
            <a:ext cx="0" cy="343794"/>
          </a:xfrm>
          <a:prstGeom prst="straightConnector1">
            <a:avLst/>
          </a:prstGeom>
          <a:ln w="6985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H="1" flipV="1">
            <a:off x="7540393" y="4404135"/>
            <a:ext cx="776303" cy="642939"/>
          </a:xfrm>
          <a:prstGeom prst="straightConnector1">
            <a:avLst/>
          </a:prstGeom>
          <a:ln w="47625">
            <a:solidFill>
              <a:schemeClr val="bg1">
                <a:lumMod val="75000"/>
              </a:schemeClr>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55" name="Oval 54"/>
          <p:cNvSpPr/>
          <p:nvPr/>
        </p:nvSpPr>
        <p:spPr>
          <a:xfrm>
            <a:off x="4723810" y="1902162"/>
            <a:ext cx="1351024" cy="1331490"/>
          </a:xfrm>
          <a:prstGeom prst="ellipse">
            <a:avLst/>
          </a:prstGeom>
          <a:solidFill>
            <a:schemeClr val="tx2">
              <a:lumMod val="25000"/>
              <a:lumOff val="75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67" b="1" dirty="0">
                <a:solidFill>
                  <a:schemeClr val="tx1"/>
                </a:solidFill>
              </a:rPr>
              <a:t>Create Logical Models (CIMI)</a:t>
            </a:r>
          </a:p>
        </p:txBody>
      </p:sp>
      <p:sp>
        <p:nvSpPr>
          <p:cNvPr id="61" name="Oval 60"/>
          <p:cNvSpPr/>
          <p:nvPr/>
        </p:nvSpPr>
        <p:spPr>
          <a:xfrm>
            <a:off x="6546256" y="1902162"/>
            <a:ext cx="1351024" cy="1331490"/>
          </a:xfrm>
          <a:prstGeom prst="ellipse">
            <a:avLst/>
          </a:prstGeom>
          <a:solidFill>
            <a:schemeClr val="accent5"/>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67" b="1" dirty="0">
                <a:solidFill>
                  <a:schemeClr val="tx1"/>
                </a:solidFill>
              </a:rPr>
              <a:t>Approve Models</a:t>
            </a:r>
          </a:p>
        </p:txBody>
      </p:sp>
      <p:sp>
        <p:nvSpPr>
          <p:cNvPr id="36" name="Can 35"/>
          <p:cNvSpPr/>
          <p:nvPr/>
        </p:nvSpPr>
        <p:spPr>
          <a:xfrm>
            <a:off x="8316695" y="2086367"/>
            <a:ext cx="1252087" cy="963083"/>
          </a:xfrm>
          <a:prstGeom prst="can">
            <a:avLst>
              <a:gd name="adj" fmla="val 16051"/>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rPr>
              <a:t>Model Repository</a:t>
            </a:r>
          </a:p>
        </p:txBody>
      </p:sp>
      <p:sp>
        <p:nvSpPr>
          <p:cNvPr id="67" name="Oval 66"/>
          <p:cNvSpPr/>
          <p:nvPr/>
        </p:nvSpPr>
        <p:spPr>
          <a:xfrm>
            <a:off x="8263051" y="3360652"/>
            <a:ext cx="1351024" cy="1331490"/>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333" b="1" dirty="0">
                <a:solidFill>
                  <a:schemeClr val="tx1"/>
                </a:solidFill>
              </a:rPr>
              <a:t>Create Physical Artifacts </a:t>
            </a:r>
            <a:r>
              <a:rPr lang="en-US" sz="1000" b="1" dirty="0">
                <a:solidFill>
                  <a:schemeClr val="tx1"/>
                </a:solidFill>
              </a:rPr>
              <a:t>(FHIR Profiles)</a:t>
            </a:r>
          </a:p>
        </p:txBody>
      </p:sp>
      <p:sp>
        <p:nvSpPr>
          <p:cNvPr id="80" name="Can 79"/>
          <p:cNvSpPr/>
          <p:nvPr/>
        </p:nvSpPr>
        <p:spPr>
          <a:xfrm>
            <a:off x="8312521" y="4994437"/>
            <a:ext cx="1252087" cy="963083"/>
          </a:xfrm>
          <a:prstGeom prst="can">
            <a:avLst>
              <a:gd name="adj" fmla="val 16051"/>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solidFill>
              </a:rPr>
              <a:t>Artifact Repository </a:t>
            </a:r>
            <a:r>
              <a:rPr lang="en-US" sz="1000" b="1" dirty="0">
                <a:solidFill>
                  <a:schemeClr val="tx1"/>
                </a:solidFill>
              </a:rPr>
              <a:t>(FHIR Profiles)</a:t>
            </a:r>
            <a:endParaRPr lang="en-US" sz="1667" b="1" dirty="0">
              <a:solidFill>
                <a:schemeClr val="tx1"/>
              </a:solidFill>
            </a:endParaRPr>
          </a:p>
        </p:txBody>
      </p:sp>
      <p:sp>
        <p:nvSpPr>
          <p:cNvPr id="83" name="Oval 82"/>
          <p:cNvSpPr/>
          <p:nvPr/>
        </p:nvSpPr>
        <p:spPr>
          <a:xfrm>
            <a:off x="6413489" y="4810046"/>
            <a:ext cx="1351024" cy="1331490"/>
          </a:xfrm>
          <a:prstGeom prst="ellipse">
            <a:avLst/>
          </a:prstGeom>
          <a:solidFill>
            <a:schemeClr val="bg2">
              <a:lumMod val="50000"/>
            </a:schemeClr>
          </a:solidFill>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67" b="1" dirty="0">
                <a:solidFill>
                  <a:schemeClr val="tx1"/>
                </a:solidFill>
              </a:rPr>
              <a:t>Create Software </a:t>
            </a:r>
            <a:r>
              <a:rPr lang="en-US" sz="1167" b="1" dirty="0">
                <a:solidFill>
                  <a:schemeClr val="tx1"/>
                </a:solidFill>
              </a:rPr>
              <a:t>(Apps, Services, CDS)</a:t>
            </a:r>
          </a:p>
        </p:txBody>
      </p:sp>
      <p:sp>
        <p:nvSpPr>
          <p:cNvPr id="91" name="Oval 90"/>
          <p:cNvSpPr/>
          <p:nvPr/>
        </p:nvSpPr>
        <p:spPr>
          <a:xfrm>
            <a:off x="4610689" y="4810046"/>
            <a:ext cx="1351024" cy="1331490"/>
          </a:xfrm>
          <a:prstGeom prst="ellipse">
            <a:avLst/>
          </a:prstGeom>
          <a:solidFill>
            <a:srgbClr val="CCFFCC"/>
          </a:solidFill>
        </p:spPr>
        <p:style>
          <a:lnRef idx="1">
            <a:schemeClr val="accent1"/>
          </a:lnRef>
          <a:fillRef idx="3">
            <a:schemeClr val="accent1"/>
          </a:fillRef>
          <a:effectRef idx="2">
            <a:schemeClr val="accent1"/>
          </a:effectRef>
          <a:fontRef idx="minor">
            <a:schemeClr val="lt1"/>
          </a:fontRef>
        </p:style>
        <p:txBody>
          <a:bodyPr lIns="0" tIns="0" rIns="0" bIns="0" rtlCol="0" anchor="ctr" anchorCtr="0">
            <a:noAutofit/>
          </a:bodyPr>
          <a:lstStyle/>
          <a:p>
            <a:pPr algn="ctr"/>
            <a:r>
              <a:rPr lang="en-US" sz="1167" b="1" dirty="0">
                <a:solidFill>
                  <a:schemeClr val="tx1"/>
                </a:solidFill>
              </a:rPr>
              <a:t>Conformance Testing</a:t>
            </a:r>
          </a:p>
        </p:txBody>
      </p:sp>
      <p:sp>
        <p:nvSpPr>
          <p:cNvPr id="11" name="Rectangle 10"/>
          <p:cNvSpPr/>
          <p:nvPr/>
        </p:nvSpPr>
        <p:spPr>
          <a:xfrm>
            <a:off x="6413489" y="1810144"/>
            <a:ext cx="1634548" cy="1607099"/>
          </a:xfrm>
          <a:prstGeom prst="rect">
            <a:avLst/>
          </a:prstGeom>
          <a:noFill/>
          <a:ln w="25400">
            <a:solidFill>
              <a:schemeClr val="tx2">
                <a:lumMod val="75000"/>
                <a:lumOff val="25000"/>
              </a:schemeClr>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Tree>
    <p:extLst>
      <p:ext uri="{BB962C8B-B14F-4D97-AF65-F5344CB8AC3E}">
        <p14:creationId xmlns:p14="http://schemas.microsoft.com/office/powerpoint/2010/main" val="296251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_rels/theme4.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Theme">
  <a:themeElements>
    <a:clrScheme name="Marketofy Light">
      <a:dk1>
        <a:srgbClr val="91969B"/>
      </a:dk1>
      <a:lt1>
        <a:sysClr val="window" lastClr="FFFFFF"/>
      </a:lt1>
      <a:dk2>
        <a:srgbClr val="91969B"/>
      </a:dk2>
      <a:lt2>
        <a:srgbClr val="F6F7FA"/>
      </a:lt2>
      <a:accent1>
        <a:srgbClr val="136773"/>
      </a:accent1>
      <a:accent2>
        <a:srgbClr val="25C8B4"/>
      </a:accent2>
      <a:accent3>
        <a:srgbClr val="81DC64"/>
      </a:accent3>
      <a:accent4>
        <a:srgbClr val="FBA622"/>
      </a:accent4>
      <a:accent5>
        <a:srgbClr val="F94151"/>
      </a:accent5>
      <a:accent6>
        <a:srgbClr val="91969B"/>
      </a:accent6>
      <a:hlink>
        <a:srgbClr val="216BA9"/>
      </a:hlink>
      <a:folHlink>
        <a:srgbClr val="1FB18A"/>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A2015_4by3_Powerpoint_Presentation_Template">
  <a:themeElements>
    <a:clrScheme name="IFR 1">
      <a:dk1>
        <a:srgbClr val="000000"/>
      </a:dk1>
      <a:lt1>
        <a:srgbClr val="FFFFFF"/>
      </a:lt1>
      <a:dk2>
        <a:srgbClr val="44546A"/>
      </a:dk2>
      <a:lt2>
        <a:srgbClr val="E7E6E6"/>
      </a:lt2>
      <a:accent1>
        <a:srgbClr val="009CCC"/>
      </a:accent1>
      <a:accent2>
        <a:srgbClr val="BC252B"/>
      </a:accent2>
      <a:accent3>
        <a:srgbClr val="CCCCC9"/>
      </a:accent3>
      <a:accent4>
        <a:srgbClr val="959795"/>
      </a:accent4>
      <a:accent5>
        <a:srgbClr val="E67D62"/>
      </a:accent5>
      <a:accent6>
        <a:srgbClr val="8DBA3B"/>
      </a:accent6>
      <a:hlink>
        <a:srgbClr val="0563C1"/>
      </a:hlink>
      <a:folHlink>
        <a:srgbClr val="E6AF2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2D880666-36A0-4622-8D10-1FADEF09F255}" vid="{1AE545C4-547F-435D-9A4A-27B258241DC2}"/>
    </a:ext>
  </a:extLst>
</a:theme>
</file>

<file path=ppt/theme/theme4.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728</TotalTime>
  <Words>1204</Words>
  <Application>Microsoft Office PowerPoint</Application>
  <PresentationFormat>Widescreen</PresentationFormat>
  <Paragraphs>233</Paragraphs>
  <Slides>21</Slides>
  <Notes>9</Notes>
  <HiddenSlides>0</HiddenSlides>
  <MMClips>0</MMClips>
  <ScaleCrop>false</ScaleCrop>
  <HeadingPairs>
    <vt:vector size="8" baseType="variant">
      <vt:variant>
        <vt:lpstr>Fonts Used</vt:lpstr>
      </vt:variant>
      <vt:variant>
        <vt:i4>16</vt:i4>
      </vt:variant>
      <vt:variant>
        <vt:lpstr>Theme</vt:lpstr>
      </vt:variant>
      <vt:variant>
        <vt:i4>4</vt:i4>
      </vt:variant>
      <vt:variant>
        <vt:lpstr>Embedded OLE Servers</vt:lpstr>
      </vt:variant>
      <vt:variant>
        <vt:i4>1</vt:i4>
      </vt:variant>
      <vt:variant>
        <vt:lpstr>Slide Titles</vt:lpstr>
      </vt:variant>
      <vt:variant>
        <vt:i4>21</vt:i4>
      </vt:variant>
    </vt:vector>
  </HeadingPairs>
  <TitlesOfParts>
    <vt:vector size="42" baseType="lpstr">
      <vt:lpstr>ＭＳ Ｐゴシック</vt:lpstr>
      <vt:lpstr>Arial</vt:lpstr>
      <vt:lpstr>Arial Black</vt:lpstr>
      <vt:lpstr>Arial Narrow</vt:lpstr>
      <vt:lpstr>Calibri</vt:lpstr>
      <vt:lpstr>Calibri Light</vt:lpstr>
      <vt:lpstr>Franklin Gothic Book</vt:lpstr>
      <vt:lpstr>Gotham  </vt:lpstr>
      <vt:lpstr>Helvetica Light</vt:lpstr>
      <vt:lpstr>Lato Light</vt:lpstr>
      <vt:lpstr>News Gothic MT</vt:lpstr>
      <vt:lpstr>Roboto Light</vt:lpstr>
      <vt:lpstr>Tahoma</vt:lpstr>
      <vt:lpstr>Times New Roman</vt:lpstr>
      <vt:lpstr>Wingdings</vt:lpstr>
      <vt:lpstr>Wingdings 2</vt:lpstr>
      <vt:lpstr>Custom Design</vt:lpstr>
      <vt:lpstr>Default Theme</vt:lpstr>
      <vt:lpstr>SA2015_4by3_Powerpoint_Presentation_Template</vt:lpstr>
      <vt:lpstr>Breeze</vt:lpstr>
      <vt:lpstr>Slide</vt:lpstr>
      <vt:lpstr>PowerPoint Presentation</vt:lpstr>
      <vt:lpstr>PowerPoint Presentation</vt:lpstr>
      <vt:lpstr>Agenda</vt:lpstr>
      <vt:lpstr>What we want to do </vt:lpstr>
      <vt:lpstr>Make a shared repository of Detailed Clinical Models (aka a logical models)</vt:lpstr>
      <vt:lpstr>What</vt:lpstr>
      <vt:lpstr>What</vt:lpstr>
      <vt:lpstr>PowerPoint Presentation</vt:lpstr>
      <vt:lpstr>The Interoperable App Development Process</vt:lpstr>
      <vt:lpstr>The ultimate value of detailed information models</vt:lpstr>
      <vt:lpstr>Three related but very different questions</vt:lpstr>
      <vt:lpstr>Why? </vt:lpstr>
      <vt:lpstr>Why?</vt:lpstr>
      <vt:lpstr>PowerPoint Presentation</vt:lpstr>
      <vt:lpstr>Core Assumptions</vt:lpstr>
      <vt:lpstr>Eileen</vt:lpstr>
      <vt:lpstr>Why?</vt:lpstr>
      <vt:lpstr>How? </vt:lpstr>
      <vt:lpstr>How</vt:lpstr>
      <vt:lpstr>Summary of the July 13th meeting in Bethesda</vt:lpstr>
      <vt:lpstr>The END  (or maybe the beginning?)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Mahjoub</dc:creator>
  <cp:lastModifiedBy>Stan Huff</cp:lastModifiedBy>
  <cp:revision>60</cp:revision>
  <dcterms:created xsi:type="dcterms:W3CDTF">2017-06-30T12:21:10Z</dcterms:created>
  <dcterms:modified xsi:type="dcterms:W3CDTF">2017-09-25T02:57:14Z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bcb510f-b045-4068-810f-c7c3c3cc04c3_Enabled">
    <vt:lpwstr>True</vt:lpwstr>
  </property>
  <property fmtid="{D5CDD505-2E9C-101B-9397-08002B2CF9AE}" pid="3" name="MSIP_Label_dbcb510f-b045-4068-810f-c7c3c3cc04c3_SiteId">
    <vt:lpwstr>a79016de-bdd0-4e47-91f4-79416ab912ad</vt:lpwstr>
  </property>
  <property fmtid="{D5CDD505-2E9C-101B-9397-08002B2CF9AE}" pid="4" name="MSIP_Label_dbcb510f-b045-4068-810f-c7c3c3cc04c3_Ref">
    <vt:lpwstr>https://api.informationprotection.azure.com/api/a79016de-bdd0-4e47-91f4-79416ab912ad</vt:lpwstr>
  </property>
  <property fmtid="{D5CDD505-2E9C-101B-9397-08002B2CF9AE}" pid="5" name="MSIP_Label_dbcb510f-b045-4068-810f-c7c3c3cc04c3_SetBy">
    <vt:lpwstr>Stan.Huff@imail.org</vt:lpwstr>
  </property>
  <property fmtid="{D5CDD505-2E9C-101B-9397-08002B2CF9AE}" pid="6" name="MSIP_Label_dbcb510f-b045-4068-810f-c7c3c3cc04c3_SetDate">
    <vt:lpwstr>2017-07-07T15:31:19.7848309-06:00</vt:lpwstr>
  </property>
  <property fmtid="{D5CDD505-2E9C-101B-9397-08002B2CF9AE}" pid="7" name="MSIP_Label_dbcb510f-b045-4068-810f-c7c3c3cc04c3_Name">
    <vt:lpwstr>Public Information</vt:lpwstr>
  </property>
  <property fmtid="{D5CDD505-2E9C-101B-9397-08002B2CF9AE}" pid="8" name="MSIP_Label_dbcb510f-b045-4068-810f-c7c3c3cc04c3_Application">
    <vt:lpwstr>Microsoft Azure Information Protection</vt:lpwstr>
  </property>
  <property fmtid="{D5CDD505-2E9C-101B-9397-08002B2CF9AE}" pid="9" name="MSIP_Label_dbcb510f-b045-4068-810f-c7c3c3cc04c3_Extended_MSFT_Method">
    <vt:lpwstr>Manual</vt:lpwstr>
  </property>
  <property fmtid="{D5CDD505-2E9C-101B-9397-08002B2CF9AE}" pid="10" name="Sensitivity">
    <vt:lpwstr>Public Information</vt:lpwstr>
  </property>
</Properties>
</file>