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29"/>
  </p:notesMasterIdLst>
  <p:handoutMasterIdLst>
    <p:handoutMasterId r:id="rId30"/>
  </p:handoutMasterIdLst>
  <p:sldIdLst>
    <p:sldId id="297" r:id="rId2"/>
    <p:sldId id="447" r:id="rId3"/>
    <p:sldId id="439" r:id="rId4"/>
    <p:sldId id="307" r:id="rId5"/>
    <p:sldId id="445" r:id="rId6"/>
    <p:sldId id="362" r:id="rId7"/>
    <p:sldId id="396" r:id="rId8"/>
    <p:sldId id="398" r:id="rId9"/>
    <p:sldId id="433" r:id="rId10"/>
    <p:sldId id="441" r:id="rId11"/>
    <p:sldId id="390" r:id="rId12"/>
    <p:sldId id="421" r:id="rId13"/>
    <p:sldId id="424" r:id="rId14"/>
    <p:sldId id="402" r:id="rId15"/>
    <p:sldId id="432" r:id="rId16"/>
    <p:sldId id="425" r:id="rId17"/>
    <p:sldId id="434" r:id="rId18"/>
    <p:sldId id="427" r:id="rId19"/>
    <p:sldId id="431" r:id="rId20"/>
    <p:sldId id="428" r:id="rId21"/>
    <p:sldId id="435" r:id="rId22"/>
    <p:sldId id="446" r:id="rId23"/>
    <p:sldId id="438" r:id="rId24"/>
    <p:sldId id="448" r:id="rId25"/>
    <p:sldId id="303" r:id="rId26"/>
    <p:sldId id="443" r:id="rId27"/>
    <p:sldId id="442" r:id="rId28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ng, Brenna M." initials="BM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/>
    <p:restoredTop sz="94674"/>
  </p:normalViewPr>
  <p:slideViewPr>
    <p:cSldViewPr snapToGrid="0" snapToObjects="1">
      <p:cViewPr>
        <p:scale>
          <a:sx n="75" d="100"/>
          <a:sy n="75" d="100"/>
        </p:scale>
        <p:origin x="-1416" y="-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3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commentAuthors" Target="commentAuthor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9FDC33-AC8D-464F-BB86-C290C6E75D1A}" type="doc">
      <dgm:prSet loTypeId="urn:microsoft.com/office/officeart/2005/8/layout/cycle2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93A7FCC-4684-2C45-9EED-F2F2A0C92846}">
      <dgm:prSet phldrT="[Text]"/>
      <dgm:spPr/>
      <dgm:t>
        <a:bodyPr/>
        <a:lstStyle/>
        <a:p>
          <a:r>
            <a:rPr lang="en-US" dirty="0" smtClean="0"/>
            <a:t>VA </a:t>
          </a:r>
          <a:r>
            <a:rPr lang="en-US" b="1" dirty="0" smtClean="0"/>
            <a:t>FOIA Code Release</a:t>
          </a:r>
          <a:endParaRPr lang="en-US" b="1" dirty="0"/>
        </a:p>
      </dgm:t>
    </dgm:pt>
    <dgm:pt modelId="{3740F22B-5B37-F647-B75B-BD55253EBD7A}" type="parTrans" cxnId="{1E4CBBDF-BB2B-DA4D-8796-B8DE8AA7375F}">
      <dgm:prSet/>
      <dgm:spPr/>
      <dgm:t>
        <a:bodyPr/>
        <a:lstStyle/>
        <a:p>
          <a:endParaRPr lang="en-US"/>
        </a:p>
      </dgm:t>
    </dgm:pt>
    <dgm:pt modelId="{AB4B51AF-FBC3-FB49-9448-BE833820E0A8}" type="sibTrans" cxnId="{1E4CBBDF-BB2B-DA4D-8796-B8DE8AA7375F}">
      <dgm:prSet/>
      <dgm:spPr/>
      <dgm:t>
        <a:bodyPr/>
        <a:lstStyle/>
        <a:p>
          <a:endParaRPr lang="en-US" dirty="0"/>
        </a:p>
      </dgm:t>
    </dgm:pt>
    <dgm:pt modelId="{9EEFA75B-7D69-3A41-86C4-1DD071DA3FE9}">
      <dgm:prSet phldrT="[Text]"/>
      <dgm:spPr/>
      <dgm:t>
        <a:bodyPr/>
        <a:lstStyle/>
        <a:p>
          <a:r>
            <a:rPr lang="en-US" b="1" dirty="0" smtClean="0"/>
            <a:t>Medsphere Product Deployment and Improvement</a:t>
          </a:r>
          <a:endParaRPr lang="en-US" b="1" dirty="0"/>
        </a:p>
      </dgm:t>
    </dgm:pt>
    <dgm:pt modelId="{1DA60D17-128D-3645-99E8-A0CD2245A89A}" type="parTrans" cxnId="{7DD3C760-2DC5-5F46-9237-D0AC714B9970}">
      <dgm:prSet/>
      <dgm:spPr/>
      <dgm:t>
        <a:bodyPr/>
        <a:lstStyle/>
        <a:p>
          <a:endParaRPr lang="en-US"/>
        </a:p>
      </dgm:t>
    </dgm:pt>
    <dgm:pt modelId="{4E9240DE-ACDF-0940-8CAD-9227A42115B9}" type="sibTrans" cxnId="{7DD3C760-2DC5-5F46-9237-D0AC714B9970}">
      <dgm:prSet/>
      <dgm:spPr/>
      <dgm:t>
        <a:bodyPr/>
        <a:lstStyle/>
        <a:p>
          <a:endParaRPr lang="en-US" dirty="0"/>
        </a:p>
      </dgm:t>
    </dgm:pt>
    <dgm:pt modelId="{654167F1-4DFF-3A49-B8A3-746F3DFB6C0C}">
      <dgm:prSet phldrT="[Text]"/>
      <dgm:spPr/>
      <dgm:t>
        <a:bodyPr/>
        <a:lstStyle/>
        <a:p>
          <a:r>
            <a:rPr lang="en-US" b="1" dirty="0" smtClean="0"/>
            <a:t>Additional Improvements from open source community</a:t>
          </a:r>
          <a:endParaRPr lang="en-US" b="1" dirty="0"/>
        </a:p>
      </dgm:t>
    </dgm:pt>
    <dgm:pt modelId="{117701E6-DAEF-904E-930A-F8DC6763D5AC}" type="parTrans" cxnId="{0684DD63-117D-764F-B798-066853C1EB7B}">
      <dgm:prSet/>
      <dgm:spPr/>
      <dgm:t>
        <a:bodyPr/>
        <a:lstStyle/>
        <a:p>
          <a:endParaRPr lang="en-US"/>
        </a:p>
      </dgm:t>
    </dgm:pt>
    <dgm:pt modelId="{CB93DACD-8CD7-4E44-9E1E-42E524D0CABA}" type="sibTrans" cxnId="{0684DD63-117D-764F-B798-066853C1EB7B}">
      <dgm:prSet/>
      <dgm:spPr/>
      <dgm:t>
        <a:bodyPr/>
        <a:lstStyle/>
        <a:p>
          <a:endParaRPr lang="en-US" dirty="0"/>
        </a:p>
      </dgm:t>
    </dgm:pt>
    <dgm:pt modelId="{9E2DEB05-E237-5F45-966C-F8D7CA759D73}">
      <dgm:prSet phldrT="[Text]"/>
      <dgm:spPr/>
      <dgm:t>
        <a:bodyPr/>
        <a:lstStyle/>
        <a:p>
          <a:r>
            <a:rPr lang="en-US" b="1" dirty="0" smtClean="0"/>
            <a:t>Contributors License Result as Apache 2.0 for the Community</a:t>
          </a:r>
          <a:endParaRPr lang="en-US" b="1" dirty="0"/>
        </a:p>
      </dgm:t>
    </dgm:pt>
    <dgm:pt modelId="{7ED33CE4-79C6-BB4C-8841-747900B80417}" type="parTrans" cxnId="{F82E9510-41D5-6F45-8EBD-4500A23B3DFC}">
      <dgm:prSet/>
      <dgm:spPr/>
      <dgm:t>
        <a:bodyPr/>
        <a:lstStyle/>
        <a:p>
          <a:endParaRPr lang="en-US"/>
        </a:p>
      </dgm:t>
    </dgm:pt>
    <dgm:pt modelId="{6CE54871-0A6E-4C4A-8537-F7DCA6B6C702}" type="sibTrans" cxnId="{F82E9510-41D5-6F45-8EBD-4500A23B3DFC}">
      <dgm:prSet/>
      <dgm:spPr/>
      <dgm:t>
        <a:bodyPr/>
        <a:lstStyle/>
        <a:p>
          <a:endParaRPr lang="en-US" dirty="0"/>
        </a:p>
      </dgm:t>
    </dgm:pt>
    <dgm:pt modelId="{15FC474D-4D26-6843-BA96-A7F0E8FEF3EF}">
      <dgm:prSet phldrT="[Text]"/>
      <dgm:spPr/>
      <dgm:t>
        <a:bodyPr/>
        <a:lstStyle/>
        <a:p>
          <a:r>
            <a:rPr lang="en-US" b="1" dirty="0" smtClean="0"/>
            <a:t>VA Analyzes / Accepts the Improved Code</a:t>
          </a:r>
          <a:endParaRPr lang="en-US" b="1" dirty="0"/>
        </a:p>
      </dgm:t>
    </dgm:pt>
    <dgm:pt modelId="{EBBD3856-4752-FF4F-8BFE-37597E0EB023}" type="parTrans" cxnId="{107367A4-5E03-6E45-A974-36216B1D8089}">
      <dgm:prSet/>
      <dgm:spPr/>
      <dgm:t>
        <a:bodyPr/>
        <a:lstStyle/>
        <a:p>
          <a:endParaRPr lang="en-US"/>
        </a:p>
      </dgm:t>
    </dgm:pt>
    <dgm:pt modelId="{0495FCB5-5155-0F42-9077-3BEBC9592E0D}" type="sibTrans" cxnId="{107367A4-5E03-6E45-A974-36216B1D8089}">
      <dgm:prSet/>
      <dgm:spPr/>
      <dgm:t>
        <a:bodyPr/>
        <a:lstStyle/>
        <a:p>
          <a:endParaRPr lang="en-US" dirty="0"/>
        </a:p>
      </dgm:t>
    </dgm:pt>
    <dgm:pt modelId="{EE5C92D3-0831-1749-A42D-5DFD66323D59}">
      <dgm:prSet phldrT="[Text]"/>
      <dgm:spPr/>
      <dgm:t>
        <a:bodyPr/>
        <a:lstStyle/>
        <a:p>
          <a:r>
            <a:rPr lang="en-US" b="1" dirty="0" smtClean="0"/>
            <a:t>VA Enterprise Deployment</a:t>
          </a:r>
          <a:endParaRPr lang="en-US" b="1" dirty="0"/>
        </a:p>
      </dgm:t>
    </dgm:pt>
    <dgm:pt modelId="{5D9869D4-DCB3-D24D-A6FA-5A626631C88B}" type="parTrans" cxnId="{F9505002-E1FD-2747-9778-A8C2CFC94D86}">
      <dgm:prSet/>
      <dgm:spPr/>
      <dgm:t>
        <a:bodyPr/>
        <a:lstStyle/>
        <a:p>
          <a:endParaRPr lang="en-US"/>
        </a:p>
      </dgm:t>
    </dgm:pt>
    <dgm:pt modelId="{644DC145-CD82-144E-A86C-B6BB0C5BB0FB}" type="sibTrans" cxnId="{F9505002-E1FD-2747-9778-A8C2CFC94D86}">
      <dgm:prSet/>
      <dgm:spPr/>
      <dgm:t>
        <a:bodyPr/>
        <a:lstStyle/>
        <a:p>
          <a:endParaRPr lang="en-US" dirty="0"/>
        </a:p>
      </dgm:t>
    </dgm:pt>
    <dgm:pt modelId="{148AEBF6-EF12-014B-B7E1-3565DE206E4F}">
      <dgm:prSet phldrT="[Text]"/>
      <dgm:spPr/>
      <dgm:t>
        <a:bodyPr/>
        <a:lstStyle/>
        <a:p>
          <a:r>
            <a:rPr lang="en-US" b="1" dirty="0" smtClean="0"/>
            <a:t>VA Code Intake Process</a:t>
          </a:r>
          <a:endParaRPr lang="en-US" b="1" dirty="0"/>
        </a:p>
      </dgm:t>
    </dgm:pt>
    <dgm:pt modelId="{5D296E9D-814B-1E4E-97A9-84BAD0E36152}" type="parTrans" cxnId="{B841A986-621C-5243-85D8-D67305A73E3C}">
      <dgm:prSet/>
      <dgm:spPr/>
      <dgm:t>
        <a:bodyPr/>
        <a:lstStyle/>
        <a:p>
          <a:endParaRPr lang="en-US"/>
        </a:p>
      </dgm:t>
    </dgm:pt>
    <dgm:pt modelId="{203903E2-C50C-F148-9A0B-C81C716D29B3}" type="sibTrans" cxnId="{B841A986-621C-5243-85D8-D67305A73E3C}">
      <dgm:prSet/>
      <dgm:spPr/>
      <dgm:t>
        <a:bodyPr/>
        <a:lstStyle/>
        <a:p>
          <a:endParaRPr lang="en-US" dirty="0"/>
        </a:p>
      </dgm:t>
    </dgm:pt>
    <dgm:pt modelId="{D7022326-A1FA-E547-B65D-76C37CB2265E}" type="pres">
      <dgm:prSet presAssocID="{5B9FDC33-AC8D-464F-BB86-C290C6E75D1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11285B-5CE1-E846-8215-E6DE2A118699}" type="pres">
      <dgm:prSet presAssocID="{E93A7FCC-4684-2C45-9EED-F2F2A0C92846}" presName="node" presStyleLbl="node1" presStyleIdx="0" presStyleCnt="7" custRadScaleRad="108499" custRadScaleInc="179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73A48E-198C-7F42-A4CC-D5C7594707B5}" type="pres">
      <dgm:prSet presAssocID="{AB4B51AF-FBC3-FB49-9448-BE833820E0A8}" presName="sibTrans" presStyleLbl="sibTrans2D1" presStyleIdx="0" presStyleCnt="7"/>
      <dgm:spPr/>
      <dgm:t>
        <a:bodyPr/>
        <a:lstStyle/>
        <a:p>
          <a:endParaRPr lang="en-US"/>
        </a:p>
      </dgm:t>
    </dgm:pt>
    <dgm:pt modelId="{C1DB265D-3DA7-A147-9D4C-ACF95950347F}" type="pres">
      <dgm:prSet presAssocID="{AB4B51AF-FBC3-FB49-9448-BE833820E0A8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5417BFEA-1153-0841-9527-6E6E870FE236}" type="pres">
      <dgm:prSet presAssocID="{9EEFA75B-7D69-3A41-86C4-1DD071DA3FE9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16E6EC-A0B8-2241-8CEE-649C85AC3E82}" type="pres">
      <dgm:prSet presAssocID="{4E9240DE-ACDF-0940-8CAD-9227A42115B9}" presName="sibTrans" presStyleLbl="sibTrans2D1" presStyleIdx="1" presStyleCnt="7"/>
      <dgm:spPr/>
      <dgm:t>
        <a:bodyPr/>
        <a:lstStyle/>
        <a:p>
          <a:endParaRPr lang="en-US"/>
        </a:p>
      </dgm:t>
    </dgm:pt>
    <dgm:pt modelId="{A9DFC3F6-5528-1345-B5B5-B1587A516D74}" type="pres">
      <dgm:prSet presAssocID="{4E9240DE-ACDF-0940-8CAD-9227A42115B9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60CD8606-62BB-CF48-BD42-2DEF9D7EB32C}" type="pres">
      <dgm:prSet presAssocID="{654167F1-4DFF-3A49-B8A3-746F3DFB6C0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92E24F-70A5-AF44-B2D3-1E98693BD503}" type="pres">
      <dgm:prSet presAssocID="{CB93DACD-8CD7-4E44-9E1E-42E524D0CABA}" presName="sibTrans" presStyleLbl="sibTrans2D1" presStyleIdx="2" presStyleCnt="7"/>
      <dgm:spPr/>
      <dgm:t>
        <a:bodyPr/>
        <a:lstStyle/>
        <a:p>
          <a:endParaRPr lang="en-US"/>
        </a:p>
      </dgm:t>
    </dgm:pt>
    <dgm:pt modelId="{16D9077A-56C6-5947-B485-A501B54D9B31}" type="pres">
      <dgm:prSet presAssocID="{CB93DACD-8CD7-4E44-9E1E-42E524D0CABA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0211C993-4B6F-9B48-99BE-BC791FA66973}" type="pres">
      <dgm:prSet presAssocID="{9E2DEB05-E237-5F45-966C-F8D7CA759D7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2CF470-D4C5-7848-A05F-D79E5F91338E}" type="pres">
      <dgm:prSet presAssocID="{6CE54871-0A6E-4C4A-8537-F7DCA6B6C702}" presName="sibTrans" presStyleLbl="sibTrans2D1" presStyleIdx="3" presStyleCnt="7"/>
      <dgm:spPr/>
      <dgm:t>
        <a:bodyPr/>
        <a:lstStyle/>
        <a:p>
          <a:endParaRPr lang="en-US"/>
        </a:p>
      </dgm:t>
    </dgm:pt>
    <dgm:pt modelId="{7CBCDDAF-5001-8D43-A40F-5A866366C38D}" type="pres">
      <dgm:prSet presAssocID="{6CE54871-0A6E-4C4A-8537-F7DCA6B6C702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D9DFB74E-F156-D74B-89C8-C64837B8F064}" type="pres">
      <dgm:prSet presAssocID="{15FC474D-4D26-6843-BA96-A7F0E8FEF3EF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297ABD-B388-3E4C-9220-732D4181185B}" type="pres">
      <dgm:prSet presAssocID="{0495FCB5-5155-0F42-9077-3BEBC9592E0D}" presName="sibTrans" presStyleLbl="sibTrans2D1" presStyleIdx="4" presStyleCnt="7"/>
      <dgm:spPr/>
      <dgm:t>
        <a:bodyPr/>
        <a:lstStyle/>
        <a:p>
          <a:endParaRPr lang="en-US"/>
        </a:p>
      </dgm:t>
    </dgm:pt>
    <dgm:pt modelId="{0BA1E033-BD10-7540-85E3-595689C476A2}" type="pres">
      <dgm:prSet presAssocID="{0495FCB5-5155-0F42-9077-3BEBC9592E0D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366C7C60-0DC1-D647-91AF-283686FBC7D6}" type="pres">
      <dgm:prSet presAssocID="{148AEBF6-EF12-014B-B7E1-3565DE206E4F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F4C5C8-8C73-7B4E-A49C-00F04E8BD549}" type="pres">
      <dgm:prSet presAssocID="{203903E2-C50C-F148-9A0B-C81C716D29B3}" presName="sibTrans" presStyleLbl="sibTrans2D1" presStyleIdx="5" presStyleCnt="7"/>
      <dgm:spPr/>
      <dgm:t>
        <a:bodyPr/>
        <a:lstStyle/>
        <a:p>
          <a:endParaRPr lang="en-US"/>
        </a:p>
      </dgm:t>
    </dgm:pt>
    <dgm:pt modelId="{BC0EE31A-264A-FE4A-BA0D-A30F55AE8A5B}" type="pres">
      <dgm:prSet presAssocID="{203903E2-C50C-F148-9A0B-C81C716D29B3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9F011C5D-332C-1D47-AF90-1A6E814F14D1}" type="pres">
      <dgm:prSet presAssocID="{EE5C92D3-0831-1749-A42D-5DFD66323D59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38B8D1-E486-3340-9DBE-AA68A676F912}" type="pres">
      <dgm:prSet presAssocID="{644DC145-CD82-144E-A86C-B6BB0C5BB0FB}" presName="sibTrans" presStyleLbl="sibTrans2D1" presStyleIdx="6" presStyleCnt="7"/>
      <dgm:spPr/>
      <dgm:t>
        <a:bodyPr/>
        <a:lstStyle/>
        <a:p>
          <a:endParaRPr lang="en-US"/>
        </a:p>
      </dgm:t>
    </dgm:pt>
    <dgm:pt modelId="{69370482-8974-4041-951C-D1BFA6A691BF}" type="pres">
      <dgm:prSet presAssocID="{644DC145-CD82-144E-A86C-B6BB0C5BB0FB}" presName="connectorText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F82E9510-41D5-6F45-8EBD-4500A23B3DFC}" srcId="{5B9FDC33-AC8D-464F-BB86-C290C6E75D1A}" destId="{9E2DEB05-E237-5F45-966C-F8D7CA759D73}" srcOrd="3" destOrd="0" parTransId="{7ED33CE4-79C6-BB4C-8841-747900B80417}" sibTransId="{6CE54871-0A6E-4C4A-8537-F7DCA6B6C702}"/>
    <dgm:cxn modelId="{565AEBBE-B337-A949-81B7-BBBC393204E6}" type="presOf" srcId="{9EEFA75B-7D69-3A41-86C4-1DD071DA3FE9}" destId="{5417BFEA-1153-0841-9527-6E6E870FE236}" srcOrd="0" destOrd="0" presId="urn:microsoft.com/office/officeart/2005/8/layout/cycle2"/>
    <dgm:cxn modelId="{2330B775-C6F8-B642-A4E5-DBD9AF907D04}" type="presOf" srcId="{9E2DEB05-E237-5F45-966C-F8D7CA759D73}" destId="{0211C993-4B6F-9B48-99BE-BC791FA66973}" srcOrd="0" destOrd="0" presId="urn:microsoft.com/office/officeart/2005/8/layout/cycle2"/>
    <dgm:cxn modelId="{1E4CBBDF-BB2B-DA4D-8796-B8DE8AA7375F}" srcId="{5B9FDC33-AC8D-464F-BB86-C290C6E75D1A}" destId="{E93A7FCC-4684-2C45-9EED-F2F2A0C92846}" srcOrd="0" destOrd="0" parTransId="{3740F22B-5B37-F647-B75B-BD55253EBD7A}" sibTransId="{AB4B51AF-FBC3-FB49-9448-BE833820E0A8}"/>
    <dgm:cxn modelId="{086FB2E3-DBE2-1B46-BF08-1BF74ADB5D91}" type="presOf" srcId="{EE5C92D3-0831-1749-A42D-5DFD66323D59}" destId="{9F011C5D-332C-1D47-AF90-1A6E814F14D1}" srcOrd="0" destOrd="0" presId="urn:microsoft.com/office/officeart/2005/8/layout/cycle2"/>
    <dgm:cxn modelId="{ED8101B7-17C6-0246-8901-3B7A2EE0D284}" type="presOf" srcId="{E93A7FCC-4684-2C45-9EED-F2F2A0C92846}" destId="{2E11285B-5CE1-E846-8215-E6DE2A118699}" srcOrd="0" destOrd="0" presId="urn:microsoft.com/office/officeart/2005/8/layout/cycle2"/>
    <dgm:cxn modelId="{3182562E-5515-FF4F-BE29-97DCC1DC8646}" type="presOf" srcId="{AB4B51AF-FBC3-FB49-9448-BE833820E0A8}" destId="{5773A48E-198C-7F42-A4CC-D5C7594707B5}" srcOrd="0" destOrd="0" presId="urn:microsoft.com/office/officeart/2005/8/layout/cycle2"/>
    <dgm:cxn modelId="{250924CA-0CE5-F84C-8F37-E7A54B32330E}" type="presOf" srcId="{0495FCB5-5155-0F42-9077-3BEBC9592E0D}" destId="{0BA1E033-BD10-7540-85E3-595689C476A2}" srcOrd="1" destOrd="0" presId="urn:microsoft.com/office/officeart/2005/8/layout/cycle2"/>
    <dgm:cxn modelId="{F9505002-E1FD-2747-9778-A8C2CFC94D86}" srcId="{5B9FDC33-AC8D-464F-BB86-C290C6E75D1A}" destId="{EE5C92D3-0831-1749-A42D-5DFD66323D59}" srcOrd="6" destOrd="0" parTransId="{5D9869D4-DCB3-D24D-A6FA-5A626631C88B}" sibTransId="{644DC145-CD82-144E-A86C-B6BB0C5BB0FB}"/>
    <dgm:cxn modelId="{B841A986-621C-5243-85D8-D67305A73E3C}" srcId="{5B9FDC33-AC8D-464F-BB86-C290C6E75D1A}" destId="{148AEBF6-EF12-014B-B7E1-3565DE206E4F}" srcOrd="5" destOrd="0" parTransId="{5D296E9D-814B-1E4E-97A9-84BAD0E36152}" sibTransId="{203903E2-C50C-F148-9A0B-C81C716D29B3}"/>
    <dgm:cxn modelId="{C4000B6C-B289-ED40-A074-3923C14821D2}" type="presOf" srcId="{644DC145-CD82-144E-A86C-B6BB0C5BB0FB}" destId="{6938B8D1-E486-3340-9DBE-AA68A676F912}" srcOrd="0" destOrd="0" presId="urn:microsoft.com/office/officeart/2005/8/layout/cycle2"/>
    <dgm:cxn modelId="{5257E664-C384-BA42-B47E-472EBD4F70E8}" type="presOf" srcId="{0495FCB5-5155-0F42-9077-3BEBC9592E0D}" destId="{1B297ABD-B388-3E4C-9220-732D4181185B}" srcOrd="0" destOrd="0" presId="urn:microsoft.com/office/officeart/2005/8/layout/cycle2"/>
    <dgm:cxn modelId="{1D66E57E-9525-D442-8D0D-E22A64EF2E8F}" type="presOf" srcId="{6CE54871-0A6E-4C4A-8537-F7DCA6B6C702}" destId="{7CBCDDAF-5001-8D43-A40F-5A866366C38D}" srcOrd="1" destOrd="0" presId="urn:microsoft.com/office/officeart/2005/8/layout/cycle2"/>
    <dgm:cxn modelId="{C8203910-928C-1D4B-9986-332917F2D47A}" type="presOf" srcId="{644DC145-CD82-144E-A86C-B6BB0C5BB0FB}" destId="{69370482-8974-4041-951C-D1BFA6A691BF}" srcOrd="1" destOrd="0" presId="urn:microsoft.com/office/officeart/2005/8/layout/cycle2"/>
    <dgm:cxn modelId="{6A6F95D3-742F-9549-9E05-91828808CB74}" type="presOf" srcId="{4E9240DE-ACDF-0940-8CAD-9227A42115B9}" destId="{1916E6EC-A0B8-2241-8CEE-649C85AC3E82}" srcOrd="0" destOrd="0" presId="urn:microsoft.com/office/officeart/2005/8/layout/cycle2"/>
    <dgm:cxn modelId="{0AF25C1E-8F67-6D47-8A12-56B2CE08BA13}" type="presOf" srcId="{654167F1-4DFF-3A49-B8A3-746F3DFB6C0C}" destId="{60CD8606-62BB-CF48-BD42-2DEF9D7EB32C}" srcOrd="0" destOrd="0" presId="urn:microsoft.com/office/officeart/2005/8/layout/cycle2"/>
    <dgm:cxn modelId="{3B449865-2D1B-B541-9FFB-5D5692EABE2E}" type="presOf" srcId="{203903E2-C50C-F148-9A0B-C81C716D29B3}" destId="{BC0EE31A-264A-FE4A-BA0D-A30F55AE8A5B}" srcOrd="1" destOrd="0" presId="urn:microsoft.com/office/officeart/2005/8/layout/cycle2"/>
    <dgm:cxn modelId="{107367A4-5E03-6E45-A974-36216B1D8089}" srcId="{5B9FDC33-AC8D-464F-BB86-C290C6E75D1A}" destId="{15FC474D-4D26-6843-BA96-A7F0E8FEF3EF}" srcOrd="4" destOrd="0" parTransId="{EBBD3856-4752-FF4F-8BFE-37597E0EB023}" sibTransId="{0495FCB5-5155-0F42-9077-3BEBC9592E0D}"/>
    <dgm:cxn modelId="{CEAA6929-0C7C-D745-89B6-3B41D94BB6B9}" type="presOf" srcId="{CB93DACD-8CD7-4E44-9E1E-42E524D0CABA}" destId="{16D9077A-56C6-5947-B485-A501B54D9B31}" srcOrd="1" destOrd="0" presId="urn:microsoft.com/office/officeart/2005/8/layout/cycle2"/>
    <dgm:cxn modelId="{0443B3DF-93B8-4E43-8501-CB2885FF1A8A}" type="presOf" srcId="{203903E2-C50C-F148-9A0B-C81C716D29B3}" destId="{D5F4C5C8-8C73-7B4E-A49C-00F04E8BD549}" srcOrd="0" destOrd="0" presId="urn:microsoft.com/office/officeart/2005/8/layout/cycle2"/>
    <dgm:cxn modelId="{EEF66D85-9C59-D84D-A0C0-1020C8B2992A}" type="presOf" srcId="{15FC474D-4D26-6843-BA96-A7F0E8FEF3EF}" destId="{D9DFB74E-F156-D74B-89C8-C64837B8F064}" srcOrd="0" destOrd="0" presId="urn:microsoft.com/office/officeart/2005/8/layout/cycle2"/>
    <dgm:cxn modelId="{0684DD63-117D-764F-B798-066853C1EB7B}" srcId="{5B9FDC33-AC8D-464F-BB86-C290C6E75D1A}" destId="{654167F1-4DFF-3A49-B8A3-746F3DFB6C0C}" srcOrd="2" destOrd="0" parTransId="{117701E6-DAEF-904E-930A-F8DC6763D5AC}" sibTransId="{CB93DACD-8CD7-4E44-9E1E-42E524D0CABA}"/>
    <dgm:cxn modelId="{F50E4EC8-53B5-CE4A-AB48-68E1E2CC0AB2}" type="presOf" srcId="{148AEBF6-EF12-014B-B7E1-3565DE206E4F}" destId="{366C7C60-0DC1-D647-91AF-283686FBC7D6}" srcOrd="0" destOrd="0" presId="urn:microsoft.com/office/officeart/2005/8/layout/cycle2"/>
    <dgm:cxn modelId="{26395540-A1C9-2243-92A8-49FE47C7AC14}" type="presOf" srcId="{5B9FDC33-AC8D-464F-BB86-C290C6E75D1A}" destId="{D7022326-A1FA-E547-B65D-76C37CB2265E}" srcOrd="0" destOrd="0" presId="urn:microsoft.com/office/officeart/2005/8/layout/cycle2"/>
    <dgm:cxn modelId="{D296B32A-19C8-284C-8A7E-C60CA32D0E21}" type="presOf" srcId="{4E9240DE-ACDF-0940-8CAD-9227A42115B9}" destId="{A9DFC3F6-5528-1345-B5B5-B1587A516D74}" srcOrd="1" destOrd="0" presId="urn:microsoft.com/office/officeart/2005/8/layout/cycle2"/>
    <dgm:cxn modelId="{7BC41F1A-11F0-D34E-90AF-515B4F53062D}" type="presOf" srcId="{6CE54871-0A6E-4C4A-8537-F7DCA6B6C702}" destId="{5A2CF470-D4C5-7848-A05F-D79E5F91338E}" srcOrd="0" destOrd="0" presId="urn:microsoft.com/office/officeart/2005/8/layout/cycle2"/>
    <dgm:cxn modelId="{7DD3C760-2DC5-5F46-9237-D0AC714B9970}" srcId="{5B9FDC33-AC8D-464F-BB86-C290C6E75D1A}" destId="{9EEFA75B-7D69-3A41-86C4-1DD071DA3FE9}" srcOrd="1" destOrd="0" parTransId="{1DA60D17-128D-3645-99E8-A0CD2245A89A}" sibTransId="{4E9240DE-ACDF-0940-8CAD-9227A42115B9}"/>
    <dgm:cxn modelId="{F957E3AA-82E4-3540-B652-4254CC129B3A}" type="presOf" srcId="{AB4B51AF-FBC3-FB49-9448-BE833820E0A8}" destId="{C1DB265D-3DA7-A147-9D4C-ACF95950347F}" srcOrd="1" destOrd="0" presId="urn:microsoft.com/office/officeart/2005/8/layout/cycle2"/>
    <dgm:cxn modelId="{F1D21E4B-9B89-F94B-9700-595DE7587BA3}" type="presOf" srcId="{CB93DACD-8CD7-4E44-9E1E-42E524D0CABA}" destId="{4092E24F-70A5-AF44-B2D3-1E98693BD503}" srcOrd="0" destOrd="0" presId="urn:microsoft.com/office/officeart/2005/8/layout/cycle2"/>
    <dgm:cxn modelId="{598FCAD1-AAA7-9044-8375-866A9CEBAA73}" type="presParOf" srcId="{D7022326-A1FA-E547-B65D-76C37CB2265E}" destId="{2E11285B-5CE1-E846-8215-E6DE2A118699}" srcOrd="0" destOrd="0" presId="urn:microsoft.com/office/officeart/2005/8/layout/cycle2"/>
    <dgm:cxn modelId="{BA065F91-54BC-EA47-A083-24AA2FCC9220}" type="presParOf" srcId="{D7022326-A1FA-E547-B65D-76C37CB2265E}" destId="{5773A48E-198C-7F42-A4CC-D5C7594707B5}" srcOrd="1" destOrd="0" presId="urn:microsoft.com/office/officeart/2005/8/layout/cycle2"/>
    <dgm:cxn modelId="{F50DE6EE-E30F-F84F-B13E-6D96DC027335}" type="presParOf" srcId="{5773A48E-198C-7F42-A4CC-D5C7594707B5}" destId="{C1DB265D-3DA7-A147-9D4C-ACF95950347F}" srcOrd="0" destOrd="0" presId="urn:microsoft.com/office/officeart/2005/8/layout/cycle2"/>
    <dgm:cxn modelId="{64A8DE6C-D0BD-354B-8483-74D082F3D941}" type="presParOf" srcId="{D7022326-A1FA-E547-B65D-76C37CB2265E}" destId="{5417BFEA-1153-0841-9527-6E6E870FE236}" srcOrd="2" destOrd="0" presId="urn:microsoft.com/office/officeart/2005/8/layout/cycle2"/>
    <dgm:cxn modelId="{E36B905F-E46C-B345-96E5-763A12F3B813}" type="presParOf" srcId="{D7022326-A1FA-E547-B65D-76C37CB2265E}" destId="{1916E6EC-A0B8-2241-8CEE-649C85AC3E82}" srcOrd="3" destOrd="0" presId="urn:microsoft.com/office/officeart/2005/8/layout/cycle2"/>
    <dgm:cxn modelId="{423A9D9E-A90F-854C-8A61-CBC01770ACC9}" type="presParOf" srcId="{1916E6EC-A0B8-2241-8CEE-649C85AC3E82}" destId="{A9DFC3F6-5528-1345-B5B5-B1587A516D74}" srcOrd="0" destOrd="0" presId="urn:microsoft.com/office/officeart/2005/8/layout/cycle2"/>
    <dgm:cxn modelId="{1B12F9DB-5C79-2E4A-8060-34FA55BA1388}" type="presParOf" srcId="{D7022326-A1FA-E547-B65D-76C37CB2265E}" destId="{60CD8606-62BB-CF48-BD42-2DEF9D7EB32C}" srcOrd="4" destOrd="0" presId="urn:microsoft.com/office/officeart/2005/8/layout/cycle2"/>
    <dgm:cxn modelId="{4E314B78-CE89-0748-B161-CC9E505D93B6}" type="presParOf" srcId="{D7022326-A1FA-E547-B65D-76C37CB2265E}" destId="{4092E24F-70A5-AF44-B2D3-1E98693BD503}" srcOrd="5" destOrd="0" presId="urn:microsoft.com/office/officeart/2005/8/layout/cycle2"/>
    <dgm:cxn modelId="{76CB9F1C-7AE7-E644-B87D-1E576A387012}" type="presParOf" srcId="{4092E24F-70A5-AF44-B2D3-1E98693BD503}" destId="{16D9077A-56C6-5947-B485-A501B54D9B31}" srcOrd="0" destOrd="0" presId="urn:microsoft.com/office/officeart/2005/8/layout/cycle2"/>
    <dgm:cxn modelId="{D5906B06-047C-AB44-A3A7-50E16443DFA2}" type="presParOf" srcId="{D7022326-A1FA-E547-B65D-76C37CB2265E}" destId="{0211C993-4B6F-9B48-99BE-BC791FA66973}" srcOrd="6" destOrd="0" presId="urn:microsoft.com/office/officeart/2005/8/layout/cycle2"/>
    <dgm:cxn modelId="{39B68993-5064-A84A-8446-8142C1E5EAB8}" type="presParOf" srcId="{D7022326-A1FA-E547-B65D-76C37CB2265E}" destId="{5A2CF470-D4C5-7848-A05F-D79E5F91338E}" srcOrd="7" destOrd="0" presId="urn:microsoft.com/office/officeart/2005/8/layout/cycle2"/>
    <dgm:cxn modelId="{0378B185-39B3-2849-BC73-97A4560EEBC3}" type="presParOf" srcId="{5A2CF470-D4C5-7848-A05F-D79E5F91338E}" destId="{7CBCDDAF-5001-8D43-A40F-5A866366C38D}" srcOrd="0" destOrd="0" presId="urn:microsoft.com/office/officeart/2005/8/layout/cycle2"/>
    <dgm:cxn modelId="{26858781-5FFE-354A-950B-63EE684CB0D1}" type="presParOf" srcId="{D7022326-A1FA-E547-B65D-76C37CB2265E}" destId="{D9DFB74E-F156-D74B-89C8-C64837B8F064}" srcOrd="8" destOrd="0" presId="urn:microsoft.com/office/officeart/2005/8/layout/cycle2"/>
    <dgm:cxn modelId="{7BCD21C9-D398-D043-B328-1CD06C1C30E7}" type="presParOf" srcId="{D7022326-A1FA-E547-B65D-76C37CB2265E}" destId="{1B297ABD-B388-3E4C-9220-732D4181185B}" srcOrd="9" destOrd="0" presId="urn:microsoft.com/office/officeart/2005/8/layout/cycle2"/>
    <dgm:cxn modelId="{F1AD0106-852F-B34F-BA79-FADB4D05E978}" type="presParOf" srcId="{1B297ABD-B388-3E4C-9220-732D4181185B}" destId="{0BA1E033-BD10-7540-85E3-595689C476A2}" srcOrd="0" destOrd="0" presId="urn:microsoft.com/office/officeart/2005/8/layout/cycle2"/>
    <dgm:cxn modelId="{6C8476D0-7928-8044-8412-7528935151E7}" type="presParOf" srcId="{D7022326-A1FA-E547-B65D-76C37CB2265E}" destId="{366C7C60-0DC1-D647-91AF-283686FBC7D6}" srcOrd="10" destOrd="0" presId="urn:microsoft.com/office/officeart/2005/8/layout/cycle2"/>
    <dgm:cxn modelId="{B88D2B1F-EC70-0A44-8E78-3EC0164F9FD0}" type="presParOf" srcId="{D7022326-A1FA-E547-B65D-76C37CB2265E}" destId="{D5F4C5C8-8C73-7B4E-A49C-00F04E8BD549}" srcOrd="11" destOrd="0" presId="urn:microsoft.com/office/officeart/2005/8/layout/cycle2"/>
    <dgm:cxn modelId="{59D69303-A133-0C42-AFA3-26ACCE655761}" type="presParOf" srcId="{D5F4C5C8-8C73-7B4E-A49C-00F04E8BD549}" destId="{BC0EE31A-264A-FE4A-BA0D-A30F55AE8A5B}" srcOrd="0" destOrd="0" presId="urn:microsoft.com/office/officeart/2005/8/layout/cycle2"/>
    <dgm:cxn modelId="{FFC48783-D255-A748-A12C-1084EE90253A}" type="presParOf" srcId="{D7022326-A1FA-E547-B65D-76C37CB2265E}" destId="{9F011C5D-332C-1D47-AF90-1A6E814F14D1}" srcOrd="12" destOrd="0" presId="urn:microsoft.com/office/officeart/2005/8/layout/cycle2"/>
    <dgm:cxn modelId="{5C9D1841-5B49-FD44-8563-E240EDB948DF}" type="presParOf" srcId="{D7022326-A1FA-E547-B65D-76C37CB2265E}" destId="{6938B8D1-E486-3340-9DBE-AA68A676F912}" srcOrd="13" destOrd="0" presId="urn:microsoft.com/office/officeart/2005/8/layout/cycle2"/>
    <dgm:cxn modelId="{CDF19DA9-26CB-2E43-8B16-0F86BE5EA530}" type="presParOf" srcId="{6938B8D1-E486-3340-9DBE-AA68A676F912}" destId="{69370482-8974-4041-951C-D1BFA6A691B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1285B-5CE1-E846-8215-E6DE2A118699}">
      <dsp:nvSpPr>
        <dsp:cNvPr id="0" name=""/>
        <dsp:cNvSpPr/>
      </dsp:nvSpPr>
      <dsp:spPr>
        <a:xfrm>
          <a:off x="3292412" y="0"/>
          <a:ext cx="1224104" cy="122410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VA </a:t>
          </a:r>
          <a:r>
            <a:rPr lang="en-US" sz="800" b="1" kern="1200" dirty="0" smtClean="0"/>
            <a:t>FOIA Code Release</a:t>
          </a:r>
          <a:endParaRPr lang="en-US" sz="800" b="1" kern="1200" dirty="0"/>
        </a:p>
      </dsp:txBody>
      <dsp:txXfrm>
        <a:off x="3471678" y="179266"/>
        <a:ext cx="865572" cy="865572"/>
      </dsp:txXfrm>
    </dsp:sp>
    <dsp:sp modelId="{5773A48E-198C-7F42-A4CC-D5C7594707B5}">
      <dsp:nvSpPr>
        <dsp:cNvPr id="0" name=""/>
        <dsp:cNvSpPr/>
      </dsp:nvSpPr>
      <dsp:spPr>
        <a:xfrm rot="1708236">
          <a:off x="4515089" y="801279"/>
          <a:ext cx="238460" cy="4131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4519415" y="866855"/>
        <a:ext cx="166922" cy="247881"/>
      </dsp:txXfrm>
    </dsp:sp>
    <dsp:sp modelId="{5417BFEA-1153-0841-9527-6E6E870FE236}">
      <dsp:nvSpPr>
        <dsp:cNvPr id="0" name=""/>
        <dsp:cNvSpPr/>
      </dsp:nvSpPr>
      <dsp:spPr>
        <a:xfrm>
          <a:off x="4763988" y="798023"/>
          <a:ext cx="1224104" cy="1224104"/>
        </a:xfrm>
        <a:prstGeom prst="ellipse">
          <a:avLst/>
        </a:prstGeom>
        <a:gradFill rotWithShape="0">
          <a:gsLst>
            <a:gs pos="0">
              <a:schemeClr val="accent3">
                <a:hueOff val="1875044"/>
                <a:satOff val="-2813"/>
                <a:lumOff val="-458"/>
                <a:alphaOff val="0"/>
                <a:shade val="51000"/>
                <a:satMod val="130000"/>
              </a:schemeClr>
            </a:gs>
            <a:gs pos="80000">
              <a:schemeClr val="accent3">
                <a:hueOff val="1875044"/>
                <a:satOff val="-2813"/>
                <a:lumOff val="-458"/>
                <a:alphaOff val="0"/>
                <a:shade val="93000"/>
                <a:satMod val="130000"/>
              </a:schemeClr>
            </a:gs>
            <a:gs pos="100000">
              <a:schemeClr val="accent3">
                <a:hueOff val="1875044"/>
                <a:satOff val="-2813"/>
                <a:lumOff val="-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Medsphere Product Deployment and Improvement</a:t>
          </a:r>
          <a:endParaRPr lang="en-US" sz="800" b="1" kern="1200" dirty="0"/>
        </a:p>
      </dsp:txBody>
      <dsp:txXfrm>
        <a:off x="4943254" y="977289"/>
        <a:ext cx="865572" cy="865572"/>
      </dsp:txXfrm>
    </dsp:sp>
    <dsp:sp modelId="{1916E6EC-A0B8-2241-8CEE-649C85AC3E82}">
      <dsp:nvSpPr>
        <dsp:cNvPr id="0" name=""/>
        <dsp:cNvSpPr/>
      </dsp:nvSpPr>
      <dsp:spPr>
        <a:xfrm rot="4628571">
          <a:off x="5415714" y="2090764"/>
          <a:ext cx="325673" cy="4131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875044"/>
                <a:satOff val="-2813"/>
                <a:lumOff val="-458"/>
                <a:alphaOff val="0"/>
                <a:shade val="51000"/>
                <a:satMod val="130000"/>
              </a:schemeClr>
            </a:gs>
            <a:gs pos="80000">
              <a:schemeClr val="accent3">
                <a:hueOff val="1875044"/>
                <a:satOff val="-2813"/>
                <a:lumOff val="-458"/>
                <a:alphaOff val="0"/>
                <a:shade val="93000"/>
                <a:satMod val="130000"/>
              </a:schemeClr>
            </a:gs>
            <a:gs pos="100000">
              <a:schemeClr val="accent3">
                <a:hueOff val="1875044"/>
                <a:satOff val="-2813"/>
                <a:lumOff val="-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5453695" y="2125765"/>
        <a:ext cx="227971" cy="247881"/>
      </dsp:txXfrm>
    </dsp:sp>
    <dsp:sp modelId="{60CD8606-62BB-CF48-BD42-2DEF9D7EB32C}">
      <dsp:nvSpPr>
        <dsp:cNvPr id="0" name=""/>
        <dsp:cNvSpPr/>
      </dsp:nvSpPr>
      <dsp:spPr>
        <a:xfrm>
          <a:off x="5173111" y="2590508"/>
          <a:ext cx="1224104" cy="1224104"/>
        </a:xfrm>
        <a:prstGeom prst="ellipse">
          <a:avLst/>
        </a:prstGeom>
        <a:gradFill rotWithShape="0">
          <a:gsLst>
            <a:gs pos="0">
              <a:schemeClr val="accent3">
                <a:hueOff val="3750089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9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9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Additional Improvements from open source community</a:t>
          </a:r>
          <a:endParaRPr lang="en-US" sz="800" b="1" kern="1200" dirty="0"/>
        </a:p>
      </dsp:txBody>
      <dsp:txXfrm>
        <a:off x="5352377" y="2769774"/>
        <a:ext cx="865572" cy="865572"/>
      </dsp:txXfrm>
    </dsp:sp>
    <dsp:sp modelId="{4092E24F-70A5-AF44-B2D3-1E98693BD503}">
      <dsp:nvSpPr>
        <dsp:cNvPr id="0" name=""/>
        <dsp:cNvSpPr/>
      </dsp:nvSpPr>
      <dsp:spPr>
        <a:xfrm rot="7714286">
          <a:off x="5054905" y="3707517"/>
          <a:ext cx="325673" cy="4131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3750089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9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9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 rot="10800000">
        <a:off x="5134214" y="3751951"/>
        <a:ext cx="227971" cy="247881"/>
      </dsp:txXfrm>
    </dsp:sp>
    <dsp:sp modelId="{0211C993-4B6F-9B48-99BE-BC791FA66973}">
      <dsp:nvSpPr>
        <dsp:cNvPr id="0" name=""/>
        <dsp:cNvSpPr/>
      </dsp:nvSpPr>
      <dsp:spPr>
        <a:xfrm>
          <a:off x="4026773" y="4027970"/>
          <a:ext cx="1224104" cy="1224104"/>
        </a:xfrm>
        <a:prstGeom prst="ellipse">
          <a:avLst/>
        </a:prstGeom>
        <a:gradFill rotWithShape="0">
          <a:gsLst>
            <a:gs pos="0">
              <a:schemeClr val="accent3">
                <a:hueOff val="5625133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3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3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Contributors License Result as Apache 2.0 for the Community</a:t>
          </a:r>
          <a:endParaRPr lang="en-US" sz="800" b="1" kern="1200" dirty="0"/>
        </a:p>
      </dsp:txBody>
      <dsp:txXfrm>
        <a:off x="4206039" y="4207236"/>
        <a:ext cx="865572" cy="865572"/>
      </dsp:txXfrm>
    </dsp:sp>
    <dsp:sp modelId="{5A2CF470-D4C5-7848-A05F-D79E5F91338E}">
      <dsp:nvSpPr>
        <dsp:cNvPr id="0" name=""/>
        <dsp:cNvSpPr/>
      </dsp:nvSpPr>
      <dsp:spPr>
        <a:xfrm rot="10800000">
          <a:off x="3565915" y="4433454"/>
          <a:ext cx="325673" cy="4131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5625133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3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3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 rot="10800000">
        <a:off x="3663617" y="4516081"/>
        <a:ext cx="227971" cy="247881"/>
      </dsp:txXfrm>
    </dsp:sp>
    <dsp:sp modelId="{D9DFB74E-F156-D74B-89C8-C64837B8F064}">
      <dsp:nvSpPr>
        <dsp:cNvPr id="0" name=""/>
        <dsp:cNvSpPr/>
      </dsp:nvSpPr>
      <dsp:spPr>
        <a:xfrm>
          <a:off x="2188191" y="4027970"/>
          <a:ext cx="1224104" cy="1224104"/>
        </a:xfrm>
        <a:prstGeom prst="ellipse">
          <a:avLst/>
        </a:prstGeom>
        <a:gradFill rotWithShape="0">
          <a:gsLst>
            <a:gs pos="0">
              <a:schemeClr val="accent3">
                <a:hueOff val="7500177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7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7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VA Analyzes / Accepts the Improved Code</a:t>
          </a:r>
          <a:endParaRPr lang="en-US" sz="800" b="1" kern="1200" dirty="0"/>
        </a:p>
      </dsp:txBody>
      <dsp:txXfrm>
        <a:off x="2367457" y="4207236"/>
        <a:ext cx="865572" cy="865572"/>
      </dsp:txXfrm>
    </dsp:sp>
    <dsp:sp modelId="{1B297ABD-B388-3E4C-9220-732D4181185B}">
      <dsp:nvSpPr>
        <dsp:cNvPr id="0" name=""/>
        <dsp:cNvSpPr/>
      </dsp:nvSpPr>
      <dsp:spPr>
        <a:xfrm rot="13885714">
          <a:off x="2069985" y="3721930"/>
          <a:ext cx="325673" cy="4131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7500177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7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7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 rot="10800000">
        <a:off x="2149294" y="3842750"/>
        <a:ext cx="227971" cy="247881"/>
      </dsp:txXfrm>
    </dsp:sp>
    <dsp:sp modelId="{366C7C60-0DC1-D647-91AF-283686FBC7D6}">
      <dsp:nvSpPr>
        <dsp:cNvPr id="0" name=""/>
        <dsp:cNvSpPr/>
      </dsp:nvSpPr>
      <dsp:spPr>
        <a:xfrm>
          <a:off x="1041853" y="2590508"/>
          <a:ext cx="1224104" cy="1224104"/>
        </a:xfrm>
        <a:prstGeom prst="ellipse">
          <a:avLst/>
        </a:prstGeom>
        <a:gradFill rotWithShape="0">
          <a:gsLst>
            <a:gs pos="0">
              <a:schemeClr val="accent3">
                <a:hueOff val="9375221"/>
                <a:satOff val="-14067"/>
                <a:lumOff val="-2288"/>
                <a:alphaOff val="0"/>
                <a:shade val="51000"/>
                <a:satMod val="130000"/>
              </a:schemeClr>
            </a:gs>
            <a:gs pos="80000">
              <a:schemeClr val="accent3">
                <a:hueOff val="9375221"/>
                <a:satOff val="-14067"/>
                <a:lumOff val="-2288"/>
                <a:alphaOff val="0"/>
                <a:shade val="93000"/>
                <a:satMod val="130000"/>
              </a:schemeClr>
            </a:gs>
            <a:gs pos="100000">
              <a:schemeClr val="accent3">
                <a:hueOff val="9375221"/>
                <a:satOff val="-14067"/>
                <a:lumOff val="-22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VA Code Intake Process</a:t>
          </a:r>
          <a:endParaRPr lang="en-US" sz="800" b="1" kern="1200" dirty="0"/>
        </a:p>
      </dsp:txBody>
      <dsp:txXfrm>
        <a:off x="1221119" y="2769774"/>
        <a:ext cx="865572" cy="865572"/>
      </dsp:txXfrm>
    </dsp:sp>
    <dsp:sp modelId="{D5F4C5C8-8C73-7B4E-A49C-00F04E8BD549}">
      <dsp:nvSpPr>
        <dsp:cNvPr id="0" name=""/>
        <dsp:cNvSpPr/>
      </dsp:nvSpPr>
      <dsp:spPr>
        <a:xfrm rot="16971429">
          <a:off x="1693580" y="2108736"/>
          <a:ext cx="325673" cy="4131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9375221"/>
                <a:satOff val="-14067"/>
                <a:lumOff val="-2288"/>
                <a:alphaOff val="0"/>
                <a:shade val="51000"/>
                <a:satMod val="130000"/>
              </a:schemeClr>
            </a:gs>
            <a:gs pos="80000">
              <a:schemeClr val="accent3">
                <a:hueOff val="9375221"/>
                <a:satOff val="-14067"/>
                <a:lumOff val="-2288"/>
                <a:alphaOff val="0"/>
                <a:shade val="93000"/>
                <a:satMod val="130000"/>
              </a:schemeClr>
            </a:gs>
            <a:gs pos="100000">
              <a:schemeClr val="accent3">
                <a:hueOff val="9375221"/>
                <a:satOff val="-14067"/>
                <a:lumOff val="-22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1731561" y="2238989"/>
        <a:ext cx="227971" cy="247881"/>
      </dsp:txXfrm>
    </dsp:sp>
    <dsp:sp modelId="{9F011C5D-332C-1D47-AF90-1A6E814F14D1}">
      <dsp:nvSpPr>
        <dsp:cNvPr id="0" name=""/>
        <dsp:cNvSpPr/>
      </dsp:nvSpPr>
      <dsp:spPr>
        <a:xfrm>
          <a:off x="1450977" y="798023"/>
          <a:ext cx="1224104" cy="1224104"/>
        </a:xfrm>
        <a:prstGeom prst="ellipse">
          <a:avLst/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VA Enterprise Deployment</a:t>
          </a:r>
          <a:endParaRPr lang="en-US" sz="800" b="1" kern="1200" dirty="0"/>
        </a:p>
      </dsp:txBody>
      <dsp:txXfrm>
        <a:off x="1630243" y="977289"/>
        <a:ext cx="865572" cy="865572"/>
      </dsp:txXfrm>
    </dsp:sp>
    <dsp:sp modelId="{6938B8D1-E486-3340-9DBE-AA68A676F912}">
      <dsp:nvSpPr>
        <dsp:cNvPr id="0" name=""/>
        <dsp:cNvSpPr/>
      </dsp:nvSpPr>
      <dsp:spPr>
        <a:xfrm rot="20194172">
          <a:off x="2765527" y="809165"/>
          <a:ext cx="414891" cy="4131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2770637" y="916433"/>
        <a:ext cx="290951" cy="247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A5EE1-74BB-9E4A-A530-DBBBF5110A85}" type="datetimeFigureOut">
              <a:rPr lang="en-US" smtClean="0"/>
              <a:t>6/28/17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8444A-ACC1-4540-95B3-C49CF2602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6923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8036A-506A-AE47-86DA-672653E068AD}" type="datetimeFigureOut">
              <a:rPr lang="en-US" smtClean="0"/>
              <a:t>6/28/17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AEFC9-F1CC-704C-B413-905F74EC50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831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50">
              <a:defRPr/>
            </a:pPr>
            <a:r>
              <a:rPr lang="en-US" dirty="0" smtClean="0"/>
              <a:t>The slides included in this deck shows the precise</a:t>
            </a:r>
            <a:r>
              <a:rPr lang="en-US" baseline="0" dirty="0" smtClean="0"/>
              <a:t> formatting to use for the Title Slide at slide one of this template. </a:t>
            </a:r>
          </a:p>
          <a:p>
            <a:pPr defTabSz="914350">
              <a:defRPr/>
            </a:pPr>
            <a:endParaRPr lang="en-US" dirty="0" smtClean="0"/>
          </a:p>
          <a:p>
            <a:r>
              <a:rPr lang="en-US" dirty="0" smtClean="0"/>
              <a:t>Side Title: Veranda 38 point</a:t>
            </a:r>
          </a:p>
          <a:p>
            <a:r>
              <a:rPr lang="en-US" dirty="0" smtClean="0"/>
              <a:t>Middle</a:t>
            </a:r>
            <a:r>
              <a:rPr lang="en-US" baseline="0" dirty="0" smtClean="0"/>
              <a:t> Information: Veranda 18 Point</a:t>
            </a:r>
          </a:p>
          <a:p>
            <a:r>
              <a:rPr lang="en-US" baseline="0" dirty="0" smtClean="0"/>
              <a:t>Date/Time: Veranda 20 Point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0177B-05BE-4159-A8C5-AB809B12B09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321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Linux</a:t>
            </a:r>
            <a:r>
              <a:rPr lang="en-US" dirty="0" smtClean="0"/>
              <a:t>: </a:t>
            </a:r>
            <a:r>
              <a:rPr lang="en-US" dirty="0" smtClean="0">
                <a:latin typeface="Calibri" charset="0"/>
              </a:rPr>
              <a:t>The free software kernel for the GNU/Linux operating system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b="1" dirty="0" smtClean="0"/>
              <a:t>The Linux Foundation</a:t>
            </a:r>
            <a:r>
              <a:rPr lang="en-US" dirty="0" smtClean="0"/>
              <a:t>: non-profit consortium dedicated to fostering the growth of Linux, and promoting standardization and technical collaboration of Open Source</a:t>
            </a:r>
          </a:p>
          <a:p>
            <a:pPr eaLnBrk="1" hangingPunct="1"/>
            <a:r>
              <a:rPr lang="en-US" b="1" dirty="0" smtClean="0"/>
              <a:t>Open Stack</a:t>
            </a:r>
            <a:r>
              <a:rPr lang="en-US" dirty="0" smtClean="0"/>
              <a:t>: the leading open source </a:t>
            </a:r>
            <a:r>
              <a:rPr lang="en-US" dirty="0" smtClean="0">
                <a:latin typeface="Calibri" charset="0"/>
              </a:rPr>
              <a:t>Cloud management platform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b="1" dirty="0" smtClean="0"/>
              <a:t>Firefox</a:t>
            </a:r>
            <a:r>
              <a:rPr lang="en-US" dirty="0" smtClean="0"/>
              <a:t>: the leading open source browser – part of the Mozilla project</a:t>
            </a:r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The Apache Foundation</a:t>
            </a:r>
            <a:r>
              <a:rPr lang="en-US" dirty="0" smtClean="0"/>
              <a:t>: provides support for the Apache community of over 100 open-source software projects, covering code, licensing, governance </a:t>
            </a:r>
          </a:p>
          <a:p>
            <a:pPr eaLnBrk="1" hangingPunct="1"/>
            <a:r>
              <a:rPr lang="en-US" b="1" dirty="0" smtClean="0"/>
              <a:t>Genivi</a:t>
            </a:r>
            <a:r>
              <a:rPr lang="en-US" dirty="0" smtClean="0"/>
              <a:t>: non-profit industry alliance committed to driving the broad adoption of an In-Vehicle Infotainment (IVI) open-source development platform</a:t>
            </a:r>
          </a:p>
          <a:p>
            <a:pPr eaLnBrk="1" hangingPunct="1"/>
            <a:r>
              <a:rPr lang="en-US" b="1" dirty="0" smtClean="0"/>
              <a:t>Eclipse</a:t>
            </a:r>
            <a:r>
              <a:rPr lang="en-US" dirty="0" smtClean="0"/>
              <a:t>: </a:t>
            </a:r>
            <a:r>
              <a:rPr lang="en-US" dirty="0" smtClean="0">
                <a:latin typeface="Calibri" charset="0"/>
              </a:rPr>
              <a:t>IDE environment, platform and framework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b="1" dirty="0" smtClean="0"/>
              <a:t>OSEHRA</a:t>
            </a:r>
            <a:r>
              <a:rPr lang="en-US" dirty="0" smtClean="0"/>
              <a:t>:  supports an open, collaborative community of users, developers, and companies engaged in advancing electronic health record software and health information technology.</a:t>
            </a:r>
          </a:p>
          <a:p>
            <a:pPr eaLnBrk="1" hangingPunct="1"/>
            <a:r>
              <a:rPr lang="en-US" b="1" dirty="0" smtClean="0"/>
              <a:t>Android</a:t>
            </a:r>
            <a:r>
              <a:rPr lang="en-US" dirty="0" smtClean="0"/>
              <a:t>: mobile applications platform</a:t>
            </a:r>
          </a:p>
          <a:p>
            <a:pPr eaLnBrk="1" hangingPunct="1"/>
            <a:r>
              <a:rPr lang="en-US" b="1" dirty="0" smtClean="0"/>
              <a:t>VANITY Foundations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0177B-05BE-4159-A8C5-AB809B12B09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495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0177B-05BE-4159-A8C5-AB809B12B09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74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3698F4-0BCF-409F-9A34-956392EA060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48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AEFC9-F1CC-704C-B413-905F74EC503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286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AEFC9-F1CC-704C-B413-905F74EC503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54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0177B-05BE-4159-A8C5-AB809B12B09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523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7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3556792" y="883791"/>
            <a:ext cx="5416550" cy="5791200"/>
            <a:chOff x="-12700" y="990600"/>
            <a:chExt cx="5416550" cy="5791200"/>
          </a:xfrm>
        </p:grpSpPr>
        <p:sp>
          <p:nvSpPr>
            <p:cNvPr id="16" name="Rounded Rectangle 15"/>
            <p:cNvSpPr/>
            <p:nvPr/>
          </p:nvSpPr>
          <p:spPr>
            <a:xfrm>
              <a:off x="-12700" y="5333999"/>
              <a:ext cx="3594099" cy="1447800"/>
            </a:xfrm>
            <a:prstGeom prst="roundRect">
              <a:avLst/>
            </a:prstGeom>
            <a:gradFill>
              <a:gsLst>
                <a:gs pos="0">
                  <a:srgbClr val="3379B7"/>
                </a:gs>
                <a:gs pos="73000">
                  <a:schemeClr val="bg1"/>
                </a:gs>
                <a:gs pos="20000">
                  <a:srgbClr val="5B99D1"/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 rot="10800000">
              <a:off x="3651250" y="990600"/>
              <a:ext cx="1752600" cy="2743200"/>
            </a:xfrm>
            <a:prstGeom prst="roundRect">
              <a:avLst/>
            </a:prstGeom>
            <a:gradFill>
              <a:gsLst>
                <a:gs pos="0">
                  <a:srgbClr val="3379B7"/>
                </a:gs>
                <a:gs pos="73000">
                  <a:schemeClr val="bg1"/>
                </a:gs>
                <a:gs pos="20000">
                  <a:srgbClr val="5B99D1"/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18" name="Picture 2" descr="Royalty-free Illustration: Face scan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651250" y="5334000"/>
              <a:ext cx="1752600" cy="1447800"/>
            </a:xfrm>
            <a:prstGeom prst="roundRect">
              <a:avLst>
                <a:gd name="adj" fmla="val 15905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High-Res Stock Photography: African American doctor looking at stacks of…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28799" y="3810000"/>
              <a:ext cx="1752600" cy="1447800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" descr="High-Res Stock Photography: Doctor using digital tablet to talk to…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651250" y="3810000"/>
              <a:ext cx="1752600" cy="1447800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2133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1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990415" y="1016780"/>
            <a:ext cx="7148502" cy="5773031"/>
            <a:chOff x="3166699" y="2008785"/>
            <a:chExt cx="5961448" cy="4814386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4578" t="15599" b="2171"/>
            <a:stretch/>
          </p:blipFill>
          <p:spPr>
            <a:xfrm>
              <a:off x="3166699" y="2008785"/>
              <a:ext cx="5961448" cy="481438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8382000" y="6382100"/>
              <a:ext cx="4572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Rectangle 7"/>
          <p:cNvSpPr/>
          <p:nvPr userDrawn="1"/>
        </p:nvSpPr>
        <p:spPr>
          <a:xfrm>
            <a:off x="15853" y="919480"/>
            <a:ext cx="9128147" cy="45719"/>
          </a:xfrm>
          <a:prstGeom prst="rect">
            <a:avLst/>
          </a:prstGeom>
          <a:gradFill>
            <a:gsLst>
              <a:gs pos="0">
                <a:srgbClr val="3379B7"/>
              </a:gs>
              <a:gs pos="73000">
                <a:schemeClr val="bg1"/>
              </a:gs>
              <a:gs pos="20000">
                <a:srgbClr val="5B99D1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 rot="10800000">
            <a:off x="1702" y="971060"/>
            <a:ext cx="9149916" cy="45719"/>
          </a:xfrm>
          <a:prstGeom prst="rect">
            <a:avLst/>
          </a:prstGeom>
          <a:gradFill>
            <a:gsLst>
              <a:gs pos="0">
                <a:srgbClr val="3379B7"/>
              </a:gs>
              <a:gs pos="73000">
                <a:schemeClr val="bg1">
                  <a:alpha val="3000"/>
                </a:schemeClr>
              </a:gs>
              <a:gs pos="20000">
                <a:srgbClr val="5B99D1"/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5635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10" name="Picture 9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48400"/>
            <a:ext cx="1600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10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990415" y="1016780"/>
            <a:ext cx="7148502" cy="5773031"/>
            <a:chOff x="3166699" y="2008785"/>
            <a:chExt cx="5961448" cy="4814386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4578" t="15599" b="2171"/>
            <a:stretch/>
          </p:blipFill>
          <p:spPr>
            <a:xfrm>
              <a:off x="3166699" y="2008785"/>
              <a:ext cx="5961448" cy="481438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8382000" y="6382100"/>
              <a:ext cx="4572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/>
          <p:cNvSpPr/>
          <p:nvPr userDrawn="1"/>
        </p:nvSpPr>
        <p:spPr>
          <a:xfrm>
            <a:off x="15853" y="919480"/>
            <a:ext cx="9128147" cy="45719"/>
          </a:xfrm>
          <a:prstGeom prst="rect">
            <a:avLst/>
          </a:prstGeom>
          <a:gradFill>
            <a:gsLst>
              <a:gs pos="0">
                <a:srgbClr val="3379B7"/>
              </a:gs>
              <a:gs pos="73000">
                <a:schemeClr val="bg1"/>
              </a:gs>
              <a:gs pos="20000">
                <a:srgbClr val="5B99D1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 rot="10800000">
            <a:off x="1702" y="971060"/>
            <a:ext cx="9149916" cy="45719"/>
          </a:xfrm>
          <a:prstGeom prst="rect">
            <a:avLst/>
          </a:prstGeom>
          <a:gradFill>
            <a:gsLst>
              <a:gs pos="0">
                <a:srgbClr val="3379B7"/>
              </a:gs>
              <a:gs pos="73000">
                <a:schemeClr val="bg1">
                  <a:alpha val="3000"/>
                </a:schemeClr>
              </a:gs>
              <a:gs pos="20000">
                <a:srgbClr val="5B99D1"/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/>
          <a:lstStyle>
            <a:lvl1pPr>
              <a:defRPr b="1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5635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C69DC-24C7-4942-8721-D0E428827D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97624"/>
            <a:ext cx="1828800" cy="4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17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3556792" y="883791"/>
            <a:ext cx="5416550" cy="5791200"/>
            <a:chOff x="-12700" y="990600"/>
            <a:chExt cx="5416550" cy="5791200"/>
          </a:xfrm>
        </p:grpSpPr>
        <p:sp>
          <p:nvSpPr>
            <p:cNvPr id="16" name="Rounded Rectangle 15"/>
            <p:cNvSpPr/>
            <p:nvPr/>
          </p:nvSpPr>
          <p:spPr>
            <a:xfrm>
              <a:off x="-12700" y="5333999"/>
              <a:ext cx="3594099" cy="1447800"/>
            </a:xfrm>
            <a:prstGeom prst="roundRect">
              <a:avLst/>
            </a:prstGeom>
            <a:gradFill>
              <a:gsLst>
                <a:gs pos="0">
                  <a:srgbClr val="3379B7"/>
                </a:gs>
                <a:gs pos="73000">
                  <a:schemeClr val="bg1"/>
                </a:gs>
                <a:gs pos="20000">
                  <a:srgbClr val="5B99D1"/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ounded Rectangle 16"/>
            <p:cNvSpPr/>
            <p:nvPr/>
          </p:nvSpPr>
          <p:spPr>
            <a:xfrm rot="10800000">
              <a:off x="3651250" y="990600"/>
              <a:ext cx="1752600" cy="2743200"/>
            </a:xfrm>
            <a:prstGeom prst="roundRect">
              <a:avLst/>
            </a:prstGeom>
            <a:gradFill>
              <a:gsLst>
                <a:gs pos="0">
                  <a:srgbClr val="3379B7"/>
                </a:gs>
                <a:gs pos="73000">
                  <a:schemeClr val="bg1"/>
                </a:gs>
                <a:gs pos="20000">
                  <a:srgbClr val="5B99D1"/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2" descr="Royalty-free Illustration: Face scan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651250" y="5334000"/>
              <a:ext cx="1752600" cy="1447800"/>
            </a:xfrm>
            <a:prstGeom prst="roundRect">
              <a:avLst>
                <a:gd name="adj" fmla="val 15905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High-Res Stock Photography: African American doctor looking at stacks of…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28799" y="3810000"/>
              <a:ext cx="1752600" cy="1447800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" descr="High-Res Stock Photography: Doctor using digital tablet to talk to…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651250" y="3810000"/>
              <a:ext cx="1752600" cy="1447800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0" descr="osehra-logo-markAndWording-Alliance-Solid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287818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67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990415" y="1016782"/>
            <a:ext cx="7148502" cy="5773031"/>
            <a:chOff x="3166699" y="2008785"/>
            <a:chExt cx="5961448" cy="4814386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4578" t="15599" b="2171"/>
            <a:stretch/>
          </p:blipFill>
          <p:spPr>
            <a:xfrm>
              <a:off x="3166699" y="2008785"/>
              <a:ext cx="5961448" cy="481438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8382000" y="6382100"/>
              <a:ext cx="4572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8" name="Rectangle 7"/>
          <p:cNvSpPr/>
          <p:nvPr userDrawn="1"/>
        </p:nvSpPr>
        <p:spPr>
          <a:xfrm>
            <a:off x="15854" y="919480"/>
            <a:ext cx="9128147" cy="45719"/>
          </a:xfrm>
          <a:prstGeom prst="rect">
            <a:avLst/>
          </a:prstGeom>
          <a:gradFill>
            <a:gsLst>
              <a:gs pos="0">
                <a:srgbClr val="3379B7"/>
              </a:gs>
              <a:gs pos="73000">
                <a:schemeClr val="bg1"/>
              </a:gs>
              <a:gs pos="20000">
                <a:srgbClr val="5B99D1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Rectangle 12"/>
          <p:cNvSpPr/>
          <p:nvPr userDrawn="1"/>
        </p:nvSpPr>
        <p:spPr>
          <a:xfrm rot="10800000">
            <a:off x="1702" y="971062"/>
            <a:ext cx="9149916" cy="45719"/>
          </a:xfrm>
          <a:prstGeom prst="rect">
            <a:avLst/>
          </a:prstGeom>
          <a:gradFill>
            <a:gsLst>
              <a:gs pos="0">
                <a:srgbClr val="3379B7"/>
              </a:gs>
              <a:gs pos="73000">
                <a:schemeClr val="bg1">
                  <a:alpha val="3000"/>
                </a:schemeClr>
              </a:gs>
              <a:gs pos="20000">
                <a:srgbClr val="5B99D1"/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/>
          <a:lstStyle>
            <a:lvl1pPr>
              <a:defRPr b="1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5635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C69DC-24C7-4942-8721-D0E428827D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97624"/>
            <a:ext cx="1828800" cy="4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20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7EC69DC-24C7-4942-8721-D0E428827D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813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2" r:id="rId2"/>
    <p:sldLayoutId id="2147483692" r:id="rId3"/>
    <p:sldLayoutId id="2147483697" r:id="rId4"/>
    <p:sldLayoutId id="2147483705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4" Type="http://schemas.openxmlformats.org/officeDocument/2006/relationships/image" Target="../media/image29.tiff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tiff"/><Relationship Id="rId3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35.png"/><Relationship Id="rId9" Type="http://schemas.openxmlformats.org/officeDocument/2006/relationships/image" Target="../media/image23.png"/><Relationship Id="rId1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0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osehra.org/sites/default/files/OSEHRA_2015_Edition_Certificate_IC-3684-17-0010.pdf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1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munsk@osehra.org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hyperlink" Target="http://www.android.com/" TargetMode="External"/><Relationship Id="rId20" Type="http://schemas.openxmlformats.org/officeDocument/2006/relationships/image" Target="../media/image18.png"/><Relationship Id="rId21" Type="http://schemas.openxmlformats.org/officeDocument/2006/relationships/hyperlink" Target="http://www.openmama.org/" TargetMode="External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10" Type="http://schemas.openxmlformats.org/officeDocument/2006/relationships/image" Target="../media/image13.png"/><Relationship Id="rId11" Type="http://schemas.openxmlformats.org/officeDocument/2006/relationships/hyperlink" Target="http://www.osehra.org/" TargetMode="External"/><Relationship Id="rId12" Type="http://schemas.openxmlformats.org/officeDocument/2006/relationships/image" Target="../media/image14.png"/><Relationship Id="rId13" Type="http://schemas.openxmlformats.org/officeDocument/2006/relationships/hyperlink" Target="http://genivi.org/" TargetMode="External"/><Relationship Id="rId14" Type="http://schemas.openxmlformats.org/officeDocument/2006/relationships/image" Target="../media/image15.png"/><Relationship Id="rId15" Type="http://schemas.openxmlformats.org/officeDocument/2006/relationships/hyperlink" Target="http://www.openstack.org" TargetMode="External"/><Relationship Id="rId16" Type="http://schemas.openxmlformats.org/officeDocument/2006/relationships/image" Target="../media/image16.png"/><Relationship Id="rId17" Type="http://schemas.openxmlformats.org/officeDocument/2006/relationships/hyperlink" Target="http://www.linuxfoundation.org/" TargetMode="External"/><Relationship Id="rId18" Type="http://schemas.openxmlformats.org/officeDocument/2006/relationships/image" Target="../media/image17.png"/><Relationship Id="rId19" Type="http://schemas.openxmlformats.org/officeDocument/2006/relationships/hyperlink" Target="http://www.apache.org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kernel.org" TargetMode="External"/><Relationship Id="rId4" Type="http://schemas.openxmlformats.org/officeDocument/2006/relationships/image" Target="../media/image10.png"/><Relationship Id="rId5" Type="http://schemas.openxmlformats.org/officeDocument/2006/relationships/hyperlink" Target="http://www.mozilla.org/en-US/firefox/fx/" TargetMode="External"/><Relationship Id="rId6" Type="http://schemas.openxmlformats.org/officeDocument/2006/relationships/image" Target="../media/image11.png"/><Relationship Id="rId7" Type="http://schemas.openxmlformats.org/officeDocument/2006/relationships/hyperlink" Target="http://eclipse.org" TargetMode="External"/><Relationship Id="rId8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3057" y="5603816"/>
            <a:ext cx="502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3057" y="3924506"/>
            <a:ext cx="32942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558ED5"/>
                </a:solidFill>
              </a:rPr>
              <a:t>Seong K. Mun, PhD</a:t>
            </a:r>
          </a:p>
          <a:p>
            <a:r>
              <a:rPr lang="en-US" b="1" dirty="0" smtClean="0">
                <a:solidFill>
                  <a:srgbClr val="558ED5"/>
                </a:solidFill>
              </a:rPr>
              <a:t>President and CEO</a:t>
            </a:r>
          </a:p>
          <a:p>
            <a:r>
              <a:rPr lang="en-US" b="1" dirty="0" smtClean="0">
                <a:solidFill>
                  <a:srgbClr val="558ED5"/>
                </a:solidFill>
              </a:rPr>
              <a:t>Professor: Virginia Tech</a:t>
            </a:r>
          </a:p>
          <a:p>
            <a:r>
              <a:rPr lang="en-US" b="1" dirty="0" smtClean="0">
                <a:solidFill>
                  <a:srgbClr val="558ED5"/>
                </a:solidFill>
              </a:rPr>
              <a:t>Arlington, Virginia, USA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3057" y="1575908"/>
            <a:ext cx="59693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OSEHRA Overview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7" name="Picture 6" descr="ANS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311" y="5353686"/>
            <a:ext cx="1783040" cy="10542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4657" y="5416154"/>
            <a:ext cx="2020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June 28</a:t>
            </a:r>
            <a:r>
              <a:rPr lang="en-US" b="1" dirty="0" smtClean="0"/>
              <a:t>, </a:t>
            </a:r>
            <a:r>
              <a:rPr lang="en-US" b="1" dirty="0" smtClean="0"/>
              <a:t>2017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84930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62974"/>
            <a:ext cx="8991600" cy="552988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OS (as is) </a:t>
            </a:r>
            <a:r>
              <a:rPr lang="en-US" sz="3200" dirty="0" smtClean="0"/>
              <a:t>vs. 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COTS (Contract)</a:t>
            </a:r>
            <a:endParaRPr lang="en-US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853730" y="3420718"/>
            <a:ext cx="2625850" cy="10326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Open Source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Organization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135397" y="4656519"/>
            <a:ext cx="2304466" cy="1867121"/>
            <a:chOff x="6214011" y="1569418"/>
            <a:chExt cx="2304466" cy="186712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14011" y="1569418"/>
              <a:ext cx="1607552" cy="1320619"/>
            </a:xfrm>
            <a:prstGeom prst="rect">
              <a:avLst/>
            </a:prstGeom>
            <a:ln w="38100">
              <a:solidFill>
                <a:srgbClr val="002060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62468" y="1772560"/>
              <a:ext cx="1607552" cy="1320619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10925" y="2115920"/>
              <a:ext cx="1607552" cy="1320619"/>
            </a:xfrm>
            <a:prstGeom prst="rect">
              <a:avLst/>
            </a:prstGeom>
            <a:ln w="38100">
              <a:solidFill>
                <a:srgbClr val="00B050"/>
              </a:solidFill>
            </a:ln>
          </p:spPr>
        </p:pic>
      </p:grpSp>
      <p:grpSp>
        <p:nvGrpSpPr>
          <p:cNvPr id="15" name="Group 14"/>
          <p:cNvGrpSpPr/>
          <p:nvPr/>
        </p:nvGrpSpPr>
        <p:grpSpPr>
          <a:xfrm>
            <a:off x="5634330" y="919104"/>
            <a:ext cx="2805534" cy="1665566"/>
            <a:chOff x="4885925" y="4822423"/>
            <a:chExt cx="2506414" cy="122277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9541" y="4822424"/>
              <a:ext cx="1272798" cy="12227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85925" y="4822423"/>
              <a:ext cx="1222775" cy="1222775"/>
            </a:xfrm>
            <a:prstGeom prst="rect">
              <a:avLst/>
            </a:prstGeom>
          </p:spPr>
        </p:pic>
      </p:grpSp>
      <p:sp>
        <p:nvSpPr>
          <p:cNvPr id="16" name="Left Arrow 15"/>
          <p:cNvSpPr/>
          <p:nvPr/>
        </p:nvSpPr>
        <p:spPr>
          <a:xfrm rot="5400000">
            <a:off x="6183494" y="2998102"/>
            <a:ext cx="1663347" cy="1104768"/>
          </a:xfrm>
          <a:prstGeom prst="lef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COTS</a:t>
            </a:r>
            <a:endParaRPr lang="en-US" dirty="0"/>
          </a:p>
        </p:txBody>
      </p:sp>
      <p:pic>
        <p:nvPicPr>
          <p:cNvPr id="20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4169" y="1557778"/>
            <a:ext cx="2467511" cy="1357036"/>
          </a:xfrm>
        </p:spPr>
      </p:pic>
      <p:sp>
        <p:nvSpPr>
          <p:cNvPr id="22" name="Left-Right Arrow 21"/>
          <p:cNvSpPr/>
          <p:nvPr/>
        </p:nvSpPr>
        <p:spPr>
          <a:xfrm rot="1120242">
            <a:off x="3358021" y="4383268"/>
            <a:ext cx="2350168" cy="546502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Left-Right Arrow 22"/>
          <p:cNvSpPr/>
          <p:nvPr/>
        </p:nvSpPr>
        <p:spPr>
          <a:xfrm rot="20122496">
            <a:off x="3277172" y="2738868"/>
            <a:ext cx="2350168" cy="546502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991905" y="5227495"/>
            <a:ext cx="2349500" cy="5465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Self Service Org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Left-Right Arrow 24"/>
          <p:cNvSpPr/>
          <p:nvPr/>
        </p:nvSpPr>
        <p:spPr>
          <a:xfrm rot="16200000">
            <a:off x="1822482" y="4589113"/>
            <a:ext cx="679326" cy="502646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9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7867" y="1270001"/>
            <a:ext cx="8661400" cy="4525963"/>
          </a:xfrm>
        </p:spPr>
        <p:txBody>
          <a:bodyPr>
            <a:normAutofit/>
          </a:bodyPr>
          <a:lstStyle/>
          <a:p>
            <a:r>
              <a:rPr lang="en-US" b="1" i="1" dirty="0"/>
              <a:t>Open Source Software (OSS) is computer software for which the source code is made available under a license in which the </a:t>
            </a:r>
            <a:r>
              <a:rPr lang="en-US" b="1" i="1" dirty="0">
                <a:solidFill>
                  <a:schemeClr val="accent2"/>
                </a:solidFill>
              </a:rPr>
              <a:t>copyright holder </a:t>
            </a:r>
            <a:r>
              <a:rPr lang="en-US" b="1" i="1" dirty="0"/>
              <a:t>provides (depending upon the specific license) various </a:t>
            </a:r>
            <a:r>
              <a:rPr lang="en-US" b="1" i="1" dirty="0">
                <a:solidFill>
                  <a:srgbClr val="0000FF"/>
                </a:solidFill>
              </a:rPr>
              <a:t>rights to study, change, and distribute the software.  </a:t>
            </a:r>
            <a:endParaRPr lang="en-US" b="1" i="1" dirty="0" smtClean="0">
              <a:solidFill>
                <a:srgbClr val="0000FF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00FF"/>
                </a:solidFill>
              </a:rPr>
              <a:t>Without </a:t>
            </a:r>
            <a:r>
              <a:rPr lang="en-US" b="1" dirty="0">
                <a:solidFill>
                  <a:srgbClr val="0000FF"/>
                </a:solidFill>
              </a:rPr>
              <a:t>a license, software is not open source.  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00FF"/>
                </a:solidFill>
              </a:rPr>
              <a:t>The </a:t>
            </a:r>
            <a:r>
              <a:rPr lang="en-US" b="1" dirty="0">
                <a:solidFill>
                  <a:srgbClr val="0000FF"/>
                </a:solidFill>
              </a:rPr>
              <a:t>copyright holder provides the rights.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 Source Defined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52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3352800" cy="4724400"/>
          </a:xfrm>
        </p:spPr>
        <p:txBody>
          <a:bodyPr>
            <a:norm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000" dirty="0" smtClean="0"/>
              <a:t>Apache License Version 2.0</a:t>
            </a:r>
          </a:p>
          <a:p>
            <a:endParaRPr lang="en-US" sz="20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000" dirty="0"/>
              <a:t>General Trend for Permissive </a:t>
            </a:r>
            <a:r>
              <a:rPr lang="en-US" sz="2000" dirty="0" smtClean="0"/>
              <a:t>License</a:t>
            </a:r>
          </a:p>
          <a:p>
            <a:pPr marL="457200" indent="-457200">
              <a:buFont typeface="Arial" charset="0"/>
              <a:buChar char="•"/>
            </a:pPr>
            <a:endParaRPr lang="en-US" sz="20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000" dirty="0" smtClean="0"/>
              <a:t>Restrictive Licenses Hamper Long Term Growth and Collaboration</a:t>
            </a:r>
          </a:p>
          <a:p>
            <a:pPr marL="457200" indent="-457200">
              <a:buFont typeface="Arial" charset="0"/>
              <a:buChar char="•"/>
            </a:pPr>
            <a:endParaRPr lang="en-US" sz="20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Beware the viral license!</a:t>
            </a:r>
          </a:p>
          <a:p>
            <a:pPr marL="457200" indent="-457200">
              <a:buFont typeface="Arial" charset="0"/>
              <a:buChar char="•"/>
            </a:pPr>
            <a:endParaRPr lang="en-US" dirty="0" smtClean="0"/>
          </a:p>
        </p:txBody>
      </p:sp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4900" dirty="0" smtClean="0"/>
              <a:t>IP and Licensing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7BB5DEAB-EFF7-4BEC-B944-B1563D02084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3368" y="2339975"/>
            <a:ext cx="477583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477000" y="6172200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David Wheeler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216400" y="4216400"/>
            <a:ext cx="1752600" cy="76200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175500" y="2044700"/>
            <a:ext cx="1663700" cy="32385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769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16" y="1612900"/>
            <a:ext cx="3480836" cy="389890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49700" y="1612900"/>
            <a:ext cx="4686300" cy="4584700"/>
          </a:xfrm>
        </p:spPr>
        <p:txBody>
          <a:bodyPr>
            <a:noAutofit/>
          </a:bodyPr>
          <a:lstStyle/>
          <a:p>
            <a:pPr marL="457200" indent="-457200">
              <a:buBlip>
                <a:blip r:embed="rId3"/>
              </a:buBlip>
            </a:pPr>
            <a:r>
              <a:rPr lang="en-US" sz="2400" dirty="0" smtClean="0"/>
              <a:t>Contractor-produced code is copyrighted unless special contract terms and condition exist to convey copyright</a:t>
            </a:r>
          </a:p>
          <a:p>
            <a:pPr marL="0" indent="0">
              <a:buNone/>
            </a:pPr>
            <a:endParaRPr lang="en-US" sz="2400" dirty="0" smtClean="0"/>
          </a:p>
          <a:p>
            <a:pPr marL="457200" indent="-457200">
              <a:buBlip>
                <a:blip r:embed="rId3"/>
              </a:buBlip>
            </a:pPr>
            <a:r>
              <a:rPr lang="en-US" sz="2400" dirty="0" smtClean="0"/>
              <a:t>Open Source licensing is an assertion of copyright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2900" y="190500"/>
            <a:ext cx="7683500" cy="1117600"/>
          </a:xfrm>
        </p:spPr>
        <p:txBody>
          <a:bodyPr>
            <a:normAutofit/>
          </a:bodyPr>
          <a:lstStyle/>
          <a:p>
            <a:r>
              <a:rPr lang="en-US" dirty="0" smtClean="0"/>
              <a:t> Procurement &amp; 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04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380169"/>
            <a:ext cx="2749646" cy="1054931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/>
              <a:buChar char="•"/>
            </a:pPr>
            <a:r>
              <a:rPr lang="en-US" b="1" dirty="0" smtClean="0"/>
              <a:t>OSEHRA is an ANSI-accredited Standards Development Organization </a:t>
            </a:r>
            <a:r>
              <a:rPr lang="en-US" b="1" dirty="0" smtClean="0">
                <a:solidFill>
                  <a:schemeClr val="tx2"/>
                </a:solidFill>
              </a:rPr>
              <a:t>(SDO)</a:t>
            </a:r>
          </a:p>
          <a:p>
            <a:pPr marL="1200150" lvl="1" indent="-457200">
              <a:buFont typeface="Arial"/>
              <a:buChar char="•"/>
            </a:pPr>
            <a:r>
              <a:rPr lang="en-US" b="1" dirty="0"/>
              <a:t>D</a:t>
            </a:r>
            <a:r>
              <a:rPr lang="en-US" b="1" dirty="0" smtClean="0"/>
              <a:t>evelop </a:t>
            </a:r>
            <a:r>
              <a:rPr lang="en-US" b="1" dirty="0" smtClean="0"/>
              <a:t>national </a:t>
            </a:r>
            <a:r>
              <a:rPr lang="en-US" b="1" dirty="0"/>
              <a:t>consensus </a:t>
            </a:r>
            <a:r>
              <a:rPr lang="en-US" b="1" dirty="0" smtClean="0"/>
              <a:t>based standards</a:t>
            </a:r>
            <a:endParaRPr lang="en-US" b="1" dirty="0" smtClean="0"/>
          </a:p>
          <a:p>
            <a:pPr marL="457200" indent="-457200">
              <a:buFont typeface="Arial"/>
              <a:buChar char="•"/>
            </a:pPr>
            <a:r>
              <a:rPr lang="en-US" b="1" dirty="0" smtClean="0"/>
              <a:t>An open source software quality standard will be essential </a:t>
            </a:r>
            <a:r>
              <a:rPr lang="en-US" b="1" dirty="0"/>
              <a:t>to establish </a:t>
            </a:r>
            <a:r>
              <a:rPr lang="en-US" b="1" dirty="0">
                <a:solidFill>
                  <a:srgbClr val="FF0000"/>
                </a:solidFill>
              </a:rPr>
              <a:t>usability</a:t>
            </a:r>
            <a:r>
              <a:rPr lang="en-US" b="1" dirty="0"/>
              <a:t> of code prior to intake: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b="1" dirty="0"/>
              <a:t>Proper Licensing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b="1" dirty="0"/>
              <a:t>Adequate Documentation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b="1" dirty="0"/>
              <a:t>Basic Error Checking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b="1" dirty="0"/>
              <a:t>Unit Test Coverage	</a:t>
            </a:r>
          </a:p>
          <a:p>
            <a:pPr marL="1200150" lvl="1" indent="-457200">
              <a:buFont typeface="Arial"/>
              <a:buChar char="•"/>
            </a:pPr>
            <a:endParaRPr lang="en-US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9300" y="546100"/>
            <a:ext cx="5473700" cy="374651"/>
          </a:xfrm>
        </p:spPr>
        <p:txBody>
          <a:bodyPr>
            <a:noAutofit/>
          </a:bodyPr>
          <a:lstStyle/>
          <a:p>
            <a:pPr algn="r"/>
            <a:r>
              <a:rPr lang="en-US" sz="2800" dirty="0" smtClean="0"/>
              <a:t>OS u</a:t>
            </a:r>
            <a:r>
              <a:rPr lang="en-US" sz="2800" b="1" dirty="0" smtClean="0"/>
              <a:t>sability </a:t>
            </a:r>
            <a:r>
              <a:rPr lang="en-US" sz="2800" b="1" dirty="0" smtClean="0"/>
              <a:t>Certification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EC69DC-24C7-4942-8721-D0E428827D5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 descr="ab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0" y="3951829"/>
            <a:ext cx="2008909" cy="25870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37741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719558" y="6372209"/>
            <a:ext cx="2133600" cy="365125"/>
          </a:xfrm>
        </p:spPr>
        <p:txBody>
          <a:bodyPr/>
          <a:lstStyle/>
          <a:p>
            <a:fld id="{4FFB713A-ACD8-6546-95B8-73B64BE843E2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638130" y="1100666"/>
          <a:ext cx="7439070" cy="5252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634" y="1159153"/>
            <a:ext cx="1318369" cy="1318369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62432" y="5112280"/>
            <a:ext cx="2395222" cy="1317280"/>
          </a:xfrm>
          <a:prstGeom prst="rect">
            <a:avLst/>
          </a:prstGeom>
        </p:spPr>
      </p:pic>
      <p:pic>
        <p:nvPicPr>
          <p:cNvPr id="10" name="Picture 9" descr="osehra-logo-Mark-PMS286c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3206" y="2948103"/>
            <a:ext cx="1751840" cy="166318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391768" y="1397509"/>
            <a:ext cx="6583937" cy="2743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20294014">
            <a:off x="642955" y="3266009"/>
            <a:ext cx="178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Pre-OSEHRA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6634" y="332090"/>
            <a:ext cx="8364984" cy="692049"/>
          </a:xfrm>
        </p:spPr>
        <p:txBody>
          <a:bodyPr>
            <a:noAutofit/>
          </a:bodyPr>
          <a:lstStyle/>
          <a:p>
            <a:r>
              <a:rPr lang="en-US" sz="2400" dirty="0" smtClean="0"/>
              <a:t>Open Source Life Cycle – Fileman Example</a:t>
            </a:r>
            <a:br>
              <a:rPr lang="en-US" sz="2400" dirty="0" smtClean="0"/>
            </a:br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0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dirty="0" smtClean="0"/>
              <a:t>VA Identifies OS Immunization Product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It Lacked Some Features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OSEHRA Forms Open Workgroup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SME from VA, IHS and Community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OS Vender Made Changes in the OS Product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VA Issued Competitive Integration Contract</a:t>
            </a:r>
          </a:p>
          <a:p>
            <a:pPr marL="1200150" lvl="1" indent="-457200">
              <a:buFont typeface="Arial" charset="0"/>
              <a:buChar char="•"/>
            </a:pPr>
            <a:r>
              <a:rPr lang="en-US" dirty="0" smtClean="0"/>
              <a:t>Most Suitable Product</a:t>
            </a:r>
          </a:p>
          <a:p>
            <a:pPr marL="1200150" lvl="1" indent="-457200">
              <a:buFont typeface="Arial" charset="0"/>
              <a:buChar char="•"/>
            </a:pPr>
            <a:r>
              <a:rPr lang="en-US" dirty="0" smtClean="0"/>
              <a:t>Improve Product for Other Users</a:t>
            </a:r>
          </a:p>
          <a:p>
            <a:pPr marL="1200150" lvl="1" indent="-457200">
              <a:buFont typeface="Arial" charset="0"/>
              <a:buChar char="•"/>
            </a:pPr>
            <a:r>
              <a:rPr lang="en-US" dirty="0" smtClean="0"/>
              <a:t>Save Money and Time</a:t>
            </a:r>
          </a:p>
          <a:p>
            <a:pPr marL="1200150" lvl="1" indent="-457200">
              <a:buFont typeface="Arial" charset="0"/>
              <a:buChar char="•"/>
            </a:pPr>
            <a:r>
              <a:rPr lang="en-US" dirty="0" smtClean="0"/>
              <a:t>New Business Model</a:t>
            </a:r>
          </a:p>
          <a:p>
            <a:r>
              <a:rPr lang="en-US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556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Open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65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OS Adoption Candidates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33600" y="6020194"/>
            <a:ext cx="617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*In Certification Process         **Already Certified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C69DC-24C7-4942-8721-D0E428827D51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701675" y="1219200"/>
          <a:ext cx="7893049" cy="4434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9559">
                  <a:extLst>
                    <a:ext uri="{9D8B030D-6E8A-4147-A177-3AD203B41FA5}">
                      <a16:colId xmlns="" xmlns:a16="http://schemas.microsoft.com/office/drawing/2014/main" val="3029605802"/>
                    </a:ext>
                  </a:extLst>
                </a:gridCol>
                <a:gridCol w="911166">
                  <a:extLst>
                    <a:ext uri="{9D8B030D-6E8A-4147-A177-3AD203B41FA5}">
                      <a16:colId xmlns="" xmlns:a16="http://schemas.microsoft.com/office/drawing/2014/main" val="2023004469"/>
                    </a:ext>
                  </a:extLst>
                </a:gridCol>
                <a:gridCol w="3710364">
                  <a:extLst>
                    <a:ext uri="{9D8B030D-6E8A-4147-A177-3AD203B41FA5}">
                      <a16:colId xmlns="" xmlns:a16="http://schemas.microsoft.com/office/drawing/2014/main" val="3121563285"/>
                    </a:ext>
                  </a:extLst>
                </a:gridCol>
                <a:gridCol w="921960">
                  <a:extLst>
                    <a:ext uri="{9D8B030D-6E8A-4147-A177-3AD203B41FA5}">
                      <a16:colId xmlns="" xmlns:a16="http://schemas.microsoft.com/office/drawing/2014/main" val="2863609951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Candidate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Origin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="" xmlns:a16="http://schemas.microsoft.com/office/drawing/2014/main" val="1840897124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Complex Orders “Then” Conjunction**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Working with Maintenance team to create path for intake.  Certified to OSEHRA Level 2</a:t>
                      </a:r>
                      <a:r>
                        <a:rPr lang="en-US" sz="100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DSS, Inc.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4291562895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Maternity Tracker*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 NSR, Salt Lake City in pilot phase. Rejected by EPIP, needs funding possibly from women’s health group. Rhodes to send TRB. OSEHRA Certification in progress.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VACI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746351958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 Digital Signature**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Holt confirmed it was passed along to Kernel team.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OSEHRA Staff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637074433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RAPTOR*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en-US" sz="100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funding queue. OSEHRA Certification in process, namespace issue needs response from OI&amp;T.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VACI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3541260140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Enhanced Problem List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Short to follow up with Health Information Management Service (HIMS) to see if desired. Possible demo with business owners.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DSS, Inc.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367748891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Appointment Postcard Notification v4.0**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NSR submitted, not a qualifier for EPIP due to size and complexity. Needs alternate funding.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VHA Class 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32552998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Veteran Appointment Notification System (VANS)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Waiting for response from business owner to see if it is desired.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VACI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2816009849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On-the-Fly Alerts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information to be obtained, possible demo with business owners.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DSS, Inc.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4028938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7231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015987"/>
            <a:ext cx="8229600" cy="563562"/>
          </a:xfrm>
        </p:spPr>
        <p:txBody>
          <a:bodyPr>
            <a:noAutofit/>
          </a:bodyPr>
          <a:lstStyle/>
          <a:p>
            <a:r>
              <a:rPr lang="en-US" sz="3200" dirty="0"/>
              <a:t>Reference Implementation (RI)</a:t>
            </a:r>
          </a:p>
        </p:txBody>
      </p:sp>
      <p:sp>
        <p:nvSpPr>
          <p:cNvPr id="5" name="Rectangle 4"/>
          <p:cNvSpPr/>
          <p:nvPr/>
        </p:nvSpPr>
        <p:spPr>
          <a:xfrm>
            <a:off x="571500" y="1618075"/>
            <a:ext cx="8305800" cy="4495800"/>
          </a:xfrm>
          <a:prstGeom prst="rect">
            <a:avLst/>
          </a:prstGeom>
          <a:solidFill>
            <a:srgbClr val="FBFFFF"/>
          </a:solidFill>
          <a:ln cap="flat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67" y="2303990"/>
            <a:ext cx="1770867" cy="99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34" y="4857922"/>
            <a:ext cx="1804732" cy="1009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590800"/>
            <a:ext cx="2743199" cy="2520563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685267" y="2895600"/>
            <a:ext cx="743733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2691617" y="3700436"/>
            <a:ext cx="737383" cy="159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723366" y="3848100"/>
            <a:ext cx="705634" cy="1428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94565" y="1644405"/>
            <a:ext cx="1828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Healthcare Providers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41433" y="1955299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Multi-tenant Organization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248399" y="3348064"/>
            <a:ext cx="5334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3591" y="2988816"/>
            <a:ext cx="658415" cy="7116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636066" y="4395465"/>
            <a:ext cx="2689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33832" y="4502414"/>
            <a:ext cx="2689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36500" y="4606271"/>
            <a:ext cx="2689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●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56863" t="4022" r="-1579" b="-4022"/>
          <a:stretch/>
        </p:blipFill>
        <p:spPr>
          <a:xfrm>
            <a:off x="6831476" y="4084638"/>
            <a:ext cx="799434" cy="10000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50" y="3425203"/>
            <a:ext cx="1770867" cy="99060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6248398" y="4490003"/>
            <a:ext cx="5334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153350" y="257724"/>
            <a:ext cx="5954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PopHealth Product Management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2485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55031" y="409079"/>
            <a:ext cx="7140168" cy="650758"/>
          </a:xfrm>
        </p:spPr>
        <p:txBody>
          <a:bodyPr>
            <a:noAutofit/>
          </a:bodyPr>
          <a:lstStyle/>
          <a:p>
            <a:r>
              <a:rPr lang="en-US" sz="2400" dirty="0" smtClean="0"/>
              <a:t>Community based </a:t>
            </a:r>
            <a:r>
              <a:rPr lang="en-US" sz="2400" smtClean="0"/>
              <a:t>Product Management</a:t>
            </a:r>
            <a:br>
              <a:rPr lang="en-US" sz="2400" smtClean="0"/>
            </a:br>
            <a:r>
              <a:rPr lang="en-US" sz="2400" smtClean="0"/>
              <a:t>Code </a:t>
            </a:r>
            <a:r>
              <a:rPr lang="en-US" sz="2400" dirty="0" smtClean="0"/>
              <a:t>Converging</a:t>
            </a:r>
            <a:endParaRPr lang="en-US" sz="2400" dirty="0"/>
          </a:p>
        </p:txBody>
      </p:sp>
      <p:cxnSp>
        <p:nvCxnSpPr>
          <p:cNvPr id="5" name="Straight Arrow Connector 4"/>
          <p:cNvCxnSpPr>
            <a:endCxn id="10" idx="2"/>
          </p:cNvCxnSpPr>
          <p:nvPr/>
        </p:nvCxnSpPr>
        <p:spPr>
          <a:xfrm flipV="1">
            <a:off x="1442265" y="2921674"/>
            <a:ext cx="310335" cy="334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9406" y="2589020"/>
            <a:ext cx="1346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MITRE Trunk</a:t>
            </a:r>
          </a:p>
        </p:txBody>
      </p:sp>
      <p:sp>
        <p:nvSpPr>
          <p:cNvPr id="10" name="Oval 9"/>
          <p:cNvSpPr/>
          <p:nvPr/>
        </p:nvSpPr>
        <p:spPr>
          <a:xfrm>
            <a:off x="1752600" y="2865794"/>
            <a:ext cx="101600" cy="111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/>
          <p:cNvCxnSpPr>
            <a:stCxn id="10" idx="6"/>
            <a:endCxn id="13" idx="2"/>
          </p:cNvCxnSpPr>
          <p:nvPr/>
        </p:nvCxnSpPr>
        <p:spPr>
          <a:xfrm flipV="1">
            <a:off x="1854200" y="2902435"/>
            <a:ext cx="3708400" cy="19239"/>
          </a:xfrm>
          <a:prstGeom prst="straightConnector1">
            <a:avLst/>
          </a:prstGeom>
          <a:ln w="635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562600" y="2846555"/>
            <a:ext cx="101600" cy="111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Line Callout 2 20"/>
          <p:cNvSpPr/>
          <p:nvPr/>
        </p:nvSpPr>
        <p:spPr>
          <a:xfrm>
            <a:off x="1295400" y="2288873"/>
            <a:ext cx="1213655" cy="390167"/>
          </a:xfrm>
          <a:prstGeom prst="borderCallout2">
            <a:avLst>
              <a:gd name="adj1" fmla="val 107100"/>
              <a:gd name="adj2" fmla="val 13898"/>
              <a:gd name="adj3" fmla="val 135288"/>
              <a:gd name="adj4" fmla="val 16991"/>
              <a:gd name="adj5" fmla="val 146084"/>
              <a:gd name="adj6" fmla="val 31252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Version 2.1</a:t>
            </a:r>
          </a:p>
          <a:p>
            <a:pPr algn="ctr"/>
            <a:r>
              <a:rPr 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Feb 2013</a:t>
            </a:r>
            <a:endParaRPr lang="en-US" sz="1100" dirty="0"/>
          </a:p>
        </p:txBody>
      </p:sp>
      <p:sp>
        <p:nvSpPr>
          <p:cNvPr id="22" name="Line Callout 2 21"/>
          <p:cNvSpPr/>
          <p:nvPr/>
        </p:nvSpPr>
        <p:spPr>
          <a:xfrm>
            <a:off x="3429000" y="2262133"/>
            <a:ext cx="1161674" cy="374619"/>
          </a:xfrm>
          <a:prstGeom prst="borderCallout2">
            <a:avLst>
              <a:gd name="adj1" fmla="val 107100"/>
              <a:gd name="adj2" fmla="val 64078"/>
              <a:gd name="adj3" fmla="val 135584"/>
              <a:gd name="adj4" fmla="val 71652"/>
              <a:gd name="adj5" fmla="val 146820"/>
              <a:gd name="adj6" fmla="val 96454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Version 3 May 2014</a:t>
            </a:r>
            <a:endParaRPr lang="en-US" sz="1100" dirty="0"/>
          </a:p>
        </p:txBody>
      </p:sp>
      <p:sp>
        <p:nvSpPr>
          <p:cNvPr id="25" name="Line Callout 2 24"/>
          <p:cNvSpPr/>
          <p:nvPr/>
        </p:nvSpPr>
        <p:spPr>
          <a:xfrm>
            <a:off x="4800600" y="1823449"/>
            <a:ext cx="1302794" cy="717874"/>
          </a:xfrm>
          <a:prstGeom prst="borderCallout2">
            <a:avLst>
              <a:gd name="adj1" fmla="val 108936"/>
              <a:gd name="adj2" fmla="val 44493"/>
              <a:gd name="adj3" fmla="val 129734"/>
              <a:gd name="adj4" fmla="val 48536"/>
              <a:gd name="adj5" fmla="val 139467"/>
              <a:gd name="adj6" fmla="val 57976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Frozen by ONC OSEHRA Transition</a:t>
            </a:r>
          </a:p>
          <a:p>
            <a:pPr algn="ctr"/>
            <a:r>
              <a:rPr 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Sep 2014</a:t>
            </a:r>
            <a:endParaRPr lang="en-US" sz="1100" dirty="0"/>
          </a:p>
        </p:txBody>
      </p:sp>
      <p:sp>
        <p:nvSpPr>
          <p:cNvPr id="39" name="TextBox 38"/>
          <p:cNvSpPr txBox="1"/>
          <p:nvPr/>
        </p:nvSpPr>
        <p:spPr>
          <a:xfrm>
            <a:off x="7674035" y="2243276"/>
            <a:ext cx="1283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OSEHRA </a:t>
            </a:r>
          </a:p>
          <a:p>
            <a:pPr algn="ctr"/>
            <a:r>
              <a:rPr lang="en-US" sz="1400" b="1" dirty="0"/>
              <a:t>Trunk</a:t>
            </a:r>
          </a:p>
        </p:txBody>
      </p:sp>
      <p:cxnSp>
        <p:nvCxnSpPr>
          <p:cNvPr id="40" name="Straight Arrow Connector 39"/>
          <p:cNvCxnSpPr>
            <a:endCxn id="58" idx="2"/>
          </p:cNvCxnSpPr>
          <p:nvPr/>
        </p:nvCxnSpPr>
        <p:spPr>
          <a:xfrm flipV="1">
            <a:off x="2439043" y="4255152"/>
            <a:ext cx="2920321" cy="120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97" idx="0"/>
          </p:cNvCxnSpPr>
          <p:nvPr/>
        </p:nvCxnSpPr>
        <p:spPr>
          <a:xfrm flipH="1">
            <a:off x="4086474" y="2910625"/>
            <a:ext cx="9009" cy="12803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21672" y="3864441"/>
            <a:ext cx="1919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Northwestern</a:t>
            </a:r>
          </a:p>
          <a:p>
            <a:pPr algn="ctr"/>
            <a:r>
              <a:rPr lang="en-US" sz="1400" b="1" dirty="0"/>
              <a:t>Branch (nmedw)</a:t>
            </a:r>
            <a:endParaRPr lang="en-US" sz="1400" dirty="0"/>
          </a:p>
        </p:txBody>
      </p:sp>
      <p:sp>
        <p:nvSpPr>
          <p:cNvPr id="52" name="Line Callout 2 51"/>
          <p:cNvSpPr/>
          <p:nvPr/>
        </p:nvSpPr>
        <p:spPr>
          <a:xfrm>
            <a:off x="1262686" y="3581400"/>
            <a:ext cx="996135" cy="195247"/>
          </a:xfrm>
          <a:prstGeom prst="borderCallout2">
            <a:avLst>
              <a:gd name="adj1" fmla="val 130156"/>
              <a:gd name="adj2" fmla="val 86534"/>
              <a:gd name="adj3" fmla="val 190722"/>
              <a:gd name="adj4" fmla="val 87622"/>
              <a:gd name="adj5" fmla="val 247000"/>
              <a:gd name="adj6" fmla="val 100604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May 2013</a:t>
            </a:r>
            <a:endParaRPr lang="en-US" sz="1100" dirty="0"/>
          </a:p>
        </p:txBody>
      </p:sp>
      <p:cxnSp>
        <p:nvCxnSpPr>
          <p:cNvPr id="53" name="Straight Arrow Connector 52"/>
          <p:cNvCxnSpPr>
            <a:endCxn id="99" idx="0"/>
          </p:cNvCxnSpPr>
          <p:nvPr/>
        </p:nvCxnSpPr>
        <p:spPr>
          <a:xfrm>
            <a:off x="2382295" y="2910356"/>
            <a:ext cx="5948" cy="12806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611994" y="3521858"/>
            <a:ext cx="1263285" cy="43088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Nmedw branch</a:t>
            </a:r>
          </a:p>
          <a:p>
            <a:pPr algn="ctr"/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 2014</a:t>
            </a:r>
          </a:p>
        </p:txBody>
      </p:sp>
      <p:cxnSp>
        <p:nvCxnSpPr>
          <p:cNvPr id="83" name="Straight Arrow Connector 82"/>
          <p:cNvCxnSpPr/>
          <p:nvPr/>
        </p:nvCxnSpPr>
        <p:spPr>
          <a:xfrm flipH="1">
            <a:off x="2873446" y="2934100"/>
            <a:ext cx="7956" cy="2247500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55" idx="6"/>
            <a:endCxn id="57" idx="2"/>
          </p:cNvCxnSpPr>
          <p:nvPr/>
        </p:nvCxnSpPr>
        <p:spPr>
          <a:xfrm>
            <a:off x="2921000" y="5247345"/>
            <a:ext cx="2489164" cy="0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-69162" y="4869103"/>
            <a:ext cx="2375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eHealthConnecticut</a:t>
            </a:r>
          </a:p>
          <a:p>
            <a:pPr algn="ctr"/>
            <a:r>
              <a:rPr lang="en-US" sz="1400" b="1" dirty="0"/>
              <a:t>Branch (V2)</a:t>
            </a:r>
          </a:p>
        </p:txBody>
      </p:sp>
      <p:sp>
        <p:nvSpPr>
          <p:cNvPr id="93" name="Line Callout 2 92"/>
          <p:cNvSpPr/>
          <p:nvPr/>
        </p:nvSpPr>
        <p:spPr>
          <a:xfrm>
            <a:off x="3059864" y="4646732"/>
            <a:ext cx="1015024" cy="210760"/>
          </a:xfrm>
          <a:prstGeom prst="borderCallout2">
            <a:avLst>
              <a:gd name="adj1" fmla="val 118803"/>
              <a:gd name="adj2" fmla="val 14582"/>
              <a:gd name="adj3" fmla="val 191812"/>
              <a:gd name="adj4" fmla="val 8331"/>
              <a:gd name="adj5" fmla="val 244554"/>
              <a:gd name="adj6" fmla="val -3366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Aug 2013</a:t>
            </a:r>
            <a:endParaRPr lang="en-US" sz="1100" dirty="0"/>
          </a:p>
        </p:txBody>
      </p:sp>
      <p:sp>
        <p:nvSpPr>
          <p:cNvPr id="94" name="TextBox 93"/>
          <p:cNvSpPr txBox="1"/>
          <p:nvPr/>
        </p:nvSpPr>
        <p:spPr>
          <a:xfrm>
            <a:off x="5125115" y="4674513"/>
            <a:ext cx="1385505" cy="430887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eHCT v2 branch</a:t>
            </a:r>
          </a:p>
          <a:p>
            <a:pPr algn="ctr"/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 2014</a:t>
            </a:r>
          </a:p>
        </p:txBody>
      </p:sp>
      <p:sp>
        <p:nvSpPr>
          <p:cNvPr id="97" name="Oval 96"/>
          <p:cNvSpPr/>
          <p:nvPr/>
        </p:nvSpPr>
        <p:spPr>
          <a:xfrm>
            <a:off x="4035674" y="4191000"/>
            <a:ext cx="101600" cy="111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/>
          <p:cNvSpPr/>
          <p:nvPr/>
        </p:nvSpPr>
        <p:spPr>
          <a:xfrm>
            <a:off x="2337443" y="4191000"/>
            <a:ext cx="101600" cy="111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Elbow Connector 3"/>
          <p:cNvCxnSpPr>
            <a:stCxn id="13" idx="0"/>
          </p:cNvCxnSpPr>
          <p:nvPr/>
        </p:nvCxnSpPr>
        <p:spPr>
          <a:xfrm rot="5400000" flipH="1" flipV="1">
            <a:off x="6626862" y="1640257"/>
            <a:ext cx="192836" cy="2219761"/>
          </a:xfrm>
          <a:prstGeom prst="bentConnector2">
            <a:avLst/>
          </a:prstGeom>
          <a:ln w="635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4648200" y="2844407"/>
            <a:ext cx="101600" cy="111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Line Callout 2 42"/>
          <p:cNvSpPr/>
          <p:nvPr/>
        </p:nvSpPr>
        <p:spPr>
          <a:xfrm>
            <a:off x="2993631" y="3505200"/>
            <a:ext cx="1035216" cy="361846"/>
          </a:xfrm>
          <a:prstGeom prst="borderCallout2">
            <a:avLst>
              <a:gd name="adj1" fmla="val 115919"/>
              <a:gd name="adj2" fmla="val 62012"/>
              <a:gd name="adj3" fmla="val 151571"/>
              <a:gd name="adj4" fmla="val 69912"/>
              <a:gd name="adj5" fmla="val 175816"/>
              <a:gd name="adj6" fmla="val 84256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MU-2 cert.</a:t>
            </a:r>
          </a:p>
          <a:p>
            <a:pPr algn="ctr"/>
            <a:r>
              <a:rPr 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~ Dec 2013</a:t>
            </a:r>
            <a:endParaRPr lang="en-US" sz="1100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4364146" y="2896278"/>
            <a:ext cx="520" cy="1370217"/>
          </a:xfrm>
          <a:prstGeom prst="straightConnector1">
            <a:avLst/>
          </a:prstGeom>
          <a:ln w="254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002987" y="3737301"/>
            <a:ext cx="950890" cy="6001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Merge completed</a:t>
            </a:r>
          </a:p>
          <a:p>
            <a:pPr algn="ctr"/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 2015</a:t>
            </a:r>
          </a:p>
        </p:txBody>
      </p:sp>
      <p:sp>
        <p:nvSpPr>
          <p:cNvPr id="2" name="Right Arrow 1"/>
          <p:cNvSpPr/>
          <p:nvPr/>
        </p:nvSpPr>
        <p:spPr>
          <a:xfrm>
            <a:off x="6829415" y="1172232"/>
            <a:ext cx="2193583" cy="7459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Road Map</a:t>
            </a:r>
          </a:p>
        </p:txBody>
      </p:sp>
      <p:cxnSp>
        <p:nvCxnSpPr>
          <p:cNvPr id="45" name="Elbow Connector 44"/>
          <p:cNvCxnSpPr>
            <a:stCxn id="57" idx="6"/>
          </p:cNvCxnSpPr>
          <p:nvPr/>
        </p:nvCxnSpPr>
        <p:spPr>
          <a:xfrm flipV="1">
            <a:off x="5511764" y="2653718"/>
            <a:ext cx="1338303" cy="2593627"/>
          </a:xfrm>
          <a:prstGeom prst="bentConnector2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34147" y="5586267"/>
            <a:ext cx="1885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Wyoming</a:t>
            </a:r>
          </a:p>
          <a:p>
            <a:pPr algn="ctr"/>
            <a:r>
              <a:rPr lang="en-US" sz="1400" b="1" dirty="0"/>
              <a:t>Medicaid Branch</a:t>
            </a:r>
            <a:endParaRPr lang="en-US" sz="1400" dirty="0"/>
          </a:p>
        </p:txBody>
      </p:sp>
      <p:cxnSp>
        <p:nvCxnSpPr>
          <p:cNvPr id="68" name="Straight Arrow Connector 67"/>
          <p:cNvCxnSpPr>
            <a:endCxn id="70" idx="0"/>
          </p:cNvCxnSpPr>
          <p:nvPr/>
        </p:nvCxnSpPr>
        <p:spPr>
          <a:xfrm flipH="1">
            <a:off x="2634478" y="2910356"/>
            <a:ext cx="1959" cy="29976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2583678" y="5908040"/>
            <a:ext cx="101600" cy="111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2" name="Straight Arrow Connector 71"/>
          <p:cNvCxnSpPr>
            <a:endCxn id="79" idx="1"/>
          </p:cNvCxnSpPr>
          <p:nvPr/>
        </p:nvCxnSpPr>
        <p:spPr>
          <a:xfrm flipV="1">
            <a:off x="2634478" y="5963920"/>
            <a:ext cx="4194937" cy="158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Line Callout 2 75"/>
          <p:cNvSpPr/>
          <p:nvPr/>
        </p:nvSpPr>
        <p:spPr>
          <a:xfrm>
            <a:off x="2306604" y="6320403"/>
            <a:ext cx="996135" cy="195247"/>
          </a:xfrm>
          <a:prstGeom prst="borderCallout2">
            <a:avLst>
              <a:gd name="adj1" fmla="val -30290"/>
              <a:gd name="adj2" fmla="val 54236"/>
              <a:gd name="adj3" fmla="val -73799"/>
              <a:gd name="adj4" fmla="val 40875"/>
              <a:gd name="adj5" fmla="val -130266"/>
              <a:gd name="adj6" fmla="val 33458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June 2013</a:t>
            </a:r>
            <a:endParaRPr lang="en-US" sz="1100" dirty="0"/>
          </a:p>
        </p:txBody>
      </p:sp>
      <p:sp>
        <p:nvSpPr>
          <p:cNvPr id="79" name="TextBox 78"/>
          <p:cNvSpPr txBox="1"/>
          <p:nvPr/>
        </p:nvSpPr>
        <p:spPr>
          <a:xfrm>
            <a:off x="6829415" y="5579199"/>
            <a:ext cx="1486307" cy="769441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Modified for WY QCCP Program –</a:t>
            </a:r>
          </a:p>
          <a:p>
            <a:pPr algn="ctr"/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candidate for future merge</a:t>
            </a:r>
          </a:p>
        </p:txBody>
      </p:sp>
      <p:sp>
        <p:nvSpPr>
          <p:cNvPr id="55" name="Oval 54"/>
          <p:cNvSpPr/>
          <p:nvPr/>
        </p:nvSpPr>
        <p:spPr>
          <a:xfrm>
            <a:off x="2819400" y="5191465"/>
            <a:ext cx="101600" cy="111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5410164" y="5191465"/>
            <a:ext cx="101600" cy="111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5359364" y="4199272"/>
            <a:ext cx="101600" cy="111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/>
          <p:cNvSpPr/>
          <p:nvPr/>
        </p:nvSpPr>
        <p:spPr>
          <a:xfrm>
            <a:off x="6990757" y="2607253"/>
            <a:ext cx="101600" cy="111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Line Callout 2 79"/>
          <p:cNvSpPr/>
          <p:nvPr/>
        </p:nvSpPr>
        <p:spPr>
          <a:xfrm>
            <a:off x="6540697" y="1918197"/>
            <a:ext cx="1103319" cy="441655"/>
          </a:xfrm>
          <a:prstGeom prst="borderCallout2">
            <a:avLst>
              <a:gd name="adj1" fmla="val 108936"/>
              <a:gd name="adj2" fmla="val 51975"/>
              <a:gd name="adj3" fmla="val 128289"/>
              <a:gd name="adj4" fmla="val 46234"/>
              <a:gd name="adj5" fmla="val 148142"/>
              <a:gd name="adj6" fmla="val 44164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4.0</a:t>
            </a:r>
          </a:p>
          <a:p>
            <a:pPr algn="ctr"/>
            <a:r>
              <a:rPr lang="en-US" sz="1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 2015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86" y="395622"/>
            <a:ext cx="1182879" cy="118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66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1557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MRI Development in the 80’s</a:t>
            </a:r>
          </a:p>
          <a:p>
            <a:r>
              <a:rPr lang="en-US" dirty="0" smtClean="0"/>
              <a:t>PACS/MDIS Efforts - Filmless</a:t>
            </a:r>
          </a:p>
          <a:p>
            <a:r>
              <a:rPr lang="en-US" dirty="0" smtClean="0"/>
              <a:t>ACR/NEMA to DICOM </a:t>
            </a:r>
            <a:endParaRPr lang="en-US" dirty="0"/>
          </a:p>
          <a:p>
            <a:pPr lvl="1"/>
            <a:r>
              <a:rPr lang="en-US" sz="1800" b="1" dirty="0" smtClean="0"/>
              <a:t>GOV </a:t>
            </a:r>
            <a:r>
              <a:rPr lang="mr-IN" sz="1800" b="1" dirty="0" smtClean="0"/>
              <a:t>–</a:t>
            </a:r>
            <a:r>
              <a:rPr lang="en-US" sz="1800" b="1" dirty="0" smtClean="0"/>
              <a:t> Can we help you?</a:t>
            </a:r>
          </a:p>
          <a:p>
            <a:pPr lvl="1"/>
            <a:r>
              <a:rPr lang="en-US" sz="1800" b="1" dirty="0" smtClean="0"/>
              <a:t>Long time resistance from the Industry</a:t>
            </a:r>
          </a:p>
          <a:p>
            <a:pPr lvl="1"/>
            <a:r>
              <a:rPr lang="en-US" sz="1800" b="1" dirty="0" smtClean="0"/>
              <a:t>Conformance</a:t>
            </a:r>
          </a:p>
          <a:p>
            <a:pPr lvl="1"/>
            <a:r>
              <a:rPr lang="en-US" sz="1800" b="1" dirty="0" smtClean="0"/>
              <a:t>DOD Requirement</a:t>
            </a:r>
            <a:endParaRPr lang="en-US" sz="1800" b="1" dirty="0" smtClean="0"/>
          </a:p>
          <a:p>
            <a:r>
              <a:rPr lang="en-US" dirty="0" smtClean="0"/>
              <a:t>PACS: FDA Regulated Product. How?</a:t>
            </a:r>
          </a:p>
          <a:p>
            <a:r>
              <a:rPr lang="en-US" dirty="0" err="1" smtClean="0"/>
              <a:t>Teleradiology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Telemedicine</a:t>
            </a:r>
          </a:p>
          <a:p>
            <a:r>
              <a:rPr lang="en-US" dirty="0" smtClean="0"/>
              <a:t>Global Disease </a:t>
            </a:r>
            <a:r>
              <a:rPr lang="en-US" dirty="0" err="1" smtClean="0"/>
              <a:t>Survailance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Bit About Myself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EC69DC-24C7-4942-8721-D0E428827D5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521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2015 Edition Health IT module for CQM reporting Certification</a:t>
            </a:r>
          </a:p>
          <a:p>
            <a:pPr lvl="1"/>
            <a:r>
              <a:rPr lang="en-US" dirty="0"/>
              <a:t>Criteria 170.315 (c)(2,3,4); (d)(1-3, 5); (g)(4,5) (CHPL Certification ID: </a:t>
            </a:r>
            <a:r>
              <a:rPr lang="en-US" dirty="0">
                <a:hlinkClick r:id="rId2"/>
              </a:rPr>
              <a:t>IG-3684-17-0010</a:t>
            </a:r>
            <a:r>
              <a:rPr lang="en-US" dirty="0"/>
              <a:t>).</a:t>
            </a:r>
          </a:p>
          <a:p>
            <a:r>
              <a:rPr lang="en-US" dirty="0"/>
              <a:t>Patient and Provider Filters</a:t>
            </a:r>
          </a:p>
          <a:p>
            <a:pPr lvl="1"/>
            <a:r>
              <a:rPr lang="en-US" dirty="0"/>
              <a:t>Filters patient data and CQM results by patient demographics and provider information - implementation of (c)4 criterion. The filtering is implemented at the per measure level. Measure Calculation</a:t>
            </a:r>
          </a:p>
          <a:p>
            <a:r>
              <a:rPr lang="en-US" dirty="0"/>
              <a:t>Export QRDA Cat I</a:t>
            </a:r>
          </a:p>
          <a:p>
            <a:r>
              <a:rPr lang="en-US" dirty="0"/>
              <a:t>Improved Audit Logging</a:t>
            </a:r>
          </a:p>
          <a:p>
            <a:pPr lvl="1"/>
            <a:r>
              <a:rPr lang="en-US" dirty="0"/>
              <a:t>Captures additional events, i.e., export patient data and cqm results, delete patients record, user role updates, etc.</a:t>
            </a:r>
          </a:p>
          <a:p>
            <a:r>
              <a:rPr lang="en-US" dirty="0"/>
              <a:t>eCQM Benchmark</a:t>
            </a:r>
          </a:p>
          <a:p>
            <a:pPr lvl="1"/>
            <a:r>
              <a:rPr lang="en-US" dirty="0"/>
              <a:t>Allows providers and practices to compare their current quality measure progress against a configurable list of static baselines/goals</a:t>
            </a:r>
          </a:p>
          <a:p>
            <a:r>
              <a:rPr lang="en-US" dirty="0"/>
              <a:t>2017 eCQM reporting </a:t>
            </a:r>
          </a:p>
          <a:p>
            <a:pPr lvl="1"/>
            <a:r>
              <a:rPr lang="en-US" dirty="0"/>
              <a:t>Loads the 2016 measure bundle by </a:t>
            </a:r>
            <a:r>
              <a:rPr lang="en-US" dirty="0" smtClean="0"/>
              <a:t>default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Open V5.0 </a:t>
            </a:r>
            <a:r>
              <a:rPr lang="en-US" sz="3600" dirty="0"/>
              <a:t>Enhancements</a:t>
            </a:r>
          </a:p>
        </p:txBody>
      </p:sp>
    </p:spTree>
    <p:extLst>
      <p:ext uri="{BB962C8B-B14F-4D97-AF65-F5344CB8AC3E}">
        <p14:creationId xmlns:p14="http://schemas.microsoft.com/office/powerpoint/2010/main" val="629986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Microsoft Azure Initiative</a:t>
            </a:r>
          </a:p>
          <a:p>
            <a:r>
              <a:rPr lang="en-US" dirty="0" smtClean="0"/>
              <a:t>To Test</a:t>
            </a:r>
          </a:p>
          <a:p>
            <a:pPr lvl="1"/>
            <a:r>
              <a:rPr lang="en-US" dirty="0" smtClean="0"/>
              <a:t>Deployment</a:t>
            </a:r>
          </a:p>
          <a:p>
            <a:pPr lvl="1"/>
            <a:r>
              <a:rPr lang="en-US" dirty="0" smtClean="0"/>
              <a:t>Scalability</a:t>
            </a:r>
          </a:p>
          <a:p>
            <a:pPr lvl="1"/>
            <a:r>
              <a:rPr lang="en-US" dirty="0" smtClean="0"/>
              <a:t>Security</a:t>
            </a:r>
          </a:p>
          <a:p>
            <a:r>
              <a:rPr lang="en-US" dirty="0" smtClean="0"/>
              <a:t>OSEHRA Organizational Members Only</a:t>
            </a:r>
          </a:p>
          <a:p>
            <a:pPr lvl="1"/>
            <a:r>
              <a:rPr lang="en-US" dirty="0" smtClean="0"/>
              <a:t>DSS, Medicasoft, Liberty IT, RedHat</a:t>
            </a:r>
          </a:p>
          <a:p>
            <a:pPr lvl="1"/>
            <a:r>
              <a:rPr lang="en-US" dirty="0" smtClean="0"/>
              <a:t>PatchAdvisor, CGI, Growing</a:t>
            </a:r>
            <a:r>
              <a:rPr lang="mr-IN" dirty="0" smtClean="0"/>
              <a:t>………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VistA/eHMP Cloud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EC69DC-24C7-4942-8721-D0E428827D51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286000"/>
            <a:ext cx="3368140" cy="1546283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599021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 Organizational Members</a:t>
            </a:r>
          </a:p>
          <a:p>
            <a:r>
              <a:rPr lang="en-US" dirty="0" smtClean="0"/>
              <a:t>1 Individual Faculty Member</a:t>
            </a:r>
          </a:p>
          <a:p>
            <a:r>
              <a:rPr lang="en-US" dirty="0" smtClean="0"/>
              <a:t>Completed Initial Training Session</a:t>
            </a:r>
          </a:p>
          <a:p>
            <a:r>
              <a:rPr lang="en-US" dirty="0" smtClean="0"/>
              <a:t>Launched Official OS Study Group</a:t>
            </a:r>
          </a:p>
          <a:p>
            <a:r>
              <a:rPr lang="en-US" dirty="0" smtClean="0"/>
              <a:t>Workshop in Korea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Korea Team </a:t>
            </a:r>
            <a:r>
              <a:rPr lang="en-US" dirty="0" smtClean="0"/>
              <a:t>Organizing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EC69DC-24C7-4942-8721-D0E428827D5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521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dirty="0" smtClean="0"/>
              <a:t>Open Source is more than a code thrown over the fence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OS process must be integrated fully 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Software should be designed with OS in mind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Organizational work process must evolve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Functioning community is essential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Balancing the art of Discipline and Innovation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Technical Lessons Learned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714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OS Standard Certification </a:t>
            </a:r>
            <a:r>
              <a:rPr lang="mr-IN" sz="2400" b="1" dirty="0" smtClean="0"/>
              <a:t>–</a:t>
            </a:r>
            <a:r>
              <a:rPr lang="en-US" sz="2400" b="1" dirty="0" smtClean="0"/>
              <a:t> National Consensus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In Support of Transition </a:t>
            </a:r>
            <a:r>
              <a:rPr lang="mr-IN" sz="2400" b="1" dirty="0" smtClean="0"/>
              <a:t>–</a:t>
            </a:r>
            <a:r>
              <a:rPr lang="en-US" sz="2400" b="1" dirty="0" smtClean="0"/>
              <a:t> Community Engagements</a:t>
            </a:r>
          </a:p>
          <a:p>
            <a:pPr lvl="1"/>
            <a:r>
              <a:rPr lang="en-US" sz="2400" b="1" dirty="0" err="1" smtClean="0"/>
              <a:t>eHMP</a:t>
            </a:r>
            <a:endParaRPr lang="en-US" sz="2400" b="1" dirty="0" smtClean="0"/>
          </a:p>
          <a:p>
            <a:pPr lvl="1"/>
            <a:r>
              <a:rPr lang="en-US" sz="2400" b="1" dirty="0" smtClean="0"/>
              <a:t>Digital Health Management Platform</a:t>
            </a:r>
          </a:p>
          <a:p>
            <a:pPr lvl="1"/>
            <a:r>
              <a:rPr lang="en-US" sz="2400" b="1" dirty="0" smtClean="0"/>
              <a:t>OS Products</a:t>
            </a:r>
          </a:p>
          <a:p>
            <a:pPr lvl="1"/>
            <a:r>
              <a:rPr lang="en-US" sz="2400" b="1" dirty="0" smtClean="0"/>
              <a:t>Unfulfilled Requirements</a:t>
            </a:r>
          </a:p>
          <a:p>
            <a:pPr lvl="1"/>
            <a:r>
              <a:rPr lang="en-US" sz="2400" b="1" dirty="0" smtClean="0"/>
              <a:t>Others such Cloud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Electronic Clinical Quality Measures (</a:t>
            </a:r>
            <a:r>
              <a:rPr lang="en-US" sz="2400" b="1" dirty="0" err="1" smtClean="0"/>
              <a:t>eCQM</a:t>
            </a:r>
            <a:r>
              <a:rPr lang="en-US" sz="2400" b="1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Other Fed and State Agencies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International Activities</a:t>
            </a:r>
            <a:endParaRPr 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Activity </a:t>
            </a:r>
            <a:r>
              <a:rPr lang="mr-IN" dirty="0" smtClean="0"/>
              <a:t>–</a:t>
            </a:r>
            <a:r>
              <a:rPr lang="en-US" dirty="0" smtClean="0"/>
              <a:t> Coming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138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7181" y="1854396"/>
            <a:ext cx="37211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Thank you.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r>
              <a:rPr lang="en-US" sz="2400" b="1" dirty="0" smtClean="0">
                <a:hlinkClick r:id="rId2"/>
              </a:rPr>
              <a:t>munsk@osehra.org</a:t>
            </a:r>
            <a:r>
              <a:rPr lang="en-US" sz="2400" b="1" dirty="0" smtClean="0"/>
              <a:t>	</a:t>
            </a:r>
          </a:p>
          <a:p>
            <a:endParaRPr lang="en-US" sz="2400" b="1" dirty="0"/>
          </a:p>
          <a:p>
            <a:r>
              <a:rPr lang="en-US" sz="2400" b="1" dirty="0" smtClean="0"/>
              <a:t>900 N. Glebe Road</a:t>
            </a:r>
          </a:p>
          <a:p>
            <a:r>
              <a:rPr lang="en-US" sz="2400" b="1" dirty="0" smtClean="0"/>
              <a:t>Arlington, Virginia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83081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OS Value Proposition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EC69DC-24C7-4942-8721-D0E428827D51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 rot="18005498">
            <a:off x="1430181" y="450133"/>
            <a:ext cx="5572404" cy="5541132"/>
            <a:chOff x="1428750" y="588987"/>
            <a:chExt cx="6216650" cy="6262159"/>
          </a:xfrm>
        </p:grpSpPr>
        <p:sp>
          <p:nvSpPr>
            <p:cNvPr id="22" name="Triangle 21"/>
            <p:cNvSpPr/>
            <p:nvPr/>
          </p:nvSpPr>
          <p:spPr>
            <a:xfrm>
              <a:off x="1428750" y="4127501"/>
              <a:ext cx="6216650" cy="1828799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riangle 24"/>
            <p:cNvSpPr/>
            <p:nvPr/>
          </p:nvSpPr>
          <p:spPr>
            <a:xfrm rot="14392445">
              <a:off x="2258244" y="2828421"/>
              <a:ext cx="6216650" cy="1828799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riangle 25"/>
            <p:cNvSpPr/>
            <p:nvPr/>
          </p:nvSpPr>
          <p:spPr>
            <a:xfrm rot="7224055">
              <a:off x="710802" y="2782912"/>
              <a:ext cx="6216650" cy="1828799"/>
            </a:xfrm>
            <a:prstGeom prst="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328588" y="1191027"/>
            <a:ext cx="2556020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USER</a:t>
            </a:r>
          </a:p>
          <a:p>
            <a:pPr algn="ctr"/>
            <a:endParaRPr lang="en-US" dirty="0"/>
          </a:p>
          <a:p>
            <a:pPr algn="ctr"/>
            <a:r>
              <a:rPr lang="en-US" sz="2000" dirty="0" smtClean="0"/>
              <a:t>No Vendor Lock In</a:t>
            </a:r>
          </a:p>
          <a:p>
            <a:pPr algn="ctr"/>
            <a:r>
              <a:rPr lang="en-US" sz="2000" dirty="0" smtClean="0"/>
              <a:t>Transparency</a:t>
            </a:r>
          </a:p>
          <a:p>
            <a:pPr algn="ctr"/>
            <a:r>
              <a:rPr lang="en-US" sz="2000" dirty="0" smtClean="0"/>
              <a:t>Best Fit </a:t>
            </a:r>
            <a:br>
              <a:rPr lang="en-US" sz="2000" dirty="0" smtClean="0"/>
            </a:br>
            <a:r>
              <a:rPr lang="en-US" sz="2000" dirty="0" smtClean="0"/>
              <a:t>Lower Costs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5149632" y="3408756"/>
            <a:ext cx="249299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Vendor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Lower Dev Cost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Fast to Market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Flexibility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Best Talent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Sustainability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753311" y="3349235"/>
            <a:ext cx="302974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FF0000"/>
                </a:solidFill>
              </a:rPr>
              <a:t>Developers</a:t>
            </a:r>
          </a:p>
          <a:p>
            <a:pPr algn="r"/>
            <a:r>
              <a:rPr lang="en-US" sz="2000" dirty="0" smtClean="0"/>
              <a:t>Learn from Others* </a:t>
            </a:r>
          </a:p>
          <a:p>
            <a:pPr algn="r"/>
            <a:r>
              <a:rPr lang="en-US" sz="2000" dirty="0" smtClean="0"/>
              <a:t>Show off Innovation* </a:t>
            </a:r>
            <a:br>
              <a:rPr lang="en-US" sz="2000" dirty="0" smtClean="0"/>
            </a:br>
            <a:r>
              <a:rPr lang="en-US" sz="2000" dirty="0" smtClean="0"/>
              <a:t>Peer Review* </a:t>
            </a:r>
          </a:p>
          <a:p>
            <a:pPr algn="r"/>
            <a:r>
              <a:rPr lang="en-US" sz="2000" dirty="0"/>
              <a:t>P</a:t>
            </a:r>
            <a:r>
              <a:rPr lang="en-US" sz="2000" dirty="0" smtClean="0"/>
              <a:t>eer Recognition* </a:t>
            </a:r>
            <a:endParaRPr lang="en-US" sz="2000" dirty="0"/>
          </a:p>
        </p:txBody>
      </p:sp>
      <p:pic>
        <p:nvPicPr>
          <p:cNvPr id="31" name="Picture 30" descr="osehra-logo-Mark-PMS286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8444" y="3012996"/>
            <a:ext cx="877386" cy="83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24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dirty="0" smtClean="0"/>
              <a:t>Community Development and Management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Code/Product Management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Code Certification </a:t>
            </a:r>
            <a:r>
              <a:rPr lang="mr-IN" dirty="0" smtClean="0"/>
              <a:t>–</a:t>
            </a:r>
            <a:r>
              <a:rPr lang="en-US" dirty="0" smtClean="0"/>
              <a:t> Reuse of Codes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Governance for Public and Private Partnership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Open Dev/Testing Lab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Facilitation of OS Development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Ready-made open consultation via community engagement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OSEHRA’s Capabilities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72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0341" y="152400"/>
            <a:ext cx="8588844" cy="563562"/>
          </a:xfrm>
        </p:spPr>
        <p:txBody>
          <a:bodyPr>
            <a:noAutofit/>
          </a:bodyPr>
          <a:lstStyle/>
          <a:p>
            <a:r>
              <a:rPr lang="en-US" sz="2800" dirty="0" smtClean="0"/>
              <a:t>Open Source Business Models</a:t>
            </a:r>
            <a:endParaRPr lang="en-US" sz="2800" dirty="0"/>
          </a:p>
        </p:txBody>
      </p:sp>
      <p:grpSp>
        <p:nvGrpSpPr>
          <p:cNvPr id="10" name="Group 68"/>
          <p:cNvGrpSpPr>
            <a:grpSpLocks/>
          </p:cNvGrpSpPr>
          <p:nvPr/>
        </p:nvGrpSpPr>
        <p:grpSpPr bwMode="auto">
          <a:xfrm>
            <a:off x="1210201" y="5256896"/>
            <a:ext cx="7312043" cy="420628"/>
            <a:chOff x="1127911" y="5177135"/>
            <a:chExt cx="7541568" cy="474802"/>
          </a:xfrm>
        </p:grpSpPr>
        <p:sp>
          <p:nvSpPr>
            <p:cNvPr id="52" name="TextBox 2"/>
            <p:cNvSpPr txBox="1">
              <a:spLocks noChangeArrowheads="1"/>
            </p:cNvSpPr>
            <p:nvPr/>
          </p:nvSpPr>
          <p:spPr bwMode="auto">
            <a:xfrm>
              <a:off x="1127911" y="5269468"/>
              <a:ext cx="697479" cy="289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 baseline="-25000" dirty="0"/>
                <a:t>Ad Hoc</a:t>
              </a:r>
            </a:p>
          </p:txBody>
        </p:sp>
        <p:sp>
          <p:nvSpPr>
            <p:cNvPr id="53" name="TextBox 4"/>
            <p:cNvSpPr txBox="1">
              <a:spLocks noChangeArrowheads="1"/>
            </p:cNvSpPr>
            <p:nvPr/>
          </p:nvSpPr>
          <p:spPr bwMode="auto">
            <a:xfrm>
              <a:off x="2158691" y="5177135"/>
              <a:ext cx="732752" cy="474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 baseline="-25000" dirty="0"/>
                <a:t>Opinion</a:t>
              </a:r>
            </a:p>
            <a:p>
              <a:pPr algn="ctr" eaLnBrk="1" hangingPunct="1"/>
              <a:r>
                <a:rPr lang="en-US" sz="1600" b="1" baseline="-25000" dirty="0"/>
                <a:t>Leaders</a:t>
              </a:r>
            </a:p>
          </p:txBody>
        </p:sp>
        <p:sp>
          <p:nvSpPr>
            <p:cNvPr id="54" name="TextBox 5"/>
            <p:cNvSpPr txBox="1">
              <a:spLocks noChangeArrowheads="1"/>
            </p:cNvSpPr>
            <p:nvPr/>
          </p:nvSpPr>
          <p:spPr bwMode="auto">
            <a:xfrm>
              <a:off x="3166276" y="5177135"/>
              <a:ext cx="880241" cy="474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 baseline="-25000" dirty="0"/>
                <a:t>Single</a:t>
              </a:r>
            </a:p>
            <a:p>
              <a:pPr algn="ctr" eaLnBrk="1" hangingPunct="1"/>
              <a:r>
                <a:rPr lang="en-US" sz="1600" b="1" baseline="-25000" dirty="0"/>
                <a:t>Moderator</a:t>
              </a:r>
            </a:p>
          </p:txBody>
        </p:sp>
        <p:sp>
          <p:nvSpPr>
            <p:cNvPr id="55" name="TextBox 6"/>
            <p:cNvSpPr txBox="1">
              <a:spLocks noChangeArrowheads="1"/>
            </p:cNvSpPr>
            <p:nvPr/>
          </p:nvSpPr>
          <p:spPr bwMode="auto">
            <a:xfrm>
              <a:off x="4361376" y="5177135"/>
              <a:ext cx="966489" cy="474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 baseline="-25000" dirty="0"/>
                <a:t>Committee-</a:t>
              </a:r>
            </a:p>
            <a:p>
              <a:pPr algn="ctr" eaLnBrk="1" hangingPunct="1"/>
              <a:r>
                <a:rPr lang="en-US" sz="1600" b="1" baseline="-25000" dirty="0"/>
                <a:t>Based</a:t>
              </a:r>
            </a:p>
          </p:txBody>
        </p:sp>
        <p:sp>
          <p:nvSpPr>
            <p:cNvPr id="56" name="TextBox 7"/>
            <p:cNvSpPr txBox="1">
              <a:spLocks noChangeArrowheads="1"/>
            </p:cNvSpPr>
            <p:nvPr/>
          </p:nvSpPr>
          <p:spPr bwMode="auto">
            <a:xfrm>
              <a:off x="5648223" y="5177135"/>
              <a:ext cx="998108" cy="474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 baseline="-25000" dirty="0"/>
                <a:t>Commercial</a:t>
              </a:r>
            </a:p>
            <a:p>
              <a:pPr algn="ctr" eaLnBrk="1" hangingPunct="1"/>
              <a:r>
                <a:rPr lang="en-US" sz="1600" b="1" baseline="-25000" dirty="0"/>
                <a:t>Support</a:t>
              </a:r>
            </a:p>
          </p:txBody>
        </p:sp>
        <p:sp>
          <p:nvSpPr>
            <p:cNvPr id="57" name="TextBox 8"/>
            <p:cNvSpPr txBox="1">
              <a:spLocks noChangeArrowheads="1"/>
            </p:cNvSpPr>
            <p:nvPr/>
          </p:nvSpPr>
          <p:spPr bwMode="auto">
            <a:xfrm>
              <a:off x="6938064" y="5177135"/>
              <a:ext cx="812111" cy="474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 baseline="-25000" dirty="0"/>
                <a:t>Members </a:t>
              </a:r>
            </a:p>
            <a:p>
              <a:pPr algn="ctr" eaLnBrk="1" hangingPunct="1"/>
              <a:r>
                <a:rPr lang="en-US" sz="1600" b="1" baseline="-25000" dirty="0"/>
                <a:t>Only</a:t>
              </a:r>
            </a:p>
          </p:txBody>
        </p:sp>
        <p:sp>
          <p:nvSpPr>
            <p:cNvPr id="58" name="TextBox 9"/>
            <p:cNvSpPr txBox="1">
              <a:spLocks noChangeArrowheads="1"/>
            </p:cNvSpPr>
            <p:nvPr/>
          </p:nvSpPr>
          <p:spPr bwMode="auto">
            <a:xfrm>
              <a:off x="8008648" y="5269468"/>
              <a:ext cx="660831" cy="289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 baseline="-25000" dirty="0"/>
                <a:t>Closed</a:t>
              </a:r>
            </a:p>
          </p:txBody>
        </p:sp>
      </p:grpSp>
      <p:grpSp>
        <p:nvGrpSpPr>
          <p:cNvPr id="11" name="Group 69"/>
          <p:cNvGrpSpPr>
            <a:grpSpLocks/>
          </p:cNvGrpSpPr>
          <p:nvPr/>
        </p:nvGrpSpPr>
        <p:grpSpPr bwMode="auto">
          <a:xfrm>
            <a:off x="532244" y="1371612"/>
            <a:ext cx="420629" cy="3811592"/>
            <a:chOff x="428673" y="1388805"/>
            <a:chExt cx="433833" cy="3612424"/>
          </a:xfrm>
        </p:grpSpPr>
        <p:sp>
          <p:nvSpPr>
            <p:cNvPr id="48" name="TextBox 10"/>
            <p:cNvSpPr txBox="1">
              <a:spLocks noChangeArrowheads="1"/>
            </p:cNvSpPr>
            <p:nvPr/>
          </p:nvSpPr>
          <p:spPr bwMode="auto">
            <a:xfrm rot="16200000">
              <a:off x="296772" y="1520707"/>
              <a:ext cx="697635" cy="433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 baseline="-25000" dirty="0"/>
                <a:t>Strong</a:t>
              </a:r>
            </a:p>
            <a:p>
              <a:pPr algn="ctr" eaLnBrk="1" hangingPunct="1"/>
              <a:r>
                <a:rPr lang="en-US" sz="1600" b="1" baseline="-25000" dirty="0"/>
                <a:t>Copyleft</a:t>
              </a:r>
            </a:p>
          </p:txBody>
        </p:sp>
        <p:sp>
          <p:nvSpPr>
            <p:cNvPr id="49" name="TextBox 11"/>
            <p:cNvSpPr txBox="1">
              <a:spLocks noChangeArrowheads="1"/>
            </p:cNvSpPr>
            <p:nvPr/>
          </p:nvSpPr>
          <p:spPr bwMode="auto">
            <a:xfrm rot="16200000">
              <a:off x="296771" y="2435108"/>
              <a:ext cx="697635" cy="433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 baseline="-25000" dirty="0"/>
                <a:t>Weak</a:t>
              </a:r>
            </a:p>
            <a:p>
              <a:pPr algn="ctr" eaLnBrk="1" hangingPunct="1"/>
              <a:r>
                <a:rPr lang="en-US" sz="1600" b="1" baseline="-25000" dirty="0"/>
                <a:t>Copyleft</a:t>
              </a:r>
            </a:p>
          </p:txBody>
        </p:sp>
        <p:sp>
          <p:nvSpPr>
            <p:cNvPr id="50" name="TextBox 12"/>
            <p:cNvSpPr txBox="1">
              <a:spLocks noChangeArrowheads="1"/>
            </p:cNvSpPr>
            <p:nvPr/>
          </p:nvSpPr>
          <p:spPr bwMode="auto">
            <a:xfrm rot="16200000">
              <a:off x="296772" y="3349507"/>
              <a:ext cx="697635" cy="433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 baseline="-25000" dirty="0"/>
                <a:t>Non-</a:t>
              </a:r>
            </a:p>
            <a:p>
              <a:pPr algn="ctr" eaLnBrk="1" hangingPunct="1"/>
              <a:r>
                <a:rPr lang="en-US" sz="1600" b="1" baseline="-25000" dirty="0"/>
                <a:t>Copyleft</a:t>
              </a:r>
            </a:p>
          </p:txBody>
        </p:sp>
        <p:sp>
          <p:nvSpPr>
            <p:cNvPr id="51" name="TextBox 13"/>
            <p:cNvSpPr txBox="1">
              <a:spLocks noChangeArrowheads="1"/>
            </p:cNvSpPr>
            <p:nvPr/>
          </p:nvSpPr>
          <p:spPr bwMode="auto">
            <a:xfrm rot="16200000">
              <a:off x="215713" y="4439089"/>
              <a:ext cx="859749" cy="26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 baseline="-25000" dirty="0"/>
                <a:t>Permissive</a:t>
              </a:r>
            </a:p>
          </p:txBody>
        </p:sp>
      </p:grpSp>
      <p:sp>
        <p:nvSpPr>
          <p:cNvPr id="12" name="TextBox 16"/>
          <p:cNvSpPr txBox="1">
            <a:spLocks noChangeArrowheads="1"/>
          </p:cNvSpPr>
          <p:nvPr/>
        </p:nvSpPr>
        <p:spPr bwMode="auto">
          <a:xfrm rot="16200000">
            <a:off x="-56096" y="3010503"/>
            <a:ext cx="821441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baseline="-25000" dirty="0"/>
              <a:t>License</a:t>
            </a:r>
          </a:p>
        </p:txBody>
      </p:sp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1310698" y="5742800"/>
            <a:ext cx="50586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baseline="-25000" dirty="0"/>
              <a:t>Governance Model (how contributions are managed and accepted)</a:t>
            </a:r>
          </a:p>
        </p:txBody>
      </p:sp>
      <p:grpSp>
        <p:nvGrpSpPr>
          <p:cNvPr id="14" name="Group 67"/>
          <p:cNvGrpSpPr>
            <a:grpSpLocks/>
          </p:cNvGrpSpPr>
          <p:nvPr/>
        </p:nvGrpSpPr>
        <p:grpSpPr bwMode="auto">
          <a:xfrm>
            <a:off x="1003188" y="1143001"/>
            <a:ext cx="7683612" cy="4117850"/>
            <a:chOff x="914400" y="1143000"/>
            <a:chExt cx="7924800" cy="4038601"/>
          </a:xfrm>
        </p:grpSpPr>
        <p:sp>
          <p:nvSpPr>
            <p:cNvPr id="44" name="Rectangle 43"/>
            <p:cNvSpPr/>
            <p:nvPr/>
          </p:nvSpPr>
          <p:spPr>
            <a:xfrm>
              <a:off x="941390" y="1143000"/>
              <a:ext cx="7867648" cy="4033433"/>
            </a:xfrm>
            <a:prstGeom prst="rect">
              <a:avLst/>
            </a:prstGeom>
            <a:pattFill prst="lgGrid">
              <a:fgClr>
                <a:schemeClr val="tx2">
                  <a:lumMod val="20000"/>
                  <a:lumOff val="80000"/>
                </a:schemeClr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 smtClean="0"/>
                <a:t>H</a:t>
              </a:r>
              <a:endParaRPr lang="en-US" sz="2400" b="1" dirty="0"/>
            </a:p>
          </p:txBody>
        </p:sp>
        <p:grpSp>
          <p:nvGrpSpPr>
            <p:cNvPr id="45" name="Group 66"/>
            <p:cNvGrpSpPr>
              <a:grpSpLocks/>
            </p:cNvGrpSpPr>
            <p:nvPr/>
          </p:nvGrpSpPr>
          <p:grpSpPr bwMode="auto">
            <a:xfrm>
              <a:off x="914400" y="1143000"/>
              <a:ext cx="7924800" cy="4038601"/>
              <a:chOff x="914400" y="1143000"/>
              <a:chExt cx="7924800" cy="4038601"/>
            </a:xfrm>
          </p:grpSpPr>
          <p:cxnSp>
            <p:nvCxnSpPr>
              <p:cNvPr id="46" name="Straight Arrow Connector 45"/>
              <p:cNvCxnSpPr>
                <a:cxnSpLocks noChangeShapeType="1"/>
              </p:cNvCxnSpPr>
              <p:nvPr/>
            </p:nvCxnSpPr>
            <p:spPr bwMode="auto">
              <a:xfrm>
                <a:off x="914402" y="5181951"/>
                <a:ext cx="7924798" cy="0"/>
              </a:xfrm>
              <a:prstGeom prst="straightConnector1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7" name="Straight Arrow Connector 46"/>
              <p:cNvCxnSpPr>
                <a:cxnSpLocks noChangeShapeType="1"/>
              </p:cNvCxnSpPr>
              <p:nvPr/>
            </p:nvCxnSpPr>
            <p:spPr bwMode="auto">
              <a:xfrm flipV="1">
                <a:off x="914402" y="1143000"/>
                <a:ext cx="0" cy="4038951"/>
              </a:xfrm>
              <a:prstGeom prst="straightConnector1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5" name="Group 34"/>
          <p:cNvGrpSpPr>
            <a:grpSpLocks/>
          </p:cNvGrpSpPr>
          <p:nvPr/>
        </p:nvGrpSpPr>
        <p:grpSpPr bwMode="auto">
          <a:xfrm>
            <a:off x="2085304" y="1143001"/>
            <a:ext cx="1013149" cy="864032"/>
            <a:chOff x="2944368" y="1295400"/>
            <a:chExt cx="1044952" cy="975313"/>
          </a:xfrm>
        </p:grpSpPr>
        <p:sp>
          <p:nvSpPr>
            <p:cNvPr id="42" name="TextBox 19"/>
            <p:cNvSpPr txBox="1">
              <a:spLocks noChangeArrowheads="1"/>
            </p:cNvSpPr>
            <p:nvPr/>
          </p:nvSpPr>
          <p:spPr bwMode="auto">
            <a:xfrm>
              <a:off x="2944368" y="1981200"/>
              <a:ext cx="1044952" cy="289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 baseline="-25000" dirty="0"/>
                <a:t>Linux Kernel</a:t>
              </a:r>
            </a:p>
          </p:txBody>
        </p:sp>
        <p:pic>
          <p:nvPicPr>
            <p:cNvPr id="43" name="Picture 33" descr="penguin.gif">
              <a:hlinkClick r:id="rId3" tooltip="The Linux source code tree, Kernel.org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1295400"/>
              <a:ext cx="660400" cy="774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41"/>
          <p:cNvGrpSpPr>
            <a:grpSpLocks/>
          </p:cNvGrpSpPr>
          <p:nvPr/>
        </p:nvGrpSpPr>
        <p:grpSpPr bwMode="auto">
          <a:xfrm>
            <a:off x="5856847" y="1953068"/>
            <a:ext cx="646332" cy="726920"/>
            <a:chOff x="5759358" y="1767786"/>
            <a:chExt cx="907878" cy="984069"/>
          </a:xfrm>
        </p:grpSpPr>
        <p:sp>
          <p:nvSpPr>
            <p:cNvPr id="40" name="TextBox 20"/>
            <p:cNvSpPr txBox="1">
              <a:spLocks noChangeArrowheads="1"/>
            </p:cNvSpPr>
            <p:nvPr/>
          </p:nvSpPr>
          <p:spPr bwMode="auto">
            <a:xfrm>
              <a:off x="5759358" y="2404645"/>
              <a:ext cx="907878" cy="347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 baseline="-25000" dirty="0">
                  <a:solidFill>
                    <a:srgbClr val="000000"/>
                  </a:solidFill>
                </a:rPr>
                <a:t>Firefox</a:t>
              </a:r>
              <a:endParaRPr lang="en-US" sz="2000" b="1" baseline="-25000" dirty="0">
                <a:solidFill>
                  <a:srgbClr val="000000"/>
                </a:solidFill>
              </a:endParaRPr>
            </a:p>
          </p:txBody>
        </p:sp>
        <p:pic>
          <p:nvPicPr>
            <p:cNvPr id="41" name="Picture 40">
              <a:hlinkClick r:id="rId5" tooltip="The FireFox browser from the Mozilla project"/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9597" y="1767786"/>
              <a:ext cx="787400" cy="696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45"/>
          <p:cNvGrpSpPr>
            <a:grpSpLocks/>
          </p:cNvGrpSpPr>
          <p:nvPr/>
        </p:nvGrpSpPr>
        <p:grpSpPr bwMode="auto">
          <a:xfrm>
            <a:off x="4278574" y="3528204"/>
            <a:ext cx="861944" cy="899621"/>
            <a:chOff x="4114800" y="2692400"/>
            <a:chExt cx="965200" cy="1175826"/>
          </a:xfrm>
        </p:grpSpPr>
        <p:sp>
          <p:nvSpPr>
            <p:cNvPr id="38" name="TextBox 21"/>
            <p:cNvSpPr txBox="1">
              <a:spLocks noChangeArrowheads="1"/>
            </p:cNvSpPr>
            <p:nvPr/>
          </p:nvSpPr>
          <p:spPr bwMode="auto">
            <a:xfrm>
              <a:off x="4240234" y="3533001"/>
              <a:ext cx="743203" cy="335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 baseline="-25000" dirty="0">
                  <a:solidFill>
                    <a:srgbClr val="000000"/>
                  </a:solidFill>
                </a:rPr>
                <a:t>Eclipse</a:t>
              </a:r>
            </a:p>
          </p:txBody>
        </p:sp>
        <p:pic>
          <p:nvPicPr>
            <p:cNvPr id="39" name="Picture 44">
              <a:hlinkClick r:id="rId7" tooltip="The Eclipse Foundation and projects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2692400"/>
              <a:ext cx="965200" cy="96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50"/>
          <p:cNvGrpSpPr>
            <a:grpSpLocks/>
          </p:cNvGrpSpPr>
          <p:nvPr/>
        </p:nvGrpSpPr>
        <p:grpSpPr bwMode="auto">
          <a:xfrm>
            <a:off x="6883475" y="4137883"/>
            <a:ext cx="721927" cy="931538"/>
            <a:chOff x="7310077" y="2895600"/>
            <a:chExt cx="744588" cy="1051513"/>
          </a:xfrm>
        </p:grpSpPr>
        <p:sp>
          <p:nvSpPr>
            <p:cNvPr id="36" name="TextBox 23"/>
            <p:cNvSpPr txBox="1">
              <a:spLocks noChangeArrowheads="1"/>
            </p:cNvSpPr>
            <p:nvPr/>
          </p:nvSpPr>
          <p:spPr bwMode="auto">
            <a:xfrm>
              <a:off x="7310077" y="3657600"/>
              <a:ext cx="744392" cy="289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 baseline="-25000" dirty="0">
                  <a:solidFill>
                    <a:srgbClr val="000000"/>
                  </a:solidFill>
                </a:rPr>
                <a:t>Android</a:t>
              </a:r>
            </a:p>
          </p:txBody>
        </p:sp>
        <p:pic>
          <p:nvPicPr>
            <p:cNvPr id="37" name="Picture 49" descr="android-logo.gif">
              <a:hlinkClick r:id="rId9" tooltip="The Android project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8620" y="2895600"/>
              <a:ext cx="696045" cy="804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61"/>
          <p:cNvGrpSpPr>
            <a:grpSpLocks/>
          </p:cNvGrpSpPr>
          <p:nvPr/>
        </p:nvGrpSpPr>
        <p:grpSpPr bwMode="auto">
          <a:xfrm>
            <a:off x="5638800" y="3505200"/>
            <a:ext cx="802328" cy="864032"/>
            <a:chOff x="9843899" y="1600200"/>
            <a:chExt cx="827513" cy="975313"/>
          </a:xfrm>
        </p:grpSpPr>
        <p:pic>
          <p:nvPicPr>
            <p:cNvPr id="34" name="Picture 59">
              <a:hlinkClick r:id="rId11" tooltip="Learn about OSEHRA project"/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7900" y="1600200"/>
              <a:ext cx="803512" cy="763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60"/>
            <p:cNvSpPr txBox="1">
              <a:spLocks noChangeArrowheads="1"/>
            </p:cNvSpPr>
            <p:nvPr/>
          </p:nvSpPr>
          <p:spPr bwMode="auto">
            <a:xfrm>
              <a:off x="9843899" y="2286000"/>
              <a:ext cx="798885" cy="289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 baseline="-25000" dirty="0">
                  <a:solidFill>
                    <a:srgbClr val="000000"/>
                  </a:solidFill>
                </a:rPr>
                <a:t>OSEHRA</a:t>
              </a:r>
              <a:endParaRPr lang="en-US" sz="2000" b="1" baseline="-25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Group 63"/>
          <p:cNvGrpSpPr>
            <a:grpSpLocks/>
          </p:cNvGrpSpPr>
          <p:nvPr/>
        </p:nvGrpSpPr>
        <p:grpSpPr bwMode="auto">
          <a:xfrm>
            <a:off x="6705295" y="3033165"/>
            <a:ext cx="741619" cy="880919"/>
            <a:chOff x="6476681" y="3256166"/>
            <a:chExt cx="502589" cy="899620"/>
          </a:xfrm>
        </p:grpSpPr>
        <p:pic>
          <p:nvPicPr>
            <p:cNvPr id="32" name="Picture 57">
              <a:hlinkClick r:id="rId13" tooltip="The Genivi Alliance - learn more"/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6681" y="3256166"/>
              <a:ext cx="446991" cy="634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62"/>
            <p:cNvSpPr txBox="1">
              <a:spLocks noChangeArrowheads="1"/>
            </p:cNvSpPr>
            <p:nvPr/>
          </p:nvSpPr>
          <p:spPr bwMode="auto">
            <a:xfrm>
              <a:off x="6539900" y="3893861"/>
              <a:ext cx="439370" cy="2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 baseline="-25000" dirty="0">
                  <a:solidFill>
                    <a:srgbClr val="000000"/>
                  </a:solidFill>
                </a:rPr>
                <a:t>GENIVI</a:t>
              </a:r>
              <a:endParaRPr lang="en-US" sz="2000" b="1" baseline="-25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1" name="Group 3"/>
          <p:cNvGrpSpPr>
            <a:grpSpLocks/>
          </p:cNvGrpSpPr>
          <p:nvPr/>
        </p:nvGrpSpPr>
        <p:grpSpPr bwMode="auto">
          <a:xfrm>
            <a:off x="4176939" y="1953069"/>
            <a:ext cx="889987" cy="675057"/>
            <a:chOff x="2558099" y="3188655"/>
            <a:chExt cx="1188786" cy="893675"/>
          </a:xfrm>
        </p:grpSpPr>
        <p:pic>
          <p:nvPicPr>
            <p:cNvPr id="30" name="Picture 46">
              <a:hlinkClick r:id="rId15" tooltip="Click to visit openstack.org"/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7799" y="3188655"/>
              <a:ext cx="1003300" cy="8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47"/>
            <p:cNvSpPr txBox="1">
              <a:spLocks noChangeArrowheads="1"/>
            </p:cNvSpPr>
            <p:nvPr/>
          </p:nvSpPr>
          <p:spPr bwMode="auto">
            <a:xfrm>
              <a:off x="2558099" y="3733800"/>
              <a:ext cx="1188786" cy="339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 baseline="-25000" dirty="0">
                  <a:solidFill>
                    <a:srgbClr val="000000"/>
                  </a:solidFill>
                </a:rPr>
                <a:t>Openstack</a:t>
              </a:r>
            </a:p>
          </p:txBody>
        </p:sp>
      </p:grpSp>
      <p:grpSp>
        <p:nvGrpSpPr>
          <p:cNvPr id="22" name="Group 22"/>
          <p:cNvGrpSpPr>
            <a:grpSpLocks/>
          </p:cNvGrpSpPr>
          <p:nvPr/>
        </p:nvGrpSpPr>
        <p:grpSpPr bwMode="auto">
          <a:xfrm>
            <a:off x="3490511" y="1143001"/>
            <a:ext cx="2019411" cy="774401"/>
            <a:chOff x="1905000" y="3121223"/>
            <a:chExt cx="2082800" cy="874138"/>
          </a:xfrm>
        </p:grpSpPr>
        <p:pic>
          <p:nvPicPr>
            <p:cNvPr id="26" name="Picture 14">
              <a:hlinkClick r:id="rId17" tooltip="Visit the Linux Foundation web site"/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3124200"/>
              <a:ext cx="2082800" cy="796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oup 18"/>
            <p:cNvGrpSpPr>
              <a:grpSpLocks/>
            </p:cNvGrpSpPr>
            <p:nvPr/>
          </p:nvGrpSpPr>
          <p:grpSpPr bwMode="auto">
            <a:xfrm>
              <a:off x="2438401" y="3121223"/>
              <a:ext cx="1486292" cy="874138"/>
              <a:chOff x="2438401" y="3121223"/>
              <a:chExt cx="1486292" cy="874138"/>
            </a:xfrm>
          </p:grpSpPr>
          <p:sp>
            <p:nvSpPr>
              <p:cNvPr id="28" name="TextBox 15"/>
              <p:cNvSpPr txBox="1"/>
              <p:nvPr/>
            </p:nvSpPr>
            <p:spPr>
              <a:xfrm>
                <a:off x="2438401" y="3121223"/>
                <a:ext cx="613726" cy="4168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 dirty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ea typeface="ＭＳ Ｐゴシック" pitchFamily="34" charset="-128"/>
                    <a:cs typeface="+mn-cs"/>
                  </a:rPr>
                  <a:t>The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438401" y="3578462"/>
                <a:ext cx="1486292" cy="4168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 dirty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ea typeface="ＭＳ Ｐゴシック" pitchFamily="34" charset="-128"/>
                    <a:cs typeface="+mn-cs"/>
                  </a:rPr>
                  <a:t>Foundation</a:t>
                </a:r>
              </a:p>
            </p:txBody>
          </p:sp>
        </p:grpSp>
      </p:grpSp>
      <p:grpSp>
        <p:nvGrpSpPr>
          <p:cNvPr id="23" name="Group 26"/>
          <p:cNvGrpSpPr>
            <a:grpSpLocks/>
          </p:cNvGrpSpPr>
          <p:nvPr/>
        </p:nvGrpSpPr>
        <p:grpSpPr bwMode="auto">
          <a:xfrm>
            <a:off x="4401709" y="2749091"/>
            <a:ext cx="1948410" cy="755931"/>
            <a:chOff x="-1447800" y="3187700"/>
            <a:chExt cx="2737871" cy="1104055"/>
          </a:xfrm>
        </p:grpSpPr>
        <p:pic>
          <p:nvPicPr>
            <p:cNvPr id="24" name="Picture 24">
              <a:hlinkClick r:id="rId19" tooltip="Click here to visit Apache.org"/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47800" y="3187700"/>
              <a:ext cx="2578100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5"/>
            <p:cNvSpPr txBox="1">
              <a:spLocks noChangeArrowheads="1"/>
            </p:cNvSpPr>
            <p:nvPr/>
          </p:nvSpPr>
          <p:spPr bwMode="auto">
            <a:xfrm>
              <a:off x="-1151346" y="3917159"/>
              <a:ext cx="2441417" cy="374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 baseline="-25000" dirty="0"/>
                <a:t>The Apache Foundation</a:t>
              </a:r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5028503" y="1939090"/>
            <a:ext cx="807100" cy="472540"/>
            <a:chOff x="7251700" y="1708149"/>
            <a:chExt cx="749300" cy="475856"/>
          </a:xfrm>
        </p:grpSpPr>
        <p:pic>
          <p:nvPicPr>
            <p:cNvPr id="8" name="Picture 4">
              <a:hlinkClick r:id="rId21" tooltip="Link to OpenMAMA project home page"/>
            </p:cNvPr>
            <p:cNvPicPr>
              <a:picLocks noChangeAspect="1" noChangeArrowheads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1981200"/>
              <a:ext cx="685800" cy="202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>
              <a:hlinkClick r:id="rId21" tooltip="Link to OpenMAMA project home page"/>
            </p:cNvPr>
            <p:cNvPicPr>
              <a:picLocks noChangeAspect="1" noChangeArrowheads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1700" y="1708149"/>
              <a:ext cx="736601" cy="292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9" name="TextBox 58"/>
          <p:cNvSpPr txBox="1"/>
          <p:nvPr/>
        </p:nvSpPr>
        <p:spPr>
          <a:xfrm>
            <a:off x="6324600" y="5742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WHO DECIDES?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438400" y="6248400"/>
            <a:ext cx="2958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- Courtesy of MARK RADCLIFF</a:t>
            </a:r>
            <a:endParaRPr lang="en-US" sz="14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EC69DC-24C7-4942-8721-D0E428827D5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100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1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2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12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3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3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3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23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3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34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78" y="1369120"/>
            <a:ext cx="8651640" cy="4680843"/>
          </a:xfrm>
        </p:spPr>
        <p:txBody>
          <a:bodyPr>
            <a:normAutofit lnSpcReduction="10000"/>
          </a:bodyPr>
          <a:lstStyle/>
          <a:p>
            <a:pPr marL="457200" lvl="1" indent="-457200">
              <a:buFont typeface="Arial"/>
              <a:buChar char="•"/>
            </a:pPr>
            <a:r>
              <a:rPr lang="en-US" sz="2400" b="1" dirty="0" smtClean="0"/>
              <a:t>Established in 2011 Under VA Sponsorship</a:t>
            </a:r>
            <a:endParaRPr lang="en-US" sz="2400" b="1" dirty="0"/>
          </a:p>
          <a:p>
            <a:pPr marL="457200" lvl="1" indent="-457200">
              <a:buFont typeface="Arial"/>
              <a:buChar char="•"/>
            </a:pPr>
            <a:r>
              <a:rPr lang="en-US" sz="2400" b="1" dirty="0" smtClean="0"/>
              <a:t>501</a:t>
            </a:r>
            <a:r>
              <a:rPr lang="en-US" sz="2400" b="1" dirty="0"/>
              <a:t>(c)(6) </a:t>
            </a:r>
            <a:r>
              <a:rPr lang="en-US" sz="2400" b="1" dirty="0" smtClean="0"/>
              <a:t>Membership-Based Non-Profit </a:t>
            </a:r>
          </a:p>
          <a:p>
            <a:pPr marL="457200" lvl="1" indent="-457200">
              <a:buFont typeface="Arial"/>
              <a:buChar char="•"/>
            </a:pPr>
            <a:r>
              <a:rPr lang="en-US" sz="2400" b="1" dirty="0" smtClean="0"/>
              <a:t>Independent Corporation</a:t>
            </a:r>
          </a:p>
          <a:p>
            <a:pPr marL="457200" lvl="1" indent="-457200">
              <a:buFont typeface="Arial"/>
              <a:buChar char="•"/>
            </a:pPr>
            <a:r>
              <a:rPr lang="en-US" sz="2400" b="1" dirty="0" smtClean="0"/>
              <a:t>Mission</a:t>
            </a:r>
            <a:r>
              <a:rPr lang="en-US" sz="2400" b="1" dirty="0"/>
              <a:t>: </a:t>
            </a:r>
            <a:r>
              <a:rPr lang="en-US" sz="2400" i="1" dirty="0"/>
              <a:t>“Build and support an open source community </a:t>
            </a:r>
            <a:r>
              <a:rPr lang="en-US" sz="2400" i="1" dirty="0" smtClean="0"/>
              <a:t>……… engaged </a:t>
            </a:r>
            <a:r>
              <a:rPr lang="en-US" sz="2400" i="1" dirty="0"/>
              <a:t>in advancing electronic health record software and related health </a:t>
            </a:r>
            <a:r>
              <a:rPr lang="en-US" sz="2400" i="1" dirty="0" smtClean="0"/>
              <a:t>IT.</a:t>
            </a:r>
            <a:r>
              <a:rPr lang="en-US" sz="2400" i="1" dirty="0"/>
              <a:t>”</a:t>
            </a:r>
          </a:p>
          <a:p>
            <a:pPr marL="457200" lvl="1" indent="-457200">
              <a:buFont typeface="Arial"/>
              <a:buChar char="•"/>
            </a:pPr>
            <a:r>
              <a:rPr lang="en-US" sz="2400" b="1" dirty="0" smtClean="0"/>
              <a:t>Current </a:t>
            </a:r>
            <a:r>
              <a:rPr lang="en-US" sz="2400" b="1" dirty="0"/>
              <a:t>Membership</a:t>
            </a:r>
            <a:r>
              <a:rPr lang="en-US" sz="2400" b="1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en-US" sz="2400" b="1" dirty="0" smtClean="0"/>
              <a:t>30 Corporate Members</a:t>
            </a:r>
          </a:p>
          <a:p>
            <a:pPr lvl="1">
              <a:lnSpc>
                <a:spcPct val="90000"/>
              </a:lnSpc>
            </a:pPr>
            <a:r>
              <a:rPr lang="en-US" sz="2400" b="1" dirty="0"/>
              <a:t>2</a:t>
            </a:r>
            <a:r>
              <a:rPr lang="en-US" sz="2400" b="1" dirty="0" smtClean="0"/>
              <a:t>0 General Members</a:t>
            </a:r>
          </a:p>
          <a:p>
            <a:pPr lvl="1">
              <a:lnSpc>
                <a:spcPct val="90000"/>
              </a:lnSpc>
            </a:pPr>
            <a:r>
              <a:rPr lang="en-US" sz="2400" b="1" dirty="0" smtClean="0"/>
              <a:t>1,000+ Associate Members</a:t>
            </a: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en-US" sz="2400" b="1" dirty="0" smtClean="0"/>
              <a:t>Supported by VA $4M / Year</a:t>
            </a:r>
          </a:p>
          <a:p>
            <a:pPr marL="1085850" lvl="1" indent="-342900">
              <a:lnSpc>
                <a:spcPct val="90000"/>
              </a:lnSpc>
              <a:buFont typeface="Arial" charset="0"/>
              <a:buChar char="•"/>
            </a:pPr>
            <a:r>
              <a:rPr lang="en-US" sz="2400" b="1" dirty="0" smtClean="0"/>
              <a:t>OSEHRA does not compete for </a:t>
            </a:r>
            <a:r>
              <a:rPr lang="en-US" sz="2400" b="1" dirty="0" smtClean="0"/>
              <a:t>GOV Contracts</a:t>
            </a:r>
            <a:endParaRPr lang="en-US" sz="2400" b="1" dirty="0" smtClean="0"/>
          </a:p>
          <a:p>
            <a:pPr lvl="1">
              <a:lnSpc>
                <a:spcPct val="90000"/>
              </a:lnSpc>
            </a:pPr>
            <a:endParaRPr lang="en-US" sz="2400" b="1" dirty="0"/>
          </a:p>
          <a:p>
            <a:pPr marL="857250" lvl="2" indent="-457200">
              <a:buFont typeface="Arial"/>
              <a:buChar char="•"/>
            </a:pPr>
            <a:endParaRPr lang="en-US" sz="2800" b="1" dirty="0"/>
          </a:p>
          <a:p>
            <a:pPr marL="457200" lvl="1" indent="-457200">
              <a:buFont typeface="Arial"/>
              <a:buChar char="•"/>
            </a:pPr>
            <a:endParaRPr lang="en-US" sz="3200" dirty="0"/>
          </a:p>
          <a:p>
            <a:pPr marL="457200" indent="-457200">
              <a:buFont typeface="Arial"/>
              <a:buChar char="•"/>
            </a:pP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OSEHRA at a Glance</a:t>
            </a: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5D0402-769A-D049-A953-5E914181F4F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EC69DC-24C7-4942-8721-D0E428827D5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089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Current Organizational Members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84473" y="1546814"/>
            <a:ext cx="7064921" cy="2950960"/>
          </a:xfrm>
          <a:prstGeom prst="rect">
            <a:avLst/>
          </a:prstGeom>
          <a:noFill/>
          <a:ln w="3175">
            <a:noFill/>
          </a:ln>
          <a:effectLst/>
        </p:spPr>
        <p:txBody>
          <a:bodyPr vert="horz" lIns="68580" tIns="34290" rIns="68580" bIns="34290" numCol="2" spcCol="182880"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 b="1" dirty="0" err="1" smtClean="0">
                <a:latin typeface="Arial"/>
                <a:cs typeface="Arial"/>
              </a:rPr>
              <a:t>AbleVets</a:t>
            </a:r>
            <a:endParaRPr lang="en-US" sz="1400" b="1" dirty="0">
              <a:latin typeface="Arial"/>
              <a:cs typeface="Arial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400" b="1" dirty="0" err="1">
                <a:latin typeface="Arial"/>
                <a:cs typeface="Arial"/>
              </a:rPr>
              <a:t>Amida</a:t>
            </a:r>
            <a:r>
              <a:rPr lang="en-US" sz="1400" b="1" dirty="0">
                <a:latin typeface="Arial"/>
                <a:cs typeface="Arial"/>
              </a:rPr>
              <a:t> Technology Solutions </a:t>
            </a:r>
          </a:p>
          <a:p>
            <a:pPr>
              <a:spcBef>
                <a:spcPct val="20000"/>
              </a:spcBef>
              <a:defRPr/>
            </a:pPr>
            <a:r>
              <a:rPr lang="en-US" sz="1400" b="1" dirty="0">
                <a:latin typeface="Arial"/>
                <a:cs typeface="Arial"/>
              </a:rPr>
              <a:t>Apex Data Solutions</a:t>
            </a:r>
          </a:p>
          <a:p>
            <a:pPr>
              <a:spcBef>
                <a:spcPct val="20000"/>
              </a:spcBef>
              <a:defRPr/>
            </a:pPr>
            <a:r>
              <a:rPr lang="en-US" sz="1400" b="1" dirty="0">
                <a:latin typeface="Arial"/>
                <a:cs typeface="Arial"/>
              </a:rPr>
              <a:t>Book </a:t>
            </a:r>
            <a:r>
              <a:rPr lang="en-US" sz="1400" b="1" dirty="0" err="1">
                <a:latin typeface="Arial"/>
                <a:cs typeface="Arial"/>
              </a:rPr>
              <a:t>Zurman</a:t>
            </a:r>
            <a:r>
              <a:rPr lang="en-US" sz="1400" b="1" dirty="0">
                <a:latin typeface="Arial"/>
                <a:cs typeface="Arial"/>
              </a:rPr>
              <a:t>, Inc.</a:t>
            </a:r>
          </a:p>
          <a:p>
            <a:pPr>
              <a:spcBef>
                <a:spcPct val="20000"/>
              </a:spcBef>
              <a:defRPr/>
            </a:pPr>
            <a:r>
              <a:rPr lang="en-US" sz="1400" b="1" dirty="0">
                <a:latin typeface="Arial"/>
                <a:cs typeface="Arial"/>
              </a:rPr>
              <a:t>BITS, Inc. </a:t>
            </a:r>
          </a:p>
          <a:p>
            <a:pPr>
              <a:spcBef>
                <a:spcPct val="20000"/>
              </a:spcBef>
              <a:defRPr/>
            </a:pPr>
            <a:r>
              <a:rPr lang="en-US" sz="1400" b="1" dirty="0">
                <a:latin typeface="Arial"/>
                <a:cs typeface="Arial"/>
              </a:rPr>
              <a:t>CGI Technologies and Solutions, Inc. </a:t>
            </a:r>
          </a:p>
          <a:p>
            <a:pPr>
              <a:spcBef>
                <a:spcPct val="20000"/>
              </a:spcBef>
              <a:defRPr/>
            </a:pPr>
            <a:r>
              <a:rPr lang="en-US" sz="1400" b="1" dirty="0">
                <a:latin typeface="Arial"/>
                <a:cs typeface="Arial"/>
              </a:rPr>
              <a:t>Document Storage Systems, Inc.</a:t>
            </a:r>
          </a:p>
          <a:p>
            <a:pPr>
              <a:spcBef>
                <a:spcPct val="20000"/>
              </a:spcBef>
              <a:defRPr/>
            </a:pPr>
            <a:r>
              <a:rPr lang="en-US" sz="1400" b="1" dirty="0" smtClean="0">
                <a:latin typeface="Arial"/>
                <a:cs typeface="Arial"/>
              </a:rPr>
              <a:t>Eastern </a:t>
            </a:r>
            <a:r>
              <a:rPr lang="en-US" sz="1400" b="1" dirty="0">
                <a:latin typeface="Arial"/>
                <a:cs typeface="Arial"/>
              </a:rPr>
              <a:t>Informatics, Inc.</a:t>
            </a:r>
          </a:p>
          <a:p>
            <a:pPr>
              <a:spcBef>
                <a:spcPct val="20000"/>
              </a:spcBef>
              <a:defRPr/>
            </a:pPr>
            <a:r>
              <a:rPr lang="en-US" sz="1400" b="1" dirty="0">
                <a:latin typeface="Arial"/>
                <a:cs typeface="Arial"/>
              </a:rPr>
              <a:t>Electronic Health Solutions</a:t>
            </a:r>
          </a:p>
          <a:p>
            <a:pPr>
              <a:spcBef>
                <a:spcPct val="20000"/>
              </a:spcBef>
              <a:defRPr/>
            </a:pPr>
            <a:r>
              <a:rPr lang="en-US" sz="1400" b="1" dirty="0">
                <a:latin typeface="Arial"/>
                <a:cs typeface="Arial"/>
              </a:rPr>
              <a:t>FIS GT.M Group</a:t>
            </a:r>
          </a:p>
          <a:p>
            <a:pPr>
              <a:spcBef>
                <a:spcPct val="20000"/>
              </a:spcBef>
              <a:defRPr/>
            </a:pPr>
            <a:r>
              <a:rPr lang="en-US" sz="1400" b="1" dirty="0" smtClean="0">
                <a:latin typeface="Arial"/>
                <a:cs typeface="Arial"/>
              </a:rPr>
              <a:t>HIRS</a:t>
            </a:r>
          </a:p>
          <a:p>
            <a:pPr>
              <a:spcBef>
                <a:spcPct val="20000"/>
              </a:spcBef>
              <a:defRPr/>
            </a:pPr>
            <a:endParaRPr lang="en-US" sz="1400" b="1" dirty="0">
              <a:latin typeface="Arial"/>
              <a:cs typeface="Arial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400" b="1" dirty="0">
                <a:latin typeface="Arial"/>
                <a:cs typeface="Arial"/>
              </a:rPr>
              <a:t>HSPC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1400" b="1" dirty="0">
                <a:latin typeface="Arial"/>
                <a:cs typeface="Arial"/>
              </a:rPr>
              <a:t>Kitware, Inc.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1400" b="1" dirty="0">
                <a:latin typeface="Arial"/>
                <a:cs typeface="Arial"/>
              </a:rPr>
              <a:t>Liberty IT Solutions, LLC</a:t>
            </a:r>
          </a:p>
          <a:p>
            <a:pPr>
              <a:spcBef>
                <a:spcPct val="20000"/>
              </a:spcBef>
              <a:defRPr/>
            </a:pPr>
            <a:r>
              <a:rPr lang="en-US" sz="1400" b="1" dirty="0">
                <a:latin typeface="Arial"/>
                <a:cs typeface="Arial"/>
              </a:rPr>
              <a:t>Management Support Technology, Inc.</a:t>
            </a:r>
          </a:p>
          <a:p>
            <a:pPr>
              <a:spcBef>
                <a:spcPct val="20000"/>
              </a:spcBef>
              <a:defRPr/>
            </a:pPr>
            <a:r>
              <a:rPr lang="en-US" sz="1400" b="1" dirty="0" err="1">
                <a:latin typeface="Arial"/>
                <a:cs typeface="Arial"/>
              </a:rPr>
              <a:t>MedicaSoft</a:t>
            </a:r>
            <a:r>
              <a:rPr lang="en-US" sz="1400" b="1" dirty="0">
                <a:latin typeface="Arial"/>
                <a:cs typeface="Arial"/>
              </a:rPr>
              <a:t>, LLC</a:t>
            </a:r>
          </a:p>
          <a:p>
            <a:pPr>
              <a:spcBef>
                <a:spcPct val="20000"/>
              </a:spcBef>
              <a:defRPr/>
            </a:pPr>
            <a:r>
              <a:rPr lang="en-US" sz="1400" b="1" dirty="0">
                <a:latin typeface="Arial"/>
                <a:cs typeface="Arial"/>
              </a:rPr>
              <a:t>Microsoft</a:t>
            </a:r>
          </a:p>
          <a:p>
            <a:pPr>
              <a:spcBef>
                <a:spcPct val="20000"/>
              </a:spcBef>
              <a:defRPr/>
            </a:pPr>
            <a:r>
              <a:rPr lang="en-US" sz="1400" b="1" dirty="0" err="1">
                <a:latin typeface="Arial"/>
                <a:cs typeface="Arial"/>
              </a:rPr>
              <a:t>PatchAdvisor</a:t>
            </a:r>
            <a:endParaRPr lang="en-US" sz="1400" b="1" dirty="0">
              <a:latin typeface="Arial"/>
              <a:cs typeface="Arial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400" b="1" dirty="0" err="1" smtClean="0">
                <a:latin typeface="Arial"/>
                <a:cs typeface="Arial"/>
              </a:rPr>
              <a:t>RedHat</a:t>
            </a:r>
            <a:r>
              <a:rPr lang="en-US" sz="1400" b="1" dirty="0" smtClean="0">
                <a:latin typeface="Arial"/>
                <a:cs typeface="Arial"/>
              </a:rPr>
              <a:t>*</a:t>
            </a:r>
            <a:endParaRPr lang="en-US" sz="1400" b="1" dirty="0">
              <a:latin typeface="Arial"/>
              <a:cs typeface="Arial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400" b="1" dirty="0" err="1">
                <a:latin typeface="Arial"/>
                <a:cs typeface="Arial"/>
              </a:rPr>
              <a:t>Soosang</a:t>
            </a:r>
            <a:r>
              <a:rPr lang="en-US" sz="1400" b="1" dirty="0">
                <a:latin typeface="Arial"/>
                <a:cs typeface="Arial"/>
              </a:rPr>
              <a:t> ST</a:t>
            </a:r>
          </a:p>
          <a:p>
            <a:pPr>
              <a:spcBef>
                <a:spcPct val="20000"/>
              </a:spcBef>
              <a:defRPr/>
            </a:pPr>
            <a:r>
              <a:rPr lang="en-US" sz="1400" b="1" dirty="0">
                <a:latin typeface="Arial"/>
                <a:cs typeface="Arial"/>
              </a:rPr>
              <a:t>The Software Revolution, Inc. (TSRI)</a:t>
            </a:r>
          </a:p>
          <a:p>
            <a:pPr>
              <a:spcBef>
                <a:spcPct val="20000"/>
              </a:spcBef>
              <a:defRPr/>
            </a:pPr>
            <a:r>
              <a:rPr lang="en-US" sz="1400" b="1" dirty="0" err="1">
                <a:latin typeface="Arial"/>
                <a:cs typeface="Arial"/>
              </a:rPr>
              <a:t>Zato</a:t>
            </a:r>
            <a:r>
              <a:rPr lang="en-US" sz="1400" b="1" dirty="0">
                <a:latin typeface="Arial"/>
                <a:cs typeface="Arial"/>
              </a:rPr>
              <a:t> Health</a:t>
            </a:r>
          </a:p>
          <a:p>
            <a:pPr>
              <a:spcBef>
                <a:spcPct val="20000"/>
              </a:spcBef>
              <a:defRPr/>
            </a:pPr>
            <a:endParaRPr lang="en-US" sz="975" b="1" dirty="0">
              <a:latin typeface="Arial"/>
              <a:cs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49436" y="5331820"/>
            <a:ext cx="7397527" cy="991309"/>
          </a:xfrm>
          <a:prstGeom prst="rect">
            <a:avLst/>
          </a:prstGeom>
          <a:noFill/>
          <a:ln w="3175">
            <a:noFill/>
          </a:ln>
          <a:effectLst/>
        </p:spPr>
        <p:txBody>
          <a:bodyPr vert="horz" lIns="68580" tIns="34290" rIns="68580" bIns="34290" numCol="2" rtlCol="0">
            <a:noAutofit/>
          </a:bodyPr>
          <a:lstStyle/>
          <a:p>
            <a:pPr defTabSz="342900">
              <a:spcBef>
                <a:spcPct val="20000"/>
              </a:spcBef>
              <a:defRPr/>
            </a:pPr>
            <a:r>
              <a:rPr lang="en-US" sz="1400" b="1" dirty="0" smtClean="0">
                <a:latin typeface="Arial"/>
                <a:cs typeface="Arial"/>
              </a:rPr>
              <a:t>Dream Hospital</a:t>
            </a:r>
          </a:p>
          <a:p>
            <a:pPr defTabSz="342900">
              <a:spcBef>
                <a:spcPct val="20000"/>
              </a:spcBef>
              <a:defRPr/>
            </a:pPr>
            <a:r>
              <a:rPr lang="en-US" sz="1400" b="1" dirty="0" smtClean="0">
                <a:latin typeface="Arial"/>
                <a:cs typeface="Arial"/>
              </a:rPr>
              <a:t>MITRE Corporation*</a:t>
            </a:r>
          </a:p>
          <a:p>
            <a:pPr defTabSz="342900">
              <a:spcBef>
                <a:spcPct val="20000"/>
              </a:spcBef>
              <a:defRPr/>
            </a:pPr>
            <a:r>
              <a:rPr lang="en-US" sz="1400" b="1" dirty="0" smtClean="0">
                <a:latin typeface="Arial"/>
                <a:cs typeface="Arial"/>
              </a:rPr>
              <a:t>Oroville Hospital					</a:t>
            </a:r>
            <a:endParaRPr lang="en-US" sz="1400" b="1" dirty="0">
              <a:latin typeface="Arial"/>
              <a:cs typeface="Arial"/>
            </a:endParaRPr>
          </a:p>
          <a:p>
            <a:pPr defTabSz="342900">
              <a:spcBef>
                <a:spcPct val="20000"/>
              </a:spcBef>
              <a:defRPr/>
            </a:pPr>
            <a:endParaRPr lang="en-US" sz="1400" b="1" dirty="0" smtClean="0">
              <a:latin typeface="Arial"/>
              <a:cs typeface="Arial"/>
            </a:endParaRPr>
          </a:p>
          <a:p>
            <a:pPr defTabSz="342900">
              <a:spcBef>
                <a:spcPct val="20000"/>
              </a:spcBef>
              <a:defRPr/>
            </a:pPr>
            <a:r>
              <a:rPr lang="en-US" sz="1400" b="1" dirty="0" smtClean="0">
                <a:latin typeface="Arial"/>
                <a:cs typeface="Arial"/>
              </a:rPr>
              <a:t>Pusan </a:t>
            </a:r>
            <a:r>
              <a:rPr lang="en-US" sz="1400" b="1" dirty="0">
                <a:latin typeface="Arial"/>
                <a:cs typeface="Arial"/>
              </a:rPr>
              <a:t>National University </a:t>
            </a:r>
            <a:r>
              <a:rPr lang="en-US" sz="1400" b="1" dirty="0" smtClean="0">
                <a:latin typeface="Arial"/>
                <a:cs typeface="Arial"/>
              </a:rPr>
              <a:t>Hospital</a:t>
            </a:r>
          </a:p>
          <a:p>
            <a:pPr defTabSz="342900">
              <a:spcBef>
                <a:spcPct val="20000"/>
              </a:spcBef>
              <a:defRPr/>
            </a:pPr>
            <a:r>
              <a:rPr lang="en-US" sz="1400" b="1" dirty="0" err="1" smtClean="0">
                <a:latin typeface="Arial"/>
                <a:cs typeface="Arial"/>
              </a:rPr>
              <a:t>Regenstrief</a:t>
            </a:r>
            <a:r>
              <a:rPr lang="en-US" sz="1400" b="1" dirty="0" smtClean="0">
                <a:latin typeface="Arial"/>
                <a:cs typeface="Arial"/>
              </a:rPr>
              <a:t> Institute</a:t>
            </a:r>
          </a:p>
          <a:p>
            <a:pPr defTabSz="342900">
              <a:spcBef>
                <a:spcPct val="20000"/>
              </a:spcBef>
              <a:defRPr/>
            </a:pPr>
            <a:r>
              <a:rPr lang="en-US" sz="1400" b="1" dirty="0" smtClean="0">
                <a:latin typeface="Arial"/>
                <a:cs typeface="Arial"/>
              </a:rPr>
              <a:t>UPMC </a:t>
            </a:r>
            <a:r>
              <a:rPr lang="en-US" sz="1400" b="1" dirty="0">
                <a:latin typeface="Arial"/>
                <a:cs typeface="Arial"/>
              </a:rPr>
              <a:t>Technology Development Center</a:t>
            </a:r>
          </a:p>
          <a:p>
            <a:pPr defTabSz="342900">
              <a:spcBef>
                <a:spcPct val="20000"/>
              </a:spcBef>
              <a:defRPr/>
            </a:pPr>
            <a:endParaRPr lang="en-US" sz="1200" b="1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4473" y="1165813"/>
            <a:ext cx="1143000" cy="340519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bg1"/>
                </a:solidFill>
                <a:cs typeface="Arial"/>
              </a:rPr>
              <a:t>Industry</a:t>
            </a:r>
            <a:endParaRPr lang="en-US" sz="1200" b="1" i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4473" y="4873175"/>
            <a:ext cx="1261695" cy="340519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bg1"/>
                </a:solidFill>
                <a:cs typeface="Arial"/>
              </a:rPr>
              <a:t>Non-Profit</a:t>
            </a:r>
            <a:endParaRPr lang="en-US" sz="1050" b="1" i="1" dirty="0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995363" y="4724400"/>
            <a:ext cx="71532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C69DC-24C7-4942-8721-D0E428827D5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495800" y="6217850"/>
            <a:ext cx="419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 Denotes final co-signed agreement is pending.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11546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9307" y="1524000"/>
            <a:ext cx="8765966" cy="4525963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b="1" dirty="0" smtClean="0"/>
              <a:t>Superior Core Technology- VistA</a:t>
            </a:r>
          </a:p>
          <a:p>
            <a:pPr marL="457200" indent="-457200">
              <a:buFont typeface="Arial"/>
              <a:buChar char="•"/>
            </a:pPr>
            <a:r>
              <a:rPr lang="en-US" b="1" dirty="0" smtClean="0"/>
              <a:t>Enterprise Health Management Platform</a:t>
            </a:r>
          </a:p>
          <a:p>
            <a:pPr marL="457200" indent="-457200">
              <a:buFont typeface="Arial"/>
              <a:buChar char="•"/>
            </a:pPr>
            <a:r>
              <a:rPr lang="en-US" b="1" dirty="0" smtClean="0"/>
              <a:t>Modernization Strategy </a:t>
            </a:r>
            <a:endParaRPr lang="en-US" b="1" dirty="0"/>
          </a:p>
          <a:p>
            <a:pPr marL="457200" indent="-457200">
              <a:buFont typeface="Arial"/>
              <a:buChar char="•"/>
            </a:pPr>
            <a:r>
              <a:rPr lang="en-US" b="1" dirty="0" smtClean="0"/>
              <a:t>Adoption </a:t>
            </a:r>
            <a:r>
              <a:rPr lang="en-US" b="1" dirty="0" smtClean="0"/>
              <a:t>of Open Source Methodology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Community Involvements</a:t>
            </a:r>
          </a:p>
          <a:p>
            <a:pPr lvl="1" indent="0">
              <a:buNone/>
            </a:pPr>
            <a:endParaRPr lang="en-US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VistA Evolution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81" y="152400"/>
            <a:ext cx="1166931" cy="1166931"/>
          </a:xfrm>
          <a:prstGeom prst="rect">
            <a:avLst/>
          </a:prstGeom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EC69DC-24C7-4942-8721-D0E428827D5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215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Over the Fence Open Source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EC69DC-24C7-4942-8721-D0E428827D5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1524000"/>
            <a:ext cx="5567680" cy="463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18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152" y="501020"/>
            <a:ext cx="8229600" cy="563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OSEHRA Ops Ecosystem</a:t>
            </a:r>
            <a:br>
              <a:rPr lang="en-US" sz="3200" dirty="0" smtClean="0"/>
            </a:b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8105359">
            <a:off x="2974865" y="2497081"/>
            <a:ext cx="1381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SOFTWARE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2296" y="4156921"/>
            <a:ext cx="1620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</a:rPr>
              <a:t>COMMUNITY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3603302">
            <a:off x="4341200" y="2354638"/>
            <a:ext cx="1696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</a:rPr>
              <a:t>GOVERNANCE</a:t>
            </a:r>
            <a:endParaRPr lang="en-US" sz="2000" b="1" dirty="0">
              <a:solidFill>
                <a:srgbClr val="FFFFFF"/>
              </a:solidFill>
            </a:endParaRPr>
          </a:p>
        </p:txBody>
      </p:sp>
      <p:pic>
        <p:nvPicPr>
          <p:cNvPr id="11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91555" y="4644126"/>
            <a:ext cx="2328935" cy="1280825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63" y="1804661"/>
            <a:ext cx="1757654" cy="13182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5089" y="1719657"/>
            <a:ext cx="1651577" cy="1197393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27152" y="3240107"/>
            <a:ext cx="16850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Software</a:t>
            </a:r>
          </a:p>
          <a:p>
            <a:pPr algn="ctr"/>
            <a:r>
              <a:rPr lang="en-US" dirty="0" smtClean="0"/>
              <a:t>And</a:t>
            </a:r>
          </a:p>
          <a:p>
            <a:pPr algn="ctr"/>
            <a:r>
              <a:rPr lang="en-US" dirty="0" smtClean="0"/>
              <a:t>Product</a:t>
            </a:r>
          </a:p>
          <a:p>
            <a:pPr algn="ctr"/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12229" y="5935116"/>
            <a:ext cx="5224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Community Development and Management</a:t>
            </a:r>
            <a:endParaRPr lang="en-US" dirty="0"/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EC69DC-24C7-4942-8721-D0E428827D5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2164" y="1533892"/>
            <a:ext cx="3431375" cy="31102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09051" y="2938236"/>
            <a:ext cx="2648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Rules of Engagement</a:t>
            </a:r>
          </a:p>
          <a:p>
            <a:pPr algn="ctr"/>
            <a:r>
              <a:rPr lang="en-US" dirty="0" smtClean="0"/>
              <a:t>Business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518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959664"/>
              </p:ext>
            </p:extLst>
          </p:nvPr>
        </p:nvGraphicFramePr>
        <p:xfrm>
          <a:off x="1257299" y="1110051"/>
          <a:ext cx="6781801" cy="4664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94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023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9779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 Name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1" dirty="0">
                          <a:effectLst/>
                          <a:latin typeface="+mn-lt"/>
                        </a:rPr>
                        <a:t>Type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0214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Architecture</a:t>
                      </a:r>
                    </a:p>
                  </a:txBody>
                  <a:tcPr marL="21431" marR="21431" marT="14288" marB="14288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effectLst/>
                          <a:latin typeface="+mn-lt"/>
                        </a:rPr>
                        <a:t>Work Group</a:t>
                      </a:r>
                    </a:p>
                  </a:txBody>
                  <a:tcPr marL="21431" marR="21431" marT="14288" marB="14288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0214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Certification</a:t>
                      </a:r>
                    </a:p>
                  </a:txBody>
                  <a:tcPr marL="21431" marR="21431" marT="14288" marB="14288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effectLst/>
                          <a:latin typeface="+mn-lt"/>
                        </a:rPr>
                        <a:t>Work Group</a:t>
                      </a:r>
                    </a:p>
                  </a:txBody>
                  <a:tcPr marL="21431" marR="21431" marT="14288" marB="14288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6812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Code Convergence</a:t>
                      </a:r>
                    </a:p>
                  </a:txBody>
                  <a:tcPr marL="21431" marR="21431" marT="14288" marB="14288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effectLst/>
                          <a:latin typeface="+mn-lt"/>
                        </a:rPr>
                        <a:t>Work Group</a:t>
                      </a:r>
                    </a:p>
                  </a:txBody>
                  <a:tcPr marL="21431" marR="21431" marT="14288" marB="14288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6812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Community Vision</a:t>
                      </a:r>
                      <a:r>
                        <a:rPr lang="en-US" sz="1200" b="1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/ Strategy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1431" marR="21431" marT="14288" marB="14288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effectLst/>
                          <a:latin typeface="+mn-lt"/>
                        </a:rPr>
                        <a:t>Work Group</a:t>
                      </a:r>
                    </a:p>
                  </a:txBody>
                  <a:tcPr marL="21431" marR="21431" marT="14288" marB="14288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6812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Development Tools </a:t>
                      </a:r>
                    </a:p>
                  </a:txBody>
                  <a:tcPr marL="21431" marR="21431" marT="14288" marB="14288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effectLst/>
                          <a:latin typeface="+mn-lt"/>
                        </a:rPr>
                        <a:t>Discussion Group</a:t>
                      </a:r>
                    </a:p>
                  </a:txBody>
                  <a:tcPr marL="21431" marR="21431" marT="14288" marB="14288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6812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Immunization</a:t>
                      </a:r>
                    </a:p>
                  </a:txBody>
                  <a:tcPr marL="21431" marR="21431" marT="14288" marB="14288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Open Source Project Group</a:t>
                      </a:r>
                    </a:p>
                  </a:txBody>
                  <a:tcPr marL="21431" marR="21431" marT="14288" marB="14288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6812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Meaningful Use</a:t>
                      </a:r>
                    </a:p>
                  </a:txBody>
                  <a:tcPr marL="21431" marR="21431" marT="14288" marB="14288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Open Source Project Group</a:t>
                      </a:r>
                    </a:p>
                  </a:txBody>
                  <a:tcPr marL="21431" marR="21431" marT="14288" marB="14288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0214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OSP Candidates for VA VistA Intake</a:t>
                      </a:r>
                    </a:p>
                  </a:txBody>
                  <a:tcPr marL="21431" marR="21431" marT="14288" marB="14288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effectLst/>
                          <a:latin typeface="+mn-lt"/>
                        </a:rPr>
                        <a:t>Discussion Group</a:t>
                      </a:r>
                    </a:p>
                  </a:txBody>
                  <a:tcPr marL="21431" marR="21431" marT="14288" marB="14288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0214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Pharmacy TWG</a:t>
                      </a:r>
                    </a:p>
                  </a:txBody>
                  <a:tcPr marL="21431" marR="21431" marT="14288" marB="14288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effectLst/>
                          <a:latin typeface="+mn-lt"/>
                        </a:rPr>
                        <a:t>Work Group (VA)</a:t>
                      </a:r>
                    </a:p>
                  </a:txBody>
                  <a:tcPr marL="21431" marR="21431" marT="14288" marB="14288" anchor="b"/>
                </a:tc>
                <a:extLst>
                  <a:ext uri="{0D108BD9-81ED-4DB2-BD59-A6C34878D82A}">
                    <a16:rowId xmlns="" xmlns:a16="http://schemas.microsoft.com/office/drawing/2014/main" val="172910919"/>
                  </a:ext>
                </a:extLst>
              </a:tr>
              <a:tr h="250214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popHealth Developer</a:t>
                      </a:r>
                    </a:p>
                  </a:txBody>
                  <a:tcPr marL="21431" marR="21431" marT="14288" marB="14288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effectLst/>
                          <a:latin typeface="+mn-lt"/>
                        </a:rPr>
                        <a:t>Work Group</a:t>
                      </a:r>
                    </a:p>
                  </a:txBody>
                  <a:tcPr marL="21431" marR="21431" marT="14288" marB="14288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0214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popHealth Steering</a:t>
                      </a:r>
                    </a:p>
                  </a:txBody>
                  <a:tcPr marL="21431" marR="21431" marT="14288" marB="14288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effectLst/>
                          <a:latin typeface="+mn-lt"/>
                        </a:rPr>
                        <a:t>Work Group</a:t>
                      </a:r>
                    </a:p>
                  </a:txBody>
                  <a:tcPr marL="21431" marR="21431" marT="14288" marB="14288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0214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popHealth User</a:t>
                      </a:r>
                    </a:p>
                  </a:txBody>
                  <a:tcPr marL="21431" marR="21431" marT="14288" marB="14288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effectLst/>
                          <a:latin typeface="+mn-lt"/>
                        </a:rPr>
                        <a:t>Work Group</a:t>
                      </a:r>
                    </a:p>
                  </a:txBody>
                  <a:tcPr marL="21431" marR="21431" marT="14288" marB="14288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46812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Reminders VA</a:t>
                      </a:r>
                    </a:p>
                  </a:txBody>
                  <a:tcPr marL="21431" marR="21431" marT="14288" marB="14288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effectLst/>
                          <a:latin typeface="+mn-lt"/>
                        </a:rPr>
                        <a:t>Work Group</a:t>
                      </a:r>
                    </a:p>
                  </a:txBody>
                  <a:tcPr marL="21431" marR="21431" marT="14288" marB="14288" anchor="b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46812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VistA / eHMP in the Cloud</a:t>
                      </a:r>
                    </a:p>
                  </a:txBody>
                  <a:tcPr marL="21431" marR="21431" marT="14288" marB="14288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Open Source Project Group     (Org. Member Only)</a:t>
                      </a:r>
                    </a:p>
                  </a:txBody>
                  <a:tcPr marL="21431" marR="21431" marT="14288" marB="14288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46812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VistA js</a:t>
                      </a:r>
                    </a:p>
                  </a:txBody>
                  <a:tcPr marL="21431" marR="21431" marT="14288" marB="14288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Work Group</a:t>
                      </a:r>
                    </a:p>
                  </a:txBody>
                  <a:tcPr marL="21431" marR="21431" marT="14288" marB="14288" anchor="b"/>
                </a:tc>
                <a:extLst>
                  <a:ext uri="{0D108BD9-81ED-4DB2-BD59-A6C34878D82A}">
                    <a16:rowId xmlns="" xmlns:a16="http://schemas.microsoft.com/office/drawing/2014/main" val="30317555"/>
                  </a:ext>
                </a:extLst>
              </a:tr>
              <a:tr h="246812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VistA Security TWG</a:t>
                      </a:r>
                    </a:p>
                  </a:txBody>
                  <a:tcPr marL="21431" marR="21431" marT="14288" marB="14288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Work Group (VA, Private)</a:t>
                      </a:r>
                    </a:p>
                  </a:txBody>
                  <a:tcPr marL="21431" marR="21431" marT="14288" marB="14288" anchor="b"/>
                </a:tc>
                <a:extLst>
                  <a:ext uri="{0D108BD9-81ED-4DB2-BD59-A6C34878D82A}">
                    <a16:rowId xmlns="" xmlns:a16="http://schemas.microsoft.com/office/drawing/2014/main" val="156146235"/>
                  </a:ext>
                </a:extLst>
              </a:tr>
              <a:tr h="246812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Visualization</a:t>
                      </a:r>
                    </a:p>
                  </a:txBody>
                  <a:tcPr marL="21431" marR="21431" marT="14288" marB="14288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Open Source Project Group</a:t>
                      </a:r>
                    </a:p>
                  </a:txBody>
                  <a:tcPr marL="21431" marR="21431" marT="14288" marB="14288" anchor="b"/>
                </a:tc>
                <a:extLst>
                  <a:ext uri="{0D108BD9-81ED-4DB2-BD59-A6C34878D82A}">
                    <a16:rowId xmlns="" xmlns:a16="http://schemas.microsoft.com/office/drawing/2014/main" val="2533496527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OSEHRA Groups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C69DC-24C7-4942-8721-D0E428827D5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685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1950</TotalTime>
  <Words>1510</Words>
  <Application>Microsoft Macintosh PowerPoint</Application>
  <PresentationFormat>On-screen Show (4:3)</PresentationFormat>
  <Paragraphs>406</Paragraphs>
  <Slides>27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A Bit About Myself</vt:lpstr>
      <vt:lpstr>Open Source Business Models</vt:lpstr>
      <vt:lpstr>OSEHRA at a Glance</vt:lpstr>
      <vt:lpstr>Current Organizational Members</vt:lpstr>
      <vt:lpstr>VistA Evolution</vt:lpstr>
      <vt:lpstr>Over the Fence Open Source</vt:lpstr>
      <vt:lpstr>OSEHRA Ops Ecosystem </vt:lpstr>
      <vt:lpstr>OSEHRA Groups</vt:lpstr>
      <vt:lpstr>OS (as is) vs. COTS (Contract)</vt:lpstr>
      <vt:lpstr>Open Source Defined</vt:lpstr>
      <vt:lpstr> IP and Licensing</vt:lpstr>
      <vt:lpstr> Procurement &amp; IP</vt:lpstr>
      <vt:lpstr>OS usability Certification</vt:lpstr>
      <vt:lpstr>Open Source Life Cycle – Fileman Example </vt:lpstr>
      <vt:lpstr>Open Development</vt:lpstr>
      <vt:lpstr>OS Adoption Candidates</vt:lpstr>
      <vt:lpstr>Reference Implementation (RI)</vt:lpstr>
      <vt:lpstr>Community based Product Management Code Converging</vt:lpstr>
      <vt:lpstr>Open V5.0 Enhancements</vt:lpstr>
      <vt:lpstr>VistA/eHMP Cloud Project</vt:lpstr>
      <vt:lpstr>Korea Team Organizing</vt:lpstr>
      <vt:lpstr>Technical Lessons Learned</vt:lpstr>
      <vt:lpstr> Activity – Coming Year</vt:lpstr>
      <vt:lpstr>PowerPoint Presentation</vt:lpstr>
      <vt:lpstr>OS Value Proposition</vt:lpstr>
      <vt:lpstr>OSEHRA’s Capabilities</vt:lpstr>
    </vt:vector>
  </TitlesOfParts>
  <Company>Virginia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OSEHRA  Marketing Strategy 2.0</dc:title>
  <dc:creator>Seong Mun</dc:creator>
  <cp:lastModifiedBy>Seong Mun</cp:lastModifiedBy>
  <cp:revision>194</cp:revision>
  <cp:lastPrinted>2017-05-11T18:53:59Z</cp:lastPrinted>
  <dcterms:created xsi:type="dcterms:W3CDTF">2015-01-27T15:31:23Z</dcterms:created>
  <dcterms:modified xsi:type="dcterms:W3CDTF">2017-06-28T21:49:03Z</dcterms:modified>
</cp:coreProperties>
</file>