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9" r:id="rId2"/>
  </p:sldMasterIdLst>
  <p:notesMasterIdLst>
    <p:notesMasterId r:id="rId27"/>
  </p:notesMasterIdLst>
  <p:handoutMasterIdLst>
    <p:handoutMasterId r:id="rId28"/>
  </p:handoutMasterIdLst>
  <p:sldIdLst>
    <p:sldId id="709" r:id="rId3"/>
    <p:sldId id="889" r:id="rId4"/>
    <p:sldId id="883" r:id="rId5"/>
    <p:sldId id="884" r:id="rId6"/>
    <p:sldId id="885" r:id="rId7"/>
    <p:sldId id="886" r:id="rId8"/>
    <p:sldId id="887" r:id="rId9"/>
    <p:sldId id="888" r:id="rId10"/>
    <p:sldId id="891" r:id="rId11"/>
    <p:sldId id="845" r:id="rId12"/>
    <p:sldId id="854" r:id="rId13"/>
    <p:sldId id="892" r:id="rId14"/>
    <p:sldId id="698" r:id="rId15"/>
    <p:sldId id="833" r:id="rId16"/>
    <p:sldId id="835" r:id="rId17"/>
    <p:sldId id="882" r:id="rId18"/>
    <p:sldId id="837" r:id="rId19"/>
    <p:sldId id="893" r:id="rId20"/>
    <p:sldId id="897" r:id="rId21"/>
    <p:sldId id="894" r:id="rId22"/>
    <p:sldId id="895" r:id="rId23"/>
    <p:sldId id="896" r:id="rId24"/>
    <p:sldId id="898" r:id="rId25"/>
    <p:sldId id="868" r:id="rId2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 Coffron" initials="M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65" autoAdjust="0"/>
    <p:restoredTop sz="92007" autoAdjust="0"/>
  </p:normalViewPr>
  <p:slideViewPr>
    <p:cSldViewPr snapToGrid="0">
      <p:cViewPr varScale="1">
        <p:scale>
          <a:sx n="65" d="100"/>
          <a:sy n="65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316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45E48-3E3A-469D-B8AA-02CA765BE4BE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7E438-53F7-45E3-873A-7EEADC4B4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3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F4F864B-8508-4E38-B66C-5BC641A70658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AE490F5-E9F9-486D-9328-FCD30C28F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A5876-B816-4DB7-B694-4994FBDE9D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r>
              <a:rPr lang="en-US" baseline="0" dirty="0" smtClean="0"/>
              <a:t> meeting held Aug 5, 2013 </a:t>
            </a:r>
          </a:p>
          <a:p>
            <a:r>
              <a:rPr lang="en-US" baseline="0" dirty="0" smtClean="0"/>
              <a:t>Incorporated as a not-for-profit corporation on Aug 22, 2014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3 Benefactor members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Veterans Administration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Louisiana State University Health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Intermountain Healthcare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Key alliances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Center for Medical Interoperability (C4MI)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OSEHRA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3 Associate (organizational) members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Regenstrief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Motive</a:t>
            </a:r>
          </a:p>
          <a:p>
            <a:pPr lvl="1">
              <a:lnSpc>
                <a:spcPct val="60000"/>
              </a:lnSpc>
            </a:pPr>
            <a:r>
              <a:rPr lang="en-US" sz="1400" dirty="0"/>
              <a:t>Allscripts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11 Individual members</a:t>
            </a:r>
          </a:p>
          <a:p>
            <a:pPr>
              <a:lnSpc>
                <a:spcPct val="60000"/>
              </a:lnSpc>
            </a:pPr>
            <a:r>
              <a:rPr lang="en-US" sz="1800" dirty="0"/>
              <a:t>Society Members: AMA, MHII and ACOG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29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focuses on EHR centric activity, but the scope of HSPC is all of healthcare!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B705F-109E-F247-B567-3A0F399E28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5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490F5-E9F9-486D-9328-FCD30C28FE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2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2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5" y="3299012"/>
            <a:ext cx="6498159" cy="91664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C05C-5EA8-4CF3-A949-AD8A0AC4A411}" type="datetime1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CDB9-E4D5-451E-9E88-BBA84C24B9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2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2" y="1787858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73277-1C94-4866-8AB1-E6567F2A8B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271B0-70AB-434A-8C18-09E2B31979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5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0618F8-FD2A-46AC-AC76-7AB90BF61E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A32BB-5D9F-4993-922C-61158DB3BD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3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3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A5D33C-46A1-45ED-A454-D23CAE0D77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88F9F3-3240-4029-AE2E-E993B95A3B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6272" y="691137"/>
            <a:ext cx="8689128" cy="369332"/>
          </a:xfrm>
        </p:spPr>
        <p:txBody>
          <a:bodyPr anchor="b"/>
          <a:lstStyle>
            <a:lvl1pPr>
              <a:defRPr sz="2400" b="1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226272" y="1144591"/>
            <a:ext cx="8689128" cy="430887"/>
          </a:xfrm>
        </p:spPr>
        <p:txBody>
          <a:bodyPr anchorCtr="1">
            <a:spAutoFit/>
          </a:bodyPr>
          <a:lstStyle>
            <a:lvl1pPr marL="0" indent="0" algn="ctr">
              <a:buNone/>
              <a:defRPr sz="2200" i="1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227013" y="6510340"/>
            <a:ext cx="5287962" cy="214312"/>
          </a:xfrm>
        </p:spPr>
        <p:txBody>
          <a:bodyPr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399467" y="6510338"/>
            <a:ext cx="515937" cy="184150"/>
          </a:xfrm>
        </p:spPr>
        <p:txBody>
          <a:bodyPr/>
          <a:lstStyle>
            <a:lvl1pPr>
              <a:defRPr/>
            </a:lvl1pPr>
          </a:lstStyle>
          <a:p>
            <a:fld id="{AA2FCC2C-E786-4C07-AF33-A661816EEF0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2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8"/>
            <a:ext cx="9144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2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89" indent="0" algn="ctr">
              <a:buNone/>
              <a:defRPr sz="2400"/>
            </a:lvl2pPr>
            <a:lvl3pPr marL="914377" indent="0" algn="ctr">
              <a:buNone/>
              <a:defRPr sz="24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069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4123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4033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9472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6422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3250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F8C743-9DD4-47E1-A8B3-4F1E7639D8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948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52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26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3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76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3758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2" y="3352803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2" y="4771031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50CAC-FA5C-4763-A19B-A7475F3592C3}" type="datetime1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9" y="2403144"/>
            <a:ext cx="8056563" cy="136207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9" y="3736007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9FC9E-89F5-457A-992C-04919B93FD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5E6E4-56E0-4931-B14F-8CA6F24217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9BAA9B-AE5F-4EC4-94E3-CFF12EED1B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E82F8-5A3C-4DD9-8E6B-E382C18CBF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7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7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8E0382-8883-4AC1-AF98-7772FDFBCC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20DA63-53CB-4DD7-BB45-61020F7A6A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AE2DE-0A96-464C-8568-AC3A072E5E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C2707-D9F5-4F8E-9BDF-3F802E8B6C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DF06C-431A-4FDB-8D29-7BB35DAC6B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A3FB1-0BEE-4EC8-8D0E-BCAE6B429D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2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8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1FDA-D7CF-4965-A4B3-B5E446A0286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59FAD-A67E-4314-BC3A-6FCA534014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106465E-81AD-4CFB-843E-EE2D69916F04}" type="datetime1">
              <a:rPr lang="en-US" smtClean="0"/>
              <a:t>6/27/2017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62" y="6275671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7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72" r:id="rId13"/>
    <p:sldLayoutId id="214748369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pPr/>
              <a:t>6/27/2017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39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0" y="2786381"/>
            <a:ext cx="9144000" cy="34671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4157" y="3437546"/>
            <a:ext cx="8855185" cy="89381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Healthcare Services Platform Consortium: </a:t>
            </a:r>
            <a:r>
              <a:rPr lang="en-US" sz="2000" dirty="0"/>
              <a:t>Progress toward True Semantic </a:t>
            </a:r>
            <a:r>
              <a:rPr lang="en-US" sz="2000" dirty="0" smtClean="0"/>
              <a:t>Interoperability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26" y="618823"/>
            <a:ext cx="5253618" cy="1153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3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Healthcare Services Platform </a:t>
            </a:r>
            <a:r>
              <a:rPr lang="en-US" sz="3200" dirty="0" smtClean="0"/>
              <a:t>Consortium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Mission</a:t>
            </a:r>
          </a:p>
          <a:p>
            <a:pPr marL="0" indent="0" algn="ctr">
              <a:buNone/>
            </a:pPr>
            <a:r>
              <a:rPr lang="en-US" i="1" dirty="0"/>
              <a:t>Improve health by creating a vibrant, open </a:t>
            </a:r>
            <a:r>
              <a:rPr lang="en-US" i="1" dirty="0">
                <a:solidFill>
                  <a:srgbClr val="00B050"/>
                </a:solidFill>
              </a:rPr>
              <a:t>ecosystem of interoperable applications, content, and </a:t>
            </a:r>
            <a:r>
              <a:rPr lang="en-US" i="1" dirty="0" smtClean="0">
                <a:solidFill>
                  <a:srgbClr val="00B050"/>
                </a:solidFill>
              </a:rPr>
              <a:t>services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C000"/>
                </a:solidFill>
              </a:rPr>
              <a:t>Vision</a:t>
            </a:r>
          </a:p>
          <a:p>
            <a:pPr marL="0" indent="0" algn="ctr">
              <a:buNone/>
            </a:pPr>
            <a:r>
              <a:rPr lang="en-US" i="1" dirty="0"/>
              <a:t>Be a provider-led organization accelerating the delivery of a platform that supports innovative healthcare applications for the improvement of health and healthcare.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0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18565"/>
            <a:ext cx="9143999" cy="57149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1779816" y="5034646"/>
            <a:ext cx="2010395" cy="2719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67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Heterogeneous Systems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60894" y="5356855"/>
            <a:ext cx="1057277" cy="586745"/>
          </a:xfrm>
          <a:prstGeom prst="roundRect">
            <a:avLst/>
          </a:prstGeom>
          <a:solidFill>
            <a:srgbClr val="E6E6E6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Others</a:t>
            </a:r>
            <a:r>
              <a:rPr lang="en-US" sz="14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8264770" y="5709223"/>
            <a:ext cx="671785" cy="553998"/>
          </a:xfrm>
          <a:prstGeom prst="rect">
            <a:avLst/>
          </a:prstGeom>
        </p:spPr>
        <p:txBody>
          <a:bodyPr vert="horz" lIns="76200" tIns="38100" rIns="76200" bIns="38100" rtlCol="0" anchor="ctr"/>
          <a:lstStyle/>
          <a:p>
            <a:pPr algn="r"/>
            <a:fld id="{0593AC2D-32F6-46B5-8EA2-FD495DE2676C}" type="slidenum">
              <a:rPr lang="en-US" sz="3000">
                <a:solidFill>
                  <a:schemeClr val="bg1"/>
                </a:solidFill>
              </a:rPr>
              <a:pPr algn="r"/>
              <a:t>11</a:t>
            </a:fld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3511" y="5391145"/>
            <a:ext cx="1033418" cy="5007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12" name="TextBox 11"/>
          <p:cNvSpPr txBox="1"/>
          <p:nvPr/>
        </p:nvSpPr>
        <p:spPr>
          <a:xfrm>
            <a:off x="727008" y="4298025"/>
            <a:ext cx="2911523" cy="502573"/>
          </a:xfrm>
          <a:prstGeom prst="rect">
            <a:avLst/>
          </a:prstGeom>
          <a:gradFill flip="none" rotWithShape="1">
            <a:gsLst>
              <a:gs pos="0">
                <a:srgbClr val="E6E6E6"/>
              </a:gs>
              <a:gs pos="100000">
                <a:srgbClr val="7D8496">
                  <a:lumMod val="38000"/>
                  <a:lumOff val="62000"/>
                </a:srgbClr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pPr algn="ctr" defTabSz="380985"/>
            <a:r>
              <a:rPr lang="en-US" sz="1333" b="1" dirty="0">
                <a:solidFill>
                  <a:prstClr val="black"/>
                </a:solidFill>
              </a:rPr>
              <a:t>FHIR Profiles from</a:t>
            </a:r>
          </a:p>
          <a:p>
            <a:pPr algn="ctr" defTabSz="380985"/>
            <a:r>
              <a:rPr lang="en-US" sz="1333" b="1" dirty="0">
                <a:solidFill>
                  <a:prstClr val="black"/>
                </a:solidFill>
              </a:rPr>
              <a:t> CIMI models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50723" y="5436865"/>
            <a:ext cx="2054534" cy="4420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A3FB1-0BEE-4EC8-8D0E-BCAE6B429D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Why?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108201"/>
            <a:ext cx="8042276" cy="22348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“To help people live the healthiest lives possible.”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02297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dirty="0" smtClean="0"/>
              <a:t>The Healthcare Services Platform Consortium (HSPC) is a </a:t>
            </a:r>
            <a:r>
              <a:rPr lang="en-US" b="1" dirty="0" smtClean="0"/>
              <a:t>provider-driven</a:t>
            </a:r>
            <a:r>
              <a:rPr lang="en-US" dirty="0" smtClean="0"/>
              <a:t> 501(c)3 international initiative with 270+ participants of leading healthcare organizations dedicated to unlocking the power of entrepreneurial innovation and highly interoperable/plug and play solutions that improve healthcare outcomes.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HSPC’s open marketplace and services platform</a:t>
            </a:r>
            <a:r>
              <a:rPr lang="en-US" dirty="0"/>
              <a:t> </a:t>
            </a:r>
            <a:r>
              <a:rPr lang="en-US" dirty="0" smtClean="0"/>
              <a:t>seeks to foster a new level of </a:t>
            </a:r>
            <a:r>
              <a:rPr lang="en-US" b="1" dirty="0" smtClean="0"/>
              <a:t>provider-vendor collaboration and innovation</a:t>
            </a:r>
            <a:r>
              <a:rPr lang="en-US" dirty="0" smtClean="0"/>
              <a:t> to meet one of the industries’ greatest needs -- accelerating the creation, </a:t>
            </a:r>
            <a:r>
              <a:rPr lang="en-US" b="1" dirty="0" smtClean="0"/>
              <a:t>sharing and delivery </a:t>
            </a:r>
            <a:r>
              <a:rPr lang="en-US" dirty="0" smtClean="0"/>
              <a:t>of promising software applications and knowledge for healthcare.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13" y="351572"/>
            <a:ext cx="4599587" cy="102047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A3FB1-0BEE-4EC8-8D0E-BCAE6B429D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732" y="-165550"/>
            <a:ext cx="6701897" cy="1336956"/>
          </a:xfrm>
        </p:spPr>
        <p:txBody>
          <a:bodyPr/>
          <a:lstStyle/>
          <a:p>
            <a:r>
              <a:rPr lang="en-US" sz="3000" b="1" u="sng" dirty="0" smtClean="0"/>
              <a:t>Key</a:t>
            </a:r>
            <a:r>
              <a:rPr lang="en-US" sz="3000" dirty="0" smtClean="0"/>
              <a:t> Functions </a:t>
            </a:r>
            <a:r>
              <a:rPr lang="en-US" sz="3000" dirty="0"/>
              <a:t>of the </a:t>
            </a:r>
            <a:r>
              <a:rPr lang="en-US" sz="3000" dirty="0" smtClean="0"/>
              <a:t>Consortium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5531" y="1224485"/>
            <a:ext cx="7858413" cy="5184943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Support reliable </a:t>
            </a:r>
            <a:r>
              <a:rPr lang="en-US" sz="2400" dirty="0"/>
              <a:t>sharing of a variety of </a:t>
            </a:r>
            <a:r>
              <a:rPr lang="en-US" sz="2400" dirty="0" smtClean="0"/>
              <a:t>knowledge content </a:t>
            </a:r>
            <a:r>
              <a:rPr lang="en-US" sz="2400" dirty="0"/>
              <a:t>to support clinical decisions and processes</a:t>
            </a:r>
          </a:p>
          <a:p>
            <a:pPr lvl="1"/>
            <a:r>
              <a:rPr lang="en-US" sz="2400" dirty="0"/>
              <a:t>Provide a Healthcare Community Cloud and Vendor Neutral Marketplace </a:t>
            </a:r>
          </a:p>
          <a:p>
            <a:pPr lvl="1"/>
            <a:r>
              <a:rPr lang="en-US" sz="2400" dirty="0" smtClean="0"/>
              <a:t>Create standards based models and terminology that support semantic interoperability</a:t>
            </a:r>
          </a:p>
          <a:p>
            <a:pPr lvl="1"/>
            <a:r>
              <a:rPr lang="en-US" sz="2400" dirty="0" smtClean="0"/>
              <a:t>Support conformance and certification testing to </a:t>
            </a:r>
            <a:r>
              <a:rPr lang="en-US" sz="2400" dirty="0"/>
              <a:t>ensure </a:t>
            </a:r>
            <a:r>
              <a:rPr lang="en-US" sz="2400" dirty="0" smtClean="0"/>
              <a:t>true </a:t>
            </a:r>
            <a:r>
              <a:rPr lang="en-US" sz="2400" dirty="0"/>
              <a:t>semantic interoperability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reate </a:t>
            </a:r>
            <a:r>
              <a:rPr lang="en-US" sz="2400" dirty="0"/>
              <a:t>and support collaboration between providers, vendors, and standards development organizations to reach true semantic interoperability and a plug and play application development environment.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Technical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Data virtualization</a:t>
            </a:r>
          </a:p>
          <a:p>
            <a:pPr lvl="1"/>
            <a:r>
              <a:rPr lang="en-US" dirty="0" smtClean="0"/>
              <a:t>HL7 </a:t>
            </a:r>
            <a:r>
              <a:rPr lang="en-US" dirty="0" smtClean="0"/>
              <a:t>FHIR (initial strategy)</a:t>
            </a:r>
            <a:endParaRPr lang="en-US" dirty="0" smtClean="0"/>
          </a:p>
          <a:p>
            <a:pPr lvl="1"/>
            <a:r>
              <a:rPr lang="en-US" dirty="0"/>
              <a:t>HL7 </a:t>
            </a:r>
            <a:r>
              <a:rPr lang="en-US" dirty="0" smtClean="0"/>
              <a:t>CIMI/CEM </a:t>
            </a:r>
            <a:r>
              <a:rPr lang="en-US" dirty="0"/>
              <a:t>information models</a:t>
            </a:r>
          </a:p>
          <a:p>
            <a:pPr lvl="2"/>
            <a:r>
              <a:rPr lang="en-US" dirty="0"/>
              <a:t>Automated or semi-automated creation of FHIR profiles</a:t>
            </a:r>
          </a:p>
          <a:p>
            <a:r>
              <a:rPr lang="en-US" sz="2800" dirty="0" smtClean="0"/>
              <a:t>EHR/EMR </a:t>
            </a:r>
            <a:r>
              <a:rPr lang="en-US" sz="2800" dirty="0"/>
              <a:t>integration</a:t>
            </a:r>
          </a:p>
          <a:p>
            <a:pPr lvl="1"/>
            <a:r>
              <a:rPr lang="en-US" dirty="0" smtClean="0"/>
              <a:t>SMART (initial strategy)</a:t>
            </a:r>
            <a:endParaRPr lang="en-US" dirty="0" smtClean="0"/>
          </a:p>
          <a:p>
            <a:pPr lvl="1"/>
            <a:r>
              <a:rPr lang="en-US" dirty="0" smtClean="0"/>
              <a:t>Federated Real-Time Restful Services</a:t>
            </a:r>
          </a:p>
          <a:p>
            <a:r>
              <a:rPr lang="en-US" sz="2800" dirty="0" smtClean="0"/>
              <a:t>SOA</a:t>
            </a:r>
          </a:p>
          <a:p>
            <a:pPr lvl="1"/>
            <a:r>
              <a:rPr lang="en-US" dirty="0"/>
              <a:t>Orchestration, work flow, knowledge sharing</a:t>
            </a:r>
          </a:p>
          <a:p>
            <a:pPr lvl="1"/>
            <a:r>
              <a:rPr lang="en-US" dirty="0"/>
              <a:t>SOA, BPM, Drools,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63563" y="107576"/>
            <a:ext cx="8042276" cy="765549"/>
          </a:xfrm>
        </p:spPr>
        <p:txBody>
          <a:bodyPr/>
          <a:lstStyle/>
          <a:p>
            <a:r>
              <a:rPr lang="en-US" altLang="en-US" sz="4000" dirty="0" smtClean="0"/>
              <a:t>HSPC Platform Thoughts</a:t>
            </a:r>
          </a:p>
        </p:txBody>
      </p:sp>
      <p:sp>
        <p:nvSpPr>
          <p:cNvPr id="8" name="Can 7"/>
          <p:cNvSpPr/>
          <p:nvPr/>
        </p:nvSpPr>
        <p:spPr>
          <a:xfrm>
            <a:off x="1146175" y="4359274"/>
            <a:ext cx="1716088" cy="1838325"/>
          </a:xfrm>
          <a:prstGeom prst="ca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 smtClean="0"/>
              <a:t>EHR</a:t>
            </a:r>
            <a:endParaRPr lang="en-US" sz="1800" dirty="0"/>
          </a:p>
        </p:txBody>
      </p:sp>
      <p:sp>
        <p:nvSpPr>
          <p:cNvPr id="67593" name="TextBox 9"/>
          <p:cNvSpPr txBox="1">
            <a:spLocks noChangeArrowheads="1"/>
          </p:cNvSpPr>
          <p:nvPr/>
        </p:nvSpPr>
        <p:spPr bwMode="auto">
          <a:xfrm>
            <a:off x="1316038" y="6286499"/>
            <a:ext cx="14684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r>
              <a:rPr lang="en-US" altLang="en-US" sz="1800" b="1" dirty="0">
                <a:latin typeface="Tw Cen MT" pitchFamily="34" charset="0"/>
              </a:rPr>
              <a:t>Core EHR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354638" y="2598738"/>
            <a:ext cx="1295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600" b="1">
                <a:solidFill>
                  <a:srgbClr val="FFFFFF"/>
                </a:solidFill>
                <a:latin typeface="Tw Cen MT" pitchFamily="34" charset="0"/>
              </a:rPr>
              <a:t>CE ICU</a:t>
            </a:r>
          </a:p>
          <a:p>
            <a:pPr algn="ctr"/>
            <a:r>
              <a:rPr lang="en-US" altLang="en-US" sz="1600" b="1">
                <a:solidFill>
                  <a:srgbClr val="FFFFFF"/>
                </a:solidFill>
                <a:latin typeface="Tw Cen MT" pitchFamily="34" charset="0"/>
              </a:rPr>
              <a:t>(EFS)</a:t>
            </a:r>
          </a:p>
        </p:txBody>
      </p:sp>
      <p:pic>
        <p:nvPicPr>
          <p:cNvPr id="67603" name="Rectangl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850" y="4213225"/>
            <a:ext cx="141446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6596063" y="4319588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FFFFFF"/>
                </a:solidFill>
                <a:latin typeface="Tw Cen MT" pitchFamily="34" charset="0"/>
              </a:rPr>
              <a:t>Finance</a:t>
            </a:r>
            <a:endParaRPr lang="en-US" altLang="en-US" sz="1800" dirty="0">
              <a:solidFill>
                <a:srgbClr val="FFFFFF"/>
              </a:solidFill>
              <a:latin typeface="Tw Cen MT" pitchFamily="34" charset="0"/>
            </a:endParaRPr>
          </a:p>
        </p:txBody>
      </p:sp>
      <p:pic>
        <p:nvPicPr>
          <p:cNvPr id="67605" name="Rectangle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4532313"/>
            <a:ext cx="141446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6596063" y="46228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800" dirty="0" smtClean="0">
                <a:solidFill>
                  <a:srgbClr val="FFFFFF"/>
                </a:solidFill>
                <a:latin typeface="Tw Cen MT" pitchFamily="34" charset="0"/>
              </a:rPr>
              <a:t>Payers</a:t>
            </a:r>
            <a:endParaRPr lang="en-US" altLang="en-US" sz="1800" dirty="0">
              <a:solidFill>
                <a:srgbClr val="FFFFFF"/>
              </a:solidFill>
              <a:latin typeface="Tw Cen MT" pitchFamily="34" charset="0"/>
            </a:endParaRPr>
          </a:p>
        </p:txBody>
      </p:sp>
      <p:pic>
        <p:nvPicPr>
          <p:cNvPr id="67607" name="Rectangle 15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4826000"/>
            <a:ext cx="1414462" cy="48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6596063" y="4918075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FFFF"/>
                </a:solidFill>
                <a:latin typeface="Tw Cen MT" pitchFamily="34" charset="0"/>
              </a:rPr>
              <a:t>RIS/PACS</a:t>
            </a:r>
          </a:p>
        </p:txBody>
      </p:sp>
      <p:pic>
        <p:nvPicPr>
          <p:cNvPr id="67609" name="Rectangle 16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38" y="5130800"/>
            <a:ext cx="1414462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6596063" y="522605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800">
                <a:solidFill>
                  <a:srgbClr val="FFFFFF"/>
                </a:solidFill>
                <a:latin typeface="Tw Cen MT" pitchFamily="34" charset="0"/>
              </a:rPr>
              <a:t>Etc.</a:t>
            </a:r>
          </a:p>
        </p:txBody>
      </p:sp>
      <p:sp>
        <p:nvSpPr>
          <p:cNvPr id="20" name="Can 19"/>
          <p:cNvSpPr/>
          <p:nvPr/>
        </p:nvSpPr>
        <p:spPr>
          <a:xfrm>
            <a:off x="7953375" y="4362450"/>
            <a:ext cx="228600" cy="22860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1" name="Can 20"/>
          <p:cNvSpPr/>
          <p:nvPr/>
        </p:nvSpPr>
        <p:spPr>
          <a:xfrm>
            <a:off x="7953375" y="4667250"/>
            <a:ext cx="228600" cy="22860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2" name="Can 21"/>
          <p:cNvSpPr/>
          <p:nvPr/>
        </p:nvSpPr>
        <p:spPr>
          <a:xfrm>
            <a:off x="7953375" y="4972050"/>
            <a:ext cx="228600" cy="22860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3" name="Can 22"/>
          <p:cNvSpPr/>
          <p:nvPr/>
        </p:nvSpPr>
        <p:spPr>
          <a:xfrm>
            <a:off x="7953375" y="5276850"/>
            <a:ext cx="228600" cy="228600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Rectangle 4"/>
          <p:cNvGrpSpPr>
            <a:grpSpLocks/>
          </p:cNvGrpSpPr>
          <p:nvPr/>
        </p:nvGrpSpPr>
        <p:grpSpPr bwMode="auto">
          <a:xfrm>
            <a:off x="990600" y="3279775"/>
            <a:ext cx="7473950" cy="384175"/>
            <a:chOff x="526" y="1920"/>
            <a:chExt cx="4708" cy="242"/>
          </a:xfrm>
        </p:grpSpPr>
        <p:pic>
          <p:nvPicPr>
            <p:cNvPr id="67622" name="Rectangle 4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" y="1920"/>
              <a:ext cx="4708" cy="2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623" name="Text Box 39"/>
            <p:cNvSpPr txBox="1">
              <a:spLocks noChangeArrowheads="1"/>
            </p:cNvSpPr>
            <p:nvPr/>
          </p:nvSpPr>
          <p:spPr bwMode="auto">
            <a:xfrm>
              <a:off x="576" y="1968"/>
              <a:ext cx="460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chemeClr val="bg1"/>
                  </a:solidFill>
                  <a:latin typeface="Tw Cen MT" pitchFamily="34" charset="0"/>
                </a:rPr>
                <a:t>Enterprise Service Bus</a:t>
              </a:r>
            </a:p>
          </p:txBody>
        </p:sp>
      </p:grpSp>
      <p:sp>
        <p:nvSpPr>
          <p:cNvPr id="67637" name="Text Box 53"/>
          <p:cNvSpPr txBox="1">
            <a:spLocks noChangeArrowheads="1"/>
          </p:cNvSpPr>
          <p:nvPr/>
        </p:nvSpPr>
        <p:spPr bwMode="auto">
          <a:xfrm>
            <a:off x="6674463" y="5676900"/>
            <a:ext cx="125707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600" b="1" dirty="0" smtClean="0"/>
              <a:t>Other </a:t>
            </a:r>
          </a:p>
          <a:p>
            <a:pPr algn="ctr" eaLnBrk="0" hangingPunct="0"/>
            <a:r>
              <a:rPr lang="en-US" altLang="en-US" sz="1600" b="1" dirty="0" smtClean="0"/>
              <a:t>Enterprise </a:t>
            </a:r>
          </a:p>
          <a:p>
            <a:pPr algn="ctr" eaLnBrk="0" hangingPunct="0"/>
            <a:r>
              <a:rPr lang="en-US" altLang="en-US" sz="1600" b="1" dirty="0" smtClean="0"/>
              <a:t>Apps and</a:t>
            </a:r>
          </a:p>
          <a:p>
            <a:pPr algn="ctr" eaLnBrk="0" hangingPunct="0"/>
            <a:r>
              <a:rPr lang="en-US" altLang="en-US" sz="1600" b="1" dirty="0" smtClean="0"/>
              <a:t>Services</a:t>
            </a:r>
            <a:endParaRPr lang="en-US" altLang="en-US" sz="1600" b="1" dirty="0"/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2911475" y="1105847"/>
            <a:ext cx="1295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GE Inspira Pitch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GE Inspira Pitch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GE Inspira Pitch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GE Inspira Pitch" pitchFamily="34" charset="0"/>
              </a:defRPr>
            </a:lvl9pPr>
          </a:lstStyle>
          <a:p>
            <a:pPr algn="ctr"/>
            <a:r>
              <a:rPr lang="en-US" altLang="en-US" sz="1800" dirty="0">
                <a:solidFill>
                  <a:srgbClr val="FFFFFF"/>
                </a:solidFill>
                <a:latin typeface="Tw Cen MT" pitchFamily="34" charset="0"/>
              </a:rPr>
              <a:t>Centricity</a:t>
            </a:r>
          </a:p>
          <a:p>
            <a:pPr algn="ctr"/>
            <a:r>
              <a:rPr lang="en-US" altLang="en-US" sz="1800" dirty="0">
                <a:solidFill>
                  <a:srgbClr val="FFFFFF"/>
                </a:solidFill>
                <a:latin typeface="Tw Cen MT" pitchFamily="34" charset="0"/>
              </a:rPr>
              <a:t>Shared</a:t>
            </a:r>
          </a:p>
          <a:p>
            <a:pPr algn="ctr"/>
            <a:r>
              <a:rPr lang="en-US" altLang="en-US" sz="1800" dirty="0">
                <a:solidFill>
                  <a:srgbClr val="FFFFFF"/>
                </a:solidFill>
                <a:latin typeface="Tw Cen MT" pitchFamily="34" charset="0"/>
              </a:rPr>
              <a:t>Services </a:t>
            </a:r>
          </a:p>
          <a:p>
            <a:pPr algn="ctr"/>
            <a:r>
              <a:rPr lang="en-US" altLang="en-US" sz="1800" dirty="0">
                <a:solidFill>
                  <a:srgbClr val="FFFFFF"/>
                </a:solidFill>
                <a:latin typeface="Tw Cen MT" pitchFamily="34" charset="0"/>
              </a:rPr>
              <a:t>Stack</a:t>
            </a:r>
          </a:p>
        </p:txBody>
      </p:sp>
      <p:sp>
        <p:nvSpPr>
          <p:cNvPr id="6" name="Oval 5"/>
          <p:cNvSpPr/>
          <p:nvPr/>
        </p:nvSpPr>
        <p:spPr>
          <a:xfrm>
            <a:off x="4033838" y="4314066"/>
            <a:ext cx="1587500" cy="135807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SMART on FHIR</a:t>
            </a:r>
          </a:p>
          <a:p>
            <a:pPr algn="ctr"/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61" name="Up-Down Arrow 60"/>
          <p:cNvSpPr/>
          <p:nvPr/>
        </p:nvSpPr>
        <p:spPr>
          <a:xfrm rot="5400000">
            <a:off x="3328989" y="4341967"/>
            <a:ext cx="258761" cy="1150937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12" name="Group 11"/>
          <p:cNvGrpSpPr/>
          <p:nvPr/>
        </p:nvGrpSpPr>
        <p:grpSpPr>
          <a:xfrm>
            <a:off x="753968" y="1223703"/>
            <a:ext cx="2487708" cy="1714998"/>
            <a:chOff x="1007968" y="1350703"/>
            <a:chExt cx="2487708" cy="1714998"/>
          </a:xfrm>
        </p:grpSpPr>
        <p:sp>
          <p:nvSpPr>
            <p:cNvPr id="56" name="TextBox 8"/>
            <p:cNvSpPr txBox="1">
              <a:spLocks noChangeArrowheads="1"/>
            </p:cNvSpPr>
            <p:nvPr/>
          </p:nvSpPr>
          <p:spPr bwMode="auto">
            <a:xfrm>
              <a:off x="2294779" y="1465263"/>
              <a:ext cx="1200897" cy="1600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Security</a:t>
              </a:r>
            </a:p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Auditing</a:t>
              </a:r>
              <a:endParaRPr lang="en-US" altLang="en-US" sz="1400" dirty="0">
                <a:latin typeface="Tw Cen MT" pitchFamily="34" charset="0"/>
              </a:endParaRPr>
            </a:p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Data Drive,</a:t>
              </a:r>
            </a:p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Time Drive</a:t>
              </a:r>
            </a:p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Pub - Sub</a:t>
              </a:r>
            </a:p>
            <a:p>
              <a:pPr algn="ctr"/>
              <a:r>
                <a:rPr lang="en-US" altLang="en-US" sz="1400" dirty="0" smtClean="0">
                  <a:latin typeface="Tw Cen MT" pitchFamily="34" charset="0"/>
                </a:rPr>
                <a:t>Notification, </a:t>
              </a:r>
              <a:r>
                <a:rPr lang="en-US" altLang="en-US" sz="1400" dirty="0">
                  <a:latin typeface="Tw Cen MT" pitchFamily="34" charset="0"/>
                </a:rPr>
                <a:t>Etc.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07968" y="1350703"/>
              <a:ext cx="1420812" cy="1573212"/>
              <a:chOff x="1007968" y="1350703"/>
              <a:chExt cx="1420812" cy="1573212"/>
            </a:xfrm>
          </p:grpSpPr>
          <p:pic>
            <p:nvPicPr>
              <p:cNvPr id="54" name="Rectangle 6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7968" y="1350703"/>
                <a:ext cx="1420812" cy="15732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1208586" y="1629072"/>
                <a:ext cx="106952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Core </a:t>
                </a: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Shared</a:t>
                </a:r>
              </a:p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Services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5" name="Up-Down Arrow 64"/>
          <p:cNvSpPr/>
          <p:nvPr/>
        </p:nvSpPr>
        <p:spPr>
          <a:xfrm>
            <a:off x="1808166" y="3558891"/>
            <a:ext cx="457198" cy="800383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7" name="Up-Down Arrow 66"/>
          <p:cNvSpPr/>
          <p:nvPr/>
        </p:nvSpPr>
        <p:spPr>
          <a:xfrm rot="4375954">
            <a:off x="3317212" y="4832780"/>
            <a:ext cx="261677" cy="1251645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8" name="Up-Down Arrow 67"/>
          <p:cNvSpPr/>
          <p:nvPr/>
        </p:nvSpPr>
        <p:spPr>
          <a:xfrm>
            <a:off x="4711701" y="3558891"/>
            <a:ext cx="268285" cy="800383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2992588" y="4520070"/>
            <a:ext cx="98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SMART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 rot="20585427">
            <a:off x="3144988" y="556147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FHIR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27720" y="1973975"/>
            <a:ext cx="1420812" cy="809625"/>
            <a:chOff x="3408363" y="1966913"/>
            <a:chExt cx="1420812" cy="809625"/>
          </a:xfrm>
        </p:grpSpPr>
        <p:pic>
          <p:nvPicPr>
            <p:cNvPr id="73" name="Rectangle 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363" y="1966913"/>
              <a:ext cx="1420812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Text Box 48"/>
            <p:cNvSpPr txBox="1">
              <a:spLocks noChangeArrowheads="1"/>
            </p:cNvSpPr>
            <p:nvPr/>
          </p:nvSpPr>
          <p:spPr bwMode="auto">
            <a:xfrm>
              <a:off x="3462338" y="2017713"/>
              <a:ext cx="1295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800" dirty="0" smtClean="0">
                  <a:solidFill>
                    <a:srgbClr val="FFFFFF"/>
                  </a:solidFill>
                  <a:latin typeface="Tw Cen MT" pitchFamily="34" charset="0"/>
                </a:rPr>
                <a:t>BPMN2</a:t>
              </a:r>
            </a:p>
            <a:p>
              <a:pPr algn="ctr"/>
              <a:r>
                <a:rPr lang="en-US" altLang="en-US" sz="1800" dirty="0" smtClean="0">
                  <a:solidFill>
                    <a:srgbClr val="FFFFFF"/>
                  </a:solidFill>
                  <a:latin typeface="Tw Cen MT" pitchFamily="34" charset="0"/>
                </a:rPr>
                <a:t>Engine</a:t>
              </a:r>
              <a:endParaRPr lang="en-US" altLang="en-US" sz="1800" dirty="0">
                <a:solidFill>
                  <a:srgbClr val="FFFFFF"/>
                </a:solidFill>
                <a:latin typeface="Tw Cen MT" pitchFamily="34" charset="0"/>
              </a:endParaRPr>
            </a:p>
          </p:txBody>
        </p:sp>
      </p:grpSp>
      <p:sp>
        <p:nvSpPr>
          <p:cNvPr id="76" name="Up-Down Arrow 75"/>
          <p:cNvSpPr/>
          <p:nvPr/>
        </p:nvSpPr>
        <p:spPr>
          <a:xfrm>
            <a:off x="1370618" y="2712305"/>
            <a:ext cx="252787" cy="68283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8" name="Up-Down Arrow 77"/>
          <p:cNvSpPr/>
          <p:nvPr/>
        </p:nvSpPr>
        <p:spPr>
          <a:xfrm>
            <a:off x="3787609" y="2673727"/>
            <a:ext cx="252787" cy="68283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80" name="Group 79"/>
          <p:cNvGrpSpPr/>
          <p:nvPr/>
        </p:nvGrpSpPr>
        <p:grpSpPr>
          <a:xfrm>
            <a:off x="4643909" y="1999375"/>
            <a:ext cx="1420812" cy="809625"/>
            <a:chOff x="3408363" y="1966913"/>
            <a:chExt cx="1420812" cy="809625"/>
          </a:xfrm>
        </p:grpSpPr>
        <p:pic>
          <p:nvPicPr>
            <p:cNvPr id="81" name="Rectangle 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363" y="1966913"/>
              <a:ext cx="1420812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 Box 48"/>
            <p:cNvSpPr txBox="1">
              <a:spLocks noChangeArrowheads="1"/>
            </p:cNvSpPr>
            <p:nvPr/>
          </p:nvSpPr>
          <p:spPr bwMode="auto">
            <a:xfrm>
              <a:off x="3462338" y="2017713"/>
              <a:ext cx="1295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600" dirty="0" smtClean="0">
                  <a:solidFill>
                    <a:srgbClr val="FFFFFF"/>
                  </a:solidFill>
                  <a:latin typeface="Tw Cen MT" pitchFamily="34" charset="0"/>
                </a:rPr>
                <a:t>Terminology/Ontology</a:t>
              </a:r>
              <a:endParaRPr lang="en-US" altLang="en-US" sz="1600" dirty="0">
                <a:solidFill>
                  <a:srgbClr val="FFFFFF"/>
                </a:solidFill>
                <a:latin typeface="Tw Cen MT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088814" y="2003781"/>
            <a:ext cx="1420812" cy="809625"/>
            <a:chOff x="3408363" y="1966913"/>
            <a:chExt cx="1420812" cy="809625"/>
          </a:xfrm>
        </p:grpSpPr>
        <p:pic>
          <p:nvPicPr>
            <p:cNvPr id="84" name="Rectangle 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363" y="1966913"/>
              <a:ext cx="1420812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Text Box 48"/>
            <p:cNvSpPr txBox="1">
              <a:spLocks noChangeArrowheads="1"/>
            </p:cNvSpPr>
            <p:nvPr/>
          </p:nvSpPr>
          <p:spPr bwMode="auto">
            <a:xfrm>
              <a:off x="3462338" y="2017713"/>
              <a:ext cx="1295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800" dirty="0" smtClean="0">
                  <a:solidFill>
                    <a:srgbClr val="FFFFFF"/>
                  </a:solidFill>
                  <a:latin typeface="Tw Cen MT" pitchFamily="34" charset="0"/>
                </a:rPr>
                <a:t>DROOLS</a:t>
              </a:r>
              <a:endParaRPr lang="en-US" altLang="en-US" sz="1800" dirty="0">
                <a:solidFill>
                  <a:srgbClr val="FFFFFF"/>
                </a:solidFill>
                <a:latin typeface="Tw Cen MT" pitchFamily="34" charset="0"/>
              </a:endParaRPr>
            </a:p>
          </p:txBody>
        </p:sp>
      </p:grpSp>
      <p:sp>
        <p:nvSpPr>
          <p:cNvPr id="86" name="Up-Down Arrow 85"/>
          <p:cNvSpPr/>
          <p:nvPr/>
        </p:nvSpPr>
        <p:spPr>
          <a:xfrm>
            <a:off x="5210009" y="2699127"/>
            <a:ext cx="252787" cy="68283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7" name="Up-Down Arrow 86"/>
          <p:cNvSpPr/>
          <p:nvPr/>
        </p:nvSpPr>
        <p:spPr>
          <a:xfrm>
            <a:off x="6759409" y="2724527"/>
            <a:ext cx="252787" cy="68283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88" name="Group 87"/>
          <p:cNvGrpSpPr/>
          <p:nvPr/>
        </p:nvGrpSpPr>
        <p:grpSpPr>
          <a:xfrm>
            <a:off x="7525397" y="2019300"/>
            <a:ext cx="1420812" cy="809625"/>
            <a:chOff x="3408363" y="1966913"/>
            <a:chExt cx="1420812" cy="809625"/>
          </a:xfrm>
        </p:grpSpPr>
        <p:pic>
          <p:nvPicPr>
            <p:cNvPr id="89" name="Rectangle 5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363" y="1966913"/>
              <a:ext cx="1420812" cy="809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0" name="Text Box 48"/>
            <p:cNvSpPr txBox="1">
              <a:spLocks noChangeArrowheads="1"/>
            </p:cNvSpPr>
            <p:nvPr/>
          </p:nvSpPr>
          <p:spPr bwMode="auto">
            <a:xfrm>
              <a:off x="3462338" y="2017713"/>
              <a:ext cx="12954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GE Inspira Pitch" pitchFamily="34" charset="0"/>
                </a:defRPr>
              </a:lvl9pPr>
            </a:lstStyle>
            <a:p>
              <a:pPr algn="ctr"/>
              <a:r>
                <a:rPr lang="en-US" altLang="en-US" sz="1800" dirty="0" smtClean="0">
                  <a:solidFill>
                    <a:srgbClr val="FFFFFF"/>
                  </a:solidFill>
                  <a:latin typeface="Tw Cen MT" pitchFamily="34" charset="0"/>
                </a:rPr>
                <a:t>More…</a:t>
              </a:r>
              <a:endParaRPr lang="en-US" altLang="en-US" sz="1800" dirty="0">
                <a:solidFill>
                  <a:srgbClr val="FFFFFF"/>
                </a:solidFill>
                <a:latin typeface="Tw Cen MT" pitchFamily="34" charset="0"/>
              </a:endParaRPr>
            </a:p>
          </p:txBody>
        </p:sp>
      </p:grpSp>
      <p:sp>
        <p:nvSpPr>
          <p:cNvPr id="91" name="Up-Down Arrow 90"/>
          <p:cNvSpPr/>
          <p:nvPr/>
        </p:nvSpPr>
        <p:spPr>
          <a:xfrm>
            <a:off x="8054809" y="2724042"/>
            <a:ext cx="252787" cy="68283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Right Brace 13"/>
          <p:cNvSpPr/>
          <p:nvPr/>
        </p:nvSpPr>
        <p:spPr>
          <a:xfrm rot="16200000">
            <a:off x="5817983" y="-925148"/>
            <a:ext cx="393945" cy="54665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46998" y="1228505"/>
            <a:ext cx="26789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Knowledge Services</a:t>
            </a:r>
            <a:endParaRPr lang="en-US" sz="2000" b="1" dirty="0"/>
          </a:p>
        </p:txBody>
      </p:sp>
      <p:sp>
        <p:nvSpPr>
          <p:cNvPr id="94" name="Up-Down Arrow 93"/>
          <p:cNvSpPr/>
          <p:nvPr/>
        </p:nvSpPr>
        <p:spPr>
          <a:xfrm>
            <a:off x="7231563" y="3584575"/>
            <a:ext cx="252787" cy="759879"/>
          </a:xfrm>
          <a:prstGeom prst="upDownArrow">
            <a:avLst>
              <a:gd name="adj1" fmla="val 50000"/>
              <a:gd name="adj2" fmla="val 5223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01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Technical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development site</a:t>
            </a:r>
          </a:p>
          <a:p>
            <a:r>
              <a:rPr lang="en-US" dirty="0" smtClean="0"/>
              <a:t>Development of information models</a:t>
            </a:r>
          </a:p>
          <a:p>
            <a:pPr lvl="1"/>
            <a:r>
              <a:rPr lang="en-US" dirty="0" smtClean="0"/>
              <a:t>HL7 Clinical Information Modeling Initiative</a:t>
            </a:r>
          </a:p>
          <a:p>
            <a:pPr lvl="1"/>
            <a:r>
              <a:rPr lang="en-US" dirty="0" smtClean="0"/>
              <a:t>FHIR Profiles</a:t>
            </a:r>
          </a:p>
          <a:p>
            <a:r>
              <a:rPr lang="en-US" dirty="0" smtClean="0"/>
              <a:t>Strategy for conformance testing</a:t>
            </a:r>
          </a:p>
          <a:p>
            <a:r>
              <a:rPr lang="en-US" dirty="0" smtClean="0"/>
              <a:t>Definition of reference SOA platform architecture</a:t>
            </a:r>
          </a:p>
          <a:p>
            <a:r>
              <a:rPr lang="en-US" dirty="0" smtClean="0"/>
              <a:t>Creation of reference implementation</a:t>
            </a:r>
          </a:p>
          <a:p>
            <a:r>
              <a:rPr lang="en-US" dirty="0" smtClean="0"/>
              <a:t>Development of a healthcare community cloud and vendor neutral ecosystem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6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Purpose and Goals for this Summit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403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Conformance </a:t>
            </a:r>
            <a:r>
              <a:rPr lang="en-US" sz="3200" dirty="0"/>
              <a:t>= developer does self-testing to see if what </a:t>
            </a:r>
            <a:r>
              <a:rPr lang="en-US" sz="3200" dirty="0" smtClean="0"/>
              <a:t>is being </a:t>
            </a:r>
            <a:r>
              <a:rPr lang="en-US" sz="3200" dirty="0"/>
              <a:t>created is </a:t>
            </a:r>
            <a:r>
              <a:rPr lang="en-US" sz="3200" dirty="0" smtClean="0"/>
              <a:t>compliant with approved specifications</a:t>
            </a:r>
            <a:endParaRPr lang="en-US" sz="3600" dirty="0"/>
          </a:p>
          <a:p>
            <a:r>
              <a:rPr lang="en-US" sz="3200" dirty="0"/>
              <a:t>Certification = </a:t>
            </a:r>
            <a:r>
              <a:rPr lang="en-US" sz="3200" dirty="0" smtClean="0"/>
              <a:t> an independent 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</a:t>
            </a:r>
            <a:r>
              <a:rPr lang="en-US" sz="3200" dirty="0"/>
              <a:t>party tests </a:t>
            </a:r>
            <a:r>
              <a:rPr lang="en-US" sz="3200" dirty="0" smtClean="0"/>
              <a:t>the product </a:t>
            </a:r>
            <a:r>
              <a:rPr lang="en-US" sz="3200" dirty="0"/>
              <a:t>to determine </a:t>
            </a:r>
            <a:r>
              <a:rPr lang="en-US" sz="3200" dirty="0" smtClean="0"/>
              <a:t>if it </a:t>
            </a:r>
            <a:r>
              <a:rPr lang="en-US" sz="3200" dirty="0"/>
              <a:t>is compliant </a:t>
            </a:r>
            <a:r>
              <a:rPr lang="en-US" sz="3200" dirty="0" smtClean="0"/>
              <a:t>with approved specifications</a:t>
            </a:r>
            <a:endParaRPr lang="en-US" sz="36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(slides from July 2014)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403580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Conformance and Testing 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reate </a:t>
            </a:r>
            <a:r>
              <a:rPr lang="en-US" sz="3200" dirty="0"/>
              <a:t>an HSPC </a:t>
            </a:r>
            <a:r>
              <a:rPr lang="en-US" sz="3200" dirty="0" smtClean="0"/>
              <a:t>“brand” </a:t>
            </a:r>
            <a:r>
              <a:rPr lang="en-US" sz="3200" dirty="0"/>
              <a:t>around </a:t>
            </a:r>
            <a:r>
              <a:rPr lang="en-US" sz="3200" dirty="0" smtClean="0"/>
              <a:t>certification similar </a:t>
            </a:r>
            <a:r>
              <a:rPr lang="en-US" sz="3200" dirty="0"/>
              <a:t>to the </a:t>
            </a:r>
            <a:r>
              <a:rPr lang="en-US" sz="3200" dirty="0" smtClean="0"/>
              <a:t>Underwriter’s Laboratory </a:t>
            </a:r>
            <a:r>
              <a:rPr lang="en-US" sz="3200" dirty="0"/>
              <a:t>or </a:t>
            </a:r>
            <a:r>
              <a:rPr lang="en-US" sz="3200" dirty="0" smtClean="0"/>
              <a:t>the Good Housekeeping </a:t>
            </a:r>
            <a:r>
              <a:rPr lang="en-US" sz="3200" dirty="0"/>
              <a:t>Seal of </a:t>
            </a:r>
            <a:r>
              <a:rPr lang="en-US" sz="3200" dirty="0" smtClean="0"/>
              <a:t>Approval</a:t>
            </a:r>
          </a:p>
          <a:p>
            <a:pPr marL="349250" lvl="1" indent="0">
              <a:buNone/>
            </a:pPr>
            <a:endParaRPr lang="en-US" sz="3000" dirty="0" smtClean="0"/>
          </a:p>
          <a:p>
            <a:pPr lvl="1"/>
            <a:r>
              <a:rPr lang="en-US" sz="2800" dirty="0" smtClean="0"/>
              <a:t>The HSPC Certification Seal holds value for both producers and purchasers. 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/>
              <a:t>increases the market value for </a:t>
            </a:r>
            <a:r>
              <a:rPr lang="en-US" sz="2800" dirty="0" smtClean="0"/>
              <a:t>certified apps and services because it insures a high degree of out-of-the-box interoperability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Compliance Pyramid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913545" y="4627683"/>
            <a:ext cx="7313736" cy="116058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HL7 Version 2 Compliance</a:t>
            </a:r>
            <a:endParaRPr lang="en-US" sz="2800" dirty="0"/>
          </a:p>
        </p:txBody>
      </p:sp>
      <p:sp>
        <p:nvSpPr>
          <p:cNvPr id="6" name="Cube 5"/>
          <p:cNvSpPr/>
          <p:nvPr/>
        </p:nvSpPr>
        <p:spPr>
          <a:xfrm>
            <a:off x="1793631" y="3713283"/>
            <a:ext cx="5357446" cy="1160584"/>
          </a:xfrm>
          <a:prstGeom prst="cub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HL7 FHIR Compliance</a:t>
            </a:r>
            <a:endParaRPr lang="en-US" sz="2800" dirty="0"/>
          </a:p>
        </p:txBody>
      </p:sp>
      <p:sp>
        <p:nvSpPr>
          <p:cNvPr id="8" name="Cube 7"/>
          <p:cNvSpPr/>
          <p:nvPr/>
        </p:nvSpPr>
        <p:spPr>
          <a:xfrm>
            <a:off x="2590800" y="2798883"/>
            <a:ext cx="4044463" cy="1160584"/>
          </a:xfrm>
          <a:prstGeom prst="cub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Argonaut Compliance</a:t>
            </a:r>
            <a:endParaRPr lang="en-US" sz="2800" dirty="0"/>
          </a:p>
        </p:txBody>
      </p:sp>
      <p:sp>
        <p:nvSpPr>
          <p:cNvPr id="9" name="Cube 8"/>
          <p:cNvSpPr/>
          <p:nvPr/>
        </p:nvSpPr>
        <p:spPr>
          <a:xfrm>
            <a:off x="3165232" y="1884483"/>
            <a:ext cx="2860431" cy="1160584"/>
          </a:xfrm>
          <a:prstGeom prst="cub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HSPC Compliance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403399" y="5080419"/>
            <a:ext cx="615183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Structure, No terminology Constraints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6522" y="4181370"/>
            <a:ext cx="461859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Structure(s), Generic LOINC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21108" y="3178795"/>
            <a:ext cx="444258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Structure(s), extensions and some specific LOINC and SNOMED 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58391" y="2266223"/>
            <a:ext cx="564829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1 Preferred structure, extensions, explicit LOINC and SNOMED, units, magnitude, …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D11A-E4C4-2C4D-9054-85AF8217705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3" grpId="0" animBg="1"/>
      <p:bldP spid="10" grpId="0" animBg="1"/>
      <p:bldP spid="1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Specific Goals for this Meeting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Approve a set of principles that guide HSPC’s strategy for certification testing</a:t>
            </a:r>
          </a:p>
          <a:p>
            <a:r>
              <a:rPr lang="en-US" sz="2800" dirty="0" smtClean="0"/>
              <a:t>Approve a broad definition (requirements) of what </a:t>
            </a:r>
            <a:r>
              <a:rPr lang="en-US" sz="2800" dirty="0"/>
              <a:t>it </a:t>
            </a:r>
            <a:r>
              <a:rPr lang="en-US" sz="2800" dirty="0" smtClean="0"/>
              <a:t>means to </a:t>
            </a:r>
            <a:r>
              <a:rPr lang="en-US" sz="2800" dirty="0"/>
              <a:t>be an HSPC </a:t>
            </a:r>
            <a:r>
              <a:rPr lang="en-US" sz="2800" dirty="0" smtClean="0"/>
              <a:t>certified application or service</a:t>
            </a:r>
            <a:endParaRPr lang="en-US" sz="2800" dirty="0"/>
          </a:p>
          <a:p>
            <a:pPr lvl="0"/>
            <a:r>
              <a:rPr lang="en-US" sz="2800" dirty="0"/>
              <a:t>Make </a:t>
            </a:r>
            <a:r>
              <a:rPr lang="en-US" sz="2800" dirty="0" smtClean="0"/>
              <a:t>a high level plan of how we will pursue creation of HSPC conformance and certification capabilities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D4BF-CF52-49EA-947A-AAC5C65B531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38998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BCDB9-E4D5-451E-9E88-BBA84C24B9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Initiated by Intermountain and Harris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May 2013 Salt Lake City</a:t>
            </a:r>
          </a:p>
          <a:p>
            <a:pPr lvl="1"/>
            <a:r>
              <a:rPr lang="en-US" dirty="0" smtClean="0"/>
              <a:t>August 2013 in Phoenix</a:t>
            </a:r>
          </a:p>
          <a:p>
            <a:pPr lvl="1"/>
            <a:r>
              <a:rPr lang="en-US" dirty="0" smtClean="0"/>
              <a:t>January 2014 Salt Lake City </a:t>
            </a:r>
          </a:p>
          <a:p>
            <a:pPr lvl="1"/>
            <a:r>
              <a:rPr lang="en-US" dirty="0" smtClean="0"/>
              <a:t>May 2014 in Phoenix</a:t>
            </a:r>
          </a:p>
          <a:p>
            <a:pPr lvl="1"/>
            <a:r>
              <a:rPr lang="en-US" dirty="0" smtClean="0"/>
              <a:t>July 2014 Salt Lake </a:t>
            </a:r>
          </a:p>
          <a:p>
            <a:pPr lvl="1"/>
            <a:r>
              <a:rPr lang="en-US" dirty="0" smtClean="0"/>
              <a:t>(August 2014, Washington DC, hosted by IBM)</a:t>
            </a:r>
          </a:p>
          <a:p>
            <a:r>
              <a:rPr lang="en-US" dirty="0" smtClean="0"/>
              <a:t>Currently working on bylaws and membership agreements to form a business entity</a:t>
            </a:r>
          </a:p>
          <a:p>
            <a:r>
              <a:rPr lang="en-US" dirty="0" smtClean="0"/>
              <a:t>For more information: Craig Parker, Oscar Diaz, Stan Huff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6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152400"/>
            <a:ext cx="8686800" cy="735013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Strategic Goal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4938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400" dirty="0" smtClean="0"/>
              <a:t>Be able to share data, applications, reports, alerts, protocols, and decision support modules with anyone</a:t>
            </a:r>
          </a:p>
          <a:p>
            <a:r>
              <a:rPr lang="en-US" sz="4400" dirty="0" smtClean="0"/>
              <a:t>Goal is “plug-n-play” interoperability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770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Essential</a:t>
            </a:r>
            <a:r>
              <a:rPr lang="en-US" dirty="0" smtClean="0"/>
              <a:t> 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Commitment from vendors to support the standard services against 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establish useful applications</a:t>
            </a:r>
            <a:endParaRPr lang="en-US" sz="2500" dirty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4628" y="2610465"/>
            <a:ext cx="8611044" cy="69317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3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</a:t>
            </a:r>
            <a:r>
              <a:rPr lang="en-US" dirty="0" smtClean="0"/>
              <a:t>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an actual “App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system</a:t>
            </a:r>
          </a:p>
          <a:p>
            <a:pPr lvl="2"/>
            <a:r>
              <a:rPr lang="en-US" sz="1700" dirty="0"/>
              <a:t>Accommodate small contributors that 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capital)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7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N</a:t>
            </a:r>
            <a:r>
              <a:rPr lang="en-US" dirty="0" smtClean="0"/>
              <a:t>ot-for-profit entity</a:t>
            </a:r>
          </a:p>
          <a:p>
            <a:pPr lvl="1"/>
            <a:r>
              <a:rPr lang="en-US" dirty="0" smtClean="0"/>
              <a:t>There could be an associated for-profit entity</a:t>
            </a:r>
            <a:endParaRPr lang="en-US" dirty="0"/>
          </a:p>
          <a:p>
            <a:pPr lvl="0"/>
            <a:r>
              <a:rPr lang="en-US" dirty="0" smtClean="0"/>
              <a:t>Simple majority of providers on the Board of Directors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organizations will have equal influence and </a:t>
            </a:r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Intermountain and Harris will not be “special”</a:t>
            </a:r>
          </a:p>
          <a:p>
            <a:pPr lvl="0"/>
            <a:r>
              <a:rPr lang="en-US" dirty="0"/>
              <a:t>Start small, be effective, and then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We want to allow everyone that is interested to participate</a:t>
            </a:r>
            <a:endParaRPr lang="en-US" dirty="0"/>
          </a:p>
          <a:p>
            <a:pPr lvl="0"/>
            <a:r>
              <a:rPr lang="en-US" dirty="0" smtClean="0"/>
              <a:t>Allow diverse strategies and participants</a:t>
            </a:r>
          </a:p>
          <a:p>
            <a:pPr lvl="1"/>
            <a:r>
              <a:rPr lang="en-US" dirty="0" smtClean="0"/>
              <a:t>Open source and for-profit</a:t>
            </a:r>
          </a:p>
          <a:p>
            <a:pPr lvl="1"/>
            <a:r>
              <a:rPr lang="en-US" dirty="0" smtClean="0"/>
              <a:t>One person business up to multi-national corporations</a:t>
            </a:r>
          </a:p>
          <a:p>
            <a:pPr lvl="1"/>
            <a:r>
              <a:rPr lang="en-US" dirty="0" smtClean="0"/>
              <a:t>Healthcare providers and healthcare software developers</a:t>
            </a:r>
          </a:p>
          <a:p>
            <a:pPr lvl="1"/>
            <a:r>
              <a:rPr lang="en-US" dirty="0" smtClean="0"/>
              <a:t>Students and professional software engineers</a:t>
            </a:r>
            <a:endParaRPr lang="en-US" dirty="0"/>
          </a:p>
          <a:p>
            <a:pPr lvl="0"/>
            <a:r>
              <a:rPr lang="en-US" dirty="0" smtClean="0"/>
              <a:t>Initially, </a:t>
            </a:r>
            <a:r>
              <a:rPr lang="en-US" dirty="0"/>
              <a:t>focus on the minimum set of standards and technology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 options </a:t>
            </a:r>
            <a:r>
              <a:rPr lang="en-US" dirty="0"/>
              <a:t>as we gain experience and </a:t>
            </a:r>
            <a:r>
              <a:rPr lang="en-US" dirty="0" smtClean="0"/>
              <a:t>success</a:t>
            </a:r>
          </a:p>
          <a:p>
            <a:pPr lvl="0"/>
            <a:r>
              <a:rPr lang="en-US" dirty="0" smtClean="0"/>
              <a:t>HSPC is </a:t>
            </a:r>
            <a:r>
              <a:rPr lang="en-US" b="1" i="1" u="sng" dirty="0" smtClean="0"/>
              <a:t>not</a:t>
            </a:r>
            <a:r>
              <a:rPr lang="en-US" dirty="0" smtClean="0"/>
              <a:t> producing software (mostly)</a:t>
            </a:r>
          </a:p>
          <a:p>
            <a:pPr lvl="1"/>
            <a:r>
              <a:rPr lang="en-US" dirty="0" smtClean="0"/>
              <a:t>HSPC members or groups of members produce software</a:t>
            </a:r>
          </a:p>
          <a:p>
            <a:pPr lvl="1"/>
            <a:r>
              <a:rPr lang="en-US" dirty="0" smtClean="0"/>
              <a:t>HSPC may need to provide a reference implementation for purposes of certification</a:t>
            </a:r>
          </a:p>
          <a:p>
            <a:pPr lvl="0"/>
            <a:r>
              <a:rPr lang="en-US" dirty="0" smtClean="0"/>
              <a:t>No “central planning” by HSPC of app development</a:t>
            </a:r>
          </a:p>
          <a:p>
            <a:pPr lvl="1"/>
            <a:r>
              <a:rPr lang="en-US" dirty="0" smtClean="0"/>
              <a:t>Participants decide what they want to build and invest their own resources</a:t>
            </a:r>
          </a:p>
          <a:p>
            <a:pPr lvl="1"/>
            <a:r>
              <a:rPr lang="en-US" dirty="0" smtClean="0"/>
              <a:t>We </a:t>
            </a:r>
            <a:r>
              <a:rPr lang="en-US" b="1" i="1" u="sng" dirty="0" smtClean="0"/>
              <a:t>DO</a:t>
            </a:r>
            <a:r>
              <a:rPr lang="en-US" dirty="0" smtClean="0"/>
              <a:t> need to agree about the minimum set of services that will enable a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7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existing standards whenever possible</a:t>
            </a:r>
          </a:p>
          <a:p>
            <a:r>
              <a:rPr lang="en-US" dirty="0" smtClean="0"/>
              <a:t>We need comprehensive and unambiguous models of clinical data (hematocrit, white count, temperature, blood pressure, adverse reactions, health issues (problems), prescriptions, substance administration, etc.)</a:t>
            </a:r>
          </a:p>
          <a:p>
            <a:pPr lvl="1"/>
            <a:r>
              <a:rPr lang="en-US" dirty="0" smtClean="0"/>
              <a:t>The models are the basis for querying and retrieving data for storing data through services</a:t>
            </a:r>
          </a:p>
          <a:p>
            <a:r>
              <a:rPr lang="en-US" dirty="0"/>
              <a:t>We need a single set of consistent models for HSPC based interoperability</a:t>
            </a:r>
          </a:p>
          <a:p>
            <a:pPr lvl="1"/>
            <a:r>
              <a:rPr lang="en-US" dirty="0"/>
              <a:t>It would be even better if there was one common set of FHIR profiles industry wide</a:t>
            </a:r>
          </a:p>
          <a:p>
            <a:r>
              <a:rPr lang="en-US" dirty="0" smtClean="0"/>
              <a:t>We want to create needed FHIR profiles from existing content</a:t>
            </a:r>
          </a:p>
        </p:txBody>
      </p:sp>
    </p:spTree>
    <p:extLst>
      <p:ext uri="{BB962C8B-B14F-4D97-AF65-F5344CB8AC3E}">
        <p14:creationId xmlns:p14="http://schemas.microsoft.com/office/powerpoint/2010/main" val="138451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Now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A673D-6F2D-4D9A-B327-2558504D8F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4131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46006</TotalTime>
  <Words>1297</Words>
  <Application>Microsoft Office PowerPoint</Application>
  <PresentationFormat>On-screen Show (4:3)</PresentationFormat>
  <Paragraphs>207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Calibri</vt:lpstr>
      <vt:lpstr>Georgia</vt:lpstr>
      <vt:lpstr>Gill Sans MT</vt:lpstr>
      <vt:lpstr>News Gothic MT</vt:lpstr>
      <vt:lpstr>Tw Cen MT</vt:lpstr>
      <vt:lpstr>Wingdings</vt:lpstr>
      <vt:lpstr>Wingdings 2</vt:lpstr>
      <vt:lpstr>Breeze</vt:lpstr>
      <vt:lpstr>Civic</vt:lpstr>
      <vt:lpstr>PowerPoint Presentation</vt:lpstr>
      <vt:lpstr>Historical Perspective</vt:lpstr>
      <vt:lpstr>HSPC History</vt:lpstr>
      <vt:lpstr>Strategic Goal</vt:lpstr>
      <vt:lpstr>Essential Functions of the Consortium</vt:lpstr>
      <vt:lpstr>Other Functions of the Consortium</vt:lpstr>
      <vt:lpstr>Principles</vt:lpstr>
      <vt:lpstr>Relevant Core Assumptions</vt:lpstr>
      <vt:lpstr>Now</vt:lpstr>
      <vt:lpstr>Healthcare Services Platform Consortium</vt:lpstr>
      <vt:lpstr>PowerPoint Presentation</vt:lpstr>
      <vt:lpstr>Why?</vt:lpstr>
      <vt:lpstr>PowerPoint Presentation</vt:lpstr>
      <vt:lpstr>Key Functions of the Consortium</vt:lpstr>
      <vt:lpstr>HSPC Technical Strategies</vt:lpstr>
      <vt:lpstr>HSPC Platform Thoughts</vt:lpstr>
      <vt:lpstr>Key Technical Activities</vt:lpstr>
      <vt:lpstr>Purpose and Goals for this Summit</vt:lpstr>
      <vt:lpstr>Helpful Definitions</vt:lpstr>
      <vt:lpstr>Conformance and Testing Vision</vt:lpstr>
      <vt:lpstr>The Compliance Pyramid</vt:lpstr>
      <vt:lpstr>Specific Goals for this Meeting</vt:lpstr>
      <vt:lpstr>Agenda Review</vt:lpstr>
      <vt:lpstr>Questions?</vt:lpstr>
    </vt:vector>
  </TitlesOfParts>
  <Company>The American College of Surgeons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MACRA Top 10</dc:title>
  <dc:creator>MRC</dc:creator>
  <cp:lastModifiedBy>Stan Huff</cp:lastModifiedBy>
  <cp:revision>339</cp:revision>
  <cp:lastPrinted>2016-10-06T21:29:37Z</cp:lastPrinted>
  <dcterms:created xsi:type="dcterms:W3CDTF">2015-04-16T20:03:41Z</dcterms:created>
  <dcterms:modified xsi:type="dcterms:W3CDTF">2017-06-28T03:08:06Z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cb510f-b045-4068-810f-c7c3c3cc04c3_Enabled">
    <vt:lpwstr>True</vt:lpwstr>
  </property>
  <property fmtid="{D5CDD505-2E9C-101B-9397-08002B2CF9AE}" pid="3" name="MSIP_Label_dbcb510f-b045-4068-810f-c7c3c3cc04c3_SiteId">
    <vt:lpwstr>a79016de-bdd0-4e47-91f4-79416ab912ad</vt:lpwstr>
  </property>
  <property fmtid="{D5CDD505-2E9C-101B-9397-08002B2CF9AE}" pid="4" name="MSIP_Label_dbcb510f-b045-4068-810f-c7c3c3cc04c3_Ref">
    <vt:lpwstr>https://api.informationprotection.azure.com/api/a79016de-bdd0-4e47-91f4-79416ab912ad</vt:lpwstr>
  </property>
  <property fmtid="{D5CDD505-2E9C-101B-9397-08002B2CF9AE}" pid="5" name="MSIP_Label_dbcb510f-b045-4068-810f-c7c3c3cc04c3_SetBy">
    <vt:lpwstr>Stan.Huff@imail.org</vt:lpwstr>
  </property>
  <property fmtid="{D5CDD505-2E9C-101B-9397-08002B2CF9AE}" pid="6" name="MSIP_Label_dbcb510f-b045-4068-810f-c7c3c3cc04c3_SetDate">
    <vt:lpwstr>2017-06-27T18:17:23.3517881-06:00</vt:lpwstr>
  </property>
  <property fmtid="{D5CDD505-2E9C-101B-9397-08002B2CF9AE}" pid="7" name="MSIP_Label_dbcb510f-b045-4068-810f-c7c3c3cc04c3_Name">
    <vt:lpwstr>Public Information</vt:lpwstr>
  </property>
  <property fmtid="{D5CDD505-2E9C-101B-9397-08002B2CF9AE}" pid="8" name="MSIP_Label_dbcb510f-b045-4068-810f-c7c3c3cc04c3_Application">
    <vt:lpwstr>Microsoft Azure Information Protection</vt:lpwstr>
  </property>
  <property fmtid="{D5CDD505-2E9C-101B-9397-08002B2CF9AE}" pid="9" name="MSIP_Label_dbcb510f-b045-4068-810f-c7c3c3cc04c3_Extended_MSFT_Method">
    <vt:lpwstr>Manual</vt:lpwstr>
  </property>
  <property fmtid="{D5CDD505-2E9C-101B-9397-08002B2CF9AE}" pid="10" name="Sensitivity">
    <vt:lpwstr>Public Information</vt:lpwstr>
  </property>
</Properties>
</file>