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80" r:id="rId5"/>
  </p:sldMasterIdLst>
  <p:notesMasterIdLst>
    <p:notesMasterId r:id="rId61"/>
  </p:notesMasterIdLst>
  <p:handoutMasterIdLst>
    <p:handoutMasterId r:id="rId62"/>
  </p:handoutMasterIdLst>
  <p:sldIdLst>
    <p:sldId id="372" r:id="rId6"/>
    <p:sldId id="580" r:id="rId7"/>
    <p:sldId id="592" r:id="rId8"/>
    <p:sldId id="466" r:id="rId9"/>
    <p:sldId id="579" r:id="rId10"/>
    <p:sldId id="593" r:id="rId11"/>
    <p:sldId id="585" r:id="rId12"/>
    <p:sldId id="600" r:id="rId13"/>
    <p:sldId id="581" r:id="rId14"/>
    <p:sldId id="646" r:id="rId15"/>
    <p:sldId id="631" r:id="rId16"/>
    <p:sldId id="632" r:id="rId17"/>
    <p:sldId id="633" r:id="rId18"/>
    <p:sldId id="634" r:id="rId19"/>
    <p:sldId id="635" r:id="rId20"/>
    <p:sldId id="636" r:id="rId21"/>
    <p:sldId id="637" r:id="rId22"/>
    <p:sldId id="638" r:id="rId23"/>
    <p:sldId id="639" r:id="rId24"/>
    <p:sldId id="640" r:id="rId25"/>
    <p:sldId id="642" r:id="rId26"/>
    <p:sldId id="643" r:id="rId27"/>
    <p:sldId id="644" r:id="rId28"/>
    <p:sldId id="645" r:id="rId29"/>
    <p:sldId id="617" r:id="rId30"/>
    <p:sldId id="618" r:id="rId31"/>
    <p:sldId id="607" r:id="rId32"/>
    <p:sldId id="609" r:id="rId33"/>
    <p:sldId id="473" r:id="rId34"/>
    <p:sldId id="610" r:id="rId35"/>
    <p:sldId id="475" r:id="rId36"/>
    <p:sldId id="586" r:id="rId37"/>
    <p:sldId id="620" r:id="rId38"/>
    <p:sldId id="621" r:id="rId39"/>
    <p:sldId id="612" r:id="rId40"/>
    <p:sldId id="630" r:id="rId41"/>
    <p:sldId id="613" r:id="rId42"/>
    <p:sldId id="614" r:id="rId43"/>
    <p:sldId id="622" r:id="rId44"/>
    <p:sldId id="596" r:id="rId45"/>
    <p:sldId id="597" r:id="rId46"/>
    <p:sldId id="641" r:id="rId47"/>
    <p:sldId id="624" r:id="rId48"/>
    <p:sldId id="590" r:id="rId49"/>
    <p:sldId id="598" r:id="rId50"/>
    <p:sldId id="623" r:id="rId51"/>
    <p:sldId id="602" r:id="rId52"/>
    <p:sldId id="601" r:id="rId53"/>
    <p:sldId id="628" r:id="rId54"/>
    <p:sldId id="469" r:id="rId55"/>
    <p:sldId id="615" r:id="rId56"/>
    <p:sldId id="626" r:id="rId57"/>
    <p:sldId id="627" r:id="rId58"/>
    <p:sldId id="508" r:id="rId59"/>
    <p:sldId id="510" r:id="rId6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C090"/>
    <a:srgbClr val="B3A2C7"/>
    <a:srgbClr val="93CDDD"/>
    <a:srgbClr val="5DB18E"/>
    <a:srgbClr val="D7E4BD"/>
    <a:srgbClr val="9BB859"/>
    <a:srgbClr val="BEBA06"/>
    <a:srgbClr val="B482DA"/>
    <a:srgbClr val="CBA9E5"/>
    <a:srgbClr val="EAC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0" autoAdjust="0"/>
    <p:restoredTop sz="95146" autoAdjust="0"/>
  </p:normalViewPr>
  <p:slideViewPr>
    <p:cSldViewPr snapToGrid="0">
      <p:cViewPr>
        <p:scale>
          <a:sx n="60" d="100"/>
          <a:sy n="60" d="100"/>
        </p:scale>
        <p:origin x="-74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222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B56C-4F3A-40E7-A70F-AFDA06DA8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7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B42B2D-9B8F-4A75-827D-98D5BD50C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82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42B2D-9B8F-4A75-827D-98D5BD50C3D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0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42B2D-9B8F-4A75-827D-98D5BD50C3D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2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 bwMode="auto">
      <p:bgPr>
        <a:blipFill dpi="0" rotWithShape="0">
          <a:blip r:embed="rId2" cstate="print"/>
          <a:srcRect/>
          <a:stretch>
            <a:fillRect r="-293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0746-343A-44E1-A7AF-500638607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19D5C-E57B-418C-800C-30C073183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1524000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27000"/>
            <a:ext cx="44196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FAFB4-BA22-4FF8-A3F2-67AEE10DB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62CFCD2-608F-4870-B2D0-C550422D8CAE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742783-CE47-441A-A0EB-5190B83C1B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0AFD44-2DD4-46D8-A74C-53CAC4F823F4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7438" y="6408738"/>
            <a:ext cx="4999037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CF5515-4EBF-43E8-ACEC-045678CDB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DF5EE-D241-4CD2-8D13-8B374C176C95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673E29-ECD7-448A-8818-ABF29B302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F977A3-8FCD-4678-8DF7-2E64EB7532C4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1EB330-32E3-445E-AC30-D8354A2E6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6250A3-08F1-415C-8DF6-FA11EB352BE4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21650E-ADDE-43DD-9653-AE2037E85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02BF2-C8F0-488E-85E4-2EB2D2467E06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6A2F5A-85A5-4373-8EE2-9A4089C99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A0EF-AEC5-452A-81FB-796D61D2A9F6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9166C-1E91-4A74-8FCA-4F689E6B3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59A839-6BD7-4680-9188-F7DD67E844F6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2AF9D2-9BA5-474A-B354-68E6A0CC3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7887-90F3-4E3F-9F65-CD840962D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CACA13-B0D5-496A-AE07-DFB9DF2874C5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54487F2-A8DA-4D0C-8765-98F22BAAE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3FB2-3CF6-4C29-AB64-040DBDCF2CC8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7EF7-F10B-4BA4-BCE3-5CAEFD1C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A723-F72E-4C77-BB9B-95FD82634B2E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20700-D59F-4431-9C7C-B70F515E8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79542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4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D7ED-B72D-4336-B6F4-9B0D995D2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016000"/>
            <a:ext cx="2971800" cy="512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016000"/>
            <a:ext cx="2971800" cy="512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74A31-1A3D-4064-829B-9B4711601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A6E4-F3C0-433B-9B4C-EA13DA974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0760-2958-4A6E-B005-10768FD83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1608-E4A9-4850-B5C3-E4449B50C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CF7E-F499-4693-A3F3-9EF60EA37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8B939-20C0-4C04-A2BD-1F295BA6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 r="-293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270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016000"/>
            <a:ext cx="60960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73300" y="6324600"/>
            <a:ext cx="50117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318250"/>
            <a:ext cx="669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2DCEAF01-2C69-4B3B-B029-4AC44F122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799" r:id="rId2"/>
    <p:sldLayoutId id="2147483798" r:id="rId3"/>
    <p:sldLayoutId id="2147483797" r:id="rId4"/>
    <p:sldLayoutId id="2147483796" r:id="rId5"/>
    <p:sldLayoutId id="2147483795" r:id="rId6"/>
    <p:sldLayoutId id="2147483794" r:id="rId7"/>
    <p:sldLayoutId id="2147483793" r:id="rId8"/>
    <p:sldLayoutId id="2147483792" r:id="rId9"/>
    <p:sldLayoutId id="2147483791" r:id="rId10"/>
    <p:sldLayoutId id="214748379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9551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9551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9551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9551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9551B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79551B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79551B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79551B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E266D1-2DE8-4A8C-A8A6-6C47CACAA3B9}" type="datetime1">
              <a:rPr lang="en-US" smtClean="0"/>
              <a:pPr>
                <a:defRPr/>
              </a:pPr>
              <a:t>6/29/2017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dirty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AEGIS.net, Inc. -  Powerful Results. Delivered.SM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206AD1D-161B-4450-9E64-B86C6EA35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02" r:id="rId7"/>
    <p:sldLayoutId id="2147483810" r:id="rId8"/>
    <p:sldLayoutId id="2147483811" r:id="rId9"/>
    <p:sldLayoutId id="2147483801" r:id="rId10"/>
    <p:sldLayoutId id="2147483800" r:id="rId11"/>
    <p:sldLayoutId id="2147483812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l7.org/implement/conformanceTesting.cfm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6.gif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gif"/><Relationship Id="rId4" Type="http://schemas.openxmlformats.org/officeDocument/2006/relationships/image" Target="../media/image4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jpe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bustness_principle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mailto:mario.hyland@aegis.net" TargetMode="Externa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gis.ne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3825" y="1035516"/>
            <a:ext cx="3810000" cy="278934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3" dir="5400000" sy="-100000" algn="bl"/>
                </a:effectLst>
              </a:rPr>
              <a:t>Powerful Results. Delivered. </a:t>
            </a:r>
            <a:endParaRPr lang="en-US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3" dir="5400000" sy="-100000" algn="bl"/>
              </a:effectLst>
            </a:endParaRPr>
          </a:p>
        </p:txBody>
      </p:sp>
      <p:sp>
        <p:nvSpPr>
          <p:cNvPr id="12" name="Subtitle 6"/>
          <p:cNvSpPr txBox="1">
            <a:spLocks/>
          </p:cNvSpPr>
          <p:nvPr/>
        </p:nvSpPr>
        <p:spPr bwMode="auto">
          <a:xfrm>
            <a:off x="200024" y="1600200"/>
            <a:ext cx="8867775" cy="17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0" marR="64008" indent="0" algn="r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algn="ctr">
              <a:lnSpc>
                <a:spcPct val="80000"/>
              </a:lnSpc>
            </a:pPr>
            <a:r>
              <a:rPr lang="en-US" sz="2800" b="1" dirty="0" smtClean="0"/>
              <a:t>HSPC</a:t>
            </a:r>
            <a:endParaRPr lang="en-US" sz="2800" b="1" dirty="0" smtClean="0"/>
          </a:p>
          <a:p>
            <a:pPr marR="0" algn="ctr">
              <a:lnSpc>
                <a:spcPct val="80000"/>
              </a:lnSpc>
            </a:pPr>
            <a:endParaRPr lang="en-US" sz="2800" b="1" dirty="0" smtClean="0"/>
          </a:p>
          <a:p>
            <a:pPr marR="0" algn="ctr">
              <a:lnSpc>
                <a:spcPct val="80000"/>
              </a:lnSpc>
            </a:pPr>
            <a:r>
              <a:rPr lang="en-US" sz="2400" b="1" dirty="0" smtClean="0"/>
              <a:t>Conformance and Certification Testing</a:t>
            </a:r>
          </a:p>
          <a:p>
            <a:pPr marR="0"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(Redacted)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5" y="403715"/>
            <a:ext cx="2494415" cy="610537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627438" y="6408738"/>
            <a:ext cx="499903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AEGIS.net, Inc. -  Powerful Results. Delivered.</a:t>
            </a:r>
            <a:r>
              <a:rPr lang="en-US" baseline="30000" dirty="0" smtClean="0"/>
              <a:t>SM</a:t>
            </a:r>
            <a:endParaRPr lang="en-US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15" y="4172440"/>
            <a:ext cx="2315196" cy="694559"/>
          </a:xfrm>
          <a:prstGeom prst="rect">
            <a:avLst/>
          </a:prstGeom>
        </p:spPr>
      </p:pic>
      <p:sp>
        <p:nvSpPr>
          <p:cNvPr id="9" name="Subtitle 6"/>
          <p:cNvSpPr txBox="1">
            <a:spLocks/>
          </p:cNvSpPr>
          <p:nvPr/>
        </p:nvSpPr>
        <p:spPr bwMode="auto">
          <a:xfrm>
            <a:off x="544059" y="5653087"/>
            <a:ext cx="768554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0" marR="64008" indent="0" algn="r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algn="l">
              <a:lnSpc>
                <a:spcPct val="8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Intermountain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R="0" algn="l">
              <a:lnSpc>
                <a:spcPct val="80000"/>
              </a:lnSpc>
            </a:pPr>
            <a:r>
              <a:rPr lang="en-US" altLang="en-US" sz="1800" b="1" dirty="0" smtClean="0">
                <a:solidFill>
                  <a:schemeClr val="bg1"/>
                </a:solidFill>
              </a:rPr>
              <a:t>Salt Lake City, UT</a:t>
            </a:r>
            <a:endParaRPr lang="en-US" altLang="en-US" sz="1800" b="1" dirty="0" smtClean="0">
              <a:solidFill>
                <a:schemeClr val="bg1"/>
              </a:solidFill>
            </a:endParaRPr>
          </a:p>
          <a:p>
            <a:pPr marR="0" algn="ctr">
              <a:lnSpc>
                <a:spcPct val="8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11" name="Subtitle 6"/>
          <p:cNvSpPr txBox="1">
            <a:spLocks/>
          </p:cNvSpPr>
          <p:nvPr/>
        </p:nvSpPr>
        <p:spPr bwMode="auto">
          <a:xfrm>
            <a:off x="448810" y="4474946"/>
            <a:ext cx="2439260" cy="38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0" marR="64008" indent="0" algn="r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algn="l">
              <a:lnSpc>
                <a:spcPct val="80000"/>
              </a:lnSpc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ubtitle 6"/>
          <p:cNvSpPr txBox="1">
            <a:spLocks/>
          </p:cNvSpPr>
          <p:nvPr/>
        </p:nvSpPr>
        <p:spPr bwMode="auto">
          <a:xfrm>
            <a:off x="448810" y="3664099"/>
            <a:ext cx="8537276" cy="64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0" marR="64008" indent="0" algn="r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algn="l">
              <a:lnSpc>
                <a:spcPct val="80000"/>
              </a:lnSpc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Speaker: Mario Hyland</a:t>
            </a:r>
          </a:p>
          <a:p>
            <a:pPr marR="0" algn="l">
              <a:lnSpc>
                <a:spcPct val="80000"/>
              </a:lnSpc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 Vice President, AEGIS.net, Inc.</a:t>
            </a: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61" y="292250"/>
            <a:ext cx="1231750" cy="123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4138"/>
            <a:ext cx="8585200" cy="524986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The following tasks/steps are products associated with supporting a Testing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Standards / Specification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Cases / Test Scenario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Written Test Case / Test Package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Test Data to support the testing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Reference Implementation (walk-the-walk)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Automate the Test Cases (support TDD)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Test Guide and Training documents (YouTube)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Test results provide a wealth of knowledge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US" dirty="0" smtClean="0"/>
              <a:t>Elements of a Testing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 smtClean="0"/>
              <a:t>The following Testing Programs have are/been supported by AEGIS</a:t>
            </a:r>
          </a:p>
          <a:p>
            <a:pPr lvl="1"/>
            <a:r>
              <a:rPr lang="en-US" dirty="0" smtClean="0"/>
              <a:t>ONC NHIN Initial rollout (Interop Lab)</a:t>
            </a:r>
          </a:p>
          <a:p>
            <a:pPr lvl="1"/>
            <a:r>
              <a:rPr lang="en-US" dirty="0" smtClean="0"/>
              <a:t>Sequoia Project (formerly </a:t>
            </a:r>
            <a:r>
              <a:rPr lang="en-US" dirty="0" err="1" smtClean="0"/>
              <a:t>Healtheway</a:t>
            </a:r>
            <a:r>
              <a:rPr lang="en-US" dirty="0" smtClean="0"/>
              <a:t>) (DIL)</a:t>
            </a:r>
          </a:p>
          <a:p>
            <a:pPr lvl="1"/>
            <a:r>
              <a:rPr lang="en-US" dirty="0" smtClean="0"/>
              <a:t>HHS/OPA IHE Profile FPP (QRPH) (DIL)</a:t>
            </a:r>
          </a:p>
          <a:p>
            <a:pPr lvl="1"/>
            <a:r>
              <a:rPr lang="en-US" dirty="0" smtClean="0"/>
              <a:t>HL7 Conformance Immunization v2 (DIL)</a:t>
            </a:r>
          </a:p>
          <a:p>
            <a:pPr lvl="1"/>
            <a:r>
              <a:rPr lang="en-US" dirty="0" smtClean="0"/>
              <a:t>NIST IHE PIX/PDQ (ITB)</a:t>
            </a:r>
          </a:p>
          <a:p>
            <a:pPr lvl="1"/>
            <a:r>
              <a:rPr lang="en-US" dirty="0" smtClean="0"/>
              <a:t>HL7 FHIR (Touchstone)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600" y="973138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2800" dirty="0" err="1" smtClean="0"/>
              <a:t>eHEX</a:t>
            </a:r>
            <a:r>
              <a:rPr lang="en-US" sz="2800" dirty="0" smtClean="0"/>
              <a:t> (eHealth Exchange (formerly NHIN)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406" y="215900"/>
            <a:ext cx="8229600" cy="850900"/>
          </a:xfrm>
        </p:spPr>
        <p:txBody>
          <a:bodyPr/>
          <a:lstStyle/>
          <a:p>
            <a:r>
              <a:rPr lang="en-US" dirty="0" smtClean="0"/>
              <a:t>Sequoia Project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560513"/>
            <a:ext cx="572293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0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5238"/>
            <a:ext cx="86868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Schedule of major milestones &amp; events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RFP June 2012 (</a:t>
            </a:r>
            <a:r>
              <a:rPr lang="en-US" dirty="0" err="1" smtClean="0"/>
              <a:t>eHEX</a:t>
            </a:r>
            <a:r>
              <a:rPr lang="en-US" dirty="0" smtClean="0"/>
              <a:t> – 500 tests, </a:t>
            </a:r>
            <a:r>
              <a:rPr lang="en-US" dirty="0" err="1" smtClean="0"/>
              <a:t>NYeC</a:t>
            </a:r>
            <a:r>
              <a:rPr lang="en-US" dirty="0" smtClean="0"/>
              <a:t> – 200)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Response CCHIT and AEGIS Team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September negotiations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October Program begins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November CCHIT / </a:t>
            </a:r>
            <a:r>
              <a:rPr lang="en-US" dirty="0" err="1" smtClean="0"/>
              <a:t>Healtheway</a:t>
            </a:r>
            <a:r>
              <a:rPr lang="en-US" dirty="0" smtClean="0"/>
              <a:t> / </a:t>
            </a:r>
            <a:r>
              <a:rPr lang="en-US" dirty="0" err="1" smtClean="0"/>
              <a:t>NYeC</a:t>
            </a:r>
            <a:r>
              <a:rPr lang="en-US" dirty="0" smtClean="0"/>
              <a:t> 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Nov – Feb build written Test Case Packages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Nov – Feb prep DIL to host </a:t>
            </a:r>
            <a:r>
              <a:rPr lang="en-US" dirty="0" err="1" smtClean="0"/>
              <a:t>eHEX</a:t>
            </a:r>
            <a:r>
              <a:rPr lang="en-US" dirty="0" smtClean="0"/>
              <a:t> Test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Feb – Apr load 1,350 Test Cases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eHEX</a:t>
            </a:r>
            <a:r>
              <a:rPr lang="en-US" dirty="0" smtClean="0"/>
              <a:t> Testing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  <a:noFill/>
        </p:spPr>
        <p:txBody>
          <a:bodyPr/>
          <a:lstStyle/>
          <a:p>
            <a:r>
              <a:rPr lang="en-US" dirty="0" smtClean="0"/>
              <a:t>April 2013 – direction from the </a:t>
            </a:r>
            <a:r>
              <a:rPr lang="en-US" dirty="0" err="1" smtClean="0"/>
              <a:t>eHEX</a:t>
            </a:r>
            <a:r>
              <a:rPr lang="en-US" dirty="0" smtClean="0"/>
              <a:t> CC and Sequoia – Pilot the </a:t>
            </a:r>
            <a:r>
              <a:rPr lang="en-US" dirty="0" err="1" smtClean="0"/>
              <a:t>eHEX</a:t>
            </a:r>
            <a:r>
              <a:rPr lang="en-US" dirty="0" smtClean="0"/>
              <a:t> Testing Program</a:t>
            </a:r>
          </a:p>
          <a:p>
            <a:pPr lvl="1"/>
            <a:r>
              <a:rPr lang="en-US" dirty="0" smtClean="0"/>
              <a:t>Invited 12 Organizations to participate</a:t>
            </a:r>
          </a:p>
          <a:p>
            <a:pPr lvl="1"/>
            <a:r>
              <a:rPr lang="en-US" dirty="0" smtClean="0"/>
              <a:t>Two (2) week exercise</a:t>
            </a:r>
          </a:p>
          <a:p>
            <a:pPr lvl="1"/>
            <a:r>
              <a:rPr lang="en-US" dirty="0" smtClean="0"/>
              <a:t>Objective: test-the-test (2010/2011 – </a:t>
            </a:r>
            <a:r>
              <a:rPr lang="en-US" dirty="0" smtClean="0">
                <a:solidFill>
                  <a:srgbClr val="FF0000"/>
                </a:solidFill>
              </a:rPr>
              <a:t>1,350 Test Case</a:t>
            </a:r>
          </a:p>
          <a:p>
            <a:pPr lvl="1"/>
            <a:r>
              <a:rPr lang="en-US" dirty="0" smtClean="0"/>
              <a:t>Sequoia / CCHIT / AEGIS administer the Pilot</a:t>
            </a:r>
          </a:p>
          <a:p>
            <a:pPr lvl="1"/>
            <a:r>
              <a:rPr lang="en-US" dirty="0" smtClean="0"/>
              <a:t>Approach : have Organizations test each test case.</a:t>
            </a:r>
          </a:p>
          <a:p>
            <a:pPr lvl="1"/>
            <a:r>
              <a:rPr lang="en-US" dirty="0" smtClean="0"/>
              <a:t>Success / Pass  : when three (3) organizations pass a test case (it is a candidate for the formal test program).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eHEX</a:t>
            </a:r>
            <a:r>
              <a:rPr lang="en-US" dirty="0" smtClean="0"/>
              <a:t> Testing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two (2) weeks</a:t>
            </a:r>
          </a:p>
          <a:p>
            <a:pPr lvl="1"/>
            <a:r>
              <a:rPr lang="en-US" dirty="0" smtClean="0"/>
              <a:t>Done – NO</a:t>
            </a:r>
          </a:p>
          <a:p>
            <a:pPr lvl="1"/>
            <a:r>
              <a:rPr lang="en-US" dirty="0" smtClean="0"/>
              <a:t>Participants drop from twelve (12) to five (5)</a:t>
            </a:r>
          </a:p>
          <a:p>
            <a:r>
              <a:rPr lang="en-US" dirty="0" smtClean="0"/>
              <a:t>After twelve (12) weeks (</a:t>
            </a:r>
            <a:r>
              <a:rPr lang="en-US" b="1" dirty="0" smtClean="0"/>
              <a:t>end June 2013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Published Test Cases for 2010 / 2011 (1,350)</a:t>
            </a:r>
          </a:p>
          <a:p>
            <a:pPr lvl="1"/>
            <a:r>
              <a:rPr lang="en-US" dirty="0" smtClean="0"/>
              <a:t>During the Pilot – 305 Test Cases were attempted by at least ONE (1) Organization</a:t>
            </a:r>
          </a:p>
          <a:p>
            <a:pPr lvl="1"/>
            <a:r>
              <a:rPr lang="en-US" dirty="0" smtClean="0"/>
              <a:t>During the Pilot – 127 Test Cases pass by at least ONE (1) Organization</a:t>
            </a:r>
          </a:p>
          <a:p>
            <a:pPr lvl="1"/>
            <a:r>
              <a:rPr lang="en-US" dirty="0" smtClean="0"/>
              <a:t>During the Pilot – 56 Test Cases pass by three (3) or more Organizations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eHEX</a:t>
            </a:r>
            <a:r>
              <a:rPr lang="en-US" dirty="0" smtClean="0"/>
              <a:t> Testing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 Program Launch September 2013</a:t>
            </a:r>
          </a:p>
          <a:p>
            <a:r>
              <a:rPr lang="en-US" dirty="0" smtClean="0"/>
              <a:t>To Date – 134 </a:t>
            </a:r>
            <a:r>
              <a:rPr lang="en-US" dirty="0" err="1" smtClean="0"/>
              <a:t>eHEX</a:t>
            </a:r>
            <a:r>
              <a:rPr lang="en-US" dirty="0" smtClean="0"/>
              <a:t> Participants have tested in the DIL as part of Onboarding to the </a:t>
            </a:r>
            <a:r>
              <a:rPr lang="en-US" dirty="0" err="1" smtClean="0"/>
              <a:t>eHEX</a:t>
            </a:r>
            <a:endParaRPr lang="en-US" dirty="0" smtClean="0"/>
          </a:p>
          <a:p>
            <a:r>
              <a:rPr lang="en-US" dirty="0" smtClean="0"/>
              <a:t>Nearly 10 Million Test Execution</a:t>
            </a:r>
          </a:p>
          <a:p>
            <a:r>
              <a:rPr lang="en-US" dirty="0" smtClean="0"/>
              <a:t>More than 50 Million conformance rules executed</a:t>
            </a:r>
          </a:p>
          <a:p>
            <a:r>
              <a:rPr lang="en-US" dirty="0" smtClean="0"/>
              <a:t>Over 500 Registered Organizations/Test Systems</a:t>
            </a:r>
          </a:p>
          <a:p>
            <a:r>
              <a:rPr lang="en-US" dirty="0" smtClean="0"/>
              <a:t>Supported by one person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eHEX</a:t>
            </a:r>
            <a:r>
              <a:rPr lang="en-US" dirty="0" smtClean="0"/>
              <a:t> Testing Program (DIL)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638"/>
            <a:ext cx="8686800" cy="5084762"/>
          </a:xfrm>
        </p:spPr>
        <p:txBody>
          <a:bodyPr/>
          <a:lstStyle/>
          <a:p>
            <a:r>
              <a:rPr lang="en-US" dirty="0" smtClean="0"/>
              <a:t>The Financial picture of the Testing Program</a:t>
            </a:r>
          </a:p>
          <a:p>
            <a:pPr lvl="1"/>
            <a:r>
              <a:rPr lang="en-US" dirty="0" smtClean="0"/>
              <a:t>RFP offered revenue sharing (target 200 Organizations to participate in the </a:t>
            </a:r>
            <a:r>
              <a:rPr lang="en-US" dirty="0" err="1" smtClean="0"/>
              <a:t>eHEX</a:t>
            </a:r>
            <a:r>
              <a:rPr lang="en-US" dirty="0" smtClean="0"/>
              <a:t> onboarding)</a:t>
            </a:r>
          </a:p>
          <a:p>
            <a:pPr lvl="1"/>
            <a:r>
              <a:rPr lang="en-US" dirty="0" smtClean="0"/>
              <a:t>No up front revenue (cost to be bore by the CTB)</a:t>
            </a:r>
          </a:p>
          <a:p>
            <a:pPr lvl="1"/>
            <a:r>
              <a:rPr lang="en-US" dirty="0" smtClean="0"/>
              <a:t>Program original target to be operational by Nov 2012</a:t>
            </a:r>
          </a:p>
          <a:p>
            <a:pPr lvl="1"/>
            <a:r>
              <a:rPr lang="en-US" dirty="0" smtClean="0"/>
              <a:t>CCHIT Team – 3 FTE</a:t>
            </a:r>
          </a:p>
          <a:p>
            <a:pPr lvl="1"/>
            <a:r>
              <a:rPr lang="en-US" dirty="0" smtClean="0"/>
              <a:t>AEGIS Test Team – 30 FTE (between Nov – Mar)</a:t>
            </a:r>
          </a:p>
          <a:p>
            <a:pPr lvl="2"/>
            <a:r>
              <a:rPr lang="en-US" dirty="0" smtClean="0"/>
              <a:t>Advanced the Test Cases</a:t>
            </a:r>
          </a:p>
          <a:p>
            <a:pPr lvl="2"/>
            <a:r>
              <a:rPr lang="en-US" dirty="0" smtClean="0"/>
              <a:t>Automated the DIL</a:t>
            </a:r>
          </a:p>
          <a:p>
            <a:pPr lvl="2"/>
            <a:r>
              <a:rPr lang="en-US" dirty="0" smtClean="0"/>
              <a:t>Built Connect Reference Implementation</a:t>
            </a:r>
          </a:p>
          <a:p>
            <a:pPr lvl="2"/>
            <a:r>
              <a:rPr lang="en-US" dirty="0" smtClean="0"/>
              <a:t>Test Data loading</a:t>
            </a:r>
          </a:p>
          <a:p>
            <a:pPr lvl="2"/>
            <a:r>
              <a:rPr lang="en-US" dirty="0" smtClean="0"/>
              <a:t>Support the Q&amp;A for Pilot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4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eHEX</a:t>
            </a:r>
            <a:r>
              <a:rPr lang="en-US" dirty="0"/>
              <a:t> Testing </a:t>
            </a:r>
            <a:r>
              <a:rPr lang="en-US" dirty="0" smtClean="0"/>
              <a:t>Program (CTB)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5084762"/>
          </a:xfrm>
        </p:spPr>
        <p:txBody>
          <a:bodyPr/>
          <a:lstStyle/>
          <a:p>
            <a:r>
              <a:rPr lang="en-US" dirty="0"/>
              <a:t>The Financial picture of the Testing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CCHIT suspends operation Nov 2013</a:t>
            </a:r>
          </a:p>
          <a:p>
            <a:pPr lvl="1"/>
            <a:r>
              <a:rPr lang="en-US" dirty="0" smtClean="0"/>
              <a:t>AEGIS made significant capital investment to launch the </a:t>
            </a:r>
            <a:r>
              <a:rPr lang="en-US" dirty="0" err="1" smtClean="0"/>
              <a:t>eHEX</a:t>
            </a:r>
            <a:r>
              <a:rPr lang="en-US" dirty="0" smtClean="0"/>
              <a:t> Testing Program </a:t>
            </a:r>
          </a:p>
          <a:p>
            <a:pPr lvl="1"/>
            <a:r>
              <a:rPr lang="en-US" dirty="0" smtClean="0"/>
              <a:t>Sequoia (</a:t>
            </a:r>
            <a:r>
              <a:rPr lang="en-US" dirty="0" err="1" smtClean="0"/>
              <a:t>HealtheWay</a:t>
            </a:r>
            <a:r>
              <a:rPr lang="en-US" dirty="0" smtClean="0"/>
              <a:t>) and AEGIS strike a new agreement Nov 2013</a:t>
            </a:r>
          </a:p>
          <a:p>
            <a:pPr lvl="1"/>
            <a:r>
              <a:rPr lang="en-US" dirty="0" smtClean="0"/>
              <a:t>AEGIS receives first payment from the Sequoia Testing Program – 4/24/2014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 dirty="0" err="1" smtClean="0"/>
              <a:t>eHEX</a:t>
            </a:r>
            <a:r>
              <a:rPr lang="en-US" dirty="0" smtClean="0"/>
              <a:t> Testing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4738"/>
            <a:ext cx="8229600" cy="5148262"/>
          </a:xfrm>
        </p:spPr>
        <p:txBody>
          <a:bodyPr/>
          <a:lstStyle/>
          <a:p>
            <a:r>
              <a:rPr lang="en-US" dirty="0" smtClean="0"/>
              <a:t>500 Test Cases become 1,350</a:t>
            </a:r>
          </a:p>
          <a:p>
            <a:pPr lvl="1"/>
            <a:r>
              <a:rPr lang="en-US" dirty="0" smtClean="0"/>
              <a:t>2010 and 2011 version of the specifications</a:t>
            </a:r>
          </a:p>
          <a:p>
            <a:pPr lvl="1"/>
            <a:r>
              <a:rPr lang="en-US" dirty="0" smtClean="0"/>
              <a:t>Additional Test Cases required to support data (pre-test)</a:t>
            </a:r>
          </a:p>
          <a:p>
            <a:r>
              <a:rPr lang="en-US" dirty="0" smtClean="0"/>
              <a:t>The Bar was too high</a:t>
            </a:r>
          </a:p>
          <a:p>
            <a:r>
              <a:rPr lang="en-US" dirty="0" smtClean="0"/>
              <a:t>100% Conformance is something to aim for not to be held to</a:t>
            </a:r>
          </a:p>
          <a:p>
            <a:r>
              <a:rPr lang="en-US" dirty="0" smtClean="0"/>
              <a:t>One-and-Done testing</a:t>
            </a:r>
          </a:p>
          <a:p>
            <a:r>
              <a:rPr lang="en-US" dirty="0" smtClean="0"/>
              <a:t>No Surveillance </a:t>
            </a:r>
          </a:p>
          <a:p>
            <a:r>
              <a:rPr lang="en-US" dirty="0" smtClean="0"/>
              <a:t>No new test cases added in four years</a:t>
            </a:r>
          </a:p>
          <a:p>
            <a:r>
              <a:rPr lang="en-US" dirty="0" smtClean="0"/>
              <a:t>A few re-validation (&lt; 5%)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dirty="0" err="1" smtClean="0"/>
              <a:t>eHEX</a:t>
            </a:r>
            <a:r>
              <a:rPr lang="en-US" dirty="0" smtClean="0"/>
              <a:t> Lessons Learned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800" b="1" i="1" dirty="0" smtClean="0"/>
              <a:t>…</a:t>
            </a:r>
            <a:r>
              <a:rPr lang="en-US" sz="2800" b="1" dirty="0" smtClean="0"/>
              <a:t> in order to Live </a:t>
            </a:r>
            <a:r>
              <a:rPr lang="en-US" sz="2800" b="1" dirty="0"/>
              <a:t>the Healthiest Life Possible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Assuring Interoperability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0938"/>
            <a:ext cx="8229600" cy="4525962"/>
          </a:xfrm>
        </p:spPr>
        <p:txBody>
          <a:bodyPr/>
          <a:lstStyle/>
          <a:p>
            <a:r>
              <a:rPr lang="en-US" dirty="0" smtClean="0"/>
              <a:t>Aug 2014 OPA FPP was published final by IHE (after nearly 18 months effort)</a:t>
            </a:r>
          </a:p>
          <a:p>
            <a:r>
              <a:rPr lang="en-US" dirty="0" smtClean="0"/>
              <a:t>IHE notified OPA not to plan for FPP to be tested at the Feb 2015 IHE </a:t>
            </a:r>
            <a:r>
              <a:rPr lang="en-US" dirty="0" err="1" smtClean="0"/>
              <a:t>Connectathon</a:t>
            </a:r>
            <a:r>
              <a:rPr lang="en-US" dirty="0" smtClean="0"/>
              <a:t> – </a:t>
            </a:r>
          </a:p>
          <a:p>
            <a:pPr lvl="1"/>
            <a:r>
              <a:rPr lang="en-US" dirty="0" smtClean="0"/>
              <a:t>No tests would be available</a:t>
            </a:r>
          </a:p>
          <a:p>
            <a:pPr lvl="1"/>
            <a:r>
              <a:rPr lang="en-US" dirty="0" smtClean="0"/>
              <a:t>Implementers typically need two (2) or more years to implement new profiles</a:t>
            </a:r>
          </a:p>
          <a:p>
            <a:r>
              <a:rPr lang="en-US" dirty="0" smtClean="0"/>
              <a:t>OPA Let a Contract via GSA Schedule IT-70</a:t>
            </a:r>
          </a:p>
          <a:p>
            <a:r>
              <a:rPr lang="en-US" dirty="0" smtClean="0"/>
              <a:t>AEGIS awarded a one year contract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>
            <a:normAutofit fontScale="90000"/>
          </a:bodyPr>
          <a:lstStyle/>
          <a:p>
            <a:pPr lvl="1"/>
            <a:r>
              <a:rPr lang="en-US" dirty="0"/>
              <a:t>HHS/OPA IHE Profile FPP (QRPH)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049338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Contract mission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Enable OPA FPP to test at the IHE </a:t>
            </a:r>
            <a:r>
              <a:rPr lang="en-US" dirty="0" err="1" smtClean="0"/>
              <a:t>Connectathon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Support OPA FPP go final at the IHE, requires three (3) active participates to pass all IHE testing.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Support OPA FFP present Use Case at the HIMSS Interoperability Showcase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Public support testing platform OPA FPP (DIL)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en-US" dirty="0"/>
              <a:t>HHS/OPA IHE Profile FPP (QRPH)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47738"/>
            <a:ext cx="8229600" cy="526256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Project Schedule (8 weeks)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Decompose the IHE Profile and create Test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Work with IHE </a:t>
            </a:r>
            <a:r>
              <a:rPr lang="en-US" sz="2400" dirty="0" err="1" smtClean="0"/>
              <a:t>Connectathon</a:t>
            </a:r>
            <a:r>
              <a:rPr lang="en-US" sz="2400" dirty="0" smtClean="0"/>
              <a:t> Management to acceptance of the proposed Test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Target industry participants (EHR)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Register AEGIS DIL, and three (3) IHE OPA FPP Participants (place holders)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Load the test cases into the AEGIS DIL (24 tests)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Build an RI to support Form Manager, Form Receiver, and reference Form Filler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Prep the EHR vendors for the IHE </a:t>
            </a:r>
            <a:r>
              <a:rPr lang="en-US" sz="2400" dirty="0" err="1" smtClean="0"/>
              <a:t>Connectathon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>
            <a:normAutofit fontScale="90000"/>
          </a:bodyPr>
          <a:lstStyle/>
          <a:p>
            <a:r>
              <a:rPr lang="en-US" dirty="0"/>
              <a:t>HHS/OPA IHE Profile FPP (QRPH)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 marL="109537" indent="0">
              <a:buNone/>
            </a:pPr>
            <a:r>
              <a:rPr lang="en-US" sz="2400" dirty="0" smtClean="0"/>
              <a:t>Outcome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Feb 2015 IHE </a:t>
            </a:r>
            <a:r>
              <a:rPr lang="en-US" sz="2400" dirty="0" err="1" smtClean="0"/>
              <a:t>Connectathon</a:t>
            </a:r>
            <a:r>
              <a:rPr lang="en-US" sz="2400" dirty="0" smtClean="0"/>
              <a:t> – OPA FPP was represented (</a:t>
            </a:r>
            <a:r>
              <a:rPr lang="en-US" sz="2400" dirty="0" err="1" smtClean="0"/>
              <a:t>Didi</a:t>
            </a:r>
            <a:r>
              <a:rPr lang="en-US" sz="2400" dirty="0" smtClean="0"/>
              <a:t> – QRPH)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Three Organizations participated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Finished testing by day two (2)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During the IHE </a:t>
            </a:r>
            <a:r>
              <a:rPr lang="en-US" sz="2400" dirty="0" err="1" smtClean="0"/>
              <a:t>Connectathon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Introduce AEGIS DIL and TDD to several new EHR Vendors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Engage with three (3) new participants (GE,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IHE </a:t>
            </a:r>
            <a:r>
              <a:rPr lang="en-US" sz="2400" dirty="0" err="1"/>
              <a:t>Connectathon</a:t>
            </a:r>
            <a:r>
              <a:rPr lang="en-US" sz="2400" dirty="0"/>
              <a:t> </a:t>
            </a:r>
            <a:r>
              <a:rPr lang="en-US" sz="2400" dirty="0" smtClean="0"/>
              <a:t>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OPA FPP successfully completed the IHE requirement for three (3) (actually six passed)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OPA FPP selected by HIMSS to showcase in the Interoperability Showcase.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HHS/OPA IHE Profile FPP (QRPH)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HL7 v2 Conformance Testing Pilot (12 weeks)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CDC Immunization IG </a:t>
            </a:r>
            <a:r>
              <a:rPr lang="en-US" dirty="0"/>
              <a:t>Version 1.6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HL7 partnered with AEGIS as a Conformance Testing </a:t>
            </a:r>
            <a:r>
              <a:rPr lang="en-US" dirty="0"/>
              <a:t>partner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HL7 Conformance Testing</a:t>
            </a:r>
            <a:r>
              <a:rPr lang="en-US" dirty="0" smtClean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HL7 Contracted with Jean </a:t>
            </a:r>
            <a:r>
              <a:rPr lang="en-US" dirty="0" err="1" smtClean="0"/>
              <a:t>DeTeau</a:t>
            </a:r>
            <a:r>
              <a:rPr lang="en-US" dirty="0" smtClean="0"/>
              <a:t> (DDI, </a:t>
            </a:r>
            <a:r>
              <a:rPr lang="en-US" dirty="0" err="1" smtClean="0"/>
              <a:t>Inc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Decomposed IG to create Test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Loaded the Test Cases into AEGIS DIL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Present HL7 Conformance Testing at HIMSS 2015 (9 Organizations participated)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>
            <a:normAutofit/>
          </a:bodyPr>
          <a:lstStyle/>
          <a:p>
            <a:r>
              <a:rPr lang="en-US" dirty="0" smtClean="0"/>
              <a:t>HL7 v2 Immunization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FHIR – Integrated Ecosystem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0639"/>
            <a:ext cx="5729287" cy="520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FHIR –EHR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09689"/>
            <a:ext cx="8782050" cy="50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FHIR Specification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162048"/>
            <a:ext cx="7354570" cy="548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6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FHIR Resources (FMM)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66850"/>
            <a:ext cx="79184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33475"/>
            <a:ext cx="8229600" cy="4525963"/>
          </a:xfrm>
        </p:spPr>
        <p:txBody>
          <a:bodyPr/>
          <a:lstStyle/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Systems Interoperability Challenges</a:t>
            </a:r>
            <a:endParaRPr lang="en-US" sz="2800" dirty="0">
              <a:solidFill>
                <a:srgbClr val="FF0000"/>
              </a:solidFill>
            </a:endParaRPr>
          </a:p>
          <a:p>
            <a:pPr marL="741363" indent="-284163">
              <a:buFont typeface="Lucida Sans Unicode" panose="020B0602030504020204" pitchFamily="34" charset="0"/>
              <a:buChar char="-"/>
              <a:defRPr/>
            </a:pPr>
            <a:r>
              <a:rPr lang="en-US" altLang="en-US" b="0" u="sng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Organizational/Patient</a:t>
            </a:r>
            <a:r>
              <a:rPr lang="en-US" altLang="en-US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 directed </a:t>
            </a:r>
            <a:r>
              <a:rPr lang="en-US" altLang="en-US" b="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exchange of information</a:t>
            </a:r>
          </a:p>
          <a:p>
            <a:pPr marL="741363" indent="-284163">
              <a:buFont typeface="Lucida Sans Unicode" panose="020B0602030504020204" pitchFamily="34" charset="0"/>
              <a:buChar char="-"/>
              <a:defRPr/>
            </a:pPr>
            <a:r>
              <a:rPr lang="en-US" b="0" dirty="0"/>
              <a:t>Interpretation</a:t>
            </a:r>
            <a:r>
              <a:rPr lang="en-US" dirty="0"/>
              <a:t> </a:t>
            </a:r>
            <a:r>
              <a:rPr lang="en-US" altLang="en-US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thru </a:t>
            </a:r>
            <a:r>
              <a:rPr lang="en-US" altLang="en-US" b="0" u="sng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Implementation</a:t>
            </a:r>
          </a:p>
          <a:p>
            <a:pPr marL="741363" indent="-284163">
              <a:buFont typeface="Lucida Sans Unicode" panose="020B0602030504020204" pitchFamily="34" charset="0"/>
              <a:buChar char="-"/>
              <a:defRPr/>
            </a:pPr>
            <a:r>
              <a:rPr lang="en-US" altLang="en-US" b="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Common Testing Approach (Happy Path)</a:t>
            </a:r>
          </a:p>
          <a:p>
            <a:pPr marL="741363" indent="-284163">
              <a:buFont typeface="Lucida Sans Unicode" panose="020B0602030504020204" pitchFamily="34" charset="0"/>
              <a:buChar char="-"/>
              <a:defRPr/>
            </a:pPr>
            <a:r>
              <a:rPr lang="en-US" altLang="en-US" b="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Limited Exception Negative Testing (due to dependence on Peer-to-Peer testing)</a:t>
            </a:r>
          </a:p>
          <a:p>
            <a:pPr marL="741363" indent="-284163">
              <a:buFont typeface="Lucida Sans Unicode" panose="020B0602030504020204" pitchFamily="34" charset="0"/>
              <a:buChar char="-"/>
              <a:defRPr/>
            </a:pPr>
            <a:r>
              <a:rPr lang="en-US" altLang="en-US" b="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Multiple versions of standards to support (yes, there will be change), future proofing</a:t>
            </a:r>
          </a:p>
          <a:p>
            <a:pPr marL="0" indent="0" algn="ctr">
              <a:buNone/>
              <a:defRPr/>
            </a:pPr>
            <a:endParaRPr lang="en-US" altLang="en-US" i="1" kern="0" dirty="0">
              <a:latin typeface="Arial" panose="020B0604020202020204" pitchFamily="34" charset="0"/>
              <a:cs typeface="Arial" panose="020B0604020202020204" pitchFamily="34" charset="0"/>
              <a:sym typeface="Lucida Sans Unicode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2600" i="1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Standards </a:t>
            </a:r>
            <a:r>
              <a:rPr lang="en-US" altLang="en-US" sz="2600" i="1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will be put under new intense pressure.  </a:t>
            </a:r>
          </a:p>
          <a:p>
            <a:endParaRPr lang="en-US" dirty="0"/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8559800" y="6535738"/>
            <a:ext cx="366713" cy="227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fld id="{06B16D74-6D4B-421A-A9BB-F5457DF078EC}" type="slidenum">
              <a:rPr lang="en-US" altLang="en-US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r" eaLnBrk="1"/>
              <a:t>29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112713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altLang="en-US" sz="3600" dirty="0">
                <a:cs typeface="Arial" panose="020B0604020202020204" pitchFamily="34" charset="0"/>
              </a:rPr>
              <a:t>Why Interoperability is Challenging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53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@</a:t>
            </a:r>
            <a:r>
              <a:rPr lang="en-US" dirty="0" err="1" smtClean="0"/>
              <a:t>Interopguy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2" y="1425039"/>
            <a:ext cx="3453614" cy="4607626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8" y="583665"/>
            <a:ext cx="553626" cy="44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8276" y="1140031"/>
            <a:ext cx="36099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July 2016 – Voted #6 - #HIT100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so Serious @Interopguy (Batman)?</a:t>
            </a:r>
          </a:p>
          <a:p>
            <a:endParaRPr lang="en-US" dirty="0" smtClean="0"/>
          </a:p>
          <a:p>
            <a:r>
              <a:rPr lang="en-US" dirty="0" err="1" smtClean="0"/>
              <a:t>Interopguy</a:t>
            </a:r>
            <a:r>
              <a:rPr lang="en-US" dirty="0" smtClean="0"/>
              <a:t>: Because Interoperability is a Serious Issue, and one which the industry needs to address on a Continuous Basis.</a:t>
            </a:r>
          </a:p>
          <a:p>
            <a:endParaRPr lang="en-US" dirty="0"/>
          </a:p>
          <a:p>
            <a:r>
              <a:rPr lang="en-US" dirty="0" smtClean="0"/>
              <a:t>Avoid the </a:t>
            </a:r>
            <a:r>
              <a:rPr lang="en-US" b="1" u="sng" dirty="0" smtClean="0"/>
              <a:t>One-and-Done</a:t>
            </a:r>
            <a:r>
              <a:rPr lang="en-US" dirty="0" smtClean="0"/>
              <a:t> approach.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98567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EHR Certification Testing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8700"/>
            <a:ext cx="7839075" cy="501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75" y="4657725"/>
            <a:ext cx="6799263" cy="1600200"/>
          </a:xfrm>
          <a:prstGeom prst="rect">
            <a:avLst/>
          </a:prstGeom>
          <a:noFill/>
          <a:ln w="22225" cap="rnd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300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A way to Mitigate Interoperability Risk</a:t>
            </a:r>
            <a:endParaRPr lang="en-US" sz="3000" dirty="0">
              <a:solidFill>
                <a:srgbClr val="FF0000"/>
              </a:solidFill>
            </a:endParaRPr>
          </a:p>
          <a:p>
            <a:pPr marL="741363" indent="-284163">
              <a:buFont typeface="Lucida Sans Unicode" panose="020B0602030504020204" pitchFamily="34" charset="0"/>
              <a:buChar char="-"/>
              <a:defRPr/>
            </a:pPr>
            <a:r>
              <a:rPr lang="en-US" altLang="en-US" sz="2600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Because – we do face Interoperability Issues</a:t>
            </a:r>
            <a:endParaRPr lang="en-US" altLang="en-US" sz="2600" b="0" u="sng" kern="0" dirty="0">
              <a:latin typeface="Arial" panose="020B0604020202020204" pitchFamily="34" charset="0"/>
              <a:cs typeface="Arial" panose="020B0604020202020204" pitchFamily="34" charset="0"/>
              <a:sym typeface="Lucida Sans Unicode" pitchFamily="34" charset="0"/>
            </a:endParaRPr>
          </a:p>
          <a:p>
            <a:pPr marL="914400" lvl="2" indent="-349250" defTabSz="914400" eaLnBrk="1">
              <a:spcBef>
                <a:spcPts val="400"/>
              </a:spcBef>
              <a:buSzPct val="75000"/>
              <a:buFont typeface="Arial" panose="020B0604020202020204" pitchFamily="34" charset="0"/>
              <a:buChar char="-"/>
              <a:defRPr/>
            </a:pPr>
            <a:endParaRPr lang="en-US" altLang="en-US" sz="2700" kern="0" dirty="0">
              <a:latin typeface="Arial" panose="020B0604020202020204" pitchFamily="34" charset="0"/>
              <a:cs typeface="Arial" panose="020B0604020202020204" pitchFamily="34" charset="0"/>
              <a:sym typeface="Lucida Sans Unicode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300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Interoperability </a:t>
            </a:r>
            <a:r>
              <a:rPr lang="en-US" altLang="en-US" sz="300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Strategies</a:t>
            </a:r>
            <a:endParaRPr lang="en-US" sz="3000" dirty="0">
              <a:solidFill>
                <a:srgbClr val="FF0000"/>
              </a:solidFill>
            </a:endParaRPr>
          </a:p>
          <a:p>
            <a:pPr marL="741363" indent="-284163">
              <a:buFont typeface="Lucida Sans Unicode" panose="020B0602030504020204" pitchFamily="34" charset="0"/>
              <a:buChar char="-"/>
              <a:defRPr/>
            </a:pPr>
            <a:r>
              <a:rPr lang="en-US" altLang="en-US" sz="2600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Standards-based </a:t>
            </a:r>
            <a:r>
              <a:rPr lang="en-US" altLang="en-US" sz="2600" b="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Testing </a:t>
            </a:r>
            <a:r>
              <a:rPr lang="en-US" altLang="en-US" sz="2600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(SDO feedback </a:t>
            </a:r>
            <a:r>
              <a:rPr lang="en-US" altLang="en-US" sz="2600" b="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loop</a:t>
            </a:r>
            <a:r>
              <a:rPr lang="en-US" altLang="en-US" sz="2600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)</a:t>
            </a:r>
            <a:endParaRPr lang="en-US" altLang="en-US" sz="2600" b="0" u="sng" kern="0" dirty="0">
              <a:latin typeface="Arial" panose="020B0604020202020204" pitchFamily="34" charset="0"/>
              <a:cs typeface="Arial" panose="020B0604020202020204" pitchFamily="34" charset="0"/>
              <a:sym typeface="Lucida Sans Unicode" pitchFamily="34" charset="0"/>
            </a:endParaRPr>
          </a:p>
          <a:p>
            <a:pPr marL="741363" indent="-284163">
              <a:buFont typeface="Lucida Sans Unicode" panose="020B0602030504020204" pitchFamily="34" charset="0"/>
              <a:buChar char="-"/>
              <a:defRPr/>
            </a:pPr>
            <a:r>
              <a:rPr lang="en-US" altLang="en-US" sz="2600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Test </a:t>
            </a:r>
            <a:r>
              <a:rPr lang="en-US" altLang="en-US" sz="2600" b="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Early and Test </a:t>
            </a:r>
            <a:r>
              <a:rPr lang="en-US" altLang="en-US" sz="2600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Often</a:t>
            </a:r>
            <a:endParaRPr lang="en-US" altLang="en-US" sz="2600" b="0" u="sng" kern="0" dirty="0">
              <a:latin typeface="Arial" panose="020B0604020202020204" pitchFamily="34" charset="0"/>
              <a:cs typeface="Arial" panose="020B0604020202020204" pitchFamily="34" charset="0"/>
              <a:sym typeface="Lucida Sans Unicode" pitchFamily="34" charset="0"/>
            </a:endParaRPr>
          </a:p>
          <a:p>
            <a:pPr marL="741363" indent="-284163">
              <a:buFont typeface="Lucida Sans Unicode" panose="020B0602030504020204" pitchFamily="34" charset="0"/>
              <a:buChar char="-"/>
              <a:defRPr/>
            </a:pPr>
            <a:r>
              <a:rPr lang="en-US" altLang="en-US" sz="2600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Infuse </a:t>
            </a:r>
            <a:r>
              <a:rPr lang="en-US" altLang="en-US" sz="2600" b="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Interoperability into the Development Cycles thru TDD (Test Driven Development</a:t>
            </a:r>
            <a:r>
              <a:rPr lang="en-US" altLang="en-US" sz="2600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)</a:t>
            </a:r>
            <a:endParaRPr lang="en-US" altLang="en-US" sz="2600" b="0" u="sng" kern="0" dirty="0">
              <a:latin typeface="Arial" panose="020B0604020202020204" pitchFamily="34" charset="0"/>
              <a:cs typeface="Arial" panose="020B0604020202020204" pitchFamily="34" charset="0"/>
              <a:sym typeface="Lucida Sans Unicode" pitchFamily="34" charset="0"/>
            </a:endParaRPr>
          </a:p>
          <a:p>
            <a:pPr marL="741363" indent="-284163">
              <a:buFont typeface="Lucida Sans Unicode" panose="020B0602030504020204" pitchFamily="34" charset="0"/>
              <a:buChar char="-"/>
              <a:defRPr/>
            </a:pPr>
            <a:r>
              <a:rPr lang="en-US" altLang="en-US" sz="2600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Embrace </a:t>
            </a:r>
            <a:r>
              <a:rPr lang="en-US" altLang="en-US" sz="2600" b="0" kern="0" dirty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the goal of “Continuous Interoperability” </a:t>
            </a:r>
            <a:r>
              <a:rPr lang="en-US" altLang="en-US" sz="2600" b="0" kern="0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rPr>
              <a:t>through process</a:t>
            </a:r>
            <a:endParaRPr lang="en-US" altLang="en-US" sz="2600" b="0" u="sng" kern="0" dirty="0">
              <a:latin typeface="Arial" panose="020B0604020202020204" pitchFamily="34" charset="0"/>
              <a:cs typeface="Arial" panose="020B0604020202020204" pitchFamily="34" charset="0"/>
              <a:sym typeface="Lucida Sans Unicode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531723"/>
            <a:ext cx="8229600" cy="563562"/>
          </a:xfrm>
        </p:spPr>
        <p:txBody>
          <a:bodyPr>
            <a:noAutofit/>
          </a:bodyPr>
          <a:lstStyle/>
          <a:p>
            <a:r>
              <a:rPr lang="en-US" altLang="en-US" sz="3400" dirty="0">
                <a:cs typeface="Arial" panose="020B0604020202020204" pitchFamily="34" charset="0"/>
              </a:rPr>
              <a:t>How to Mitigate Interoperability Risk</a:t>
            </a:r>
            <a:endParaRPr lang="en-US" sz="3400" dirty="0"/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8559800" y="6535738"/>
            <a:ext cx="366713" cy="227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fld id="{06B16D74-6D4B-421A-A9BB-F5457DF078EC}" type="slidenum">
              <a:rPr lang="en-US" altLang="en-US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r" eaLnBrk="1"/>
              <a:t>31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4267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Industry Standards Development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3131" y="593512"/>
            <a:ext cx="8645236" cy="103184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endParaRPr lang="en-US" cap="al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sp>
        <p:nvSpPr>
          <p:cNvPr id="11" name="AutoShape 4"/>
          <p:cNvSpPr>
            <a:spLocks/>
          </p:cNvSpPr>
          <p:nvPr/>
        </p:nvSpPr>
        <p:spPr bwMode="auto">
          <a:xfrm>
            <a:off x="8559800" y="6535738"/>
            <a:ext cx="366713" cy="227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fld id="{06B16D74-6D4B-421A-A9BB-F5457DF078EC}" type="slidenum">
              <a:rPr lang="en-US" altLang="en-US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r" eaLnBrk="1"/>
              <a:t>32</a:t>
            </a:fld>
            <a:endParaRPr lang="en-US" altLang="en-US" dirty="0"/>
          </a:p>
        </p:txBody>
      </p:sp>
      <p:sp>
        <p:nvSpPr>
          <p:cNvPr id="12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81075"/>
            <a:ext cx="4724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762125"/>
            <a:ext cx="52387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8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FHIR </a:t>
            </a:r>
            <a:r>
              <a:rPr lang="en-US" dirty="0" smtClean="0"/>
              <a:t>Version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04950"/>
            <a:ext cx="84582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28723"/>
            <a:ext cx="8252460" cy="512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81" y="2651760"/>
            <a:ext cx="14082751" cy="106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200442"/>
            <a:ext cx="8200187" cy="51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lstStyle/>
          <a:p>
            <a:r>
              <a:rPr lang="en-US" dirty="0" err="1" smtClean="0"/>
              <a:t>WildFHIR</a:t>
            </a:r>
            <a:r>
              <a:rPr lang="en-US" dirty="0" smtClean="0"/>
              <a:t> RI Client / 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7720" y="880795"/>
            <a:ext cx="710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http://</a:t>
            </a:r>
            <a:r>
              <a:rPr lang="en-US" sz="2400" b="1" dirty="0" smtClean="0"/>
              <a:t>wildfhir.aegis.net/fhir3-0-1-gui/index.jsf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1419540"/>
            <a:ext cx="7406028" cy="510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8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41417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FHIR – Capability Statement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" y="1223011"/>
            <a:ext cx="7970837" cy="478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352550"/>
            <a:ext cx="9083675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43840" y="2225040"/>
            <a:ext cx="153924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" y="1889760"/>
            <a:ext cx="153924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94" y="1466850"/>
            <a:ext cx="3106162" cy="5238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407920"/>
            <a:ext cx="6812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Capability </a:t>
            </a:r>
            <a:r>
              <a:rPr lang="en-US" sz="3600" b="1" dirty="0"/>
              <a:t>Statement </a:t>
            </a:r>
            <a:r>
              <a:rPr lang="en-US" sz="3600" b="1" dirty="0" smtClean="0"/>
              <a:t>was not found or failed </a:t>
            </a:r>
            <a:r>
              <a:rPr lang="en-US" sz="3600" b="1" dirty="0"/>
              <a:t>validation for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105 </a:t>
            </a:r>
            <a:r>
              <a:rPr lang="en-US" sz="3600" b="1" dirty="0"/>
              <a:t>of </a:t>
            </a:r>
            <a:r>
              <a:rPr lang="en-US" sz="3600" b="1" dirty="0" smtClean="0"/>
              <a:t>154 active FHIR </a:t>
            </a:r>
          </a:p>
          <a:p>
            <a:pPr algn="ctr"/>
            <a:r>
              <a:rPr lang="en-US" sz="3600" b="1" dirty="0" smtClean="0"/>
              <a:t>test systems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219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344262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FHIR – Capability Statement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5122" name="Picture 2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181099"/>
            <a:ext cx="8107680" cy="500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36642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FHIR – Incorporates Testing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66788"/>
            <a:ext cx="6877050" cy="52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" y="422367"/>
            <a:ext cx="8467725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FHIR Test Script/Report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019175"/>
            <a:ext cx="676032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" y="466182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HL7 FHIR </a:t>
            </a:r>
            <a:r>
              <a:rPr lang="en-US" dirty="0" err="1" smtClean="0"/>
              <a:t>Connectathon</a:t>
            </a:r>
            <a:r>
              <a:rPr lang="en-US" dirty="0" smtClean="0"/>
              <a:t> 15)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7" y="2037080"/>
            <a:ext cx="8527138" cy="381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371600"/>
            <a:ext cx="783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AEGIS support HL7 FHIR Formal Testing Client and Server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71876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would happen if airlines practiced “One and Done” Testing?</a:t>
            </a: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3200" i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Important is Patient Safety?</a:t>
            </a:r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8559800" y="6535738"/>
            <a:ext cx="366713" cy="227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fld id="{06B16D74-6D4B-421A-A9BB-F5457DF078EC}" type="slidenum">
              <a:rPr lang="en-US" altLang="en-US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r" eaLnBrk="1"/>
              <a:t>4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4" y="2024743"/>
            <a:ext cx="7606938" cy="4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>
          <a:xfrm>
            <a:off x="8686800" y="6559125"/>
            <a:ext cx="423672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A86DC9-FD5C-4B17-AFD6-90E292155972}" type="slidenum">
              <a:rPr lang="en-US" sz="140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40</a:t>
            </a:fld>
            <a:endParaRPr lang="en-US" sz="14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7737"/>
            <a:ext cx="7467600" cy="4962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7737"/>
            <a:ext cx="7467600" cy="496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7737"/>
            <a:ext cx="7467600" cy="4962525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5267" y="360425"/>
            <a:ext cx="8229600" cy="563562"/>
          </a:xfrm>
        </p:spPr>
        <p:txBody>
          <a:bodyPr>
            <a:noAutofit/>
          </a:bodyPr>
          <a:lstStyle/>
          <a:p>
            <a:r>
              <a:rPr lang="en-US" sz="3100" dirty="0"/>
              <a:t>How to Integrate TDD into Agile Process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sp>
        <p:nvSpPr>
          <p:cNvPr id="12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55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220" y="332701"/>
            <a:ext cx="900178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Touchstone Project  (Review)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29640"/>
            <a:ext cx="89535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36642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Touchstone Project  (Review)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6213"/>
            <a:ext cx="7543800" cy="536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5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" y="313782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Touchstone HL7 FHIR R3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51585"/>
            <a:ext cx="8559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8" y="1721643"/>
            <a:ext cx="3852861" cy="423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0" y="4204335"/>
            <a:ext cx="2590800" cy="259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4329619"/>
            <a:ext cx="6812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12hrs</a:t>
            </a:r>
          </a:p>
          <a:p>
            <a:pPr algn="ctr"/>
            <a:r>
              <a:rPr lang="en-US" sz="3600" b="1" dirty="0" smtClean="0"/>
              <a:t>After</a:t>
            </a:r>
          </a:p>
          <a:p>
            <a:pPr algn="ctr"/>
            <a:r>
              <a:rPr lang="en-US" sz="3600" b="1" dirty="0" smtClean="0"/>
              <a:t>R3</a:t>
            </a:r>
          </a:p>
          <a:p>
            <a:pPr algn="ctr"/>
            <a:r>
              <a:rPr lang="en-US" sz="3600" b="1" dirty="0" smtClean="0"/>
              <a:t>Release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07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308" y="3508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Touchstone Project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9" y="1302822"/>
            <a:ext cx="8762573" cy="401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sp>
        <p:nvSpPr>
          <p:cNvPr id="6" name="AutoShape 4"/>
          <p:cNvSpPr>
            <a:spLocks/>
          </p:cNvSpPr>
          <p:nvPr/>
        </p:nvSpPr>
        <p:spPr bwMode="auto">
          <a:xfrm>
            <a:off x="8559800" y="6535738"/>
            <a:ext cx="366713" cy="227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fld id="{06B16D74-6D4B-421A-A9BB-F5457DF078EC}" type="slidenum">
              <a:rPr lang="en-US" altLang="en-US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r" eaLnBrk="1"/>
              <a:t>44</a:t>
            </a:fld>
            <a:endParaRPr lang="en-US" altLang="en-US" dirty="0"/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21922" y="765360"/>
            <a:ext cx="596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AEGIS Developers Integration Lab (DIL)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4845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Touchstone Project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9" y="1066964"/>
            <a:ext cx="7447401" cy="54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71600"/>
            <a:ext cx="8223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74638" y="328613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Touchstone Project (TDD)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27117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Touchstone – Analytics (All)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1085850"/>
            <a:ext cx="896400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025" y="384267"/>
            <a:ext cx="843915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Touchstone – Analytics (Supported)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95400"/>
            <a:ext cx="8486775" cy="356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4" y="1930400"/>
            <a:ext cx="8775933" cy="38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81025" y="572862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Touchstone – Global Statistics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38" y="3429000"/>
            <a:ext cx="3086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3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9852" y="1589809"/>
            <a:ext cx="8229600" cy="381395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800" b="1" u="sng" dirty="0" smtClean="0"/>
              <a:t>Consider for a moment:</a:t>
            </a:r>
          </a:p>
          <a:p>
            <a:pPr marL="0" indent="0" algn="ctr">
              <a:buNone/>
            </a:pPr>
            <a:r>
              <a:rPr lang="en-US" sz="2800" i="1" dirty="0" smtClean="0"/>
              <a:t>If implementing </a:t>
            </a:r>
            <a:r>
              <a:rPr lang="en-US" sz="2800" i="1" u="sng" dirty="0" smtClean="0"/>
              <a:t>Industry based Standards</a:t>
            </a:r>
            <a:r>
              <a:rPr lang="en-US" sz="2800" i="1" dirty="0" smtClean="0"/>
              <a:t> like FHIR® is viewed as a path towards </a:t>
            </a:r>
            <a:r>
              <a:rPr lang="en-US" sz="2800" i="1" u="sng" dirty="0" smtClean="0"/>
              <a:t>Interoperability</a:t>
            </a:r>
            <a:r>
              <a:rPr lang="en-US" sz="2800" i="1" dirty="0" smtClean="0"/>
              <a:t>, why then are Organizations developing </a:t>
            </a:r>
            <a:r>
              <a:rPr lang="en-US" sz="2800" i="1" u="sng" dirty="0" smtClean="0"/>
              <a:t>unique</a:t>
            </a:r>
            <a:r>
              <a:rPr lang="en-US" sz="2800" i="1" dirty="0" smtClean="0"/>
              <a:t> testing approaches?</a:t>
            </a:r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There </a:t>
            </a:r>
            <a:r>
              <a:rPr lang="en-US" sz="2800" i="1" dirty="0"/>
              <a:t>is a </a:t>
            </a:r>
            <a:r>
              <a:rPr lang="en-US" sz="2800" i="1" u="sng" dirty="0"/>
              <a:t>National ROI </a:t>
            </a:r>
            <a:r>
              <a:rPr lang="en-US" sz="2800" i="1" dirty="0"/>
              <a:t>many organizations are realizing through </a:t>
            </a:r>
            <a:r>
              <a:rPr lang="en-US" sz="2800" i="1" dirty="0" smtClean="0"/>
              <a:t>the use of </a:t>
            </a:r>
            <a:r>
              <a:rPr lang="en-US" sz="2800" i="1" dirty="0"/>
              <a:t>Shared Services </a:t>
            </a:r>
          </a:p>
          <a:p>
            <a:pPr marL="0" indent="0" algn="ctr">
              <a:buNone/>
            </a:pPr>
            <a:r>
              <a:rPr lang="en-US" sz="2800" i="1" dirty="0" smtClean="0"/>
              <a:t>such as Testing </a:t>
            </a:r>
            <a:r>
              <a:rPr lang="en-US" sz="2800" i="1" dirty="0"/>
              <a:t>as a Services (TaaS) </a:t>
            </a: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in </a:t>
            </a:r>
            <a:r>
              <a:rPr lang="en-US" sz="2800" i="1" dirty="0"/>
              <a:t>a </a:t>
            </a:r>
            <a:r>
              <a:rPr lang="en-US" sz="2800" i="1" dirty="0" smtClean="0"/>
              <a:t>Cloud based ecosystem</a:t>
            </a:r>
            <a:endParaRPr lang="en-US" sz="2800" i="1" dirty="0"/>
          </a:p>
          <a:p>
            <a:pPr marL="0" indent="0" algn="ctr">
              <a:buNone/>
            </a:pP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4000" dirty="0">
                <a:cs typeface="Lucida Sans Unicode" panose="020B0602030504020204" pitchFamily="34" charset="0"/>
              </a:rPr>
              <a:t>Robustness Principle</a:t>
            </a:r>
            <a:endParaRPr lang="en-US" sz="4000" dirty="0"/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8559800" y="6535738"/>
            <a:ext cx="366713" cy="227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fld id="{06B16D74-6D4B-421A-A9BB-F5457DF078EC}" type="slidenum">
              <a:rPr lang="en-US" altLang="en-US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r" eaLnBrk="1"/>
              <a:t>50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847850"/>
            <a:ext cx="8376834" cy="3933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en-US" b="1" i="1" dirty="0" smtClean="0">
                <a:cs typeface="Arial" panose="020B0604020202020204" pitchFamily="34" charset="0"/>
              </a:rPr>
              <a:t>“Be </a:t>
            </a:r>
            <a:r>
              <a:rPr lang="en-US" altLang="en-US" b="1" i="1" dirty="0">
                <a:cs typeface="Arial" panose="020B0604020202020204" pitchFamily="34" charset="0"/>
              </a:rPr>
              <a:t>conservative in what you send, </a:t>
            </a:r>
            <a:endParaRPr lang="en-US" altLang="en-US" b="1" i="1" dirty="0" smtClean="0"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i="1" dirty="0" smtClean="0">
                <a:cs typeface="Arial" panose="020B0604020202020204" pitchFamily="34" charset="0"/>
              </a:rPr>
              <a:t>be </a:t>
            </a:r>
            <a:r>
              <a:rPr lang="en-US" altLang="en-US" b="1" i="1" dirty="0">
                <a:cs typeface="Arial" panose="020B0604020202020204" pitchFamily="34" charset="0"/>
              </a:rPr>
              <a:t>liberal in what you </a:t>
            </a:r>
            <a:r>
              <a:rPr lang="en-US" altLang="en-US" b="1" i="1" dirty="0" smtClean="0">
                <a:cs typeface="Arial" panose="020B0604020202020204" pitchFamily="34" charset="0"/>
              </a:rPr>
              <a:t>accept”</a:t>
            </a:r>
            <a:endParaRPr lang="en-US" altLang="en-US" b="1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1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000" b="1" dirty="0">
                <a:cs typeface="Arial" panose="020B0604020202020204" pitchFamily="34" charset="0"/>
                <a:hlinkClick r:id="rId3"/>
              </a:rPr>
              <a:t>http://</a:t>
            </a:r>
            <a:r>
              <a:rPr lang="en-US" altLang="en-US" sz="2000" b="1" dirty="0" err="1">
                <a:cs typeface="Arial" panose="020B0604020202020204" pitchFamily="34" charset="0"/>
                <a:hlinkClick r:id="rId3"/>
              </a:rPr>
              <a:t>en.wikipedia.org</a:t>
            </a:r>
            <a:r>
              <a:rPr lang="en-US" altLang="en-US" sz="2000" b="1" dirty="0">
                <a:cs typeface="Arial" panose="020B0604020202020204" pitchFamily="34" charset="0"/>
                <a:hlinkClick r:id="rId3"/>
              </a:rPr>
              <a:t>/wiki/</a:t>
            </a:r>
            <a:r>
              <a:rPr lang="en-US" altLang="en-US" sz="2000" b="1" dirty="0" err="1">
                <a:cs typeface="Arial" panose="020B0604020202020204" pitchFamily="34" charset="0"/>
                <a:hlinkClick r:id="rId3"/>
              </a:rPr>
              <a:t>Robustness_principle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b="1" i="1" dirty="0">
                <a:cs typeface="Arial" panose="020B0604020202020204" pitchFamily="34" charset="0"/>
              </a:rPr>
              <a:t>Conservative – Happy 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Path </a:t>
            </a:r>
            <a:r>
              <a:rPr lang="en-US" altLang="en-US" sz="2800" b="1" i="1" dirty="0" smtClean="0">
                <a:solidFill>
                  <a:srgbClr val="00B050"/>
                </a:solidFill>
                <a:cs typeface="Arial" panose="020B0604020202020204" pitchFamily="34" charset="0"/>
              </a:rPr>
              <a:t>(Ideal World)</a:t>
            </a:r>
            <a:endParaRPr lang="en-US" altLang="en-US" sz="2800" b="1" i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624"/>
              </a:spcBef>
              <a:buNone/>
            </a:pPr>
            <a:r>
              <a:rPr lang="en-US" altLang="en-US" sz="2800" b="1" i="1" dirty="0" smtClean="0">
                <a:cs typeface="Arial" panose="020B0604020202020204" pitchFamily="34" charset="0"/>
              </a:rPr>
              <a:t>Liberal </a:t>
            </a:r>
            <a:r>
              <a:rPr lang="en-US" altLang="en-US" sz="2800" b="1" i="1" dirty="0">
                <a:cs typeface="Arial" panose="020B0604020202020204" pitchFamily="34" charset="0"/>
              </a:rPr>
              <a:t>– Negative and Exception </a:t>
            </a:r>
            <a:r>
              <a:rPr lang="en-US" altLang="en-US" sz="2800" b="1" i="1" dirty="0" smtClean="0">
                <a:cs typeface="Arial" panose="020B0604020202020204" pitchFamily="34" charset="0"/>
              </a:rPr>
              <a:t>Path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800" b="1" i="1" dirty="0" smtClean="0">
                <a:solidFill>
                  <a:srgbClr val="00B050"/>
                </a:solidFill>
                <a:cs typeface="Arial" panose="020B0604020202020204" pitchFamily="34" charset="0"/>
              </a:rPr>
              <a:t>(Things that happen everyday in the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800" b="1" i="1" dirty="0" smtClean="0">
                <a:solidFill>
                  <a:srgbClr val="00B050"/>
                </a:solidFill>
                <a:cs typeface="Arial" panose="020B0604020202020204" pitchFamily="34" charset="0"/>
              </a:rPr>
              <a:t>Real World)</a:t>
            </a:r>
            <a:endParaRPr lang="en-US" altLang="en-US" sz="2800" b="1" i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8067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Interoperable is FHIR?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" y="922020"/>
            <a:ext cx="8057856" cy="282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3" y="1695450"/>
            <a:ext cx="8195665" cy="328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" y="2123758"/>
            <a:ext cx="8080414" cy="264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750252" y="2984182"/>
            <a:ext cx="7845108" cy="3035618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6858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i="1" dirty="0" smtClean="0">
                <a:cs typeface="Arial" panose="020B0604020202020204" pitchFamily="34" charset="0"/>
              </a:rPr>
              <a:t>“A lot will depend on the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i="1" dirty="0" smtClean="0">
                <a:cs typeface="Arial" panose="020B0604020202020204" pitchFamily="34" charset="0"/>
              </a:rPr>
              <a:t>Healthcare Industry”</a:t>
            </a:r>
          </a:p>
          <a:p>
            <a:pPr marL="0" indent="0">
              <a:buFont typeface="Arial" pitchFamily="34" charset="0"/>
              <a:buNone/>
            </a:pPr>
            <a:endParaRPr lang="en-US" altLang="en-US" sz="1100" dirty="0" smtClean="0"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1000" dirty="0" smtClean="0"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en-US" sz="2800" i="1" dirty="0" smtClean="0">
                <a:cs typeface="Arial" panose="020B0604020202020204" pitchFamily="34" charset="0"/>
              </a:rPr>
              <a:t>Happy Path </a:t>
            </a:r>
            <a:r>
              <a:rPr lang="en-US" altLang="en-US" sz="28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(Ideal World)</a:t>
            </a:r>
          </a:p>
          <a:p>
            <a:pPr marL="0" indent="0" algn="ctr">
              <a:spcBef>
                <a:spcPts val="624"/>
              </a:spcBef>
              <a:buFont typeface="Arial" pitchFamily="34" charset="0"/>
              <a:buNone/>
            </a:pPr>
            <a:endParaRPr lang="en-US" altLang="en-US" sz="2800" i="1" dirty="0" smtClean="0">
              <a:cs typeface="Arial" panose="020B0604020202020204" pitchFamily="34" charset="0"/>
            </a:endParaRPr>
          </a:p>
          <a:p>
            <a:pPr marL="0" indent="0" algn="ctr">
              <a:spcBef>
                <a:spcPts val="624"/>
              </a:spcBef>
              <a:buFont typeface="Arial" pitchFamily="34" charset="0"/>
              <a:buNone/>
            </a:pPr>
            <a:r>
              <a:rPr lang="en-US" altLang="en-US" sz="2800" i="1" dirty="0" smtClean="0">
                <a:cs typeface="Arial" panose="020B0604020202020204" pitchFamily="34" charset="0"/>
              </a:rPr>
              <a:t>or Rigorously Tested EHR' s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28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(Ready for what happens everyday in the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28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Real World)</a:t>
            </a:r>
            <a:endParaRPr lang="en-US" altLang="en-US" sz="2800" i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72862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FHIR </a:t>
            </a:r>
            <a:r>
              <a:rPr lang="en-US" dirty="0"/>
              <a:t>Product Registries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390650"/>
            <a:ext cx="8102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Litmus.org coming soon</a:t>
            </a:r>
            <a:endParaRPr lang="en-US" dirty="0"/>
          </a:p>
        </p:txBody>
      </p:sp>
      <p:sp>
        <p:nvSpPr>
          <p:cNvPr id="4" name="AutoShape 2" descr="https://owa.aegis.net/owa/attachment.ashx?id=RgAAAACNBDoJ7WgkT6oY1oJaCsYeBwCFcDRBuB8LR5TpqYGmIXGZAAAAAGW%2fAAAgCoLQJE%2fqQIwGRtJbN0nxAAJLWP85AAAJ&amp;attcnt=1&amp;attid0=EABq7JHOu2P4S64Lmf6v2PDY&amp;attcid0=image004.png%4001D2AD37.B0DD8600"/>
          <p:cNvSpPr>
            <a:spLocks noChangeAspect="1" noChangeArrowheads="1"/>
          </p:cNvSpPr>
          <p:nvPr/>
        </p:nvSpPr>
        <p:spPr bwMode="auto">
          <a:xfrm>
            <a:off x="63500" y="-136525"/>
            <a:ext cx="122015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owa.aegis.net/owa/attachment.ashx?id=RgAAAACNBDoJ7WgkT6oY1oJaCsYeBwCFcDRBuB8LR5TpqYGmIXGZAAAAAGW%2fAAAgCoLQJE%2fqQIwGRtJbN0nxAAJLWP85AAAJ&amp;attcnt=1&amp;attid0=EABq7JHOu2P4S64Lmf6v2PDY&amp;attcid0=image004.png%4001D2AD37.B0DD8600"/>
          <p:cNvSpPr>
            <a:spLocks noChangeAspect="1" noChangeArrowheads="1"/>
          </p:cNvSpPr>
          <p:nvPr/>
        </p:nvSpPr>
        <p:spPr bwMode="auto">
          <a:xfrm>
            <a:off x="215900" y="15875"/>
            <a:ext cx="122015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owa.aegis.net/owa/attachment.ashx?id=RgAAAACNBDoJ7WgkT6oY1oJaCsYeBwCFcDRBuB8LR5TpqYGmIXGZAAAAAGW%2fAAAgCoLQJE%2fqQIwGRtJbN0nxAAJLWP85AAAJ&amp;attcnt=1&amp;attid0=EABq7JHOu2P4S64Lmf6v2PDY&amp;attcid0=image004.png%4001D2AD37.B0DD8600"/>
          <p:cNvSpPr>
            <a:spLocks noChangeAspect="1" noChangeArrowheads="1"/>
          </p:cNvSpPr>
          <p:nvPr/>
        </p:nvSpPr>
        <p:spPr bwMode="auto">
          <a:xfrm>
            <a:off x="368300" y="168275"/>
            <a:ext cx="122015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27175"/>
            <a:ext cx="81343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6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How Important is Patient Safety?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8" y="1324051"/>
            <a:ext cx="8541168" cy="4737679"/>
          </a:xfrm>
          <a:prstGeom prst="rect">
            <a:avLst/>
          </a:prstGeom>
        </p:spPr>
      </p:pic>
      <p:sp>
        <p:nvSpPr>
          <p:cNvPr id="7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8559800" y="6535738"/>
            <a:ext cx="366713" cy="227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fld id="{06B16D74-6D4B-421A-A9BB-F5457DF078EC}" type="slidenum">
              <a:rPr lang="en-US" altLang="en-US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r" eaLnBrk="1"/>
              <a:t>54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Contact Us</a:t>
            </a:r>
            <a:endParaRPr lang="en-US" sz="4000" dirty="0"/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  <p:sp>
        <p:nvSpPr>
          <p:cNvPr id="15" name="AutoShape 4"/>
          <p:cNvSpPr>
            <a:spLocks/>
          </p:cNvSpPr>
          <p:nvPr/>
        </p:nvSpPr>
        <p:spPr bwMode="auto">
          <a:xfrm>
            <a:off x="8559800" y="6535738"/>
            <a:ext cx="366713" cy="227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fld id="{06B16D74-6D4B-421A-A9BB-F5457DF078EC}" type="slidenum">
              <a:rPr lang="en-US" altLang="en-US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r" eaLnBrk="1"/>
              <a:t>55</a:t>
            </a:fld>
            <a:endParaRPr lang="en-US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41422" y="3124132"/>
            <a:ext cx="3479800" cy="1792287"/>
            <a:chOff x="5237163" y="3679508"/>
            <a:chExt cx="3479800" cy="1792287"/>
          </a:xfrm>
        </p:grpSpPr>
        <p:pic>
          <p:nvPicPr>
            <p:cNvPr id="17" name="Picture 10" descr="Aegis5 - use thi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22"/>
            <a:stretch>
              <a:fillRect/>
            </a:stretch>
          </p:blipFill>
          <p:spPr bwMode="auto">
            <a:xfrm>
              <a:off x="5237163" y="3685858"/>
              <a:ext cx="1368425" cy="178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11" descr="image3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075" y="3679508"/>
              <a:ext cx="2020888" cy="169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26560" y="3090013"/>
            <a:ext cx="4614862" cy="3042754"/>
            <a:chOff x="369888" y="3097530"/>
            <a:chExt cx="4614862" cy="3042754"/>
          </a:xfrm>
        </p:grpSpPr>
        <p:sp>
          <p:nvSpPr>
            <p:cNvPr id="20" name="Rectangle 2"/>
            <p:cNvSpPr txBox="1">
              <a:spLocks noChangeArrowheads="1"/>
            </p:cNvSpPr>
            <p:nvPr/>
          </p:nvSpPr>
          <p:spPr>
            <a:xfrm>
              <a:off x="369888" y="3097530"/>
              <a:ext cx="4614862" cy="291954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538" defTabSz="914400">
                <a:spcBef>
                  <a:spcPts val="0"/>
                </a:spcBef>
                <a:buClr>
                  <a:srgbClr val="A5B592"/>
                </a:buClr>
                <a:buFont typeface="Wingdings 3" pitchFamily="18" charset="2"/>
                <a:buNone/>
              </a:pPr>
              <a:r>
                <a:rPr lang="en-US" altLang="en-US" sz="2800" b="1" dirty="0" smtClean="0">
                  <a:latin typeface="Arial" panose="020B0604020202020204" pitchFamily="34" charset="0"/>
                  <a:cs typeface="Arial" panose="020B0604020202020204" pitchFamily="34" charset="0"/>
                  <a:sym typeface="Lucida Sans Unicode" pitchFamily="34" charset="0"/>
                </a:rPr>
                <a:t>Mario Hyland</a:t>
              </a:r>
            </a:p>
            <a:p>
              <a:pPr marL="109538" defTabSz="914400">
                <a:spcBef>
                  <a:spcPts val="0"/>
                </a:spcBef>
                <a:buClr>
                  <a:srgbClr val="A5B592"/>
                </a:buClr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Lucida Sans Unicode" pitchFamily="34" charset="0"/>
                </a:rPr>
                <a:t>AEGIS.net, Inc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Lucida Sans Unicode" pitchFamily="34" charset="0"/>
                </a:rPr>
                <a:t>.</a:t>
              </a:r>
              <a:endPara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endParaRPr>
            </a:p>
            <a:p>
              <a:pPr marL="109538" defTabSz="914400">
                <a:spcBef>
                  <a:spcPts val="0"/>
                </a:spcBef>
                <a:buClr>
                  <a:srgbClr val="A5B592"/>
                </a:buClr>
                <a:buFont typeface="Wingdings 3" pitchFamily="18" charset="2"/>
                <a:buNone/>
              </a:pPr>
              <a:r>
                <a:rPr lang="en-US" altLang="en-US" sz="2800" b="1" dirty="0" smtClean="0">
                  <a:latin typeface="Arial" panose="020B0604020202020204" pitchFamily="34" charset="0"/>
                  <a:cs typeface="Arial" panose="020B0604020202020204" pitchFamily="34" charset="0"/>
                  <a:sym typeface="Lucida Sans Unicode" pitchFamily="34" charset="0"/>
                </a:rPr>
                <a:t>Senior Vice President</a:t>
              </a:r>
            </a:p>
            <a:p>
              <a:pPr marL="109538" defTabSz="914400">
                <a:spcBef>
                  <a:spcPts val="0"/>
                </a:spcBef>
                <a:buClr>
                  <a:srgbClr val="A5B592"/>
                </a:buClr>
                <a:buFont typeface="Wingdings 3" pitchFamily="18" charset="2"/>
                <a:buNone/>
              </a:pPr>
              <a:r>
                <a:rPr lang="en-US" altLang="en-US" sz="2800" b="1" dirty="0" smtClean="0">
                  <a:latin typeface="Arial" panose="020B0604020202020204" pitchFamily="34" charset="0"/>
                  <a:cs typeface="Arial" panose="020B0604020202020204" pitchFamily="34" charset="0"/>
                  <a:sym typeface="Lucida Sans Unicode" pitchFamily="34" charset="0"/>
                  <a:hlinkClick r:id="rId5"/>
                </a:rPr>
                <a:t>mario.hyland@aegis.net</a:t>
              </a:r>
              <a:endPara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Lucida Sans Unicode" pitchFamily="34" charset="0"/>
              </a:endParaRPr>
            </a:p>
            <a:p>
              <a:pPr marL="109538" defTabSz="914400">
                <a:spcBef>
                  <a:spcPts val="0"/>
                </a:spcBef>
                <a:buClr>
                  <a:srgbClr val="A5B592"/>
                </a:buClr>
                <a:buFont typeface="Wingdings 3" pitchFamily="18" charset="2"/>
                <a:buNone/>
              </a:pPr>
              <a:r>
                <a:rPr lang="en-US" altLang="en-US" sz="2800" b="1" dirty="0" smtClean="0">
                  <a:latin typeface="Arial" panose="020B0604020202020204" pitchFamily="34" charset="0"/>
                  <a:cs typeface="Arial" panose="020B0604020202020204" pitchFamily="34" charset="0"/>
                  <a:sym typeface="Lucida Sans Unicode" pitchFamily="34" charset="0"/>
                </a:rPr>
                <a:t>(703) 893-6020 x707</a:t>
              </a:r>
            </a:p>
            <a:p>
              <a:pPr marL="109538" defTabSz="914400">
                <a:spcBef>
                  <a:spcPts val="0"/>
                </a:spcBef>
                <a:buClr>
                  <a:srgbClr val="A5B592"/>
                </a:buClr>
                <a:buFont typeface="Wingdings 3" pitchFamily="18" charset="2"/>
                <a:buNone/>
              </a:pPr>
              <a:r>
                <a:rPr lang="en-US" altLang="en-US" sz="2800" b="1" dirty="0" smtClean="0">
                  <a:latin typeface="Arial" panose="020B0604020202020204" pitchFamily="34" charset="0"/>
                  <a:cs typeface="Arial" panose="020B0604020202020204" pitchFamily="34" charset="0"/>
                  <a:sym typeface="Lucida Sans Unicode" pitchFamily="34" charset="0"/>
                </a:rPr>
                <a:t>(301) 529-5466 (c)</a:t>
              </a:r>
            </a:p>
            <a:p>
              <a:pPr marL="109538" defTabSz="914400">
                <a:spcBef>
                  <a:spcPts val="0"/>
                </a:spcBef>
                <a:buClr>
                  <a:srgbClr val="A5B592"/>
                </a:buClr>
                <a:buNone/>
              </a:pP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altLang="en-US" sz="2800" b="1" i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@Interopguy</a:t>
              </a:r>
              <a:endParaRPr lang="en-US" sz="2800" b="1" dirty="0"/>
            </a:p>
          </p:txBody>
        </p:sp>
        <p:pic>
          <p:nvPicPr>
            <p:cNvPr id="21" name="Picture 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36" y="5691511"/>
              <a:ext cx="553626" cy="44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80508" y="1482209"/>
            <a:ext cx="76001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“If </a:t>
            </a:r>
            <a:r>
              <a:rPr lang="en-US" sz="40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Patient </a:t>
            </a:r>
            <a:r>
              <a:rPr lang="en-US" sz="4000" b="1" i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Safety is important </a:t>
            </a:r>
          </a:p>
          <a:p>
            <a:r>
              <a:rPr lang="en-US" sz="40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i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to you too!”</a:t>
            </a:r>
            <a:endParaRPr lang="en-US" sz="4000" b="1" i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36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AEGIS.net, Inc. -  Powerful Results. Delivered.SM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5515-4EBF-43E8-ACEC-045678CDB9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D:\HIMSS\AEGIS HIMSS16 Final 32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6" y="281365"/>
            <a:ext cx="6022430" cy="603415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89178" y="274638"/>
            <a:ext cx="8229600" cy="1143000"/>
          </a:xfrm>
        </p:spPr>
        <p:txBody>
          <a:bodyPr/>
          <a:lstStyle/>
          <a:p>
            <a:r>
              <a:rPr lang="en-US" dirty="0" smtClean="0"/>
              <a:t>Who is AEGIS?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8" y="1531915"/>
            <a:ext cx="2676555" cy="35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2243139"/>
            <a:ext cx="2705020" cy="241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4267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Industry Research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33" y="1246915"/>
            <a:ext cx="5089102" cy="443051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81" y="2645279"/>
            <a:ext cx="4772025" cy="3609975"/>
          </a:xfrm>
          <a:prstGeom prst="rect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057400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sp>
        <p:nvSpPr>
          <p:cNvPr id="14" name="AutoShape 4"/>
          <p:cNvSpPr>
            <a:spLocks/>
          </p:cNvSpPr>
          <p:nvPr/>
        </p:nvSpPr>
        <p:spPr bwMode="auto">
          <a:xfrm>
            <a:off x="8559800" y="6535738"/>
            <a:ext cx="366713" cy="227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fld id="{06B16D74-6D4B-421A-A9BB-F5457DF078EC}" type="slidenum">
              <a:rPr lang="en-US" altLang="en-US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r" eaLnBrk="1"/>
              <a:t>7</a:t>
            </a:fld>
            <a:endParaRPr lang="en-US" altLang="en-US" dirty="0"/>
          </a:p>
        </p:txBody>
      </p:sp>
      <p:sp>
        <p:nvSpPr>
          <p:cNvPr id="15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6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93792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Industry Awards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4459685"/>
            <a:ext cx="3189287" cy="185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38675" y="4647618"/>
            <a:ext cx="3457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Overall Winner is the Health and Human Services – Family Planning Profile (FPP) </a:t>
            </a:r>
            <a:r>
              <a:rPr lang="en-US" dirty="0" smtClean="0"/>
              <a:t>Cloud based Conformance </a:t>
            </a:r>
            <a:r>
              <a:rPr lang="en-US" dirty="0"/>
              <a:t>Harness Platform, supported by </a:t>
            </a:r>
            <a:r>
              <a:rPr lang="en-US" dirty="0">
                <a:hlinkClick r:id="rId3"/>
              </a:rPr>
              <a:t>AEGIS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71576" y="3401110"/>
            <a:ext cx="8324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2016 </a:t>
            </a:r>
            <a:r>
              <a:rPr lang="en-US" sz="2800" b="1" dirty="0" smtClean="0"/>
              <a:t>Federal Health IT </a:t>
            </a:r>
            <a:r>
              <a:rPr lang="en-US" sz="2800" b="1" dirty="0"/>
              <a:t>Innovation </a:t>
            </a:r>
            <a:r>
              <a:rPr lang="en-US" sz="2800" b="1" dirty="0" smtClean="0"/>
              <a:t>Awards Finalists (Overall Innovation : Interoperability)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  <p:sp>
        <p:nvSpPr>
          <p:cNvPr id="7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99" y="1165399"/>
            <a:ext cx="4310062" cy="194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68" y="977950"/>
            <a:ext cx="1205972" cy="21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558"/>
            <a:ext cx="8229600" cy="700907"/>
          </a:xfrm>
        </p:spPr>
        <p:txBody>
          <a:bodyPr>
            <a:normAutofit fontScale="90000"/>
          </a:bodyPr>
          <a:lstStyle/>
          <a:p>
            <a:r>
              <a:rPr lang="en-US" cap="all" dirty="0" smtClean="0"/>
              <a:t>Interoperability</a:t>
            </a:r>
            <a:endParaRPr lang="en-US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3750"/>
            <a:ext cx="25908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990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400" b="1" i="1" dirty="0" smtClean="0"/>
              <a:t>REALITY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9718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/>
          </a:p>
          <a:p>
            <a:pPr algn="ctr"/>
            <a:r>
              <a:rPr lang="en-US" sz="4400" b="1" i="1" dirty="0" smtClean="0"/>
              <a:t>OBJECTIVE</a:t>
            </a:r>
            <a:r>
              <a:rPr lang="en-US" sz="2800" i="1" dirty="0" smtClean="0"/>
              <a:t> 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303317" y="1966356"/>
            <a:ext cx="883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</a:rPr>
              <a:t>     It is a “Point in Time”</a:t>
            </a:r>
            <a:endParaRPr lang="en-US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</a:rPr>
              <a:t> to achieve “Continuous </a:t>
            </a:r>
          </a:p>
          <a:p>
            <a:pPr algn="ctr"/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</a:rPr>
              <a:t>Interoperability”</a:t>
            </a:r>
            <a:endParaRPr lang="en-US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1"/>
          <p:cNvSpPr>
            <a:spLocks/>
          </p:cNvSpPr>
          <p:nvPr/>
        </p:nvSpPr>
        <p:spPr bwMode="auto">
          <a:xfrm>
            <a:off x="3627438" y="6546850"/>
            <a:ext cx="4999037" cy="227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AEGIS.net, Inc. -  Powerful Results. Delivered.</a:t>
            </a:r>
            <a:r>
              <a:rPr lang="en-US" altLang="en-US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</a:t>
            </a:r>
            <a:endParaRPr lang="en-US" altLang="en-US" dirty="0"/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8559800" y="6535738"/>
            <a:ext cx="366713" cy="227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1pPr>
            <a:lvl2pPr marL="742950" indent="-28575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2pPr>
            <a:lvl3pPr marL="11430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3pPr>
            <a:lvl4pPr marL="16002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4pPr>
            <a:lvl5pPr marL="2057400" indent="-228600" eaLnBrk="0"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6699"/>
                </a:solidFill>
                <a:latin typeface="Times New Roman" pitchFamily="18" charset="0"/>
                <a:ea typeface="Helvetica" charset="0"/>
                <a:cs typeface="Helvetica" charset="0"/>
                <a:sym typeface="Times New Roman" pitchFamily="18" charset="0"/>
              </a:defRPr>
            </a:lvl9pPr>
          </a:lstStyle>
          <a:p>
            <a:pPr algn="r" eaLnBrk="1"/>
            <a:fld id="{06B16D74-6D4B-421A-A9BB-F5457DF078EC}" type="slidenum">
              <a:rPr lang="en-US" altLang="en-US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r" eaLnBrk="1"/>
              <a:t>9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8" y="149047"/>
            <a:ext cx="567660" cy="7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rinthian columns design template">
  <a:themeElements>
    <a:clrScheme name="Corinthian columns design templat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008000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00730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14">
        <a:dk1>
          <a:srgbClr val="008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008000"/>
        </a:accent2>
        <a:accent3>
          <a:srgbClr val="FFFFE9"/>
        </a:accent3>
        <a:accent4>
          <a:srgbClr val="006C00"/>
        </a:accent4>
        <a:accent5>
          <a:srgbClr val="FFFFFA"/>
        </a:accent5>
        <a:accent6>
          <a:srgbClr val="00730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CBF6534865FB4797D6A0F2A6D168A9" ma:contentTypeVersion="0" ma:contentTypeDescription="Create a new document." ma:contentTypeScope="" ma:versionID="0c862af02498c5ad37230305a1779ce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B99C9E-2E3D-45D8-8ACF-1309A53C7B4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F64184-F384-472A-8D95-FE18CFCB1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3C2F006-E830-49C3-A3AB-85BA5BAC35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174264</TotalTime>
  <Words>1995</Words>
  <Application>Microsoft Office PowerPoint</Application>
  <PresentationFormat>On-screen Show (4:3)</PresentationFormat>
  <Paragraphs>331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Corinthian columns design template</vt:lpstr>
      <vt:lpstr>Concourse</vt:lpstr>
      <vt:lpstr>Powerful Results. Delivered. </vt:lpstr>
      <vt:lpstr>Assuring Interoperability</vt:lpstr>
      <vt:lpstr>     @Interopguy</vt:lpstr>
      <vt:lpstr>What would happen if airlines practiced “One and Done” Testing? How Important is Patient Safety?</vt:lpstr>
      <vt:lpstr>Overview</vt:lpstr>
      <vt:lpstr>Who is AEGIS?</vt:lpstr>
      <vt:lpstr>Industry Research</vt:lpstr>
      <vt:lpstr>Industry Awards</vt:lpstr>
      <vt:lpstr>Interoperability</vt:lpstr>
      <vt:lpstr>Elements of a Testing Program</vt:lpstr>
      <vt:lpstr>Testing Programs</vt:lpstr>
      <vt:lpstr>Sequoia Project</vt:lpstr>
      <vt:lpstr>eHEX Testing Program</vt:lpstr>
      <vt:lpstr>eHEX Testing Program</vt:lpstr>
      <vt:lpstr>eHEX Testing Program</vt:lpstr>
      <vt:lpstr>eHEX Testing Program (DIL)</vt:lpstr>
      <vt:lpstr>eHEX Testing Program (CTB)</vt:lpstr>
      <vt:lpstr>eHEX Testing Program</vt:lpstr>
      <vt:lpstr>eHEX Lessons Learned</vt:lpstr>
      <vt:lpstr>HHS/OPA IHE Profile FPP (QRPH) </vt:lpstr>
      <vt:lpstr>HHS/OPA IHE Profile FPP (QRPH) </vt:lpstr>
      <vt:lpstr>HHS/OPA IHE Profile FPP (QRPH) </vt:lpstr>
      <vt:lpstr>HHS/OPA IHE Profile FPP (QRPH) </vt:lpstr>
      <vt:lpstr>HL7 v2 Immunization</vt:lpstr>
      <vt:lpstr>FHIR – Integrated Ecosystem</vt:lpstr>
      <vt:lpstr>FHIR –EHR Integration</vt:lpstr>
      <vt:lpstr>FHIR Specification</vt:lpstr>
      <vt:lpstr>FHIR Resources (FMM)</vt:lpstr>
      <vt:lpstr>PowerPoint Presentation</vt:lpstr>
      <vt:lpstr>EHR Certification Testing</vt:lpstr>
      <vt:lpstr>How to Mitigate Interoperability Risk</vt:lpstr>
      <vt:lpstr>Industry Standards Development</vt:lpstr>
      <vt:lpstr>FHIR Version</vt:lpstr>
      <vt:lpstr>WildFHIR RI Client / Server</vt:lpstr>
      <vt:lpstr>FHIR – Capability Statement</vt:lpstr>
      <vt:lpstr>FHIR – Capability Statement</vt:lpstr>
      <vt:lpstr>FHIR – Incorporates Testing</vt:lpstr>
      <vt:lpstr>FHIR Test Script/Report Resources</vt:lpstr>
      <vt:lpstr>HL7 FHIR Connectathon 15)</vt:lpstr>
      <vt:lpstr>How to Integrate TDD into Agile Process</vt:lpstr>
      <vt:lpstr>Touchstone Project  (Review)</vt:lpstr>
      <vt:lpstr>Touchstone Project  (Review)</vt:lpstr>
      <vt:lpstr>Touchstone HL7 FHIR R3 Support</vt:lpstr>
      <vt:lpstr>Touchstone Project</vt:lpstr>
      <vt:lpstr>Touchstone Project</vt:lpstr>
      <vt:lpstr>Touchstone Project (TDD)</vt:lpstr>
      <vt:lpstr>Touchstone – Analytics (All)</vt:lpstr>
      <vt:lpstr>Touchstone – Analytics (Supported)</vt:lpstr>
      <vt:lpstr>Touchstone – Global Statistics</vt:lpstr>
      <vt:lpstr>PowerPoint Presentation</vt:lpstr>
      <vt:lpstr>How Interoperable is FHIR?</vt:lpstr>
      <vt:lpstr>FHIR Product Registries</vt:lpstr>
      <vt:lpstr>Litmus.org coming soon</vt:lpstr>
      <vt:lpstr>How Important is Patient Safety?</vt:lpstr>
      <vt:lpstr>Contact Us</vt:lpstr>
    </vt:vector>
  </TitlesOfParts>
  <Company>AEGIS.net,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AEGIS.net, Inc.</dc:title>
  <dc:creator>Mario G. Hyland (AEGIS.net)</dc:creator>
  <cp:lastModifiedBy>Mario G. Hyland (AEGIS.net)</cp:lastModifiedBy>
  <cp:revision>564</cp:revision>
  <cp:lastPrinted>2017-01-23T17:14:11Z</cp:lastPrinted>
  <dcterms:created xsi:type="dcterms:W3CDTF">2005-02-24T11:58:10Z</dcterms:created>
  <dcterms:modified xsi:type="dcterms:W3CDTF">2017-06-29T21:52:30Z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TC011594391033</vt:lpwstr>
  </property>
  <property fmtid="{D5CDD505-2E9C-101B-9397-08002B2CF9AE}" pid="3" name="ContentTypeId">
    <vt:lpwstr>0x01010011CBF6534865FB4797D6A0F2A6D168A9</vt:lpwstr>
  </property>
</Properties>
</file>