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5" r:id="rId2"/>
    <p:sldId id="271" r:id="rId3"/>
    <p:sldId id="260" r:id="rId4"/>
    <p:sldId id="270" r:id="rId5"/>
    <p:sldId id="273" r:id="rId6"/>
    <p:sldId id="272"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74"/>
  </p:normalViewPr>
  <p:slideViewPr>
    <p:cSldViewPr snapToGrid="0" snapToObjects="1">
      <p:cViewPr varScale="1">
        <p:scale>
          <a:sx n="86" d="100"/>
          <a:sy n="86" d="100"/>
        </p:scale>
        <p:origin x="8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A08EC-5D52-4459-AB20-CB344D255CB7}" type="doc">
      <dgm:prSet loTypeId="urn:microsoft.com/office/officeart/2005/8/layout/chevron1" loCatId="Inbox" qsTypeId="urn:microsoft.com/office/officeart/2005/8/quickstyle/simple1" qsCatId="simple" csTypeId="urn:microsoft.com/office/officeart/2005/8/colors/ColorSchemeForSuggestions" csCatId="other" phldr="1"/>
      <dgm:spPr/>
      <dgm:t>
        <a:bodyPr/>
        <a:lstStyle/>
        <a:p>
          <a:endParaRPr lang="en-US"/>
        </a:p>
      </dgm:t>
    </dgm:pt>
    <dgm:pt modelId="{10C47A31-4A7C-4B15-9E55-AF13AF76C6D4}">
      <dgm:prSet/>
      <dgm:spPr/>
      <dgm:t>
        <a:bodyPr/>
        <a:lstStyle/>
        <a:p>
          <a:r>
            <a:rPr lang="en-US" dirty="0"/>
            <a:t>Immediate – this year - Baseline, Phase 1 – necessary to get started</a:t>
          </a:r>
        </a:p>
      </dgm:t>
    </dgm:pt>
    <dgm:pt modelId="{D285728B-50C2-420A-AED6-EDC4C0FB881F}" type="parTrans" cxnId="{AB4E8B77-C7DB-463B-9B88-A282978189A4}">
      <dgm:prSet/>
      <dgm:spPr/>
      <dgm:t>
        <a:bodyPr/>
        <a:lstStyle/>
        <a:p>
          <a:endParaRPr lang="en-US"/>
        </a:p>
      </dgm:t>
    </dgm:pt>
    <dgm:pt modelId="{E3F5FBC3-7F01-40DA-9877-4C98194FD579}" type="sibTrans" cxnId="{AB4E8B77-C7DB-463B-9B88-A282978189A4}">
      <dgm:prSet/>
      <dgm:spPr/>
      <dgm:t>
        <a:bodyPr/>
        <a:lstStyle/>
        <a:p>
          <a:endParaRPr lang="en-US"/>
        </a:p>
      </dgm:t>
    </dgm:pt>
    <dgm:pt modelId="{CB6A76E0-CA1D-44E9-867B-07E47D3887B6}">
      <dgm:prSet/>
      <dgm:spPr/>
      <dgm:t>
        <a:bodyPr/>
        <a:lstStyle/>
        <a:p>
          <a:r>
            <a:rPr lang="en-US" dirty="0"/>
            <a:t>Open Standards, IP license issues, Governance, </a:t>
          </a:r>
          <a:r>
            <a:rPr lang="en-US" dirty="0">
              <a:latin typeface="Arial Narrow" pitchFamily="34" charset="0"/>
              <a:cs typeface="Arial" charset="0"/>
            </a:rPr>
            <a:t>Strategy for Coord w/ External Stakeholders </a:t>
          </a:r>
          <a:r>
            <a:rPr lang="en-US" dirty="0"/>
            <a:t> (Deliverable: Standards Adoption Policy and Draft HSPC License – 10 pages and 2 page license)</a:t>
          </a:r>
        </a:p>
      </dgm:t>
    </dgm:pt>
    <dgm:pt modelId="{AC873BAD-AF55-4232-ACAC-0C47E806208B}" type="parTrans" cxnId="{6D28EAAB-C718-4D5B-A037-C65F59C6C31D}">
      <dgm:prSet/>
      <dgm:spPr/>
      <dgm:t>
        <a:bodyPr/>
        <a:lstStyle/>
        <a:p>
          <a:endParaRPr lang="en-US"/>
        </a:p>
      </dgm:t>
    </dgm:pt>
    <dgm:pt modelId="{9B1DFA47-D036-4512-99E6-520051A879B7}" type="sibTrans" cxnId="{6D28EAAB-C718-4D5B-A037-C65F59C6C31D}">
      <dgm:prSet/>
      <dgm:spPr/>
      <dgm:t>
        <a:bodyPr/>
        <a:lstStyle/>
        <a:p>
          <a:endParaRPr lang="en-US"/>
        </a:p>
      </dgm:t>
    </dgm:pt>
    <dgm:pt modelId="{54A31B9B-9331-492A-919A-438513CAE5ED}">
      <dgm:prSet/>
      <dgm:spPr/>
      <dgm:t>
        <a:bodyPr/>
        <a:lstStyle/>
        <a:p>
          <a:r>
            <a:rPr lang="en-US" dirty="0"/>
            <a:t>Data services, governance, and models (Deliverable: Data resource and governance sharing policy – white paper – 20 pages)</a:t>
          </a:r>
        </a:p>
      </dgm:t>
    </dgm:pt>
    <dgm:pt modelId="{9E708E96-D541-4F3A-9FFC-AF2F428E1CA3}" type="parTrans" cxnId="{32A38140-DFB2-4BB1-B86A-D8D2F8FC430D}">
      <dgm:prSet/>
      <dgm:spPr/>
      <dgm:t>
        <a:bodyPr/>
        <a:lstStyle/>
        <a:p>
          <a:endParaRPr lang="en-US"/>
        </a:p>
      </dgm:t>
    </dgm:pt>
    <dgm:pt modelId="{E129731D-18E1-4AE9-9ED6-7D43448BE078}" type="sibTrans" cxnId="{32A38140-DFB2-4BB1-B86A-D8D2F8FC430D}">
      <dgm:prSet/>
      <dgm:spPr/>
      <dgm:t>
        <a:bodyPr/>
        <a:lstStyle/>
        <a:p>
          <a:endParaRPr lang="en-US"/>
        </a:p>
      </dgm:t>
    </dgm:pt>
    <dgm:pt modelId="{180184ED-51AC-473C-8DCB-E6E4676BC174}">
      <dgm:prSet/>
      <dgm:spPr/>
      <dgm:t>
        <a:bodyPr/>
        <a:lstStyle/>
        <a:p>
          <a:r>
            <a:rPr lang="en-US"/>
            <a:t>CDS artifacts (Deliverable: process for management and governance of knowledge content)</a:t>
          </a:r>
        </a:p>
      </dgm:t>
    </dgm:pt>
    <dgm:pt modelId="{4A3AB110-4CEC-4F26-B881-C27CAD04CCD4}" type="parTrans" cxnId="{3507BB3F-9433-4C63-93EC-DE4F61068C18}">
      <dgm:prSet/>
      <dgm:spPr/>
      <dgm:t>
        <a:bodyPr/>
        <a:lstStyle/>
        <a:p>
          <a:endParaRPr lang="en-US"/>
        </a:p>
      </dgm:t>
    </dgm:pt>
    <dgm:pt modelId="{EDAD54DE-EA12-48A8-8A59-A0DF044C2B42}" type="sibTrans" cxnId="{3507BB3F-9433-4C63-93EC-DE4F61068C18}">
      <dgm:prSet/>
      <dgm:spPr/>
      <dgm:t>
        <a:bodyPr/>
        <a:lstStyle/>
        <a:p>
          <a:endParaRPr lang="en-US"/>
        </a:p>
      </dgm:t>
    </dgm:pt>
    <dgm:pt modelId="{A2A450A2-1A98-4E76-89A7-91EAE47C57E0}">
      <dgm:prSet/>
      <dgm:spPr/>
      <dgm:t>
        <a:bodyPr/>
        <a:lstStyle/>
        <a:p>
          <a:r>
            <a:rPr lang="en-US" dirty="0"/>
            <a:t>Workflow/BPM context artifacts (Deliverable: process for management and governance of knowledge content)</a:t>
          </a:r>
        </a:p>
      </dgm:t>
    </dgm:pt>
    <dgm:pt modelId="{93DF87F7-B04B-4ADD-8839-107110B1CAC8}" type="parTrans" cxnId="{AC6A87C1-D4BC-4A23-B704-7D43385FAB81}">
      <dgm:prSet/>
      <dgm:spPr/>
      <dgm:t>
        <a:bodyPr/>
        <a:lstStyle/>
        <a:p>
          <a:endParaRPr lang="en-US"/>
        </a:p>
      </dgm:t>
    </dgm:pt>
    <dgm:pt modelId="{48067E14-B550-4244-B751-AABD827B47DF}" type="sibTrans" cxnId="{AC6A87C1-D4BC-4A23-B704-7D43385FAB81}">
      <dgm:prSet/>
      <dgm:spPr/>
      <dgm:t>
        <a:bodyPr/>
        <a:lstStyle/>
        <a:p>
          <a:endParaRPr lang="en-US"/>
        </a:p>
      </dgm:t>
    </dgm:pt>
    <dgm:pt modelId="{C444BC12-06D6-48F2-B005-FE03DB531726}">
      <dgm:prSet/>
      <dgm:spPr/>
      <dgm:t>
        <a:bodyPr/>
        <a:lstStyle/>
        <a:p>
          <a:r>
            <a:rPr lang="en-US"/>
            <a:t>Medium – start now, but complete in year 2 – Phase 2 – necessary/sufficient to say “adopting HSPC”</a:t>
          </a:r>
        </a:p>
      </dgm:t>
    </dgm:pt>
    <dgm:pt modelId="{001263F4-C6F4-41A2-A427-922C6B11DF66}" type="parTrans" cxnId="{0E4FC274-EAAA-4FD4-94D5-AC9F92FF09A3}">
      <dgm:prSet/>
      <dgm:spPr/>
      <dgm:t>
        <a:bodyPr/>
        <a:lstStyle/>
        <a:p>
          <a:endParaRPr lang="en-US"/>
        </a:p>
      </dgm:t>
    </dgm:pt>
    <dgm:pt modelId="{EB4800CB-F5C8-4EC9-833A-7CF5BE5632EC}" type="sibTrans" cxnId="{0E4FC274-EAAA-4FD4-94D5-AC9F92FF09A3}">
      <dgm:prSet/>
      <dgm:spPr/>
      <dgm:t>
        <a:bodyPr/>
        <a:lstStyle/>
        <a:p>
          <a:endParaRPr lang="en-US"/>
        </a:p>
      </dgm:t>
    </dgm:pt>
    <dgm:pt modelId="{C7137217-0EC9-4C46-9641-70F2AA8358E3}">
      <dgm:prSet/>
      <dgm:spPr/>
      <dgm:t>
        <a:bodyPr/>
        <a:lstStyle/>
        <a:p>
          <a:r>
            <a:rPr lang="en-US" dirty="0"/>
            <a:t>Maturity Model and Certification</a:t>
          </a:r>
        </a:p>
      </dgm:t>
    </dgm:pt>
    <dgm:pt modelId="{77FB5989-FF05-4FA6-B946-099E86614167}" type="parTrans" cxnId="{E16C1D31-3BB8-4352-8EE9-0B5188646A21}">
      <dgm:prSet/>
      <dgm:spPr/>
      <dgm:t>
        <a:bodyPr/>
        <a:lstStyle/>
        <a:p>
          <a:endParaRPr lang="en-US"/>
        </a:p>
      </dgm:t>
    </dgm:pt>
    <dgm:pt modelId="{4E1740BE-ECF7-4AF9-B549-2C660C92C860}" type="sibTrans" cxnId="{E16C1D31-3BB8-4352-8EE9-0B5188646A21}">
      <dgm:prSet/>
      <dgm:spPr/>
      <dgm:t>
        <a:bodyPr/>
        <a:lstStyle/>
        <a:p>
          <a:endParaRPr lang="en-US"/>
        </a:p>
      </dgm:t>
    </dgm:pt>
    <dgm:pt modelId="{56E323F4-4585-4501-9CA4-076D6D1350F0}">
      <dgm:prSet/>
      <dgm:spPr/>
      <dgm:t>
        <a:bodyPr/>
        <a:lstStyle/>
        <a:p>
          <a:r>
            <a:rPr lang="en-US" dirty="0"/>
            <a:t>Workflow/BPM model content</a:t>
          </a:r>
        </a:p>
      </dgm:t>
    </dgm:pt>
    <dgm:pt modelId="{EEEF0E9C-9178-4B3B-9583-187105A46189}" type="parTrans" cxnId="{A14F5BAA-3B47-44DF-8E66-E0C97284AA64}">
      <dgm:prSet/>
      <dgm:spPr/>
      <dgm:t>
        <a:bodyPr/>
        <a:lstStyle/>
        <a:p>
          <a:endParaRPr lang="en-US"/>
        </a:p>
      </dgm:t>
    </dgm:pt>
    <dgm:pt modelId="{F932323C-A104-41FC-9EBF-C393C6A4FAD5}" type="sibTrans" cxnId="{A14F5BAA-3B47-44DF-8E66-E0C97284AA64}">
      <dgm:prSet/>
      <dgm:spPr/>
      <dgm:t>
        <a:bodyPr/>
        <a:lstStyle/>
        <a:p>
          <a:endParaRPr lang="en-US"/>
        </a:p>
      </dgm:t>
    </dgm:pt>
    <dgm:pt modelId="{165DBAB1-D042-4BE3-9819-FE71F4D3B323}">
      <dgm:prSet/>
      <dgm:spPr/>
      <dgm:t>
        <a:bodyPr/>
        <a:lstStyle/>
        <a:p>
          <a:r>
            <a:rPr lang="en-US" dirty="0"/>
            <a:t>Analytics Services</a:t>
          </a:r>
        </a:p>
      </dgm:t>
    </dgm:pt>
    <dgm:pt modelId="{7F7A0F24-E666-4EFD-BAD9-CCBDAF0B7C25}" type="parTrans" cxnId="{BE9F55E3-CCB0-4B97-829E-2380DC370DE3}">
      <dgm:prSet/>
      <dgm:spPr/>
      <dgm:t>
        <a:bodyPr/>
        <a:lstStyle/>
        <a:p>
          <a:endParaRPr lang="en-US"/>
        </a:p>
      </dgm:t>
    </dgm:pt>
    <dgm:pt modelId="{7B67D7E0-9363-4C6A-8D38-897E59BE4FEA}" type="sibTrans" cxnId="{BE9F55E3-CCB0-4B97-829E-2380DC370DE3}">
      <dgm:prSet/>
      <dgm:spPr/>
      <dgm:t>
        <a:bodyPr/>
        <a:lstStyle/>
        <a:p>
          <a:endParaRPr lang="en-US"/>
        </a:p>
      </dgm:t>
    </dgm:pt>
    <dgm:pt modelId="{9124D133-673F-4CF5-AB63-1A7D8C1C465B}">
      <dgm:prSet/>
      <dgm:spPr/>
      <dgm:t>
        <a:bodyPr/>
        <a:lstStyle/>
        <a:p>
          <a:r>
            <a:rPr lang="en-US"/>
            <a:t>Future – years 3-5 – Phases 3-4 – full agile releases to say adherent to HSPC Vx.0</a:t>
          </a:r>
        </a:p>
      </dgm:t>
    </dgm:pt>
    <dgm:pt modelId="{4E5FB964-817A-484E-B4C0-99D87A12C2AD}" type="parTrans" cxnId="{0FB1EA77-C621-4EB4-9F69-D76F6642C626}">
      <dgm:prSet/>
      <dgm:spPr/>
      <dgm:t>
        <a:bodyPr/>
        <a:lstStyle/>
        <a:p>
          <a:endParaRPr lang="en-US"/>
        </a:p>
      </dgm:t>
    </dgm:pt>
    <dgm:pt modelId="{DC948D14-A22E-4172-9E49-C4093D9D09B5}" type="sibTrans" cxnId="{0FB1EA77-C621-4EB4-9F69-D76F6642C626}">
      <dgm:prSet/>
      <dgm:spPr/>
      <dgm:t>
        <a:bodyPr/>
        <a:lstStyle/>
        <a:p>
          <a:endParaRPr lang="en-US"/>
        </a:p>
      </dgm:t>
    </dgm:pt>
    <dgm:pt modelId="{8000A13A-9F5E-48AA-A8E8-11D7D028D1D9}">
      <dgm:prSet/>
      <dgm:spPr/>
      <dgm:t>
        <a:bodyPr/>
        <a:lstStyle/>
        <a:p>
          <a:r>
            <a:rPr lang="en-US"/>
            <a:t>Full interoperability toolkit</a:t>
          </a:r>
        </a:p>
      </dgm:t>
    </dgm:pt>
    <dgm:pt modelId="{F3E9E277-3517-43D1-AE8E-6D25C9440EB2}" type="parTrans" cxnId="{26CB6E1D-C7E1-453F-ADD6-7A08AD3B1AD3}">
      <dgm:prSet/>
      <dgm:spPr/>
      <dgm:t>
        <a:bodyPr/>
        <a:lstStyle/>
        <a:p>
          <a:endParaRPr lang="en-US"/>
        </a:p>
      </dgm:t>
    </dgm:pt>
    <dgm:pt modelId="{A907D392-4EC1-4738-914F-3ACD8228A417}" type="sibTrans" cxnId="{26CB6E1D-C7E1-453F-ADD6-7A08AD3B1AD3}">
      <dgm:prSet/>
      <dgm:spPr/>
      <dgm:t>
        <a:bodyPr/>
        <a:lstStyle/>
        <a:p>
          <a:endParaRPr lang="en-US"/>
        </a:p>
      </dgm:t>
    </dgm:pt>
    <dgm:pt modelId="{6E4464AB-3F14-47ED-955B-A4573D6864CA}">
      <dgm:prSet/>
      <dgm:spPr/>
      <dgm:t>
        <a:bodyPr/>
        <a:lstStyle/>
        <a:p>
          <a:endParaRPr lang="en-US" dirty="0"/>
        </a:p>
      </dgm:t>
    </dgm:pt>
    <dgm:pt modelId="{5F99167D-849D-4CDE-A68A-12EC9740D1F6}" type="parTrans" cxnId="{FEB73B11-1014-4A67-8DB5-F4D4C7499AEC}">
      <dgm:prSet/>
      <dgm:spPr/>
      <dgm:t>
        <a:bodyPr/>
        <a:lstStyle/>
        <a:p>
          <a:endParaRPr lang="en-US"/>
        </a:p>
      </dgm:t>
    </dgm:pt>
    <dgm:pt modelId="{8A3950CB-F7AB-4D27-B823-4BF9DAFCE4BD}" type="sibTrans" cxnId="{FEB73B11-1014-4A67-8DB5-F4D4C7499AEC}">
      <dgm:prSet/>
      <dgm:spPr/>
      <dgm:t>
        <a:bodyPr/>
        <a:lstStyle/>
        <a:p>
          <a:endParaRPr lang="en-US"/>
        </a:p>
      </dgm:t>
    </dgm:pt>
    <dgm:pt modelId="{6604C547-F222-4174-BCB1-C56DE1010B5F}">
      <dgm:prSet/>
      <dgm:spPr/>
      <dgm:t>
        <a:bodyPr/>
        <a:lstStyle/>
        <a:p>
          <a:r>
            <a:rPr lang="en-US" dirty="0"/>
            <a:t>What does analytic services mean</a:t>
          </a:r>
        </a:p>
      </dgm:t>
    </dgm:pt>
    <dgm:pt modelId="{CE046B2F-9EE1-4D9A-83CD-18A0C1C8B12B}" type="parTrans" cxnId="{2FC4AEC4-10DB-4F05-93E5-63DC196A7155}">
      <dgm:prSet/>
      <dgm:spPr/>
      <dgm:t>
        <a:bodyPr/>
        <a:lstStyle/>
        <a:p>
          <a:endParaRPr lang="en-US"/>
        </a:p>
      </dgm:t>
    </dgm:pt>
    <dgm:pt modelId="{65B03F78-E701-4655-A139-6EFDD16F3719}" type="sibTrans" cxnId="{2FC4AEC4-10DB-4F05-93E5-63DC196A7155}">
      <dgm:prSet/>
      <dgm:spPr/>
      <dgm:t>
        <a:bodyPr/>
        <a:lstStyle/>
        <a:p>
          <a:endParaRPr lang="en-US"/>
        </a:p>
      </dgm:t>
    </dgm:pt>
    <dgm:pt modelId="{A40ADAA1-1894-4464-A05E-2C96BC8B6958}">
      <dgm:prSet/>
      <dgm:spPr/>
      <dgm:t>
        <a:bodyPr/>
        <a:lstStyle/>
        <a:p>
          <a:endParaRPr lang="en-US" dirty="0"/>
        </a:p>
      </dgm:t>
    </dgm:pt>
    <dgm:pt modelId="{06D01F13-3D27-46FD-BB16-D190595CE761}" type="parTrans" cxnId="{F3873B14-C0A5-48C5-899D-4AD2E20DFD3D}">
      <dgm:prSet/>
      <dgm:spPr/>
      <dgm:t>
        <a:bodyPr/>
        <a:lstStyle/>
        <a:p>
          <a:endParaRPr lang="en-US"/>
        </a:p>
      </dgm:t>
    </dgm:pt>
    <dgm:pt modelId="{AF85E220-14D7-426F-90F7-1ECEF14E79C3}" type="sibTrans" cxnId="{F3873B14-C0A5-48C5-899D-4AD2E20DFD3D}">
      <dgm:prSet/>
      <dgm:spPr/>
      <dgm:t>
        <a:bodyPr/>
        <a:lstStyle/>
        <a:p>
          <a:endParaRPr lang="en-US"/>
        </a:p>
      </dgm:t>
    </dgm:pt>
    <dgm:pt modelId="{35065C27-947F-42B7-9974-744DC9982F81}">
      <dgm:prSet/>
      <dgm:spPr/>
      <dgm:t>
        <a:bodyPr/>
        <a:lstStyle/>
        <a:p>
          <a:r>
            <a:rPr lang="en-US" dirty="0"/>
            <a:t>Identify KPI and outcomes business drivers outcomes and performance improvement from HSPC adoption</a:t>
          </a:r>
        </a:p>
      </dgm:t>
    </dgm:pt>
    <dgm:pt modelId="{19CA2EFD-5A47-4E2E-AA1F-83E81A7FFE8E}" type="parTrans" cxnId="{BFD8D47B-BCA4-49F4-8D1E-DC2DA2D24BD6}">
      <dgm:prSet/>
      <dgm:spPr/>
      <dgm:t>
        <a:bodyPr/>
        <a:lstStyle/>
        <a:p>
          <a:endParaRPr lang="en-US"/>
        </a:p>
      </dgm:t>
    </dgm:pt>
    <dgm:pt modelId="{2A58B95D-2E6C-4B5F-9C66-D2BE58B52459}" type="sibTrans" cxnId="{BFD8D47B-BCA4-49F4-8D1E-DC2DA2D24BD6}">
      <dgm:prSet/>
      <dgm:spPr/>
      <dgm:t>
        <a:bodyPr/>
        <a:lstStyle/>
        <a:p>
          <a:endParaRPr lang="en-US"/>
        </a:p>
      </dgm:t>
    </dgm:pt>
    <dgm:pt modelId="{7472F634-BB11-488A-8F08-1A738235C76E}" type="pres">
      <dgm:prSet presAssocID="{0AAA08EC-5D52-4459-AB20-CB344D255CB7}" presName="Name0" presStyleCnt="0">
        <dgm:presLayoutVars>
          <dgm:dir/>
          <dgm:animLvl val="lvl"/>
          <dgm:resizeHandles val="exact"/>
        </dgm:presLayoutVars>
      </dgm:prSet>
      <dgm:spPr/>
    </dgm:pt>
    <dgm:pt modelId="{74E4CEC5-5D7C-4D84-B244-04070991909C}" type="pres">
      <dgm:prSet presAssocID="{10C47A31-4A7C-4B15-9E55-AF13AF76C6D4}" presName="composite" presStyleCnt="0"/>
      <dgm:spPr/>
    </dgm:pt>
    <dgm:pt modelId="{D11D34C4-4C80-4778-977C-BA089144F1F8}" type="pres">
      <dgm:prSet presAssocID="{10C47A31-4A7C-4B15-9E55-AF13AF76C6D4}" presName="parTx" presStyleLbl="node1" presStyleIdx="0" presStyleCnt="3">
        <dgm:presLayoutVars>
          <dgm:chMax val="0"/>
          <dgm:chPref val="0"/>
          <dgm:bulletEnabled val="1"/>
        </dgm:presLayoutVars>
      </dgm:prSet>
      <dgm:spPr/>
    </dgm:pt>
    <dgm:pt modelId="{554458E7-BB90-4A5C-8C55-2E5AE0F8AA03}" type="pres">
      <dgm:prSet presAssocID="{10C47A31-4A7C-4B15-9E55-AF13AF76C6D4}" presName="desTx" presStyleLbl="revTx" presStyleIdx="0" presStyleCnt="3">
        <dgm:presLayoutVars>
          <dgm:bulletEnabled val="1"/>
        </dgm:presLayoutVars>
      </dgm:prSet>
      <dgm:spPr/>
    </dgm:pt>
    <dgm:pt modelId="{3005C86D-447E-41A2-B9FB-53DFB47C67F6}" type="pres">
      <dgm:prSet presAssocID="{E3F5FBC3-7F01-40DA-9877-4C98194FD579}" presName="space" presStyleCnt="0"/>
      <dgm:spPr/>
    </dgm:pt>
    <dgm:pt modelId="{C007E342-F20B-4A54-B1F9-57E41012F329}" type="pres">
      <dgm:prSet presAssocID="{C444BC12-06D6-48F2-B005-FE03DB531726}" presName="composite" presStyleCnt="0"/>
      <dgm:spPr/>
    </dgm:pt>
    <dgm:pt modelId="{B58BCF2C-C4A3-401A-877B-312A651D2E40}" type="pres">
      <dgm:prSet presAssocID="{C444BC12-06D6-48F2-B005-FE03DB531726}" presName="parTx" presStyleLbl="node1" presStyleIdx="1" presStyleCnt="3">
        <dgm:presLayoutVars>
          <dgm:chMax val="0"/>
          <dgm:chPref val="0"/>
          <dgm:bulletEnabled val="1"/>
        </dgm:presLayoutVars>
      </dgm:prSet>
      <dgm:spPr/>
    </dgm:pt>
    <dgm:pt modelId="{DDCA189E-EFD5-49C1-AA66-3B535EA61D70}" type="pres">
      <dgm:prSet presAssocID="{C444BC12-06D6-48F2-B005-FE03DB531726}" presName="desTx" presStyleLbl="revTx" presStyleIdx="1" presStyleCnt="3">
        <dgm:presLayoutVars>
          <dgm:bulletEnabled val="1"/>
        </dgm:presLayoutVars>
      </dgm:prSet>
      <dgm:spPr/>
    </dgm:pt>
    <dgm:pt modelId="{6D1394A6-9B1E-47A6-846B-FD0E75573C94}" type="pres">
      <dgm:prSet presAssocID="{EB4800CB-F5C8-4EC9-833A-7CF5BE5632EC}" presName="space" presStyleCnt="0"/>
      <dgm:spPr/>
    </dgm:pt>
    <dgm:pt modelId="{7736E462-C2C1-4540-8949-D5153E16974A}" type="pres">
      <dgm:prSet presAssocID="{9124D133-673F-4CF5-AB63-1A7D8C1C465B}" presName="composite" presStyleCnt="0"/>
      <dgm:spPr/>
    </dgm:pt>
    <dgm:pt modelId="{C6C076F3-8596-4E66-85A5-FD839049280F}" type="pres">
      <dgm:prSet presAssocID="{9124D133-673F-4CF5-AB63-1A7D8C1C465B}" presName="parTx" presStyleLbl="node1" presStyleIdx="2" presStyleCnt="3">
        <dgm:presLayoutVars>
          <dgm:chMax val="0"/>
          <dgm:chPref val="0"/>
          <dgm:bulletEnabled val="1"/>
        </dgm:presLayoutVars>
      </dgm:prSet>
      <dgm:spPr/>
    </dgm:pt>
    <dgm:pt modelId="{F2DA0E26-B7A4-494A-9759-46786DF88E4D}" type="pres">
      <dgm:prSet presAssocID="{9124D133-673F-4CF5-AB63-1A7D8C1C465B}" presName="desTx" presStyleLbl="revTx" presStyleIdx="2" presStyleCnt="3">
        <dgm:presLayoutVars>
          <dgm:bulletEnabled val="1"/>
        </dgm:presLayoutVars>
      </dgm:prSet>
      <dgm:spPr/>
    </dgm:pt>
  </dgm:ptLst>
  <dgm:cxnLst>
    <dgm:cxn modelId="{FEB73B11-1014-4A67-8DB5-F4D4C7499AEC}" srcId="{10C47A31-4A7C-4B15-9E55-AF13AF76C6D4}" destId="{6E4464AB-3F14-47ED-955B-A4573D6864CA}" srcOrd="4" destOrd="0" parTransId="{5F99167D-849D-4CDE-A68A-12EC9740D1F6}" sibTransId="{8A3950CB-F7AB-4D27-B823-4BF9DAFCE4BD}"/>
    <dgm:cxn modelId="{F3873B14-C0A5-48C5-899D-4AD2E20DFD3D}" srcId="{35065C27-947F-42B7-9974-744DC9982F81}" destId="{A40ADAA1-1894-4464-A05E-2C96BC8B6958}" srcOrd="0" destOrd="0" parTransId="{06D01F13-3D27-46FD-BB16-D190595CE761}" sibTransId="{AF85E220-14D7-426F-90F7-1ECEF14E79C3}"/>
    <dgm:cxn modelId="{26CB6E1D-C7E1-453F-ADD6-7A08AD3B1AD3}" srcId="{9124D133-673F-4CF5-AB63-1A7D8C1C465B}" destId="{8000A13A-9F5E-48AA-A8E8-11D7D028D1D9}" srcOrd="0" destOrd="0" parTransId="{F3E9E277-3517-43D1-AE8E-6D25C9440EB2}" sibTransId="{A907D392-4EC1-4738-914F-3ACD8228A417}"/>
    <dgm:cxn modelId="{E7F70325-B2A8-4C19-B4D8-7AC16F74A20E}" type="presOf" srcId="{C7137217-0EC9-4C46-9641-70F2AA8358E3}" destId="{DDCA189E-EFD5-49C1-AA66-3B535EA61D70}" srcOrd="0" destOrd="0" presId="urn:microsoft.com/office/officeart/2005/8/layout/chevron1"/>
    <dgm:cxn modelId="{9D46B529-BB70-4209-A86B-E871A332B06A}" type="presOf" srcId="{6604C547-F222-4174-BCB1-C56DE1010B5F}" destId="{DDCA189E-EFD5-49C1-AA66-3B535EA61D70}" srcOrd="0" destOrd="3" presId="urn:microsoft.com/office/officeart/2005/8/layout/chevron1"/>
    <dgm:cxn modelId="{2232F12D-33E3-4BAB-AD66-C6331862898B}" type="presOf" srcId="{54A31B9B-9331-492A-919A-438513CAE5ED}" destId="{554458E7-BB90-4A5C-8C55-2E5AE0F8AA03}" srcOrd="0" destOrd="1" presId="urn:microsoft.com/office/officeart/2005/8/layout/chevron1"/>
    <dgm:cxn modelId="{E16C1D31-3BB8-4352-8EE9-0B5188646A21}" srcId="{C444BC12-06D6-48F2-B005-FE03DB531726}" destId="{C7137217-0EC9-4C46-9641-70F2AA8358E3}" srcOrd="0" destOrd="0" parTransId="{77FB5989-FF05-4FA6-B946-099E86614167}" sibTransId="{4E1740BE-ECF7-4AF9-B549-2C660C92C860}"/>
    <dgm:cxn modelId="{E894AA35-E8B3-4861-9DC2-E9602321A86E}" type="presOf" srcId="{180184ED-51AC-473C-8DCB-E6E4676BC174}" destId="{554458E7-BB90-4A5C-8C55-2E5AE0F8AA03}" srcOrd="0" destOrd="2" presId="urn:microsoft.com/office/officeart/2005/8/layout/chevron1"/>
    <dgm:cxn modelId="{086CA337-C582-45E7-8ACE-9956846464EE}" type="presOf" srcId="{9124D133-673F-4CF5-AB63-1A7D8C1C465B}" destId="{C6C076F3-8596-4E66-85A5-FD839049280F}" srcOrd="0" destOrd="0" presId="urn:microsoft.com/office/officeart/2005/8/layout/chevron1"/>
    <dgm:cxn modelId="{5A4E093C-0C81-4041-B7D7-9556337F1420}" type="presOf" srcId="{35065C27-947F-42B7-9974-744DC9982F81}" destId="{DDCA189E-EFD5-49C1-AA66-3B535EA61D70}" srcOrd="0" destOrd="4" presId="urn:microsoft.com/office/officeart/2005/8/layout/chevron1"/>
    <dgm:cxn modelId="{9DE2173D-8332-4F67-8C63-AB4A0AF91BC4}" type="presOf" srcId="{C444BC12-06D6-48F2-B005-FE03DB531726}" destId="{B58BCF2C-C4A3-401A-877B-312A651D2E40}" srcOrd="0" destOrd="0" presId="urn:microsoft.com/office/officeart/2005/8/layout/chevron1"/>
    <dgm:cxn modelId="{3507BB3F-9433-4C63-93EC-DE4F61068C18}" srcId="{10C47A31-4A7C-4B15-9E55-AF13AF76C6D4}" destId="{180184ED-51AC-473C-8DCB-E6E4676BC174}" srcOrd="2" destOrd="0" parTransId="{4A3AB110-4CEC-4F26-B881-C27CAD04CCD4}" sibTransId="{EDAD54DE-EA12-48A8-8A59-A0DF044C2B42}"/>
    <dgm:cxn modelId="{32A38140-DFB2-4BB1-B86A-D8D2F8FC430D}" srcId="{10C47A31-4A7C-4B15-9E55-AF13AF76C6D4}" destId="{54A31B9B-9331-492A-919A-438513CAE5ED}" srcOrd="1" destOrd="0" parTransId="{9E708E96-D541-4F3A-9FFC-AF2F428E1CA3}" sibTransId="{E129731D-18E1-4AE9-9ED6-7D43448BE078}"/>
    <dgm:cxn modelId="{FC4BE347-DBC4-403D-9922-BF3174BE5ABA}" type="presOf" srcId="{6E4464AB-3F14-47ED-955B-A4573D6864CA}" destId="{554458E7-BB90-4A5C-8C55-2E5AE0F8AA03}" srcOrd="0" destOrd="4" presId="urn:microsoft.com/office/officeart/2005/8/layout/chevron1"/>
    <dgm:cxn modelId="{D058F767-287D-4D91-A810-B03A5291FF43}" type="presOf" srcId="{A40ADAA1-1894-4464-A05E-2C96BC8B6958}" destId="{DDCA189E-EFD5-49C1-AA66-3B535EA61D70}" srcOrd="0" destOrd="5" presId="urn:microsoft.com/office/officeart/2005/8/layout/chevron1"/>
    <dgm:cxn modelId="{73B1BB51-8E89-4542-AB3D-83F6EFAD64EB}" type="presOf" srcId="{8000A13A-9F5E-48AA-A8E8-11D7D028D1D9}" destId="{F2DA0E26-B7A4-494A-9759-46786DF88E4D}" srcOrd="0" destOrd="0" presId="urn:microsoft.com/office/officeart/2005/8/layout/chevron1"/>
    <dgm:cxn modelId="{0E4FC274-EAAA-4FD4-94D5-AC9F92FF09A3}" srcId="{0AAA08EC-5D52-4459-AB20-CB344D255CB7}" destId="{C444BC12-06D6-48F2-B005-FE03DB531726}" srcOrd="1" destOrd="0" parTransId="{001263F4-C6F4-41A2-A427-922C6B11DF66}" sibTransId="{EB4800CB-F5C8-4EC9-833A-7CF5BE5632EC}"/>
    <dgm:cxn modelId="{AB4E8B77-C7DB-463B-9B88-A282978189A4}" srcId="{0AAA08EC-5D52-4459-AB20-CB344D255CB7}" destId="{10C47A31-4A7C-4B15-9E55-AF13AF76C6D4}" srcOrd="0" destOrd="0" parTransId="{D285728B-50C2-420A-AED6-EDC4C0FB881F}" sibTransId="{E3F5FBC3-7F01-40DA-9877-4C98194FD579}"/>
    <dgm:cxn modelId="{0FB1EA77-C621-4EB4-9F69-D76F6642C626}" srcId="{0AAA08EC-5D52-4459-AB20-CB344D255CB7}" destId="{9124D133-673F-4CF5-AB63-1A7D8C1C465B}" srcOrd="2" destOrd="0" parTransId="{4E5FB964-817A-484E-B4C0-99D87A12C2AD}" sibTransId="{DC948D14-A22E-4172-9E49-C4093D9D09B5}"/>
    <dgm:cxn modelId="{BFD8D47B-BCA4-49F4-8D1E-DC2DA2D24BD6}" srcId="{165DBAB1-D042-4BE3-9819-FE71F4D3B323}" destId="{35065C27-947F-42B7-9974-744DC9982F81}" srcOrd="1" destOrd="0" parTransId="{19CA2EFD-5A47-4E2E-AA1F-83E81A7FFE8E}" sibTransId="{2A58B95D-2E6C-4B5F-9C66-D2BE58B52459}"/>
    <dgm:cxn modelId="{A14F5BAA-3B47-44DF-8E66-E0C97284AA64}" srcId="{C444BC12-06D6-48F2-B005-FE03DB531726}" destId="{56E323F4-4585-4501-9CA4-076D6D1350F0}" srcOrd="1" destOrd="0" parTransId="{EEEF0E9C-9178-4B3B-9583-187105A46189}" sibTransId="{F932323C-A104-41FC-9EBF-C393C6A4FAD5}"/>
    <dgm:cxn modelId="{6D28EAAB-C718-4D5B-A037-C65F59C6C31D}" srcId="{10C47A31-4A7C-4B15-9E55-AF13AF76C6D4}" destId="{CB6A76E0-CA1D-44E9-867B-07E47D3887B6}" srcOrd="0" destOrd="0" parTransId="{AC873BAD-AF55-4232-ACAC-0C47E806208B}" sibTransId="{9B1DFA47-D036-4512-99E6-520051A879B7}"/>
    <dgm:cxn modelId="{AC6A87C1-D4BC-4A23-B704-7D43385FAB81}" srcId="{10C47A31-4A7C-4B15-9E55-AF13AF76C6D4}" destId="{A2A450A2-1A98-4E76-89A7-91EAE47C57E0}" srcOrd="3" destOrd="0" parTransId="{93DF87F7-B04B-4ADD-8839-107110B1CAC8}" sibTransId="{48067E14-B550-4244-B751-AABD827B47DF}"/>
    <dgm:cxn modelId="{CBC49CC1-A282-40CF-9114-6242D115217A}" type="presOf" srcId="{0AAA08EC-5D52-4459-AB20-CB344D255CB7}" destId="{7472F634-BB11-488A-8F08-1A738235C76E}" srcOrd="0" destOrd="0" presId="urn:microsoft.com/office/officeart/2005/8/layout/chevron1"/>
    <dgm:cxn modelId="{2FC4AEC4-10DB-4F05-93E5-63DC196A7155}" srcId="{165DBAB1-D042-4BE3-9819-FE71F4D3B323}" destId="{6604C547-F222-4174-BCB1-C56DE1010B5F}" srcOrd="0" destOrd="0" parTransId="{CE046B2F-9EE1-4D9A-83CD-18A0C1C8B12B}" sibTransId="{65B03F78-E701-4655-A139-6EFDD16F3719}"/>
    <dgm:cxn modelId="{B86AD3D1-F64E-42D0-AA17-E8E006A9286A}" type="presOf" srcId="{165DBAB1-D042-4BE3-9819-FE71F4D3B323}" destId="{DDCA189E-EFD5-49C1-AA66-3B535EA61D70}" srcOrd="0" destOrd="2" presId="urn:microsoft.com/office/officeart/2005/8/layout/chevron1"/>
    <dgm:cxn modelId="{555A94D2-498B-4E40-BA6D-C35E6706C3D5}" type="presOf" srcId="{CB6A76E0-CA1D-44E9-867B-07E47D3887B6}" destId="{554458E7-BB90-4A5C-8C55-2E5AE0F8AA03}" srcOrd="0" destOrd="0" presId="urn:microsoft.com/office/officeart/2005/8/layout/chevron1"/>
    <dgm:cxn modelId="{39328BDA-A514-4422-B056-E5CA1E15A267}" type="presOf" srcId="{10C47A31-4A7C-4B15-9E55-AF13AF76C6D4}" destId="{D11D34C4-4C80-4778-977C-BA089144F1F8}" srcOrd="0" destOrd="0" presId="urn:microsoft.com/office/officeart/2005/8/layout/chevron1"/>
    <dgm:cxn modelId="{ED1369DE-59AC-4E91-876B-E7CDD3709513}" type="presOf" srcId="{A2A450A2-1A98-4E76-89A7-91EAE47C57E0}" destId="{554458E7-BB90-4A5C-8C55-2E5AE0F8AA03}" srcOrd="0" destOrd="3" presId="urn:microsoft.com/office/officeart/2005/8/layout/chevron1"/>
    <dgm:cxn modelId="{BE9F55E3-CCB0-4B97-829E-2380DC370DE3}" srcId="{C444BC12-06D6-48F2-B005-FE03DB531726}" destId="{165DBAB1-D042-4BE3-9819-FE71F4D3B323}" srcOrd="2" destOrd="0" parTransId="{7F7A0F24-E666-4EFD-BAD9-CCBDAF0B7C25}" sibTransId="{7B67D7E0-9363-4C6A-8D38-897E59BE4FEA}"/>
    <dgm:cxn modelId="{C44345ED-A00D-4408-8491-DEFBC1D2C9B2}" type="presOf" srcId="{56E323F4-4585-4501-9CA4-076D6D1350F0}" destId="{DDCA189E-EFD5-49C1-AA66-3B535EA61D70}" srcOrd="0" destOrd="1" presId="urn:microsoft.com/office/officeart/2005/8/layout/chevron1"/>
    <dgm:cxn modelId="{B9E75AF6-8B69-41F9-8566-575841071DD3}" type="presParOf" srcId="{7472F634-BB11-488A-8F08-1A738235C76E}" destId="{74E4CEC5-5D7C-4D84-B244-04070991909C}" srcOrd="0" destOrd="0" presId="urn:microsoft.com/office/officeart/2005/8/layout/chevron1"/>
    <dgm:cxn modelId="{20BB052E-B6E8-4AA8-B22F-8AA160F02E52}" type="presParOf" srcId="{74E4CEC5-5D7C-4D84-B244-04070991909C}" destId="{D11D34C4-4C80-4778-977C-BA089144F1F8}" srcOrd="0" destOrd="0" presId="urn:microsoft.com/office/officeart/2005/8/layout/chevron1"/>
    <dgm:cxn modelId="{A56ADD8E-E055-4976-9810-53A78B7FDC5B}" type="presParOf" srcId="{74E4CEC5-5D7C-4D84-B244-04070991909C}" destId="{554458E7-BB90-4A5C-8C55-2E5AE0F8AA03}" srcOrd="1" destOrd="0" presId="urn:microsoft.com/office/officeart/2005/8/layout/chevron1"/>
    <dgm:cxn modelId="{293B894E-BF18-4436-8E10-16241B87D7EA}" type="presParOf" srcId="{7472F634-BB11-488A-8F08-1A738235C76E}" destId="{3005C86D-447E-41A2-B9FB-53DFB47C67F6}" srcOrd="1" destOrd="0" presId="urn:microsoft.com/office/officeart/2005/8/layout/chevron1"/>
    <dgm:cxn modelId="{49672EE3-3CC9-4E17-86BB-03C7CFFDE301}" type="presParOf" srcId="{7472F634-BB11-488A-8F08-1A738235C76E}" destId="{C007E342-F20B-4A54-B1F9-57E41012F329}" srcOrd="2" destOrd="0" presId="urn:microsoft.com/office/officeart/2005/8/layout/chevron1"/>
    <dgm:cxn modelId="{3D7E086A-17C5-4CA3-B7A4-48E9A3EAC37B}" type="presParOf" srcId="{C007E342-F20B-4A54-B1F9-57E41012F329}" destId="{B58BCF2C-C4A3-401A-877B-312A651D2E40}" srcOrd="0" destOrd="0" presId="urn:microsoft.com/office/officeart/2005/8/layout/chevron1"/>
    <dgm:cxn modelId="{F3497226-409A-4A21-B1DF-1151B89419E1}" type="presParOf" srcId="{C007E342-F20B-4A54-B1F9-57E41012F329}" destId="{DDCA189E-EFD5-49C1-AA66-3B535EA61D70}" srcOrd="1" destOrd="0" presId="urn:microsoft.com/office/officeart/2005/8/layout/chevron1"/>
    <dgm:cxn modelId="{D8EC2294-630A-4836-8124-90A7C8EDFDB5}" type="presParOf" srcId="{7472F634-BB11-488A-8F08-1A738235C76E}" destId="{6D1394A6-9B1E-47A6-846B-FD0E75573C94}" srcOrd="3" destOrd="0" presId="urn:microsoft.com/office/officeart/2005/8/layout/chevron1"/>
    <dgm:cxn modelId="{A8860B42-E739-4F30-8A02-C5B1278CEF05}" type="presParOf" srcId="{7472F634-BB11-488A-8F08-1A738235C76E}" destId="{7736E462-C2C1-4540-8949-D5153E16974A}" srcOrd="4" destOrd="0" presId="urn:microsoft.com/office/officeart/2005/8/layout/chevron1"/>
    <dgm:cxn modelId="{B83E2214-221D-4546-97F8-4263F1EF677D}" type="presParOf" srcId="{7736E462-C2C1-4540-8949-D5153E16974A}" destId="{C6C076F3-8596-4E66-85A5-FD839049280F}" srcOrd="0" destOrd="0" presId="urn:microsoft.com/office/officeart/2005/8/layout/chevron1"/>
    <dgm:cxn modelId="{06E02B86-2956-4DA0-AB4B-1AABF452166A}" type="presParOf" srcId="{7736E462-C2C1-4540-8949-D5153E16974A}" destId="{F2DA0E26-B7A4-494A-9759-46786DF88E4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81131A-6F5C-4EE2-82D7-22C7F2D8C5A0}" type="doc">
      <dgm:prSet loTypeId="urn:microsoft.com/office/officeart/2016/7/layout/VerticalDownArrowProcess" loCatId="process" qsTypeId="urn:microsoft.com/office/officeart/2005/8/quickstyle/3d2" qsCatId="3D" csTypeId="urn:microsoft.com/office/officeart/2005/8/colors/ColorSchemeForSuggestions" csCatId="other" phldr="1"/>
      <dgm:spPr/>
      <dgm:t>
        <a:bodyPr/>
        <a:lstStyle/>
        <a:p>
          <a:endParaRPr lang="en-US"/>
        </a:p>
      </dgm:t>
    </dgm:pt>
    <dgm:pt modelId="{E3FB558A-334E-4AA1-B8A0-1711038AB7AB}">
      <dgm:prSet custT="1"/>
      <dgm:spPr/>
      <dgm:t>
        <a:bodyPr/>
        <a:lstStyle/>
        <a:p>
          <a:r>
            <a:rPr lang="en-US" sz="1600" dirty="0"/>
            <a:t>Immediate term (y1) </a:t>
          </a:r>
        </a:p>
      </dgm:t>
    </dgm:pt>
    <dgm:pt modelId="{93831E85-7671-46FD-BE21-F97320DD3A4F}" type="parTrans" cxnId="{E05F9809-C048-4032-9785-72FEF699F5B4}">
      <dgm:prSet/>
      <dgm:spPr/>
      <dgm:t>
        <a:bodyPr/>
        <a:lstStyle/>
        <a:p>
          <a:endParaRPr lang="en-US"/>
        </a:p>
      </dgm:t>
    </dgm:pt>
    <dgm:pt modelId="{67BAE6E9-64F5-42E9-81C8-99B6FC1A02EF}" type="sibTrans" cxnId="{E05F9809-C048-4032-9785-72FEF699F5B4}">
      <dgm:prSet/>
      <dgm:spPr/>
      <dgm:t>
        <a:bodyPr/>
        <a:lstStyle/>
        <a:p>
          <a:endParaRPr lang="en-US"/>
        </a:p>
      </dgm:t>
    </dgm:pt>
    <dgm:pt modelId="{EBCA7035-381E-4CDD-B3F8-3AD9E864EA75}">
      <dgm:prSet custT="1"/>
      <dgm:spPr/>
      <dgm:t>
        <a:bodyPr/>
        <a:lstStyle/>
        <a:p>
          <a:pPr>
            <a:buFont typeface="Arial" panose="020B0604020202020204" pitchFamily="34" charset="0"/>
            <a:buChar char="•"/>
          </a:pPr>
          <a:r>
            <a:rPr lang="en-US" sz="900" dirty="0"/>
            <a:t>Baseline, Phase 1 – necessary for an enterprise to get started on HSPC Interoperability and SOA Roadmap</a:t>
          </a:r>
        </a:p>
        <a:p>
          <a:pPr>
            <a:buFont typeface="Arial" panose="020B0604020202020204" pitchFamily="34" charset="0"/>
            <a:buChar char="•"/>
          </a:pPr>
          <a:r>
            <a:rPr lang="en-US" sz="900" dirty="0"/>
            <a:t>- Open Standards, IP license issues, Governance -  HSPC will provide a governance strategy, IP issues analysis, and license recommendation for the open standards addressing roles for the HSPC constituency (members, adopters, technical contributors), includes sustainable adoption strategy for enterprise constituents</a:t>
          </a:r>
        </a:p>
        <a:p>
          <a:pPr>
            <a:buFont typeface="Arial" panose="020B0604020202020204" pitchFamily="34" charset="0"/>
            <a:buChar char="•"/>
          </a:pPr>
          <a:r>
            <a:rPr lang="en-US" sz="900" dirty="0"/>
            <a:t>               Deliverable: Standards Adoption Policy and Draft HSPC License – 5 pages and 2 page license</a:t>
          </a:r>
        </a:p>
      </dgm:t>
    </dgm:pt>
    <dgm:pt modelId="{CD938765-B853-4104-A441-79C36AB3BE52}" type="parTrans" cxnId="{EE21A401-55F8-4920-9066-803CAC2DBA66}">
      <dgm:prSet/>
      <dgm:spPr/>
      <dgm:t>
        <a:bodyPr/>
        <a:lstStyle/>
        <a:p>
          <a:endParaRPr lang="en-US"/>
        </a:p>
      </dgm:t>
    </dgm:pt>
    <dgm:pt modelId="{248EE0D3-7D68-4D2F-83FA-8A41810D8BFC}" type="sibTrans" cxnId="{EE21A401-55F8-4920-9066-803CAC2DBA66}">
      <dgm:prSet/>
      <dgm:spPr/>
      <dgm:t>
        <a:bodyPr/>
        <a:lstStyle/>
        <a:p>
          <a:endParaRPr lang="en-US"/>
        </a:p>
      </dgm:t>
    </dgm:pt>
    <dgm:pt modelId="{3F81124E-A39E-427A-9C9E-0D976037307A}">
      <dgm:prSet custT="1"/>
      <dgm:spPr/>
      <dgm:t>
        <a:bodyPr/>
        <a:lstStyle/>
        <a:p>
          <a:r>
            <a:rPr lang="en-US" sz="1600" dirty="0"/>
            <a:t>Medium term (y1-y2)</a:t>
          </a:r>
        </a:p>
      </dgm:t>
    </dgm:pt>
    <dgm:pt modelId="{036AE751-0225-4569-86F4-B02713FF965C}" type="parTrans" cxnId="{F9B6681A-5710-420E-A438-6DC45A88EFB4}">
      <dgm:prSet/>
      <dgm:spPr/>
      <dgm:t>
        <a:bodyPr/>
        <a:lstStyle/>
        <a:p>
          <a:endParaRPr lang="en-US"/>
        </a:p>
      </dgm:t>
    </dgm:pt>
    <dgm:pt modelId="{1FA295AB-42FD-49C5-BA63-AB385B1D86FC}" type="sibTrans" cxnId="{F9B6681A-5710-420E-A438-6DC45A88EFB4}">
      <dgm:prSet/>
      <dgm:spPr/>
      <dgm:t>
        <a:bodyPr/>
        <a:lstStyle/>
        <a:p>
          <a:endParaRPr lang="en-US"/>
        </a:p>
      </dgm:t>
    </dgm:pt>
    <dgm:pt modelId="{5EF1D247-FC93-42E1-915A-74E356DCE6DD}">
      <dgm:prSet custT="1"/>
      <dgm:spPr/>
      <dgm:t>
        <a:bodyPr/>
        <a:lstStyle/>
        <a:p>
          <a:endParaRPr lang="en-US" sz="1200" dirty="0"/>
        </a:p>
        <a:p>
          <a:r>
            <a:rPr lang="en-US" sz="900" dirty="0"/>
            <a:t>Phase 2 – necessary/sufficient to say “adopting HSPC”</a:t>
          </a:r>
        </a:p>
        <a:p>
          <a:r>
            <a:rPr lang="en-US" sz="900" dirty="0"/>
            <a:t>- Maturity Model and Certification – HSPC will provide an interoperability and SOA standards maturity model for enterprises to benchmark their evolution of full interoperability and SOA service capabilities.  This maturity model will also incorporate a self-certification toolkit as part of the full HSPC interoperability toolkit as that is released.</a:t>
          </a:r>
        </a:p>
      </dgm:t>
    </dgm:pt>
    <dgm:pt modelId="{9CED644F-AE96-43C7-B07C-DBFFE1D04706}" type="parTrans" cxnId="{F040CC26-1532-4C2F-A140-F17D53ED8A52}">
      <dgm:prSet/>
      <dgm:spPr/>
      <dgm:t>
        <a:bodyPr/>
        <a:lstStyle/>
        <a:p>
          <a:endParaRPr lang="en-US"/>
        </a:p>
      </dgm:t>
    </dgm:pt>
    <dgm:pt modelId="{95FEC356-DD3E-4E10-8B28-7F57BB10C7AD}" type="sibTrans" cxnId="{F040CC26-1532-4C2F-A140-F17D53ED8A52}">
      <dgm:prSet/>
      <dgm:spPr/>
      <dgm:t>
        <a:bodyPr/>
        <a:lstStyle/>
        <a:p>
          <a:endParaRPr lang="en-US"/>
        </a:p>
      </dgm:t>
    </dgm:pt>
    <dgm:pt modelId="{F45D8A38-C2D1-4366-9A3E-1E82E93493E0}">
      <dgm:prSet custT="1"/>
      <dgm:spPr/>
      <dgm:t>
        <a:bodyPr/>
        <a:lstStyle/>
        <a:p>
          <a:r>
            <a:rPr lang="en-US" sz="1600" dirty="0"/>
            <a:t>Future (y3-y5)</a:t>
          </a:r>
        </a:p>
      </dgm:t>
    </dgm:pt>
    <dgm:pt modelId="{B25CFDCD-1C36-4F27-8C27-CD9E40B4AC29}" type="parTrans" cxnId="{46B125BE-87A8-48DB-81DC-7FC660F7DD86}">
      <dgm:prSet/>
      <dgm:spPr/>
      <dgm:t>
        <a:bodyPr/>
        <a:lstStyle/>
        <a:p>
          <a:endParaRPr lang="en-US"/>
        </a:p>
      </dgm:t>
    </dgm:pt>
    <dgm:pt modelId="{2ED3D46C-319D-4F5C-AA6E-A76DFA4A5E92}" type="sibTrans" cxnId="{46B125BE-87A8-48DB-81DC-7FC660F7DD86}">
      <dgm:prSet/>
      <dgm:spPr/>
      <dgm:t>
        <a:bodyPr/>
        <a:lstStyle/>
        <a:p>
          <a:endParaRPr lang="en-US"/>
        </a:p>
      </dgm:t>
    </dgm:pt>
    <dgm:pt modelId="{D364E65A-C1A9-4362-8E0F-FF47E2FDED23}">
      <dgm:prSet custT="1"/>
      <dgm:spPr/>
      <dgm:t>
        <a:bodyPr/>
        <a:lstStyle/>
        <a:p>
          <a:r>
            <a:rPr lang="en-US" sz="900" dirty="0"/>
            <a:t>Phases 3-4 – full agile releases to say adherent to HSPC Vx.0</a:t>
          </a:r>
        </a:p>
        <a:p>
          <a:r>
            <a:rPr lang="en-US" sz="900" dirty="0"/>
            <a:t>- Full HSPC interoperability toolkit - </a:t>
          </a:r>
        </a:p>
      </dgm:t>
    </dgm:pt>
    <dgm:pt modelId="{E73E7FB2-1870-4EEA-96E9-B0758A24CC68}" type="parTrans" cxnId="{1F114A5F-23B8-4985-AE83-1B3682E3CAB4}">
      <dgm:prSet/>
      <dgm:spPr/>
      <dgm:t>
        <a:bodyPr/>
        <a:lstStyle/>
        <a:p>
          <a:endParaRPr lang="en-US"/>
        </a:p>
      </dgm:t>
    </dgm:pt>
    <dgm:pt modelId="{01F02CDF-ADEE-495A-B9AF-D1CD198A27AE}" type="sibTrans" cxnId="{1F114A5F-23B8-4985-AE83-1B3682E3CAB4}">
      <dgm:prSet/>
      <dgm:spPr/>
      <dgm:t>
        <a:bodyPr/>
        <a:lstStyle/>
        <a:p>
          <a:endParaRPr lang="en-US"/>
        </a:p>
      </dgm:t>
    </dgm:pt>
    <dgm:pt modelId="{1410FB54-A96C-4035-ADE8-B5D68AD6D264}">
      <dgm:prSet custT="1"/>
      <dgm:spPr/>
      <dgm:t>
        <a:bodyPr/>
        <a:lstStyle/>
        <a:p>
          <a:pPr>
            <a:buFont typeface="Arial" panose="020B0604020202020204" pitchFamily="34" charset="0"/>
            <a:buChar char="•"/>
          </a:pPr>
          <a:r>
            <a:rPr lang="en-US" sz="900" dirty="0"/>
            <a:t>- Data services, governance, and models – HSPC will provide an enterprise readiness strategy and implementation guide that helps enterprises identify the necessary data standards and resources needed to begin adoption of the HSPC SOA and interoperability standards and services.</a:t>
          </a:r>
        </a:p>
        <a:p>
          <a:pPr>
            <a:buFont typeface="Arial" panose="020B0604020202020204" pitchFamily="34" charset="0"/>
            <a:buChar char="•"/>
          </a:pPr>
          <a:r>
            <a:rPr lang="en-US" sz="900" dirty="0"/>
            <a:t>	Deliverable: Data resource and governance enterprise readiness strategy and implementation guide  – white paper – 20 pages</a:t>
          </a:r>
        </a:p>
      </dgm:t>
    </dgm:pt>
    <dgm:pt modelId="{17AD311D-6907-47C8-AA0C-7A9A170B5B5E}" type="parTrans" cxnId="{3284E276-3A74-4420-8AD0-2675F8A37858}">
      <dgm:prSet/>
      <dgm:spPr/>
      <dgm:t>
        <a:bodyPr/>
        <a:lstStyle/>
        <a:p>
          <a:endParaRPr lang="en-US"/>
        </a:p>
      </dgm:t>
    </dgm:pt>
    <dgm:pt modelId="{539BD444-CF38-4587-8B7F-BF69E06B7690}" type="sibTrans" cxnId="{3284E276-3A74-4420-8AD0-2675F8A37858}">
      <dgm:prSet/>
      <dgm:spPr/>
      <dgm:t>
        <a:bodyPr/>
        <a:lstStyle/>
        <a:p>
          <a:endParaRPr lang="en-US"/>
        </a:p>
      </dgm:t>
    </dgm:pt>
    <dgm:pt modelId="{93AEA479-3D6B-412D-819B-E9E3584F79F5}">
      <dgm:prSet custT="1"/>
      <dgm:spPr/>
      <dgm:t>
        <a:bodyPr/>
        <a:lstStyle/>
        <a:p>
          <a:pPr>
            <a:buFont typeface="Arial" panose="020B0604020202020204" pitchFamily="34" charset="0"/>
            <a:buChar char="•"/>
          </a:pPr>
          <a:r>
            <a:rPr lang="en-US" sz="900" dirty="0"/>
            <a:t>- CDS artifacts – HSPC will provide an enterprise adoption strategy and implementation guide for Clinical Decision Support SOA services incorporating the HSPC-recommended technical infrastructure, knowledge model and content, cybersecurity, and SOA governance standards </a:t>
          </a:r>
        </a:p>
        <a:p>
          <a:pPr>
            <a:buFont typeface="Arial" panose="020B0604020202020204" pitchFamily="34" charset="0"/>
            <a:buChar char="•"/>
          </a:pPr>
          <a:r>
            <a:rPr lang="en-US" sz="900" dirty="0"/>
            <a:t>	Deliverable: SOA governance model and process for management and governance of knowledge content – 5 pages</a:t>
          </a:r>
        </a:p>
      </dgm:t>
    </dgm:pt>
    <dgm:pt modelId="{9E53C156-A69B-43F4-9C95-FC86B1A246E1}" type="parTrans" cxnId="{E80AD160-8D0A-4269-9D22-D2D4A489AD64}">
      <dgm:prSet/>
      <dgm:spPr/>
      <dgm:t>
        <a:bodyPr/>
        <a:lstStyle/>
        <a:p>
          <a:endParaRPr lang="en-US"/>
        </a:p>
      </dgm:t>
    </dgm:pt>
    <dgm:pt modelId="{5348070D-8690-4F67-9F0E-EEA7FB08E93B}" type="sibTrans" cxnId="{E80AD160-8D0A-4269-9D22-D2D4A489AD64}">
      <dgm:prSet/>
      <dgm:spPr/>
      <dgm:t>
        <a:bodyPr/>
        <a:lstStyle/>
        <a:p>
          <a:endParaRPr lang="en-US"/>
        </a:p>
      </dgm:t>
    </dgm:pt>
    <dgm:pt modelId="{CD9C96D6-63C0-4C94-85D5-5606F18E892D}">
      <dgm:prSet custT="1"/>
      <dgm:spPr/>
      <dgm:t>
        <a:bodyPr/>
        <a:lstStyle/>
        <a:p>
          <a:pPr>
            <a:buFont typeface="Arial" panose="020B0604020202020204" pitchFamily="34" charset="0"/>
            <a:buChar char="•"/>
          </a:pPr>
          <a:r>
            <a:rPr lang="en-US" sz="900" dirty="0"/>
            <a:t>- Workflow/BPM context artifacts -  HSPC will provide an enterprise adoption strategy and implementation guide for Clinical Workflow/Business Process Management SOA services incorporating the HSPC-recommended technical infrastructure, knowledge model and content, cybersecurity, and SOA governance standards </a:t>
          </a:r>
        </a:p>
        <a:p>
          <a:pPr>
            <a:buFont typeface="Arial" panose="020B0604020202020204" pitchFamily="34" charset="0"/>
            <a:buChar char="•"/>
          </a:pPr>
          <a:r>
            <a:rPr lang="en-US" sz="900" dirty="0"/>
            <a:t>	Deliverable: SOA governance model and process for management and governance of knowledge content – 5 pages</a:t>
          </a:r>
        </a:p>
      </dgm:t>
    </dgm:pt>
    <dgm:pt modelId="{94385E2A-9BD5-4974-ACE7-85CFBBE7FCBA}" type="parTrans" cxnId="{B534647C-A417-414B-BECF-B722F2E67EDF}">
      <dgm:prSet/>
      <dgm:spPr/>
      <dgm:t>
        <a:bodyPr/>
        <a:lstStyle/>
        <a:p>
          <a:endParaRPr lang="en-US"/>
        </a:p>
      </dgm:t>
    </dgm:pt>
    <dgm:pt modelId="{11182F7A-E9BD-4D8D-9262-3009B0B61C59}" type="sibTrans" cxnId="{B534647C-A417-414B-BECF-B722F2E67EDF}">
      <dgm:prSet/>
      <dgm:spPr/>
      <dgm:t>
        <a:bodyPr/>
        <a:lstStyle/>
        <a:p>
          <a:endParaRPr lang="en-US"/>
        </a:p>
      </dgm:t>
    </dgm:pt>
    <dgm:pt modelId="{A0A7213C-DFC5-422A-803D-E3BED1AC7236}">
      <dgm:prSet custT="1"/>
      <dgm:spPr/>
      <dgm:t>
        <a:bodyPr/>
        <a:lstStyle/>
        <a:p>
          <a:r>
            <a:rPr lang="en-US" sz="900" dirty="0"/>
            <a:t>- Workflow/BPM model content – HSPC will provide and mechanism for members and adopter to share domain- or use-case-specific workflow/BPM models and content that are HSPC compliant.</a:t>
          </a:r>
        </a:p>
      </dgm:t>
    </dgm:pt>
    <dgm:pt modelId="{1E0ADE2C-699E-4488-A708-013B313C385F}" type="parTrans" cxnId="{4F6E95FB-BA6F-4D9A-8245-E9FECD0D83AB}">
      <dgm:prSet/>
      <dgm:spPr/>
      <dgm:t>
        <a:bodyPr/>
        <a:lstStyle/>
        <a:p>
          <a:endParaRPr lang="en-US"/>
        </a:p>
      </dgm:t>
    </dgm:pt>
    <dgm:pt modelId="{7A670900-6BD9-4CAE-BAE8-7B26A43A060B}" type="sibTrans" cxnId="{4F6E95FB-BA6F-4D9A-8245-E9FECD0D83AB}">
      <dgm:prSet/>
      <dgm:spPr/>
      <dgm:t>
        <a:bodyPr/>
        <a:lstStyle/>
        <a:p>
          <a:endParaRPr lang="en-US"/>
        </a:p>
      </dgm:t>
    </dgm:pt>
    <dgm:pt modelId="{0B8765B7-5CA9-4565-AC50-0AFDDE5159E8}">
      <dgm:prSet custT="1"/>
      <dgm:spPr/>
      <dgm:t>
        <a:bodyPr/>
        <a:lstStyle/>
        <a:p>
          <a:r>
            <a:rPr lang="en-US" sz="900" dirty="0"/>
            <a:t>- Analytics Services - HSPC will provide and mechanism for members and adopter to share domain- or use-case-specific analytics models and implementations that are HSPC compliant.</a:t>
          </a:r>
        </a:p>
        <a:p>
          <a:r>
            <a:rPr lang="en-US" sz="900" dirty="0"/>
            <a:t> 	Deliverables:  SOA governance model and process for management and governance of knowledge content – 5 pages</a:t>
          </a:r>
        </a:p>
        <a:p>
          <a:endParaRPr lang="en-US" sz="700" dirty="0"/>
        </a:p>
      </dgm:t>
    </dgm:pt>
    <dgm:pt modelId="{47F7A346-9C17-4304-A9F3-81C551BAA279}" type="parTrans" cxnId="{E0B86E15-3DD7-4029-94B3-E90B2C73EB8D}">
      <dgm:prSet/>
      <dgm:spPr/>
      <dgm:t>
        <a:bodyPr/>
        <a:lstStyle/>
        <a:p>
          <a:endParaRPr lang="en-US"/>
        </a:p>
      </dgm:t>
    </dgm:pt>
    <dgm:pt modelId="{F38C8EC4-9BC8-44A7-B9D6-637A05375EAB}" type="sibTrans" cxnId="{E0B86E15-3DD7-4029-94B3-E90B2C73EB8D}">
      <dgm:prSet/>
      <dgm:spPr/>
      <dgm:t>
        <a:bodyPr/>
        <a:lstStyle/>
        <a:p>
          <a:endParaRPr lang="en-US"/>
        </a:p>
      </dgm:t>
    </dgm:pt>
    <dgm:pt modelId="{4F7DBC76-7F85-41F4-91A0-24389F6A169E}" type="pres">
      <dgm:prSet presAssocID="{3C81131A-6F5C-4EE2-82D7-22C7F2D8C5A0}" presName="Name0" presStyleCnt="0">
        <dgm:presLayoutVars>
          <dgm:dir/>
          <dgm:animLvl val="lvl"/>
          <dgm:resizeHandles val="exact"/>
        </dgm:presLayoutVars>
      </dgm:prSet>
      <dgm:spPr/>
    </dgm:pt>
    <dgm:pt modelId="{4D1BB8FE-37D7-403B-B4FD-261CEB36B524}" type="pres">
      <dgm:prSet presAssocID="{F45D8A38-C2D1-4366-9A3E-1E82E93493E0}" presName="boxAndChildren" presStyleCnt="0"/>
      <dgm:spPr/>
    </dgm:pt>
    <dgm:pt modelId="{BFFA3761-EB80-455A-AAE6-7F9824D02D1C}" type="pres">
      <dgm:prSet presAssocID="{F45D8A38-C2D1-4366-9A3E-1E82E93493E0}" presName="parentTextBox" presStyleLbl="alignNode1" presStyleIdx="0" presStyleCnt="3"/>
      <dgm:spPr/>
    </dgm:pt>
    <dgm:pt modelId="{FE985909-A59F-49F6-A250-6D05DCF4AE3D}" type="pres">
      <dgm:prSet presAssocID="{F45D8A38-C2D1-4366-9A3E-1E82E93493E0}" presName="descendantBox" presStyleLbl="bgAccFollowNode1" presStyleIdx="0" presStyleCnt="3" custScaleY="98971"/>
      <dgm:spPr/>
    </dgm:pt>
    <dgm:pt modelId="{7D5FA858-8860-4CE0-AA40-0BBE86AC7369}" type="pres">
      <dgm:prSet presAssocID="{1FA295AB-42FD-49C5-BA63-AB385B1D86FC}" presName="sp" presStyleCnt="0"/>
      <dgm:spPr/>
    </dgm:pt>
    <dgm:pt modelId="{4C20CA04-24F9-46B5-A26E-AED5E17B93ED}" type="pres">
      <dgm:prSet presAssocID="{3F81124E-A39E-427A-9C9E-0D976037307A}" presName="arrowAndChildren" presStyleCnt="0"/>
      <dgm:spPr/>
    </dgm:pt>
    <dgm:pt modelId="{5CE284F9-7AA3-40A3-B25D-433BCE178889}" type="pres">
      <dgm:prSet presAssocID="{3F81124E-A39E-427A-9C9E-0D976037307A}" presName="parentTextArrow" presStyleLbl="node1" presStyleIdx="0" presStyleCnt="0"/>
      <dgm:spPr/>
    </dgm:pt>
    <dgm:pt modelId="{C5DF3E47-0CEA-4D2D-99A8-16E65D73DE02}" type="pres">
      <dgm:prSet presAssocID="{3F81124E-A39E-427A-9C9E-0D976037307A}" presName="arrow" presStyleLbl="alignNode1" presStyleIdx="1" presStyleCnt="3"/>
      <dgm:spPr/>
    </dgm:pt>
    <dgm:pt modelId="{9C574A87-717D-4E54-8E14-5318BE6B12E1}" type="pres">
      <dgm:prSet presAssocID="{3F81124E-A39E-427A-9C9E-0D976037307A}" presName="descendantArrow" presStyleLbl="bgAccFollowNode1" presStyleIdx="1" presStyleCnt="3" custScaleY="220789"/>
      <dgm:spPr/>
    </dgm:pt>
    <dgm:pt modelId="{45FD852D-A53A-4F50-9BA8-224A74A63243}" type="pres">
      <dgm:prSet presAssocID="{67BAE6E9-64F5-42E9-81C8-99B6FC1A02EF}" presName="sp" presStyleCnt="0"/>
      <dgm:spPr/>
    </dgm:pt>
    <dgm:pt modelId="{A4922380-B84A-405E-9F39-F99C9D284DA2}" type="pres">
      <dgm:prSet presAssocID="{E3FB558A-334E-4AA1-B8A0-1711038AB7AB}" presName="arrowAndChildren" presStyleCnt="0"/>
      <dgm:spPr/>
    </dgm:pt>
    <dgm:pt modelId="{AA4F89AA-C2DE-4D3C-BF10-6242AC24C7E5}" type="pres">
      <dgm:prSet presAssocID="{E3FB558A-334E-4AA1-B8A0-1711038AB7AB}" presName="parentTextArrow" presStyleLbl="node1" presStyleIdx="0" presStyleCnt="0"/>
      <dgm:spPr/>
    </dgm:pt>
    <dgm:pt modelId="{40225479-B6D2-4434-BBE0-07567B191FCC}" type="pres">
      <dgm:prSet presAssocID="{E3FB558A-334E-4AA1-B8A0-1711038AB7AB}" presName="arrow" presStyleLbl="alignNode1" presStyleIdx="2" presStyleCnt="3"/>
      <dgm:spPr/>
    </dgm:pt>
    <dgm:pt modelId="{ED1558C7-2EA4-46B8-B662-0792827AB722}" type="pres">
      <dgm:prSet presAssocID="{E3FB558A-334E-4AA1-B8A0-1711038AB7AB}" presName="descendantArrow" presStyleLbl="bgAccFollowNode1" presStyleIdx="2" presStyleCnt="3" custScaleY="357127"/>
      <dgm:spPr/>
    </dgm:pt>
  </dgm:ptLst>
  <dgm:cxnLst>
    <dgm:cxn modelId="{EE21A401-55F8-4920-9066-803CAC2DBA66}" srcId="{E3FB558A-334E-4AA1-B8A0-1711038AB7AB}" destId="{EBCA7035-381E-4CDD-B3F8-3AD9E864EA75}" srcOrd="0" destOrd="0" parTransId="{CD938765-B853-4104-A441-79C36AB3BE52}" sibTransId="{248EE0D3-7D68-4D2F-83FA-8A41810D8BFC}"/>
    <dgm:cxn modelId="{E05F9809-C048-4032-9785-72FEF699F5B4}" srcId="{3C81131A-6F5C-4EE2-82D7-22C7F2D8C5A0}" destId="{E3FB558A-334E-4AA1-B8A0-1711038AB7AB}" srcOrd="0" destOrd="0" parTransId="{93831E85-7671-46FD-BE21-F97320DD3A4F}" sibTransId="{67BAE6E9-64F5-42E9-81C8-99B6FC1A02EF}"/>
    <dgm:cxn modelId="{E0B86E15-3DD7-4029-94B3-E90B2C73EB8D}" srcId="{3F81124E-A39E-427A-9C9E-0D976037307A}" destId="{0B8765B7-5CA9-4565-AC50-0AFDDE5159E8}" srcOrd="2" destOrd="0" parTransId="{47F7A346-9C17-4304-A9F3-81C551BAA279}" sibTransId="{F38C8EC4-9BC8-44A7-B9D6-637A05375EAB}"/>
    <dgm:cxn modelId="{F9B6681A-5710-420E-A438-6DC45A88EFB4}" srcId="{3C81131A-6F5C-4EE2-82D7-22C7F2D8C5A0}" destId="{3F81124E-A39E-427A-9C9E-0D976037307A}" srcOrd="1" destOrd="0" parTransId="{036AE751-0225-4569-86F4-B02713FF965C}" sibTransId="{1FA295AB-42FD-49C5-BA63-AB385B1D86FC}"/>
    <dgm:cxn modelId="{4EF1D521-9E56-4273-A7A6-532F01033E45}" type="presOf" srcId="{3C81131A-6F5C-4EE2-82D7-22C7F2D8C5A0}" destId="{4F7DBC76-7F85-41F4-91A0-24389F6A169E}" srcOrd="0" destOrd="0" presId="urn:microsoft.com/office/officeart/2016/7/layout/VerticalDownArrowProcess"/>
    <dgm:cxn modelId="{C590D824-ED43-4389-93FB-72C88E7F4C30}" type="presOf" srcId="{3F81124E-A39E-427A-9C9E-0D976037307A}" destId="{5CE284F9-7AA3-40A3-B25D-433BCE178889}" srcOrd="0" destOrd="0" presId="urn:microsoft.com/office/officeart/2016/7/layout/VerticalDownArrowProcess"/>
    <dgm:cxn modelId="{F040CC26-1532-4C2F-A140-F17D53ED8A52}" srcId="{3F81124E-A39E-427A-9C9E-0D976037307A}" destId="{5EF1D247-FC93-42E1-915A-74E356DCE6DD}" srcOrd="0" destOrd="0" parTransId="{9CED644F-AE96-43C7-B07C-DBFFE1D04706}" sibTransId="{95FEC356-DD3E-4E10-8B28-7F57BB10C7AD}"/>
    <dgm:cxn modelId="{9E61A940-D19C-4EF9-80E9-5D9A096612CE}" type="presOf" srcId="{E3FB558A-334E-4AA1-B8A0-1711038AB7AB}" destId="{40225479-B6D2-4434-BBE0-07567B191FCC}" srcOrd="1" destOrd="0" presId="urn:microsoft.com/office/officeart/2016/7/layout/VerticalDownArrowProcess"/>
    <dgm:cxn modelId="{1F114A5F-23B8-4985-AE83-1B3682E3CAB4}" srcId="{F45D8A38-C2D1-4366-9A3E-1E82E93493E0}" destId="{D364E65A-C1A9-4362-8E0F-FF47E2FDED23}" srcOrd="0" destOrd="0" parTransId="{E73E7FB2-1870-4EEA-96E9-B0758A24CC68}" sibTransId="{01F02CDF-ADEE-495A-B9AF-D1CD198A27AE}"/>
    <dgm:cxn modelId="{E80AD160-8D0A-4269-9D22-D2D4A489AD64}" srcId="{E3FB558A-334E-4AA1-B8A0-1711038AB7AB}" destId="{93AEA479-3D6B-412D-819B-E9E3584F79F5}" srcOrd="2" destOrd="0" parTransId="{9E53C156-A69B-43F4-9C95-FC86B1A246E1}" sibTransId="{5348070D-8690-4F67-9F0E-EEA7FB08E93B}"/>
    <dgm:cxn modelId="{C881EF46-0577-4FA4-AD9C-03EE338B670E}" type="presOf" srcId="{5EF1D247-FC93-42E1-915A-74E356DCE6DD}" destId="{9C574A87-717D-4E54-8E14-5318BE6B12E1}" srcOrd="0" destOrd="0" presId="urn:microsoft.com/office/officeart/2016/7/layout/VerticalDownArrowProcess"/>
    <dgm:cxn modelId="{061C1F54-9C12-4197-A901-DAE3AF85A2B5}" type="presOf" srcId="{E3FB558A-334E-4AA1-B8A0-1711038AB7AB}" destId="{AA4F89AA-C2DE-4D3C-BF10-6242AC24C7E5}" srcOrd="0" destOrd="0" presId="urn:microsoft.com/office/officeart/2016/7/layout/VerticalDownArrowProcess"/>
    <dgm:cxn modelId="{5EEBC574-093A-46C9-821A-75A6A3F5EBD7}" type="presOf" srcId="{CD9C96D6-63C0-4C94-85D5-5606F18E892D}" destId="{ED1558C7-2EA4-46B8-B662-0792827AB722}" srcOrd="0" destOrd="3" presId="urn:microsoft.com/office/officeart/2016/7/layout/VerticalDownArrowProcess"/>
    <dgm:cxn modelId="{3284E276-3A74-4420-8AD0-2675F8A37858}" srcId="{E3FB558A-334E-4AA1-B8A0-1711038AB7AB}" destId="{1410FB54-A96C-4035-ADE8-B5D68AD6D264}" srcOrd="1" destOrd="0" parTransId="{17AD311D-6907-47C8-AA0C-7A9A170B5B5E}" sibTransId="{539BD444-CF38-4587-8B7F-BF69E06B7690}"/>
    <dgm:cxn modelId="{B534647C-A417-414B-BECF-B722F2E67EDF}" srcId="{E3FB558A-334E-4AA1-B8A0-1711038AB7AB}" destId="{CD9C96D6-63C0-4C94-85D5-5606F18E892D}" srcOrd="3" destOrd="0" parTransId="{94385E2A-9BD5-4974-ACE7-85CFBBE7FCBA}" sibTransId="{11182F7A-E9BD-4D8D-9262-3009B0B61C59}"/>
    <dgm:cxn modelId="{CF9BAF84-11C8-42F7-956D-CFDED4E45419}" type="presOf" srcId="{3F81124E-A39E-427A-9C9E-0D976037307A}" destId="{C5DF3E47-0CEA-4D2D-99A8-16E65D73DE02}" srcOrd="1" destOrd="0" presId="urn:microsoft.com/office/officeart/2016/7/layout/VerticalDownArrowProcess"/>
    <dgm:cxn modelId="{A1D9CF87-FB3B-41BF-ACF7-ADAD28689517}" type="presOf" srcId="{D364E65A-C1A9-4362-8E0F-FF47E2FDED23}" destId="{FE985909-A59F-49F6-A250-6D05DCF4AE3D}" srcOrd="0" destOrd="0" presId="urn:microsoft.com/office/officeart/2016/7/layout/VerticalDownArrowProcess"/>
    <dgm:cxn modelId="{C02CA096-617C-4394-914E-3FB65E541F90}" type="presOf" srcId="{0B8765B7-5CA9-4565-AC50-0AFDDE5159E8}" destId="{9C574A87-717D-4E54-8E14-5318BE6B12E1}" srcOrd="0" destOrd="2" presId="urn:microsoft.com/office/officeart/2016/7/layout/VerticalDownArrowProcess"/>
    <dgm:cxn modelId="{FE58D9A6-4093-489D-9027-4561CF16EC7A}" type="presOf" srcId="{1410FB54-A96C-4035-ADE8-B5D68AD6D264}" destId="{ED1558C7-2EA4-46B8-B662-0792827AB722}" srcOrd="0" destOrd="1" presId="urn:microsoft.com/office/officeart/2016/7/layout/VerticalDownArrowProcess"/>
    <dgm:cxn modelId="{3C2DCFB4-1161-4DB6-A2C2-2603658FC45E}" type="presOf" srcId="{F45D8A38-C2D1-4366-9A3E-1E82E93493E0}" destId="{BFFA3761-EB80-455A-AAE6-7F9824D02D1C}" srcOrd="0" destOrd="0" presId="urn:microsoft.com/office/officeart/2016/7/layout/VerticalDownArrowProcess"/>
    <dgm:cxn modelId="{8BFC66BD-C6BA-441B-8BA5-9E7A316FA813}" type="presOf" srcId="{EBCA7035-381E-4CDD-B3F8-3AD9E864EA75}" destId="{ED1558C7-2EA4-46B8-B662-0792827AB722}" srcOrd="0" destOrd="0" presId="urn:microsoft.com/office/officeart/2016/7/layout/VerticalDownArrowProcess"/>
    <dgm:cxn modelId="{46B125BE-87A8-48DB-81DC-7FC660F7DD86}" srcId="{3C81131A-6F5C-4EE2-82D7-22C7F2D8C5A0}" destId="{F45D8A38-C2D1-4366-9A3E-1E82E93493E0}" srcOrd="2" destOrd="0" parTransId="{B25CFDCD-1C36-4F27-8C27-CD9E40B4AC29}" sibTransId="{2ED3D46C-319D-4F5C-AA6E-A76DFA4A5E92}"/>
    <dgm:cxn modelId="{217757E2-D1EF-408C-B797-9DA47C2AEF79}" type="presOf" srcId="{A0A7213C-DFC5-422A-803D-E3BED1AC7236}" destId="{9C574A87-717D-4E54-8E14-5318BE6B12E1}" srcOrd="0" destOrd="1" presId="urn:microsoft.com/office/officeart/2016/7/layout/VerticalDownArrowProcess"/>
    <dgm:cxn modelId="{172B44F2-1374-49DF-931B-DDB042EDAAB2}" type="presOf" srcId="{93AEA479-3D6B-412D-819B-E9E3584F79F5}" destId="{ED1558C7-2EA4-46B8-B662-0792827AB722}" srcOrd="0" destOrd="2" presId="urn:microsoft.com/office/officeart/2016/7/layout/VerticalDownArrowProcess"/>
    <dgm:cxn modelId="{4F6E95FB-BA6F-4D9A-8245-E9FECD0D83AB}" srcId="{3F81124E-A39E-427A-9C9E-0D976037307A}" destId="{A0A7213C-DFC5-422A-803D-E3BED1AC7236}" srcOrd="1" destOrd="0" parTransId="{1E0ADE2C-699E-4488-A708-013B313C385F}" sibTransId="{7A670900-6BD9-4CAE-BAE8-7B26A43A060B}"/>
    <dgm:cxn modelId="{19459AC6-1E30-491A-A646-7B5647BD668F}" type="presParOf" srcId="{4F7DBC76-7F85-41F4-91A0-24389F6A169E}" destId="{4D1BB8FE-37D7-403B-B4FD-261CEB36B524}" srcOrd="0" destOrd="0" presId="urn:microsoft.com/office/officeart/2016/7/layout/VerticalDownArrowProcess"/>
    <dgm:cxn modelId="{711398B2-0550-4291-97E4-B83C1AB4AB0E}" type="presParOf" srcId="{4D1BB8FE-37D7-403B-B4FD-261CEB36B524}" destId="{BFFA3761-EB80-455A-AAE6-7F9824D02D1C}" srcOrd="0" destOrd="0" presId="urn:microsoft.com/office/officeart/2016/7/layout/VerticalDownArrowProcess"/>
    <dgm:cxn modelId="{22997432-2B2D-4677-A5FD-6116066E92CB}" type="presParOf" srcId="{4D1BB8FE-37D7-403B-B4FD-261CEB36B524}" destId="{FE985909-A59F-49F6-A250-6D05DCF4AE3D}" srcOrd="1" destOrd="0" presId="urn:microsoft.com/office/officeart/2016/7/layout/VerticalDownArrowProcess"/>
    <dgm:cxn modelId="{7E4CE349-93EC-4576-B621-3623DEC68893}" type="presParOf" srcId="{4F7DBC76-7F85-41F4-91A0-24389F6A169E}" destId="{7D5FA858-8860-4CE0-AA40-0BBE86AC7369}" srcOrd="1" destOrd="0" presId="urn:microsoft.com/office/officeart/2016/7/layout/VerticalDownArrowProcess"/>
    <dgm:cxn modelId="{57B57F31-5D29-4882-BD7F-F50EBC4E999D}" type="presParOf" srcId="{4F7DBC76-7F85-41F4-91A0-24389F6A169E}" destId="{4C20CA04-24F9-46B5-A26E-AED5E17B93ED}" srcOrd="2" destOrd="0" presId="urn:microsoft.com/office/officeart/2016/7/layout/VerticalDownArrowProcess"/>
    <dgm:cxn modelId="{4D1A6A96-A959-44BC-B085-5D598F20F9B8}" type="presParOf" srcId="{4C20CA04-24F9-46B5-A26E-AED5E17B93ED}" destId="{5CE284F9-7AA3-40A3-B25D-433BCE178889}" srcOrd="0" destOrd="0" presId="urn:microsoft.com/office/officeart/2016/7/layout/VerticalDownArrowProcess"/>
    <dgm:cxn modelId="{6123DE9E-1314-4525-8092-C6589F8D87C0}" type="presParOf" srcId="{4C20CA04-24F9-46B5-A26E-AED5E17B93ED}" destId="{C5DF3E47-0CEA-4D2D-99A8-16E65D73DE02}" srcOrd="1" destOrd="0" presId="urn:microsoft.com/office/officeart/2016/7/layout/VerticalDownArrowProcess"/>
    <dgm:cxn modelId="{25E9F00E-1C81-4D89-9DFC-A598233E991E}" type="presParOf" srcId="{4C20CA04-24F9-46B5-A26E-AED5E17B93ED}" destId="{9C574A87-717D-4E54-8E14-5318BE6B12E1}" srcOrd="2" destOrd="0" presId="urn:microsoft.com/office/officeart/2016/7/layout/VerticalDownArrowProcess"/>
    <dgm:cxn modelId="{28D0C6D4-3E58-4B0B-B223-03A5497A2F66}" type="presParOf" srcId="{4F7DBC76-7F85-41F4-91A0-24389F6A169E}" destId="{45FD852D-A53A-4F50-9BA8-224A74A63243}" srcOrd="3" destOrd="0" presId="urn:microsoft.com/office/officeart/2016/7/layout/VerticalDownArrowProcess"/>
    <dgm:cxn modelId="{9C2BC1B3-DFD2-48A2-9586-BFD56456795F}" type="presParOf" srcId="{4F7DBC76-7F85-41F4-91A0-24389F6A169E}" destId="{A4922380-B84A-405E-9F39-F99C9D284DA2}" srcOrd="4" destOrd="0" presId="urn:microsoft.com/office/officeart/2016/7/layout/VerticalDownArrowProcess"/>
    <dgm:cxn modelId="{20308C6C-67A0-4A6C-9977-A5CD1A4D03E9}" type="presParOf" srcId="{A4922380-B84A-405E-9F39-F99C9D284DA2}" destId="{AA4F89AA-C2DE-4D3C-BF10-6242AC24C7E5}" srcOrd="0" destOrd="0" presId="urn:microsoft.com/office/officeart/2016/7/layout/VerticalDownArrowProcess"/>
    <dgm:cxn modelId="{0668D9CD-68D3-4A9D-82EE-97D6F0FC4748}" type="presParOf" srcId="{A4922380-B84A-405E-9F39-F99C9D284DA2}" destId="{40225479-B6D2-4434-BBE0-07567B191FCC}" srcOrd="1" destOrd="0" presId="urn:microsoft.com/office/officeart/2016/7/layout/VerticalDownArrowProcess"/>
    <dgm:cxn modelId="{FEEC355A-8D0A-45FE-929B-C4FB2E72B300}" type="presParOf" srcId="{A4922380-B84A-405E-9F39-F99C9D284DA2}" destId="{ED1558C7-2EA4-46B8-B662-0792827AB722}"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D34C4-4C80-4778-977C-BA089144F1F8}">
      <dsp:nvSpPr>
        <dsp:cNvPr id="0" name=""/>
        <dsp:cNvSpPr/>
      </dsp:nvSpPr>
      <dsp:spPr>
        <a:xfrm>
          <a:off x="5482" y="259794"/>
          <a:ext cx="3645544" cy="702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Immediate – this year - Baseline, Phase 1 – necessary to get started</a:t>
          </a:r>
        </a:p>
      </dsp:txBody>
      <dsp:txXfrm>
        <a:off x="356482" y="259794"/>
        <a:ext cx="2943544" cy="702000"/>
      </dsp:txXfrm>
    </dsp:sp>
    <dsp:sp modelId="{554458E7-BB90-4A5C-8C55-2E5AE0F8AA03}">
      <dsp:nvSpPr>
        <dsp:cNvPr id="0" name=""/>
        <dsp:cNvSpPr/>
      </dsp:nvSpPr>
      <dsp:spPr>
        <a:xfrm>
          <a:off x="5482" y="1049544"/>
          <a:ext cx="2916435" cy="30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Open Standards, IP license issues, Governance, </a:t>
          </a:r>
          <a:r>
            <a:rPr lang="en-US" sz="1300" kern="1200" dirty="0">
              <a:latin typeface="Arial Narrow" pitchFamily="34" charset="0"/>
              <a:cs typeface="Arial" charset="0"/>
            </a:rPr>
            <a:t>Strategy for Coord w/ External Stakeholders </a:t>
          </a:r>
          <a:r>
            <a:rPr lang="en-US" sz="1300" kern="1200" dirty="0"/>
            <a:t> (Deliverable: Standards Adoption Policy and Draft HSPC License – 10 pages and 2 page license)</a:t>
          </a:r>
        </a:p>
        <a:p>
          <a:pPr marL="114300" lvl="1" indent="-114300" algn="l" defTabSz="577850">
            <a:lnSpc>
              <a:spcPct val="90000"/>
            </a:lnSpc>
            <a:spcBef>
              <a:spcPct val="0"/>
            </a:spcBef>
            <a:spcAft>
              <a:spcPct val="15000"/>
            </a:spcAft>
            <a:buChar char="•"/>
          </a:pPr>
          <a:r>
            <a:rPr lang="en-US" sz="1300" kern="1200" dirty="0"/>
            <a:t>Data services, governance, and models (Deliverable: Data resource and governance sharing policy – white paper – 20 pages)</a:t>
          </a:r>
        </a:p>
        <a:p>
          <a:pPr marL="114300" lvl="1" indent="-114300" algn="l" defTabSz="577850">
            <a:lnSpc>
              <a:spcPct val="90000"/>
            </a:lnSpc>
            <a:spcBef>
              <a:spcPct val="0"/>
            </a:spcBef>
            <a:spcAft>
              <a:spcPct val="15000"/>
            </a:spcAft>
            <a:buChar char="•"/>
          </a:pPr>
          <a:r>
            <a:rPr lang="en-US" sz="1300" kern="1200"/>
            <a:t>CDS artifacts (Deliverable: process for management and governance of knowledge content)</a:t>
          </a:r>
        </a:p>
        <a:p>
          <a:pPr marL="114300" lvl="1" indent="-114300" algn="l" defTabSz="577850">
            <a:lnSpc>
              <a:spcPct val="90000"/>
            </a:lnSpc>
            <a:spcBef>
              <a:spcPct val="0"/>
            </a:spcBef>
            <a:spcAft>
              <a:spcPct val="15000"/>
            </a:spcAft>
            <a:buChar char="•"/>
          </a:pPr>
          <a:r>
            <a:rPr lang="en-US" sz="1300" kern="1200" dirty="0"/>
            <a:t>Workflow/BPM context artifacts (Deliverable: process for management and governance of knowledge content)</a:t>
          </a:r>
        </a:p>
        <a:p>
          <a:pPr marL="114300" lvl="1" indent="-114300" algn="l" defTabSz="577850">
            <a:lnSpc>
              <a:spcPct val="90000"/>
            </a:lnSpc>
            <a:spcBef>
              <a:spcPct val="0"/>
            </a:spcBef>
            <a:spcAft>
              <a:spcPct val="15000"/>
            </a:spcAft>
            <a:buChar char="•"/>
          </a:pPr>
          <a:endParaRPr lang="en-US" sz="1300" kern="1200" dirty="0"/>
        </a:p>
      </dsp:txBody>
      <dsp:txXfrm>
        <a:off x="5482" y="1049544"/>
        <a:ext cx="2916435" cy="3042000"/>
      </dsp:txXfrm>
    </dsp:sp>
    <dsp:sp modelId="{B58BCF2C-C4A3-401A-877B-312A651D2E40}">
      <dsp:nvSpPr>
        <dsp:cNvPr id="0" name=""/>
        <dsp:cNvSpPr/>
      </dsp:nvSpPr>
      <dsp:spPr>
        <a:xfrm>
          <a:off x="3435027" y="259794"/>
          <a:ext cx="3645544" cy="702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Medium – start now, but complete in year 2 – Phase 2 – necessary/sufficient to say “adopting HSPC”</a:t>
          </a:r>
        </a:p>
      </dsp:txBody>
      <dsp:txXfrm>
        <a:off x="3786027" y="259794"/>
        <a:ext cx="2943544" cy="702000"/>
      </dsp:txXfrm>
    </dsp:sp>
    <dsp:sp modelId="{DDCA189E-EFD5-49C1-AA66-3B535EA61D70}">
      <dsp:nvSpPr>
        <dsp:cNvPr id="0" name=""/>
        <dsp:cNvSpPr/>
      </dsp:nvSpPr>
      <dsp:spPr>
        <a:xfrm>
          <a:off x="3435027" y="1049544"/>
          <a:ext cx="2916435" cy="30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Maturity Model and Certification</a:t>
          </a:r>
        </a:p>
        <a:p>
          <a:pPr marL="114300" lvl="1" indent="-114300" algn="l" defTabSz="577850">
            <a:lnSpc>
              <a:spcPct val="90000"/>
            </a:lnSpc>
            <a:spcBef>
              <a:spcPct val="0"/>
            </a:spcBef>
            <a:spcAft>
              <a:spcPct val="15000"/>
            </a:spcAft>
            <a:buChar char="•"/>
          </a:pPr>
          <a:r>
            <a:rPr lang="en-US" sz="1300" kern="1200" dirty="0"/>
            <a:t>Workflow/BPM model content</a:t>
          </a:r>
        </a:p>
        <a:p>
          <a:pPr marL="114300" lvl="1" indent="-114300" algn="l" defTabSz="577850">
            <a:lnSpc>
              <a:spcPct val="90000"/>
            </a:lnSpc>
            <a:spcBef>
              <a:spcPct val="0"/>
            </a:spcBef>
            <a:spcAft>
              <a:spcPct val="15000"/>
            </a:spcAft>
            <a:buChar char="•"/>
          </a:pPr>
          <a:r>
            <a:rPr lang="en-US" sz="1300" kern="1200" dirty="0"/>
            <a:t>Analytics Services</a:t>
          </a:r>
        </a:p>
        <a:p>
          <a:pPr marL="228600" lvl="2" indent="-114300" algn="l" defTabSz="577850">
            <a:lnSpc>
              <a:spcPct val="90000"/>
            </a:lnSpc>
            <a:spcBef>
              <a:spcPct val="0"/>
            </a:spcBef>
            <a:spcAft>
              <a:spcPct val="15000"/>
            </a:spcAft>
            <a:buChar char="•"/>
          </a:pPr>
          <a:r>
            <a:rPr lang="en-US" sz="1300" kern="1200" dirty="0"/>
            <a:t>What does analytic services mean</a:t>
          </a:r>
        </a:p>
        <a:p>
          <a:pPr marL="228600" lvl="2" indent="-114300" algn="l" defTabSz="577850">
            <a:lnSpc>
              <a:spcPct val="90000"/>
            </a:lnSpc>
            <a:spcBef>
              <a:spcPct val="0"/>
            </a:spcBef>
            <a:spcAft>
              <a:spcPct val="15000"/>
            </a:spcAft>
            <a:buChar char="•"/>
          </a:pPr>
          <a:r>
            <a:rPr lang="en-US" sz="1300" kern="1200" dirty="0"/>
            <a:t>Identify KPI and outcomes business drivers outcomes and performance improvement from HSPC adoption</a:t>
          </a:r>
        </a:p>
        <a:p>
          <a:pPr marL="342900" lvl="3" indent="-114300" algn="l" defTabSz="577850">
            <a:lnSpc>
              <a:spcPct val="90000"/>
            </a:lnSpc>
            <a:spcBef>
              <a:spcPct val="0"/>
            </a:spcBef>
            <a:spcAft>
              <a:spcPct val="15000"/>
            </a:spcAft>
            <a:buChar char="•"/>
          </a:pPr>
          <a:endParaRPr lang="en-US" sz="1300" kern="1200" dirty="0"/>
        </a:p>
      </dsp:txBody>
      <dsp:txXfrm>
        <a:off x="3435027" y="1049544"/>
        <a:ext cx="2916435" cy="3042000"/>
      </dsp:txXfrm>
    </dsp:sp>
    <dsp:sp modelId="{C6C076F3-8596-4E66-85A5-FD839049280F}">
      <dsp:nvSpPr>
        <dsp:cNvPr id="0" name=""/>
        <dsp:cNvSpPr/>
      </dsp:nvSpPr>
      <dsp:spPr>
        <a:xfrm>
          <a:off x="6864572" y="259794"/>
          <a:ext cx="3645544" cy="702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Future – years 3-5 – Phases 3-4 – full agile releases to say adherent to HSPC Vx.0</a:t>
          </a:r>
        </a:p>
      </dsp:txBody>
      <dsp:txXfrm>
        <a:off x="7215572" y="259794"/>
        <a:ext cx="2943544" cy="702000"/>
      </dsp:txXfrm>
    </dsp:sp>
    <dsp:sp modelId="{F2DA0E26-B7A4-494A-9759-46786DF88E4D}">
      <dsp:nvSpPr>
        <dsp:cNvPr id="0" name=""/>
        <dsp:cNvSpPr/>
      </dsp:nvSpPr>
      <dsp:spPr>
        <a:xfrm>
          <a:off x="6864572" y="1049544"/>
          <a:ext cx="2916435" cy="30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Full interoperability toolkit</a:t>
          </a:r>
        </a:p>
      </dsp:txBody>
      <dsp:txXfrm>
        <a:off x="6864572" y="1049544"/>
        <a:ext cx="2916435" cy="304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A3761-EB80-455A-AAE6-7F9824D02D1C}">
      <dsp:nvSpPr>
        <dsp:cNvPr id="0" name=""/>
        <dsp:cNvSpPr/>
      </dsp:nvSpPr>
      <dsp:spPr>
        <a:xfrm>
          <a:off x="0" y="3746898"/>
          <a:ext cx="2628900" cy="65189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967" tIns="113792" rIns="186967" bIns="113792" numCol="1" spcCol="1270" anchor="ctr" anchorCtr="0">
          <a:noAutofit/>
        </a:bodyPr>
        <a:lstStyle/>
        <a:p>
          <a:pPr marL="0" lvl="0" indent="0" algn="ctr" defTabSz="711200">
            <a:lnSpc>
              <a:spcPct val="90000"/>
            </a:lnSpc>
            <a:spcBef>
              <a:spcPct val="0"/>
            </a:spcBef>
            <a:spcAft>
              <a:spcPct val="35000"/>
            </a:spcAft>
            <a:buNone/>
          </a:pPr>
          <a:r>
            <a:rPr lang="en-US" sz="1600" kern="1200" dirty="0"/>
            <a:t>Future (y3-y5)</a:t>
          </a:r>
        </a:p>
      </dsp:txBody>
      <dsp:txXfrm>
        <a:off x="0" y="3746898"/>
        <a:ext cx="2628900" cy="651897"/>
      </dsp:txXfrm>
    </dsp:sp>
    <dsp:sp modelId="{FE985909-A59F-49F6-A250-6D05DCF4AE3D}">
      <dsp:nvSpPr>
        <dsp:cNvPr id="0" name=""/>
        <dsp:cNvSpPr/>
      </dsp:nvSpPr>
      <dsp:spPr>
        <a:xfrm>
          <a:off x="2628900" y="3750252"/>
          <a:ext cx="7886700" cy="645189"/>
        </a:xfrm>
        <a:prstGeom prst="rect">
          <a:avLst/>
        </a:prstGeom>
        <a:solidFill>
          <a:schemeClr val="bg1">
            <a:lumMod val="95000"/>
            <a:hueOff val="0"/>
            <a:satOff val="0"/>
            <a:lumOff val="0"/>
            <a:alphaOff val="0"/>
          </a:schemeClr>
        </a:solidFill>
        <a:ln w="6350" cap="flat" cmpd="sng" algn="ctr">
          <a:solidFill>
            <a:schemeClr val="bg1">
              <a:lumMod val="95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9980" tIns="114300" rIns="159980" bIns="114300" numCol="1" spcCol="1270" anchor="ctr" anchorCtr="0">
          <a:noAutofit/>
        </a:bodyPr>
        <a:lstStyle/>
        <a:p>
          <a:pPr marL="0" lvl="0" indent="0" algn="l" defTabSz="400050">
            <a:lnSpc>
              <a:spcPct val="90000"/>
            </a:lnSpc>
            <a:spcBef>
              <a:spcPct val="0"/>
            </a:spcBef>
            <a:spcAft>
              <a:spcPct val="35000"/>
            </a:spcAft>
            <a:buNone/>
          </a:pPr>
          <a:r>
            <a:rPr lang="en-US" sz="900" kern="1200" dirty="0"/>
            <a:t>Phases 3-4 – full agile releases to say adherent to HSPC Vx.0</a:t>
          </a:r>
        </a:p>
        <a:p>
          <a:pPr marL="0" lvl="0" indent="0" algn="l" defTabSz="400050">
            <a:lnSpc>
              <a:spcPct val="90000"/>
            </a:lnSpc>
            <a:spcBef>
              <a:spcPct val="0"/>
            </a:spcBef>
            <a:spcAft>
              <a:spcPct val="35000"/>
            </a:spcAft>
            <a:buNone/>
          </a:pPr>
          <a:r>
            <a:rPr lang="en-US" sz="900" kern="1200" dirty="0"/>
            <a:t>- Full HSPC interoperability toolkit - </a:t>
          </a:r>
        </a:p>
      </dsp:txBody>
      <dsp:txXfrm>
        <a:off x="2628900" y="3750252"/>
        <a:ext cx="7886700" cy="645189"/>
      </dsp:txXfrm>
    </dsp:sp>
    <dsp:sp modelId="{C5DF3E47-0CEA-4D2D-99A8-16E65D73DE02}">
      <dsp:nvSpPr>
        <dsp:cNvPr id="0" name=""/>
        <dsp:cNvSpPr/>
      </dsp:nvSpPr>
      <dsp:spPr>
        <a:xfrm rot="10800000">
          <a:off x="0" y="2711383"/>
          <a:ext cx="2628900" cy="1002617"/>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967" tIns="113792" rIns="186967" bIns="113792" numCol="1" spcCol="1270" anchor="ctr" anchorCtr="0">
          <a:noAutofit/>
        </a:bodyPr>
        <a:lstStyle/>
        <a:p>
          <a:pPr marL="0" lvl="0" indent="0" algn="ctr" defTabSz="711200">
            <a:lnSpc>
              <a:spcPct val="90000"/>
            </a:lnSpc>
            <a:spcBef>
              <a:spcPct val="0"/>
            </a:spcBef>
            <a:spcAft>
              <a:spcPct val="35000"/>
            </a:spcAft>
            <a:buNone/>
          </a:pPr>
          <a:r>
            <a:rPr lang="en-US" sz="1600" kern="1200" dirty="0"/>
            <a:t>Medium term (y1-y2)</a:t>
          </a:r>
        </a:p>
      </dsp:txBody>
      <dsp:txXfrm rot="-10800000">
        <a:off x="0" y="2711383"/>
        <a:ext cx="2628900" cy="651701"/>
      </dsp:txXfrm>
    </dsp:sp>
    <dsp:sp modelId="{9C574A87-717D-4E54-8E14-5318BE6B12E1}">
      <dsp:nvSpPr>
        <dsp:cNvPr id="0" name=""/>
        <dsp:cNvSpPr/>
      </dsp:nvSpPr>
      <dsp:spPr>
        <a:xfrm>
          <a:off x="2628900" y="2317791"/>
          <a:ext cx="7886700" cy="1438885"/>
        </a:xfrm>
        <a:prstGeom prst="rect">
          <a:avLst/>
        </a:prstGeom>
        <a:solidFill>
          <a:schemeClr val="bg1">
            <a:lumMod val="95000"/>
            <a:hueOff val="0"/>
            <a:satOff val="0"/>
            <a:lumOff val="0"/>
            <a:alphaOff val="0"/>
          </a:schemeClr>
        </a:solidFill>
        <a:ln w="6350" cap="flat" cmpd="sng" algn="ctr">
          <a:solidFill>
            <a:schemeClr val="bg1">
              <a:lumMod val="95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9980" tIns="152400" rIns="159980" bIns="152400" numCol="1" spcCol="1270" anchor="ctr"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US" sz="900" kern="1200" dirty="0"/>
            <a:t>Phase 2 – necessary/sufficient to say “adopting HSPC”</a:t>
          </a:r>
        </a:p>
        <a:p>
          <a:pPr marL="0" lvl="0" indent="0" algn="l" defTabSz="533400">
            <a:lnSpc>
              <a:spcPct val="90000"/>
            </a:lnSpc>
            <a:spcBef>
              <a:spcPct val="0"/>
            </a:spcBef>
            <a:spcAft>
              <a:spcPct val="35000"/>
            </a:spcAft>
            <a:buNone/>
          </a:pPr>
          <a:r>
            <a:rPr lang="en-US" sz="900" kern="1200" dirty="0"/>
            <a:t>- Maturity Model and Certification – HSPC will provide an interoperability and SOA standards maturity model for enterprises to benchmark their evolution of full interoperability and SOA service capabilities.  This maturity model will also incorporate a self-certification toolkit as part of the full HSPC interoperability toolkit as that is released.</a:t>
          </a:r>
        </a:p>
        <a:p>
          <a:pPr marL="0" lvl="0" indent="0" algn="l" defTabSz="400050">
            <a:lnSpc>
              <a:spcPct val="90000"/>
            </a:lnSpc>
            <a:spcBef>
              <a:spcPct val="0"/>
            </a:spcBef>
            <a:spcAft>
              <a:spcPct val="35000"/>
            </a:spcAft>
            <a:buNone/>
          </a:pPr>
          <a:r>
            <a:rPr lang="en-US" sz="900" kern="1200" dirty="0"/>
            <a:t>- Workflow/BPM model content – HSPC will provide and mechanism for members and adopter to share domain- or use-case-specific workflow/BPM models and content that are HSPC compliant.</a:t>
          </a:r>
        </a:p>
        <a:p>
          <a:pPr marL="0" lvl="0" indent="0" algn="l" defTabSz="400050">
            <a:lnSpc>
              <a:spcPct val="90000"/>
            </a:lnSpc>
            <a:spcBef>
              <a:spcPct val="0"/>
            </a:spcBef>
            <a:spcAft>
              <a:spcPct val="35000"/>
            </a:spcAft>
            <a:buNone/>
          </a:pPr>
          <a:r>
            <a:rPr lang="en-US" sz="900" kern="1200" dirty="0"/>
            <a:t>- Analytics Services - HSPC will provide and mechanism for members and adopter to share domain- or use-case-specific analytics models and implementations that are HSPC compliant.</a:t>
          </a:r>
        </a:p>
        <a:p>
          <a:pPr marL="0" lvl="0" indent="0" algn="l" defTabSz="400050">
            <a:lnSpc>
              <a:spcPct val="90000"/>
            </a:lnSpc>
            <a:spcBef>
              <a:spcPct val="0"/>
            </a:spcBef>
            <a:spcAft>
              <a:spcPct val="35000"/>
            </a:spcAft>
            <a:buNone/>
          </a:pPr>
          <a:r>
            <a:rPr lang="en-US" sz="900" kern="1200" dirty="0"/>
            <a:t> 	Deliverables:  SOA governance model and process for management and governance of knowledge content – 5 pages</a:t>
          </a:r>
        </a:p>
        <a:p>
          <a:pPr marL="0" lvl="0" indent="0" algn="l" defTabSz="400050">
            <a:lnSpc>
              <a:spcPct val="90000"/>
            </a:lnSpc>
            <a:spcBef>
              <a:spcPct val="0"/>
            </a:spcBef>
            <a:spcAft>
              <a:spcPct val="35000"/>
            </a:spcAft>
            <a:buNone/>
          </a:pPr>
          <a:endParaRPr lang="en-US" sz="700" kern="1200" dirty="0"/>
        </a:p>
      </dsp:txBody>
      <dsp:txXfrm>
        <a:off x="2628900" y="2317791"/>
        <a:ext cx="7886700" cy="1438885"/>
      </dsp:txXfrm>
    </dsp:sp>
    <dsp:sp modelId="{40225479-B6D2-4434-BBE0-07567B191FCC}">
      <dsp:nvSpPr>
        <dsp:cNvPr id="0" name=""/>
        <dsp:cNvSpPr/>
      </dsp:nvSpPr>
      <dsp:spPr>
        <a:xfrm rot="10800000">
          <a:off x="0" y="838017"/>
          <a:ext cx="2628900" cy="1002617"/>
        </a:xfrm>
        <a:prstGeom prst="upArrowCallout">
          <a:avLst>
            <a:gd name="adj1" fmla="val 5000"/>
            <a:gd name="adj2" fmla="val 10000"/>
            <a:gd name="adj3" fmla="val 15000"/>
            <a:gd name="adj4" fmla="val 64977"/>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967" tIns="113792" rIns="186967" bIns="113792" numCol="1" spcCol="1270" anchor="ctr" anchorCtr="0">
          <a:noAutofit/>
        </a:bodyPr>
        <a:lstStyle/>
        <a:p>
          <a:pPr marL="0" lvl="0" indent="0" algn="ctr" defTabSz="711200">
            <a:lnSpc>
              <a:spcPct val="90000"/>
            </a:lnSpc>
            <a:spcBef>
              <a:spcPct val="0"/>
            </a:spcBef>
            <a:spcAft>
              <a:spcPct val="35000"/>
            </a:spcAft>
            <a:buNone/>
          </a:pPr>
          <a:r>
            <a:rPr lang="en-US" sz="1600" kern="1200" dirty="0"/>
            <a:t>Immediate term (y1) </a:t>
          </a:r>
        </a:p>
      </dsp:txBody>
      <dsp:txXfrm rot="-10800000">
        <a:off x="0" y="838017"/>
        <a:ext cx="2628900" cy="651701"/>
      </dsp:txXfrm>
    </dsp:sp>
    <dsp:sp modelId="{ED1558C7-2EA4-46B8-B662-0792827AB722}">
      <dsp:nvSpPr>
        <dsp:cNvPr id="0" name=""/>
        <dsp:cNvSpPr/>
      </dsp:nvSpPr>
      <dsp:spPr>
        <a:xfrm>
          <a:off x="2628900" y="167"/>
          <a:ext cx="7886700" cy="2327402"/>
        </a:xfrm>
        <a:prstGeom prst="rect">
          <a:avLst/>
        </a:prstGeom>
        <a:solidFill>
          <a:schemeClr val="bg1">
            <a:lumMod val="95000"/>
            <a:hueOff val="0"/>
            <a:satOff val="0"/>
            <a:lumOff val="0"/>
            <a:alphaOff val="0"/>
          </a:schemeClr>
        </a:solidFill>
        <a:ln w="6350" cap="flat" cmpd="sng" algn="ctr">
          <a:solidFill>
            <a:schemeClr val="bg1">
              <a:lumMod val="95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9980" tIns="114300" rIns="159980" bIns="114300" numCol="1" spcCol="1270" anchor="ctr" anchorCtr="0">
          <a:noAutofit/>
        </a:bodyPr>
        <a:lstStyle/>
        <a:p>
          <a:pPr marL="0" lvl="0" indent="0" algn="l" defTabSz="400050">
            <a:lnSpc>
              <a:spcPct val="90000"/>
            </a:lnSpc>
            <a:spcBef>
              <a:spcPct val="0"/>
            </a:spcBef>
            <a:spcAft>
              <a:spcPct val="35000"/>
            </a:spcAft>
            <a:buFont typeface="Arial" panose="020B0604020202020204" pitchFamily="34" charset="0"/>
            <a:buNone/>
          </a:pPr>
          <a:r>
            <a:rPr lang="en-US" sz="900" kern="1200" dirty="0"/>
            <a:t>Baseline, Phase 1 – necessary for an enterprise to get started on HSPC Interoperability and SOA Roadmap</a:t>
          </a:r>
        </a:p>
        <a:p>
          <a:pPr marL="0" lvl="0" indent="0" algn="l" defTabSz="400050">
            <a:lnSpc>
              <a:spcPct val="90000"/>
            </a:lnSpc>
            <a:spcBef>
              <a:spcPct val="0"/>
            </a:spcBef>
            <a:spcAft>
              <a:spcPct val="35000"/>
            </a:spcAft>
            <a:buFont typeface="Arial" panose="020B0604020202020204" pitchFamily="34" charset="0"/>
            <a:buNone/>
          </a:pPr>
          <a:r>
            <a:rPr lang="en-US" sz="900" kern="1200" dirty="0"/>
            <a:t>- Open Standards, IP license issues, Governance -  HSPC will provide a governance strategy, IP issues analysis, and license recommendation for the open standards addressing roles for the HSPC constituency (members, adopters, technical contributors), includes sustainable adoption strategy for enterprise constituents</a:t>
          </a:r>
        </a:p>
        <a:p>
          <a:pPr marL="0" lvl="0" indent="0" algn="l" defTabSz="400050">
            <a:lnSpc>
              <a:spcPct val="90000"/>
            </a:lnSpc>
            <a:spcBef>
              <a:spcPct val="0"/>
            </a:spcBef>
            <a:spcAft>
              <a:spcPct val="35000"/>
            </a:spcAft>
            <a:buFont typeface="Arial" panose="020B0604020202020204" pitchFamily="34" charset="0"/>
            <a:buNone/>
          </a:pPr>
          <a:r>
            <a:rPr lang="en-US" sz="900" kern="1200" dirty="0"/>
            <a:t>               Deliverable: Standards Adoption Policy and Draft HSPC License – 5 pages and 2 page license</a:t>
          </a:r>
        </a:p>
        <a:p>
          <a:pPr marL="0" lvl="0" indent="0" algn="l" defTabSz="400050">
            <a:lnSpc>
              <a:spcPct val="90000"/>
            </a:lnSpc>
            <a:spcBef>
              <a:spcPct val="0"/>
            </a:spcBef>
            <a:spcAft>
              <a:spcPct val="35000"/>
            </a:spcAft>
            <a:buFont typeface="Arial" panose="020B0604020202020204" pitchFamily="34" charset="0"/>
            <a:buNone/>
          </a:pPr>
          <a:r>
            <a:rPr lang="en-US" sz="900" kern="1200" dirty="0"/>
            <a:t>- Data services, governance, and models – HSPC will provide an enterprise readiness strategy and implementation guide that helps enterprises identify the necessary data standards and resources needed to begin adoption of the HSPC SOA and interoperability standards and services.</a:t>
          </a:r>
        </a:p>
        <a:p>
          <a:pPr marL="0" lvl="0" indent="0" algn="l" defTabSz="400050">
            <a:lnSpc>
              <a:spcPct val="90000"/>
            </a:lnSpc>
            <a:spcBef>
              <a:spcPct val="0"/>
            </a:spcBef>
            <a:spcAft>
              <a:spcPct val="35000"/>
            </a:spcAft>
            <a:buFont typeface="Arial" panose="020B0604020202020204" pitchFamily="34" charset="0"/>
            <a:buNone/>
          </a:pPr>
          <a:r>
            <a:rPr lang="en-US" sz="900" kern="1200" dirty="0"/>
            <a:t>	Deliverable: Data resource and governance enterprise readiness strategy and implementation guide  – white paper – 20 pages</a:t>
          </a:r>
        </a:p>
        <a:p>
          <a:pPr marL="0" lvl="0" indent="0" algn="l" defTabSz="400050">
            <a:lnSpc>
              <a:spcPct val="90000"/>
            </a:lnSpc>
            <a:spcBef>
              <a:spcPct val="0"/>
            </a:spcBef>
            <a:spcAft>
              <a:spcPct val="35000"/>
            </a:spcAft>
            <a:buFont typeface="Arial" panose="020B0604020202020204" pitchFamily="34" charset="0"/>
            <a:buNone/>
          </a:pPr>
          <a:r>
            <a:rPr lang="en-US" sz="900" kern="1200" dirty="0"/>
            <a:t>- CDS artifacts – HSPC will provide an enterprise adoption strategy and implementation guide for Clinical Decision Support SOA services incorporating the HSPC-recommended technical infrastructure, knowledge model and content, cybersecurity, and SOA governance standards </a:t>
          </a:r>
        </a:p>
        <a:p>
          <a:pPr marL="0" lvl="0" indent="0" algn="l" defTabSz="400050">
            <a:lnSpc>
              <a:spcPct val="90000"/>
            </a:lnSpc>
            <a:spcBef>
              <a:spcPct val="0"/>
            </a:spcBef>
            <a:spcAft>
              <a:spcPct val="35000"/>
            </a:spcAft>
            <a:buFont typeface="Arial" panose="020B0604020202020204" pitchFamily="34" charset="0"/>
            <a:buNone/>
          </a:pPr>
          <a:r>
            <a:rPr lang="en-US" sz="900" kern="1200" dirty="0"/>
            <a:t>	Deliverable: SOA governance model and process for management and governance of knowledge content – 5 pages</a:t>
          </a:r>
        </a:p>
        <a:p>
          <a:pPr marL="0" lvl="0" indent="0" algn="l" defTabSz="400050">
            <a:lnSpc>
              <a:spcPct val="90000"/>
            </a:lnSpc>
            <a:spcBef>
              <a:spcPct val="0"/>
            </a:spcBef>
            <a:spcAft>
              <a:spcPct val="35000"/>
            </a:spcAft>
            <a:buFont typeface="Arial" panose="020B0604020202020204" pitchFamily="34" charset="0"/>
            <a:buNone/>
          </a:pPr>
          <a:r>
            <a:rPr lang="en-US" sz="900" kern="1200" dirty="0"/>
            <a:t>- Workflow/BPM context artifacts -  HSPC will provide an enterprise adoption strategy and implementation guide for Clinical Workflow/Business Process Management SOA services incorporating the HSPC-recommended technical infrastructure, knowledge model and content, cybersecurity, and SOA governance standards </a:t>
          </a:r>
        </a:p>
        <a:p>
          <a:pPr marL="0" lvl="0" indent="0" algn="l" defTabSz="400050">
            <a:lnSpc>
              <a:spcPct val="90000"/>
            </a:lnSpc>
            <a:spcBef>
              <a:spcPct val="0"/>
            </a:spcBef>
            <a:spcAft>
              <a:spcPct val="35000"/>
            </a:spcAft>
            <a:buFont typeface="Arial" panose="020B0604020202020204" pitchFamily="34" charset="0"/>
            <a:buNone/>
          </a:pPr>
          <a:r>
            <a:rPr lang="en-US" sz="900" kern="1200" dirty="0"/>
            <a:t>	Deliverable: SOA governance model and process for management and governance of knowledge content – 5 pages</a:t>
          </a:r>
        </a:p>
      </dsp:txBody>
      <dsp:txXfrm>
        <a:off x="2628900" y="167"/>
        <a:ext cx="7886700" cy="23274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442F8-EE07-F446-A7A6-11986A89823C}" type="datetimeFigureOut">
              <a:rPr lang="en-US" smtClean="0"/>
              <a:t>9/21/2017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DD21B-4D00-E84C-8ACA-AE558C311E7D}" type="slidenum">
              <a:rPr lang="en-US" smtClean="0"/>
              <a:t>‹#›</a:t>
            </a:fld>
            <a:endParaRPr lang="en-US"/>
          </a:p>
        </p:txBody>
      </p:sp>
    </p:spTree>
    <p:extLst>
      <p:ext uri="{BB962C8B-B14F-4D97-AF65-F5344CB8AC3E}">
        <p14:creationId xmlns:p14="http://schemas.microsoft.com/office/powerpoint/2010/main" val="113289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3</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179399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C9A01B-ED43-3B45-B193-4C0250278581}"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8157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209667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7750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93728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9A01B-ED43-3B45-B193-4C0250278581}"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21100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C9A01B-ED43-3B45-B193-4C0250278581}"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6308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C9A01B-ED43-3B45-B193-4C0250278581}"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04706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9A01B-ED43-3B45-B193-4C0250278581}"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5522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9A01B-ED43-3B45-B193-4C0250278581}"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31681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7836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746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9A01B-ED43-3B45-B193-4C0250278581}" type="datetimeFigureOut">
              <a:rPr lang="en-US" smtClean="0"/>
              <a:t>9/21/2017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040A5-C4CF-8047-B211-7FC95ED14619}" type="slidenum">
              <a:rPr lang="en-US" smtClean="0"/>
              <a:t>‹#›</a:t>
            </a:fld>
            <a:endParaRPr lang="en-US"/>
          </a:p>
        </p:txBody>
      </p:sp>
    </p:spTree>
    <p:extLst>
      <p:ext uri="{BB962C8B-B14F-4D97-AF65-F5344CB8AC3E}">
        <p14:creationId xmlns:p14="http://schemas.microsoft.com/office/powerpoint/2010/main" val="138044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HSPC Community Roadmap:</a:t>
            </a:r>
            <a:br>
              <a:rPr lang="en-US" dirty="0"/>
            </a:br>
            <a:r>
              <a:rPr lang="en-US" dirty="0"/>
              <a:t>Business Workgroup Strategy for Aug 2017 Face-to-Face</a:t>
            </a:r>
          </a:p>
        </p:txBody>
      </p:sp>
      <p:sp>
        <p:nvSpPr>
          <p:cNvPr id="3" name="Subtitle 2"/>
          <p:cNvSpPr>
            <a:spLocks noGrp="1"/>
          </p:cNvSpPr>
          <p:nvPr>
            <p:ph type="subTitle" idx="1"/>
          </p:nvPr>
        </p:nvSpPr>
        <p:spPr/>
        <p:txBody>
          <a:bodyPr/>
          <a:lstStyle/>
          <a:p>
            <a:r>
              <a:rPr lang="en-US" dirty="0"/>
              <a:t>Draft 1 for Meeting</a:t>
            </a:r>
          </a:p>
          <a:p>
            <a:r>
              <a:rPr lang="en-US" dirty="0"/>
              <a:t>Aug 1, 2017</a:t>
            </a:r>
          </a:p>
          <a:p>
            <a:r>
              <a:rPr lang="en-US" dirty="0"/>
              <a:t>Washington, DC</a:t>
            </a:r>
          </a:p>
        </p:txBody>
      </p:sp>
    </p:spTree>
    <p:extLst>
      <p:ext uri="{BB962C8B-B14F-4D97-AF65-F5344CB8AC3E}">
        <p14:creationId xmlns:p14="http://schemas.microsoft.com/office/powerpoint/2010/main" val="339390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F565-D8DB-465E-B319-59BF0575FE2F}"/>
              </a:ext>
            </a:extLst>
          </p:cNvPr>
          <p:cNvSpPr>
            <a:spLocks noGrp="1"/>
          </p:cNvSpPr>
          <p:nvPr>
            <p:ph type="title"/>
          </p:nvPr>
        </p:nvSpPr>
        <p:spPr>
          <a:xfrm>
            <a:off x="838200" y="365125"/>
            <a:ext cx="10515600" cy="1325563"/>
          </a:xfrm>
        </p:spPr>
        <p:txBody>
          <a:bodyPr/>
          <a:lstStyle/>
          <a:p>
            <a:r>
              <a:rPr lang="en-US" dirty="0"/>
              <a:t>Business Workgroup Strategy for Aug HSPC </a:t>
            </a:r>
          </a:p>
        </p:txBody>
      </p:sp>
      <p:sp>
        <p:nvSpPr>
          <p:cNvPr id="3" name="Content Placeholder 2">
            <a:extLst>
              <a:ext uri="{FF2B5EF4-FFF2-40B4-BE49-F238E27FC236}">
                <a16:creationId xmlns:a16="http://schemas.microsoft.com/office/drawing/2014/main" id="{5F59D2E1-5F3D-47E6-A311-38CDF160AB80}"/>
              </a:ext>
            </a:extLst>
          </p:cNvPr>
          <p:cNvSpPr>
            <a:spLocks noGrp="1"/>
          </p:cNvSpPr>
          <p:nvPr>
            <p:ph idx="1"/>
          </p:nvPr>
        </p:nvSpPr>
        <p:spPr/>
        <p:txBody>
          <a:bodyPr/>
          <a:lstStyle/>
          <a:p>
            <a:pPr marL="0" indent="0">
              <a:buNone/>
            </a:pPr>
            <a:r>
              <a:rPr lang="en-US" dirty="0"/>
              <a:t>What we did in </a:t>
            </a:r>
            <a:r>
              <a:rPr lang="en-US" dirty="0" err="1"/>
              <a:t>prepration</a:t>
            </a:r>
            <a:r>
              <a:rPr lang="en-US" dirty="0"/>
              <a:t> for Aug 2017 HSPC Face2Face in DC:</a:t>
            </a:r>
          </a:p>
          <a:p>
            <a:r>
              <a:rPr lang="en-US" dirty="0"/>
              <a:t>Started with output of previous June 2017 f2f in SLC (slide 3)</a:t>
            </a:r>
          </a:p>
          <a:p>
            <a:r>
              <a:rPr lang="en-US" dirty="0"/>
              <a:t>Identified Priority Goals/Milestones in Roadmap for 3 phases – immediate/baseline (y1), medium (y1-y2), and future (y3-y5) (slide 4)</a:t>
            </a:r>
          </a:p>
          <a:p>
            <a:r>
              <a:rPr lang="en-US" dirty="0"/>
              <a:t>Took near-term and medium term bullets and defined what these mean for benefit of larger HSPC audience (slide 5)</a:t>
            </a:r>
          </a:p>
          <a:p>
            <a:r>
              <a:rPr lang="en-US" dirty="0"/>
              <a:t>Defined what the deliverables would actually be from HSPC (slide 5)</a:t>
            </a:r>
          </a:p>
          <a:p>
            <a:r>
              <a:rPr lang="en-US" dirty="0"/>
              <a:t>Identified additional work to be done during and after Aug 2017 meeting (slide 6)</a:t>
            </a:r>
          </a:p>
        </p:txBody>
      </p:sp>
    </p:spTree>
    <p:extLst>
      <p:ext uri="{BB962C8B-B14F-4D97-AF65-F5344CB8AC3E}">
        <p14:creationId xmlns:p14="http://schemas.microsoft.com/office/powerpoint/2010/main" val="305853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20"/>
          <p:cNvSpPr>
            <a:spLocks noChangeArrowheads="1"/>
          </p:cNvSpPr>
          <p:nvPr/>
        </p:nvSpPr>
        <p:spPr bwMode="auto">
          <a:xfrm>
            <a:off x="3186844" y="1185708"/>
            <a:ext cx="2024752" cy="553998"/>
          </a:xfrm>
          <a:prstGeom prst="rect">
            <a:avLst/>
          </a:prstGeom>
          <a:noFill/>
          <a:ln w="9525">
            <a:noFill/>
            <a:miter lim="800000"/>
            <a:headEnd/>
            <a:tailEnd/>
          </a:ln>
        </p:spPr>
        <p:txBody>
          <a:bodyPr wrap="square" lIns="0" tIns="0" rIns="0" bIns="0">
            <a:spAutoFit/>
          </a:bodyPr>
          <a:lstStyle/>
          <a:p>
            <a:pPr algn="ctr"/>
            <a:r>
              <a:rPr lang="en-GB" sz="3600" dirty="0">
                <a:solidFill>
                  <a:schemeClr val="tx1">
                    <a:lumMod val="50000"/>
                    <a:lumOff val="50000"/>
                  </a:schemeClr>
                </a:solidFill>
                <a:latin typeface="Arial Narrow" pitchFamily="34" charset="0"/>
                <a:cs typeface="Arial" charset="0"/>
              </a:rPr>
              <a:t>CONTENT</a:t>
            </a:r>
          </a:p>
        </p:txBody>
      </p:sp>
      <p:sp>
        <p:nvSpPr>
          <p:cNvPr id="4" name="Rectangle 3"/>
          <p:cNvSpPr/>
          <p:nvPr/>
        </p:nvSpPr>
        <p:spPr>
          <a:xfrm>
            <a:off x="4159806" y="1771266"/>
            <a:ext cx="5672869" cy="4038489"/>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 name="connsiteX0" fmla="*/ 4567671 w 5699466"/>
              <a:gd name="connsiteY0" fmla="*/ 21514 h 4014736"/>
              <a:gd name="connsiteX1" fmla="*/ 5699466 w 5699466"/>
              <a:gd name="connsiteY1" fmla="*/ 0 h 4014736"/>
              <a:gd name="connsiteX2" fmla="*/ 5699466 w 5699466"/>
              <a:gd name="connsiteY2" fmla="*/ 4014736 h 4014736"/>
              <a:gd name="connsiteX3" fmla="*/ 0 w 5699466"/>
              <a:gd name="connsiteY3" fmla="*/ 3371940 h 4014736"/>
              <a:gd name="connsiteX4" fmla="*/ 4567671 w 5699466"/>
              <a:gd name="connsiteY4" fmla="*/ 21514 h 4014736"/>
              <a:gd name="connsiteX0" fmla="*/ 4294794 w 5699466"/>
              <a:gd name="connsiteY0" fmla="*/ 0 h 4038489"/>
              <a:gd name="connsiteX1" fmla="*/ 5699466 w 5699466"/>
              <a:gd name="connsiteY1" fmla="*/ 23753 h 4038489"/>
              <a:gd name="connsiteX2" fmla="*/ 5699466 w 5699466"/>
              <a:gd name="connsiteY2" fmla="*/ 4038489 h 4038489"/>
              <a:gd name="connsiteX3" fmla="*/ 0 w 5699466"/>
              <a:gd name="connsiteY3" fmla="*/ 3395693 h 4038489"/>
              <a:gd name="connsiteX4" fmla="*/ 4294794 w 5699466"/>
              <a:gd name="connsiteY4" fmla="*/ 0 h 4038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9466" h="4038489">
                <a:moveTo>
                  <a:pt x="4294794" y="0"/>
                </a:moveTo>
                <a:lnTo>
                  <a:pt x="5699466" y="23753"/>
                </a:lnTo>
                <a:lnTo>
                  <a:pt x="5699466" y="4038489"/>
                </a:lnTo>
                <a:lnTo>
                  <a:pt x="0" y="3395693"/>
                </a:lnTo>
                <a:lnTo>
                  <a:pt x="4294794" y="0"/>
                </a:lnTo>
                <a:close/>
              </a:path>
            </a:pathLst>
          </a:custGeom>
          <a:solidFill>
            <a:schemeClr val="accent4">
              <a:lumMod val="75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2469480" y="75299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Rectangle 2"/>
          <p:cNvSpPr/>
          <p:nvPr/>
        </p:nvSpPr>
        <p:spPr>
          <a:xfrm>
            <a:off x="2411113" y="1275078"/>
            <a:ext cx="6056053" cy="3937051"/>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 name="connsiteX0" fmla="*/ 0 w 6062943"/>
              <a:gd name="connsiteY0" fmla="*/ 2318272 h 3926736"/>
              <a:gd name="connsiteX1" fmla="*/ 6062943 w 6062943"/>
              <a:gd name="connsiteY1" fmla="*/ 0 h 3926736"/>
              <a:gd name="connsiteX2" fmla="*/ 6057564 w 6062943"/>
              <a:gd name="connsiteY2" fmla="*/ 799215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2943" h="3926736">
                <a:moveTo>
                  <a:pt x="0" y="2318272"/>
                </a:moveTo>
                <a:lnTo>
                  <a:pt x="6062943" y="0"/>
                </a:lnTo>
                <a:lnTo>
                  <a:pt x="6048501" y="492203"/>
                </a:lnTo>
                <a:lnTo>
                  <a:pt x="1701253" y="3926736"/>
                </a:lnTo>
                <a:lnTo>
                  <a:pt x="0" y="2318272"/>
                </a:lnTo>
                <a:close/>
              </a:path>
            </a:pathLst>
          </a:custGeom>
          <a:solidFill>
            <a:schemeClr val="accent6">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2</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(~2020)</a:t>
            </a: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3</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(~2022)</a:t>
            </a: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State</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1</a:t>
            </a:r>
          </a:p>
          <a:p>
            <a:r>
              <a:rPr lang="en-GB" sz="1400" i="1" dirty="0">
                <a:solidFill>
                  <a:schemeClr val="tx2"/>
                </a:solidFill>
                <a:latin typeface="Arial" charset="0"/>
                <a:cs typeface="Arial" charset="0"/>
              </a:rPr>
              <a:t>(Thru 2018)</a:t>
            </a: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Security</a:t>
            </a: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Knowledge</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Environment </a:t>
            </a:r>
          </a:p>
          <a:p>
            <a:pPr marL="66675" indent="-66675">
              <a:buFontTx/>
              <a:buChar char="•"/>
            </a:pPr>
            <a:r>
              <a:rPr lang="en-GB" sz="1050" dirty="0">
                <a:latin typeface="Times New Roman" panose="02020603050405020304" pitchFamily="18" charset="0"/>
                <a:cs typeface="Times New Roman" panose="02020603050405020304" pitchFamily="18" charset="0"/>
              </a:rPr>
              <a:t>Health(care) is a patchwork of silos of health payment &amp; delivery</a:t>
            </a:r>
          </a:p>
          <a:p>
            <a:pPr marL="66675" indent="-66675">
              <a:buFontTx/>
              <a:buChar char="•"/>
            </a:pPr>
            <a:r>
              <a:rPr lang="en-GB" sz="1050" dirty="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a:latin typeface="Times New Roman" panose="02020603050405020304" pitchFamily="18" charset="0"/>
                <a:cs typeface="Times New Roman" panose="02020603050405020304" pitchFamily="18" charset="0"/>
              </a:rPr>
              <a:t>“Learning health system” is unrealized</a:t>
            </a:r>
          </a:p>
          <a:p>
            <a:endParaRPr lang="en-GB" sz="1050" dirty="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State</a:t>
            </a:r>
          </a:p>
          <a:p>
            <a:pPr marL="66675" indent="-66675">
              <a:buFontTx/>
              <a:buChar char="•"/>
            </a:pPr>
            <a:r>
              <a:rPr lang="en-GB" sz="900"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Patient Identity </a:t>
            </a:r>
            <a:r>
              <a:rPr lang="en-GB" sz="850" dirty="0" err="1">
                <a:latin typeface="Arial Narrow" pitchFamily="34" charset="0"/>
                <a:cs typeface="Arial" charset="0"/>
              </a:rPr>
              <a:t>Mgmt</a:t>
            </a:r>
            <a:endParaRPr lang="en-US" sz="850" dirty="0">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 Loaded into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RxNorm</a:t>
            </a:r>
            <a:r>
              <a:rPr lang="en-GB" sz="850" dirty="0">
                <a:latin typeface="Arial Narrow" pitchFamily="34" charset="0"/>
                <a:cs typeface="Arial" charset="0"/>
              </a:rPr>
              <a:t> loaded in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a:t>
            </a:r>
            <a:r>
              <a:rPr lang="en-GB" sz="850" dirty="0" err="1">
                <a:latin typeface="Arial Narrow" pitchFamily="34" charset="0"/>
                <a:cs typeface="Arial" charset="0"/>
              </a:rPr>
              <a:t>RxNorm</a:t>
            </a:r>
            <a:r>
              <a:rPr lang="en-GB" sz="850" dirty="0">
                <a:latin typeface="Arial Narrow" pitchFamily="34" charset="0"/>
                <a:cs typeface="Arial" charset="0"/>
              </a:rPr>
              <a:t> Integration</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General data write (FHIR)</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59" y="1424033"/>
            <a:ext cx="1132701"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FHIR-based pub/sub</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3" y="861218"/>
            <a:ext cx="135254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LOINC Loaded into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929747"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Terminology Server Availability</a:t>
            </a:r>
          </a:p>
        </p:txBody>
      </p:sp>
      <p:sp>
        <p:nvSpPr>
          <p:cNvPr id="1241151"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370638" y="4652964"/>
            <a:ext cx="158114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Terminology Authoring – Purchased SW in use</a:t>
            </a:r>
            <a:endParaRPr lang="en-US" sz="850" dirty="0">
              <a:latin typeface="Arial Narrow" pitchFamily="34" charset="0"/>
              <a:cs typeface="Arial" charset="0"/>
            </a:endParaRPr>
          </a:p>
        </p:txBody>
      </p:sp>
      <p:sp>
        <p:nvSpPr>
          <p:cNvPr id="1241153" name="AutoShape 65"/>
          <p:cNvSpPr>
            <a:spLocks noChangeArrowheads="1"/>
          </p:cNvSpPr>
          <p:nvPr/>
        </p:nvSpPr>
        <p:spPr bwMode="auto">
          <a:xfrm>
            <a:off x="6002333" y="5213908"/>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6061071" y="5142470"/>
            <a:ext cx="135255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Store / Warehouse</a:t>
            </a: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Knowledge execution engines / environment</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355170" y="2120040"/>
            <a:ext cx="1738498"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99928" y="1993931"/>
            <a:ext cx="1484067" cy="1748861"/>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5112"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81535" y="5554840"/>
            <a:ext cx="1560512"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Marketplace API Spec</a:t>
            </a: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CDS Hooks Support</a:t>
            </a:r>
          </a:p>
        </p:txBody>
      </p:sp>
      <p:sp>
        <p:nvSpPr>
          <p:cNvPr id="1241172"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KS View, Review, Curation Tools</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Pub/Sub/Notify Capability</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Artifadt</a:t>
            </a:r>
            <a:r>
              <a:rPr lang="en-GB" sz="850" dirty="0">
                <a:latin typeface="Arial Narrow" pitchFamily="34" charset="0"/>
                <a:cs typeface="Arial" charset="0"/>
              </a:rPr>
              <a:t>/model transform tools</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9274258" y="4170962"/>
            <a:ext cx="60273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KR APIs</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9212346"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98587" y="2512776"/>
            <a:ext cx="1206633" cy="433737"/>
          </a:xfrm>
          <a:prstGeom prst="curvedConnector3">
            <a:avLst>
              <a:gd name="adj1" fmla="val 50000"/>
            </a:avLst>
          </a:prstGeom>
          <a:noFill/>
          <a:ln w="12700">
            <a:solidFill>
              <a:srgbClr val="800000"/>
            </a:solidFill>
            <a:prstDash val="sysDot"/>
            <a:round/>
            <a:headEnd/>
            <a:tailEnd/>
          </a:ln>
          <a:effectLst/>
        </p:spPr>
      </p:cxnSp>
      <p:cxnSp>
        <p:nvCxnSpPr>
          <p:cNvPr id="1241189" name="AutoShape 101"/>
          <p:cNvCxnSpPr>
            <a:cxnSpLocks noChangeShapeType="1"/>
            <a:stCxn id="1241208" idx="3"/>
            <a:endCxn id="1241211" idx="1"/>
          </p:cNvCxnSpPr>
          <p:nvPr/>
        </p:nvCxnSpPr>
        <p:spPr bwMode="auto">
          <a:xfrm flipV="1">
            <a:off x="4665190" y="2085192"/>
            <a:ext cx="605405" cy="226730"/>
          </a:xfrm>
          <a:prstGeom prst="curvedConnector3">
            <a:avLst>
              <a:gd name="adj1" fmla="val 50000"/>
            </a:avLst>
          </a:prstGeom>
          <a:noFill/>
          <a:ln w="12700">
            <a:solidFill>
              <a:schemeClr val="tx1"/>
            </a:solidFill>
            <a:prstDash val="sysDot"/>
            <a:round/>
            <a:headEnd/>
            <a:tailEnd/>
          </a:ln>
          <a:effectLst/>
        </p:spPr>
      </p:cxnSp>
      <p:sp>
        <p:nvSpPr>
          <p:cNvPr id="1241193" name="Text Box 105"/>
          <p:cNvSpPr txBox="1">
            <a:spLocks noChangeArrowheads="1"/>
          </p:cNvSpPr>
          <p:nvPr/>
        </p:nvSpPr>
        <p:spPr bwMode="auto">
          <a:xfrm>
            <a:off x="2638425" y="2212284"/>
            <a:ext cx="215600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CIMI Model Patterns Identified</a:t>
            </a:r>
            <a:endParaRPr lang="en-US" sz="850" dirty="0">
              <a:latin typeface="Arial Narrow" pitchFamily="34" charset="0"/>
              <a:cs typeface="Arial" charset="0"/>
            </a:endParaRPr>
          </a:p>
        </p:txBody>
      </p:sp>
      <p:sp>
        <p:nvSpPr>
          <p:cNvPr id="1241194" name="AutoShape 106"/>
          <p:cNvSpPr>
            <a:spLocks noChangeArrowheads="1"/>
          </p:cNvSpPr>
          <p:nvPr/>
        </p:nvSpPr>
        <p:spPr bwMode="auto">
          <a:xfrm>
            <a:off x="2568576" y="22449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7" name="Text Box 109"/>
          <p:cNvSpPr txBox="1">
            <a:spLocks noChangeArrowheads="1"/>
          </p:cNvSpPr>
          <p:nvPr/>
        </p:nvSpPr>
        <p:spPr bwMode="auto">
          <a:xfrm>
            <a:off x="2526480" y="2915106"/>
            <a:ext cx="142734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Create HSPC FHIR profile for pregnancy test</a:t>
            </a:r>
            <a:endParaRPr lang="en-US" sz="850" dirty="0">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4000500" y="2026691"/>
            <a:ext cx="103615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Shareable models</a:t>
            </a:r>
            <a:endParaRPr lang="en-US" sz="850" dirty="0">
              <a:latin typeface="Arial Narrow" pitchFamily="34" charset="0"/>
              <a:cs typeface="Arial" charset="0"/>
            </a:endParaRPr>
          </a:p>
        </p:txBody>
      </p:sp>
      <p:sp>
        <p:nvSpPr>
          <p:cNvPr id="1241202" name="AutoShape 114"/>
          <p:cNvSpPr>
            <a:spLocks noChangeArrowheads="1"/>
          </p:cNvSpPr>
          <p:nvPr/>
        </p:nvSpPr>
        <p:spPr bwMode="auto">
          <a:xfrm>
            <a:off x="3935414" y="209971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3179859" y="2402813"/>
            <a:ext cx="15875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CIMI/FHIR </a:t>
            </a:r>
            <a:r>
              <a:rPr lang="en-GB" sz="850" dirty="0" err="1">
                <a:latin typeface="Arial Narrow" pitchFamily="34" charset="0"/>
                <a:cs typeface="Arial" charset="0"/>
              </a:rPr>
              <a:t>Modeling</a:t>
            </a:r>
            <a:r>
              <a:rPr lang="en-GB" sz="850" dirty="0">
                <a:latin typeface="Arial Narrow" pitchFamily="34" charset="0"/>
                <a:cs typeface="Arial" charset="0"/>
              </a:rPr>
              <a:t> for Data Read</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3106834" y="245120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784288" y="2630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3838364" y="2531663"/>
            <a:ext cx="1701726" cy="353943"/>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Knowl</a:t>
            </a:r>
            <a:r>
              <a:rPr lang="en-GB" sz="850" dirty="0">
                <a:latin typeface="Arial Narrow" pitchFamily="34" charset="0"/>
                <a:cs typeface="Arial" charset="0"/>
              </a:rPr>
              <a:t>. Authoring </a:t>
            </a:r>
            <a:br>
              <a:rPr lang="en-GB" sz="850" dirty="0">
                <a:latin typeface="Arial Narrow" pitchFamily="34" charset="0"/>
                <a:cs typeface="Arial" charset="0"/>
              </a:rPr>
            </a:br>
            <a:r>
              <a:rPr lang="en-GB" sz="850" dirty="0" err="1">
                <a:latin typeface="Arial Narrow" pitchFamily="34" charset="0"/>
                <a:cs typeface="Arial" charset="0"/>
              </a:rPr>
              <a:t>Env</a:t>
            </a:r>
            <a:r>
              <a:rPr lang="en-GB" sz="850" dirty="0">
                <a:latin typeface="Arial Narrow" pitchFamily="34" charset="0"/>
                <a:cs typeface="Arial" charset="0"/>
              </a:rPr>
              <a:t>. V1</a:t>
            </a:r>
            <a:endParaRPr lang="en-US" sz="850" dirty="0">
              <a:latin typeface="Arial Narrow" pitchFamily="34" charset="0"/>
              <a:cs typeface="Arial" charset="0"/>
            </a:endParaRPr>
          </a:p>
        </p:txBody>
      </p:sp>
      <p:sp>
        <p:nvSpPr>
          <p:cNvPr id="1241207" name="Text Box 119"/>
          <p:cNvSpPr txBox="1">
            <a:spLocks noChangeArrowheads="1"/>
          </p:cNvSpPr>
          <p:nvPr/>
        </p:nvSpPr>
        <p:spPr bwMode="auto">
          <a:xfrm>
            <a:off x="4583864" y="2154759"/>
            <a:ext cx="124588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Provider Capabilities ontology</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510840" y="2240484"/>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5766567" y="1686335"/>
            <a:ext cx="1505516"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345134" y="1954935"/>
            <a:ext cx="11466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FHIR profiles</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6745888" y="1422430"/>
            <a:ext cx="13911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15" name="Text Box 127"/>
          <p:cNvSpPr txBox="1">
            <a:spLocks noChangeArrowheads="1"/>
          </p:cNvSpPr>
          <p:nvPr/>
        </p:nvSpPr>
        <p:spPr bwMode="auto">
          <a:xfrm>
            <a:off x="6836508" y="711156"/>
            <a:ext cx="1644491"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5878954" y="1145831"/>
            <a:ext cx="331003" cy="1404844"/>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7111819" y="926870"/>
            <a:ext cx="248065" cy="977948"/>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139343" y="1526873"/>
            <a:ext cx="1366821" cy="246221"/>
          </a:xfrm>
          <a:prstGeom prst="rect">
            <a:avLst/>
          </a:prstGeom>
          <a:noFill/>
          <a:ln w="25400">
            <a:noFill/>
            <a:miter lim="800000"/>
            <a:headEnd/>
            <a:tailEnd/>
          </a:ln>
          <a:effectLst/>
        </p:spPr>
        <p:txBody>
          <a:bodyPr wrap="square">
            <a:spAutoFit/>
          </a:bodyPr>
          <a:lstStyle/>
          <a:p>
            <a:pPr algn="ctr"/>
            <a:r>
              <a:rPr lang="en-GB" sz="1000" b="1" dirty="0">
                <a:latin typeface="Arial Narrow" pitchFamily="34" charset="0"/>
                <a:cs typeface="Arial" charset="0"/>
              </a:rPr>
              <a:t>Penultimate Objective</a:t>
            </a:r>
            <a:endParaRPr lang="en-US" sz="1000" b="1" dirty="0">
              <a:latin typeface="Arial Narrow" pitchFamily="34" charset="0"/>
              <a:cs typeface="Arial" charset="0"/>
            </a:endParaRPr>
          </a:p>
        </p:txBody>
      </p:sp>
      <p:sp>
        <p:nvSpPr>
          <p:cNvPr id="1241221" name="Text Box 133"/>
          <p:cNvSpPr txBox="1">
            <a:spLocks noChangeArrowheads="1"/>
          </p:cNvSpPr>
          <p:nvPr/>
        </p:nvSpPr>
        <p:spPr bwMode="auto">
          <a:xfrm>
            <a:off x="3871794" y="4360533"/>
            <a:ext cx="1336584" cy="461665"/>
          </a:xfrm>
          <a:prstGeom prst="rect">
            <a:avLst/>
          </a:prstGeom>
          <a:noFill/>
          <a:ln w="25400">
            <a:noFill/>
            <a:miter lim="800000"/>
            <a:headEnd/>
            <a:tailEnd/>
          </a:ln>
          <a:effectLst/>
        </p:spPr>
        <p:txBody>
          <a:bodyPr wrap="square">
            <a:spAutoFit/>
          </a:bodyPr>
          <a:lstStyle/>
          <a:p>
            <a:pPr lvl="0"/>
            <a:r>
              <a:rPr lang="en-US" sz="800" dirty="0">
                <a:latin typeface="Arial Narrow" panose="020B0606020202030204" pitchFamily="34" charset="0"/>
              </a:rPr>
              <a:t>CDS and workflow/BPM adoption strategy and implementation guide </a:t>
            </a:r>
            <a:endParaRPr lang="en-US" sz="900" dirty="0">
              <a:latin typeface="Arial Narrow" panose="020B0606020202030204" pitchFamily="34" charset="0"/>
            </a:endParaRPr>
          </a:p>
        </p:txBody>
      </p:sp>
      <p:sp>
        <p:nvSpPr>
          <p:cNvPr id="1241222"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3523060" y="364583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3593894" y="3649335"/>
            <a:ext cx="2208924"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Opensource adoption and </a:t>
            </a:r>
            <a:r>
              <a:rPr lang="en-US" sz="850" dirty="0">
                <a:latin typeface="Arial Narrow" pitchFamily="34" charset="0"/>
                <a:cs typeface="Arial" charset="0"/>
              </a:rPr>
              <a:t>governance policy</a:t>
            </a:r>
          </a:p>
          <a:p>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7" name="Text Box 139"/>
          <p:cNvSpPr txBox="1">
            <a:spLocks noChangeArrowheads="1"/>
          </p:cNvSpPr>
          <p:nvPr/>
        </p:nvSpPr>
        <p:spPr bwMode="auto">
          <a:xfrm>
            <a:off x="2785182" y="3412023"/>
            <a:ext cx="132136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Draft of Interop Maturity Model Published</a:t>
            </a:r>
            <a:endParaRPr lang="en-US" sz="850" dirty="0">
              <a:latin typeface="Arial Narrow" pitchFamily="34" charset="0"/>
              <a:cs typeface="Arial" charset="0"/>
            </a:endParaRPr>
          </a:p>
        </p:txBody>
      </p:sp>
      <p:sp>
        <p:nvSpPr>
          <p:cNvPr id="1241228" name="AutoShape 140"/>
          <p:cNvSpPr>
            <a:spLocks noChangeArrowheads="1"/>
          </p:cNvSpPr>
          <p:nvPr/>
        </p:nvSpPr>
        <p:spPr bwMode="auto">
          <a:xfrm>
            <a:off x="2662077" y="3503774"/>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4665190" y="2727507"/>
            <a:ext cx="1893163" cy="223138"/>
          </a:xfrm>
          <a:prstGeom prst="rect">
            <a:avLst/>
          </a:prstGeom>
          <a:noFill/>
          <a:ln w="25400">
            <a:noFill/>
            <a:miter lim="800000"/>
            <a:headEnd/>
            <a:tailEnd/>
          </a:ln>
          <a:effectLst/>
        </p:spPr>
        <p:txBody>
          <a:bodyPr wrap="square">
            <a:spAutoFit/>
          </a:bodyPr>
          <a:lstStyle/>
          <a:p>
            <a:r>
              <a:rPr lang="en-GB" sz="800" dirty="0">
                <a:latin typeface="Arial Narrow" pitchFamily="34" charset="0"/>
                <a:cs typeface="Arial" charset="0"/>
              </a:rPr>
              <a:t>Advance Analytic services adoption guide</a:t>
            </a:r>
            <a:endParaRPr lang="en-US" sz="800" dirty="0">
              <a:latin typeface="Arial Narrow" pitchFamily="34" charset="0"/>
              <a:cs typeface="Arial" charset="0"/>
            </a:endParaRPr>
          </a:p>
        </p:txBody>
      </p:sp>
      <p:sp>
        <p:nvSpPr>
          <p:cNvPr id="1241230" name="AutoShape 142"/>
          <p:cNvSpPr>
            <a:spLocks noChangeArrowheads="1"/>
          </p:cNvSpPr>
          <p:nvPr/>
        </p:nvSpPr>
        <p:spPr bwMode="auto">
          <a:xfrm>
            <a:off x="4590825" y="2720928"/>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4828499" y="2870618"/>
            <a:ext cx="1418479" cy="338554"/>
          </a:xfrm>
          <a:prstGeom prst="rect">
            <a:avLst/>
          </a:prstGeom>
          <a:noFill/>
          <a:ln w="25400">
            <a:noFill/>
            <a:miter lim="800000"/>
            <a:headEnd/>
            <a:tailEnd/>
          </a:ln>
          <a:effectLst/>
        </p:spPr>
        <p:txBody>
          <a:bodyPr wrap="square">
            <a:spAutoFit/>
          </a:bodyPr>
          <a:lstStyle/>
          <a:p>
            <a:r>
              <a:rPr lang="en-US" sz="800" dirty="0">
                <a:latin typeface="Arial Narrow" panose="020B0606020202030204" pitchFamily="34" charset="0"/>
              </a:rPr>
              <a:t>Sharable Workflow/BPM model content</a:t>
            </a:r>
          </a:p>
        </p:txBody>
      </p:sp>
      <p:sp>
        <p:nvSpPr>
          <p:cNvPr id="1241235" name="Text Box 147"/>
          <p:cNvSpPr txBox="1">
            <a:spLocks noChangeArrowheads="1"/>
          </p:cNvSpPr>
          <p:nvPr/>
        </p:nvSpPr>
        <p:spPr bwMode="auto">
          <a:xfrm>
            <a:off x="5178516" y="2468269"/>
            <a:ext cx="1223962"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Detailed interop maturity </a:t>
            </a:r>
            <a:br>
              <a:rPr lang="en-GB" sz="850" dirty="0">
                <a:latin typeface="Arial Narrow" pitchFamily="34" charset="0"/>
                <a:cs typeface="Arial" charset="0"/>
              </a:rPr>
            </a:br>
            <a:r>
              <a:rPr lang="en-GB" sz="850" dirty="0">
                <a:latin typeface="Arial Narrow" pitchFamily="34" charset="0"/>
                <a:cs typeface="Arial" charset="0"/>
              </a:rPr>
              <a:t>model</a:t>
            </a:r>
            <a:endParaRPr lang="en-US" sz="850" dirty="0">
              <a:latin typeface="Arial Narrow" pitchFamily="34" charset="0"/>
              <a:cs typeface="Arial" charset="0"/>
            </a:endParaRPr>
          </a:p>
        </p:txBody>
      </p:sp>
      <p:sp>
        <p:nvSpPr>
          <p:cNvPr id="1241236" name="AutoShape 148"/>
          <p:cNvSpPr>
            <a:spLocks noChangeArrowheads="1"/>
          </p:cNvSpPr>
          <p:nvPr/>
        </p:nvSpPr>
        <p:spPr bwMode="auto">
          <a:xfrm>
            <a:off x="5105035" y="249441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6372774" y="2284479"/>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6436704" y="2272433"/>
            <a:ext cx="1210374"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Full HSPC interoperability package</a:t>
            </a:r>
            <a:endParaRPr lang="en-US" sz="850" dirty="0">
              <a:latin typeface="Arial Narrow" pitchFamily="34" charset="0"/>
              <a:cs typeface="Arial" charset="0"/>
            </a:endParaRPr>
          </a:p>
        </p:txBody>
      </p:sp>
      <p:sp>
        <p:nvSpPr>
          <p:cNvPr id="1241239" name="AutoShape 151"/>
          <p:cNvSpPr>
            <a:spLocks noChangeArrowheads="1"/>
          </p:cNvSpPr>
          <p:nvPr/>
        </p:nvSpPr>
        <p:spPr bwMode="auto">
          <a:xfrm>
            <a:off x="7134586" y="182610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7237648" y="1805075"/>
            <a:ext cx="1296987"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Implementation guide for advance services </a:t>
            </a:r>
            <a:endParaRPr lang="en-US" sz="850" dirty="0">
              <a:latin typeface="Arial Narrow" pitchFamily="34" charset="0"/>
              <a:cs typeface="Arial" charset="0"/>
            </a:endParaRPr>
          </a:p>
        </p:txBody>
      </p:sp>
      <p:sp>
        <p:nvSpPr>
          <p:cNvPr id="1241243" name="AutoShape 155"/>
          <p:cNvSpPr>
            <a:spLocks noChangeArrowheads="1"/>
          </p:cNvSpPr>
          <p:nvPr/>
        </p:nvSpPr>
        <p:spPr bwMode="auto">
          <a:xfrm>
            <a:off x="3608942" y="3179190"/>
            <a:ext cx="142875" cy="112004"/>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3701806" y="3194712"/>
            <a:ext cx="1398723"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Strategy for </a:t>
            </a:r>
            <a:r>
              <a:rPr lang="en-US" sz="850" dirty="0" err="1">
                <a:latin typeface="Arial Narrow" pitchFamily="34" charset="0"/>
                <a:cs typeface="Arial" charset="0"/>
              </a:rPr>
              <a:t>Coord</a:t>
            </a:r>
            <a:r>
              <a:rPr lang="en-US" sz="850" dirty="0">
                <a:latin typeface="Arial Narrow" pitchFamily="34" charset="0"/>
                <a:cs typeface="Arial" charset="0"/>
              </a:rPr>
              <a:t> w/ External Stakeholders </a:t>
            </a: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Signed/certified </a:t>
            </a:r>
            <a:r>
              <a:rPr lang="en-GB" sz="850" dirty="0" err="1">
                <a:latin typeface="Arial Narrow" pitchFamily="34" charset="0"/>
                <a:cs typeface="Arial" charset="0"/>
              </a:rPr>
              <a:t>artifacts</a:t>
            </a:r>
            <a:r>
              <a:rPr lang="en-GB" sz="850" dirty="0">
                <a:latin typeface="Arial Narrow" pitchFamily="34" charset="0"/>
                <a:cs typeface="Arial" charset="0"/>
              </a:rPr>
              <a:t> specification</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5169907" y="4320613"/>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Specification for labelling knowledge </a:t>
            </a:r>
            <a:r>
              <a:rPr lang="en-GB" sz="850" dirty="0" err="1">
                <a:latin typeface="Arial Narrow" pitchFamily="34" charset="0"/>
                <a:cs typeface="Arial" charset="0"/>
              </a:rPr>
              <a:t>artifacts</a:t>
            </a:r>
            <a:r>
              <a:rPr lang="en-GB" sz="850" dirty="0">
                <a:latin typeface="Arial Narrow" pitchFamily="34" charset="0"/>
                <a:cs typeface="Arial" charset="0"/>
              </a:rPr>
              <a:t> as sensitive</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979668" y="2959803"/>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endCxn id="1241257" idx="2"/>
          </p:cNvCxnSpPr>
          <p:nvPr/>
        </p:nvCxnSpPr>
        <p:spPr bwMode="auto">
          <a:xfrm rot="5400000" flipH="1" flipV="1">
            <a:off x="6144087" y="2689973"/>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077037" y="1794318"/>
            <a:ext cx="1139555" cy="1191416"/>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a:solidFill>
                  <a:srgbClr val="0070C0"/>
                </a:solidFill>
                <a:latin typeface="Arial Narrow" pitchFamily="34" charset="0"/>
                <a:cs typeface="Arial" charset="0"/>
              </a:rPr>
              <a:t>Software</a:t>
            </a: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Data</a:t>
            </a: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Infrastructure</a:t>
            </a:r>
          </a:p>
        </p:txBody>
      </p:sp>
      <p:sp>
        <p:nvSpPr>
          <p:cNvPr id="182" name="Text Box 39"/>
          <p:cNvSpPr txBox="1">
            <a:spLocks noChangeArrowheads="1"/>
          </p:cNvSpPr>
          <p:nvPr/>
        </p:nvSpPr>
        <p:spPr bwMode="auto">
          <a:xfrm>
            <a:off x="2876309" y="1400606"/>
            <a:ext cx="1488300"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Process for surveying term </a:t>
            </a:r>
            <a:r>
              <a:rPr lang="en-GB" sz="850" dirty="0" err="1">
                <a:latin typeface="Arial Narrow" pitchFamily="34" charset="0"/>
                <a:cs typeface="Arial" charset="0"/>
              </a:rPr>
              <a:t>stds</a:t>
            </a:r>
            <a:r>
              <a:rPr lang="en-GB" sz="850" dirty="0">
                <a:latin typeface="Arial Narrow" pitchFamily="34" charset="0"/>
                <a:cs typeface="Arial" charset="0"/>
              </a:rPr>
              <a:t>/ info models</a:t>
            </a:r>
            <a:endParaRPr lang="en-US" sz="850" dirty="0">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04548" y="1793071"/>
            <a:ext cx="142494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Knowledge Provider ontology</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2" y="2698948"/>
            <a:ext cx="1223963"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3186844" y="393382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3271336" y="3918061"/>
            <a:ext cx="1548263" cy="359661"/>
          </a:xfrm>
          <a:prstGeom prst="rect">
            <a:avLst/>
          </a:prstGeom>
          <a:noFill/>
          <a:ln w="25400">
            <a:noFill/>
            <a:miter lim="800000"/>
            <a:headEnd/>
            <a:tailEnd/>
          </a:ln>
          <a:effectLst/>
        </p:spPr>
        <p:txBody>
          <a:bodyPr wrap="square">
            <a:spAutoFit/>
          </a:bodyPr>
          <a:lstStyle/>
          <a:p>
            <a:pPr marL="58738" indent="-58738"/>
            <a:r>
              <a:rPr lang="en-GB" sz="850" dirty="0">
                <a:latin typeface="Arial Narrow" pitchFamily="34" charset="0"/>
                <a:cs typeface="Arial" charset="0"/>
              </a:rPr>
              <a:t> Software and Content IP draft License and Policies</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Automated test harness / compliance validation</a:t>
            </a:r>
            <a:endParaRPr lang="en-US" sz="850" dirty="0">
              <a:latin typeface="Arial Narrow" pitchFamily="34" charset="0"/>
              <a:cs typeface="Arial" charset="0"/>
            </a:endParaRPr>
          </a:p>
        </p:txBody>
      </p:sp>
      <p:sp>
        <p:nvSpPr>
          <p:cNvPr id="193"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318983" y="3397599"/>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cxnSp>
        <p:nvCxnSpPr>
          <p:cNvPr id="197" name="AutoShape 170"/>
          <p:cNvCxnSpPr>
            <a:cxnSpLocks noChangeShapeType="1"/>
          </p:cNvCxnSpPr>
          <p:nvPr/>
        </p:nvCxnSpPr>
        <p:spPr bwMode="auto">
          <a:xfrm flipV="1">
            <a:off x="4653076" y="1110457"/>
            <a:ext cx="3077261" cy="201686"/>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616875" y="1075911"/>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Business</a:t>
            </a:r>
          </a:p>
        </p:txBody>
      </p:sp>
      <p:sp>
        <p:nvSpPr>
          <p:cNvPr id="160" name="Rectangle 20"/>
          <p:cNvSpPr>
            <a:spLocks noChangeArrowheads="1"/>
          </p:cNvSpPr>
          <p:nvPr/>
        </p:nvSpPr>
        <p:spPr bwMode="auto">
          <a:xfrm>
            <a:off x="6963157" y="4882938"/>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PLATFORM</a:t>
            </a:r>
          </a:p>
        </p:txBody>
      </p:sp>
      <p:sp>
        <p:nvSpPr>
          <p:cNvPr id="159" name="AutoShape 155"/>
          <p:cNvSpPr>
            <a:spLocks noChangeArrowheads="1"/>
          </p:cNvSpPr>
          <p:nvPr/>
        </p:nvSpPr>
        <p:spPr bwMode="auto">
          <a:xfrm>
            <a:off x="5092585" y="324869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2" name="Text Box 156"/>
          <p:cNvSpPr txBox="1">
            <a:spLocks noChangeArrowheads="1"/>
          </p:cNvSpPr>
          <p:nvPr/>
        </p:nvSpPr>
        <p:spPr bwMode="auto">
          <a:xfrm>
            <a:off x="5099386" y="3247797"/>
            <a:ext cx="1379537" cy="338554"/>
          </a:xfrm>
          <a:prstGeom prst="rect">
            <a:avLst/>
          </a:prstGeom>
          <a:noFill/>
          <a:ln w="25400">
            <a:noFill/>
            <a:miter lim="800000"/>
            <a:headEnd/>
            <a:tailEnd/>
          </a:ln>
          <a:effectLst/>
        </p:spPr>
        <p:txBody>
          <a:bodyPr wrap="square">
            <a:spAutoFit/>
          </a:bodyPr>
          <a:lstStyle/>
          <a:p>
            <a:r>
              <a:rPr lang="en-US" sz="800" dirty="0">
                <a:latin typeface="Arial Narrow" pitchFamily="34" charset="0"/>
                <a:cs typeface="Arial" charset="0"/>
              </a:rPr>
              <a:t>  Written Conformance Certification Criteria</a:t>
            </a:r>
          </a:p>
        </p:txBody>
      </p:sp>
      <p:sp>
        <p:nvSpPr>
          <p:cNvPr id="165" name="Text Box 133"/>
          <p:cNvSpPr txBox="1">
            <a:spLocks noChangeArrowheads="1"/>
          </p:cNvSpPr>
          <p:nvPr/>
        </p:nvSpPr>
        <p:spPr bwMode="auto">
          <a:xfrm>
            <a:off x="5426936" y="3530081"/>
            <a:ext cx="1336584" cy="338554"/>
          </a:xfrm>
          <a:prstGeom prst="rect">
            <a:avLst/>
          </a:prstGeom>
          <a:noFill/>
          <a:ln w="25400">
            <a:noFill/>
            <a:miter lim="800000"/>
            <a:headEnd/>
            <a:tailEnd/>
          </a:ln>
          <a:effectLst/>
        </p:spPr>
        <p:txBody>
          <a:bodyPr wrap="square">
            <a:spAutoFit/>
          </a:bodyPr>
          <a:lstStyle/>
          <a:p>
            <a:r>
              <a:rPr lang="en-US" sz="800" dirty="0">
                <a:latin typeface="Arial Narrow" pitchFamily="34" charset="0"/>
                <a:cs typeface="Arial" charset="0"/>
              </a:rPr>
              <a:t>Draft interop self-assessment methodology</a:t>
            </a:r>
          </a:p>
        </p:txBody>
      </p:sp>
      <p:sp>
        <p:nvSpPr>
          <p:cNvPr id="166" name="AutoShape 134"/>
          <p:cNvSpPr>
            <a:spLocks noChangeArrowheads="1"/>
          </p:cNvSpPr>
          <p:nvPr/>
        </p:nvSpPr>
        <p:spPr bwMode="auto">
          <a:xfrm>
            <a:off x="5350985" y="35385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7" name="AutoShape 144"/>
          <p:cNvSpPr>
            <a:spLocks noChangeArrowheads="1"/>
          </p:cNvSpPr>
          <p:nvPr/>
        </p:nvSpPr>
        <p:spPr bwMode="auto">
          <a:xfrm>
            <a:off x="4757773" y="291767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71" name="Text Box 43"/>
          <p:cNvSpPr txBox="1">
            <a:spLocks noChangeArrowheads="1"/>
          </p:cNvSpPr>
          <p:nvPr/>
        </p:nvSpPr>
        <p:spPr bwMode="auto">
          <a:xfrm>
            <a:off x="4672048" y="1227895"/>
            <a:ext cx="11874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3" name="Text Box 43"/>
          <p:cNvSpPr txBox="1">
            <a:spLocks noChangeArrowheads="1"/>
          </p:cNvSpPr>
          <p:nvPr/>
        </p:nvSpPr>
        <p:spPr bwMode="auto">
          <a:xfrm>
            <a:off x="3812686" y="895057"/>
            <a:ext cx="140192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SNOMED/LOINC Integration</a:t>
            </a:r>
            <a:endParaRPr lang="en-US" sz="850" dirty="0">
              <a:latin typeface="Arial Narrow" pitchFamily="34" charset="0"/>
              <a:cs typeface="Arial" charset="0"/>
            </a:endParaRP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FHIR Data Read Services</a:t>
            </a:r>
            <a:endParaRPr lang="en-US" sz="850" dirty="0">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8" name="AutoShape 63"/>
          <p:cNvSpPr>
            <a:spLocks noChangeArrowheads="1"/>
          </p:cNvSpPr>
          <p:nvPr/>
        </p:nvSpPr>
        <p:spPr bwMode="auto">
          <a:xfrm>
            <a:off x="6447347" y="496180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1" name="Text Box 64"/>
          <p:cNvSpPr txBox="1">
            <a:spLocks noChangeArrowheads="1"/>
          </p:cNvSpPr>
          <p:nvPr/>
        </p:nvSpPr>
        <p:spPr bwMode="auto">
          <a:xfrm>
            <a:off x="6518785" y="4949966"/>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Marketplace General Availability</a:t>
            </a:r>
            <a:endParaRPr lang="en-US" sz="850" dirty="0">
              <a:latin typeface="Arial Narrow" pitchFamily="34" charset="0"/>
              <a:cs typeface="Arial" charset="0"/>
            </a:endParaRPr>
          </a:p>
        </p:txBody>
      </p:sp>
      <p:sp>
        <p:nvSpPr>
          <p:cNvPr id="186" name="AutoShape 63"/>
          <p:cNvSpPr>
            <a:spLocks noChangeArrowheads="1"/>
          </p:cNvSpPr>
          <p:nvPr/>
        </p:nvSpPr>
        <p:spPr bwMode="auto">
          <a:xfrm>
            <a:off x="6599747" y="547996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7" name="Text Box 64"/>
          <p:cNvSpPr txBox="1">
            <a:spLocks noChangeArrowheads="1"/>
          </p:cNvSpPr>
          <p:nvPr/>
        </p:nvSpPr>
        <p:spPr bwMode="auto">
          <a:xfrm>
            <a:off x="6671185" y="5395823"/>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Repository</a:t>
            </a:r>
            <a:endParaRPr lang="en-US" sz="850" dirty="0">
              <a:latin typeface="Arial Narrow" pitchFamily="34" charset="0"/>
              <a:cs typeface="Arial" charset="0"/>
            </a:endParaRPr>
          </a:p>
        </p:txBody>
      </p:sp>
      <p:sp>
        <p:nvSpPr>
          <p:cNvPr id="194"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8" name="Text Box 64"/>
          <p:cNvSpPr txBox="1">
            <a:spLocks noChangeArrowheads="1"/>
          </p:cNvSpPr>
          <p:nvPr/>
        </p:nvSpPr>
        <p:spPr bwMode="auto">
          <a:xfrm>
            <a:off x="6428057" y="5646042"/>
            <a:ext cx="101184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SMART Sandbox</a:t>
            </a:r>
            <a:endParaRPr lang="en-US" sz="850" dirty="0">
              <a:latin typeface="Arial Narrow" pitchFamily="34" charset="0"/>
              <a:cs typeface="Arial" charset="0"/>
            </a:endParaRPr>
          </a:p>
        </p:txBody>
      </p:sp>
      <p:sp>
        <p:nvSpPr>
          <p:cNvPr id="199" name="AutoShape 63"/>
          <p:cNvSpPr>
            <a:spLocks noChangeArrowheads="1"/>
          </p:cNvSpPr>
          <p:nvPr/>
        </p:nvSpPr>
        <p:spPr bwMode="auto">
          <a:xfrm>
            <a:off x="6956450" y="450432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0" name="Text Box 64"/>
          <p:cNvSpPr txBox="1">
            <a:spLocks noChangeArrowheads="1"/>
          </p:cNvSpPr>
          <p:nvPr/>
        </p:nvSpPr>
        <p:spPr bwMode="auto">
          <a:xfrm>
            <a:off x="7027888" y="4420185"/>
            <a:ext cx="117415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General Availability of Community Cloud</a:t>
            </a:r>
            <a:endParaRPr lang="en-US" sz="850" dirty="0">
              <a:latin typeface="Arial Narrow" pitchFamily="34" charset="0"/>
              <a:cs typeface="Arial" charset="0"/>
            </a:endParaRPr>
          </a:p>
        </p:txBody>
      </p:sp>
      <p:sp>
        <p:nvSpPr>
          <p:cNvPr id="201" name="AutoShape 63"/>
          <p:cNvSpPr>
            <a:spLocks noChangeArrowheads="1"/>
          </p:cNvSpPr>
          <p:nvPr/>
        </p:nvSpPr>
        <p:spPr bwMode="auto">
          <a:xfrm>
            <a:off x="6960738" y="391373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2" name="Text Box 64"/>
          <p:cNvSpPr txBox="1">
            <a:spLocks noChangeArrowheads="1"/>
          </p:cNvSpPr>
          <p:nvPr/>
        </p:nvSpPr>
        <p:spPr bwMode="auto">
          <a:xfrm>
            <a:off x="7010911" y="3889138"/>
            <a:ext cx="186999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Communication </a:t>
            </a:r>
            <a:r>
              <a:rPr lang="en-GB" sz="850" dirty="0" err="1">
                <a:latin typeface="Arial Narrow" pitchFamily="34" charset="0"/>
                <a:cs typeface="Arial" charset="0"/>
              </a:rPr>
              <a:t>Infras</a:t>
            </a:r>
            <a:r>
              <a:rPr lang="en-GB" sz="850" dirty="0">
                <a:latin typeface="Arial Narrow" pitchFamily="34" charset="0"/>
                <a:cs typeface="Arial" charset="0"/>
              </a:rPr>
              <a:t>  </a:t>
            </a:r>
            <a:br>
              <a:rPr lang="en-GB" sz="850" dirty="0">
                <a:latin typeface="Arial Narrow" pitchFamily="34" charset="0"/>
                <a:cs typeface="Arial" charset="0"/>
              </a:rPr>
            </a:br>
            <a:r>
              <a:rPr lang="en-GB" sz="850" dirty="0">
                <a:latin typeface="Arial Narrow" pitchFamily="34" charset="0"/>
                <a:cs typeface="Arial" charset="0"/>
              </a:rPr>
              <a:t>FHIR Service</a:t>
            </a:r>
            <a:endParaRPr lang="en-US" sz="850" dirty="0">
              <a:latin typeface="Arial Narrow" pitchFamily="34" charset="0"/>
              <a:cs typeface="Arial" charset="0"/>
            </a:endParaRPr>
          </a:p>
        </p:txBody>
      </p:sp>
      <p:sp>
        <p:nvSpPr>
          <p:cNvPr id="205" name="AutoShape 80"/>
          <p:cNvSpPr>
            <a:spLocks noChangeArrowheads="1"/>
          </p:cNvSpPr>
          <p:nvPr/>
        </p:nvSpPr>
        <p:spPr bwMode="auto">
          <a:xfrm>
            <a:off x="8835496" y="54944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6" name="Text Box 81"/>
          <p:cNvSpPr txBox="1">
            <a:spLocks noChangeArrowheads="1"/>
          </p:cNvSpPr>
          <p:nvPr/>
        </p:nvSpPr>
        <p:spPr bwMode="auto">
          <a:xfrm>
            <a:off x="8884709" y="5403983"/>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207" name="AutoShape 80"/>
          <p:cNvSpPr>
            <a:spLocks noChangeArrowheads="1"/>
          </p:cNvSpPr>
          <p:nvPr/>
        </p:nvSpPr>
        <p:spPr bwMode="auto">
          <a:xfrm>
            <a:off x="8987896" y="56468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8" name="Text Box 81"/>
          <p:cNvSpPr txBox="1">
            <a:spLocks noChangeArrowheads="1"/>
          </p:cNvSpPr>
          <p:nvPr/>
        </p:nvSpPr>
        <p:spPr bwMode="auto">
          <a:xfrm>
            <a:off x="9037109" y="5556383"/>
            <a:ext cx="1061423"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Spec for </a:t>
            </a:r>
            <a:r>
              <a:rPr lang="en-US" sz="850" dirty="0" err="1">
                <a:latin typeface="Arial Narrow" pitchFamily="34" charset="0"/>
                <a:cs typeface="Arial" charset="0"/>
              </a:rPr>
              <a:t>Knowl</a:t>
            </a:r>
            <a:r>
              <a:rPr lang="en-US" sz="850" dirty="0">
                <a:latin typeface="Arial Narrow" pitchFamily="34" charset="0"/>
                <a:cs typeface="Arial" charset="0"/>
              </a:rPr>
              <a:t>. Repository Pub.</a:t>
            </a:r>
          </a:p>
        </p:txBody>
      </p:sp>
      <p:sp>
        <p:nvSpPr>
          <p:cNvPr id="209" name="AutoShape 80"/>
          <p:cNvSpPr>
            <a:spLocks noChangeArrowheads="1"/>
          </p:cNvSpPr>
          <p:nvPr/>
        </p:nvSpPr>
        <p:spPr bwMode="auto">
          <a:xfrm>
            <a:off x="7809137" y="484165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0" name="Text Box 81"/>
          <p:cNvSpPr txBox="1">
            <a:spLocks noChangeArrowheads="1"/>
          </p:cNvSpPr>
          <p:nvPr/>
        </p:nvSpPr>
        <p:spPr bwMode="auto">
          <a:xfrm>
            <a:off x="7863058" y="4832654"/>
            <a:ext cx="108006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Term Services API</a:t>
            </a:r>
          </a:p>
        </p:txBody>
      </p:sp>
      <p:sp>
        <p:nvSpPr>
          <p:cNvPr id="211" name="Text Box 84"/>
          <p:cNvSpPr txBox="1">
            <a:spLocks noChangeArrowheads="1"/>
          </p:cNvSpPr>
          <p:nvPr/>
        </p:nvSpPr>
        <p:spPr bwMode="auto">
          <a:xfrm>
            <a:off x="8976541" y="4687745"/>
            <a:ext cx="105391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Knowledge Authoring Environment</a:t>
            </a:r>
            <a:endParaRPr lang="en-US" sz="850" dirty="0">
              <a:latin typeface="Arial Narrow" pitchFamily="34" charset="0"/>
              <a:cs typeface="Arial" charset="0"/>
            </a:endParaRPr>
          </a:p>
        </p:txBody>
      </p:sp>
      <p:sp>
        <p:nvSpPr>
          <p:cNvPr id="212"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3" name="Text Box 96"/>
          <p:cNvSpPr txBox="1">
            <a:spLocks noChangeArrowheads="1"/>
          </p:cNvSpPr>
          <p:nvPr/>
        </p:nvSpPr>
        <p:spPr bwMode="auto">
          <a:xfrm>
            <a:off x="8325188" y="4166264"/>
            <a:ext cx="937879"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Authoring Environment</a:t>
            </a:r>
            <a:endParaRPr lang="en-US" sz="850" dirty="0">
              <a:latin typeface="Arial Narrow" pitchFamily="34" charset="0"/>
              <a:cs typeface="Arial" charset="0"/>
            </a:endParaRPr>
          </a:p>
        </p:txBody>
      </p:sp>
      <p:sp>
        <p:nvSpPr>
          <p:cNvPr id="214" name="AutoShape 97"/>
          <p:cNvSpPr>
            <a:spLocks noChangeArrowheads="1"/>
          </p:cNvSpPr>
          <p:nvPr/>
        </p:nvSpPr>
        <p:spPr bwMode="auto">
          <a:xfrm>
            <a:off x="8263276" y="4253577"/>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5" name="Text Box 96"/>
          <p:cNvSpPr txBox="1">
            <a:spLocks noChangeArrowheads="1"/>
          </p:cNvSpPr>
          <p:nvPr/>
        </p:nvSpPr>
        <p:spPr bwMode="auto">
          <a:xfrm>
            <a:off x="9231020" y="2970908"/>
            <a:ext cx="872173"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Analytics Environment</a:t>
            </a:r>
            <a:endParaRPr lang="en-US" sz="850" dirty="0">
              <a:latin typeface="Arial Narrow" pitchFamily="34" charset="0"/>
              <a:cs typeface="Arial" charset="0"/>
            </a:endParaRPr>
          </a:p>
        </p:txBody>
      </p:sp>
      <p:sp>
        <p:nvSpPr>
          <p:cNvPr id="216" name="AutoShape 97"/>
          <p:cNvSpPr>
            <a:spLocks noChangeArrowheads="1"/>
          </p:cNvSpPr>
          <p:nvPr/>
        </p:nvSpPr>
        <p:spPr bwMode="auto">
          <a:xfrm>
            <a:off x="9169108" y="305822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7" name="Text Box 96"/>
          <p:cNvSpPr txBox="1">
            <a:spLocks noChangeArrowheads="1"/>
          </p:cNvSpPr>
          <p:nvPr/>
        </p:nvSpPr>
        <p:spPr bwMode="auto">
          <a:xfrm>
            <a:off x="9030421" y="3514584"/>
            <a:ext cx="9444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ADL/AML to FHIR </a:t>
            </a:r>
            <a:endParaRPr lang="en-US" sz="850" dirty="0">
              <a:latin typeface="Arial Narrow" pitchFamily="34" charset="0"/>
              <a:cs typeface="Arial" charset="0"/>
            </a:endParaRPr>
          </a:p>
        </p:txBody>
      </p:sp>
      <p:sp>
        <p:nvSpPr>
          <p:cNvPr id="218" name="AutoShape 97"/>
          <p:cNvSpPr>
            <a:spLocks noChangeArrowheads="1"/>
          </p:cNvSpPr>
          <p:nvPr/>
        </p:nvSpPr>
        <p:spPr bwMode="auto">
          <a:xfrm>
            <a:off x="8968509" y="355086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3" name="AutoShape 134">
            <a:extLst>
              <a:ext uri="{FF2B5EF4-FFF2-40B4-BE49-F238E27FC236}">
                <a16:creationId xmlns:a16="http://schemas.microsoft.com/office/drawing/2014/main" id="{A938611A-2580-4FD9-A352-22C2F541D699}"/>
              </a:ext>
            </a:extLst>
          </p:cNvPr>
          <p:cNvSpPr>
            <a:spLocks noChangeArrowheads="1"/>
          </p:cNvSpPr>
          <p:nvPr/>
        </p:nvSpPr>
        <p:spPr bwMode="auto">
          <a:xfrm>
            <a:off x="3769401" y="4346172"/>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219" name="Text Box 156">
            <a:extLst>
              <a:ext uri="{FF2B5EF4-FFF2-40B4-BE49-F238E27FC236}">
                <a16:creationId xmlns:a16="http://schemas.microsoft.com/office/drawing/2014/main" id="{2FF1FAE5-6E6A-4D65-9ED6-8484FE9BF460}"/>
              </a:ext>
            </a:extLst>
          </p:cNvPr>
          <p:cNvSpPr txBox="1">
            <a:spLocks noChangeArrowheads="1"/>
          </p:cNvSpPr>
          <p:nvPr/>
        </p:nvSpPr>
        <p:spPr bwMode="auto">
          <a:xfrm>
            <a:off x="5650914" y="3030258"/>
            <a:ext cx="1398723" cy="338554"/>
          </a:xfrm>
          <a:prstGeom prst="rect">
            <a:avLst/>
          </a:prstGeom>
          <a:noFill/>
          <a:ln w="25400">
            <a:noFill/>
            <a:miter lim="800000"/>
            <a:headEnd/>
            <a:tailEnd/>
          </a:ln>
          <a:effectLst/>
        </p:spPr>
        <p:txBody>
          <a:bodyPr wrap="square">
            <a:spAutoFit/>
          </a:bodyPr>
          <a:lstStyle/>
          <a:p>
            <a:r>
              <a:rPr lang="en-US" sz="800" dirty="0">
                <a:latin typeface="Arial Narrow" pitchFamily="34" charset="0"/>
                <a:cs typeface="Arial" charset="0"/>
              </a:rPr>
              <a:t>KPIs &amp; Business Outcomes from HSPC adoption</a:t>
            </a:r>
          </a:p>
        </p:txBody>
      </p:sp>
      <p:sp>
        <p:nvSpPr>
          <p:cNvPr id="220" name="AutoShape 155">
            <a:extLst>
              <a:ext uri="{FF2B5EF4-FFF2-40B4-BE49-F238E27FC236}">
                <a16:creationId xmlns:a16="http://schemas.microsoft.com/office/drawing/2014/main" id="{74504287-0F28-40C5-AC80-E2287E0499B3}"/>
              </a:ext>
            </a:extLst>
          </p:cNvPr>
          <p:cNvSpPr>
            <a:spLocks noChangeArrowheads="1"/>
          </p:cNvSpPr>
          <p:nvPr/>
        </p:nvSpPr>
        <p:spPr bwMode="auto">
          <a:xfrm>
            <a:off x="5588506" y="3056182"/>
            <a:ext cx="142875" cy="142875"/>
          </a:xfrm>
          <a:prstGeom prst="diamond">
            <a:avLst/>
          </a:prstGeom>
          <a:solidFill>
            <a:srgbClr val="996633"/>
          </a:solidFill>
          <a:ln w="25400">
            <a:noFill/>
            <a:miter lim="800000"/>
            <a:headEnd/>
            <a:tailEnd/>
          </a:ln>
          <a:effectLst/>
        </p:spPr>
        <p:txBody>
          <a:bodyPr wrap="none" anchor="ctr"/>
          <a:lstStyle/>
          <a:p>
            <a:endParaRPr lang="en-US"/>
          </a:p>
        </p:txBody>
      </p:sp>
    </p:spTree>
    <p:extLst>
      <p:ext uri="{BB962C8B-B14F-4D97-AF65-F5344CB8AC3E}">
        <p14:creationId xmlns:p14="http://schemas.microsoft.com/office/powerpoint/2010/main" val="26032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a:t>Business Subgroup Prioritization</a:t>
            </a:r>
          </a:p>
        </p:txBody>
      </p:sp>
      <p:graphicFrame>
        <p:nvGraphicFramePr>
          <p:cNvPr id="16" name="Content Placeholder 2"/>
          <p:cNvGraphicFramePr>
            <a:graphicFrameLocks noGrp="1"/>
          </p:cNvGraphicFramePr>
          <p:nvPr>
            <p:ph idx="1"/>
            <p:extLst>
              <p:ext uri="{D42A27DB-BD31-4B8C-83A1-F6EECF244321}">
                <p14:modId xmlns:p14="http://schemas.microsoft.com/office/powerpoint/2010/main" val="29018124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42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F565-D8DB-465E-B319-59BF0575FE2F}"/>
              </a:ext>
            </a:extLst>
          </p:cNvPr>
          <p:cNvSpPr>
            <a:spLocks noGrp="1"/>
          </p:cNvSpPr>
          <p:nvPr>
            <p:ph type="title"/>
          </p:nvPr>
        </p:nvSpPr>
        <p:spPr>
          <a:xfrm>
            <a:off x="838200" y="365125"/>
            <a:ext cx="10515600" cy="1325563"/>
          </a:xfrm>
        </p:spPr>
        <p:txBody>
          <a:bodyPr>
            <a:normAutofit/>
          </a:bodyPr>
          <a:lstStyle/>
          <a:p>
            <a:r>
              <a:rPr lang="en-US" dirty="0"/>
              <a:t>Descriptions of Priority Goals/Milestones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497167287"/>
              </p:ext>
            </p:extLst>
          </p:nvPr>
        </p:nvGraphicFramePr>
        <p:xfrm>
          <a:off x="838200" y="1778000"/>
          <a:ext cx="10515600" cy="439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492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B7524-D6EF-4220-B02B-36C237D2B8D3}"/>
              </a:ext>
            </a:extLst>
          </p:cNvPr>
          <p:cNvSpPr>
            <a:spLocks noGrp="1"/>
          </p:cNvSpPr>
          <p:nvPr>
            <p:ph type="title"/>
          </p:nvPr>
        </p:nvSpPr>
        <p:spPr/>
        <p:txBody>
          <a:bodyPr/>
          <a:lstStyle/>
          <a:p>
            <a:r>
              <a:rPr lang="en-US" dirty="0"/>
              <a:t>To be accomplish during/after Aug Face-to-Face</a:t>
            </a:r>
          </a:p>
        </p:txBody>
      </p:sp>
      <p:sp>
        <p:nvSpPr>
          <p:cNvPr id="3" name="Content Placeholder 2">
            <a:extLst>
              <a:ext uri="{FF2B5EF4-FFF2-40B4-BE49-F238E27FC236}">
                <a16:creationId xmlns:a16="http://schemas.microsoft.com/office/drawing/2014/main" id="{35591942-F74F-49E3-A630-3AACFEAF7E3E}"/>
              </a:ext>
            </a:extLst>
          </p:cNvPr>
          <p:cNvSpPr>
            <a:spLocks noGrp="1"/>
          </p:cNvSpPr>
          <p:nvPr>
            <p:ph idx="1"/>
          </p:nvPr>
        </p:nvSpPr>
        <p:spPr/>
        <p:txBody>
          <a:bodyPr/>
          <a:lstStyle/>
          <a:p>
            <a:endParaRPr lang="en-US" dirty="0"/>
          </a:p>
          <a:p>
            <a:r>
              <a:rPr lang="en-US" dirty="0"/>
              <a:t>Use spreadsheet to link higher-level milestones with more detail and clear scope that we in the subgroup agree on</a:t>
            </a:r>
          </a:p>
          <a:p>
            <a:r>
              <a:rPr lang="en-US" dirty="0"/>
              <a:t>Identify dependencies on Other Near-term Goals</a:t>
            </a:r>
          </a:p>
          <a:p>
            <a:r>
              <a:rPr lang="en-US" dirty="0"/>
              <a:t>Use workflow diagram across roadmap subgroups – use spreadsheet and later a </a:t>
            </a:r>
            <a:r>
              <a:rPr lang="en-US" dirty="0" err="1"/>
              <a:t>gantt</a:t>
            </a:r>
            <a:r>
              <a:rPr lang="en-US" dirty="0"/>
              <a:t> chart</a:t>
            </a:r>
          </a:p>
          <a:p>
            <a:endParaRPr lang="en-US" dirty="0"/>
          </a:p>
        </p:txBody>
      </p:sp>
    </p:spTree>
    <p:extLst>
      <p:ext uri="{BB962C8B-B14F-4D97-AF65-F5344CB8AC3E}">
        <p14:creationId xmlns:p14="http://schemas.microsoft.com/office/powerpoint/2010/main" val="2170996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Slides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4401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2475</TotalTime>
  <Words>1263</Words>
  <Application>Microsoft Office PowerPoint</Application>
  <PresentationFormat>Widescreen</PresentationFormat>
  <Paragraphs>155</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Narrow</vt:lpstr>
      <vt:lpstr>Calibri</vt:lpstr>
      <vt:lpstr>Calibri Light</vt:lpstr>
      <vt:lpstr>Tahoma</vt:lpstr>
      <vt:lpstr>Times New Roman</vt:lpstr>
      <vt:lpstr>Office Theme</vt:lpstr>
      <vt:lpstr>HSPC Community Roadmap: Business Workgroup Strategy for Aug 2017 Face-to-Face</vt:lpstr>
      <vt:lpstr>Business Workgroup Strategy for Aug HSPC </vt:lpstr>
      <vt:lpstr>PowerPoint Presentation</vt:lpstr>
      <vt:lpstr>Business Subgroup Prioritization</vt:lpstr>
      <vt:lpstr>Descriptions of Priority Goals/Milestones</vt:lpstr>
      <vt:lpstr>To be accomplish during/after Aug Face-to-Face</vt:lpstr>
      <vt:lpstr>Supplemental Slides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Kenneth Rubin</dc:creator>
  <cp:lastModifiedBy>tjtobermory</cp:lastModifiedBy>
  <cp:revision>129</cp:revision>
  <cp:lastPrinted>2016-08-25T15:54:50Z</cp:lastPrinted>
  <dcterms:created xsi:type="dcterms:W3CDTF">2016-07-01T18:26:40Z</dcterms:created>
  <dcterms:modified xsi:type="dcterms:W3CDTF">2017-09-21T17:11:50Z</dcterms:modified>
</cp:coreProperties>
</file>