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65" r:id="rId2"/>
    <p:sldId id="260" r:id="rId3"/>
    <p:sldId id="270" r:id="rId4"/>
    <p:sldId id="271" r:id="rId5"/>
    <p:sldId id="272" r:id="rId6"/>
    <p:sldId id="269" r:id="rId7"/>
    <p:sldId id="264" r:id="rId8"/>
    <p:sldId id="266" r:id="rId9"/>
    <p:sldId id="267" r:id="rId10"/>
    <p:sldId id="262" r:id="rId11"/>
    <p:sldId id="263" r:id="rId12"/>
    <p:sldId id="268" r:id="rId13"/>
    <p:sldId id="26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58" autoAdjust="0"/>
    <p:restoredTop sz="94674"/>
  </p:normalViewPr>
  <p:slideViewPr>
    <p:cSldViewPr snapToGrid="0" snapToObjects="1">
      <p:cViewPr varScale="1">
        <p:scale>
          <a:sx n="86" d="100"/>
          <a:sy n="86" d="100"/>
        </p:scale>
        <p:origin x="8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C442F8-EE07-F446-A7A6-11986A89823C}" type="datetimeFigureOut">
              <a:rPr lang="en-US" smtClean="0"/>
              <a:t>7/19/2017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0DD21B-4D00-E84C-8ACA-AE558C311E7D}" type="slidenum">
              <a:rPr lang="en-US" smtClean="0"/>
              <a:t>‹#›</a:t>
            </a:fld>
            <a:endParaRPr lang="en-US"/>
          </a:p>
        </p:txBody>
      </p:sp>
    </p:spTree>
    <p:extLst>
      <p:ext uri="{BB962C8B-B14F-4D97-AF65-F5344CB8AC3E}">
        <p14:creationId xmlns:p14="http://schemas.microsoft.com/office/powerpoint/2010/main" val="1132897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A1FFE2-3451-40BC-996E-680B1B74EF18}" type="slidenum">
              <a:rPr lang="en-GB"/>
              <a:pPr/>
              <a:t>2</a:t>
            </a:fld>
            <a:endParaRPr lang="en-GB"/>
          </a:p>
        </p:txBody>
      </p:sp>
      <p:sp>
        <p:nvSpPr>
          <p:cNvPr id="1242114" name="Rectangle 2"/>
          <p:cNvSpPr>
            <a:spLocks noGrp="1" noRot="1" noChangeAspect="1" noChangeArrowheads="1" noTextEdit="1"/>
          </p:cNvSpPr>
          <p:nvPr>
            <p:ph type="sldImg"/>
          </p:nvPr>
        </p:nvSpPr>
        <p:spPr>
          <a:xfrm>
            <a:off x="28575" y="746125"/>
            <a:ext cx="6613525" cy="3721100"/>
          </a:xfrm>
          <a:ln/>
        </p:spPr>
      </p:sp>
      <p:sp>
        <p:nvSpPr>
          <p:cNvPr id="1242115" name="Rectangle 3"/>
          <p:cNvSpPr>
            <a:spLocks noGrp="1" noChangeArrowheads="1"/>
          </p:cNvSpPr>
          <p:nvPr>
            <p:ph type="body" idx="1"/>
          </p:nvPr>
        </p:nvSpPr>
        <p:spPr/>
        <p:txBody>
          <a:bodyPr/>
          <a:lstStyle/>
          <a:p>
            <a:r>
              <a:rPr lang="en-GB"/>
              <a:t>Having taken a look at the current reality, and the future vision, it makes sense to start assessing the gap between the two, and to what degree EDS is in position to help close it. The 5 focus areas are used again to organise the challenges. The orange wording reflects the plans of Working Age in each area. The blue statements are potential EDS offerings that may help to close the Gap. These offerings have not yet been assessed against funding, competitive position, and other qualifying factors. We’ve left those to the next steps after this workshop. </a:t>
            </a:r>
          </a:p>
        </p:txBody>
      </p:sp>
    </p:spTree>
    <p:extLst>
      <p:ext uri="{BB962C8B-B14F-4D97-AF65-F5344CB8AC3E}">
        <p14:creationId xmlns:p14="http://schemas.microsoft.com/office/powerpoint/2010/main" val="1793994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2C9A01B-ED43-3B45-B193-4C0250278581}"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881579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C9A01B-ED43-3B45-B193-4C0250278581}"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209667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C9A01B-ED43-3B45-B193-4C0250278581}"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77509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C9A01B-ED43-3B45-B193-4C0250278581}"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937283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C9A01B-ED43-3B45-B193-4C0250278581}"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211003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C9A01B-ED43-3B45-B193-4C0250278581}" type="datetimeFigureOut">
              <a:rPr lang="en-US" smtClean="0"/>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630831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C9A01B-ED43-3B45-B193-4C0250278581}" type="datetimeFigureOut">
              <a:rPr lang="en-US" smtClean="0"/>
              <a:t>7/19/2017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047065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C9A01B-ED43-3B45-B193-4C0250278581}" type="datetimeFigureOut">
              <a:rPr lang="en-US" smtClean="0"/>
              <a:t>7/19/2017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552266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C9A01B-ED43-3B45-B193-4C0250278581}" type="datetimeFigureOut">
              <a:rPr lang="en-US" smtClean="0"/>
              <a:t>7/19/2017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316814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C9A01B-ED43-3B45-B193-4C0250278581}" type="datetimeFigureOut">
              <a:rPr lang="en-US" smtClean="0"/>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878369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C9A01B-ED43-3B45-B193-4C0250278581}" type="datetimeFigureOut">
              <a:rPr lang="en-US" smtClean="0"/>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746911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C9A01B-ED43-3B45-B193-4C0250278581}" type="datetimeFigureOut">
              <a:rPr lang="en-US" smtClean="0"/>
              <a:t>7/19/2017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E040A5-C4CF-8047-B211-7FC95ED14619}" type="slidenum">
              <a:rPr lang="en-US" smtClean="0"/>
              <a:t>‹#›</a:t>
            </a:fld>
            <a:endParaRPr lang="en-US"/>
          </a:p>
        </p:txBody>
      </p:sp>
    </p:spTree>
    <p:extLst>
      <p:ext uri="{BB962C8B-B14F-4D97-AF65-F5344CB8AC3E}">
        <p14:creationId xmlns:p14="http://schemas.microsoft.com/office/powerpoint/2010/main" val="1380445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HSPC Roadmap Face-to-Face</a:t>
            </a:r>
          </a:p>
        </p:txBody>
      </p:sp>
      <p:sp>
        <p:nvSpPr>
          <p:cNvPr id="3" name="Subtitle 2"/>
          <p:cNvSpPr>
            <a:spLocks noGrp="1"/>
          </p:cNvSpPr>
          <p:nvPr>
            <p:ph type="subTitle" idx="1"/>
          </p:nvPr>
        </p:nvSpPr>
        <p:spPr/>
        <p:txBody>
          <a:bodyPr/>
          <a:lstStyle/>
          <a:p>
            <a:r>
              <a:rPr lang="en-US" dirty="0"/>
              <a:t>Draft 1 for Meeting</a:t>
            </a:r>
          </a:p>
          <a:p>
            <a:r>
              <a:rPr lang="en-US" dirty="0"/>
              <a:t>Aug 1, 2017</a:t>
            </a:r>
          </a:p>
          <a:p>
            <a:r>
              <a:rPr lang="en-US" dirty="0"/>
              <a:t>Washington, DC</a:t>
            </a:r>
          </a:p>
        </p:txBody>
      </p:sp>
    </p:spTree>
    <p:extLst>
      <p:ext uri="{BB962C8B-B14F-4D97-AF65-F5344CB8AC3E}">
        <p14:creationId xmlns:p14="http://schemas.microsoft.com/office/powerpoint/2010/main" val="339390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Inclusion Criteria – What makes it a “community” milestone?</a:t>
            </a:r>
          </a:p>
        </p:txBody>
      </p:sp>
      <p:sp>
        <p:nvSpPr>
          <p:cNvPr id="3" name="Content Placeholder 2"/>
          <p:cNvSpPr>
            <a:spLocks noGrp="1"/>
          </p:cNvSpPr>
          <p:nvPr>
            <p:ph idx="1"/>
          </p:nvPr>
        </p:nvSpPr>
        <p:spPr/>
        <p:txBody>
          <a:bodyPr/>
          <a:lstStyle/>
          <a:p>
            <a:r>
              <a:rPr lang="en-US" dirty="0"/>
              <a:t>Activities/milestones need to affect the “future state” vision</a:t>
            </a:r>
          </a:p>
          <a:p>
            <a:r>
              <a:rPr lang="en-US" dirty="0"/>
              <a:t>Achievable/practical</a:t>
            </a:r>
          </a:p>
          <a:p>
            <a:r>
              <a:rPr lang="en-US" dirty="0"/>
              <a:t>Openness, vendor neutral</a:t>
            </a:r>
          </a:p>
          <a:p>
            <a:r>
              <a:rPr lang="en-US" dirty="0"/>
              <a:t>Impact more than one effort or stakeholder group</a:t>
            </a:r>
          </a:p>
          <a:p>
            <a:r>
              <a:rPr lang="en-US" dirty="0"/>
              <a:t>“In our wheelhouse”</a:t>
            </a:r>
          </a:p>
        </p:txBody>
      </p:sp>
    </p:spTree>
    <p:extLst>
      <p:ext uri="{BB962C8B-B14F-4D97-AF65-F5344CB8AC3E}">
        <p14:creationId xmlns:p14="http://schemas.microsoft.com/office/powerpoint/2010/main" val="2503947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Parking Lot</a:t>
            </a:r>
          </a:p>
        </p:txBody>
      </p:sp>
      <p:sp>
        <p:nvSpPr>
          <p:cNvPr id="3" name="Content Placeholder 2"/>
          <p:cNvSpPr>
            <a:spLocks noGrp="1"/>
          </p:cNvSpPr>
          <p:nvPr>
            <p:ph idx="1"/>
          </p:nvPr>
        </p:nvSpPr>
        <p:spPr/>
        <p:txBody>
          <a:bodyPr/>
          <a:lstStyle/>
          <a:p>
            <a:r>
              <a:rPr lang="en-US" dirty="0"/>
              <a:t>Demonstrate how we can describe the Roadmap to a stakeholder (C-suite, vendor, potential member); align to stakeholder priorities</a:t>
            </a:r>
          </a:p>
          <a:p>
            <a:r>
              <a:rPr lang="en-US" dirty="0"/>
              <a:t>FHIR </a:t>
            </a:r>
            <a:r>
              <a:rPr lang="en-US" dirty="0" err="1"/>
              <a:t>Writeback</a:t>
            </a:r>
            <a:endParaRPr lang="en-US"/>
          </a:p>
          <a:p>
            <a:endParaRPr lang="en-US"/>
          </a:p>
        </p:txBody>
      </p:sp>
    </p:spTree>
    <p:extLst>
      <p:ext uri="{BB962C8B-B14F-4D97-AF65-F5344CB8AC3E}">
        <p14:creationId xmlns:p14="http://schemas.microsoft.com/office/powerpoint/2010/main" val="1201633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Post meeting minutes and outcomes (Ken)</a:t>
            </a:r>
          </a:p>
          <a:p>
            <a:r>
              <a:rPr lang="en-US" dirty="0"/>
              <a:t>Assemble a skeleton Transition Map and Roadmap Document Shell (Ken)</a:t>
            </a:r>
          </a:p>
          <a:p>
            <a:r>
              <a:rPr lang="en-US" dirty="0"/>
              <a:t>Populate </a:t>
            </a:r>
            <a:r>
              <a:rPr lang="en-US" dirty="0" err="1"/>
              <a:t>listserve</a:t>
            </a:r>
            <a:r>
              <a:rPr lang="en-US" dirty="0"/>
              <a:t> and distribute communication details (Craig)</a:t>
            </a:r>
          </a:p>
          <a:p>
            <a:r>
              <a:rPr lang="en-US" dirty="0"/>
              <a:t>Convene weekly calls of uber-</a:t>
            </a:r>
            <a:r>
              <a:rPr lang="en-US" dirty="0" err="1"/>
              <a:t>swimlanes</a:t>
            </a:r>
            <a:r>
              <a:rPr lang="en-US" dirty="0"/>
              <a:t> (</a:t>
            </a:r>
            <a:r>
              <a:rPr lang="en-US" dirty="0" err="1"/>
              <a:t>swimlane</a:t>
            </a:r>
            <a:r>
              <a:rPr lang="en-US" dirty="0"/>
              <a:t> owners)</a:t>
            </a:r>
          </a:p>
          <a:p>
            <a:r>
              <a:rPr lang="en-US" dirty="0"/>
              <a:t>Reconvene weekly call of overall community (Fridays, 3p EDT, Ken)</a:t>
            </a:r>
          </a:p>
          <a:p>
            <a:endParaRPr lang="en-US" dirty="0"/>
          </a:p>
        </p:txBody>
      </p:sp>
    </p:spTree>
    <p:extLst>
      <p:ext uri="{BB962C8B-B14F-4D97-AF65-F5344CB8AC3E}">
        <p14:creationId xmlns:p14="http://schemas.microsoft.com/office/powerpoint/2010/main" val="21596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r>
              <a:rPr lang="en-GB" u="sng" dirty="0">
                <a:latin typeface="Tahoma" pitchFamily="34" charset="0"/>
                <a:cs typeface="Arial" charset="0"/>
              </a:rPr>
              <a:t>Future State – Working Document</a:t>
            </a:r>
            <a:endParaRPr lang="en-US" dirty="0"/>
          </a:p>
        </p:txBody>
      </p:sp>
      <p:sp>
        <p:nvSpPr>
          <p:cNvPr id="3" name="Content Placeholder 2"/>
          <p:cNvSpPr>
            <a:spLocks noGrp="1"/>
          </p:cNvSpPr>
          <p:nvPr>
            <p:ph idx="1"/>
          </p:nvPr>
        </p:nvSpPr>
        <p:spPr>
          <a:xfrm>
            <a:off x="838200" y="810491"/>
            <a:ext cx="10515600" cy="5366472"/>
          </a:xfrm>
        </p:spPr>
        <p:txBody>
          <a:bodyPr>
            <a:normAutofit fontScale="77500" lnSpcReduction="20000"/>
          </a:bodyPr>
          <a:lstStyle/>
          <a:p>
            <a:pPr marL="66675" indent="-66675">
              <a:buFontTx/>
              <a:buChar char="•"/>
            </a:pPr>
            <a:r>
              <a:rPr lang="en-GB" dirty="0">
                <a:solidFill>
                  <a:schemeClr val="accent6"/>
                </a:solidFill>
                <a:latin typeface="Times New Roman" panose="02020603050405020304" pitchFamily="18" charset="0"/>
                <a:cs typeface="Times New Roman" panose="02020603050405020304" pitchFamily="18" charset="0"/>
              </a:rPr>
              <a:t>The future state of healthcare is value-based care and the Learning Health System</a:t>
            </a:r>
          </a:p>
          <a:p>
            <a:pPr marL="66675" indent="-66675">
              <a:buFontTx/>
              <a:buChar char="•"/>
            </a:pPr>
            <a:r>
              <a:rPr lang="en-GB" dirty="0">
                <a:solidFill>
                  <a:schemeClr val="accent6"/>
                </a:solidFill>
                <a:latin typeface="Times New Roman" panose="02020603050405020304" pitchFamily="18" charset="0"/>
                <a:cs typeface="Times New Roman" panose="02020603050405020304" pitchFamily="18" charset="0"/>
              </a:rPr>
              <a:t>HSPC will help foster this by:</a:t>
            </a:r>
          </a:p>
          <a:p>
            <a:pPr marL="523875" lvl="1" indent="-66675">
              <a:buFontTx/>
              <a:buChar char="•"/>
            </a:pPr>
            <a:r>
              <a:rPr lang="en-GB" dirty="0">
                <a:solidFill>
                  <a:schemeClr val="accent6"/>
                </a:solidFill>
                <a:latin typeface="Times New Roman" panose="02020603050405020304" pitchFamily="18" charset="0"/>
                <a:cs typeface="Times New Roman" panose="02020603050405020304" pitchFamily="18" charset="0"/>
              </a:rPr>
              <a:t>A vibrant open ecosystem of applications, knowledge, content, and services fostering plug and play interoperability </a:t>
            </a:r>
          </a:p>
          <a:p>
            <a:pPr marL="523875" lvl="1" indent="-66675">
              <a:buFontTx/>
              <a:buChar char="•"/>
            </a:pPr>
            <a:r>
              <a:rPr lang="en-GB" dirty="0">
                <a:solidFill>
                  <a:schemeClr val="accent6"/>
                </a:solidFill>
                <a:latin typeface="Times New Roman" panose="02020603050405020304" pitchFamily="18" charset="0"/>
                <a:cs typeface="Times New Roman" panose="02020603050405020304" pitchFamily="18" charset="0"/>
              </a:rPr>
              <a:t>Broadly adopted and used industry standards that meet business needs</a:t>
            </a:r>
          </a:p>
          <a:p>
            <a:pPr marL="523875" lvl="1" indent="-66675">
              <a:buFontTx/>
              <a:buChar char="•"/>
            </a:pPr>
            <a:r>
              <a:rPr lang="en-GB" dirty="0">
                <a:latin typeface="Times New Roman" panose="02020603050405020304" pitchFamily="18" charset="0"/>
                <a:cs typeface="Times New Roman" panose="02020603050405020304" pitchFamily="18" charset="0"/>
              </a:rPr>
              <a:t>Benefits realized from rapid innovation and adoption</a:t>
            </a:r>
            <a:endParaRPr lang="en-GB" dirty="0">
              <a:solidFill>
                <a:schemeClr val="accent6"/>
              </a:solidFill>
              <a:latin typeface="Times New Roman" panose="02020603050405020304" pitchFamily="18" charset="0"/>
              <a:cs typeface="Times New Roman" panose="02020603050405020304" pitchFamily="18" charset="0"/>
            </a:endParaRPr>
          </a:p>
          <a:p>
            <a:pPr marL="66675" indent="-66675">
              <a:buFontTx/>
              <a:buChar char="•"/>
            </a:pPr>
            <a:endParaRPr lang="en-GB" dirty="0">
              <a:latin typeface="Times New Roman" panose="02020603050405020304" pitchFamily="18" charset="0"/>
              <a:cs typeface="Times New Roman" panose="02020603050405020304" pitchFamily="18" charset="0"/>
            </a:endParaRPr>
          </a:p>
          <a:p>
            <a:pPr marL="66675" indent="-66675">
              <a:buFontTx/>
              <a:buChar char="•"/>
            </a:pPr>
            <a:r>
              <a:rPr lang="en-GB" dirty="0">
                <a:latin typeface="Times New Roman" panose="02020603050405020304" pitchFamily="18" charset="0"/>
                <a:cs typeface="Times New Roman" panose="02020603050405020304" pitchFamily="18" charset="0"/>
              </a:rPr>
              <a:t>Full system transparency providing information where/when needed</a:t>
            </a:r>
          </a:p>
          <a:p>
            <a:pPr marL="66675" indent="-66675">
              <a:buFontTx/>
              <a:buChar char="•"/>
            </a:pPr>
            <a:r>
              <a:rPr lang="en-GB" dirty="0">
                <a:latin typeface="Times New Roman" panose="02020603050405020304" pitchFamily="18" charset="0"/>
                <a:cs typeface="Times New Roman" panose="02020603050405020304" pitchFamily="18" charset="0"/>
              </a:rPr>
              <a:t>Standardized workflow</a:t>
            </a:r>
          </a:p>
          <a:p>
            <a:pPr marL="66675" indent="-66675">
              <a:buFontTx/>
              <a:buChar char="•"/>
            </a:pPr>
            <a:endParaRPr lang="en-GB" dirty="0">
              <a:latin typeface="Times New Roman" panose="02020603050405020304" pitchFamily="18" charset="0"/>
              <a:cs typeface="Times New Roman" panose="02020603050405020304" pitchFamily="18" charset="0"/>
            </a:endParaRPr>
          </a:p>
          <a:p>
            <a:pPr marL="66675" indent="-66675">
              <a:buFontTx/>
              <a:buChar char="•"/>
            </a:pPr>
            <a:endParaRPr lang="en-GB" dirty="0">
              <a:latin typeface="Times New Roman" panose="02020603050405020304" pitchFamily="18" charset="0"/>
              <a:cs typeface="Times New Roman" panose="02020603050405020304" pitchFamily="18" charset="0"/>
            </a:endParaRPr>
          </a:p>
          <a:p>
            <a:pPr marL="66675" indent="-66675">
              <a:buFontTx/>
              <a:buChar char="•"/>
            </a:pPr>
            <a:r>
              <a:rPr lang="en-GB" dirty="0">
                <a:latin typeface="Times New Roman" panose="02020603050405020304" pitchFamily="18" charset="0"/>
                <a:cs typeface="Times New Roman" panose="02020603050405020304" pitchFamily="18" charset="0"/>
              </a:rPr>
              <a:t>Gold-standard interoperability through evidence-based conformance testing</a:t>
            </a:r>
          </a:p>
          <a:p>
            <a:pPr marL="66675" indent="-66675">
              <a:buFontTx/>
              <a:buChar char="•"/>
            </a:pPr>
            <a:endParaRPr lang="en-GB" dirty="0">
              <a:solidFill>
                <a:srgbClr val="00B0F0"/>
              </a:solidFill>
              <a:latin typeface="Times New Roman" panose="02020603050405020304" pitchFamily="18" charset="0"/>
              <a:cs typeface="Times New Roman" panose="02020603050405020304" pitchFamily="18" charset="0"/>
            </a:endParaRPr>
          </a:p>
          <a:p>
            <a:pPr marL="66675" indent="-66675">
              <a:buFontTx/>
              <a:buChar char="•"/>
            </a:pPr>
            <a:r>
              <a:rPr lang="en-GB" dirty="0">
                <a:solidFill>
                  <a:srgbClr val="00B0F0"/>
                </a:solidFill>
                <a:latin typeface="Times New Roman" panose="02020603050405020304" pitchFamily="18" charset="0"/>
                <a:cs typeface="Times New Roman" panose="02020603050405020304" pitchFamily="18" charset="0"/>
              </a:rPr>
              <a:t>Leverage existing standards and assets</a:t>
            </a:r>
          </a:p>
          <a:p>
            <a:pPr marL="66675" indent="-66675">
              <a:buFontTx/>
              <a:buChar char="•"/>
            </a:pPr>
            <a:r>
              <a:rPr lang="en-GB" dirty="0">
                <a:solidFill>
                  <a:srgbClr val="00B0F0"/>
                </a:solidFill>
                <a:latin typeface="Times New Roman" panose="02020603050405020304" pitchFamily="18" charset="0"/>
                <a:cs typeface="Times New Roman" panose="02020603050405020304" pitchFamily="18" charset="0"/>
              </a:rPr>
              <a:t>Support an open culture</a:t>
            </a:r>
          </a:p>
          <a:p>
            <a:pPr marL="66675" indent="-66675">
              <a:buFontTx/>
              <a:buChar char="•"/>
            </a:pPr>
            <a:r>
              <a:rPr lang="en-GB" dirty="0">
                <a:solidFill>
                  <a:srgbClr val="00B0F0"/>
                </a:solidFill>
                <a:latin typeface="Times New Roman" panose="02020603050405020304" pitchFamily="18" charset="0"/>
                <a:cs typeface="Times New Roman" panose="02020603050405020304" pitchFamily="18" charset="0"/>
              </a:rPr>
              <a:t>Create a healthcare community cloud</a:t>
            </a:r>
          </a:p>
          <a:p>
            <a:endParaRPr lang="en-US" dirty="0"/>
          </a:p>
        </p:txBody>
      </p:sp>
    </p:spTree>
    <p:extLst>
      <p:ext uri="{BB962C8B-B14F-4D97-AF65-F5344CB8AC3E}">
        <p14:creationId xmlns:p14="http://schemas.microsoft.com/office/powerpoint/2010/main" val="762404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Rectangle 20"/>
          <p:cNvSpPr>
            <a:spLocks noChangeArrowheads="1"/>
          </p:cNvSpPr>
          <p:nvPr/>
        </p:nvSpPr>
        <p:spPr bwMode="auto">
          <a:xfrm>
            <a:off x="3186844" y="1185708"/>
            <a:ext cx="2024752" cy="553998"/>
          </a:xfrm>
          <a:prstGeom prst="rect">
            <a:avLst/>
          </a:prstGeom>
          <a:noFill/>
          <a:ln w="9525">
            <a:noFill/>
            <a:miter lim="800000"/>
            <a:headEnd/>
            <a:tailEnd/>
          </a:ln>
        </p:spPr>
        <p:txBody>
          <a:bodyPr wrap="square" lIns="0" tIns="0" rIns="0" bIns="0">
            <a:spAutoFit/>
          </a:bodyPr>
          <a:lstStyle/>
          <a:p>
            <a:pPr algn="ctr"/>
            <a:r>
              <a:rPr lang="en-GB" sz="3600" dirty="0">
                <a:solidFill>
                  <a:schemeClr val="tx1">
                    <a:lumMod val="50000"/>
                    <a:lumOff val="50000"/>
                  </a:schemeClr>
                </a:solidFill>
                <a:latin typeface="Arial Narrow" pitchFamily="34" charset="0"/>
                <a:cs typeface="Arial" charset="0"/>
              </a:rPr>
              <a:t>CONTENT</a:t>
            </a:r>
          </a:p>
        </p:txBody>
      </p:sp>
      <p:sp>
        <p:nvSpPr>
          <p:cNvPr id="4" name="Rectangle 3"/>
          <p:cNvSpPr/>
          <p:nvPr/>
        </p:nvSpPr>
        <p:spPr>
          <a:xfrm>
            <a:off x="4221489" y="1805277"/>
            <a:ext cx="5672869" cy="4038489"/>
          </a:xfrm>
          <a:custGeom>
            <a:avLst/>
            <a:gdLst>
              <a:gd name="connsiteX0" fmla="*/ 0 w 1820284"/>
              <a:gd name="connsiteY0" fmla="*/ 0 h 1142445"/>
              <a:gd name="connsiteX1" fmla="*/ 1820284 w 1820284"/>
              <a:gd name="connsiteY1" fmla="*/ 0 h 1142445"/>
              <a:gd name="connsiteX2" fmla="*/ 1820284 w 1820284"/>
              <a:gd name="connsiteY2" fmla="*/ 1142445 h 1142445"/>
              <a:gd name="connsiteX3" fmla="*/ 0 w 1820284"/>
              <a:gd name="connsiteY3" fmla="*/ 1142445 h 1142445"/>
              <a:gd name="connsiteX4" fmla="*/ 0 w 1820284"/>
              <a:gd name="connsiteY4" fmla="*/ 0 h 1142445"/>
              <a:gd name="connsiteX0" fmla="*/ 1145689 w 1820284"/>
              <a:gd name="connsiteY0" fmla="*/ 0 h 3390794"/>
              <a:gd name="connsiteX1" fmla="*/ 1820284 w 1820284"/>
              <a:gd name="connsiteY1" fmla="*/ 2248349 h 3390794"/>
              <a:gd name="connsiteX2" fmla="*/ 1820284 w 1820284"/>
              <a:gd name="connsiteY2" fmla="*/ 3390794 h 3390794"/>
              <a:gd name="connsiteX3" fmla="*/ 0 w 1820284"/>
              <a:gd name="connsiteY3" fmla="*/ 3390794 h 3390794"/>
              <a:gd name="connsiteX4" fmla="*/ 1145689 w 1820284"/>
              <a:gd name="connsiteY4" fmla="*/ 0 h 3390794"/>
              <a:gd name="connsiteX0" fmla="*/ 1145689 w 2315136"/>
              <a:gd name="connsiteY0" fmla="*/ 0 h 3390794"/>
              <a:gd name="connsiteX1" fmla="*/ 2315136 w 2315136"/>
              <a:gd name="connsiteY1" fmla="*/ 510989 h 3390794"/>
              <a:gd name="connsiteX2" fmla="*/ 1820284 w 2315136"/>
              <a:gd name="connsiteY2" fmla="*/ 3390794 h 3390794"/>
              <a:gd name="connsiteX3" fmla="*/ 0 w 2315136"/>
              <a:gd name="connsiteY3" fmla="*/ 3390794 h 3390794"/>
              <a:gd name="connsiteX4" fmla="*/ 1145689 w 2315136"/>
              <a:gd name="connsiteY4" fmla="*/ 0 h 3390794"/>
              <a:gd name="connsiteX0" fmla="*/ 1145689 w 2207560"/>
              <a:gd name="connsiteY0" fmla="*/ 0 h 3390794"/>
              <a:gd name="connsiteX1" fmla="*/ 2207560 w 2207560"/>
              <a:gd name="connsiteY1" fmla="*/ 166744 h 3390794"/>
              <a:gd name="connsiteX2" fmla="*/ 1820284 w 2207560"/>
              <a:gd name="connsiteY2" fmla="*/ 3390794 h 3390794"/>
              <a:gd name="connsiteX3" fmla="*/ 0 w 2207560"/>
              <a:gd name="connsiteY3" fmla="*/ 3390794 h 3390794"/>
              <a:gd name="connsiteX4" fmla="*/ 1145689 w 2207560"/>
              <a:gd name="connsiteY4" fmla="*/ 0 h 3390794"/>
              <a:gd name="connsiteX0" fmla="*/ 1145689 w 2277484"/>
              <a:gd name="connsiteY0" fmla="*/ 21514 h 3412308"/>
              <a:gd name="connsiteX1" fmla="*/ 2277484 w 2277484"/>
              <a:gd name="connsiteY1" fmla="*/ 0 h 3412308"/>
              <a:gd name="connsiteX2" fmla="*/ 1820284 w 2277484"/>
              <a:gd name="connsiteY2" fmla="*/ 3412308 h 3412308"/>
              <a:gd name="connsiteX3" fmla="*/ 0 w 2277484"/>
              <a:gd name="connsiteY3" fmla="*/ 3412308 h 3412308"/>
              <a:gd name="connsiteX4" fmla="*/ 1145689 w 2277484"/>
              <a:gd name="connsiteY4" fmla="*/ 21514 h 3412308"/>
              <a:gd name="connsiteX0" fmla="*/ 3749039 w 4880834"/>
              <a:gd name="connsiteY0" fmla="*/ 21514 h 4014736"/>
              <a:gd name="connsiteX1" fmla="*/ 4880834 w 4880834"/>
              <a:gd name="connsiteY1" fmla="*/ 0 h 4014736"/>
              <a:gd name="connsiteX2" fmla="*/ 4423634 w 4880834"/>
              <a:gd name="connsiteY2" fmla="*/ 3412308 h 4014736"/>
              <a:gd name="connsiteX3" fmla="*/ 0 w 4880834"/>
              <a:gd name="connsiteY3" fmla="*/ 4014736 h 4014736"/>
              <a:gd name="connsiteX4" fmla="*/ 3749039 w 4880834"/>
              <a:gd name="connsiteY4" fmla="*/ 21514 h 4014736"/>
              <a:gd name="connsiteX0" fmla="*/ 3749039 w 4880834"/>
              <a:gd name="connsiteY0" fmla="*/ 21514 h 4014736"/>
              <a:gd name="connsiteX1" fmla="*/ 4880834 w 4880834"/>
              <a:gd name="connsiteY1" fmla="*/ 0 h 4014736"/>
              <a:gd name="connsiteX2" fmla="*/ 4880834 w 4880834"/>
              <a:gd name="connsiteY2" fmla="*/ 4014736 h 4014736"/>
              <a:gd name="connsiteX3" fmla="*/ 0 w 4880834"/>
              <a:gd name="connsiteY3" fmla="*/ 4014736 h 4014736"/>
              <a:gd name="connsiteX4" fmla="*/ 3749039 w 4880834"/>
              <a:gd name="connsiteY4" fmla="*/ 21514 h 4014736"/>
              <a:gd name="connsiteX0" fmla="*/ 4567671 w 5699466"/>
              <a:gd name="connsiteY0" fmla="*/ 21514 h 4014736"/>
              <a:gd name="connsiteX1" fmla="*/ 5699466 w 5699466"/>
              <a:gd name="connsiteY1" fmla="*/ 0 h 4014736"/>
              <a:gd name="connsiteX2" fmla="*/ 5699466 w 5699466"/>
              <a:gd name="connsiteY2" fmla="*/ 4014736 h 4014736"/>
              <a:gd name="connsiteX3" fmla="*/ 0 w 5699466"/>
              <a:gd name="connsiteY3" fmla="*/ 3371940 h 4014736"/>
              <a:gd name="connsiteX4" fmla="*/ 4567671 w 5699466"/>
              <a:gd name="connsiteY4" fmla="*/ 21514 h 4014736"/>
              <a:gd name="connsiteX0" fmla="*/ 4294794 w 5699466"/>
              <a:gd name="connsiteY0" fmla="*/ 0 h 4038489"/>
              <a:gd name="connsiteX1" fmla="*/ 5699466 w 5699466"/>
              <a:gd name="connsiteY1" fmla="*/ 23753 h 4038489"/>
              <a:gd name="connsiteX2" fmla="*/ 5699466 w 5699466"/>
              <a:gd name="connsiteY2" fmla="*/ 4038489 h 4038489"/>
              <a:gd name="connsiteX3" fmla="*/ 0 w 5699466"/>
              <a:gd name="connsiteY3" fmla="*/ 3395693 h 4038489"/>
              <a:gd name="connsiteX4" fmla="*/ 4294794 w 5699466"/>
              <a:gd name="connsiteY4" fmla="*/ 0 h 4038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99466" h="4038489">
                <a:moveTo>
                  <a:pt x="4294794" y="0"/>
                </a:moveTo>
                <a:lnTo>
                  <a:pt x="5699466" y="23753"/>
                </a:lnTo>
                <a:lnTo>
                  <a:pt x="5699466" y="4038489"/>
                </a:lnTo>
                <a:lnTo>
                  <a:pt x="0" y="3395693"/>
                </a:lnTo>
                <a:lnTo>
                  <a:pt x="4294794" y="0"/>
                </a:lnTo>
                <a:close/>
              </a:path>
            </a:pathLst>
          </a:custGeom>
          <a:solidFill>
            <a:schemeClr val="accent4">
              <a:lumMod val="75000"/>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p:nvSpPr>
        <p:spPr>
          <a:xfrm>
            <a:off x="2469480" y="752994"/>
            <a:ext cx="6033937" cy="2809085"/>
          </a:xfrm>
          <a:custGeom>
            <a:avLst/>
            <a:gdLst>
              <a:gd name="connsiteX0" fmla="*/ 0 w 3225156"/>
              <a:gd name="connsiteY0" fmla="*/ 0 h 485432"/>
              <a:gd name="connsiteX1" fmla="*/ 3225156 w 3225156"/>
              <a:gd name="connsiteY1" fmla="*/ 0 h 485432"/>
              <a:gd name="connsiteX2" fmla="*/ 3225156 w 3225156"/>
              <a:gd name="connsiteY2" fmla="*/ 485432 h 485432"/>
              <a:gd name="connsiteX3" fmla="*/ 0 w 3225156"/>
              <a:gd name="connsiteY3" fmla="*/ 485432 h 485432"/>
              <a:gd name="connsiteX4" fmla="*/ 0 w 3225156"/>
              <a:gd name="connsiteY4" fmla="*/ 0 h 485432"/>
              <a:gd name="connsiteX0" fmla="*/ 0 w 5070093"/>
              <a:gd name="connsiteY0" fmla="*/ 441064 h 926496"/>
              <a:gd name="connsiteX1" fmla="*/ 5070093 w 5070093"/>
              <a:gd name="connsiteY1" fmla="*/ 0 h 926496"/>
              <a:gd name="connsiteX2" fmla="*/ 3225156 w 5070093"/>
              <a:gd name="connsiteY2" fmla="*/ 926496 h 926496"/>
              <a:gd name="connsiteX3" fmla="*/ 0 w 5070093"/>
              <a:gd name="connsiteY3" fmla="*/ 926496 h 926496"/>
              <a:gd name="connsiteX4" fmla="*/ 0 w 5070093"/>
              <a:gd name="connsiteY4" fmla="*/ 441064 h 926496"/>
              <a:gd name="connsiteX0" fmla="*/ 0 w 5199184"/>
              <a:gd name="connsiteY0" fmla="*/ 457200 h 942632"/>
              <a:gd name="connsiteX1" fmla="*/ 5199184 w 5199184"/>
              <a:gd name="connsiteY1" fmla="*/ 0 h 942632"/>
              <a:gd name="connsiteX2" fmla="*/ 3225156 w 5199184"/>
              <a:gd name="connsiteY2" fmla="*/ 942632 h 942632"/>
              <a:gd name="connsiteX3" fmla="*/ 0 w 5199184"/>
              <a:gd name="connsiteY3" fmla="*/ 942632 h 942632"/>
              <a:gd name="connsiteX4" fmla="*/ 0 w 5199184"/>
              <a:gd name="connsiteY4" fmla="*/ 457200 h 942632"/>
              <a:gd name="connsiteX0" fmla="*/ 0 w 5199184"/>
              <a:gd name="connsiteY0" fmla="*/ 457200 h 942632"/>
              <a:gd name="connsiteX1" fmla="*/ 5199184 w 5199184"/>
              <a:gd name="connsiteY1" fmla="*/ 0 h 942632"/>
              <a:gd name="connsiteX2" fmla="*/ 5199184 w 5199184"/>
              <a:gd name="connsiteY2" fmla="*/ 458538 h 942632"/>
              <a:gd name="connsiteX3" fmla="*/ 0 w 5199184"/>
              <a:gd name="connsiteY3" fmla="*/ 942632 h 942632"/>
              <a:gd name="connsiteX4" fmla="*/ 0 w 5199184"/>
              <a:gd name="connsiteY4" fmla="*/ 457200 h 942632"/>
              <a:gd name="connsiteX0" fmla="*/ 833717 w 6032901"/>
              <a:gd name="connsiteY0" fmla="*/ 457200 h 2792948"/>
              <a:gd name="connsiteX1" fmla="*/ 6032901 w 6032901"/>
              <a:gd name="connsiteY1" fmla="*/ 0 h 2792948"/>
              <a:gd name="connsiteX2" fmla="*/ 6032901 w 6032901"/>
              <a:gd name="connsiteY2" fmla="*/ 458538 h 2792948"/>
              <a:gd name="connsiteX3" fmla="*/ 0 w 6032901"/>
              <a:gd name="connsiteY3" fmla="*/ 2792948 h 2792948"/>
              <a:gd name="connsiteX4" fmla="*/ 833717 w 6032901"/>
              <a:gd name="connsiteY4" fmla="*/ 457200 h 2792948"/>
              <a:gd name="connsiteX0" fmla="*/ 48408 w 6032901"/>
              <a:gd name="connsiteY0" fmla="*/ 21515 h 2792948"/>
              <a:gd name="connsiteX1" fmla="*/ 6032901 w 6032901"/>
              <a:gd name="connsiteY1" fmla="*/ 0 h 2792948"/>
              <a:gd name="connsiteX2" fmla="*/ 6032901 w 6032901"/>
              <a:gd name="connsiteY2" fmla="*/ 458538 h 2792948"/>
              <a:gd name="connsiteX3" fmla="*/ 0 w 6032901"/>
              <a:gd name="connsiteY3" fmla="*/ 2792948 h 2792948"/>
              <a:gd name="connsiteX4" fmla="*/ 48408 w 6032901"/>
              <a:gd name="connsiteY4" fmla="*/ 21515 h 2792948"/>
              <a:gd name="connsiteX0" fmla="*/ 48408 w 6032901"/>
              <a:gd name="connsiteY0" fmla="*/ 21515 h 2792948"/>
              <a:gd name="connsiteX1" fmla="*/ 6032901 w 6032901"/>
              <a:gd name="connsiteY1" fmla="*/ 0 h 2792948"/>
              <a:gd name="connsiteX2" fmla="*/ 6032901 w 6032901"/>
              <a:gd name="connsiteY2" fmla="*/ 458538 h 2792948"/>
              <a:gd name="connsiteX3" fmla="*/ 0 w 6032901"/>
              <a:gd name="connsiteY3" fmla="*/ 2792948 h 2792948"/>
              <a:gd name="connsiteX4" fmla="*/ 48408 w 6032901"/>
              <a:gd name="connsiteY4" fmla="*/ 21515 h 2792948"/>
              <a:gd name="connsiteX0" fmla="*/ 10757 w 6032901"/>
              <a:gd name="connsiteY0" fmla="*/ 0 h 2803706"/>
              <a:gd name="connsiteX1" fmla="*/ 6032901 w 6032901"/>
              <a:gd name="connsiteY1" fmla="*/ 10758 h 2803706"/>
              <a:gd name="connsiteX2" fmla="*/ 6032901 w 6032901"/>
              <a:gd name="connsiteY2" fmla="*/ 469296 h 2803706"/>
              <a:gd name="connsiteX3" fmla="*/ 0 w 6032901"/>
              <a:gd name="connsiteY3" fmla="*/ 2803706 h 2803706"/>
              <a:gd name="connsiteX4" fmla="*/ 10757 w 6032901"/>
              <a:gd name="connsiteY4" fmla="*/ 0 h 2803706"/>
              <a:gd name="connsiteX0" fmla="*/ 1035 w 6033937"/>
              <a:gd name="connsiteY0" fmla="*/ 0 h 2809085"/>
              <a:gd name="connsiteX1" fmla="*/ 6033937 w 6033937"/>
              <a:gd name="connsiteY1" fmla="*/ 16137 h 2809085"/>
              <a:gd name="connsiteX2" fmla="*/ 6033937 w 6033937"/>
              <a:gd name="connsiteY2" fmla="*/ 474675 h 2809085"/>
              <a:gd name="connsiteX3" fmla="*/ 1036 w 6033937"/>
              <a:gd name="connsiteY3" fmla="*/ 2809085 h 2809085"/>
              <a:gd name="connsiteX4" fmla="*/ 1035 w 6033937"/>
              <a:gd name="connsiteY4" fmla="*/ 0 h 28090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33937" h="2809085">
                <a:moveTo>
                  <a:pt x="1035" y="0"/>
                </a:moveTo>
                <a:lnTo>
                  <a:pt x="6033937" y="16137"/>
                </a:lnTo>
                <a:lnTo>
                  <a:pt x="6033937" y="474675"/>
                </a:lnTo>
                <a:lnTo>
                  <a:pt x="1036" y="2809085"/>
                </a:lnTo>
                <a:cubicBezTo>
                  <a:pt x="4622" y="1874516"/>
                  <a:pt x="-2551" y="934569"/>
                  <a:pt x="1035" y="0"/>
                </a:cubicBezTo>
                <a:close/>
              </a:path>
            </a:pathLst>
          </a:cu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 name="Rectangle 2"/>
          <p:cNvSpPr/>
          <p:nvPr/>
        </p:nvSpPr>
        <p:spPr>
          <a:xfrm>
            <a:off x="2473553" y="1258391"/>
            <a:ext cx="6056053" cy="3937051"/>
          </a:xfrm>
          <a:custGeom>
            <a:avLst/>
            <a:gdLst>
              <a:gd name="connsiteX0" fmla="*/ 0 w 1485565"/>
              <a:gd name="connsiteY0" fmla="*/ 0 h 863762"/>
              <a:gd name="connsiteX1" fmla="*/ 1485565 w 1485565"/>
              <a:gd name="connsiteY1" fmla="*/ 0 h 863762"/>
              <a:gd name="connsiteX2" fmla="*/ 1485565 w 1485565"/>
              <a:gd name="connsiteY2" fmla="*/ 863762 h 863762"/>
              <a:gd name="connsiteX3" fmla="*/ 0 w 1485565"/>
              <a:gd name="connsiteY3" fmla="*/ 863762 h 863762"/>
              <a:gd name="connsiteX4" fmla="*/ 0 w 1485565"/>
              <a:gd name="connsiteY4" fmla="*/ 0 h 863762"/>
              <a:gd name="connsiteX0" fmla="*/ 0 w 3088455"/>
              <a:gd name="connsiteY0" fmla="*/ 1597510 h 2461272"/>
              <a:gd name="connsiteX1" fmla="*/ 3088455 w 3088455"/>
              <a:gd name="connsiteY1" fmla="*/ 0 h 2461272"/>
              <a:gd name="connsiteX2" fmla="*/ 1485565 w 3088455"/>
              <a:gd name="connsiteY2" fmla="*/ 2461272 h 2461272"/>
              <a:gd name="connsiteX3" fmla="*/ 0 w 3088455"/>
              <a:gd name="connsiteY3" fmla="*/ 2461272 h 2461272"/>
              <a:gd name="connsiteX4" fmla="*/ 0 w 3088455"/>
              <a:gd name="connsiteY4" fmla="*/ 1597510 h 2461272"/>
              <a:gd name="connsiteX0" fmla="*/ 0 w 3497245"/>
              <a:gd name="connsiteY0" fmla="*/ 1844936 h 2708698"/>
              <a:gd name="connsiteX1" fmla="*/ 3497245 w 3497245"/>
              <a:gd name="connsiteY1" fmla="*/ 0 h 2708698"/>
              <a:gd name="connsiteX2" fmla="*/ 1485565 w 3497245"/>
              <a:gd name="connsiteY2" fmla="*/ 2708698 h 2708698"/>
              <a:gd name="connsiteX3" fmla="*/ 0 w 3497245"/>
              <a:gd name="connsiteY3" fmla="*/ 2708698 h 2708698"/>
              <a:gd name="connsiteX4" fmla="*/ 0 w 3497245"/>
              <a:gd name="connsiteY4" fmla="*/ 1844936 h 2708698"/>
              <a:gd name="connsiteX0" fmla="*/ 0 w 3497245"/>
              <a:gd name="connsiteY0" fmla="*/ 1844936 h 2708698"/>
              <a:gd name="connsiteX1" fmla="*/ 3497245 w 3497245"/>
              <a:gd name="connsiteY1" fmla="*/ 0 h 2708698"/>
              <a:gd name="connsiteX2" fmla="*/ 3389668 w 3497245"/>
              <a:gd name="connsiteY2" fmla="*/ 879898 h 2708698"/>
              <a:gd name="connsiteX3" fmla="*/ 0 w 3497245"/>
              <a:gd name="connsiteY3" fmla="*/ 2708698 h 2708698"/>
              <a:gd name="connsiteX4" fmla="*/ 0 w 3497245"/>
              <a:gd name="connsiteY4" fmla="*/ 1844936 h 2708698"/>
              <a:gd name="connsiteX0" fmla="*/ 0 w 3395047"/>
              <a:gd name="connsiteY0" fmla="*/ 1764253 h 2628015"/>
              <a:gd name="connsiteX1" fmla="*/ 3395047 w 3395047"/>
              <a:gd name="connsiteY1" fmla="*/ 0 h 2628015"/>
              <a:gd name="connsiteX2" fmla="*/ 3389668 w 3395047"/>
              <a:gd name="connsiteY2" fmla="*/ 799215 h 2628015"/>
              <a:gd name="connsiteX3" fmla="*/ 0 w 3395047"/>
              <a:gd name="connsiteY3" fmla="*/ 2628015 h 2628015"/>
              <a:gd name="connsiteX4" fmla="*/ 0 w 3395047"/>
              <a:gd name="connsiteY4" fmla="*/ 1764253 h 2628015"/>
              <a:gd name="connsiteX0" fmla="*/ 0 w 5729456"/>
              <a:gd name="connsiteY0" fmla="*/ 2291378 h 2628015"/>
              <a:gd name="connsiteX1" fmla="*/ 5729456 w 5729456"/>
              <a:gd name="connsiteY1" fmla="*/ 0 h 2628015"/>
              <a:gd name="connsiteX2" fmla="*/ 5724077 w 5729456"/>
              <a:gd name="connsiteY2" fmla="*/ 799215 h 2628015"/>
              <a:gd name="connsiteX3" fmla="*/ 2334409 w 5729456"/>
              <a:gd name="connsiteY3" fmla="*/ 2628015 h 2628015"/>
              <a:gd name="connsiteX4" fmla="*/ 0 w 5729456"/>
              <a:gd name="connsiteY4" fmla="*/ 2291378 h 2628015"/>
              <a:gd name="connsiteX0" fmla="*/ 0 w 6062943"/>
              <a:gd name="connsiteY0" fmla="*/ 2318272 h 2628015"/>
              <a:gd name="connsiteX1" fmla="*/ 6062943 w 6062943"/>
              <a:gd name="connsiteY1" fmla="*/ 0 h 2628015"/>
              <a:gd name="connsiteX2" fmla="*/ 6057564 w 6062943"/>
              <a:gd name="connsiteY2" fmla="*/ 799215 h 2628015"/>
              <a:gd name="connsiteX3" fmla="*/ 2667896 w 6062943"/>
              <a:gd name="connsiteY3" fmla="*/ 2628015 h 2628015"/>
              <a:gd name="connsiteX4" fmla="*/ 0 w 6062943"/>
              <a:gd name="connsiteY4" fmla="*/ 2318272 h 2628015"/>
              <a:gd name="connsiteX0" fmla="*/ 0 w 6062943"/>
              <a:gd name="connsiteY0" fmla="*/ 2318272 h 4585907"/>
              <a:gd name="connsiteX1" fmla="*/ 6062943 w 6062943"/>
              <a:gd name="connsiteY1" fmla="*/ 0 h 4585907"/>
              <a:gd name="connsiteX2" fmla="*/ 6057564 w 6062943"/>
              <a:gd name="connsiteY2" fmla="*/ 799215 h 4585907"/>
              <a:gd name="connsiteX3" fmla="*/ 2544183 w 6062943"/>
              <a:gd name="connsiteY3" fmla="*/ 4585907 h 4585907"/>
              <a:gd name="connsiteX4" fmla="*/ 0 w 6062943"/>
              <a:gd name="connsiteY4" fmla="*/ 2318272 h 4585907"/>
              <a:gd name="connsiteX0" fmla="*/ 0 w 6062943"/>
              <a:gd name="connsiteY0" fmla="*/ 2318272 h 3926736"/>
              <a:gd name="connsiteX1" fmla="*/ 6062943 w 6062943"/>
              <a:gd name="connsiteY1" fmla="*/ 0 h 3926736"/>
              <a:gd name="connsiteX2" fmla="*/ 6057564 w 6062943"/>
              <a:gd name="connsiteY2" fmla="*/ 799215 h 3926736"/>
              <a:gd name="connsiteX3" fmla="*/ 1701253 w 6062943"/>
              <a:gd name="connsiteY3" fmla="*/ 3926736 h 3926736"/>
              <a:gd name="connsiteX4" fmla="*/ 0 w 6062943"/>
              <a:gd name="connsiteY4" fmla="*/ 2318272 h 3926736"/>
              <a:gd name="connsiteX0" fmla="*/ 0 w 6062943"/>
              <a:gd name="connsiteY0" fmla="*/ 2318272 h 3926736"/>
              <a:gd name="connsiteX1" fmla="*/ 6062943 w 6062943"/>
              <a:gd name="connsiteY1" fmla="*/ 0 h 3926736"/>
              <a:gd name="connsiteX2" fmla="*/ 6048501 w 6062943"/>
              <a:gd name="connsiteY2" fmla="*/ 492203 h 3926736"/>
              <a:gd name="connsiteX3" fmla="*/ 1701253 w 6062943"/>
              <a:gd name="connsiteY3" fmla="*/ 3926736 h 3926736"/>
              <a:gd name="connsiteX4" fmla="*/ 0 w 6062943"/>
              <a:gd name="connsiteY4" fmla="*/ 2318272 h 3926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62943" h="3926736">
                <a:moveTo>
                  <a:pt x="0" y="2318272"/>
                </a:moveTo>
                <a:lnTo>
                  <a:pt x="6062943" y="0"/>
                </a:lnTo>
                <a:lnTo>
                  <a:pt x="6048501" y="492203"/>
                </a:lnTo>
                <a:lnTo>
                  <a:pt x="1701253" y="3926736"/>
                </a:lnTo>
                <a:lnTo>
                  <a:pt x="0" y="2318272"/>
                </a:lnTo>
                <a:close/>
              </a:path>
            </a:pathLst>
          </a:custGeom>
          <a:solidFill>
            <a:schemeClr val="accent6">
              <a:lumMod val="75000"/>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1091" name="Rectangle 3"/>
          <p:cNvSpPr>
            <a:spLocks noChangeArrowheads="1"/>
          </p:cNvSpPr>
          <p:nvPr/>
        </p:nvSpPr>
        <p:spPr bwMode="auto">
          <a:xfrm>
            <a:off x="2462214" y="746126"/>
            <a:ext cx="7443787" cy="5121275"/>
          </a:xfrm>
          <a:prstGeom prst="rect">
            <a:avLst/>
          </a:prstGeom>
          <a:noFill/>
          <a:ln w="28575">
            <a:solidFill>
              <a:schemeClr val="accent1"/>
            </a:solidFill>
            <a:miter lim="800000"/>
            <a:headEnd/>
            <a:tailEnd/>
          </a:ln>
        </p:spPr>
        <p:txBody>
          <a:bodyPr/>
          <a:lstStyle/>
          <a:p>
            <a:endParaRPr lang="en-US"/>
          </a:p>
        </p:txBody>
      </p:sp>
      <p:sp>
        <p:nvSpPr>
          <p:cNvPr id="1241093" name="Line 5"/>
          <p:cNvSpPr>
            <a:spLocks noChangeShapeType="1"/>
          </p:cNvSpPr>
          <p:nvPr/>
        </p:nvSpPr>
        <p:spPr bwMode="auto">
          <a:xfrm flipH="1">
            <a:off x="2478088" y="746125"/>
            <a:ext cx="7351712" cy="1519238"/>
          </a:xfrm>
          <a:prstGeom prst="line">
            <a:avLst/>
          </a:prstGeom>
          <a:noFill/>
          <a:ln w="12700">
            <a:solidFill>
              <a:schemeClr val="accent1"/>
            </a:solidFill>
            <a:prstDash val="sysDot"/>
            <a:round/>
            <a:headEnd/>
            <a:tailEnd/>
          </a:ln>
        </p:spPr>
        <p:txBody>
          <a:bodyPr/>
          <a:lstStyle/>
          <a:p>
            <a:endParaRPr lang="en-US"/>
          </a:p>
        </p:txBody>
      </p:sp>
      <p:sp>
        <p:nvSpPr>
          <p:cNvPr id="1241094" name="Line 6"/>
          <p:cNvSpPr>
            <a:spLocks noChangeShapeType="1"/>
          </p:cNvSpPr>
          <p:nvPr/>
        </p:nvSpPr>
        <p:spPr bwMode="auto">
          <a:xfrm flipH="1">
            <a:off x="2460625" y="746126"/>
            <a:ext cx="7310438" cy="2835275"/>
          </a:xfrm>
          <a:prstGeom prst="line">
            <a:avLst/>
          </a:prstGeom>
          <a:noFill/>
          <a:ln w="22225">
            <a:solidFill>
              <a:schemeClr val="accent1"/>
            </a:solidFill>
            <a:round/>
            <a:headEnd/>
            <a:tailEnd/>
          </a:ln>
        </p:spPr>
        <p:txBody>
          <a:bodyPr/>
          <a:lstStyle/>
          <a:p>
            <a:endParaRPr lang="en-US"/>
          </a:p>
        </p:txBody>
      </p:sp>
      <p:sp>
        <p:nvSpPr>
          <p:cNvPr id="1241095" name="Line 7"/>
          <p:cNvSpPr>
            <a:spLocks noChangeShapeType="1"/>
          </p:cNvSpPr>
          <p:nvPr/>
        </p:nvSpPr>
        <p:spPr bwMode="auto">
          <a:xfrm flipH="1">
            <a:off x="3111857" y="670165"/>
            <a:ext cx="6505575" cy="4543743"/>
          </a:xfrm>
          <a:prstGeom prst="line">
            <a:avLst/>
          </a:prstGeom>
          <a:noFill/>
          <a:ln w="12700">
            <a:solidFill>
              <a:schemeClr val="accent1"/>
            </a:solidFill>
            <a:prstDash val="sysDot"/>
            <a:round/>
            <a:headEnd/>
            <a:tailEnd/>
          </a:ln>
        </p:spPr>
        <p:txBody>
          <a:bodyPr/>
          <a:lstStyle/>
          <a:p>
            <a:endParaRPr lang="en-US"/>
          </a:p>
        </p:txBody>
      </p:sp>
      <p:sp>
        <p:nvSpPr>
          <p:cNvPr id="1241096" name="Line 8"/>
          <p:cNvSpPr>
            <a:spLocks noChangeShapeType="1"/>
          </p:cNvSpPr>
          <p:nvPr/>
        </p:nvSpPr>
        <p:spPr bwMode="auto">
          <a:xfrm flipH="1">
            <a:off x="4964113" y="746125"/>
            <a:ext cx="4806950" cy="5143500"/>
          </a:xfrm>
          <a:prstGeom prst="line">
            <a:avLst/>
          </a:prstGeom>
          <a:noFill/>
          <a:ln w="22225">
            <a:solidFill>
              <a:schemeClr val="accent1"/>
            </a:solidFill>
            <a:round/>
            <a:headEnd/>
            <a:tailEnd/>
          </a:ln>
        </p:spPr>
        <p:txBody>
          <a:bodyPr/>
          <a:lstStyle/>
          <a:p>
            <a:endParaRPr lang="en-US"/>
          </a:p>
        </p:txBody>
      </p:sp>
      <p:sp>
        <p:nvSpPr>
          <p:cNvPr id="1241097" name="Freeform 9"/>
          <p:cNvSpPr>
            <a:spLocks/>
          </p:cNvSpPr>
          <p:nvPr/>
        </p:nvSpPr>
        <p:spPr bwMode="auto">
          <a:xfrm>
            <a:off x="6527800" y="765176"/>
            <a:ext cx="3378200" cy="2282825"/>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098" name="Freeform 10"/>
          <p:cNvSpPr>
            <a:spLocks/>
          </p:cNvSpPr>
          <p:nvPr/>
        </p:nvSpPr>
        <p:spPr bwMode="auto">
          <a:xfrm>
            <a:off x="5016500" y="746126"/>
            <a:ext cx="4889500" cy="3444875"/>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099" name="Freeform 11"/>
          <p:cNvSpPr>
            <a:spLocks/>
          </p:cNvSpPr>
          <p:nvPr/>
        </p:nvSpPr>
        <p:spPr bwMode="auto">
          <a:xfrm>
            <a:off x="3719514" y="765176"/>
            <a:ext cx="6192837" cy="4392613"/>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100" name="Text Box 12"/>
          <p:cNvSpPr txBox="1">
            <a:spLocks noChangeArrowheads="1"/>
          </p:cNvSpPr>
          <p:nvPr/>
        </p:nvSpPr>
        <p:spPr bwMode="auto">
          <a:xfrm>
            <a:off x="9982201" y="4504177"/>
            <a:ext cx="719139" cy="430887"/>
          </a:xfrm>
          <a:prstGeom prst="rect">
            <a:avLst/>
          </a:prstGeom>
          <a:noFill/>
          <a:ln w="9525">
            <a:noFill/>
            <a:miter lim="800000"/>
            <a:headEnd/>
            <a:tailEnd/>
          </a:ln>
          <a:effectLst/>
        </p:spPr>
        <p:txBody>
          <a:bodyPr wrap="square" lIns="0" tIns="0" rIns="0" bIns="0">
            <a:spAutoFit/>
          </a:bodyPr>
          <a:lstStyle/>
          <a:p>
            <a:r>
              <a:rPr lang="en-GB" sz="1400" i="1" dirty="0">
                <a:solidFill>
                  <a:schemeClr val="tx2"/>
                </a:solidFill>
                <a:latin typeface="Arial" charset="0"/>
                <a:cs typeface="Arial" charset="0"/>
              </a:rPr>
              <a:t>Phase 2</a:t>
            </a:r>
            <a:br>
              <a:rPr lang="en-GB" sz="1400" i="1" dirty="0">
                <a:solidFill>
                  <a:schemeClr val="tx2"/>
                </a:solidFill>
                <a:latin typeface="Arial" charset="0"/>
                <a:cs typeface="Arial" charset="0"/>
              </a:rPr>
            </a:br>
            <a:r>
              <a:rPr lang="en-GB" sz="1400" i="1" dirty="0">
                <a:solidFill>
                  <a:schemeClr val="tx2"/>
                </a:solidFill>
                <a:latin typeface="Arial" charset="0"/>
                <a:cs typeface="Arial" charset="0"/>
              </a:rPr>
              <a:t>(~2020)</a:t>
            </a:r>
          </a:p>
        </p:txBody>
      </p:sp>
      <p:sp>
        <p:nvSpPr>
          <p:cNvPr id="1241101" name="Text Box 13"/>
          <p:cNvSpPr txBox="1">
            <a:spLocks noChangeArrowheads="1"/>
          </p:cNvSpPr>
          <p:nvPr/>
        </p:nvSpPr>
        <p:spPr bwMode="auto">
          <a:xfrm>
            <a:off x="9982201" y="3444875"/>
            <a:ext cx="667542" cy="430887"/>
          </a:xfrm>
          <a:prstGeom prst="rect">
            <a:avLst/>
          </a:prstGeom>
          <a:noFill/>
          <a:ln w="9525">
            <a:noFill/>
            <a:miter lim="800000"/>
            <a:headEnd/>
            <a:tailEnd/>
          </a:ln>
          <a:effectLst/>
        </p:spPr>
        <p:txBody>
          <a:bodyPr wrap="square" lIns="0" tIns="0" rIns="0" bIns="0">
            <a:spAutoFit/>
          </a:bodyPr>
          <a:lstStyle/>
          <a:p>
            <a:r>
              <a:rPr lang="en-GB" sz="1400" i="1" dirty="0">
                <a:solidFill>
                  <a:schemeClr val="tx2"/>
                </a:solidFill>
                <a:latin typeface="Arial" charset="0"/>
                <a:cs typeface="Arial" charset="0"/>
              </a:rPr>
              <a:t>Phase 3</a:t>
            </a:r>
            <a:br>
              <a:rPr lang="en-GB" sz="1400" i="1" dirty="0">
                <a:solidFill>
                  <a:schemeClr val="tx2"/>
                </a:solidFill>
                <a:latin typeface="Arial" charset="0"/>
                <a:cs typeface="Arial" charset="0"/>
              </a:rPr>
            </a:br>
            <a:r>
              <a:rPr lang="en-GB" sz="1400" i="1" dirty="0">
                <a:solidFill>
                  <a:schemeClr val="tx2"/>
                </a:solidFill>
                <a:latin typeface="Arial" charset="0"/>
                <a:cs typeface="Arial" charset="0"/>
              </a:rPr>
              <a:t>(~2022)</a:t>
            </a:r>
          </a:p>
        </p:txBody>
      </p:sp>
      <p:sp>
        <p:nvSpPr>
          <p:cNvPr id="1241102" name="Text Box 14"/>
          <p:cNvSpPr txBox="1">
            <a:spLocks noChangeArrowheads="1"/>
          </p:cNvSpPr>
          <p:nvPr/>
        </p:nvSpPr>
        <p:spPr bwMode="auto">
          <a:xfrm>
            <a:off x="9956769" y="2008537"/>
            <a:ext cx="696454" cy="646331"/>
          </a:xfrm>
          <a:prstGeom prst="rect">
            <a:avLst/>
          </a:prstGeom>
          <a:noFill/>
          <a:ln w="9525">
            <a:noFill/>
            <a:miter lim="800000"/>
            <a:headEnd/>
            <a:tailEnd/>
          </a:ln>
          <a:effectLst/>
        </p:spPr>
        <p:txBody>
          <a:bodyPr wrap="square" lIns="0" tIns="0" rIns="0" bIns="0">
            <a:spAutoFit/>
          </a:bodyPr>
          <a:lstStyle/>
          <a:p>
            <a:r>
              <a:rPr lang="en-GB" sz="1400" i="1" dirty="0">
                <a:solidFill>
                  <a:schemeClr val="tx2"/>
                </a:solidFill>
                <a:latin typeface="Arial" charset="0"/>
                <a:cs typeface="Arial" charset="0"/>
              </a:rPr>
              <a:t>Target State</a:t>
            </a:r>
            <a:br>
              <a:rPr lang="en-GB" sz="1400" i="1" dirty="0">
                <a:solidFill>
                  <a:schemeClr val="tx2"/>
                </a:solidFill>
                <a:latin typeface="Arial" charset="0"/>
                <a:cs typeface="Arial" charset="0"/>
              </a:rPr>
            </a:br>
            <a:r>
              <a:rPr lang="en-GB" sz="1400" i="1" dirty="0">
                <a:solidFill>
                  <a:schemeClr val="tx2"/>
                </a:solidFill>
                <a:latin typeface="Arial" charset="0"/>
                <a:cs typeface="Arial" charset="0"/>
              </a:rPr>
              <a:t>(~2024)</a:t>
            </a:r>
          </a:p>
        </p:txBody>
      </p:sp>
      <p:sp>
        <p:nvSpPr>
          <p:cNvPr id="1241103" name="Text Box 15"/>
          <p:cNvSpPr txBox="1">
            <a:spLocks noChangeArrowheads="1"/>
          </p:cNvSpPr>
          <p:nvPr/>
        </p:nvSpPr>
        <p:spPr bwMode="auto">
          <a:xfrm>
            <a:off x="9982201" y="5562600"/>
            <a:ext cx="1062445" cy="430887"/>
          </a:xfrm>
          <a:prstGeom prst="rect">
            <a:avLst/>
          </a:prstGeom>
          <a:noFill/>
          <a:ln w="9525">
            <a:noFill/>
            <a:miter lim="800000"/>
            <a:headEnd/>
            <a:tailEnd/>
          </a:ln>
          <a:effectLst/>
        </p:spPr>
        <p:txBody>
          <a:bodyPr wrap="square" lIns="0" tIns="0" rIns="0" bIns="0">
            <a:spAutoFit/>
          </a:bodyPr>
          <a:lstStyle/>
          <a:p>
            <a:r>
              <a:rPr lang="en-GB" sz="1400" i="1" dirty="0">
                <a:solidFill>
                  <a:schemeClr val="tx2"/>
                </a:solidFill>
                <a:latin typeface="Arial" charset="0"/>
                <a:cs typeface="Arial" charset="0"/>
              </a:rPr>
              <a:t>Phase 1</a:t>
            </a:r>
          </a:p>
          <a:p>
            <a:r>
              <a:rPr lang="en-GB" sz="1400" i="1" dirty="0">
                <a:solidFill>
                  <a:schemeClr val="tx2"/>
                </a:solidFill>
                <a:latin typeface="Arial" charset="0"/>
                <a:cs typeface="Arial" charset="0"/>
              </a:rPr>
              <a:t>(Thru 2018)</a:t>
            </a:r>
          </a:p>
        </p:txBody>
      </p:sp>
      <p:sp>
        <p:nvSpPr>
          <p:cNvPr id="1241105" name="Rectangle 17"/>
          <p:cNvSpPr>
            <a:spLocks noChangeArrowheads="1"/>
          </p:cNvSpPr>
          <p:nvPr/>
        </p:nvSpPr>
        <p:spPr bwMode="auto">
          <a:xfrm>
            <a:off x="3662898" y="5854666"/>
            <a:ext cx="1295400" cy="276999"/>
          </a:xfrm>
          <a:prstGeom prst="rect">
            <a:avLst/>
          </a:prstGeom>
          <a:noFill/>
          <a:ln w="9525">
            <a:noFill/>
            <a:miter lim="800000"/>
            <a:headEnd/>
            <a:tailEnd/>
          </a:ln>
        </p:spPr>
        <p:txBody>
          <a:bodyPr lIns="0" tIns="0" rIns="0" bIns="0">
            <a:spAutoFit/>
          </a:bodyPr>
          <a:lstStyle/>
          <a:p>
            <a:pPr algn="ctr"/>
            <a:r>
              <a:rPr lang="en-GB" dirty="0">
                <a:solidFill>
                  <a:srgbClr val="0070C0"/>
                </a:solidFill>
                <a:latin typeface="Arial Narrow" pitchFamily="34" charset="0"/>
                <a:cs typeface="Arial" charset="0"/>
              </a:rPr>
              <a:t>Security</a:t>
            </a:r>
          </a:p>
        </p:txBody>
      </p:sp>
      <p:sp>
        <p:nvSpPr>
          <p:cNvPr id="1241108" name="Rectangle 20"/>
          <p:cNvSpPr>
            <a:spLocks noChangeArrowheads="1"/>
          </p:cNvSpPr>
          <p:nvPr/>
        </p:nvSpPr>
        <p:spPr bwMode="auto">
          <a:xfrm rot="16200000">
            <a:off x="1729481" y="2752075"/>
            <a:ext cx="1161259" cy="307777"/>
          </a:xfrm>
          <a:prstGeom prst="rect">
            <a:avLst/>
          </a:prstGeom>
          <a:noFill/>
          <a:ln w="9525">
            <a:noFill/>
            <a:miter lim="800000"/>
            <a:headEnd/>
            <a:tailEnd/>
          </a:ln>
        </p:spPr>
        <p:txBody>
          <a:bodyPr wrap="square" lIns="0" tIns="0" rIns="0" bIns="0">
            <a:spAutoFit/>
          </a:bodyPr>
          <a:lstStyle/>
          <a:p>
            <a:pPr algn="ctr"/>
            <a:r>
              <a:rPr lang="en-GB" sz="2000" dirty="0">
                <a:solidFill>
                  <a:srgbClr val="0070C0"/>
                </a:solidFill>
                <a:latin typeface="Arial Narrow" pitchFamily="34" charset="0"/>
                <a:cs typeface="Arial" charset="0"/>
              </a:rPr>
              <a:t>Knowledge</a:t>
            </a:r>
          </a:p>
        </p:txBody>
      </p:sp>
      <p:sp>
        <p:nvSpPr>
          <p:cNvPr id="1241109" name="Rectangle 21"/>
          <p:cNvSpPr>
            <a:spLocks noChangeArrowheads="1"/>
          </p:cNvSpPr>
          <p:nvPr/>
        </p:nvSpPr>
        <p:spPr bwMode="auto">
          <a:xfrm>
            <a:off x="1631951" y="4652964"/>
            <a:ext cx="2016125" cy="2016125"/>
          </a:xfrm>
          <a:prstGeom prst="rect">
            <a:avLst/>
          </a:prstGeom>
          <a:solidFill>
            <a:schemeClr val="bg1"/>
          </a:solidFill>
          <a:ln w="28575">
            <a:solidFill>
              <a:schemeClr val="accent1"/>
            </a:solidFill>
            <a:miter lim="800000"/>
            <a:headEnd/>
            <a:tailEnd/>
          </a:ln>
        </p:spPr>
        <p:txBody>
          <a:bodyPr/>
          <a:lstStyle/>
          <a:p>
            <a:endParaRPr lang="en-US">
              <a:cs typeface="Arial" charset="0"/>
            </a:endParaRPr>
          </a:p>
        </p:txBody>
      </p:sp>
      <p:sp>
        <p:nvSpPr>
          <p:cNvPr id="1241110" name="Rectangle 22"/>
          <p:cNvSpPr>
            <a:spLocks noChangeArrowheads="1"/>
          </p:cNvSpPr>
          <p:nvPr/>
        </p:nvSpPr>
        <p:spPr bwMode="auto">
          <a:xfrm>
            <a:off x="1696042" y="4664075"/>
            <a:ext cx="2093530" cy="2123658"/>
          </a:xfrm>
          <a:prstGeom prst="rect">
            <a:avLst/>
          </a:prstGeom>
          <a:noFill/>
          <a:ln w="9525">
            <a:noFill/>
            <a:miter lim="800000"/>
            <a:headEnd/>
            <a:tailEnd/>
          </a:ln>
        </p:spPr>
        <p:txBody>
          <a:bodyPr wrap="square" lIns="0" tIns="0" rIns="0" bIns="0">
            <a:spAutoFit/>
          </a:bodyPr>
          <a:lstStyle/>
          <a:p>
            <a:pPr marL="66675" indent="-66675"/>
            <a:r>
              <a:rPr lang="en-GB" sz="1200" u="sng" dirty="0">
                <a:latin typeface="Tahoma" pitchFamily="34" charset="0"/>
                <a:cs typeface="Arial" charset="0"/>
              </a:rPr>
              <a:t>Current Environment </a:t>
            </a:r>
          </a:p>
          <a:p>
            <a:pPr marL="66675" indent="-66675">
              <a:buFontTx/>
              <a:buChar char="•"/>
            </a:pPr>
            <a:r>
              <a:rPr lang="en-GB" sz="1050" dirty="0">
                <a:latin typeface="Times New Roman" panose="02020603050405020304" pitchFamily="18" charset="0"/>
                <a:cs typeface="Times New Roman" panose="02020603050405020304" pitchFamily="18" charset="0"/>
              </a:rPr>
              <a:t>Health(care) is a patchwork of silos of health payment &amp; delivery</a:t>
            </a:r>
          </a:p>
          <a:p>
            <a:pPr marL="66675" indent="-66675">
              <a:buFontTx/>
              <a:buChar char="•"/>
            </a:pPr>
            <a:r>
              <a:rPr lang="en-GB" sz="1050" dirty="0">
                <a:latin typeface="Times New Roman" panose="02020603050405020304" pitchFamily="18" charset="0"/>
                <a:cs typeface="Times New Roman" panose="02020603050405020304" pitchFamily="18" charset="0"/>
              </a:rPr>
              <a:t>Cannot share data or knowledge across sites or institutions</a:t>
            </a:r>
          </a:p>
          <a:p>
            <a:pPr marL="66675" indent="-66675">
              <a:buFontTx/>
              <a:buChar char="•"/>
            </a:pPr>
            <a:r>
              <a:rPr lang="en-GB" sz="1050" dirty="0">
                <a:latin typeface="Times New Roman" panose="02020603050405020304" pitchFamily="18" charset="0"/>
                <a:cs typeface="Times New Roman" panose="02020603050405020304" pitchFamily="18" charset="0"/>
              </a:rPr>
              <a:t>Lacking common data sets</a:t>
            </a:r>
          </a:p>
          <a:p>
            <a:pPr marL="66675" indent="-66675">
              <a:buFontTx/>
              <a:buChar char="•"/>
            </a:pPr>
            <a:r>
              <a:rPr lang="en-GB" sz="1050" dirty="0">
                <a:latin typeface="Times New Roman" panose="02020603050405020304" pitchFamily="18" charset="0"/>
                <a:cs typeface="Times New Roman" panose="02020603050405020304" pitchFamily="18" charset="0"/>
              </a:rPr>
              <a:t>Unsustainable health IT costs</a:t>
            </a:r>
          </a:p>
          <a:p>
            <a:pPr marL="66675" indent="-66675">
              <a:buFontTx/>
              <a:buChar char="•"/>
            </a:pPr>
            <a:r>
              <a:rPr lang="en-GB" sz="1050" dirty="0">
                <a:latin typeface="Times New Roman" panose="02020603050405020304" pitchFamily="18" charset="0"/>
                <a:cs typeface="Times New Roman" panose="02020603050405020304" pitchFamily="18" charset="0"/>
              </a:rPr>
              <a:t>Cannot effectively coordinate care</a:t>
            </a:r>
          </a:p>
          <a:p>
            <a:pPr marL="66675" indent="-66675">
              <a:buFontTx/>
              <a:buChar char="•"/>
            </a:pPr>
            <a:r>
              <a:rPr lang="en-GB" sz="1050" dirty="0">
                <a:latin typeface="Times New Roman" panose="02020603050405020304" pitchFamily="18" charset="0"/>
                <a:cs typeface="Times New Roman" panose="02020603050405020304" pitchFamily="18" charset="0"/>
              </a:rPr>
              <a:t>Long delays to reap benefits from innovation</a:t>
            </a:r>
          </a:p>
          <a:p>
            <a:pPr marL="66675" indent="-66675">
              <a:buFontTx/>
              <a:buChar char="•"/>
            </a:pPr>
            <a:r>
              <a:rPr lang="en-GB" sz="1050" dirty="0">
                <a:latin typeface="Times New Roman" panose="02020603050405020304" pitchFamily="18" charset="0"/>
                <a:cs typeface="Times New Roman" panose="02020603050405020304" pitchFamily="18" charset="0"/>
              </a:rPr>
              <a:t>“Learning health system” is unrealized</a:t>
            </a:r>
          </a:p>
          <a:p>
            <a:endParaRPr lang="en-GB" sz="1050" dirty="0">
              <a:latin typeface="Times New Roman" panose="02020603050405020304" pitchFamily="18" charset="0"/>
              <a:cs typeface="Times New Roman" panose="02020603050405020304" pitchFamily="18" charset="0"/>
            </a:endParaRPr>
          </a:p>
        </p:txBody>
      </p:sp>
      <p:sp>
        <p:nvSpPr>
          <p:cNvPr id="1241111" name="AutoShape 23"/>
          <p:cNvSpPr>
            <a:spLocks noChangeArrowheads="1"/>
          </p:cNvSpPr>
          <p:nvPr/>
        </p:nvSpPr>
        <p:spPr bwMode="auto">
          <a:xfrm rot="18742742" flipH="1">
            <a:off x="4632726" y="3614359"/>
            <a:ext cx="4812032" cy="149189"/>
          </a:xfrm>
          <a:prstGeom prst="roundRect">
            <a:avLst>
              <a:gd name="adj" fmla="val 2440"/>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2" name="AutoShape 24"/>
          <p:cNvSpPr>
            <a:spLocks noChangeArrowheads="1"/>
          </p:cNvSpPr>
          <p:nvPr/>
        </p:nvSpPr>
        <p:spPr bwMode="auto">
          <a:xfrm rot="19649026" flipH="1">
            <a:off x="3792538" y="3068638"/>
            <a:ext cx="4400550" cy="139700"/>
          </a:xfrm>
          <a:prstGeom prst="roundRect">
            <a:avLst>
              <a:gd name="adj" fmla="val 16667"/>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3" name="AutoShape 25"/>
          <p:cNvSpPr>
            <a:spLocks noChangeArrowheads="1"/>
          </p:cNvSpPr>
          <p:nvPr/>
        </p:nvSpPr>
        <p:spPr bwMode="auto">
          <a:xfrm rot="20347243" flipH="1">
            <a:off x="3575050" y="2245240"/>
            <a:ext cx="4400550" cy="139700"/>
          </a:xfrm>
          <a:prstGeom prst="roundRect">
            <a:avLst>
              <a:gd name="adj" fmla="val 16667"/>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4" name="AutoShape 26"/>
          <p:cNvSpPr>
            <a:spLocks noChangeArrowheads="1"/>
          </p:cNvSpPr>
          <p:nvPr/>
        </p:nvSpPr>
        <p:spPr bwMode="auto">
          <a:xfrm rot="20909557" flipH="1">
            <a:off x="3049697" y="1591053"/>
            <a:ext cx="4728773" cy="169406"/>
          </a:xfrm>
          <a:prstGeom prst="roundRect">
            <a:avLst>
              <a:gd name="adj" fmla="val 16667"/>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5" name="AutoShape 27"/>
          <p:cNvSpPr>
            <a:spLocks noChangeArrowheads="1"/>
          </p:cNvSpPr>
          <p:nvPr/>
        </p:nvSpPr>
        <p:spPr bwMode="auto">
          <a:xfrm>
            <a:off x="2971800" y="692150"/>
            <a:ext cx="5257800" cy="304800"/>
          </a:xfrm>
          <a:prstGeom prst="roundRect">
            <a:avLst>
              <a:gd name="adj" fmla="val 16667"/>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6" name="Line 28"/>
          <p:cNvSpPr>
            <a:spLocks noChangeShapeType="1"/>
          </p:cNvSpPr>
          <p:nvPr/>
        </p:nvSpPr>
        <p:spPr bwMode="auto">
          <a:xfrm flipH="1">
            <a:off x="7367588" y="798514"/>
            <a:ext cx="2444750" cy="5056187"/>
          </a:xfrm>
          <a:prstGeom prst="line">
            <a:avLst/>
          </a:prstGeom>
          <a:noFill/>
          <a:ln w="12700">
            <a:solidFill>
              <a:schemeClr val="accent1"/>
            </a:solidFill>
            <a:prstDash val="sysDot"/>
            <a:round/>
            <a:headEnd/>
            <a:tailEnd/>
          </a:ln>
        </p:spPr>
        <p:txBody>
          <a:bodyPr/>
          <a:lstStyle/>
          <a:p>
            <a:endParaRPr lang="en-US"/>
          </a:p>
        </p:txBody>
      </p:sp>
      <p:sp>
        <p:nvSpPr>
          <p:cNvPr id="1241118" name="Rectangle 30"/>
          <p:cNvSpPr>
            <a:spLocks noChangeArrowheads="1"/>
          </p:cNvSpPr>
          <p:nvPr/>
        </p:nvSpPr>
        <p:spPr bwMode="auto">
          <a:xfrm>
            <a:off x="8513764" y="76200"/>
            <a:ext cx="2046287" cy="1752600"/>
          </a:xfrm>
          <a:prstGeom prst="rect">
            <a:avLst/>
          </a:prstGeom>
          <a:solidFill>
            <a:schemeClr val="bg1"/>
          </a:solidFill>
          <a:ln w="28575">
            <a:solidFill>
              <a:schemeClr val="accent1"/>
            </a:solidFill>
            <a:miter lim="800000"/>
            <a:headEnd/>
            <a:tailEnd/>
          </a:ln>
        </p:spPr>
        <p:txBody>
          <a:bodyPr/>
          <a:lstStyle/>
          <a:p>
            <a:endParaRPr lang="en-US"/>
          </a:p>
        </p:txBody>
      </p:sp>
      <p:sp>
        <p:nvSpPr>
          <p:cNvPr id="1241121" name="Rectangle 33"/>
          <p:cNvSpPr>
            <a:spLocks noChangeArrowheads="1"/>
          </p:cNvSpPr>
          <p:nvPr/>
        </p:nvSpPr>
        <p:spPr bwMode="auto">
          <a:xfrm>
            <a:off x="8543930" y="59909"/>
            <a:ext cx="2115498" cy="1708160"/>
          </a:xfrm>
          <a:prstGeom prst="rect">
            <a:avLst/>
          </a:prstGeom>
          <a:noFill/>
          <a:ln w="9525">
            <a:noFill/>
            <a:miter lim="800000"/>
            <a:headEnd/>
            <a:tailEnd/>
          </a:ln>
        </p:spPr>
        <p:txBody>
          <a:bodyPr wrap="square" lIns="0" tIns="0" rIns="0" bIns="0">
            <a:spAutoFit/>
          </a:bodyPr>
          <a:lstStyle/>
          <a:p>
            <a:pPr marL="66675" indent="-66675"/>
            <a:r>
              <a:rPr lang="en-GB" sz="1200" u="sng" dirty="0">
                <a:latin typeface="Tahoma" pitchFamily="34" charset="0"/>
                <a:cs typeface="Arial" charset="0"/>
              </a:rPr>
              <a:t>Future State</a:t>
            </a:r>
          </a:p>
          <a:p>
            <a:pPr marL="66675" indent="-66675">
              <a:buFontTx/>
              <a:buChar char="•"/>
            </a:pPr>
            <a:r>
              <a:rPr lang="en-GB" sz="900" dirty="0">
                <a:latin typeface="Times New Roman" panose="02020603050405020304" pitchFamily="18" charset="0"/>
                <a:cs typeface="Times New Roman" panose="02020603050405020304" pitchFamily="18" charset="0"/>
              </a:rPr>
              <a:t>Full system transparency providing information where/when needed</a:t>
            </a:r>
          </a:p>
          <a:p>
            <a:pPr marL="66675" indent="-66675">
              <a:buFontTx/>
              <a:buChar char="•"/>
            </a:pPr>
            <a:r>
              <a:rPr lang="en-GB" sz="900" dirty="0">
                <a:latin typeface="Times New Roman" panose="02020603050405020304" pitchFamily="18" charset="0"/>
                <a:cs typeface="Times New Roman" panose="02020603050405020304" pitchFamily="18" charset="0"/>
              </a:rPr>
              <a:t>Realization of the “Learning Health System”</a:t>
            </a:r>
          </a:p>
          <a:p>
            <a:pPr marL="66675" indent="-66675">
              <a:buFontTx/>
              <a:buChar char="•"/>
            </a:pPr>
            <a:r>
              <a:rPr lang="en-GB" sz="900" dirty="0">
                <a:latin typeface="Times New Roman" panose="02020603050405020304" pitchFamily="18" charset="0"/>
                <a:cs typeface="Times New Roman" panose="02020603050405020304" pitchFamily="18" charset="0"/>
              </a:rPr>
              <a:t>Evidence of improved value and outcomes – value-based care</a:t>
            </a:r>
          </a:p>
          <a:p>
            <a:pPr marL="66675" indent="-66675">
              <a:buFontTx/>
              <a:buChar char="•"/>
            </a:pPr>
            <a:r>
              <a:rPr lang="en-GB" sz="900" dirty="0">
                <a:latin typeface="Times New Roman" panose="02020603050405020304" pitchFamily="18" charset="0"/>
                <a:cs typeface="Times New Roman" panose="02020603050405020304" pitchFamily="18" charset="0"/>
              </a:rPr>
              <a:t>Standardized workflow</a:t>
            </a:r>
          </a:p>
          <a:p>
            <a:pPr marL="66675" indent="-66675">
              <a:buFontTx/>
              <a:buChar char="•"/>
            </a:pPr>
            <a:r>
              <a:rPr lang="en-GB" sz="900" dirty="0">
                <a:latin typeface="Times New Roman" panose="02020603050405020304" pitchFamily="18" charset="0"/>
                <a:cs typeface="Times New Roman" panose="02020603050405020304" pitchFamily="18" charset="0"/>
              </a:rPr>
              <a:t>Benefits realized from rapid innovation and adoption</a:t>
            </a:r>
          </a:p>
          <a:p>
            <a:pPr marL="66675" indent="-66675">
              <a:buFontTx/>
              <a:buChar char="•"/>
            </a:pPr>
            <a:r>
              <a:rPr lang="en-GB" sz="900" dirty="0">
                <a:latin typeface="Times New Roman" panose="02020603050405020304" pitchFamily="18" charset="0"/>
                <a:cs typeface="Times New Roman" panose="02020603050405020304" pitchFamily="18" charset="0"/>
              </a:rPr>
              <a:t>Gold-standard interoperability through evidence-based conformance testing</a:t>
            </a:r>
            <a:endParaRPr lang="en-GB" sz="900" dirty="0">
              <a:latin typeface="Arial Narrow" panose="020B0606020202030204" pitchFamily="34" charset="0"/>
              <a:cs typeface="Arial" charset="0"/>
            </a:endParaRPr>
          </a:p>
        </p:txBody>
      </p:sp>
      <p:sp>
        <p:nvSpPr>
          <p:cNvPr id="1241127" name="Text Box 39"/>
          <p:cNvSpPr txBox="1">
            <a:spLocks noChangeArrowheads="1"/>
          </p:cNvSpPr>
          <p:nvPr/>
        </p:nvSpPr>
        <p:spPr bwMode="auto">
          <a:xfrm>
            <a:off x="3304233" y="1154877"/>
            <a:ext cx="1217611"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Patient Identity </a:t>
            </a:r>
            <a:r>
              <a:rPr lang="en-GB" sz="850" dirty="0" err="1">
                <a:latin typeface="Arial Narrow" pitchFamily="34" charset="0"/>
                <a:cs typeface="Arial" charset="0"/>
              </a:rPr>
              <a:t>Mgmt</a:t>
            </a:r>
            <a:endParaRPr lang="en-US" sz="850" dirty="0">
              <a:latin typeface="Arial Narrow" pitchFamily="34" charset="0"/>
              <a:cs typeface="Arial" charset="0"/>
            </a:endParaRPr>
          </a:p>
        </p:txBody>
      </p:sp>
      <p:sp>
        <p:nvSpPr>
          <p:cNvPr id="1241128" name="AutoShape 40"/>
          <p:cNvSpPr>
            <a:spLocks noChangeArrowheads="1"/>
          </p:cNvSpPr>
          <p:nvPr/>
        </p:nvSpPr>
        <p:spPr bwMode="auto">
          <a:xfrm>
            <a:off x="3259943" y="1229845"/>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29" name="AutoShape 41"/>
          <p:cNvSpPr>
            <a:spLocks noChangeArrowheads="1"/>
          </p:cNvSpPr>
          <p:nvPr/>
        </p:nvSpPr>
        <p:spPr bwMode="auto">
          <a:xfrm>
            <a:off x="2485487" y="1863443"/>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30" name="Text Box 42"/>
          <p:cNvSpPr txBox="1">
            <a:spLocks noChangeArrowheads="1"/>
          </p:cNvSpPr>
          <p:nvPr/>
        </p:nvSpPr>
        <p:spPr bwMode="auto">
          <a:xfrm>
            <a:off x="2558511" y="1792005"/>
            <a:ext cx="1465195"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SNOMED Loaded into </a:t>
            </a:r>
            <a:r>
              <a:rPr lang="en-GB" sz="850" dirty="0" err="1">
                <a:latin typeface="Arial Narrow" pitchFamily="34" charset="0"/>
                <a:cs typeface="Arial" charset="0"/>
              </a:rPr>
              <a:t>OntoServer</a:t>
            </a:r>
            <a:endParaRPr lang="en-US" sz="850" dirty="0">
              <a:latin typeface="Arial Narrow" pitchFamily="34" charset="0"/>
              <a:cs typeface="Arial" charset="0"/>
            </a:endParaRPr>
          </a:p>
        </p:txBody>
      </p:sp>
      <p:sp>
        <p:nvSpPr>
          <p:cNvPr id="1241131" name="Text Box 43"/>
          <p:cNvSpPr txBox="1">
            <a:spLocks noChangeArrowheads="1"/>
          </p:cNvSpPr>
          <p:nvPr/>
        </p:nvSpPr>
        <p:spPr bwMode="auto">
          <a:xfrm>
            <a:off x="4494129" y="1058483"/>
            <a:ext cx="1493669" cy="223138"/>
          </a:xfrm>
          <a:prstGeom prst="rect">
            <a:avLst/>
          </a:prstGeom>
          <a:noFill/>
          <a:ln w="25400">
            <a:noFill/>
            <a:miter lim="800000"/>
            <a:headEnd/>
            <a:tailEnd/>
          </a:ln>
          <a:effectLst/>
        </p:spPr>
        <p:txBody>
          <a:bodyPr wrap="square">
            <a:spAutoFit/>
          </a:bodyPr>
          <a:lstStyle/>
          <a:p>
            <a:r>
              <a:rPr lang="en-GB" sz="850" dirty="0" err="1">
                <a:latin typeface="Arial Narrow" pitchFamily="34" charset="0"/>
                <a:cs typeface="Arial" charset="0"/>
              </a:rPr>
              <a:t>RxNorm</a:t>
            </a:r>
            <a:r>
              <a:rPr lang="en-GB" sz="850" dirty="0">
                <a:latin typeface="Arial Narrow" pitchFamily="34" charset="0"/>
                <a:cs typeface="Arial" charset="0"/>
              </a:rPr>
              <a:t> loaded in </a:t>
            </a:r>
            <a:r>
              <a:rPr lang="en-GB" sz="850" dirty="0" err="1">
                <a:latin typeface="Arial Narrow" pitchFamily="34" charset="0"/>
                <a:cs typeface="Arial" charset="0"/>
              </a:rPr>
              <a:t>OntoServer</a:t>
            </a:r>
            <a:endParaRPr lang="en-US" sz="850" dirty="0">
              <a:latin typeface="Arial Narrow" pitchFamily="34" charset="0"/>
              <a:cs typeface="Arial" charset="0"/>
            </a:endParaRPr>
          </a:p>
        </p:txBody>
      </p:sp>
      <p:sp>
        <p:nvSpPr>
          <p:cNvPr id="1241132" name="AutoShape 44"/>
          <p:cNvSpPr>
            <a:spLocks noChangeArrowheads="1"/>
          </p:cNvSpPr>
          <p:nvPr/>
        </p:nvSpPr>
        <p:spPr bwMode="auto">
          <a:xfrm>
            <a:off x="4436980" y="1098444"/>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35" name="Text Box 47"/>
          <p:cNvSpPr txBox="1">
            <a:spLocks noChangeArrowheads="1"/>
          </p:cNvSpPr>
          <p:nvPr/>
        </p:nvSpPr>
        <p:spPr bwMode="auto">
          <a:xfrm>
            <a:off x="5698172" y="823804"/>
            <a:ext cx="1207452"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SNOMED/</a:t>
            </a:r>
            <a:r>
              <a:rPr lang="en-GB" sz="850" dirty="0" err="1">
                <a:latin typeface="Arial Narrow" pitchFamily="34" charset="0"/>
                <a:cs typeface="Arial" charset="0"/>
              </a:rPr>
              <a:t>RxNorm</a:t>
            </a:r>
            <a:r>
              <a:rPr lang="en-GB" sz="850" dirty="0">
                <a:latin typeface="Arial Narrow" pitchFamily="34" charset="0"/>
                <a:cs typeface="Arial" charset="0"/>
              </a:rPr>
              <a:t> Integration</a:t>
            </a:r>
            <a:endParaRPr lang="en-US" sz="850" dirty="0">
              <a:latin typeface="Arial Narrow" pitchFamily="34" charset="0"/>
              <a:cs typeface="Arial" charset="0"/>
            </a:endParaRPr>
          </a:p>
        </p:txBody>
      </p:sp>
      <p:sp>
        <p:nvSpPr>
          <p:cNvPr id="1241136" name="AutoShape 48"/>
          <p:cNvSpPr>
            <a:spLocks noChangeArrowheads="1"/>
          </p:cNvSpPr>
          <p:nvPr/>
        </p:nvSpPr>
        <p:spPr bwMode="auto">
          <a:xfrm>
            <a:off x="5627691" y="947480"/>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37" name="AutoShape 49"/>
          <p:cNvSpPr>
            <a:spLocks noChangeArrowheads="1"/>
          </p:cNvSpPr>
          <p:nvPr/>
        </p:nvSpPr>
        <p:spPr bwMode="auto">
          <a:xfrm>
            <a:off x="5405680" y="1324164"/>
            <a:ext cx="153252"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38" name="Text Box 50"/>
          <p:cNvSpPr txBox="1">
            <a:spLocks noChangeArrowheads="1"/>
          </p:cNvSpPr>
          <p:nvPr/>
        </p:nvSpPr>
        <p:spPr bwMode="auto">
          <a:xfrm>
            <a:off x="5467592" y="1246939"/>
            <a:ext cx="1506986"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General data write (FHIR)</a:t>
            </a:r>
            <a:endParaRPr lang="en-US" sz="850" dirty="0">
              <a:latin typeface="Arial Narrow" pitchFamily="34" charset="0"/>
              <a:cs typeface="Arial" charset="0"/>
            </a:endParaRPr>
          </a:p>
        </p:txBody>
      </p:sp>
      <p:sp>
        <p:nvSpPr>
          <p:cNvPr id="1241139" name="Text Box 51"/>
          <p:cNvSpPr txBox="1">
            <a:spLocks noChangeArrowheads="1"/>
          </p:cNvSpPr>
          <p:nvPr/>
        </p:nvSpPr>
        <p:spPr bwMode="auto">
          <a:xfrm>
            <a:off x="4370959" y="1424033"/>
            <a:ext cx="1132701" cy="230832"/>
          </a:xfrm>
          <a:prstGeom prst="rect">
            <a:avLst/>
          </a:prstGeom>
          <a:noFill/>
          <a:ln w="25400">
            <a:noFill/>
            <a:miter lim="800000"/>
            <a:headEnd/>
            <a:tailEnd/>
          </a:ln>
          <a:effectLst/>
        </p:spPr>
        <p:txBody>
          <a:bodyPr wrap="square">
            <a:spAutoFit/>
          </a:bodyPr>
          <a:lstStyle/>
          <a:p>
            <a:r>
              <a:rPr lang="en-GB" sz="900" dirty="0">
                <a:latin typeface="Arial Narrow" pitchFamily="34" charset="0"/>
                <a:cs typeface="Arial" charset="0"/>
              </a:rPr>
              <a:t>FHIR-based pub/sub</a:t>
            </a:r>
            <a:endParaRPr lang="en-US" sz="900" dirty="0">
              <a:latin typeface="Arial Narrow" pitchFamily="34" charset="0"/>
              <a:cs typeface="Arial" charset="0"/>
            </a:endParaRPr>
          </a:p>
        </p:txBody>
      </p:sp>
      <p:sp>
        <p:nvSpPr>
          <p:cNvPr id="1241140" name="AutoShape 52"/>
          <p:cNvSpPr>
            <a:spLocks noChangeArrowheads="1"/>
          </p:cNvSpPr>
          <p:nvPr/>
        </p:nvSpPr>
        <p:spPr bwMode="auto">
          <a:xfrm>
            <a:off x="4303506" y="1522847"/>
            <a:ext cx="142875" cy="142875"/>
          </a:xfrm>
          <a:prstGeom prst="diamond">
            <a:avLst/>
          </a:prstGeom>
          <a:solidFill>
            <a:srgbClr val="FF9900"/>
          </a:solidFill>
          <a:ln w="25400">
            <a:noFill/>
            <a:miter lim="800000"/>
            <a:headEnd/>
            <a:tailEnd/>
          </a:ln>
          <a:effectLst/>
        </p:spPr>
        <p:txBody>
          <a:bodyPr wrap="none" anchor="ctr"/>
          <a:lstStyle/>
          <a:p>
            <a:endParaRPr lang="en-US" sz="1000"/>
          </a:p>
        </p:txBody>
      </p:sp>
      <p:sp>
        <p:nvSpPr>
          <p:cNvPr id="1241141" name="AutoShape 53"/>
          <p:cNvSpPr>
            <a:spLocks noChangeArrowheads="1"/>
          </p:cNvSpPr>
          <p:nvPr/>
        </p:nvSpPr>
        <p:spPr bwMode="auto">
          <a:xfrm>
            <a:off x="2584452" y="939006"/>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42" name="Text Box 54"/>
          <p:cNvSpPr txBox="1">
            <a:spLocks noChangeArrowheads="1"/>
          </p:cNvSpPr>
          <p:nvPr/>
        </p:nvSpPr>
        <p:spPr bwMode="auto">
          <a:xfrm>
            <a:off x="2647953" y="861218"/>
            <a:ext cx="1352548"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LOINC Loaded into </a:t>
            </a:r>
            <a:r>
              <a:rPr lang="en-GB" sz="850" dirty="0" err="1">
                <a:latin typeface="Arial Narrow" pitchFamily="34" charset="0"/>
                <a:cs typeface="Arial" charset="0"/>
              </a:rPr>
              <a:t>OntoServer</a:t>
            </a:r>
            <a:endParaRPr lang="en-US" sz="850" dirty="0">
              <a:latin typeface="Arial Narrow" pitchFamily="34" charset="0"/>
              <a:cs typeface="Arial" charset="0"/>
            </a:endParaRPr>
          </a:p>
        </p:txBody>
      </p:sp>
      <p:sp>
        <p:nvSpPr>
          <p:cNvPr id="1241143" name="Text Box 55"/>
          <p:cNvSpPr txBox="1">
            <a:spLocks noChangeArrowheads="1"/>
          </p:cNvSpPr>
          <p:nvPr/>
        </p:nvSpPr>
        <p:spPr bwMode="auto">
          <a:xfrm>
            <a:off x="7535866" y="715168"/>
            <a:ext cx="1727201" cy="198438"/>
          </a:xfrm>
          <a:prstGeom prst="rect">
            <a:avLst/>
          </a:prstGeom>
          <a:noFill/>
          <a:ln w="25400">
            <a:noFill/>
            <a:miter lim="800000"/>
            <a:headEnd/>
            <a:tailEnd/>
          </a:ln>
          <a:effectLst/>
        </p:spPr>
        <p:txBody>
          <a:bodyPr>
            <a:spAutoFit/>
          </a:bodyPr>
          <a:lstStyle/>
          <a:p>
            <a:endParaRPr lang="en-US" sz="700" dirty="0">
              <a:latin typeface="Arial Narrow" pitchFamily="34" charset="0"/>
              <a:cs typeface="Arial" charset="0"/>
            </a:endParaRPr>
          </a:p>
        </p:txBody>
      </p:sp>
      <p:sp>
        <p:nvSpPr>
          <p:cNvPr id="1241119" name="AutoShape 31"/>
          <p:cNvSpPr>
            <a:spLocks noChangeArrowheads="1"/>
          </p:cNvSpPr>
          <p:nvPr/>
        </p:nvSpPr>
        <p:spPr bwMode="auto">
          <a:xfrm rot="17721786" flipH="1">
            <a:off x="6231271" y="3558034"/>
            <a:ext cx="4400550" cy="139700"/>
          </a:xfrm>
          <a:prstGeom prst="roundRect">
            <a:avLst>
              <a:gd name="adj" fmla="val 2440"/>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49" name="AutoShape 61"/>
          <p:cNvSpPr>
            <a:spLocks noChangeArrowheads="1"/>
          </p:cNvSpPr>
          <p:nvPr/>
        </p:nvSpPr>
        <p:spPr bwMode="auto">
          <a:xfrm>
            <a:off x="5305425" y="5589589"/>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0" name="Text Box 62"/>
          <p:cNvSpPr txBox="1">
            <a:spLocks noChangeArrowheads="1"/>
          </p:cNvSpPr>
          <p:nvPr/>
        </p:nvSpPr>
        <p:spPr bwMode="auto">
          <a:xfrm>
            <a:off x="5375275" y="5478883"/>
            <a:ext cx="929747" cy="353943"/>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Terminology Server Availability</a:t>
            </a:r>
          </a:p>
        </p:txBody>
      </p:sp>
      <p:sp>
        <p:nvSpPr>
          <p:cNvPr id="1241151" name="AutoShape 63"/>
          <p:cNvSpPr>
            <a:spLocks noChangeArrowheads="1"/>
          </p:cNvSpPr>
          <p:nvPr/>
        </p:nvSpPr>
        <p:spPr bwMode="auto">
          <a:xfrm>
            <a:off x="6299200" y="4737102"/>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2" name="Text Box 64"/>
          <p:cNvSpPr txBox="1">
            <a:spLocks noChangeArrowheads="1"/>
          </p:cNvSpPr>
          <p:nvPr/>
        </p:nvSpPr>
        <p:spPr bwMode="auto">
          <a:xfrm>
            <a:off x="6370638" y="4652964"/>
            <a:ext cx="1581145"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Terminology Authoring – Purchased SW in use</a:t>
            </a:r>
            <a:endParaRPr lang="en-US" sz="850" dirty="0">
              <a:latin typeface="Arial Narrow" pitchFamily="34" charset="0"/>
              <a:cs typeface="Arial" charset="0"/>
            </a:endParaRPr>
          </a:p>
        </p:txBody>
      </p:sp>
      <p:sp>
        <p:nvSpPr>
          <p:cNvPr id="1241153" name="AutoShape 65"/>
          <p:cNvSpPr>
            <a:spLocks noChangeArrowheads="1"/>
          </p:cNvSpPr>
          <p:nvPr/>
        </p:nvSpPr>
        <p:spPr bwMode="auto">
          <a:xfrm>
            <a:off x="6002333" y="5213908"/>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4" name="Text Box 66"/>
          <p:cNvSpPr txBox="1">
            <a:spLocks noChangeArrowheads="1"/>
          </p:cNvSpPr>
          <p:nvPr/>
        </p:nvSpPr>
        <p:spPr bwMode="auto">
          <a:xfrm>
            <a:off x="6061071" y="5142470"/>
            <a:ext cx="1352550"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155" name="AutoShape 67"/>
          <p:cNvSpPr>
            <a:spLocks noChangeArrowheads="1"/>
          </p:cNvSpPr>
          <p:nvPr/>
        </p:nvSpPr>
        <p:spPr bwMode="auto">
          <a:xfrm>
            <a:off x="6715394" y="4295551"/>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6" name="Text Box 68"/>
          <p:cNvSpPr txBox="1">
            <a:spLocks noChangeArrowheads="1"/>
          </p:cNvSpPr>
          <p:nvPr/>
        </p:nvSpPr>
        <p:spPr bwMode="auto">
          <a:xfrm>
            <a:off x="6771329" y="4197898"/>
            <a:ext cx="1374775"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Data Store / Warehouse</a:t>
            </a:r>
          </a:p>
        </p:txBody>
      </p:sp>
      <p:sp>
        <p:nvSpPr>
          <p:cNvPr id="1241157" name="AutoShape 69"/>
          <p:cNvSpPr>
            <a:spLocks noChangeArrowheads="1"/>
          </p:cNvSpPr>
          <p:nvPr/>
        </p:nvSpPr>
        <p:spPr bwMode="auto">
          <a:xfrm>
            <a:off x="7396093" y="3610394"/>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8" name="Text Box 70"/>
          <p:cNvSpPr txBox="1">
            <a:spLocks noChangeArrowheads="1"/>
          </p:cNvSpPr>
          <p:nvPr/>
        </p:nvSpPr>
        <p:spPr bwMode="auto">
          <a:xfrm>
            <a:off x="7488437" y="3545728"/>
            <a:ext cx="1081088" cy="353943"/>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Knowledge execution engines / environment</a:t>
            </a:r>
            <a:endParaRPr lang="en-US" sz="850" dirty="0">
              <a:latin typeface="Arial Narrow" pitchFamily="34" charset="0"/>
              <a:cs typeface="Arial" charset="0"/>
            </a:endParaRPr>
          </a:p>
        </p:txBody>
      </p:sp>
      <p:sp>
        <p:nvSpPr>
          <p:cNvPr id="1241159" name="AutoShape 71"/>
          <p:cNvSpPr>
            <a:spLocks noChangeArrowheads="1"/>
          </p:cNvSpPr>
          <p:nvPr/>
        </p:nvSpPr>
        <p:spPr bwMode="auto">
          <a:xfrm>
            <a:off x="9108442" y="1910427"/>
            <a:ext cx="215900" cy="215900"/>
          </a:xfrm>
          <a:prstGeom prst="diamond">
            <a:avLst/>
          </a:prstGeom>
          <a:solidFill>
            <a:schemeClr val="hlink"/>
          </a:solidFill>
          <a:ln w="25400">
            <a:noFill/>
            <a:miter lim="800000"/>
            <a:headEnd/>
            <a:tailEnd/>
          </a:ln>
          <a:effectLst/>
        </p:spPr>
        <p:txBody>
          <a:bodyPr wrap="none" anchor="ctr"/>
          <a:lstStyle/>
          <a:p>
            <a:endParaRPr lang="en-US"/>
          </a:p>
        </p:txBody>
      </p:sp>
      <p:sp>
        <p:nvSpPr>
          <p:cNvPr id="1241160" name="Text Box 72"/>
          <p:cNvSpPr txBox="1">
            <a:spLocks noChangeArrowheads="1"/>
          </p:cNvSpPr>
          <p:nvPr/>
        </p:nvSpPr>
        <p:spPr bwMode="auto">
          <a:xfrm>
            <a:off x="8355170" y="2120040"/>
            <a:ext cx="1738498" cy="400110"/>
          </a:xfrm>
          <a:prstGeom prst="rect">
            <a:avLst/>
          </a:prstGeom>
          <a:noFill/>
          <a:ln w="25400">
            <a:noFill/>
            <a:miter lim="800000"/>
            <a:headEnd/>
            <a:tailEnd/>
          </a:ln>
          <a:effectLst/>
        </p:spPr>
        <p:txBody>
          <a:bodyPr wrap="square">
            <a:spAutoFit/>
          </a:bodyPr>
          <a:lstStyle/>
          <a:p>
            <a:r>
              <a:rPr lang="en-GB" sz="1000" b="1" dirty="0">
                <a:latin typeface="Arial Narrow" pitchFamily="34" charset="0"/>
                <a:cs typeface="Arial" charset="0"/>
              </a:rPr>
              <a:t>Summation of penultimate objective here</a:t>
            </a:r>
            <a:endParaRPr lang="en-US" sz="1000" b="1" dirty="0">
              <a:latin typeface="Arial Narrow" pitchFamily="34" charset="0"/>
              <a:cs typeface="Arial" charset="0"/>
            </a:endParaRPr>
          </a:p>
        </p:txBody>
      </p:sp>
      <p:cxnSp>
        <p:nvCxnSpPr>
          <p:cNvPr id="1241161" name="AutoShape 73"/>
          <p:cNvCxnSpPr>
            <a:cxnSpLocks noChangeShapeType="1"/>
            <a:stCxn id="1241155" idx="0"/>
            <a:endCxn id="1241157" idx="2"/>
          </p:cNvCxnSpPr>
          <p:nvPr/>
        </p:nvCxnSpPr>
        <p:spPr bwMode="auto">
          <a:xfrm rot="5400000" flipH="1" flipV="1">
            <a:off x="6856040" y="3684061"/>
            <a:ext cx="542282" cy="680699"/>
          </a:xfrm>
          <a:prstGeom prst="curvedConnector3">
            <a:avLst>
              <a:gd name="adj1" fmla="val 50000"/>
            </a:avLst>
          </a:prstGeom>
          <a:noFill/>
          <a:ln w="12700">
            <a:solidFill>
              <a:schemeClr val="hlink"/>
            </a:solidFill>
            <a:prstDash val="sysDot"/>
            <a:round/>
            <a:headEnd/>
            <a:tailEnd/>
          </a:ln>
          <a:effectLst/>
        </p:spPr>
      </p:cxnSp>
      <p:cxnSp>
        <p:nvCxnSpPr>
          <p:cNvPr id="1241162" name="AutoShape 74"/>
          <p:cNvCxnSpPr>
            <a:cxnSpLocks noChangeShapeType="1"/>
            <a:stCxn id="1241157" idx="0"/>
            <a:endCxn id="1241159" idx="2"/>
          </p:cNvCxnSpPr>
          <p:nvPr/>
        </p:nvCxnSpPr>
        <p:spPr bwMode="auto">
          <a:xfrm rot="5400000" flipH="1" flipV="1">
            <a:off x="7599928" y="1993931"/>
            <a:ext cx="1484067" cy="1748861"/>
          </a:xfrm>
          <a:prstGeom prst="curvedConnector3">
            <a:avLst>
              <a:gd name="adj1" fmla="val 50000"/>
            </a:avLst>
          </a:prstGeom>
          <a:noFill/>
          <a:ln w="12700">
            <a:solidFill>
              <a:schemeClr val="hlink"/>
            </a:solidFill>
            <a:prstDash val="sysDot"/>
            <a:round/>
            <a:headEnd/>
            <a:tailEnd/>
          </a:ln>
          <a:effectLst/>
        </p:spPr>
      </p:cxnSp>
      <p:sp>
        <p:nvSpPr>
          <p:cNvPr id="1241164" name="AutoShape 76"/>
          <p:cNvSpPr>
            <a:spLocks noChangeArrowheads="1"/>
          </p:cNvSpPr>
          <p:nvPr/>
        </p:nvSpPr>
        <p:spPr bwMode="auto">
          <a:xfrm>
            <a:off x="7704139" y="5627688"/>
            <a:ext cx="145112"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65" name="Text Box 77"/>
          <p:cNvSpPr txBox="1">
            <a:spLocks noChangeArrowheads="1"/>
          </p:cNvSpPr>
          <p:nvPr/>
        </p:nvSpPr>
        <p:spPr bwMode="auto">
          <a:xfrm>
            <a:off x="7781535" y="5554840"/>
            <a:ext cx="1560512" cy="223138"/>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Marketplace API Spec</a:t>
            </a:r>
          </a:p>
        </p:txBody>
      </p:sp>
      <p:sp>
        <p:nvSpPr>
          <p:cNvPr id="1241168" name="AutoShape 80"/>
          <p:cNvSpPr>
            <a:spLocks noChangeArrowheads="1"/>
          </p:cNvSpPr>
          <p:nvPr/>
        </p:nvSpPr>
        <p:spPr bwMode="auto">
          <a:xfrm>
            <a:off x="8470446" y="5261263"/>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69" name="Text Box 81"/>
          <p:cNvSpPr txBox="1">
            <a:spLocks noChangeArrowheads="1"/>
          </p:cNvSpPr>
          <p:nvPr/>
        </p:nvSpPr>
        <p:spPr bwMode="auto">
          <a:xfrm>
            <a:off x="8519659" y="5170776"/>
            <a:ext cx="1398587" cy="223138"/>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CDS Hooks Support</a:t>
            </a:r>
          </a:p>
        </p:txBody>
      </p:sp>
      <p:sp>
        <p:nvSpPr>
          <p:cNvPr id="1241172" name="Text Box 84"/>
          <p:cNvSpPr txBox="1">
            <a:spLocks noChangeArrowheads="1"/>
          </p:cNvSpPr>
          <p:nvPr/>
        </p:nvSpPr>
        <p:spPr bwMode="auto">
          <a:xfrm>
            <a:off x="8207456" y="4535345"/>
            <a:ext cx="1663414"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KS View, Review, Curation Tools</a:t>
            </a:r>
            <a:endParaRPr lang="en-US" sz="850" dirty="0">
              <a:latin typeface="Arial Narrow" pitchFamily="34" charset="0"/>
              <a:cs typeface="Arial" charset="0"/>
            </a:endParaRPr>
          </a:p>
        </p:txBody>
      </p:sp>
      <p:sp>
        <p:nvSpPr>
          <p:cNvPr id="1241173" name="AutoShape 85"/>
          <p:cNvSpPr>
            <a:spLocks noChangeArrowheads="1"/>
          </p:cNvSpPr>
          <p:nvPr/>
        </p:nvSpPr>
        <p:spPr bwMode="auto">
          <a:xfrm>
            <a:off x="8136019" y="4608370"/>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78" name="AutoShape 90"/>
          <p:cNvSpPr>
            <a:spLocks noChangeArrowheads="1"/>
          </p:cNvSpPr>
          <p:nvPr/>
        </p:nvSpPr>
        <p:spPr bwMode="auto">
          <a:xfrm>
            <a:off x="8520745" y="3822699"/>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79" name="Text Box 91"/>
          <p:cNvSpPr txBox="1">
            <a:spLocks noChangeArrowheads="1"/>
          </p:cNvSpPr>
          <p:nvPr/>
        </p:nvSpPr>
        <p:spPr bwMode="auto">
          <a:xfrm>
            <a:off x="8573218" y="3763896"/>
            <a:ext cx="1382712"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Pub/Sub/Notify Capability</a:t>
            </a:r>
            <a:endParaRPr lang="en-US" sz="850" dirty="0">
              <a:latin typeface="Arial Narrow" pitchFamily="34" charset="0"/>
              <a:cs typeface="Arial" charset="0"/>
            </a:endParaRPr>
          </a:p>
        </p:txBody>
      </p:sp>
      <p:sp>
        <p:nvSpPr>
          <p:cNvPr id="1241180" name="AutoShape 92"/>
          <p:cNvSpPr>
            <a:spLocks noChangeArrowheads="1"/>
          </p:cNvSpPr>
          <p:nvPr/>
        </p:nvSpPr>
        <p:spPr bwMode="auto">
          <a:xfrm>
            <a:off x="9110028" y="1910427"/>
            <a:ext cx="217487" cy="215900"/>
          </a:xfrm>
          <a:prstGeom prst="diamond">
            <a:avLst/>
          </a:prstGeom>
          <a:solidFill>
            <a:srgbClr val="800000"/>
          </a:solidFill>
          <a:ln w="25400">
            <a:noFill/>
            <a:miter lim="800000"/>
            <a:headEnd/>
            <a:tailEnd/>
          </a:ln>
          <a:effectLst/>
        </p:spPr>
        <p:txBody>
          <a:bodyPr wrap="none" anchor="ctr"/>
          <a:lstStyle/>
          <a:p>
            <a:endParaRPr lang="en-US"/>
          </a:p>
        </p:txBody>
      </p:sp>
      <p:sp>
        <p:nvSpPr>
          <p:cNvPr id="1241182" name="Text Box 94"/>
          <p:cNvSpPr txBox="1">
            <a:spLocks noChangeArrowheads="1"/>
          </p:cNvSpPr>
          <p:nvPr/>
        </p:nvSpPr>
        <p:spPr bwMode="auto">
          <a:xfrm>
            <a:off x="8767174" y="3225652"/>
            <a:ext cx="1206500" cy="353943"/>
          </a:xfrm>
          <a:prstGeom prst="rect">
            <a:avLst/>
          </a:prstGeom>
          <a:noFill/>
          <a:ln w="25400">
            <a:noFill/>
            <a:miter lim="800000"/>
            <a:headEnd/>
            <a:tailEnd/>
          </a:ln>
          <a:effectLst/>
        </p:spPr>
        <p:txBody>
          <a:bodyPr wrap="square">
            <a:spAutoFit/>
          </a:bodyPr>
          <a:lstStyle/>
          <a:p>
            <a:r>
              <a:rPr lang="en-GB" sz="850" dirty="0" err="1">
                <a:latin typeface="Arial Narrow" pitchFamily="34" charset="0"/>
                <a:cs typeface="Arial" charset="0"/>
              </a:rPr>
              <a:t>Artifadt</a:t>
            </a:r>
            <a:r>
              <a:rPr lang="en-GB" sz="850" dirty="0">
                <a:latin typeface="Arial Narrow" pitchFamily="34" charset="0"/>
                <a:cs typeface="Arial" charset="0"/>
              </a:rPr>
              <a:t>/model transform tools</a:t>
            </a:r>
            <a:endParaRPr lang="en-US" sz="850" dirty="0">
              <a:latin typeface="Arial Narrow" pitchFamily="34" charset="0"/>
              <a:cs typeface="Arial" charset="0"/>
            </a:endParaRPr>
          </a:p>
        </p:txBody>
      </p:sp>
      <p:sp>
        <p:nvSpPr>
          <p:cNvPr id="1241183" name="AutoShape 95"/>
          <p:cNvSpPr>
            <a:spLocks noChangeArrowheads="1"/>
          </p:cNvSpPr>
          <p:nvPr/>
        </p:nvSpPr>
        <p:spPr bwMode="auto">
          <a:xfrm>
            <a:off x="8713597" y="3332960"/>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84" name="Text Box 96"/>
          <p:cNvSpPr txBox="1">
            <a:spLocks noChangeArrowheads="1"/>
          </p:cNvSpPr>
          <p:nvPr/>
        </p:nvSpPr>
        <p:spPr bwMode="auto">
          <a:xfrm>
            <a:off x="9274258" y="4170962"/>
            <a:ext cx="602739"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KR APIs</a:t>
            </a:r>
            <a:endParaRPr lang="en-US" sz="850" dirty="0">
              <a:latin typeface="Arial Narrow" pitchFamily="34" charset="0"/>
              <a:cs typeface="Arial" charset="0"/>
            </a:endParaRPr>
          </a:p>
        </p:txBody>
      </p:sp>
      <p:sp>
        <p:nvSpPr>
          <p:cNvPr id="1241185" name="AutoShape 97"/>
          <p:cNvSpPr>
            <a:spLocks noChangeArrowheads="1"/>
          </p:cNvSpPr>
          <p:nvPr/>
        </p:nvSpPr>
        <p:spPr bwMode="auto">
          <a:xfrm>
            <a:off x="9212346" y="4258275"/>
            <a:ext cx="142875" cy="142875"/>
          </a:xfrm>
          <a:prstGeom prst="diamond">
            <a:avLst/>
          </a:prstGeom>
          <a:solidFill>
            <a:srgbClr val="800000"/>
          </a:solidFill>
          <a:ln w="25400">
            <a:noFill/>
            <a:miter lim="800000"/>
            <a:headEnd/>
            <a:tailEnd/>
          </a:ln>
          <a:effectLst/>
        </p:spPr>
        <p:txBody>
          <a:bodyPr wrap="none" anchor="ctr"/>
          <a:lstStyle/>
          <a:p>
            <a:endParaRPr lang="en-US"/>
          </a:p>
        </p:txBody>
      </p:sp>
      <p:cxnSp>
        <p:nvCxnSpPr>
          <p:cNvPr id="1241186" name="AutoShape 98"/>
          <p:cNvCxnSpPr>
            <a:cxnSpLocks noChangeShapeType="1"/>
            <a:stCxn id="1241178" idx="0"/>
            <a:endCxn id="1241183" idx="2"/>
          </p:cNvCxnSpPr>
          <p:nvPr/>
        </p:nvCxnSpPr>
        <p:spPr bwMode="auto">
          <a:xfrm rot="5400000" flipH="1" flipV="1">
            <a:off x="8515177" y="3552841"/>
            <a:ext cx="346864" cy="192852"/>
          </a:xfrm>
          <a:prstGeom prst="curvedConnector3">
            <a:avLst>
              <a:gd name="adj1" fmla="val 50000"/>
            </a:avLst>
          </a:prstGeom>
          <a:noFill/>
          <a:ln w="12700">
            <a:solidFill>
              <a:srgbClr val="800000"/>
            </a:solidFill>
            <a:prstDash val="sysDot"/>
            <a:round/>
            <a:headEnd/>
            <a:tailEnd/>
          </a:ln>
          <a:effectLst/>
        </p:spPr>
      </p:cxnSp>
      <p:cxnSp>
        <p:nvCxnSpPr>
          <p:cNvPr id="1241187" name="AutoShape 99"/>
          <p:cNvCxnSpPr>
            <a:cxnSpLocks noChangeShapeType="1"/>
            <a:stCxn id="1241183" idx="0"/>
            <a:endCxn id="1241180" idx="2"/>
          </p:cNvCxnSpPr>
          <p:nvPr/>
        </p:nvCxnSpPr>
        <p:spPr bwMode="auto">
          <a:xfrm rot="5400000" flipH="1" flipV="1">
            <a:off x="8398587" y="2512776"/>
            <a:ext cx="1206633" cy="433737"/>
          </a:xfrm>
          <a:prstGeom prst="curvedConnector3">
            <a:avLst>
              <a:gd name="adj1" fmla="val 50000"/>
            </a:avLst>
          </a:prstGeom>
          <a:noFill/>
          <a:ln w="12700">
            <a:solidFill>
              <a:srgbClr val="800000"/>
            </a:solidFill>
            <a:prstDash val="sysDot"/>
            <a:round/>
            <a:headEnd/>
            <a:tailEnd/>
          </a:ln>
          <a:effectLst/>
        </p:spPr>
      </p:cxnSp>
      <p:cxnSp>
        <p:nvCxnSpPr>
          <p:cNvPr id="1241189" name="AutoShape 101"/>
          <p:cNvCxnSpPr>
            <a:cxnSpLocks noChangeShapeType="1"/>
            <a:stCxn id="1241208" idx="3"/>
            <a:endCxn id="1241211" idx="1"/>
          </p:cNvCxnSpPr>
          <p:nvPr/>
        </p:nvCxnSpPr>
        <p:spPr bwMode="auto">
          <a:xfrm flipV="1">
            <a:off x="4665190" y="2085192"/>
            <a:ext cx="605405" cy="226730"/>
          </a:xfrm>
          <a:prstGeom prst="curvedConnector3">
            <a:avLst>
              <a:gd name="adj1" fmla="val 50000"/>
            </a:avLst>
          </a:prstGeom>
          <a:noFill/>
          <a:ln w="12700">
            <a:solidFill>
              <a:schemeClr val="tx1"/>
            </a:solidFill>
            <a:prstDash val="sysDot"/>
            <a:round/>
            <a:headEnd/>
            <a:tailEnd/>
          </a:ln>
          <a:effectLst/>
        </p:spPr>
      </p:cxnSp>
      <p:sp>
        <p:nvSpPr>
          <p:cNvPr id="1241193" name="Text Box 105"/>
          <p:cNvSpPr txBox="1">
            <a:spLocks noChangeArrowheads="1"/>
          </p:cNvSpPr>
          <p:nvPr/>
        </p:nvSpPr>
        <p:spPr bwMode="auto">
          <a:xfrm>
            <a:off x="2638425" y="2212284"/>
            <a:ext cx="2156005"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CIMI Model Patterns Identified</a:t>
            </a:r>
            <a:endParaRPr lang="en-US" sz="850" dirty="0">
              <a:latin typeface="Arial Narrow" pitchFamily="34" charset="0"/>
              <a:cs typeface="Arial" charset="0"/>
            </a:endParaRPr>
          </a:p>
        </p:txBody>
      </p:sp>
      <p:sp>
        <p:nvSpPr>
          <p:cNvPr id="1241194" name="AutoShape 106"/>
          <p:cNvSpPr>
            <a:spLocks noChangeArrowheads="1"/>
          </p:cNvSpPr>
          <p:nvPr/>
        </p:nvSpPr>
        <p:spPr bwMode="auto">
          <a:xfrm>
            <a:off x="2568576" y="2244902"/>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197" name="Text Box 109"/>
          <p:cNvSpPr txBox="1">
            <a:spLocks noChangeArrowheads="1"/>
          </p:cNvSpPr>
          <p:nvPr/>
        </p:nvSpPr>
        <p:spPr bwMode="auto">
          <a:xfrm>
            <a:off x="2526480" y="2915106"/>
            <a:ext cx="1427348"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Create HSPC FHIR profile for pregnancy test</a:t>
            </a:r>
            <a:endParaRPr lang="en-US" sz="850" dirty="0">
              <a:latin typeface="Arial Narrow" pitchFamily="34" charset="0"/>
              <a:cs typeface="Arial" charset="0"/>
            </a:endParaRPr>
          </a:p>
        </p:txBody>
      </p:sp>
      <p:sp>
        <p:nvSpPr>
          <p:cNvPr id="1241198" name="AutoShape 110"/>
          <p:cNvSpPr>
            <a:spLocks noChangeArrowheads="1"/>
          </p:cNvSpPr>
          <p:nvPr/>
        </p:nvSpPr>
        <p:spPr bwMode="auto">
          <a:xfrm>
            <a:off x="2495551" y="3040315"/>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1" name="Text Box 113"/>
          <p:cNvSpPr txBox="1">
            <a:spLocks noChangeArrowheads="1"/>
          </p:cNvSpPr>
          <p:nvPr/>
        </p:nvSpPr>
        <p:spPr bwMode="auto">
          <a:xfrm>
            <a:off x="4000500" y="2026691"/>
            <a:ext cx="1036151"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Shareable models</a:t>
            </a:r>
            <a:endParaRPr lang="en-US" sz="850" dirty="0">
              <a:latin typeface="Arial Narrow" pitchFamily="34" charset="0"/>
              <a:cs typeface="Arial" charset="0"/>
            </a:endParaRPr>
          </a:p>
        </p:txBody>
      </p:sp>
      <p:sp>
        <p:nvSpPr>
          <p:cNvPr id="1241202" name="AutoShape 114"/>
          <p:cNvSpPr>
            <a:spLocks noChangeArrowheads="1"/>
          </p:cNvSpPr>
          <p:nvPr/>
        </p:nvSpPr>
        <p:spPr bwMode="auto">
          <a:xfrm>
            <a:off x="3935414" y="2099716"/>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3" name="Text Box 115"/>
          <p:cNvSpPr txBox="1">
            <a:spLocks noChangeArrowheads="1"/>
          </p:cNvSpPr>
          <p:nvPr/>
        </p:nvSpPr>
        <p:spPr bwMode="auto">
          <a:xfrm>
            <a:off x="3179859" y="2402813"/>
            <a:ext cx="1587502"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CIMI/FHIR </a:t>
            </a:r>
            <a:r>
              <a:rPr lang="en-GB" sz="850" dirty="0" err="1">
                <a:latin typeface="Arial Narrow" pitchFamily="34" charset="0"/>
                <a:cs typeface="Arial" charset="0"/>
              </a:rPr>
              <a:t>Modeling</a:t>
            </a:r>
            <a:r>
              <a:rPr lang="en-GB" sz="850" dirty="0">
                <a:latin typeface="Arial Narrow" pitchFamily="34" charset="0"/>
                <a:cs typeface="Arial" charset="0"/>
              </a:rPr>
              <a:t> for Data Read</a:t>
            </a:r>
            <a:endParaRPr lang="en-US" sz="850" dirty="0">
              <a:latin typeface="Arial Narrow" pitchFamily="34" charset="0"/>
              <a:cs typeface="Arial" charset="0"/>
            </a:endParaRPr>
          </a:p>
        </p:txBody>
      </p:sp>
      <p:sp>
        <p:nvSpPr>
          <p:cNvPr id="1241204" name="AutoShape 116"/>
          <p:cNvSpPr>
            <a:spLocks noChangeArrowheads="1"/>
          </p:cNvSpPr>
          <p:nvPr/>
        </p:nvSpPr>
        <p:spPr bwMode="auto">
          <a:xfrm>
            <a:off x="3106834" y="2451204"/>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5" name="AutoShape 117"/>
          <p:cNvSpPr>
            <a:spLocks noChangeArrowheads="1"/>
          </p:cNvSpPr>
          <p:nvPr/>
        </p:nvSpPr>
        <p:spPr bwMode="auto">
          <a:xfrm>
            <a:off x="3784288" y="2630313"/>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6" name="Text Box 118"/>
          <p:cNvSpPr txBox="1">
            <a:spLocks noChangeArrowheads="1"/>
          </p:cNvSpPr>
          <p:nvPr/>
        </p:nvSpPr>
        <p:spPr bwMode="auto">
          <a:xfrm>
            <a:off x="3838364" y="2531663"/>
            <a:ext cx="1701726" cy="353943"/>
          </a:xfrm>
          <a:prstGeom prst="rect">
            <a:avLst/>
          </a:prstGeom>
          <a:noFill/>
          <a:ln w="25400">
            <a:noFill/>
            <a:miter lim="800000"/>
            <a:headEnd/>
            <a:tailEnd/>
          </a:ln>
          <a:effectLst/>
        </p:spPr>
        <p:txBody>
          <a:bodyPr wrap="square">
            <a:spAutoFit/>
          </a:bodyPr>
          <a:lstStyle/>
          <a:p>
            <a:r>
              <a:rPr lang="en-GB" sz="850" dirty="0" err="1">
                <a:latin typeface="Arial Narrow" pitchFamily="34" charset="0"/>
                <a:cs typeface="Arial" charset="0"/>
              </a:rPr>
              <a:t>Knowl</a:t>
            </a:r>
            <a:r>
              <a:rPr lang="en-GB" sz="850" dirty="0">
                <a:latin typeface="Arial Narrow" pitchFamily="34" charset="0"/>
                <a:cs typeface="Arial" charset="0"/>
              </a:rPr>
              <a:t>. Authoring </a:t>
            </a:r>
            <a:br>
              <a:rPr lang="en-GB" sz="850" dirty="0">
                <a:latin typeface="Arial Narrow" pitchFamily="34" charset="0"/>
                <a:cs typeface="Arial" charset="0"/>
              </a:rPr>
            </a:br>
            <a:r>
              <a:rPr lang="en-GB" sz="850" dirty="0" err="1">
                <a:latin typeface="Arial Narrow" pitchFamily="34" charset="0"/>
                <a:cs typeface="Arial" charset="0"/>
              </a:rPr>
              <a:t>Env</a:t>
            </a:r>
            <a:r>
              <a:rPr lang="en-GB" sz="850" dirty="0">
                <a:latin typeface="Arial Narrow" pitchFamily="34" charset="0"/>
                <a:cs typeface="Arial" charset="0"/>
              </a:rPr>
              <a:t>. V1</a:t>
            </a:r>
            <a:endParaRPr lang="en-US" sz="850" dirty="0">
              <a:latin typeface="Arial Narrow" pitchFamily="34" charset="0"/>
              <a:cs typeface="Arial" charset="0"/>
            </a:endParaRPr>
          </a:p>
        </p:txBody>
      </p:sp>
      <p:sp>
        <p:nvSpPr>
          <p:cNvPr id="1241207" name="Text Box 119"/>
          <p:cNvSpPr txBox="1">
            <a:spLocks noChangeArrowheads="1"/>
          </p:cNvSpPr>
          <p:nvPr/>
        </p:nvSpPr>
        <p:spPr bwMode="auto">
          <a:xfrm>
            <a:off x="4583864" y="2154759"/>
            <a:ext cx="1245885"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Provider Capabilities ontology</a:t>
            </a:r>
            <a:endParaRPr lang="en-US" sz="850" dirty="0">
              <a:latin typeface="Arial Narrow" pitchFamily="34" charset="0"/>
              <a:cs typeface="Arial" charset="0"/>
            </a:endParaRPr>
          </a:p>
        </p:txBody>
      </p:sp>
      <p:sp>
        <p:nvSpPr>
          <p:cNvPr id="1241208" name="AutoShape 120"/>
          <p:cNvSpPr>
            <a:spLocks noChangeArrowheads="1"/>
          </p:cNvSpPr>
          <p:nvPr/>
        </p:nvSpPr>
        <p:spPr bwMode="auto">
          <a:xfrm>
            <a:off x="4510840" y="2240484"/>
            <a:ext cx="154350"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9" name="AutoShape 121"/>
          <p:cNvSpPr>
            <a:spLocks noChangeArrowheads="1"/>
          </p:cNvSpPr>
          <p:nvPr/>
        </p:nvSpPr>
        <p:spPr bwMode="auto">
          <a:xfrm>
            <a:off x="5706632" y="1711764"/>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10" name="Text Box 122"/>
          <p:cNvSpPr txBox="1">
            <a:spLocks noChangeArrowheads="1"/>
          </p:cNvSpPr>
          <p:nvPr/>
        </p:nvSpPr>
        <p:spPr bwMode="auto">
          <a:xfrm>
            <a:off x="5766567" y="1686335"/>
            <a:ext cx="1505516" cy="230832"/>
          </a:xfrm>
          <a:prstGeom prst="rect">
            <a:avLst/>
          </a:prstGeom>
          <a:noFill/>
          <a:ln w="25400">
            <a:noFill/>
            <a:miter lim="800000"/>
            <a:headEnd/>
            <a:tailEnd/>
          </a:ln>
          <a:effectLst/>
        </p:spPr>
        <p:txBody>
          <a:bodyPr wrap="square">
            <a:spAutoFit/>
          </a:bodyPr>
          <a:lstStyle/>
          <a:p>
            <a:r>
              <a:rPr lang="en-GB" sz="900" dirty="0">
                <a:latin typeface="Arial Narrow" pitchFamily="34" charset="0"/>
                <a:cs typeface="Arial" charset="0"/>
              </a:rPr>
              <a:t>xx</a:t>
            </a:r>
            <a:endParaRPr lang="en-US" sz="900" dirty="0">
              <a:latin typeface="Arial Narrow" pitchFamily="34" charset="0"/>
              <a:cs typeface="Arial" charset="0"/>
            </a:endParaRPr>
          </a:p>
        </p:txBody>
      </p:sp>
      <p:sp>
        <p:nvSpPr>
          <p:cNvPr id="1241211" name="AutoShape 123"/>
          <p:cNvSpPr>
            <a:spLocks noChangeArrowheads="1"/>
          </p:cNvSpPr>
          <p:nvPr/>
        </p:nvSpPr>
        <p:spPr bwMode="auto">
          <a:xfrm>
            <a:off x="5270595" y="2013754"/>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12" name="Text Box 124"/>
          <p:cNvSpPr txBox="1">
            <a:spLocks noChangeArrowheads="1"/>
          </p:cNvSpPr>
          <p:nvPr/>
        </p:nvSpPr>
        <p:spPr bwMode="auto">
          <a:xfrm>
            <a:off x="5345134" y="1954935"/>
            <a:ext cx="1146637"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FHIR profiles</a:t>
            </a:r>
            <a:endParaRPr lang="en-US" sz="850" dirty="0">
              <a:latin typeface="Arial Narrow" pitchFamily="34" charset="0"/>
              <a:cs typeface="Arial" charset="0"/>
            </a:endParaRPr>
          </a:p>
        </p:txBody>
      </p:sp>
      <p:sp>
        <p:nvSpPr>
          <p:cNvPr id="1241213" name="AutoShape 125"/>
          <p:cNvSpPr>
            <a:spLocks noChangeArrowheads="1"/>
          </p:cNvSpPr>
          <p:nvPr/>
        </p:nvSpPr>
        <p:spPr bwMode="auto">
          <a:xfrm>
            <a:off x="6675439" y="1539876"/>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14" name="Text Box 126"/>
          <p:cNvSpPr txBox="1">
            <a:spLocks noChangeArrowheads="1"/>
          </p:cNvSpPr>
          <p:nvPr/>
        </p:nvSpPr>
        <p:spPr bwMode="auto">
          <a:xfrm>
            <a:off x="6745888" y="1422430"/>
            <a:ext cx="1391134"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15" name="Text Box 127"/>
          <p:cNvSpPr txBox="1">
            <a:spLocks noChangeArrowheads="1"/>
          </p:cNvSpPr>
          <p:nvPr/>
        </p:nvSpPr>
        <p:spPr bwMode="auto">
          <a:xfrm>
            <a:off x="6836508" y="711156"/>
            <a:ext cx="1644491" cy="400110"/>
          </a:xfrm>
          <a:prstGeom prst="rect">
            <a:avLst/>
          </a:prstGeom>
          <a:noFill/>
          <a:ln w="25400">
            <a:noFill/>
            <a:miter lim="800000"/>
            <a:headEnd/>
            <a:tailEnd/>
          </a:ln>
          <a:effectLst/>
        </p:spPr>
        <p:txBody>
          <a:bodyPr wrap="square">
            <a:spAutoFit/>
          </a:bodyPr>
          <a:lstStyle/>
          <a:p>
            <a:r>
              <a:rPr lang="en-GB" sz="1000" b="1" dirty="0">
                <a:latin typeface="Arial Narrow" pitchFamily="34" charset="0"/>
                <a:cs typeface="Arial" charset="0"/>
              </a:rPr>
              <a:t>Summation of penultimate objective here</a:t>
            </a:r>
            <a:endParaRPr lang="en-US" sz="1000" b="1" dirty="0">
              <a:latin typeface="Arial Narrow" pitchFamily="34" charset="0"/>
              <a:cs typeface="Arial" charset="0"/>
            </a:endParaRPr>
          </a:p>
        </p:txBody>
      </p:sp>
      <p:cxnSp>
        <p:nvCxnSpPr>
          <p:cNvPr id="1241216" name="AutoShape 128"/>
          <p:cNvCxnSpPr>
            <a:cxnSpLocks noChangeShapeType="1"/>
            <a:stCxn id="1241211" idx="0"/>
            <a:endCxn id="1241213" idx="2"/>
          </p:cNvCxnSpPr>
          <p:nvPr/>
        </p:nvCxnSpPr>
        <p:spPr bwMode="auto">
          <a:xfrm rot="5400000" flipH="1" flipV="1">
            <a:off x="5878954" y="1145831"/>
            <a:ext cx="331003" cy="1404844"/>
          </a:xfrm>
          <a:prstGeom prst="curvedConnector3">
            <a:avLst>
              <a:gd name="adj1" fmla="val 50000"/>
            </a:avLst>
          </a:prstGeom>
          <a:noFill/>
          <a:ln w="12700">
            <a:solidFill>
              <a:schemeClr val="tx1"/>
            </a:solidFill>
            <a:prstDash val="sysDot"/>
            <a:round/>
            <a:headEnd/>
            <a:tailEnd/>
          </a:ln>
          <a:effectLst/>
        </p:spPr>
      </p:cxnSp>
      <p:cxnSp>
        <p:nvCxnSpPr>
          <p:cNvPr id="1241217" name="AutoShape 129"/>
          <p:cNvCxnSpPr>
            <a:cxnSpLocks noChangeShapeType="1"/>
            <a:stCxn id="1241213" idx="0"/>
            <a:endCxn id="1241190" idx="2"/>
          </p:cNvCxnSpPr>
          <p:nvPr/>
        </p:nvCxnSpPr>
        <p:spPr bwMode="auto">
          <a:xfrm rot="5400000" flipH="1" flipV="1">
            <a:off x="7111819" y="926870"/>
            <a:ext cx="248065" cy="977948"/>
          </a:xfrm>
          <a:prstGeom prst="curvedConnector3">
            <a:avLst>
              <a:gd name="adj1" fmla="val 50000"/>
            </a:avLst>
          </a:prstGeom>
          <a:noFill/>
          <a:ln w="12700">
            <a:solidFill>
              <a:schemeClr val="tx1"/>
            </a:solidFill>
            <a:prstDash val="sysDot"/>
            <a:round/>
            <a:headEnd/>
            <a:tailEnd/>
          </a:ln>
          <a:effectLst/>
        </p:spPr>
      </p:cxnSp>
      <p:sp>
        <p:nvSpPr>
          <p:cNvPr id="1241219" name="AutoShape 131"/>
          <p:cNvSpPr>
            <a:spLocks noChangeArrowheads="1"/>
          </p:cNvSpPr>
          <p:nvPr/>
        </p:nvSpPr>
        <p:spPr bwMode="auto">
          <a:xfrm>
            <a:off x="8129817" y="1606745"/>
            <a:ext cx="215900" cy="215900"/>
          </a:xfrm>
          <a:prstGeom prst="diamond">
            <a:avLst/>
          </a:prstGeom>
          <a:solidFill>
            <a:srgbClr val="996633"/>
          </a:solidFill>
          <a:ln w="25400">
            <a:noFill/>
            <a:miter lim="800000"/>
            <a:headEnd/>
            <a:tailEnd/>
          </a:ln>
          <a:effectLst/>
        </p:spPr>
        <p:txBody>
          <a:bodyPr wrap="none" anchor="ctr"/>
          <a:lstStyle/>
          <a:p>
            <a:endParaRPr lang="en-US"/>
          </a:p>
        </p:txBody>
      </p:sp>
      <p:sp>
        <p:nvSpPr>
          <p:cNvPr id="1241220" name="Text Box 132"/>
          <p:cNvSpPr txBox="1">
            <a:spLocks noChangeArrowheads="1"/>
          </p:cNvSpPr>
          <p:nvPr/>
        </p:nvSpPr>
        <p:spPr bwMode="auto">
          <a:xfrm>
            <a:off x="7096469" y="1706322"/>
            <a:ext cx="1366821" cy="400110"/>
          </a:xfrm>
          <a:prstGeom prst="rect">
            <a:avLst/>
          </a:prstGeom>
          <a:noFill/>
          <a:ln w="25400">
            <a:noFill/>
            <a:miter lim="800000"/>
            <a:headEnd/>
            <a:tailEnd/>
          </a:ln>
          <a:effectLst/>
        </p:spPr>
        <p:txBody>
          <a:bodyPr wrap="square">
            <a:spAutoFit/>
          </a:bodyPr>
          <a:lstStyle/>
          <a:p>
            <a:pPr algn="ctr"/>
            <a:r>
              <a:rPr lang="en-GB" sz="1000" b="1" dirty="0">
                <a:latin typeface="Arial Narrow" pitchFamily="34" charset="0"/>
                <a:cs typeface="Arial" charset="0"/>
              </a:rPr>
              <a:t>Summation of penultimate objective</a:t>
            </a:r>
            <a:endParaRPr lang="en-US" sz="1000" b="1" dirty="0">
              <a:latin typeface="Arial Narrow" pitchFamily="34" charset="0"/>
              <a:cs typeface="Arial" charset="0"/>
            </a:endParaRPr>
          </a:p>
        </p:txBody>
      </p:sp>
      <p:sp>
        <p:nvSpPr>
          <p:cNvPr id="1241221" name="Text Box 133"/>
          <p:cNvSpPr txBox="1">
            <a:spLocks noChangeArrowheads="1"/>
          </p:cNvSpPr>
          <p:nvPr/>
        </p:nvSpPr>
        <p:spPr bwMode="auto">
          <a:xfrm>
            <a:off x="2605240" y="4223860"/>
            <a:ext cx="1336584" cy="223138"/>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 xx</a:t>
            </a:r>
          </a:p>
        </p:txBody>
      </p:sp>
      <p:sp>
        <p:nvSpPr>
          <p:cNvPr id="1241222" name="AutoShape 134"/>
          <p:cNvSpPr>
            <a:spLocks noChangeArrowheads="1"/>
          </p:cNvSpPr>
          <p:nvPr/>
        </p:nvSpPr>
        <p:spPr bwMode="auto">
          <a:xfrm>
            <a:off x="2547998" y="4286011"/>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23" name="AutoShape 135"/>
          <p:cNvSpPr>
            <a:spLocks noChangeArrowheads="1"/>
          </p:cNvSpPr>
          <p:nvPr/>
        </p:nvSpPr>
        <p:spPr bwMode="auto">
          <a:xfrm>
            <a:off x="2455982" y="3716518"/>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24" name="Text Box 136"/>
          <p:cNvSpPr txBox="1">
            <a:spLocks noChangeArrowheads="1"/>
          </p:cNvSpPr>
          <p:nvPr/>
        </p:nvSpPr>
        <p:spPr bwMode="auto">
          <a:xfrm>
            <a:off x="2527419" y="3684768"/>
            <a:ext cx="2208924"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 Distro. Channel w/Revenue </a:t>
            </a:r>
            <a:r>
              <a:rPr lang="en-GB" sz="850" dirty="0" err="1">
                <a:latin typeface="Arial Narrow" pitchFamily="34" charset="0"/>
                <a:cs typeface="Arial" charset="0"/>
              </a:rPr>
              <a:t>Mgmt</a:t>
            </a:r>
            <a:endParaRPr lang="en-US" sz="850" dirty="0">
              <a:latin typeface="Arial Narrow" pitchFamily="34" charset="0"/>
              <a:cs typeface="Arial" charset="0"/>
            </a:endParaRPr>
          </a:p>
          <a:p>
            <a:endParaRPr lang="en-US" sz="850" dirty="0">
              <a:latin typeface="Arial Narrow" pitchFamily="34" charset="0"/>
              <a:cs typeface="Arial" charset="0"/>
            </a:endParaRPr>
          </a:p>
        </p:txBody>
      </p:sp>
      <p:sp>
        <p:nvSpPr>
          <p:cNvPr id="1241225" name="Text Box 137"/>
          <p:cNvSpPr txBox="1">
            <a:spLocks noChangeArrowheads="1"/>
          </p:cNvSpPr>
          <p:nvPr/>
        </p:nvSpPr>
        <p:spPr bwMode="auto">
          <a:xfrm>
            <a:off x="5247910" y="4285791"/>
            <a:ext cx="1296987"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xxx</a:t>
            </a:r>
            <a:endParaRPr lang="en-US" sz="850" dirty="0">
              <a:latin typeface="Arial Narrow" pitchFamily="34" charset="0"/>
              <a:cs typeface="Arial" charset="0"/>
            </a:endParaRPr>
          </a:p>
        </p:txBody>
      </p:sp>
      <p:sp>
        <p:nvSpPr>
          <p:cNvPr id="1241227" name="Text Box 139"/>
          <p:cNvSpPr txBox="1">
            <a:spLocks noChangeArrowheads="1"/>
          </p:cNvSpPr>
          <p:nvPr/>
        </p:nvSpPr>
        <p:spPr bwMode="auto">
          <a:xfrm>
            <a:off x="2957711" y="3357563"/>
            <a:ext cx="1321361"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Draft of Interop Maturity Model Published</a:t>
            </a:r>
            <a:endParaRPr lang="en-US" sz="850" dirty="0">
              <a:latin typeface="Arial Narrow" pitchFamily="34" charset="0"/>
              <a:cs typeface="Arial" charset="0"/>
            </a:endParaRPr>
          </a:p>
        </p:txBody>
      </p:sp>
      <p:sp>
        <p:nvSpPr>
          <p:cNvPr id="1241228" name="AutoShape 140"/>
          <p:cNvSpPr>
            <a:spLocks noChangeArrowheads="1"/>
          </p:cNvSpPr>
          <p:nvPr/>
        </p:nvSpPr>
        <p:spPr bwMode="auto">
          <a:xfrm>
            <a:off x="2868138" y="3440113"/>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29" name="Text Box 141"/>
          <p:cNvSpPr txBox="1">
            <a:spLocks noChangeArrowheads="1"/>
          </p:cNvSpPr>
          <p:nvPr/>
        </p:nvSpPr>
        <p:spPr bwMode="auto">
          <a:xfrm>
            <a:off x="4519042" y="2782585"/>
            <a:ext cx="1893163" cy="223138"/>
          </a:xfrm>
          <a:prstGeom prst="rect">
            <a:avLst/>
          </a:prstGeom>
          <a:noFill/>
          <a:ln w="25400">
            <a:noFill/>
            <a:miter lim="800000"/>
            <a:headEnd/>
            <a:tailEnd/>
          </a:ln>
          <a:effectLst/>
        </p:spPr>
        <p:txBody>
          <a:bodyPr wrap="square">
            <a:spAutoFit/>
          </a:bodyPr>
          <a:lstStyle/>
          <a:p>
            <a:r>
              <a:rPr lang="en-GB" sz="850" dirty="0" err="1">
                <a:latin typeface="Arial Narrow" pitchFamily="34" charset="0"/>
                <a:cs typeface="Arial" charset="0"/>
              </a:rPr>
              <a:t>Modeling</a:t>
            </a:r>
            <a:r>
              <a:rPr lang="en-GB" sz="850" dirty="0">
                <a:latin typeface="Arial Narrow" pitchFamily="34" charset="0"/>
                <a:cs typeface="Arial" charset="0"/>
              </a:rPr>
              <a:t> author process governance</a:t>
            </a:r>
            <a:endParaRPr lang="en-US" sz="850" dirty="0">
              <a:latin typeface="Arial Narrow" pitchFamily="34" charset="0"/>
              <a:cs typeface="Arial" charset="0"/>
            </a:endParaRPr>
          </a:p>
        </p:txBody>
      </p:sp>
      <p:sp>
        <p:nvSpPr>
          <p:cNvPr id="1241230" name="AutoShape 142"/>
          <p:cNvSpPr>
            <a:spLocks noChangeArrowheads="1"/>
          </p:cNvSpPr>
          <p:nvPr/>
        </p:nvSpPr>
        <p:spPr bwMode="auto">
          <a:xfrm>
            <a:off x="4460305" y="2832134"/>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31" name="Text Box 143"/>
          <p:cNvSpPr txBox="1">
            <a:spLocks noChangeArrowheads="1"/>
          </p:cNvSpPr>
          <p:nvPr/>
        </p:nvSpPr>
        <p:spPr bwMode="auto">
          <a:xfrm>
            <a:off x="4942144" y="2930868"/>
            <a:ext cx="1418479" cy="353943"/>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Policy for lifecycle mgmt. of knowledge artifacts</a:t>
            </a:r>
          </a:p>
        </p:txBody>
      </p:sp>
      <p:sp>
        <p:nvSpPr>
          <p:cNvPr id="1241235" name="Text Box 147"/>
          <p:cNvSpPr txBox="1">
            <a:spLocks noChangeArrowheads="1"/>
          </p:cNvSpPr>
          <p:nvPr/>
        </p:nvSpPr>
        <p:spPr bwMode="auto">
          <a:xfrm>
            <a:off x="5368629" y="2467330"/>
            <a:ext cx="1223962" cy="353943"/>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Detailed interop maturity </a:t>
            </a:r>
            <a:br>
              <a:rPr lang="en-GB" sz="850" dirty="0">
                <a:latin typeface="Arial Narrow" pitchFamily="34" charset="0"/>
                <a:cs typeface="Arial" charset="0"/>
              </a:rPr>
            </a:br>
            <a:r>
              <a:rPr lang="en-GB" sz="850" dirty="0">
                <a:latin typeface="Arial Narrow" pitchFamily="34" charset="0"/>
                <a:cs typeface="Arial" charset="0"/>
              </a:rPr>
              <a:t>model</a:t>
            </a:r>
            <a:endParaRPr lang="en-US" sz="850" dirty="0">
              <a:latin typeface="Arial Narrow" pitchFamily="34" charset="0"/>
              <a:cs typeface="Arial" charset="0"/>
            </a:endParaRPr>
          </a:p>
        </p:txBody>
      </p:sp>
      <p:sp>
        <p:nvSpPr>
          <p:cNvPr id="1241236" name="AutoShape 148"/>
          <p:cNvSpPr>
            <a:spLocks noChangeArrowheads="1"/>
          </p:cNvSpPr>
          <p:nvPr/>
        </p:nvSpPr>
        <p:spPr bwMode="auto">
          <a:xfrm>
            <a:off x="5322186" y="2542163"/>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37" name="AutoShape 149"/>
          <p:cNvSpPr>
            <a:spLocks noChangeArrowheads="1"/>
          </p:cNvSpPr>
          <p:nvPr/>
        </p:nvSpPr>
        <p:spPr bwMode="auto">
          <a:xfrm>
            <a:off x="5967064" y="2349500"/>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38" name="Text Box 150"/>
          <p:cNvSpPr txBox="1">
            <a:spLocks noChangeArrowheads="1"/>
          </p:cNvSpPr>
          <p:nvPr/>
        </p:nvSpPr>
        <p:spPr bwMode="auto">
          <a:xfrm>
            <a:off x="6015486" y="2257065"/>
            <a:ext cx="1998211"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 Terminology binding process governance</a:t>
            </a:r>
            <a:endParaRPr lang="en-US" sz="850" dirty="0">
              <a:latin typeface="Arial Narrow" pitchFamily="34" charset="0"/>
              <a:cs typeface="Arial" charset="0"/>
            </a:endParaRPr>
          </a:p>
        </p:txBody>
      </p:sp>
      <p:sp>
        <p:nvSpPr>
          <p:cNvPr id="1241239" name="AutoShape 151"/>
          <p:cNvSpPr>
            <a:spLocks noChangeArrowheads="1"/>
          </p:cNvSpPr>
          <p:nvPr/>
        </p:nvSpPr>
        <p:spPr bwMode="auto">
          <a:xfrm>
            <a:off x="6457951" y="2133600"/>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40" name="Text Box 152"/>
          <p:cNvSpPr txBox="1">
            <a:spLocks noChangeArrowheads="1"/>
          </p:cNvSpPr>
          <p:nvPr/>
        </p:nvSpPr>
        <p:spPr bwMode="auto">
          <a:xfrm>
            <a:off x="6527801" y="2060575"/>
            <a:ext cx="1296987"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cxnSp>
        <p:nvCxnSpPr>
          <p:cNvPr id="1241241" name="AutoShape 153"/>
          <p:cNvCxnSpPr>
            <a:cxnSpLocks noChangeShapeType="1"/>
            <a:stCxn id="1241236" idx="0"/>
            <a:endCxn id="1241239" idx="2"/>
          </p:cNvCxnSpPr>
          <p:nvPr/>
        </p:nvCxnSpPr>
        <p:spPr bwMode="auto">
          <a:xfrm rot="5400000" flipH="1" flipV="1">
            <a:off x="5828662" y="1841437"/>
            <a:ext cx="265688" cy="1135765"/>
          </a:xfrm>
          <a:prstGeom prst="curvedConnector3">
            <a:avLst>
              <a:gd name="adj1" fmla="val 50000"/>
            </a:avLst>
          </a:prstGeom>
          <a:noFill/>
          <a:ln w="12700">
            <a:solidFill>
              <a:srgbClr val="800000"/>
            </a:solidFill>
            <a:prstDash val="sysDot"/>
            <a:round/>
            <a:headEnd/>
            <a:tailEnd/>
          </a:ln>
          <a:effectLst/>
        </p:spPr>
      </p:cxnSp>
      <p:cxnSp>
        <p:nvCxnSpPr>
          <p:cNvPr id="1241242" name="AutoShape 154"/>
          <p:cNvCxnSpPr>
            <a:cxnSpLocks noChangeShapeType="1"/>
            <a:stCxn id="1241239" idx="0"/>
            <a:endCxn id="1241219" idx="2"/>
          </p:cNvCxnSpPr>
          <p:nvPr/>
        </p:nvCxnSpPr>
        <p:spPr bwMode="auto">
          <a:xfrm rot="5400000" flipH="1" flipV="1">
            <a:off x="7228101" y="1123934"/>
            <a:ext cx="310955" cy="1708378"/>
          </a:xfrm>
          <a:prstGeom prst="curvedConnector3">
            <a:avLst>
              <a:gd name="adj1" fmla="val 50000"/>
            </a:avLst>
          </a:prstGeom>
          <a:noFill/>
          <a:ln w="12700">
            <a:solidFill>
              <a:srgbClr val="800000"/>
            </a:solidFill>
            <a:prstDash val="sysDot"/>
            <a:round/>
            <a:headEnd/>
            <a:tailEnd/>
          </a:ln>
          <a:effectLst/>
        </p:spPr>
      </p:cxnSp>
      <p:sp>
        <p:nvSpPr>
          <p:cNvPr id="1241243" name="AutoShape 155"/>
          <p:cNvSpPr>
            <a:spLocks noChangeArrowheads="1"/>
          </p:cNvSpPr>
          <p:nvPr/>
        </p:nvSpPr>
        <p:spPr bwMode="auto">
          <a:xfrm>
            <a:off x="4069411" y="3381972"/>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44" name="Text Box 156"/>
          <p:cNvSpPr txBox="1">
            <a:spLocks noChangeArrowheads="1"/>
          </p:cNvSpPr>
          <p:nvPr/>
        </p:nvSpPr>
        <p:spPr bwMode="auto">
          <a:xfrm>
            <a:off x="4116928" y="3297445"/>
            <a:ext cx="1398723" cy="353943"/>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Strategy for </a:t>
            </a:r>
            <a:r>
              <a:rPr lang="en-US" sz="850" dirty="0" err="1">
                <a:latin typeface="Arial Narrow" pitchFamily="34" charset="0"/>
                <a:cs typeface="Arial" charset="0"/>
              </a:rPr>
              <a:t>Coord</a:t>
            </a:r>
            <a:r>
              <a:rPr lang="en-US" sz="850" dirty="0">
                <a:latin typeface="Arial Narrow" pitchFamily="34" charset="0"/>
                <a:cs typeface="Arial" charset="0"/>
              </a:rPr>
              <a:t> w/ External Stakeholders </a:t>
            </a:r>
          </a:p>
        </p:txBody>
      </p:sp>
      <p:sp>
        <p:nvSpPr>
          <p:cNvPr id="1241246" name="AutoShape 158"/>
          <p:cNvSpPr>
            <a:spLocks noChangeArrowheads="1"/>
          </p:cNvSpPr>
          <p:nvPr/>
        </p:nvSpPr>
        <p:spPr bwMode="auto">
          <a:xfrm>
            <a:off x="3925240" y="4905010"/>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241247" name="Text Box 159"/>
          <p:cNvSpPr txBox="1">
            <a:spLocks noChangeArrowheads="1"/>
          </p:cNvSpPr>
          <p:nvPr/>
        </p:nvSpPr>
        <p:spPr bwMode="auto">
          <a:xfrm>
            <a:off x="4017315" y="4835160"/>
            <a:ext cx="1295400" cy="353943"/>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Signed/certified </a:t>
            </a:r>
            <a:r>
              <a:rPr lang="en-GB" sz="850" dirty="0" err="1">
                <a:latin typeface="Arial Narrow" pitchFamily="34" charset="0"/>
                <a:cs typeface="Arial" charset="0"/>
              </a:rPr>
              <a:t>artifacts</a:t>
            </a:r>
            <a:r>
              <a:rPr lang="en-GB" sz="850" dirty="0">
                <a:latin typeface="Arial Narrow" pitchFamily="34" charset="0"/>
                <a:cs typeface="Arial" charset="0"/>
              </a:rPr>
              <a:t> specification</a:t>
            </a:r>
            <a:endParaRPr lang="en-US" sz="850" dirty="0">
              <a:latin typeface="Arial Narrow" pitchFamily="34" charset="0"/>
              <a:cs typeface="Arial" charset="0"/>
            </a:endParaRPr>
          </a:p>
        </p:txBody>
      </p:sp>
      <p:sp>
        <p:nvSpPr>
          <p:cNvPr id="1241249" name="AutoShape 161"/>
          <p:cNvSpPr>
            <a:spLocks noChangeArrowheads="1"/>
          </p:cNvSpPr>
          <p:nvPr/>
        </p:nvSpPr>
        <p:spPr bwMode="auto">
          <a:xfrm>
            <a:off x="5169907" y="4320613"/>
            <a:ext cx="142875" cy="142875"/>
          </a:xfrm>
          <a:prstGeom prst="diamond">
            <a:avLst/>
          </a:prstGeom>
          <a:solidFill>
            <a:srgbClr val="9999FF"/>
          </a:solidFill>
          <a:ln w="25400">
            <a:noFill/>
            <a:miter lim="800000"/>
            <a:headEnd/>
            <a:tailEnd/>
          </a:ln>
          <a:effectLst/>
        </p:spPr>
        <p:txBody>
          <a:bodyPr wrap="none" anchor="ctr"/>
          <a:lstStyle/>
          <a:p>
            <a:endParaRPr lang="en-US" sz="850"/>
          </a:p>
        </p:txBody>
      </p:sp>
      <p:sp>
        <p:nvSpPr>
          <p:cNvPr id="1241250" name="Text Box 162"/>
          <p:cNvSpPr txBox="1">
            <a:spLocks noChangeArrowheads="1"/>
          </p:cNvSpPr>
          <p:nvPr/>
        </p:nvSpPr>
        <p:spPr bwMode="auto">
          <a:xfrm>
            <a:off x="4638977" y="4331294"/>
            <a:ext cx="1697038"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51" name="AutoShape 163"/>
          <p:cNvSpPr>
            <a:spLocks noChangeArrowheads="1"/>
          </p:cNvSpPr>
          <p:nvPr/>
        </p:nvSpPr>
        <p:spPr bwMode="auto">
          <a:xfrm>
            <a:off x="4562777" y="4432894"/>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241252" name="AutoShape 164"/>
          <p:cNvSpPr>
            <a:spLocks noChangeArrowheads="1"/>
          </p:cNvSpPr>
          <p:nvPr/>
        </p:nvSpPr>
        <p:spPr bwMode="auto">
          <a:xfrm>
            <a:off x="5232401" y="3933826"/>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241253" name="Text Box 165"/>
          <p:cNvSpPr txBox="1">
            <a:spLocks noChangeArrowheads="1"/>
          </p:cNvSpPr>
          <p:nvPr/>
        </p:nvSpPr>
        <p:spPr bwMode="auto">
          <a:xfrm>
            <a:off x="5292336" y="3872303"/>
            <a:ext cx="1579598"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Specification for labelling knowledge </a:t>
            </a:r>
            <a:r>
              <a:rPr lang="en-GB" sz="850" dirty="0" err="1">
                <a:latin typeface="Arial Narrow" pitchFamily="34" charset="0"/>
                <a:cs typeface="Arial" charset="0"/>
              </a:rPr>
              <a:t>artifacts</a:t>
            </a:r>
            <a:r>
              <a:rPr lang="en-GB" sz="850" dirty="0">
                <a:latin typeface="Arial Narrow" pitchFamily="34" charset="0"/>
                <a:cs typeface="Arial" charset="0"/>
              </a:rPr>
              <a:t> as sensitive</a:t>
            </a:r>
            <a:endParaRPr lang="en-US" sz="850" dirty="0">
              <a:latin typeface="Arial Narrow" pitchFamily="34" charset="0"/>
              <a:cs typeface="Arial" charset="0"/>
            </a:endParaRPr>
          </a:p>
        </p:txBody>
      </p:sp>
      <p:sp>
        <p:nvSpPr>
          <p:cNvPr id="1241254" name="Text Box 166"/>
          <p:cNvSpPr txBox="1">
            <a:spLocks noChangeArrowheads="1"/>
          </p:cNvSpPr>
          <p:nvPr/>
        </p:nvSpPr>
        <p:spPr bwMode="auto">
          <a:xfrm>
            <a:off x="5723119" y="3529470"/>
            <a:ext cx="1333396"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241255" name="AutoShape 167"/>
          <p:cNvSpPr>
            <a:spLocks noChangeArrowheads="1"/>
          </p:cNvSpPr>
          <p:nvPr/>
        </p:nvSpPr>
        <p:spPr bwMode="auto">
          <a:xfrm>
            <a:off x="5659943" y="3596991"/>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241256" name="Text Box 168"/>
          <p:cNvSpPr txBox="1">
            <a:spLocks noChangeArrowheads="1"/>
          </p:cNvSpPr>
          <p:nvPr/>
        </p:nvSpPr>
        <p:spPr bwMode="auto">
          <a:xfrm>
            <a:off x="6067522" y="2706635"/>
            <a:ext cx="1493214"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Interop self-assess tool</a:t>
            </a:r>
            <a:endParaRPr lang="en-US" sz="850" dirty="0">
              <a:latin typeface="Arial Narrow" pitchFamily="34" charset="0"/>
              <a:cs typeface="Arial" charset="0"/>
            </a:endParaRPr>
          </a:p>
        </p:txBody>
      </p:sp>
      <p:sp>
        <p:nvSpPr>
          <p:cNvPr id="1241257" name="AutoShape 169"/>
          <p:cNvSpPr>
            <a:spLocks noChangeArrowheads="1"/>
          </p:cNvSpPr>
          <p:nvPr/>
        </p:nvSpPr>
        <p:spPr bwMode="auto">
          <a:xfrm>
            <a:off x="6979668" y="2959803"/>
            <a:ext cx="142875" cy="142875"/>
          </a:xfrm>
          <a:prstGeom prst="diamond">
            <a:avLst/>
          </a:prstGeom>
          <a:solidFill>
            <a:srgbClr val="9999FF"/>
          </a:solidFill>
          <a:ln w="25400">
            <a:noFill/>
            <a:miter lim="800000"/>
            <a:headEnd/>
            <a:tailEnd/>
          </a:ln>
          <a:effectLst/>
        </p:spPr>
        <p:txBody>
          <a:bodyPr wrap="none" anchor="ctr"/>
          <a:lstStyle/>
          <a:p>
            <a:endParaRPr lang="en-US"/>
          </a:p>
        </p:txBody>
      </p:sp>
      <p:cxnSp>
        <p:nvCxnSpPr>
          <p:cNvPr id="1241258" name="AutoShape 170"/>
          <p:cNvCxnSpPr>
            <a:cxnSpLocks noChangeShapeType="1"/>
            <a:stCxn id="1241255" idx="0"/>
            <a:endCxn id="1241257" idx="2"/>
          </p:cNvCxnSpPr>
          <p:nvPr/>
        </p:nvCxnSpPr>
        <p:spPr bwMode="auto">
          <a:xfrm rot="5400000" flipH="1" flipV="1">
            <a:off x="6144087" y="2689973"/>
            <a:ext cx="494313" cy="1319725"/>
          </a:xfrm>
          <a:prstGeom prst="curvedConnector3">
            <a:avLst>
              <a:gd name="adj1" fmla="val 50000"/>
            </a:avLst>
          </a:prstGeom>
          <a:noFill/>
          <a:ln w="12700">
            <a:solidFill>
              <a:srgbClr val="99CCFF"/>
            </a:solidFill>
            <a:prstDash val="sysDot"/>
            <a:round/>
            <a:headEnd/>
            <a:tailEnd/>
          </a:ln>
          <a:effectLst/>
        </p:spPr>
      </p:cxnSp>
      <p:sp>
        <p:nvSpPr>
          <p:cNvPr id="1241260" name="AutoShape 172"/>
          <p:cNvSpPr>
            <a:spLocks noChangeArrowheads="1"/>
          </p:cNvSpPr>
          <p:nvPr/>
        </p:nvSpPr>
        <p:spPr bwMode="auto">
          <a:xfrm>
            <a:off x="8134572" y="1604348"/>
            <a:ext cx="215900" cy="215900"/>
          </a:xfrm>
          <a:prstGeom prst="diamond">
            <a:avLst/>
          </a:prstGeom>
          <a:solidFill>
            <a:srgbClr val="9999FF"/>
          </a:solidFill>
          <a:ln w="25400">
            <a:noFill/>
            <a:miter lim="800000"/>
            <a:headEnd/>
            <a:tailEnd/>
          </a:ln>
          <a:effectLst/>
        </p:spPr>
        <p:txBody>
          <a:bodyPr wrap="none" anchor="ctr"/>
          <a:lstStyle/>
          <a:p>
            <a:endParaRPr lang="en-US"/>
          </a:p>
        </p:txBody>
      </p:sp>
      <p:cxnSp>
        <p:nvCxnSpPr>
          <p:cNvPr id="1241261" name="AutoShape 173"/>
          <p:cNvCxnSpPr>
            <a:cxnSpLocks noChangeShapeType="1"/>
            <a:stCxn id="1241257" idx="0"/>
            <a:endCxn id="1241260" idx="2"/>
          </p:cNvCxnSpPr>
          <p:nvPr/>
        </p:nvCxnSpPr>
        <p:spPr bwMode="auto">
          <a:xfrm rot="5400000" flipH="1" flipV="1">
            <a:off x="7077037" y="1794318"/>
            <a:ext cx="1139555" cy="1191416"/>
          </a:xfrm>
          <a:prstGeom prst="curvedConnector3">
            <a:avLst>
              <a:gd name="adj1" fmla="val 50000"/>
            </a:avLst>
          </a:prstGeom>
          <a:noFill/>
          <a:ln w="12700">
            <a:solidFill>
              <a:schemeClr val="accent1"/>
            </a:solidFill>
            <a:prstDash val="sysDot"/>
            <a:round/>
            <a:headEnd/>
            <a:tailEnd/>
          </a:ln>
          <a:effectLst/>
        </p:spPr>
      </p:cxnSp>
      <p:sp>
        <p:nvSpPr>
          <p:cNvPr id="1241262" name="AutoShape 174"/>
          <p:cNvSpPr>
            <a:spLocks noChangeArrowheads="1"/>
          </p:cNvSpPr>
          <p:nvPr/>
        </p:nvSpPr>
        <p:spPr bwMode="auto">
          <a:xfrm>
            <a:off x="3685482" y="5431632"/>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241263" name="Text Box 175"/>
          <p:cNvSpPr txBox="1">
            <a:spLocks noChangeArrowheads="1"/>
          </p:cNvSpPr>
          <p:nvPr/>
        </p:nvSpPr>
        <p:spPr bwMode="auto">
          <a:xfrm>
            <a:off x="3782320" y="5358607"/>
            <a:ext cx="1435100"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79" name="Rectangle 29"/>
          <p:cNvSpPr>
            <a:spLocks noChangeArrowheads="1"/>
          </p:cNvSpPr>
          <p:nvPr/>
        </p:nvSpPr>
        <p:spPr bwMode="auto">
          <a:xfrm>
            <a:off x="7734085" y="5854666"/>
            <a:ext cx="2016125" cy="276999"/>
          </a:xfrm>
          <a:prstGeom prst="rect">
            <a:avLst/>
          </a:prstGeom>
          <a:noFill/>
          <a:ln w="9525">
            <a:noFill/>
            <a:miter lim="800000"/>
            <a:headEnd/>
            <a:tailEnd/>
          </a:ln>
        </p:spPr>
        <p:txBody>
          <a:bodyPr lIns="0" tIns="0" rIns="0" bIns="0">
            <a:spAutoFit/>
          </a:bodyPr>
          <a:lstStyle/>
          <a:p>
            <a:r>
              <a:rPr lang="en-GB" dirty="0">
                <a:solidFill>
                  <a:srgbClr val="0070C0"/>
                </a:solidFill>
                <a:latin typeface="Arial Narrow" pitchFamily="34" charset="0"/>
                <a:cs typeface="Arial" charset="0"/>
              </a:rPr>
              <a:t>Software</a:t>
            </a:r>
          </a:p>
        </p:txBody>
      </p:sp>
      <p:sp>
        <p:nvSpPr>
          <p:cNvPr id="177" name="Rectangle 20"/>
          <p:cNvSpPr>
            <a:spLocks noChangeArrowheads="1"/>
          </p:cNvSpPr>
          <p:nvPr/>
        </p:nvSpPr>
        <p:spPr bwMode="auto">
          <a:xfrm rot="16200000">
            <a:off x="1297734" y="1362613"/>
            <a:ext cx="2024752" cy="307777"/>
          </a:xfrm>
          <a:prstGeom prst="rect">
            <a:avLst/>
          </a:prstGeom>
          <a:noFill/>
          <a:ln w="9525">
            <a:noFill/>
            <a:miter lim="800000"/>
            <a:headEnd/>
            <a:tailEnd/>
          </a:ln>
        </p:spPr>
        <p:txBody>
          <a:bodyPr wrap="square" lIns="0" tIns="0" rIns="0" bIns="0">
            <a:spAutoFit/>
          </a:bodyPr>
          <a:lstStyle/>
          <a:p>
            <a:pPr algn="ctr"/>
            <a:r>
              <a:rPr lang="en-GB" sz="2000" dirty="0">
                <a:solidFill>
                  <a:srgbClr val="0070C0"/>
                </a:solidFill>
                <a:latin typeface="Arial Narrow" pitchFamily="34" charset="0"/>
                <a:cs typeface="Arial" charset="0"/>
              </a:rPr>
              <a:t>Data</a:t>
            </a:r>
          </a:p>
        </p:txBody>
      </p:sp>
      <p:sp>
        <p:nvSpPr>
          <p:cNvPr id="180" name="Rectangle 29"/>
          <p:cNvSpPr>
            <a:spLocks noChangeArrowheads="1"/>
          </p:cNvSpPr>
          <p:nvPr/>
        </p:nvSpPr>
        <p:spPr bwMode="auto">
          <a:xfrm>
            <a:off x="5255958" y="5854666"/>
            <a:ext cx="2016125" cy="276999"/>
          </a:xfrm>
          <a:prstGeom prst="rect">
            <a:avLst/>
          </a:prstGeom>
          <a:noFill/>
          <a:ln w="9525">
            <a:noFill/>
            <a:miter lim="800000"/>
            <a:headEnd/>
            <a:tailEnd/>
          </a:ln>
        </p:spPr>
        <p:txBody>
          <a:bodyPr lIns="0" tIns="0" rIns="0" bIns="0">
            <a:spAutoFit/>
          </a:bodyPr>
          <a:lstStyle/>
          <a:p>
            <a:pPr algn="ctr"/>
            <a:r>
              <a:rPr lang="en-GB" dirty="0">
                <a:solidFill>
                  <a:srgbClr val="0070C0"/>
                </a:solidFill>
                <a:latin typeface="Arial Narrow" pitchFamily="34" charset="0"/>
                <a:cs typeface="Arial" charset="0"/>
              </a:rPr>
              <a:t>Infrastructure</a:t>
            </a:r>
          </a:p>
        </p:txBody>
      </p:sp>
      <p:sp>
        <p:nvSpPr>
          <p:cNvPr id="182" name="Text Box 39"/>
          <p:cNvSpPr txBox="1">
            <a:spLocks noChangeArrowheads="1"/>
          </p:cNvSpPr>
          <p:nvPr/>
        </p:nvSpPr>
        <p:spPr bwMode="auto">
          <a:xfrm>
            <a:off x="2876309" y="1400606"/>
            <a:ext cx="1488300"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Process for surveying term </a:t>
            </a:r>
            <a:r>
              <a:rPr lang="en-GB" sz="850" dirty="0" err="1">
                <a:latin typeface="Arial Narrow" pitchFamily="34" charset="0"/>
                <a:cs typeface="Arial" charset="0"/>
              </a:rPr>
              <a:t>stds</a:t>
            </a:r>
            <a:r>
              <a:rPr lang="en-GB" sz="850" dirty="0">
                <a:latin typeface="Arial Narrow" pitchFamily="34" charset="0"/>
                <a:cs typeface="Arial" charset="0"/>
              </a:rPr>
              <a:t>/ info models</a:t>
            </a:r>
            <a:endParaRPr lang="en-US" sz="850" dirty="0">
              <a:latin typeface="Arial Narrow" pitchFamily="34" charset="0"/>
              <a:cs typeface="Arial" charset="0"/>
            </a:endParaRPr>
          </a:p>
        </p:txBody>
      </p:sp>
      <p:sp>
        <p:nvSpPr>
          <p:cNvPr id="183" name="AutoShape 40"/>
          <p:cNvSpPr>
            <a:spLocks noChangeArrowheads="1"/>
          </p:cNvSpPr>
          <p:nvPr/>
        </p:nvSpPr>
        <p:spPr bwMode="auto">
          <a:xfrm>
            <a:off x="2802494" y="1464463"/>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84" name="AutoShape 121"/>
          <p:cNvSpPr>
            <a:spLocks noChangeArrowheads="1"/>
          </p:cNvSpPr>
          <p:nvPr/>
        </p:nvSpPr>
        <p:spPr bwMode="auto">
          <a:xfrm>
            <a:off x="4666697" y="1881869"/>
            <a:ext cx="139728" cy="142875"/>
          </a:xfrm>
          <a:prstGeom prst="diamond">
            <a:avLst/>
          </a:prstGeom>
          <a:solidFill>
            <a:srgbClr val="003300"/>
          </a:solidFill>
          <a:ln w="25400">
            <a:noFill/>
            <a:miter lim="800000"/>
            <a:headEnd/>
            <a:tailEnd/>
          </a:ln>
          <a:effectLst/>
        </p:spPr>
        <p:txBody>
          <a:bodyPr wrap="none" anchor="ctr"/>
          <a:lstStyle/>
          <a:p>
            <a:endParaRPr lang="en-US"/>
          </a:p>
        </p:txBody>
      </p:sp>
      <p:sp>
        <p:nvSpPr>
          <p:cNvPr id="185" name="Text Box 122"/>
          <p:cNvSpPr txBox="1">
            <a:spLocks noChangeArrowheads="1"/>
          </p:cNvSpPr>
          <p:nvPr/>
        </p:nvSpPr>
        <p:spPr bwMode="auto">
          <a:xfrm>
            <a:off x="4704548" y="1793071"/>
            <a:ext cx="1424940"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Knowledge Provider ontology</a:t>
            </a:r>
            <a:endParaRPr lang="en-US" sz="850" dirty="0">
              <a:latin typeface="Arial Narrow" pitchFamily="34" charset="0"/>
              <a:cs typeface="Arial" charset="0"/>
            </a:endParaRPr>
          </a:p>
        </p:txBody>
      </p:sp>
      <p:sp>
        <p:nvSpPr>
          <p:cNvPr id="188" name="AutoShape 65"/>
          <p:cNvSpPr>
            <a:spLocks noChangeArrowheads="1"/>
          </p:cNvSpPr>
          <p:nvPr/>
        </p:nvSpPr>
        <p:spPr bwMode="auto">
          <a:xfrm>
            <a:off x="8252151" y="2770386"/>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89" name="Text Box 66"/>
          <p:cNvSpPr txBox="1">
            <a:spLocks noChangeArrowheads="1"/>
          </p:cNvSpPr>
          <p:nvPr/>
        </p:nvSpPr>
        <p:spPr bwMode="auto">
          <a:xfrm>
            <a:off x="8328142" y="2698948"/>
            <a:ext cx="1223963"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90" name="AutoShape 135"/>
          <p:cNvSpPr>
            <a:spLocks noChangeArrowheads="1"/>
          </p:cNvSpPr>
          <p:nvPr/>
        </p:nvSpPr>
        <p:spPr bwMode="auto">
          <a:xfrm>
            <a:off x="2882787" y="3960863"/>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91" name="Text Box 136"/>
          <p:cNvSpPr txBox="1">
            <a:spLocks noChangeArrowheads="1"/>
          </p:cNvSpPr>
          <p:nvPr/>
        </p:nvSpPr>
        <p:spPr bwMode="auto">
          <a:xfrm>
            <a:off x="2936971" y="3903677"/>
            <a:ext cx="1513616" cy="353943"/>
          </a:xfrm>
          <a:prstGeom prst="rect">
            <a:avLst/>
          </a:prstGeom>
          <a:noFill/>
          <a:ln w="25400">
            <a:noFill/>
            <a:miter lim="800000"/>
            <a:headEnd/>
            <a:tailEnd/>
          </a:ln>
          <a:effectLst/>
        </p:spPr>
        <p:txBody>
          <a:bodyPr wrap="square">
            <a:spAutoFit/>
          </a:bodyPr>
          <a:lstStyle/>
          <a:p>
            <a:pPr marL="58738" indent="-58738"/>
            <a:r>
              <a:rPr lang="en-GB" sz="850" dirty="0">
                <a:latin typeface="Arial Narrow" pitchFamily="34" charset="0"/>
                <a:cs typeface="Arial" charset="0"/>
              </a:rPr>
              <a:t> Software and Content Licensing     Policies and Processes</a:t>
            </a:r>
            <a:endParaRPr lang="en-US" sz="850" dirty="0">
              <a:latin typeface="Arial Narrow" pitchFamily="34" charset="0"/>
              <a:cs typeface="Arial" charset="0"/>
            </a:endParaRPr>
          </a:p>
        </p:txBody>
      </p:sp>
      <p:sp>
        <p:nvSpPr>
          <p:cNvPr id="192" name="Text Box 59"/>
          <p:cNvSpPr txBox="1">
            <a:spLocks noChangeArrowheads="1"/>
          </p:cNvSpPr>
          <p:nvPr/>
        </p:nvSpPr>
        <p:spPr bwMode="auto">
          <a:xfrm>
            <a:off x="7690054" y="3006863"/>
            <a:ext cx="1212120"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Automated test harness / compliance validation</a:t>
            </a:r>
            <a:endParaRPr lang="en-US" sz="850" dirty="0">
              <a:latin typeface="Arial Narrow" pitchFamily="34" charset="0"/>
              <a:cs typeface="Arial" charset="0"/>
            </a:endParaRPr>
          </a:p>
        </p:txBody>
      </p:sp>
      <p:sp>
        <p:nvSpPr>
          <p:cNvPr id="193" name="AutoShape 60"/>
          <p:cNvSpPr>
            <a:spLocks noChangeArrowheads="1"/>
          </p:cNvSpPr>
          <p:nvPr/>
        </p:nvSpPr>
        <p:spPr bwMode="auto">
          <a:xfrm>
            <a:off x="7621322" y="3113955"/>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95" name="AutoShape 164"/>
          <p:cNvSpPr>
            <a:spLocks noChangeArrowheads="1"/>
          </p:cNvSpPr>
          <p:nvPr/>
        </p:nvSpPr>
        <p:spPr bwMode="auto">
          <a:xfrm>
            <a:off x="6318983" y="3397599"/>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96" name="Text Box 165"/>
          <p:cNvSpPr txBox="1">
            <a:spLocks noChangeArrowheads="1"/>
          </p:cNvSpPr>
          <p:nvPr/>
        </p:nvSpPr>
        <p:spPr bwMode="auto">
          <a:xfrm>
            <a:off x="6404755" y="3348149"/>
            <a:ext cx="1498600" cy="223138"/>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xx</a:t>
            </a:r>
          </a:p>
        </p:txBody>
      </p:sp>
      <p:cxnSp>
        <p:nvCxnSpPr>
          <p:cNvPr id="197" name="AutoShape 170"/>
          <p:cNvCxnSpPr>
            <a:cxnSpLocks noChangeShapeType="1"/>
          </p:cNvCxnSpPr>
          <p:nvPr/>
        </p:nvCxnSpPr>
        <p:spPr bwMode="auto">
          <a:xfrm flipV="1">
            <a:off x="4653076" y="1110457"/>
            <a:ext cx="3077261" cy="201686"/>
          </a:xfrm>
          <a:prstGeom prst="curvedConnector3">
            <a:avLst>
              <a:gd name="adj1" fmla="val 50000"/>
            </a:avLst>
          </a:prstGeom>
          <a:noFill/>
          <a:ln w="12700">
            <a:solidFill>
              <a:srgbClr val="FFC000"/>
            </a:solidFill>
            <a:prstDash val="sysDot"/>
            <a:round/>
            <a:headEnd/>
            <a:tailEnd/>
          </a:ln>
          <a:effectLst/>
        </p:spPr>
      </p:cxnSp>
      <p:sp>
        <p:nvSpPr>
          <p:cNvPr id="1241190" name="AutoShape 102"/>
          <p:cNvSpPr>
            <a:spLocks noChangeArrowheads="1"/>
          </p:cNvSpPr>
          <p:nvPr/>
        </p:nvSpPr>
        <p:spPr bwMode="auto">
          <a:xfrm>
            <a:off x="7616875" y="1075911"/>
            <a:ext cx="215900" cy="215900"/>
          </a:xfrm>
          <a:prstGeom prst="diamond">
            <a:avLst/>
          </a:prstGeom>
          <a:solidFill>
            <a:srgbClr val="003300"/>
          </a:solidFill>
          <a:ln w="25400">
            <a:noFill/>
            <a:miter lim="800000"/>
            <a:headEnd/>
            <a:tailEnd/>
          </a:ln>
          <a:effectLst/>
        </p:spPr>
        <p:txBody>
          <a:bodyPr wrap="none" anchor="ctr"/>
          <a:lstStyle/>
          <a:p>
            <a:endParaRPr lang="en-US"/>
          </a:p>
        </p:txBody>
      </p:sp>
      <p:sp>
        <p:nvSpPr>
          <p:cNvPr id="153" name="Rectangle 20"/>
          <p:cNvSpPr>
            <a:spLocks noChangeArrowheads="1"/>
          </p:cNvSpPr>
          <p:nvPr/>
        </p:nvSpPr>
        <p:spPr bwMode="auto">
          <a:xfrm rot="16200000">
            <a:off x="1553578" y="3907809"/>
            <a:ext cx="1513064" cy="307777"/>
          </a:xfrm>
          <a:prstGeom prst="rect">
            <a:avLst/>
          </a:prstGeom>
          <a:noFill/>
          <a:ln w="9525">
            <a:noFill/>
            <a:miter lim="800000"/>
            <a:headEnd/>
            <a:tailEnd/>
          </a:ln>
        </p:spPr>
        <p:txBody>
          <a:bodyPr wrap="square" lIns="0" tIns="0" rIns="0" bIns="0">
            <a:spAutoFit/>
          </a:bodyPr>
          <a:lstStyle/>
          <a:p>
            <a:pPr algn="ctr"/>
            <a:r>
              <a:rPr lang="en-GB" sz="2000" dirty="0">
                <a:solidFill>
                  <a:srgbClr val="0070C0"/>
                </a:solidFill>
                <a:latin typeface="Arial Narrow" pitchFamily="34" charset="0"/>
                <a:cs typeface="Arial" charset="0"/>
              </a:rPr>
              <a:t>Business</a:t>
            </a:r>
          </a:p>
        </p:txBody>
      </p:sp>
      <p:sp>
        <p:nvSpPr>
          <p:cNvPr id="161" name="Rectangle 20"/>
          <p:cNvSpPr>
            <a:spLocks noChangeArrowheads="1"/>
          </p:cNvSpPr>
          <p:nvPr/>
        </p:nvSpPr>
        <p:spPr bwMode="auto">
          <a:xfrm>
            <a:off x="4172817" y="3382960"/>
            <a:ext cx="2024752" cy="492443"/>
          </a:xfrm>
          <a:prstGeom prst="rect">
            <a:avLst/>
          </a:prstGeom>
          <a:noFill/>
          <a:ln w="9525">
            <a:noFill/>
            <a:miter lim="800000"/>
            <a:headEnd/>
            <a:tailEnd/>
          </a:ln>
        </p:spPr>
        <p:txBody>
          <a:bodyPr wrap="square" lIns="0" tIns="0" rIns="0" bIns="0">
            <a:spAutoFit/>
          </a:bodyPr>
          <a:lstStyle/>
          <a:p>
            <a:pPr algn="ctr"/>
            <a:r>
              <a:rPr lang="en-GB" sz="3200" dirty="0">
                <a:solidFill>
                  <a:schemeClr val="bg1"/>
                </a:solidFill>
                <a:latin typeface="Arial Narrow" pitchFamily="34" charset="0"/>
                <a:cs typeface="Arial" charset="0"/>
              </a:rPr>
              <a:t>CONTEXT</a:t>
            </a:r>
          </a:p>
        </p:txBody>
      </p:sp>
      <p:sp>
        <p:nvSpPr>
          <p:cNvPr id="160" name="Rectangle 20"/>
          <p:cNvSpPr>
            <a:spLocks noChangeArrowheads="1"/>
          </p:cNvSpPr>
          <p:nvPr/>
        </p:nvSpPr>
        <p:spPr bwMode="auto">
          <a:xfrm>
            <a:off x="6963157" y="4882938"/>
            <a:ext cx="2024752" cy="492443"/>
          </a:xfrm>
          <a:prstGeom prst="rect">
            <a:avLst/>
          </a:prstGeom>
          <a:noFill/>
          <a:ln w="9525">
            <a:noFill/>
            <a:miter lim="800000"/>
            <a:headEnd/>
            <a:tailEnd/>
          </a:ln>
        </p:spPr>
        <p:txBody>
          <a:bodyPr wrap="square" lIns="0" tIns="0" rIns="0" bIns="0">
            <a:spAutoFit/>
          </a:bodyPr>
          <a:lstStyle/>
          <a:p>
            <a:pPr algn="ctr"/>
            <a:r>
              <a:rPr lang="en-GB" sz="3200" dirty="0">
                <a:solidFill>
                  <a:schemeClr val="bg1"/>
                </a:solidFill>
                <a:latin typeface="Arial Narrow" pitchFamily="34" charset="0"/>
                <a:cs typeface="Arial" charset="0"/>
              </a:rPr>
              <a:t>PLATFORM</a:t>
            </a:r>
          </a:p>
        </p:txBody>
      </p:sp>
      <p:sp>
        <p:nvSpPr>
          <p:cNvPr id="159" name="AutoShape 155"/>
          <p:cNvSpPr>
            <a:spLocks noChangeArrowheads="1"/>
          </p:cNvSpPr>
          <p:nvPr/>
        </p:nvSpPr>
        <p:spPr bwMode="auto">
          <a:xfrm>
            <a:off x="4329439" y="3667475"/>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62" name="Text Box 156"/>
          <p:cNvSpPr txBox="1">
            <a:spLocks noChangeArrowheads="1"/>
          </p:cNvSpPr>
          <p:nvPr/>
        </p:nvSpPr>
        <p:spPr bwMode="auto">
          <a:xfrm>
            <a:off x="4374877" y="3540474"/>
            <a:ext cx="1379537" cy="353943"/>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  Written Conformance Certification Criteria</a:t>
            </a:r>
          </a:p>
        </p:txBody>
      </p:sp>
      <p:sp>
        <p:nvSpPr>
          <p:cNvPr id="163" name="AutoShape 155"/>
          <p:cNvSpPr>
            <a:spLocks noChangeArrowheads="1"/>
          </p:cNvSpPr>
          <p:nvPr/>
        </p:nvSpPr>
        <p:spPr bwMode="auto">
          <a:xfrm>
            <a:off x="3445043" y="3197426"/>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64" name="Text Box 156"/>
          <p:cNvSpPr txBox="1">
            <a:spLocks noChangeArrowheads="1"/>
          </p:cNvSpPr>
          <p:nvPr/>
        </p:nvSpPr>
        <p:spPr bwMode="auto">
          <a:xfrm>
            <a:off x="3491975" y="3155085"/>
            <a:ext cx="1742761" cy="223138"/>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 Term. Authoring Process Governance</a:t>
            </a:r>
          </a:p>
        </p:txBody>
      </p:sp>
      <p:sp>
        <p:nvSpPr>
          <p:cNvPr id="165" name="Text Box 133"/>
          <p:cNvSpPr txBox="1">
            <a:spLocks noChangeArrowheads="1"/>
          </p:cNvSpPr>
          <p:nvPr/>
        </p:nvSpPr>
        <p:spPr bwMode="auto">
          <a:xfrm>
            <a:off x="3381364" y="4328142"/>
            <a:ext cx="1336584" cy="353943"/>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Draft interop self-assessment methodology</a:t>
            </a:r>
          </a:p>
        </p:txBody>
      </p:sp>
      <p:sp>
        <p:nvSpPr>
          <p:cNvPr id="166" name="AutoShape 134"/>
          <p:cNvSpPr>
            <a:spLocks noChangeArrowheads="1"/>
          </p:cNvSpPr>
          <p:nvPr/>
        </p:nvSpPr>
        <p:spPr bwMode="auto">
          <a:xfrm>
            <a:off x="3324122" y="4390293"/>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67" name="AutoShape 144"/>
          <p:cNvSpPr>
            <a:spLocks noChangeArrowheads="1"/>
          </p:cNvSpPr>
          <p:nvPr/>
        </p:nvSpPr>
        <p:spPr bwMode="auto">
          <a:xfrm>
            <a:off x="4875427" y="3014156"/>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68" name="AutoShape 144"/>
          <p:cNvSpPr>
            <a:spLocks noChangeArrowheads="1"/>
          </p:cNvSpPr>
          <p:nvPr/>
        </p:nvSpPr>
        <p:spPr bwMode="auto">
          <a:xfrm>
            <a:off x="6038851" y="2855997"/>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71" name="Text Box 43"/>
          <p:cNvSpPr txBox="1">
            <a:spLocks noChangeArrowheads="1"/>
          </p:cNvSpPr>
          <p:nvPr/>
        </p:nvSpPr>
        <p:spPr bwMode="auto">
          <a:xfrm>
            <a:off x="4672048" y="1227895"/>
            <a:ext cx="1187402"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72" name="AutoShape 44"/>
          <p:cNvSpPr>
            <a:spLocks noChangeArrowheads="1"/>
          </p:cNvSpPr>
          <p:nvPr/>
        </p:nvSpPr>
        <p:spPr bwMode="auto">
          <a:xfrm>
            <a:off x="4614898" y="1323145"/>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73" name="Text Box 43"/>
          <p:cNvSpPr txBox="1">
            <a:spLocks noChangeArrowheads="1"/>
          </p:cNvSpPr>
          <p:nvPr/>
        </p:nvSpPr>
        <p:spPr bwMode="auto">
          <a:xfrm>
            <a:off x="3812686" y="895057"/>
            <a:ext cx="1401929"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SNOMED/LOINC Integration</a:t>
            </a:r>
            <a:endParaRPr lang="en-US" sz="850" dirty="0">
              <a:latin typeface="Arial Narrow" pitchFamily="34" charset="0"/>
              <a:cs typeface="Arial" charset="0"/>
            </a:endParaRPr>
          </a:p>
        </p:txBody>
      </p:sp>
      <p:sp>
        <p:nvSpPr>
          <p:cNvPr id="174" name="AutoShape 44"/>
          <p:cNvSpPr>
            <a:spLocks noChangeArrowheads="1"/>
          </p:cNvSpPr>
          <p:nvPr/>
        </p:nvSpPr>
        <p:spPr bwMode="auto">
          <a:xfrm>
            <a:off x="3755537" y="939271"/>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75" name="Text Box 39"/>
          <p:cNvSpPr txBox="1">
            <a:spLocks noChangeArrowheads="1"/>
          </p:cNvSpPr>
          <p:nvPr/>
        </p:nvSpPr>
        <p:spPr bwMode="auto">
          <a:xfrm>
            <a:off x="3537381" y="1599015"/>
            <a:ext cx="1488300"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FHIR Data Read Services</a:t>
            </a:r>
            <a:endParaRPr lang="en-US" sz="850" dirty="0">
              <a:latin typeface="Arial Narrow" pitchFamily="34" charset="0"/>
              <a:cs typeface="Arial" charset="0"/>
            </a:endParaRPr>
          </a:p>
        </p:txBody>
      </p:sp>
      <p:sp>
        <p:nvSpPr>
          <p:cNvPr id="176" name="AutoShape 40"/>
          <p:cNvSpPr>
            <a:spLocks noChangeArrowheads="1"/>
          </p:cNvSpPr>
          <p:nvPr/>
        </p:nvSpPr>
        <p:spPr bwMode="auto">
          <a:xfrm>
            <a:off x="3468899" y="1642210"/>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78" name="AutoShape 63"/>
          <p:cNvSpPr>
            <a:spLocks noChangeArrowheads="1"/>
          </p:cNvSpPr>
          <p:nvPr/>
        </p:nvSpPr>
        <p:spPr bwMode="auto">
          <a:xfrm>
            <a:off x="6447347" y="4961803"/>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81" name="Text Box 64"/>
          <p:cNvSpPr txBox="1">
            <a:spLocks noChangeArrowheads="1"/>
          </p:cNvSpPr>
          <p:nvPr/>
        </p:nvSpPr>
        <p:spPr bwMode="auto">
          <a:xfrm>
            <a:off x="6518785" y="4949966"/>
            <a:ext cx="1581145"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Marketplace General Availability</a:t>
            </a:r>
            <a:endParaRPr lang="en-US" sz="850" dirty="0">
              <a:latin typeface="Arial Narrow" pitchFamily="34" charset="0"/>
              <a:cs typeface="Arial" charset="0"/>
            </a:endParaRPr>
          </a:p>
        </p:txBody>
      </p:sp>
      <p:sp>
        <p:nvSpPr>
          <p:cNvPr id="186" name="AutoShape 63"/>
          <p:cNvSpPr>
            <a:spLocks noChangeArrowheads="1"/>
          </p:cNvSpPr>
          <p:nvPr/>
        </p:nvSpPr>
        <p:spPr bwMode="auto">
          <a:xfrm>
            <a:off x="6599747" y="5479961"/>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87" name="Text Box 64"/>
          <p:cNvSpPr txBox="1">
            <a:spLocks noChangeArrowheads="1"/>
          </p:cNvSpPr>
          <p:nvPr/>
        </p:nvSpPr>
        <p:spPr bwMode="auto">
          <a:xfrm>
            <a:off x="6671185" y="5395823"/>
            <a:ext cx="1581145"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Model Repository</a:t>
            </a:r>
            <a:endParaRPr lang="en-US" sz="850" dirty="0">
              <a:latin typeface="Arial Narrow" pitchFamily="34" charset="0"/>
              <a:cs typeface="Arial" charset="0"/>
            </a:endParaRPr>
          </a:p>
        </p:txBody>
      </p:sp>
      <p:sp>
        <p:nvSpPr>
          <p:cNvPr id="194" name="AutoShape 63"/>
          <p:cNvSpPr>
            <a:spLocks noChangeArrowheads="1"/>
          </p:cNvSpPr>
          <p:nvPr/>
        </p:nvSpPr>
        <p:spPr bwMode="auto">
          <a:xfrm>
            <a:off x="6356618" y="5730180"/>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98" name="Text Box 64"/>
          <p:cNvSpPr txBox="1">
            <a:spLocks noChangeArrowheads="1"/>
          </p:cNvSpPr>
          <p:nvPr/>
        </p:nvSpPr>
        <p:spPr bwMode="auto">
          <a:xfrm>
            <a:off x="6428057" y="5646042"/>
            <a:ext cx="1011844"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SMART Sandbox</a:t>
            </a:r>
            <a:endParaRPr lang="en-US" sz="850" dirty="0">
              <a:latin typeface="Arial Narrow" pitchFamily="34" charset="0"/>
              <a:cs typeface="Arial" charset="0"/>
            </a:endParaRPr>
          </a:p>
        </p:txBody>
      </p:sp>
      <p:sp>
        <p:nvSpPr>
          <p:cNvPr id="199" name="AutoShape 63"/>
          <p:cNvSpPr>
            <a:spLocks noChangeArrowheads="1"/>
          </p:cNvSpPr>
          <p:nvPr/>
        </p:nvSpPr>
        <p:spPr bwMode="auto">
          <a:xfrm>
            <a:off x="6956450" y="4504323"/>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200" name="Text Box 64"/>
          <p:cNvSpPr txBox="1">
            <a:spLocks noChangeArrowheads="1"/>
          </p:cNvSpPr>
          <p:nvPr/>
        </p:nvSpPr>
        <p:spPr bwMode="auto">
          <a:xfrm>
            <a:off x="7027888" y="4420185"/>
            <a:ext cx="1174151"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General Availability of Community Cloud</a:t>
            </a:r>
            <a:endParaRPr lang="en-US" sz="850" dirty="0">
              <a:latin typeface="Arial Narrow" pitchFamily="34" charset="0"/>
              <a:cs typeface="Arial" charset="0"/>
            </a:endParaRPr>
          </a:p>
        </p:txBody>
      </p:sp>
      <p:sp>
        <p:nvSpPr>
          <p:cNvPr id="201" name="AutoShape 63"/>
          <p:cNvSpPr>
            <a:spLocks noChangeArrowheads="1"/>
          </p:cNvSpPr>
          <p:nvPr/>
        </p:nvSpPr>
        <p:spPr bwMode="auto">
          <a:xfrm>
            <a:off x="6960738" y="3913734"/>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202" name="Text Box 64"/>
          <p:cNvSpPr txBox="1">
            <a:spLocks noChangeArrowheads="1"/>
          </p:cNvSpPr>
          <p:nvPr/>
        </p:nvSpPr>
        <p:spPr bwMode="auto">
          <a:xfrm>
            <a:off x="7010911" y="3889138"/>
            <a:ext cx="1869998"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 Communication </a:t>
            </a:r>
            <a:r>
              <a:rPr lang="en-GB" sz="850" dirty="0" err="1">
                <a:latin typeface="Arial Narrow" pitchFamily="34" charset="0"/>
                <a:cs typeface="Arial" charset="0"/>
              </a:rPr>
              <a:t>Infras</a:t>
            </a:r>
            <a:r>
              <a:rPr lang="en-GB" sz="850" dirty="0">
                <a:latin typeface="Arial Narrow" pitchFamily="34" charset="0"/>
                <a:cs typeface="Arial" charset="0"/>
              </a:rPr>
              <a:t>  </a:t>
            </a:r>
            <a:br>
              <a:rPr lang="en-GB" sz="850" dirty="0">
                <a:latin typeface="Arial Narrow" pitchFamily="34" charset="0"/>
                <a:cs typeface="Arial" charset="0"/>
              </a:rPr>
            </a:br>
            <a:r>
              <a:rPr lang="en-GB" sz="850" dirty="0">
                <a:latin typeface="Arial Narrow" pitchFamily="34" charset="0"/>
                <a:cs typeface="Arial" charset="0"/>
              </a:rPr>
              <a:t>FHIR Service</a:t>
            </a:r>
            <a:endParaRPr lang="en-US" sz="850" dirty="0">
              <a:latin typeface="Arial Narrow" pitchFamily="34" charset="0"/>
              <a:cs typeface="Arial" charset="0"/>
            </a:endParaRPr>
          </a:p>
        </p:txBody>
      </p:sp>
      <p:sp>
        <p:nvSpPr>
          <p:cNvPr id="205" name="AutoShape 80"/>
          <p:cNvSpPr>
            <a:spLocks noChangeArrowheads="1"/>
          </p:cNvSpPr>
          <p:nvPr/>
        </p:nvSpPr>
        <p:spPr bwMode="auto">
          <a:xfrm>
            <a:off x="8835496" y="5494470"/>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206" name="Text Box 81"/>
          <p:cNvSpPr txBox="1">
            <a:spLocks noChangeArrowheads="1"/>
          </p:cNvSpPr>
          <p:nvPr/>
        </p:nvSpPr>
        <p:spPr bwMode="auto">
          <a:xfrm>
            <a:off x="8884709" y="5403983"/>
            <a:ext cx="1398587" cy="223138"/>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xx</a:t>
            </a:r>
          </a:p>
        </p:txBody>
      </p:sp>
      <p:sp>
        <p:nvSpPr>
          <p:cNvPr id="207" name="AutoShape 80"/>
          <p:cNvSpPr>
            <a:spLocks noChangeArrowheads="1"/>
          </p:cNvSpPr>
          <p:nvPr/>
        </p:nvSpPr>
        <p:spPr bwMode="auto">
          <a:xfrm>
            <a:off x="8987896" y="5646870"/>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208" name="Text Box 81"/>
          <p:cNvSpPr txBox="1">
            <a:spLocks noChangeArrowheads="1"/>
          </p:cNvSpPr>
          <p:nvPr/>
        </p:nvSpPr>
        <p:spPr bwMode="auto">
          <a:xfrm>
            <a:off x="9037109" y="5556383"/>
            <a:ext cx="1061423" cy="353943"/>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Spec for </a:t>
            </a:r>
            <a:r>
              <a:rPr lang="en-US" sz="850" dirty="0" err="1">
                <a:latin typeface="Arial Narrow" pitchFamily="34" charset="0"/>
                <a:cs typeface="Arial" charset="0"/>
              </a:rPr>
              <a:t>Knowl</a:t>
            </a:r>
            <a:r>
              <a:rPr lang="en-US" sz="850" dirty="0">
                <a:latin typeface="Arial Narrow" pitchFamily="34" charset="0"/>
                <a:cs typeface="Arial" charset="0"/>
              </a:rPr>
              <a:t>. Repository Pub.</a:t>
            </a:r>
          </a:p>
        </p:txBody>
      </p:sp>
      <p:sp>
        <p:nvSpPr>
          <p:cNvPr id="209" name="AutoShape 80"/>
          <p:cNvSpPr>
            <a:spLocks noChangeArrowheads="1"/>
          </p:cNvSpPr>
          <p:nvPr/>
        </p:nvSpPr>
        <p:spPr bwMode="auto">
          <a:xfrm>
            <a:off x="7809137" y="4841653"/>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210" name="Text Box 81"/>
          <p:cNvSpPr txBox="1">
            <a:spLocks noChangeArrowheads="1"/>
          </p:cNvSpPr>
          <p:nvPr/>
        </p:nvSpPr>
        <p:spPr bwMode="auto">
          <a:xfrm>
            <a:off x="7863058" y="4832654"/>
            <a:ext cx="1080060" cy="223138"/>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Term Services API</a:t>
            </a:r>
          </a:p>
        </p:txBody>
      </p:sp>
      <p:sp>
        <p:nvSpPr>
          <p:cNvPr id="211" name="Text Box 84"/>
          <p:cNvSpPr txBox="1">
            <a:spLocks noChangeArrowheads="1"/>
          </p:cNvSpPr>
          <p:nvPr/>
        </p:nvSpPr>
        <p:spPr bwMode="auto">
          <a:xfrm>
            <a:off x="8976541" y="4687745"/>
            <a:ext cx="1053911"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Knowledge Authoring Environment</a:t>
            </a:r>
            <a:endParaRPr lang="en-US" sz="850" dirty="0">
              <a:latin typeface="Arial Narrow" pitchFamily="34" charset="0"/>
              <a:cs typeface="Arial" charset="0"/>
            </a:endParaRPr>
          </a:p>
        </p:txBody>
      </p:sp>
      <p:sp>
        <p:nvSpPr>
          <p:cNvPr id="212" name="AutoShape 85"/>
          <p:cNvSpPr>
            <a:spLocks noChangeArrowheads="1"/>
          </p:cNvSpPr>
          <p:nvPr/>
        </p:nvSpPr>
        <p:spPr bwMode="auto">
          <a:xfrm>
            <a:off x="8905104" y="4760770"/>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213" name="Text Box 96"/>
          <p:cNvSpPr txBox="1">
            <a:spLocks noChangeArrowheads="1"/>
          </p:cNvSpPr>
          <p:nvPr/>
        </p:nvSpPr>
        <p:spPr bwMode="auto">
          <a:xfrm>
            <a:off x="8325188" y="4166264"/>
            <a:ext cx="937879"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Model Authoring Environment</a:t>
            </a:r>
            <a:endParaRPr lang="en-US" sz="850" dirty="0">
              <a:latin typeface="Arial Narrow" pitchFamily="34" charset="0"/>
              <a:cs typeface="Arial" charset="0"/>
            </a:endParaRPr>
          </a:p>
        </p:txBody>
      </p:sp>
      <p:sp>
        <p:nvSpPr>
          <p:cNvPr id="214" name="AutoShape 97"/>
          <p:cNvSpPr>
            <a:spLocks noChangeArrowheads="1"/>
          </p:cNvSpPr>
          <p:nvPr/>
        </p:nvSpPr>
        <p:spPr bwMode="auto">
          <a:xfrm>
            <a:off x="8263276" y="4253577"/>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215" name="Text Box 96"/>
          <p:cNvSpPr txBox="1">
            <a:spLocks noChangeArrowheads="1"/>
          </p:cNvSpPr>
          <p:nvPr/>
        </p:nvSpPr>
        <p:spPr bwMode="auto">
          <a:xfrm>
            <a:off x="9231020" y="2970908"/>
            <a:ext cx="872173"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Data Analytics Environment</a:t>
            </a:r>
            <a:endParaRPr lang="en-US" sz="850" dirty="0">
              <a:latin typeface="Arial Narrow" pitchFamily="34" charset="0"/>
              <a:cs typeface="Arial" charset="0"/>
            </a:endParaRPr>
          </a:p>
        </p:txBody>
      </p:sp>
      <p:sp>
        <p:nvSpPr>
          <p:cNvPr id="216" name="AutoShape 97"/>
          <p:cNvSpPr>
            <a:spLocks noChangeArrowheads="1"/>
          </p:cNvSpPr>
          <p:nvPr/>
        </p:nvSpPr>
        <p:spPr bwMode="auto">
          <a:xfrm>
            <a:off x="9169108" y="3058221"/>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217" name="Text Box 96"/>
          <p:cNvSpPr txBox="1">
            <a:spLocks noChangeArrowheads="1"/>
          </p:cNvSpPr>
          <p:nvPr/>
        </p:nvSpPr>
        <p:spPr bwMode="auto">
          <a:xfrm>
            <a:off x="9030421" y="3514584"/>
            <a:ext cx="944434"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ADL/AML to FHIR </a:t>
            </a:r>
            <a:endParaRPr lang="en-US" sz="850" dirty="0">
              <a:latin typeface="Arial Narrow" pitchFamily="34" charset="0"/>
              <a:cs typeface="Arial" charset="0"/>
            </a:endParaRPr>
          </a:p>
        </p:txBody>
      </p:sp>
      <p:sp>
        <p:nvSpPr>
          <p:cNvPr id="218" name="AutoShape 97"/>
          <p:cNvSpPr>
            <a:spLocks noChangeArrowheads="1"/>
          </p:cNvSpPr>
          <p:nvPr/>
        </p:nvSpPr>
        <p:spPr bwMode="auto">
          <a:xfrm>
            <a:off x="8968509" y="3550861"/>
            <a:ext cx="142875" cy="142875"/>
          </a:xfrm>
          <a:prstGeom prst="diamond">
            <a:avLst/>
          </a:prstGeom>
          <a:solidFill>
            <a:srgbClr val="800000"/>
          </a:solidFill>
          <a:ln w="25400">
            <a:noFill/>
            <a:miter lim="800000"/>
            <a:headEnd/>
            <a:tailEnd/>
          </a:ln>
          <a:effectLst/>
        </p:spPr>
        <p:txBody>
          <a:bodyPr wrap="none" anchor="ctr"/>
          <a:lstStyle/>
          <a:p>
            <a:endParaRPr lang="en-US"/>
          </a:p>
        </p:txBody>
      </p:sp>
    </p:spTree>
    <p:extLst>
      <p:ext uri="{BB962C8B-B14F-4D97-AF65-F5344CB8AC3E}">
        <p14:creationId xmlns:p14="http://schemas.microsoft.com/office/powerpoint/2010/main" val="260329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1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11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Subgroup Prioritization</a:t>
            </a:r>
          </a:p>
        </p:txBody>
      </p:sp>
      <p:sp>
        <p:nvSpPr>
          <p:cNvPr id="3" name="Content Placeholder 2"/>
          <p:cNvSpPr>
            <a:spLocks noGrp="1"/>
          </p:cNvSpPr>
          <p:nvPr>
            <p:ph idx="1"/>
          </p:nvPr>
        </p:nvSpPr>
        <p:spPr/>
        <p:txBody>
          <a:bodyPr>
            <a:normAutofit fontScale="85000" lnSpcReduction="20000"/>
          </a:bodyPr>
          <a:lstStyle/>
          <a:p>
            <a:r>
              <a:rPr lang="en-US" dirty="0"/>
              <a:t>Immediate – this year - Baseline, Phase 1 – necessary to get started</a:t>
            </a:r>
          </a:p>
          <a:p>
            <a:pPr lvl="1"/>
            <a:r>
              <a:rPr lang="en-US" dirty="0"/>
              <a:t>Open Standards, IP license issues, Governance (Deliverable: Standards Adoption Policy and Draft HSPC License – 10 pages and 2 page license)</a:t>
            </a:r>
          </a:p>
          <a:p>
            <a:pPr lvl="1"/>
            <a:r>
              <a:rPr lang="en-US" dirty="0"/>
              <a:t>Data services, governance, and models (Deliverable: Data resource and governance sharing policy – white paper – 20 pages)</a:t>
            </a:r>
          </a:p>
          <a:p>
            <a:pPr lvl="1"/>
            <a:r>
              <a:rPr lang="en-US" dirty="0"/>
              <a:t>CDS artifacts (Deliverable: process for management and governance of knowledge content)</a:t>
            </a:r>
          </a:p>
          <a:p>
            <a:pPr lvl="1"/>
            <a:r>
              <a:rPr lang="en-US" dirty="0"/>
              <a:t>Workflow/BPM context artifacts (Deliverable: process for management and governance of knowledge content)</a:t>
            </a:r>
          </a:p>
          <a:p>
            <a:r>
              <a:rPr lang="en-US" dirty="0"/>
              <a:t>Medium – start now, but complete in year 2 – Phase 2 – necessary/sufficient to say “adopting HSPC”</a:t>
            </a:r>
          </a:p>
          <a:p>
            <a:pPr lvl="1"/>
            <a:r>
              <a:rPr lang="en-US" dirty="0"/>
              <a:t>Maturity Model and Certification</a:t>
            </a:r>
          </a:p>
          <a:p>
            <a:pPr lvl="1"/>
            <a:r>
              <a:rPr lang="en-US" dirty="0"/>
              <a:t>Workflow/BPM model content</a:t>
            </a:r>
          </a:p>
          <a:p>
            <a:pPr lvl="1"/>
            <a:r>
              <a:rPr lang="en-US" dirty="0"/>
              <a:t>Analytics Services</a:t>
            </a:r>
          </a:p>
          <a:p>
            <a:r>
              <a:rPr lang="en-US" dirty="0"/>
              <a:t>Future – years 3-5 – Phases 3-4 – full agile releases to say adherent to HSPC </a:t>
            </a:r>
            <a:r>
              <a:rPr lang="en-US" err="1"/>
              <a:t>Vx</a:t>
            </a:r>
            <a:r>
              <a:rPr lang="en-US"/>
              <a:t>.0</a:t>
            </a:r>
            <a:endParaRPr lang="en-US" dirty="0"/>
          </a:p>
          <a:p>
            <a:pPr lvl="1"/>
            <a:r>
              <a:rPr lang="en-US" dirty="0"/>
              <a:t>Full interoperability toolkit</a:t>
            </a:r>
          </a:p>
        </p:txBody>
      </p:sp>
    </p:spTree>
    <p:extLst>
      <p:ext uri="{BB962C8B-B14F-4D97-AF65-F5344CB8AC3E}">
        <p14:creationId xmlns:p14="http://schemas.microsoft.com/office/powerpoint/2010/main" val="1185428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FF565-D8DB-465E-B319-59BF0575FE2F}"/>
              </a:ext>
            </a:extLst>
          </p:cNvPr>
          <p:cNvSpPr>
            <a:spLocks noGrp="1"/>
          </p:cNvSpPr>
          <p:nvPr>
            <p:ph type="title"/>
          </p:nvPr>
        </p:nvSpPr>
        <p:spPr/>
        <p:txBody>
          <a:bodyPr/>
          <a:lstStyle/>
          <a:p>
            <a:r>
              <a:rPr lang="en-US" dirty="0"/>
              <a:t>Descriptions of Priority Goals/Milestones</a:t>
            </a:r>
          </a:p>
        </p:txBody>
      </p:sp>
      <p:sp>
        <p:nvSpPr>
          <p:cNvPr id="3" name="Content Placeholder 2">
            <a:extLst>
              <a:ext uri="{FF2B5EF4-FFF2-40B4-BE49-F238E27FC236}">
                <a16:creationId xmlns:a16="http://schemas.microsoft.com/office/drawing/2014/main" id="{5F59D2E1-5F3D-47E6-A311-38CDF160AB80}"/>
              </a:ext>
            </a:extLst>
          </p:cNvPr>
          <p:cNvSpPr>
            <a:spLocks noGrp="1"/>
          </p:cNvSpPr>
          <p:nvPr>
            <p:ph idx="1"/>
          </p:nvPr>
        </p:nvSpPr>
        <p:spPr/>
        <p:txBody>
          <a:bodyPr/>
          <a:lstStyle/>
          <a:p>
            <a:r>
              <a:rPr lang="en-US" dirty="0"/>
              <a:t>Take near-term and medium term bullets and define what these mean for benefit of larger HSPC audience</a:t>
            </a:r>
          </a:p>
          <a:p>
            <a:r>
              <a:rPr lang="en-US" dirty="0"/>
              <a:t>Use spreadsheet link higher-level milestones with more detail and clear scope that we in the subgroup agree on</a:t>
            </a:r>
          </a:p>
          <a:p>
            <a:r>
              <a:rPr lang="en-US" dirty="0"/>
              <a:t>Define what these deliverables actually are from HSPC</a:t>
            </a:r>
          </a:p>
          <a:p>
            <a:endParaRPr lang="en-US" dirty="0"/>
          </a:p>
        </p:txBody>
      </p:sp>
    </p:spTree>
    <p:extLst>
      <p:ext uri="{BB962C8B-B14F-4D97-AF65-F5344CB8AC3E}">
        <p14:creationId xmlns:p14="http://schemas.microsoft.com/office/powerpoint/2010/main" val="3058535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B7524-D6EF-4220-B02B-36C237D2B8D3}"/>
              </a:ext>
            </a:extLst>
          </p:cNvPr>
          <p:cNvSpPr>
            <a:spLocks noGrp="1"/>
          </p:cNvSpPr>
          <p:nvPr>
            <p:ph type="title"/>
          </p:nvPr>
        </p:nvSpPr>
        <p:spPr/>
        <p:txBody>
          <a:bodyPr/>
          <a:lstStyle/>
          <a:p>
            <a:r>
              <a:rPr lang="en-US" dirty="0"/>
              <a:t>Dependencies on Other Near-term Goals</a:t>
            </a:r>
          </a:p>
        </p:txBody>
      </p:sp>
      <p:sp>
        <p:nvSpPr>
          <p:cNvPr id="3" name="Content Placeholder 2">
            <a:extLst>
              <a:ext uri="{FF2B5EF4-FFF2-40B4-BE49-F238E27FC236}">
                <a16:creationId xmlns:a16="http://schemas.microsoft.com/office/drawing/2014/main" id="{35591942-F74F-49E3-A630-3AACFEAF7E3E}"/>
              </a:ext>
            </a:extLst>
          </p:cNvPr>
          <p:cNvSpPr>
            <a:spLocks noGrp="1"/>
          </p:cNvSpPr>
          <p:nvPr>
            <p:ph idx="1"/>
          </p:nvPr>
        </p:nvSpPr>
        <p:spPr/>
        <p:txBody>
          <a:bodyPr/>
          <a:lstStyle/>
          <a:p>
            <a:r>
              <a:rPr lang="en-US" dirty="0"/>
              <a:t>Use workflow diagram across roadmap subgroups – use spreadsheet and later a </a:t>
            </a:r>
            <a:r>
              <a:rPr lang="en-US" dirty="0" err="1"/>
              <a:t>gantt</a:t>
            </a:r>
            <a:r>
              <a:rPr lang="en-US" dirty="0"/>
              <a:t> chart</a:t>
            </a:r>
          </a:p>
          <a:p>
            <a:endParaRPr lang="en-US" dirty="0"/>
          </a:p>
        </p:txBody>
      </p:sp>
    </p:spTree>
    <p:extLst>
      <p:ext uri="{BB962C8B-B14F-4D97-AF65-F5344CB8AC3E}">
        <p14:creationId xmlns:p14="http://schemas.microsoft.com/office/powerpoint/2010/main" val="2170996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Supplemental Slides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54401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Objectives – Summary of Progress</a:t>
            </a:r>
          </a:p>
        </p:txBody>
      </p:sp>
      <p:sp>
        <p:nvSpPr>
          <p:cNvPr id="3" name="Content Placeholder 2"/>
          <p:cNvSpPr>
            <a:spLocks noGrp="1"/>
          </p:cNvSpPr>
          <p:nvPr>
            <p:ph idx="1"/>
          </p:nvPr>
        </p:nvSpPr>
        <p:spPr/>
        <p:txBody>
          <a:bodyPr>
            <a:normAutofit fontScale="85000" lnSpcReduction="20000"/>
          </a:bodyPr>
          <a:lstStyle/>
          <a:p>
            <a:r>
              <a:rPr lang="en-US" dirty="0"/>
              <a:t>Review and validate the underlying framework for the Transition-Map and ultimately the Roadmap – </a:t>
            </a:r>
            <a:r>
              <a:rPr lang="en-US" b="1" dirty="0">
                <a:solidFill>
                  <a:schemeClr val="accent6"/>
                </a:solidFill>
              </a:rPr>
              <a:t>Completed</a:t>
            </a:r>
          </a:p>
          <a:p>
            <a:r>
              <a:rPr lang="en-US" dirty="0"/>
              <a:t>Review and validate the current-state (“As-Is”) Vision – </a:t>
            </a:r>
            <a:r>
              <a:rPr lang="en-US" dirty="0">
                <a:solidFill>
                  <a:srgbClr val="FF0000"/>
                </a:solidFill>
              </a:rPr>
              <a:t>Discussed but not completed</a:t>
            </a:r>
          </a:p>
          <a:p>
            <a:r>
              <a:rPr lang="en-US" dirty="0"/>
              <a:t>Review and validate the target-state (“To-Be”) Vision - </a:t>
            </a:r>
            <a:r>
              <a:rPr lang="en-US" b="1" dirty="0">
                <a:solidFill>
                  <a:schemeClr val="accent6"/>
                </a:solidFill>
              </a:rPr>
              <a:t>Completed </a:t>
            </a:r>
          </a:p>
          <a:p>
            <a:r>
              <a:rPr lang="en-US" dirty="0"/>
              <a:t>Review phasing / timeline - </a:t>
            </a:r>
            <a:r>
              <a:rPr lang="en-US" b="1" dirty="0">
                <a:solidFill>
                  <a:schemeClr val="accent6"/>
                </a:solidFill>
              </a:rPr>
              <a:t>Completed</a:t>
            </a:r>
          </a:p>
          <a:p>
            <a:r>
              <a:rPr lang="en-US" dirty="0"/>
              <a:t>Define criteria for inclusion/exclusion of milestones on the community roadmap - </a:t>
            </a:r>
            <a:r>
              <a:rPr lang="en-US" b="1" dirty="0">
                <a:solidFill>
                  <a:schemeClr val="accent6"/>
                </a:solidFill>
              </a:rPr>
              <a:t>Completed</a:t>
            </a:r>
          </a:p>
          <a:p>
            <a:r>
              <a:rPr lang="en-US" dirty="0"/>
              <a:t>Sparsely populate the transition map so as to provide a foundation from which to build - </a:t>
            </a:r>
            <a:r>
              <a:rPr lang="en-US" b="1" dirty="0">
                <a:solidFill>
                  <a:schemeClr val="accent6"/>
                </a:solidFill>
              </a:rPr>
              <a:t>Completed</a:t>
            </a:r>
          </a:p>
          <a:p>
            <a:r>
              <a:rPr lang="en-US" dirty="0"/>
              <a:t>Identify </a:t>
            </a:r>
            <a:r>
              <a:rPr lang="en-US" dirty="0" err="1"/>
              <a:t>Swimlane</a:t>
            </a:r>
            <a:r>
              <a:rPr lang="en-US" dirty="0"/>
              <a:t> owners for the “uber-</a:t>
            </a:r>
            <a:r>
              <a:rPr lang="en-US" dirty="0" err="1"/>
              <a:t>swimlanes</a:t>
            </a:r>
            <a:r>
              <a:rPr lang="en-US" dirty="0"/>
              <a:t>” – aggregate pairs of </a:t>
            </a:r>
            <a:r>
              <a:rPr lang="en-US" dirty="0" err="1"/>
              <a:t>swimlanes</a:t>
            </a:r>
            <a:r>
              <a:rPr lang="en-US" dirty="0"/>
              <a:t> – </a:t>
            </a:r>
            <a:r>
              <a:rPr lang="en-US" b="1" dirty="0">
                <a:solidFill>
                  <a:schemeClr val="accent4"/>
                </a:solidFill>
              </a:rPr>
              <a:t>70% Complete</a:t>
            </a:r>
          </a:p>
          <a:p>
            <a:r>
              <a:rPr lang="en-US" dirty="0"/>
              <a:t>Plan Next Steps –</a:t>
            </a:r>
            <a:r>
              <a:rPr lang="en-US" b="1" dirty="0">
                <a:solidFill>
                  <a:schemeClr val="accent6"/>
                </a:solidFill>
              </a:rPr>
              <a:t> Complete </a:t>
            </a:r>
          </a:p>
          <a:p>
            <a:pPr lvl="1"/>
            <a:endParaRPr lang="en-US" dirty="0"/>
          </a:p>
        </p:txBody>
      </p:sp>
    </p:spTree>
    <p:extLst>
      <p:ext uri="{BB962C8B-B14F-4D97-AF65-F5344CB8AC3E}">
        <p14:creationId xmlns:p14="http://schemas.microsoft.com/office/powerpoint/2010/main" val="2077767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Objectives &amp; Notes (Part 1 of 2)</a:t>
            </a:r>
          </a:p>
        </p:txBody>
      </p:sp>
      <p:sp>
        <p:nvSpPr>
          <p:cNvPr id="3" name="Content Placeholder 2"/>
          <p:cNvSpPr>
            <a:spLocks noGrp="1"/>
          </p:cNvSpPr>
          <p:nvPr>
            <p:ph idx="1"/>
          </p:nvPr>
        </p:nvSpPr>
        <p:spPr/>
        <p:txBody>
          <a:bodyPr>
            <a:normAutofit fontScale="85000" lnSpcReduction="20000"/>
          </a:bodyPr>
          <a:lstStyle/>
          <a:p>
            <a:r>
              <a:rPr lang="en-US" dirty="0"/>
              <a:t>Review and validate the underlying framework for the Transition-Map and ultimately the Roadmap – </a:t>
            </a:r>
            <a:r>
              <a:rPr lang="en-US" b="1" dirty="0">
                <a:solidFill>
                  <a:schemeClr val="accent6"/>
                </a:solidFill>
              </a:rPr>
              <a:t>Completed</a:t>
            </a:r>
          </a:p>
          <a:p>
            <a:pPr lvl="1"/>
            <a:r>
              <a:rPr lang="en-US" i="1" dirty="0">
                <a:solidFill>
                  <a:schemeClr val="accent6"/>
                </a:solidFill>
              </a:rPr>
              <a:t>Spent significant time discussing the </a:t>
            </a:r>
            <a:r>
              <a:rPr lang="en-US" i="1" dirty="0" err="1">
                <a:solidFill>
                  <a:schemeClr val="accent6"/>
                </a:solidFill>
              </a:rPr>
              <a:t>swimlanes</a:t>
            </a:r>
            <a:r>
              <a:rPr lang="en-US" i="1" dirty="0">
                <a:solidFill>
                  <a:schemeClr val="accent6"/>
                </a:solidFill>
              </a:rPr>
              <a:t>, their topics and interdependencies, definitions, and scope.  Resultant set was a minor adaptation of the original, supported by unanimous consensus of participants.</a:t>
            </a:r>
          </a:p>
          <a:p>
            <a:r>
              <a:rPr lang="en-US" dirty="0"/>
              <a:t>Review and validate the current-state (“As-Is”) Vision – </a:t>
            </a:r>
            <a:r>
              <a:rPr lang="en-US" dirty="0">
                <a:solidFill>
                  <a:srgbClr val="FF0000"/>
                </a:solidFill>
              </a:rPr>
              <a:t>Discussed but not completed</a:t>
            </a:r>
          </a:p>
          <a:p>
            <a:pPr lvl="1"/>
            <a:r>
              <a:rPr lang="en-US" i="1" dirty="0">
                <a:solidFill>
                  <a:srgbClr val="FF0000"/>
                </a:solidFill>
              </a:rPr>
              <a:t>“As Is” depiction on the transition map was discussed briefly in review but not considered thoughtfully.  This needs a revisit before it is published in an Alpha Version</a:t>
            </a:r>
          </a:p>
          <a:p>
            <a:r>
              <a:rPr lang="en-US" dirty="0"/>
              <a:t>Review and validate the target-state (“To-Be”) Vision - </a:t>
            </a:r>
            <a:r>
              <a:rPr lang="en-US" b="1" dirty="0">
                <a:solidFill>
                  <a:schemeClr val="accent6"/>
                </a:solidFill>
              </a:rPr>
              <a:t>Completed </a:t>
            </a:r>
          </a:p>
          <a:p>
            <a:pPr lvl="1"/>
            <a:r>
              <a:rPr lang="en-US" i="1" dirty="0">
                <a:solidFill>
                  <a:schemeClr val="accent6"/>
                </a:solidFill>
              </a:rPr>
              <a:t>Had time-boxed discussion around the bullets to characterize the future state.  Adaptations were made to what was articulated before.  Consensus was that the future state was characterizing the future state of the health industry as being affected by the work of HSPC.  While there were general goals and vision previously , it was felt that some of the bullets did not represent work that HSPC was directly supporting or enabling.</a:t>
            </a:r>
          </a:p>
        </p:txBody>
      </p:sp>
    </p:spTree>
    <p:extLst>
      <p:ext uri="{BB962C8B-B14F-4D97-AF65-F5344CB8AC3E}">
        <p14:creationId xmlns:p14="http://schemas.microsoft.com/office/powerpoint/2010/main" val="764248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Objectives &amp; Notes (Part 2 of 2)</a:t>
            </a:r>
          </a:p>
        </p:txBody>
      </p:sp>
      <p:sp>
        <p:nvSpPr>
          <p:cNvPr id="3" name="Content Placeholder 2"/>
          <p:cNvSpPr>
            <a:spLocks noGrp="1"/>
          </p:cNvSpPr>
          <p:nvPr>
            <p:ph idx="1"/>
          </p:nvPr>
        </p:nvSpPr>
        <p:spPr/>
        <p:txBody>
          <a:bodyPr>
            <a:normAutofit fontScale="70000" lnSpcReduction="20000"/>
          </a:bodyPr>
          <a:lstStyle/>
          <a:p>
            <a:r>
              <a:rPr lang="en-US" dirty="0"/>
              <a:t>Review phasing / timeline – </a:t>
            </a:r>
            <a:r>
              <a:rPr lang="en-US" b="1" dirty="0">
                <a:solidFill>
                  <a:schemeClr val="accent6"/>
                </a:solidFill>
              </a:rPr>
              <a:t>Completed</a:t>
            </a:r>
          </a:p>
          <a:p>
            <a:pPr lvl="1"/>
            <a:r>
              <a:rPr lang="en-US" i="1" dirty="0">
                <a:solidFill>
                  <a:schemeClr val="accent6"/>
                </a:solidFill>
              </a:rPr>
              <a:t>Had </a:t>
            </a:r>
            <a:r>
              <a:rPr lang="en-US" i="1" dirty="0" err="1">
                <a:solidFill>
                  <a:schemeClr val="accent6"/>
                </a:solidFill>
              </a:rPr>
              <a:t>timeboxed</a:t>
            </a:r>
            <a:r>
              <a:rPr lang="en-US" i="1" dirty="0">
                <a:solidFill>
                  <a:schemeClr val="accent6"/>
                </a:solidFill>
              </a:rPr>
              <a:t> discussion around approximate ranges of time for the Roadmap, ranging from Phase 1 (concluding at end of calendar 2018) through phase 4 (Approximately 2024)</a:t>
            </a:r>
          </a:p>
          <a:p>
            <a:r>
              <a:rPr lang="en-US" dirty="0"/>
              <a:t>Define criteria for inclusion/exclusion of milestones on the community roadmap – </a:t>
            </a:r>
            <a:r>
              <a:rPr lang="en-US" b="1" dirty="0">
                <a:solidFill>
                  <a:schemeClr val="accent6"/>
                </a:solidFill>
              </a:rPr>
              <a:t>Completed</a:t>
            </a:r>
          </a:p>
          <a:p>
            <a:pPr lvl="1"/>
            <a:r>
              <a:rPr lang="en-US" i="1" dirty="0">
                <a:solidFill>
                  <a:schemeClr val="accent6"/>
                </a:solidFill>
              </a:rPr>
              <a:t>Established a working set of criteria to validate whether specific items belong on the community roadmap.  Working list was then applied in practice for the initial release, validating their efficacy.  They are included in a subsequent slide.</a:t>
            </a:r>
          </a:p>
          <a:p>
            <a:r>
              <a:rPr lang="en-US" dirty="0"/>
              <a:t>Sparsely populate the transition map so as to provide a foundation from which to build – </a:t>
            </a:r>
            <a:r>
              <a:rPr lang="en-US" b="1" dirty="0">
                <a:solidFill>
                  <a:schemeClr val="accent6"/>
                </a:solidFill>
              </a:rPr>
              <a:t>Completed</a:t>
            </a:r>
          </a:p>
          <a:p>
            <a:pPr lvl="1"/>
            <a:r>
              <a:rPr lang="en-US" i="1" dirty="0">
                <a:solidFill>
                  <a:schemeClr val="accent6"/>
                </a:solidFill>
              </a:rPr>
              <a:t>As a working example, the room divided into 5 groups, based on existing HSPC projects or initiatives.  These groups identified internal project/initiative milestones, elaborating or extrapolating project needs into community needs.  Candidate milestones were vetted against inclusion criteria, and then became candidates for the Roadmap.  Ultimately, the </a:t>
            </a:r>
            <a:r>
              <a:rPr lang="en-US" i="1" dirty="0" err="1">
                <a:solidFill>
                  <a:schemeClr val="accent6"/>
                </a:solidFill>
              </a:rPr>
              <a:t>swimlane</a:t>
            </a:r>
            <a:r>
              <a:rPr lang="en-US" i="1" dirty="0">
                <a:solidFill>
                  <a:schemeClr val="accent6"/>
                </a:solidFill>
              </a:rPr>
              <a:t> owners determined whether candidates were included in the initial version of the roadmap.</a:t>
            </a:r>
          </a:p>
          <a:p>
            <a:r>
              <a:rPr lang="en-US" dirty="0"/>
              <a:t>Identify </a:t>
            </a:r>
            <a:r>
              <a:rPr lang="en-US" dirty="0" err="1"/>
              <a:t>Swimlane</a:t>
            </a:r>
            <a:r>
              <a:rPr lang="en-US" dirty="0"/>
              <a:t> owners for the “uber-</a:t>
            </a:r>
            <a:r>
              <a:rPr lang="en-US" dirty="0" err="1"/>
              <a:t>swimlanes</a:t>
            </a:r>
            <a:r>
              <a:rPr lang="en-US" dirty="0"/>
              <a:t>” – aggregate pairs of </a:t>
            </a:r>
            <a:r>
              <a:rPr lang="en-US" dirty="0" err="1"/>
              <a:t>swimlanes</a:t>
            </a:r>
            <a:r>
              <a:rPr lang="en-US" dirty="0"/>
              <a:t> – </a:t>
            </a:r>
            <a:r>
              <a:rPr lang="en-US" b="1" dirty="0">
                <a:solidFill>
                  <a:schemeClr val="accent6"/>
                </a:solidFill>
              </a:rPr>
              <a:t>Complete pending validation	</a:t>
            </a:r>
          </a:p>
          <a:p>
            <a:pPr lvl="1"/>
            <a:r>
              <a:rPr lang="en-US" dirty="0">
                <a:solidFill>
                  <a:schemeClr val="accent6"/>
                </a:solidFill>
              </a:rPr>
              <a:t>Assignments were:    Data/Information – Susan Matney;   Knowledge – Peter Haug; Business – Aneel Advani;  </a:t>
            </a:r>
            <a:r>
              <a:rPr lang="en-US" dirty="0">
                <a:solidFill>
                  <a:srgbClr val="FF0000"/>
                </a:solidFill>
              </a:rPr>
              <a:t>Security – unassigned;  </a:t>
            </a:r>
            <a:r>
              <a:rPr lang="en-US" dirty="0">
                <a:solidFill>
                  <a:schemeClr val="accent6"/>
                </a:solidFill>
              </a:rPr>
              <a:t>Infrastructure – Preston Lee;   Software – Scott Narus</a:t>
            </a:r>
          </a:p>
          <a:p>
            <a:endParaRPr lang="en-US" b="1" dirty="0">
              <a:solidFill>
                <a:schemeClr val="accent6"/>
              </a:solidFill>
            </a:endParaRPr>
          </a:p>
          <a:p>
            <a:pPr lvl="1"/>
            <a:endParaRPr lang="en-US" dirty="0"/>
          </a:p>
        </p:txBody>
      </p:sp>
    </p:spTree>
    <p:extLst>
      <p:ext uri="{BB962C8B-B14F-4D97-AF65-F5344CB8AC3E}">
        <p14:creationId xmlns:p14="http://schemas.microsoft.com/office/powerpoint/2010/main" val="468232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2263</TotalTime>
  <Words>1487</Words>
  <Application>Microsoft Office PowerPoint</Application>
  <PresentationFormat>Widescreen</PresentationFormat>
  <Paragraphs>186</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Narrow</vt:lpstr>
      <vt:lpstr>Calibri</vt:lpstr>
      <vt:lpstr>Calibri Light</vt:lpstr>
      <vt:lpstr>Tahoma</vt:lpstr>
      <vt:lpstr>Times New Roman</vt:lpstr>
      <vt:lpstr>Office Theme</vt:lpstr>
      <vt:lpstr>HSPC Roadmap Face-to-Face</vt:lpstr>
      <vt:lpstr>PowerPoint Presentation</vt:lpstr>
      <vt:lpstr>Business Subgroup Prioritization</vt:lpstr>
      <vt:lpstr>Descriptions of Priority Goals/Milestones</vt:lpstr>
      <vt:lpstr>Dependencies on Other Near-term Goals</vt:lpstr>
      <vt:lpstr>Supplemental Slides</vt:lpstr>
      <vt:lpstr>Meeting Objectives – Summary of Progress</vt:lpstr>
      <vt:lpstr>Meeting Objectives &amp; Notes (Part 1 of 2)</vt:lpstr>
      <vt:lpstr>Meeting Objectives &amp; Notes (Part 2 of 2)</vt:lpstr>
      <vt:lpstr>Inclusion Criteria – What makes it a “community” milestone?</vt:lpstr>
      <vt:lpstr>Parking Lot</vt:lpstr>
      <vt:lpstr>Next Steps</vt:lpstr>
      <vt:lpstr>Future State – Working Document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Kenneth Rubin</dc:creator>
  <cp:lastModifiedBy>tjtobermory</cp:lastModifiedBy>
  <cp:revision>98</cp:revision>
  <cp:lastPrinted>2016-08-25T15:54:50Z</cp:lastPrinted>
  <dcterms:created xsi:type="dcterms:W3CDTF">2016-07-01T18:26:40Z</dcterms:created>
  <dcterms:modified xsi:type="dcterms:W3CDTF">2017-07-19T16:37:33Z</dcterms:modified>
</cp:coreProperties>
</file>